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notesMasterIdLst>
    <p:notesMasterId r:id="rId18"/>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Abstract</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International graduate students face unique challenges related to their academic and personal success.</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paper introduces an AI-powered chatbot specifically designed for these students.</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chatbot leverages advanced language models and Retrieval-Augmented Generation (RAG), tailored with a dataset curated from Reddit communities frequented by international students.</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approach ensures highly relevant and actionable advice, guiding students through academic procedures, cultural adjustments, and personal challenges.</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Evaluation demonstrates that the RAG-enhanced model outperforms standard GPT-3.5, showcasing significant improvements in response accuracy and relevance.</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A. RAGAS Faithfulness and Answer Relevancy</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faithfulness metric improved from 0.56 to 0.92 with the inclusion of RAG, indicating that the responses generated with RAG are more accurate and reliable.</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Similarly, the answer relevancy increased from 0.65 to 0.95, demonstrating that the responses are more pertinent and closely aligned with the user queries.</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improvements underscore the effectiveness of RAG in enhancing the quality and reliability of the generated content.</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B. RAGAS Context Precision and Recall</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RAG-enhanced model excels at maintaining and understanding the context of user queries, resulting in more coherent and contextually appropriate responses.</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context precision metric increased from 0.43 to 0.82, demonstrating a significant improvement in the model's ability to accurately understand the context of a user's query.</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context recall metric increased from 0.38 to 0.71, showing a substantial improvement in the model's ability to recall relevant and contextual information from the knowledge base.</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C. RAGAS Harmfulness</a:t>
            </a:r>
            <a:endParaRPr lang="en-US" sz="2400" dirty="0"/>
          </a:p>
        </p:txBody>
      </p:sp>
      <p:sp>
        <p:nvSpPr>
          <p:cNvPr id="3" name="Text 1"/>
          <p:cNvSpPr/>
          <p:nvPr/>
        </p:nvSpPr>
        <p:spPr>
          <a:xfrm>
            <a:off x="91440" y="18288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Both the baseline GPT-3.5 model and the RAG-enhanced model scored zero for harmfulness, indicating that neither generated harmful or inappropriate content.</a:t>
            </a:r>
            <a:endParaRPr lang="en-US" sz="1800" dirty="0"/>
          </a:p>
        </p:txBody>
      </p:sp>
      <p:sp>
        <p:nvSpPr>
          <p:cNvPr id="4" name="Text 2"/>
          <p:cNvSpPr/>
          <p:nvPr/>
        </p:nvSpPr>
        <p:spPr>
          <a:xfrm>
            <a:off x="91440" y="45720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outcome underscores the importance of the preprocessing steps taken to ensure data quality and the ethical considerations embedded in the system's design.</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D. BERTScore Precision and Recall</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BERTScore precision and recall metrics further highlight the improved performance of the RAG-enhanced model.</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BERTScore precision jumped from 0.22 to 0.59, demonstrating a significant improvement in the model's ability to generate responses that are semantically similar to the expected answers.</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BERTScore recall metric improved from 0.32 to 0.66, validating the relevance and appropriateness of the generated content.</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E. BERTScore F1 Score</a:t>
            </a:r>
            <a:endParaRPr lang="en-US" sz="2400" dirty="0"/>
          </a:p>
        </p:txBody>
      </p:sp>
      <p:sp>
        <p:nvSpPr>
          <p:cNvPr id="3" name="Text 1"/>
          <p:cNvSpPr/>
          <p:nvPr/>
        </p:nvSpPr>
        <p:spPr>
          <a:xfrm>
            <a:off x="91440" y="18288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overall F1 score, which is the mean value of precision and recall, improved from 0.26 to 0.62.</a:t>
            </a:r>
            <a:endParaRPr lang="en-US" sz="1800" dirty="0"/>
          </a:p>
        </p:txBody>
      </p:sp>
      <p:sp>
        <p:nvSpPr>
          <p:cNvPr id="4" name="Text 2"/>
          <p:cNvSpPr/>
          <p:nvPr/>
        </p:nvSpPr>
        <p:spPr>
          <a:xfrm>
            <a:off x="91440" y="45720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significant increase indicates a well-rounded enhancement in the model's performance, with the RAG integration contributing to more accurate and reliable outputs.</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F. Discussion</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results clearly demonstrate the advantages of integrating RAG with GPT-3.5-turbo for domain-specific information retrieval.</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RAG-enhanced model not only provides more accurate and relevant responses but also better understands and maintains the context of user queries.</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improvements are crucial for offering personalized and efficient support to international graduate students.</a:t>
            </a: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V. CONCLUSION AND FUTURE WORK</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research explored integrating Retrieval-Augmented Generation (RAG) with GPT-3.5-turbo to support international graduate students.</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By combining GPT-3.5's generative capabilities with targeted information retrieval, we aimed to address the unique challenges faced by this student population.</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Our methodology included data collection from Reddit, preprocessing to ensure privacy and relevance, and implementing RAG to enrich the model's responses.</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experimental results, evaluated using metrics such as RAGAS and BERTScore, demonstrated that the RAG-enhanced model can provide more contextually relevant and accurate support compared to the base GPT-3.5 model.</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However, there are several areas for improvement.</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 INTRODUCTION</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International graduate students bring diverse perspectives to global academia, fostering collaboration.</a:t>
            </a:r>
            <a:endParaRPr lang="en-US" sz="1800" dirty="0"/>
          </a:p>
        </p:txBody>
      </p:sp>
      <p:sp>
        <p:nvSpPr>
          <p:cNvPr id="4" name="Text 2"/>
          <p:cNvSpPr/>
          <p:nvPr/>
        </p:nvSpPr>
        <p:spPr>
          <a:xfrm>
            <a:off x="91440" y="23774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However, they encounter various challenges, including linguistic barriers, cultural adaptation difficulties, and logistical issues.</a:t>
            </a:r>
            <a:endParaRPr lang="en-US" sz="1800" dirty="0"/>
          </a:p>
        </p:txBody>
      </p:sp>
      <p:sp>
        <p:nvSpPr>
          <p:cNvPr id="5" name="Text 3"/>
          <p:cNvSpPr/>
          <p:nvPr/>
        </p:nvSpPr>
        <p:spPr>
          <a:xfrm>
            <a:off x="91440" y="38404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Traditional institutional support systems often fall short of meeting their specific needs.</a:t>
            </a:r>
            <a:endParaRPr lang="en-US" sz="1800" dirty="0"/>
          </a:p>
        </p:txBody>
      </p:sp>
      <p:sp>
        <p:nvSpPr>
          <p:cNvPr id="6" name="Text 4"/>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research addresses this deficiency by introducing an AI-powered chatbot, leveraging GPT-3.5-turbo and RAG, to provide tailored support for international students.</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II. RELATED WORKS</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International students face numerous challenges in foreign countries.</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challenges include academic, linguistic, cultural, and accommodation-related difficulties.</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Differences in educational systems, curriculum structures, and teaching methodologies can lead to academic difficulties.</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Cultural adjustment and language barriers also pose significant challenges, impacting communication, engagement, and social integration.</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Existing support mechanisms, such as international student offices, peer mentorship programs, and language courses, offer valuable assistance but may not always provide timely and precise guidance.</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III. METHODOLOGY</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research aims to harness the power of LLM to enhance support for international graduate students.</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 systematic methodology is employed, involving data collection, preprocessing, vector embedding, query processing, semantic search, data retrieval, response generation, and handling out-of-scope queries.</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RAG system ensures accurate and tailored responses, addressing specific needs and challenges faced by international students.</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A. Data Collection and Preprocessing</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Reddit serves as the primary data source due to its rich community-driven discussions and user-generated content.</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Data is collected from subreddits frequented by international students, including '/phd', '/international student', and '/inttousa'.</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top 1000 posts and comments from each subreddit are combined to create a diverse and authentic dataset.</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Data is processed for chatbot training, ensuring semantic richness and diversity.</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Semantic embeddings are used to group related posts and comments, maintaining the dataset's integrity and relevance.</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B. Bias Detection and Data Categorization</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To ensure ethical and unbiased chatbot, advanced NLP techniques and machine learning algorithms are used to identify and flag potentially biased content, such as discriminatory language or offensive remarks.</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 synonym dictionary is used to expand the coverage of problematic terms.</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Flagged content is reviewed by experts and removed if found biased or unethical.</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C. Configuring the GPT-3.5 Model</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phase involves configuring the GPT-3.5 model and integrating it with RAG using the preprocessed dataset.</a:t>
            </a:r>
            <a:endParaRPr lang="en-US" sz="1800" dirty="0"/>
          </a:p>
        </p:txBody>
      </p:sp>
      <p:sp>
        <p:nvSpPr>
          <p:cNvPr id="4" name="Text 2"/>
          <p:cNvSpPr/>
          <p:nvPr/>
        </p:nvSpPr>
        <p:spPr>
          <a:xfrm>
            <a:off x="91440" y="23774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process begins with setting up and configuring the environment for GPT-3.5-turbo, ensuring that all necessary libraries and dependencies are in place.</a:t>
            </a:r>
            <a:endParaRPr lang="en-US" sz="1800" dirty="0"/>
          </a:p>
        </p:txBody>
      </p:sp>
      <p:sp>
        <p:nvSpPr>
          <p:cNvPr id="5" name="Text 3"/>
          <p:cNvSpPr/>
          <p:nvPr/>
        </p:nvSpPr>
        <p:spPr>
          <a:xfrm>
            <a:off x="91440" y="38404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Following this, the GPT-3.5-turbo is connected with a retrieval system capable of accessing the knowledge base created from social platforms.</a:t>
            </a:r>
            <a:endParaRPr lang="en-US" sz="1800" dirty="0"/>
          </a:p>
        </p:txBody>
      </p:sp>
      <p:sp>
        <p:nvSpPr>
          <p:cNvPr id="6" name="Text 4"/>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preprocessed dataset is then utilized to identify key phrases and topics that will guide the retrieval system in fetching relevant information from external sources.</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D. Retrieval-Augmented Generation (RAG) Implementation</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To implement the RAG component effectively in the chatbot system, the retrieval mechanism efficiently finds the best match for user questions from the extensive knowledge base.</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setup involved several key steps:</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1) Vector Embedding: Each piece of data is transformed into embedding vectors using OpenAI’s “text-embedding-3-small” model, ensuring efficient indexing and retrieval based on semantic similarity.</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2) Query Processing: User queries are converted into vectors using the same embedding model, allowing for semantic searches against our pre-indexed dataset.</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3) Semantic Search and Data Retrieval: The system searches the indexed vector database to identify and retrieve the most relevant posts and comments matching the semantic content of the user’s query. We set the retrieval system to consider the top two closest matches (k=2) for well-informed and contextually appropriate responses.  4) Response Generation: The GPT-3.5 model uses the retrieved data to generate responses that are accurate and tailored to the specific context of the user’s inquiry, ensuring relevance and usefulness. 5) Handling Out-of-Scope Queries: For queries outside the available data, the system recognizes these limitations and informs the user accordingly, avoiding potentially inaccurate or misleading information.</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IV. RESULTS AND DISCUSSION</a:t>
            </a:r>
            <a:endParaRPr lang="en-US" sz="2400" dirty="0"/>
          </a:p>
        </p:txBody>
      </p:sp>
      <p:sp>
        <p:nvSpPr>
          <p:cNvPr id="3" name="Text 1"/>
          <p:cNvSpPr/>
          <p:nvPr/>
        </p:nvSpPr>
        <p:spPr>
          <a:xfrm>
            <a:off x="91440" y="18288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section presents the experimental results and a comprehensive analysis of the RAG-enhanced LLM’s performance.</a:t>
            </a:r>
            <a:endParaRPr lang="en-US" sz="1800" dirty="0"/>
          </a:p>
        </p:txBody>
      </p:sp>
      <p:sp>
        <p:nvSpPr>
          <p:cNvPr id="4" name="Text 2"/>
          <p:cNvSpPr/>
          <p:nvPr/>
        </p:nvSpPr>
        <p:spPr>
          <a:xfrm>
            <a:off x="91440" y="45720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We evaluate our model based on various metrics (Table I), including RAGAS [19] and BERTScore [20], and discuss its effectiveness in providing tailored support to international graduate students.</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2024-11-01T15:53:58Z</dcterms:created>
  <dcterms:modified xsi:type="dcterms:W3CDTF">2024-11-01T15:53:58Z</dcterms:modified>
</cp:coreProperties>
</file>