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notesMasterIdLst>
    <p:notesMasterId r:id="rId22"/>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Abstract</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International graduate students face unique challenges that hinder their academic and personal success.</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paper introduces an AI-powered chatbot designed specifically for these students.</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It utilizes advanced language models and Retrieval-Augmented Generation (RAG) to provide highly relevant and actionable advice.</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system combines GPT-3.5's generative capabilities with precise information retrieval to guide students through academic procedures, cultural adjustments, and personal challenges.</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An evaluation shows that the RAG-enhanced model outperforms standard GPT-3.5, demonstrating significant improvements in response accuracy and relevance.</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A. RAGAS Faithfulness and Answer Relevancy</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faithfulness metric improved from 0.56 to 0.92 with the inclusion of RAG, indicating that the responses generated with RAG are more accurate and reliable.</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Similarly, the answer relevancy increased from 0.65 to 0.95, demonstrating that the responses are more pertinent and closely aligned with the user queries.</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improvements underscore the effectiveness of RAG in enhancing the quality and reliability of the generated content.</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B. RAGAS Context Precision and Recall</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RAG-enhanced model demonstrates significant improvement in context understanding, as shown by the context precision and recall metrics.</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Context precision increased from 0.43 to 0.82, and context recall rose from 0.38 to 0.71.</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indicates the model's ability to maintain and understand the context of user queries, resulting in more coherent and contextually appropriate responses.</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C. RAGAS Harmfulness</a:t>
            </a:r>
            <a:endParaRPr lang="en-US" sz="2400" dirty="0"/>
          </a:p>
        </p:txBody>
      </p:sp>
      <p:sp>
        <p:nvSpPr>
          <p:cNvPr id="3" name="Text 1"/>
          <p:cNvSpPr/>
          <p:nvPr/>
        </p:nvSpPr>
        <p:spPr>
          <a:xfrm>
            <a:off x="91440" y="18288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Both systems scored zero for harmfulness, indicating that neither generated harmful or inappropriate content.</a:t>
            </a:r>
            <a:endParaRPr lang="en-US" sz="1800" dirty="0"/>
          </a:p>
        </p:txBody>
      </p:sp>
      <p:sp>
        <p:nvSpPr>
          <p:cNvPr id="4" name="Text 2"/>
          <p:cNvSpPr/>
          <p:nvPr/>
        </p:nvSpPr>
        <p:spPr>
          <a:xfrm>
            <a:off x="91440" y="45720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outcome underscores the importance of the preprocessing steps taken to ensure data quality and the ethical considerations embedded in the system's design.</a:t>
            </a: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D. BERTScore Precision and Recall</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BERTScore precision and recall metrics further highlight the improved performance of the RAG-enhanced model.</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BERTScore precision jumped from 0.22 to 0.59, while recall improved from 0.32 to 0.66.</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scores reflect the model's enhanced capability to generate responses that are semantically similar to the expected answers, validating the relevance and appropriateness of the generated content.</a:t>
            </a: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E. BERTScore F1 Score</a:t>
            </a:r>
            <a:endParaRPr lang="en-US" sz="2400" dirty="0"/>
          </a:p>
        </p:txBody>
      </p:sp>
      <p:sp>
        <p:nvSpPr>
          <p:cNvPr id="3" name="Text 1"/>
          <p:cNvSpPr/>
          <p:nvPr/>
        </p:nvSpPr>
        <p:spPr>
          <a:xfrm>
            <a:off x="91440" y="18288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overall F1 score, which is the mean value of precision and recall, improved from 0.26 to 0.62.</a:t>
            </a:r>
            <a:endParaRPr lang="en-US" sz="1800" dirty="0"/>
          </a:p>
        </p:txBody>
      </p:sp>
      <p:sp>
        <p:nvSpPr>
          <p:cNvPr id="4" name="Text 2"/>
          <p:cNvSpPr/>
          <p:nvPr/>
        </p:nvSpPr>
        <p:spPr>
          <a:xfrm>
            <a:off x="91440" y="45720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significant increase indicates a well-rounded enhancement in the model's performance, with the RAG integration contributing to more accurate and reliable outputs.</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F. Discussion</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results clearly demonstrate the advantages of integrating RAG with GPT-3.5-turbo for domain-specific information retrieval.</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RAG-enhanced model not only provides more accurate and relevant responses but also better understands and maintains the context of user queries.</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improvements are crucial for offering personalized and efficient support to international graduate students.</a:t>
            </a:r>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V. CONCLUSION AND FUTURE WORK</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research explored integrating Retrieval-Augmented Generation (RAG) with GPT-3.5-turbo to support international graduate students.</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By combining GPT-3.5's generative capabilities with targeted information retrieval, we aimed to address the unique challenges faced by this student population.</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Our methodology included data collection from Reddit, preprocessing to ensure privacy and relevance, and implementing RAG to enrich the model's responses.</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experimental results, evaluated using metrics such as RAGAS and BERTScore, demonstrated that the RAG-enhanced model can provide more contextually relevant and accurate support compared to the base GPT-3.5 model.</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However, there are several areas for improvement.</a:t>
            </a: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Future Work</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A primary limitation is the reliance on a curated knowledge base, which restricts the model's ability to provide real-time updates.</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Future work should focus on integrating dynamic data sources to enhance responsiveness.</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Additionally, incorporating more comprehensive human evaluations would offer deeper insights into the quality and usability of the responses.</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Another significant concern is the potential for biased or inappropriate responses.</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is crucial and should be emphasized more in the preprocessing stage to reduce misinformation and potential biases in the dataset. These aspects are particularly important when handling sensitive information from platforms like Reddit, which are often unmoderated.</a:t>
            </a:r>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Future Work</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Future work should include robust mechanisms for bias detection and continuous monitoring to ensure ethical standards.</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Expanding the knowledge base to include more diverse sources and perspectives can also improve the model's ability to address a wider range of queries.</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Moreover, exploring additional AI techniques, such as reinforcement learning and advanced NLP methods, could refine the model further.</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Implementing user feedback loops and adaptive learning algorithms can help the system evolve and better meet the needs of international graduate students.</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Details on how user feedback will be integrated into the system to continually improve the chatbot's responses should be added.</a:t>
            </a:r>
            <a:endParaRPr 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Future Work</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While the chatbot aims to offer personalized guidance, its ability to fully understand the nuanced and context-specific needs of individual students is limited.</a:t>
            </a:r>
            <a:endParaRPr lang="en-US" sz="1800" dirty="0"/>
          </a:p>
        </p:txBody>
      </p:sp>
      <p:sp>
        <p:nvSpPr>
          <p:cNvPr id="4" name="Text 2"/>
          <p:cNvSpPr/>
          <p:nvPr/>
        </p:nvSpPr>
        <p:spPr>
          <a:xfrm>
            <a:off x="91440" y="23774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Personalization is constrained by the data and the model's capacity to interpret complex, context-dependent issues.</a:t>
            </a:r>
            <a:endParaRPr lang="en-US" sz="1800" dirty="0"/>
          </a:p>
        </p:txBody>
      </p:sp>
      <p:sp>
        <p:nvSpPr>
          <p:cNvPr id="5" name="Text 3"/>
          <p:cNvSpPr/>
          <p:nvPr/>
        </p:nvSpPr>
        <p:spPr>
          <a:xfrm>
            <a:off x="91440" y="38404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dataset used comprises Reddit posts and comments, which may not fully represent the diverse experiences and challenges of international graduate students.</a:t>
            </a:r>
            <a:endParaRPr lang="en-US" sz="1800" dirty="0"/>
          </a:p>
        </p:txBody>
      </p:sp>
      <p:sp>
        <p:nvSpPr>
          <p:cNvPr id="6" name="Text 4"/>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data might be biased towards individuals who are more likely to seek advice online, potentially overlooking the experiences of those who do not use Reddit or other online forums.</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I. INTRODUCTION</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International graduate students bring diverse perspectives that enrich the academic community and foster global collaboration.</a:t>
            </a:r>
            <a:endParaRPr lang="en-US" sz="1800" dirty="0"/>
          </a:p>
        </p:txBody>
      </p:sp>
      <p:sp>
        <p:nvSpPr>
          <p:cNvPr id="4" name="Text 2"/>
          <p:cNvSpPr/>
          <p:nvPr/>
        </p:nvSpPr>
        <p:spPr>
          <a:xfrm>
            <a:off x="91440" y="23774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However, they frequently face a variety of complex challenges that hinder their academic progress and personal adjustment.</a:t>
            </a:r>
            <a:endParaRPr lang="en-US" sz="1800" dirty="0"/>
          </a:p>
        </p:txBody>
      </p:sp>
      <p:sp>
        <p:nvSpPr>
          <p:cNvPr id="5" name="Text 3"/>
          <p:cNvSpPr/>
          <p:nvPr/>
        </p:nvSpPr>
        <p:spPr>
          <a:xfrm>
            <a:off x="91440" y="38404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challenges include linguistic barriers, cultural adaptation difficulties, and logistical challenges such as finding accommodation and adapting to unfamiliar educational systems.</a:t>
            </a:r>
            <a:endParaRPr lang="en-US" sz="1800" dirty="0"/>
          </a:p>
        </p:txBody>
      </p:sp>
      <p:sp>
        <p:nvSpPr>
          <p:cNvPr id="6" name="Text 4"/>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Traditional institutional support systems often fail to meet the immediate and specific needs of international students, leading to significant disparities in their academic experiences and outcomes.</a:t>
            </a:r>
            <a:endParaRPr 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Future Work</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Future work should discuss these limitations and explore alternate approaches, including different RAG frameworks, to improve the quality of the paper.</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In conclusion, while there are limitations, this research demonstrates the potential of RAG-enhanced GPT-3.5-turbo to offer personalized support for international graduate students.</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Addressing these challenges and building upon the current framework can lead to more robust and effective solutions in AI-driven student support systems.</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II. RELATED WORKS</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International students face numerous challenges while pursuing education in foreign countries, impacting their educational experience and overall well-being.</a:t>
            </a:r>
            <a:endParaRPr lang="en-US" sz="1800" dirty="0"/>
          </a:p>
        </p:txBody>
      </p:sp>
      <p:sp>
        <p:nvSpPr>
          <p:cNvPr id="4" name="Text 2"/>
          <p:cNvSpPr/>
          <p:nvPr/>
        </p:nvSpPr>
        <p:spPr>
          <a:xfrm>
            <a:off x="91440" y="23774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challenges primarily revolve around academic, linguistic, cultural, and accommodation-related difficulties.</a:t>
            </a:r>
            <a:endParaRPr lang="en-US" sz="1800" dirty="0"/>
          </a:p>
        </p:txBody>
      </p:sp>
      <p:sp>
        <p:nvSpPr>
          <p:cNvPr id="5" name="Text 3"/>
          <p:cNvSpPr/>
          <p:nvPr/>
        </p:nvSpPr>
        <p:spPr>
          <a:xfrm>
            <a:off x="91440" y="38404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Differences in educational systems, curriculum structures, and teaching methodologies between home countries and host institutions can lead to academic difficulties.</a:t>
            </a:r>
            <a:endParaRPr lang="en-US" sz="1800" dirty="0"/>
          </a:p>
        </p:txBody>
      </p:sp>
      <p:sp>
        <p:nvSpPr>
          <p:cNvPr id="6" name="Text 4"/>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difficulties include navigating unfamiliar educational systems, adapting to new coursework requirements, striving to meet distinctive academic objectives, developing critical thinking skills, and mastering academic writing in a non-native language.</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III. METHODOLOGY</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research aims to harness the power of LLM to enhance the support provided to international graduate students.</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A systematic methodology was developed to achieve this goal.</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methodology involves data collection, preprocessing, bias detection, data categorization, vector embedding, query processing, semantic search and data retrieval, response generation, handling out-of-scope queries, and ongoing monitoring and audits.</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A. Data Collection and Preprocessing</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Reddit was used as the main data source due to its rich community-driven discussions and user-generated content.</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system is flexible enough to integrate with other social media platforms like Twitter or Facebook.</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top 1000 posts and comments were collected from three subreddits: '/phd', '/international student', and '/inttousa'.</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dataset was processed for chatbot training by combining posts with similar themes using semantic embeddings and grouping related posts into a single line for each post.</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Privacy standards were maintained by removing any Personally Identifiable Information (PII) and unwanted content like ads, spam, and off-topic discussions.</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B. Bias Detection and Data Categorization</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To ensure bias detection and adherence to ethical standards, advanced natural language processing techniques and machine learning algorithms were integrated.</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methods identified and flagged potentially biased content, such as discriminatory language or offensive remarks.</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A synonym dictionary expanded the coverage of problematic terms. Flagged content was reviewed by experts and removed if found biased or unethical.</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Ongoing monitoring and audits ensured the chatbot remains unbiased and ethically sound.</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Post bias detection, the data was categorized using advanced language processing tools into five themes: Admission Process and Application Procedures, University Selection, Recommendation Letters, Academic Stress and Mental Health, and Language Barrier and Cultural Adaptation. A manual review of a subset validated the categorization accuracy.</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C. Configuring the GPT-3.5 Model</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next phase involves configuring the GPT-3.5 model and integrating it with RAG using the preprocessed dataset.</a:t>
            </a:r>
            <a:endParaRPr lang="en-US" sz="1800" dirty="0"/>
          </a:p>
        </p:txBody>
      </p:sp>
      <p:sp>
        <p:nvSpPr>
          <p:cNvPr id="4" name="Text 2"/>
          <p:cNvSpPr/>
          <p:nvPr/>
        </p:nvSpPr>
        <p:spPr>
          <a:xfrm>
            <a:off x="91440" y="23774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process begins with setting up and configuring the environment for GPT-3.5-turbo, ensuring that all necessary libraries and dependencies are in place.</a:t>
            </a:r>
            <a:endParaRPr lang="en-US" sz="1800" dirty="0"/>
          </a:p>
        </p:txBody>
      </p:sp>
      <p:sp>
        <p:nvSpPr>
          <p:cNvPr id="5" name="Text 3"/>
          <p:cNvSpPr/>
          <p:nvPr/>
        </p:nvSpPr>
        <p:spPr>
          <a:xfrm>
            <a:off x="91440" y="38404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Following this, the GPT-3.5-turbo is connected with a retrieval system capable of accessing the knowledge base created from social platforms.</a:t>
            </a:r>
            <a:endParaRPr lang="en-US" sz="1800" dirty="0"/>
          </a:p>
        </p:txBody>
      </p:sp>
      <p:sp>
        <p:nvSpPr>
          <p:cNvPr id="6" name="Text 4"/>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preprocessed dataset is then utilized to identify key phrases and topics that will guide the retrieval system in fetching relevant information from external sources.</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D. Retrieval-Augmented Generation (RAG) Implementation</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To implement the RAG component effectively in our chatbot system, the retrieval mechanism efficiently finds the best match for user questions from our extensive knowledge base.</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setup involved several key steps: 1) Vector Embedding: Each piece of data was transformed into embedding vectors using OpenAI's "text-embedding-3-small" model, ensuring efficient indexing and retrieval based on semantic similarity.</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2) Query Processing: User queries are converted into vectors using the same embedding model, allowing for semantic searches against our pre-indexed dataset.</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3) Semantic Search and Data Retrieval: The system searches the indexed vector database to identify and retrieve the most relevant posts and comments matching the semantic content of the user's query. We set the retrieval system to consider the top two closest matches (k=2) for well-informed and contextually appropriate responses.</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4) Response Generation: The GPT-3.5 model uses the retrieved data to generate responses that are accurate and tailored to the specific context of the user's inquiry, ensuring relevance and usefulness. 5) Handling Out-of-Scope Queries: For queries outside the available data, the system recognizes these limitations and informs the user accordingly, avoiding potentially inaccurate or misleading information.</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IV. RESULTS AND DISCUSSION</a:t>
            </a:r>
            <a:endParaRPr lang="en-US" sz="2400" dirty="0"/>
          </a:p>
        </p:txBody>
      </p:sp>
      <p:sp>
        <p:nvSpPr>
          <p:cNvPr id="3" name="Text 1"/>
          <p:cNvSpPr/>
          <p:nvPr/>
        </p:nvSpPr>
        <p:spPr>
          <a:xfrm>
            <a:off x="91440" y="18288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section presents the experimental results and a comprehensive analysis of the RAG-enhanced LLM's performance.</a:t>
            </a:r>
            <a:endParaRPr lang="en-US" sz="1800" dirty="0"/>
          </a:p>
        </p:txBody>
      </p:sp>
      <p:sp>
        <p:nvSpPr>
          <p:cNvPr id="4" name="Text 2"/>
          <p:cNvSpPr/>
          <p:nvPr/>
        </p:nvSpPr>
        <p:spPr>
          <a:xfrm>
            <a:off x="91440" y="45720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We evaluate our model based on various metrics (Table I), including RAGAS [19] and BERTScore [20], and discuss its effectiveness in providing tailored support to international graduate students.</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2024-11-01T16:08:23Z</dcterms:created>
  <dcterms:modified xsi:type="dcterms:W3CDTF">2024-11-01T16:08:23Z</dcterms:modified>
</cp:coreProperties>
</file>