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slideMasters/slideMaster53.xml" ContentType="application/vnd.openxmlformats-officedocument.presentationml.slideMaster+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notesMasterIdLst>
    <p:notesMasterId r:id="rId5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5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2.xml"/>
		</Relationships>
</file>

<file path=ppt/notesSlides/_rels/notesSlide5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3.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Coding Al is the New Literacy</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 the future, coding Al will be as common as reading and writing.</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Al is transforming the way we communicate with machines.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Traditional software engineering has been the main path to code literacy, but Al, machine learning, and data science offer a new paradigm in which computers extract knowledge from data.</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Al can be applied to almost any situation that produces data, making it a valuable skill for a wide variety of professions.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Learning Al-oriented coding can enable countless individuals to harness data to make their lives richer.</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Foundational machine learning skills:</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Understanding foundational machine learning models, such as linear regression, logistic regression, and neural networks, is essential.</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Beyond specific models, grasping core concepts like bias/variance, cost functions, and regularization is crucial.</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Familiarity with optimization algorithms and error analysis techniques is vital for building robust and effective machine learning models.</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Deep learning:</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Deep learning has become such a large fraction of machine learning that it's hard to excel in the field without some understanding of it!</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It's valuable to know the basics of neural networks, practical skills for making them work (such as hyperparameter tuning), convolutional networks, sequence models, and transformers.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Deep learning is still an emerging technology, so when you train a neural network and the optimization algorithm struggles to converge, understanding the math behind gradient descent, momentum, and the Adam optimization algorithm will help you make better decisions.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Similarly, if your neural network does something funny — say, it makes bad predictions on images of a certain resolution, but not others — understanding the math behind neural network architectures puts you in a better position to figure out what to do.</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Of course, I also encourage learning driven by curiosity. If something interests you, go ahead and learn it regardless of how useful it might turn out to be! Maybe this will lead to a creative spark or technical breakthrough.</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Math relevant to machine learning:</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Key areas include linear algebra (vectors, matrices, and various manipulations of them) as well as probability and statistics (including discrete and continuous probability, standard probability distributions, basic rules such as independence and Bayes' rule, and hypothesis testing).</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 addition, exploratory data analysis (EDA) — using visualizations and other methods to systematically explore a dataset is an underrated skill.</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I've found EDA particularly useful in data-centric Al development, where analyzing errors and gaining insights can really help drive progress!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Finally, a basic intuitive understanding of calculus will also help.</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math needed to do machine learning well has been changing. For instance, although some tasks require calculus, improved automatic differentiation software makes it possible to invent and implement new neural network architectures without doing any calculus. This was almost impossible a decade ago.</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Software development:</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While you can get a job and make huge contributions with only machine learning modeling skills, your job opportunities will increase if you can also write good software to implement complex Al systems.</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skills include programming fundamentals, data structures (especially those that relate to machine learning, such as data frames), algorithms (including those related to databases and data manipulation), software design, familiarity with Python, and familiarity with key libraries such as TensorFlow or PyTorch, and scikit-learn.</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This is a lot to learn!</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Even after you master everything on this list, I hope you'll keep learning and continue to deepen your technical knowledge.</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I've known many machine learning engineers who benefitted from deeper skills in an application area such as natural language processing or computer vision, or in a technology area such as probabilistic graphical models or building scalable software systems.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How do you gain these skills?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There's a lot of good content on the internet, and in theory, reading dozens of web pages could work.</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But when the goal is deep understanding, reading disjointed web pages is inefficient because they tend to repeat each other, use inconsistent terminology (which slows you down), vary in quality, and leave gaps.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That's why a good course in which a body of material has been organized into a coherent and logical form — is often the most time-efficient way to master a meaningful body of knowledge.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When you've absorbed the knowledge available in courses, you can switch over to research papers and other resources.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Finally, no one can cram everything they need to know over a weekend or even a month. Everyone I know who's great at machine learning is a lifelong learner. Given how quickly our field is changing, there's little choice but to keep learning if you want to keep up. How can you maintain a steady pace of learning for years? If you can cultivate the habit of learning a little bit every week, you can make significant progress with what feels like less effort.</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The Best Way to Build a New Habit</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BJ Fogg's book, Tiny Habits: The Small Changes That Change Everything, suggests starting small and succeeding, rather than starting big and failing.</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For example, instead of aiming for 30 minutes of exercise a day, focus on doing just one push-up consistently.</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approach applies to studying by holding yourself accountable for watching just 10 seconds of an educational video every day.</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Consistency builds the habit of studying daily, even if you don't learn anything in those 10 seconds.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On some days, you might end up studying for an hour or longer.</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Should You Learn Math to Get a Job in AI?</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Prioritizing math learning is essential due to the vast amount of knowledge.</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Focus on the math required for the decisions you need to make in your work.</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Understanding the math behind algorithms helps with debugging, but the depth of knowledge needed changes as techniques mature.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 basic understanding of linear algebra, probability, and statistics is valuable.</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Calculus is becoming less important due to improved automatic differentiation software, but it still helps with understanding neural network architecture.</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How much math do you need to know to be a machine learning engineer?</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It's always beneficial to learn more math, but prioritize based on your needs.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Consider what math you need to make decisions in your work, such as building a model, architecting a system, or preparing for a job interview.</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As machine learning techniques mature and become more reliable, the need for debugging decreases, and a shallower understanding of math may suffice.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Deep learning is still an emerging technology, so understanding the math behind optimization algorithms can be helpful for debugging.</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Curiosity-driven learning is encouraged, as it might lead to creative sparks or technical breakthroughs.</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Scoping Successful Al Projects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Identifying valuable project ideas is a crucial skill for Al architects.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Start by identifying a business problem, not an Al problem.</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Engage with domain experts to understand their needs and challenges.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Brainstorm potential Al solutions, considering multiple approaches.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Assess the feasibility and value of potential solutions by consulting published work, domain experts, or building a quick proof of concept.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Introduction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book will provide a simple guide to building a career in Al.</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book covers three key steps: learning foundational skills, working on projects, and finding a job.</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steps stack on top of each other, with each step building upon the previous.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book also discusses the unique challenges of building a career in Al, such as the rapid pace of technological change and the need to collaborate with stakeholders who may lack expertise in Al.</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book emphasizes the importance of building a supportive community and overcoming imposter syndrome.</a:t>
            </a: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Scoping Successful Al Projects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Identify a business problem (not an Al problem).</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Engage with domain experts to understand their needs and challenges.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Ask questions like, "What are the top three things that you wish worked better? Why aren't they working yet?"</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For example, in climate change, identify challenges faced by power-grid operators, such as accurately predicting power generation from intermittent sources like wind and solar.</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step helps focus on problems that truly need Al solutions.</a:t>
            </a: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Step 2</a:t>
            </a:r>
            <a:endParaRPr lang="en-US" sz="2400" dirty="0"/>
          </a:p>
        </p:txBody>
      </p:sp>
      <p:sp>
        <p:nvSpPr>
          <p:cNvPr id="3" name="Text 1"/>
          <p:cNvSpPr/>
          <p:nvPr/>
        </p:nvSpPr>
        <p:spPr>
          <a:xfrm>
            <a:off x="274320" y="3657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Brainstorm AI solutions. When I was younger, I used to execute on the first idea I was excited about. Sometimes this worked out okay, but sometimes I ended up missing an even better idea that might not have taken any more effort to build. Once you understand a problem, you can brainstorm potential solutions more efficiently. For instance, to predict power generation from intermittent sources, we might consider using satellite imagery to map the locations of wind turbines more accurately, using satellite imagery to estimate the height and generation capacity of wind turbines, or using weather data to better predict cloud cover and thus solar irradiance. Sometimes there isn't a good AI solution, and that's okay too.</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Step 3</a:t>
            </a:r>
            <a:endParaRPr lang="en-US" sz="2400" dirty="0"/>
          </a:p>
        </p:txBody>
      </p:sp>
      <p:sp>
        <p:nvSpPr>
          <p:cNvPr id="3" name="Text 1"/>
          <p:cNvSpPr/>
          <p:nvPr/>
        </p:nvSpPr>
        <p:spPr>
          <a:xfrm>
            <a:off x="274320" y="3657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Assess the feasibility and value of potential solutions. You can determine whether an approach is technically feasible by looking at published work, what competitors have done, or perhaps building a quick proof of concept implementation. You can determine its value by consulting with domain experts (say, power-grid operators, who can advise on the utility of the potential solutions mentioned above).</a:t>
            </a:r>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Step 4</a:t>
            </a:r>
            <a:endParaRPr lang="en-US" sz="2400" dirty="0"/>
          </a:p>
        </p:txBody>
      </p:sp>
      <p:sp>
        <p:nvSpPr>
          <p:cNvPr id="3" name="Text 1"/>
          <p:cNvSpPr/>
          <p:nvPr/>
        </p:nvSpPr>
        <p:spPr>
          <a:xfrm>
            <a:off x="274320" y="3657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Determine milestones. Once you've deemed a project sufficiently valuable, the next step is to determine the metrics to aim for. This includes both machine learning metrics (such as accuracy) and business metrics (such as revenue). Machine learning teams are often most comfortable with metrics that a learning algorithm can optimize. But we may need to stretch outside our comfort zone to come up with business metrics, such as those related to user engagement, revenue, and so on. Unfortunately, not every business problem can be reduced to optimizing test set accuracy! If you aren't able to determine reasonable milestones, it may be a sign that you need to learn more about the problem. A quick proof of concept can help supply the missing perspective.</a:t>
            </a: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Step 5</a:t>
            </a:r>
            <a:endParaRPr lang="en-US" sz="2400" dirty="0"/>
          </a:p>
        </p:txBody>
      </p:sp>
      <p:sp>
        <p:nvSpPr>
          <p:cNvPr id="3" name="Text 1"/>
          <p:cNvSpPr/>
          <p:nvPr/>
        </p:nvSpPr>
        <p:spPr>
          <a:xfrm>
            <a:off x="274320" y="3657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Budget for resources. Think through everything you'll need to get the project done including data, personnel, time, and any integrations or support you may need from other teams. For example, if you need funds to purchase satellite imagery, make sure that's in the budget.</a:t>
            </a:r>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Finding Projects that Complement Your Career Goals</a:t>
            </a:r>
            <a:endParaRPr lang="en-US" sz="2400" dirty="0"/>
          </a:p>
        </p:txBody>
      </p:sp>
      <p:sp>
        <p:nvSpPr>
          <p:cNvPr id="3" name="Text 1"/>
          <p:cNvSpPr/>
          <p:nvPr/>
        </p:nvSpPr>
        <p:spPr>
          <a:xfrm>
            <a:off x="274320" y="3657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It goes without saying that we should only work on projects that are responsible, ethical, and beneficial to people. But those limits leave a large variety to choose from. In the previous chapter, I wrote about how to identify and scope AI projects. This chapter and the next have a slightly different emphasis: picking and executing projects with an eye toward career development. A fruitful career will include many projects, hopefully growing in scope, complexity, and impact over time. Thus, it is fine to start small. Use early projects to learn and gradually step up to bigger projects as your skills grow. When you're starting out, don't expect others to hand great ideas or resources to you on a platter. Many people start by working on small projects in their spare time. With initial successes - even small ones - under your belt, your growing skills increase your ability to come up with better ideas, and it becomes easier to persuade others to help you step up to bigger projects.</a:t>
            </a:r>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What if you don't have any project ideas?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When starting your career, you may find yourself without any project ideas. You may not be provided with great ideas or resources on a platter. However, there are a few ways to generate them.</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Join existing projects: If you find someone else with an idea, ask to join their project.</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Keep reading and talking to people: I come up with new ideas whenever I spend a lot of time reading, taking courses, or talking with domain experts. I'm confident that you will, too.</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Focus on an application area: Many researchers are trying to advance basic Al technology - say, by inventing the next generation of transformers or further scaling up language models - so, while this is an exciting direction, it is also very hard. But the variety of applications to which machine learning has not yet been applied is vast! I'm fortunate to have been able to apply neural networks to everything from autonomous helicopter flight to online advertising, partly because I jumped in when relatively few people were working on those applications. If your company or school cares about a particular application, explore the possibilities for machine learning. That can give you a first look at a potentially creative application - one where you can do unique work - that no one else has done yet.</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Develop a side hustle: Even if you have a full-time job, a fun project that may or may not develop into something bigger can stir the creative juices and strengthen bonds with collaborators. When I was a full-time professor, working on online education wasn't part of my "job" (which was doing research and teaching classes). It was a fun hobby that I often worked on out of passion for education. My early experiences in recording videos at home helped me later in working on online education in a more substantive way. Silicon Valley abounds with stories of startups that started as side projects. As long as it doesn't create a conflict with your employer, these projects can be a stepping stone to something significant.</a:t>
            </a: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Given a few project ideas, which one should you jump into?</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When you have a few project ideas, it is important to consider a few key factors.</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Will the project help you grow technically? Ideally, it should be challenging enough to stretch your skills but not so hard that you have little chance of success. This will put you on a path toward mastering ever-greater technical complexity.</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Do you have good teammates to work with? If not, are there people you can discuss things with? We learn a lot from the people around us, and good collaborators will have a huge impact on your growth.</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Can it be a stepping stone? If the project is successful, will its technical complexity and/or business impact make it a meaningful stepping stone to larger projects? If the project is bigger than those you've worked on before, there's a good chance it could be such a stepping stone.</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Ready, Fire, Aim</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When working on projects, you need to make tough choices about what to build and how to go about it. Here are two distinct styles.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Ready, Aim, Fire: Plan carefully and carry out careful validation. Commit and execute only when you have a high degree of confidence in a direction.</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Ready, Fire, Aim: Jump into development and start executing. This allows you to discover problems quickly and pivot along the way if necessary.</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Both approaches have their advocates, and the best choice depends on the situation.</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Ready, Aim, Fire tends to be superior when the cost of execution is high and a study can shed light on how useful or valuable a project could be. For example, if you can brainstorm a few other use cases (restaurants, airlines, telcos, and so on) and evaluate these cases to identify the most promising one, it may be worth taking the extra time before committing to a direction.  Ready, Fire, Aim tends to be better if you can execute at low cost and, in doing so, determine whether the direction is feasible and discover tweaks that will make it work. For example, if you can build a prototype quickly to figure out if users want the product, and if canceling or pivoting after a small amount of work is acceptable, then it makes sense to consider jumping in quickly. When taking a shot is inexpensive, it also makes sense to take many shots. In this case, the process is actually Ready, Fire, Aim, Fire, Aim, Fire, Aim, Fire. After agreeing upon a project direction, when it comes to building a machine learning model that's part of the product, I have a bias toward Ready, Fire, Aim. Building models is an iterative process. For many applications, the cost of training and conducting error analysis is not prohibitive. Furthermore, it is very difficult to carry out a study that will shed light on the appropriate model, data, and hyperparameters. So it makes sense to build an end-to-end system quickly and revise it until it works well. But when committing to a direction means making a costly investment or entering a one-way door (meaning a decision that's hard to reverse), it's often worth spending more time in advance to make sure it really is a good idea.</a:t>
            </a:r>
            <a:endParaRPr 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Here's a quick checklist of factors to consider:</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When deciding which project to jump into, ask yourself these questions.</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Will the project help you grow technically? Ideally, it should be challenging enough to stretch your skills but not so hard that you have little chance of success. This will put you on a path toward mastering ever-greater technical complexity.</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Do you have good teammates to work with? If not, are there people you can discuss things with? We learn a lot from the people around us, and good collaborators will have a huge impact on your growth.</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Can it be a stepping stone? If the project is successful, will its technical complexity and/or business impact make it a meaningful stepping stone to larger projects? If the project is bigger than those you've worked on before, there's a good chance it could be such a stepping stone.</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Three Steps to Career Growth</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three key steps of career growth are learning foundational skills, working on projects, and finding a job.</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Learning foundational skills involves mastering the core concepts of machine learning, deep learning, and relevant math.</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Working on projects allows you to deepen your skills, build a portfolio, and create impact.</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Finding a job is the final step, but it's important to continue learning and working on meaningful projects throughout the process.</a:t>
            </a:r>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Building a Portfolio of Projects that Shows Skill Progression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Over the course of a career, you're likely to work on projects in succession, each growing in scope and complexity.</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Don't worry about starting too small.</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Communication is key.</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Leadership isn't just for managers.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Building a portfolio of projects, especially one that shows progress over time from simple to complex undertakings, will be a big help when it comes to looking for a job.</a:t>
            </a:r>
            <a:endParaRPr 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Don't worry about starting too small.</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One of my first machine learning research projects involved training a neural network to see how well it could mimic the sin(x) function.</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It wasn't very useful, but was a great learning experience that enabled me to move on to bigger projects.</a:t>
            </a:r>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Communication is key.</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You need to be able to explain your thinking if you want others to see the value in your work and trust you with resources that you can invest in larger projects.</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get a project started, communicating the value of what you hope to build will help bring colleagues, mentors, and managers onboard and help them point out flaws in your reasoning.</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After you've finished, the ability to explain clearly what you accomplished will help convince others to open the door to larger projects.</a:t>
            </a:r>
            <a:endParaRPr lang="en-US"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Leadership isn't just for managers.</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When you reach the point of working on larger Al projects that require teamwork, your ability to lead projects will become more important, whether or not you are in a formal position of leadership.</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Many of my friends have successfully pursued a technical rather than managerial career, and their ability to help steer a project by applying deep technical insights — for example, when to invest in a new technical architecture or collect more data of a certain type — allowed them to grow as leaders and also helped significantly improve the project.</a:t>
            </a:r>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Simple Framework for Starting You Al Job Search</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Finding a job has a few predictable steps that include selecting the companies to which you want to apply, preparing for interviews, and finally picking a role and negotiating a salary and benefits.</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If you're considering your next job, ask yourself:</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Are you switching roles? For example, if you're a software engineer, university student, or physicist who's looking to become a machine learning engineer, that's a role switch.</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Are you switching industries? For example, if you work for a healthcare company, financial services company, or a government agency and want to work for a software company, that's a switch in industries.</a:t>
            </a:r>
            <a:endParaRPr 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If you're considering your next job, ask yourself:</a:t>
            </a:r>
            <a:endParaRPr lang="en-US" sz="2400" dirty="0"/>
          </a:p>
        </p:txBody>
      </p:sp>
      <p:sp>
        <p:nvSpPr>
          <p:cNvPr id="3" name="Text 1"/>
          <p:cNvSpPr/>
          <p:nvPr/>
        </p:nvSpPr>
        <p:spPr>
          <a:xfrm>
            <a:off x="274320" y="3657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When considering your next job, ask yourself two key questions:</a:t>
            </a:r>
            <a:endParaRPr lang="en-US" sz="1800" dirty="0"/>
          </a:p>
          <a:p>
            <a:pPr indent="0" marL="0">
              <a:buNone/>
            </a:pPr>
            <a:endParaRPr lang="en-US" sz="1800" dirty="0"/>
          </a:p>
          <a:p>
            <a:pPr indent="0" marL="0">
              <a:buNone/>
            </a:pPr>
            <a:r>
              <a:rPr lang="en-US" sz="1800" dirty="0">
                <a:solidFill>
                  <a:srgbClr val="333333"/>
                </a:solidFill>
                <a:latin typeface="Arial, sans-serif" pitchFamily="34" charset="0"/>
                <a:ea typeface="Arial, sans-serif" pitchFamily="34" charset="-122"/>
                <a:cs typeface="Arial, sans-serif" pitchFamily="34" charset="-120"/>
              </a:rPr>
              <a:t>* **Are you switching roles?**  For example, if you are a software engineer, university student, or physicist who wants to become a machine learning engineer, that is a role switch.</a:t>
            </a:r>
            <a:endParaRPr lang="en-US" sz="1800" dirty="0"/>
          </a:p>
          <a:p>
            <a:pPr indent="0" marL="0">
              <a:buNone/>
            </a:pPr>
            <a:endParaRPr lang="en-US" sz="1800" dirty="0"/>
          </a:p>
          <a:p>
            <a:pPr indent="0" marL="0">
              <a:buNone/>
            </a:pPr>
            <a:r>
              <a:rPr lang="en-US" sz="1800" dirty="0">
                <a:solidFill>
                  <a:srgbClr val="333333"/>
                </a:solidFill>
                <a:latin typeface="Arial, sans-serif" pitchFamily="34" charset="0"/>
                <a:ea typeface="Arial, sans-serif" pitchFamily="34" charset="-122"/>
                <a:cs typeface="Arial, sans-serif" pitchFamily="34" charset="-120"/>
              </a:rPr>
              <a:t>* **Are you switching industries?** For example, if you work for a healthcare company, financial services company, or a government agency and want to work for a software company, that is a switch in industries.</a:t>
            </a:r>
            <a:endParaRPr lang="en-US"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Using Informational Interviews to Find the Right Job</a:t>
            </a:r>
            <a:endParaRPr lang="en-US" sz="2400" dirty="0"/>
          </a:p>
        </p:txBody>
      </p:sp>
      <p:sp>
        <p:nvSpPr>
          <p:cNvPr id="3" name="Text 1"/>
          <p:cNvSpPr/>
          <p:nvPr/>
        </p:nvSpPr>
        <p:spPr>
          <a:xfrm>
            <a:off x="274320" y="3657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An informational interview is a great way to learn about a new job or industry. It involves finding someone in a company or role you'd like to know more about and informally interviewing them about their work. </a:t>
            </a:r>
            <a:endParaRPr lang="en-US" sz="1800" dirty="0"/>
          </a:p>
          <a:p>
            <a:pPr indent="0" marL="0">
              <a:buNone/>
            </a:pPr>
            <a:endParaRPr lang="en-US" sz="1800" dirty="0"/>
          </a:p>
          <a:p>
            <a:pPr indent="0" marL="0">
              <a:buNone/>
            </a:pPr>
            <a:r>
              <a:rPr lang="en-US" sz="1800" dirty="0">
                <a:solidFill>
                  <a:srgbClr val="333333"/>
                </a:solidFill>
                <a:latin typeface="Arial, sans-serif" pitchFamily="34" charset="0"/>
                <a:ea typeface="Arial, sans-serif" pitchFamily="34" charset="-122"/>
                <a:cs typeface="Arial, sans-serif" pitchFamily="34" charset="-120"/>
              </a:rPr>
              <a:t>Informational interviews are particularly useful in the field of AI as the field is constantly evolving and many companies use job titles in inconsistent ways. For example, in one company, data scientists may be expected to analyze business data and present conclusions on a slide deck, while in another, they may be expected to write and maintain production code. An informational interview can help you sort out what the AI people in a particular company actually do.</a:t>
            </a:r>
            <a:endParaRPr lang="en-US" sz="1800" dirty="0"/>
          </a:p>
          <a:p>
            <a:pPr indent="0" marL="0">
              <a:buNone/>
            </a:pPr>
            <a:endParaRPr lang="en-US" sz="1800" dirty="0"/>
          </a:p>
          <a:p>
            <a:pPr indent="0" marL="0">
              <a:buNone/>
            </a:pPr>
            <a:r>
              <a:rPr lang="en-US" sz="1800" dirty="0">
                <a:solidFill>
                  <a:srgbClr val="333333"/>
                </a:solidFill>
                <a:latin typeface="Arial, sans-serif" pitchFamily="34" charset="0"/>
                <a:ea typeface="Arial, sans-serif" pitchFamily="34" charset="-122"/>
                <a:cs typeface="Arial, sans-serif" pitchFamily="34" charset="-120"/>
              </a:rPr>
              <a:t>With the rapid expansion of opportunities in AI, many people will be taking on an AI job for the first time. In this case, an informational interview is invaluable for learning what happens and what skills are needed to do the job well. For example, you can learn what algorithms, deployment processes, and software stacks a particular company uses. You may be surprised how much time most machine learning engineers spend iteratively cleaning datasets. You may also learn about the company culture and the hiring process.</a:t>
            </a:r>
            <a:endParaRPr lang="en-US"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Finding the Right Al Job for You</a:t>
            </a:r>
            <a:endParaRPr lang="en-US" sz="2400" dirty="0"/>
          </a:p>
        </p:txBody>
      </p:sp>
      <p:sp>
        <p:nvSpPr>
          <p:cNvPr id="3" name="Text 1"/>
          <p:cNvSpPr/>
          <p:nvPr/>
        </p:nvSpPr>
        <p:spPr>
          <a:xfrm>
            <a:off x="274320" y="3657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Finding the right AI job involves a few key considerations.</a:t>
            </a:r>
            <a:endParaRPr lang="en-US" sz="1800" dirty="0"/>
          </a:p>
          <a:p>
            <a:pPr indent="0" marL="0">
              <a:buNone/>
            </a:pPr>
            <a:endParaRPr lang="en-US" sz="1800" dirty="0"/>
          </a:p>
          <a:p>
            <a:pPr indent="0" marL="0">
              <a:buNone/>
            </a:pPr>
            <a:r>
              <a:rPr lang="en-US" sz="1800" dirty="0">
                <a:solidFill>
                  <a:srgbClr val="333333"/>
                </a:solidFill>
                <a:latin typeface="Arial, sans-serif" pitchFamily="34" charset="0"/>
                <a:ea typeface="Arial, sans-serif" pitchFamily="34" charset="-122"/>
                <a:cs typeface="Arial, sans-serif" pitchFamily="34" charset="-120"/>
              </a:rPr>
              <a:t>* **Pay attention to the fundamentals.**  A compelling resume, portfolio of technical projects, and a strong interview performance will unlock doors. Even if you have a referral from someone in a company, a resume and portfolio will be your first contact with many people who don't already know about you.  Update your resume and make sure it clearly presents your education and experience relevant to the role you want. Customize your communications with each company to explain why you're a good fit. Before an interview, ask the recruiter what to expect. Take time to review and practice answers to common interview questions, brush up key skills, and study technical materials to make sure they are fresh in your mind. Afterward, take notes to help you remember what was said.</a:t>
            </a:r>
            <a:endParaRPr lang="en-US" sz="1800" dirty="0"/>
          </a:p>
          <a:p>
            <a:pPr indent="0" marL="0">
              <a:buNone/>
            </a:pPr>
            <a:endParaRPr lang="en-US" sz="1800" dirty="0"/>
          </a:p>
          <a:p>
            <a:pPr indent="0" marL="0">
              <a:buNone/>
            </a:pPr>
            <a:r>
              <a:rPr lang="en-US" sz="1800" dirty="0">
                <a:solidFill>
                  <a:srgbClr val="333333"/>
                </a:solidFill>
                <a:latin typeface="Arial, sans-serif" pitchFamily="34" charset="0"/>
                <a:ea typeface="Arial, sans-serif" pitchFamily="34" charset="-122"/>
                <a:cs typeface="Arial, sans-serif" pitchFamily="34" charset="-120"/>
              </a:rPr>
              <a:t>* **Proceed respectfully and responsibly.** Approach interviews and offer negotiations with a win-win mindset.  Outrage spreads faster than reasonableness on social media, so a story about how an employer underpaid someone gets amplified, whereas stories about how an employer treated someone fairly do not. The vast majority of employers are ethical and fair, so don't let stories about the small fraction of mistreated individuals sway your approach. If you're leaving a job, exit gracefully. Give your employer ample notice, give your full effort through your last hour on the job, transition unfinished business as best you can, and leave in a way that honors the responsibilities you were entrusted with.</a:t>
            </a:r>
            <a:endParaRPr lang="en-US"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Informational interviews are particularly relevant to Al.</a:t>
            </a:r>
            <a:endParaRPr lang="en-US" sz="2400" dirty="0"/>
          </a:p>
        </p:txBody>
      </p:sp>
      <p:sp>
        <p:nvSpPr>
          <p:cNvPr id="3" name="Text 1"/>
          <p:cNvSpPr/>
          <p:nvPr/>
        </p:nvSpPr>
        <p:spPr>
          <a:xfrm>
            <a:off x="274320" y="3657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Because the field of AI is evolving, many companies use job titles in inconsistent ways. In one company, data scientists might be expected mainly to analyze business data and present conclusions on a slide deck. In another, they might write and maintain production code. An informational interview can help you sort out what the AI people in a particular company actually do.</a:t>
            </a:r>
            <a:endParaRPr lang="en-US"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With the rapid expansion of opportunities in Al, many people will be taking on an Al job for the first time.</a:t>
            </a:r>
            <a:endParaRPr lang="en-US" sz="2400" dirty="0"/>
          </a:p>
        </p:txBody>
      </p:sp>
      <p:sp>
        <p:nvSpPr>
          <p:cNvPr id="3" name="Text 1"/>
          <p:cNvSpPr/>
          <p:nvPr/>
        </p:nvSpPr>
        <p:spPr>
          <a:xfrm>
            <a:off x="274320" y="3657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 this case, an informational interview can be invaluable for learning what happens and what skills are needed to do the job well. For example, you can learn what algorithms, deployment processes, and software stacks a particular company uses. You may be surprised if you're not already familiar with the data-centric AI movement to learn how much time most machine learning engineers spend iteratively cleaning datasets.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These phases apply in a wide range of professions, but Al involves unique elements.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three steps of career growth apply to a wide range of professions.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Al involves unique elements that make it challenging to build a career in this field.</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Learning foundational skills is a career-long process, as Al is constantly evolving.</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Working on projects often means collaborating with stakeholders who lack expertise in Al, which can lead to unique challenges in project management.</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Inconsistent opinions on Al skills and job roles can make it difficult to find the right Al job for you.</a:t>
            </a:r>
            <a:endParaRPr 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In this chapter, I'd like to discuss some fine points of finding a job.</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typical job search follows a fairly predictable path, including research, informal interviews, applying, interviewing, and receiving offers.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Pay attention to the fundamentals, including a compelling resume, portfolio of technical projects, and strong interview performance.</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Proceed respectfully and responsibly, especially when it comes to salary negotiations and leaving a company.</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Choose who to work with, and consider the impact of your colleagues on your career growth.</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Get help from your community, including friends, mentors, and associates, who can provide advice, share inside knowledge, and refer you to others who may help.</a:t>
            </a:r>
            <a:endParaRPr lang="en-US"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Choose who to work with.</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It's tempting to take a position because of the projects you'll work on, but the teammates you'll work with are at least equally important.</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We're influenced by people around us, so your colleagues will make a big difference.</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If most of your colleagues work hard, learn continuously, and build AI to benefit all people, you're likely to do the same.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Be persistent and keep pushing to identify and speak with potential teammates.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Strict policies may make it impossible to accommodate you, but in my mind, that increases the risk of accepting the offer, as it increases the odds you'll end up with a manager or teammates who aren't a good fit.</a:t>
            </a:r>
            <a:endParaRPr lang="en-US"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Get help from your community.</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Most of us go job hunting only a small number of times in our careers, so few of us get much practice at doing it well.</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Collectively, though, people in your immediate community probably have a lot of experience.</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Don't be shy about calling on them.</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Friends and associates can provide advice, share inside knowledge, and refer you to others who may help.</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 got a lot of help from supportive friends and mentors when I applied for my first faculty position, and many of the tips they gave me were very helpful.</a:t>
            </a:r>
            <a:endParaRPr 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Keys to Building a Career in AI</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path to career success in AI is more complex than what I can cover in one short eBook.</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Here are additional things to think about as you plot your path to success:</a:t>
            </a:r>
            <a:endParaRPr lang="en-US"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Teamwork:</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When we tackle large projects, we succeed better by working in teams than individually.</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ability to collaborate with, influence, and be influenced by others is critical.</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Thus, interpersonal and communication skills really matter.</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 used to be a pretty bad communicator, by the way.</a:t>
            </a:r>
            <a:endParaRPr lang="en-US"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Networking:</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Networking is important for career advancement in AI, but it can be challenging for introverts. </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Instead of focusing on building a personal network, consider building up the communities you're already a part of. </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can help you meet more people and make friends.</a:t>
            </a:r>
            <a:endParaRPr lang="en-US"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Job search</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Job searching is an important step in building a career, but it's just one small step in the long journey. </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There is a lot of bad advice online about job searching, so be critical of the information you find. </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Focus on building a compelling resume, portfolio of projects, and interview skills.</a:t>
            </a: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Personal discipline</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Developing good habits in areas like eating, exercise, sleep, and self-care can help you succeed in your career. </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habits can help you stay healthy and move forward while you learn and grow.</a:t>
            </a:r>
            <a:endParaRPr lang="en-US" sz="1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Altruism</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People who aim to help others during their own career journey often achieve better outcomes for themselves. </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Think about how you can help others even as you build your own career. </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Altruism can be a powerful force for good in the world.</a:t>
            </a:r>
            <a:endParaRPr lang="en-US" sz="1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Overcoming Imposter Syndrome</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Imposter syndrome is a common experience, especially in the field of AI. </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It's important to remember that everyone struggles at some point, and that success comes from perseverance and learning. </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If you want to be part of the AI community, you fully belong.</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For example:</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Learning foundational skills is a career-long process in Al because the field is constantly evolving.</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Keeping up-to-date with changing technology is more important in Al than in fields that are more mature.</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Working on projects often means collaborating with stakeholders who lack expertise in Al, which can make it challenging to find a suitable project, estimate the project's timeline and return on investment, and set expectations.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Inconsistent opinions on Al skills and job roles can make it difficult to find the right Al job for you, as many companies are still trying to figure out which Al skills they need and how to hire people who have them.</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You may need to educate potential employers about some elements of your work.</a:t>
            </a:r>
            <a:endParaRPr lang="en-US"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Let me be clear: If you want to be part of the Al community, then I welcome you with open arms. If you want to join us, you fully belong with us!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An estimated 70 percent of people experience some form of imposter syndrome at some point.</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Many talented people have spoken publicly about this experience, including former Facebook COO Sheryl Sandberg, U.S. first lady Michelle Obama, actor Tom Hanks, and Atlassian co-CEO Mike Cannon-Brookes.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It happens in our community even among accomplished people.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If you've never experienced this yourself, that's great! I hope you'll join me in encouraging and welcoming everyone who wants to join our community.</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Al is technically complex, and it has its fair share of smart and highly capable people. But it is easy to forget that to become good at anything, the first step is to suck at it. If you've succeeded at sucking at Al - congratulations, you're on your way!</a:t>
            </a:r>
            <a:endParaRPr lang="en-US" sz="1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Here are some things that can help.</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Do you have supportive mentors or peers? If you don't yet, attend Pie &amp; Al or other events, use discussion boards, and work on finding some.</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If your mentors or manager don't support your growth, find ones who do.</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I'm also working on how to grow a supportive Al community and hope to make finding and giving support easier for everyone.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No one is an expert at everything.</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Recognize what you do well.</a:t>
            </a:r>
            <a:endParaRPr lang="en-US" sz="1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Final Thoughts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Every year on my birthday, I get to thinking about the days behind and those that may lie ahead.</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Maybe you're good at math; I'm sure you'll be able to answer the following question via a quick calculation.</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But let me ask you a question, and please answer from your gut, without calculating.</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 many days is a typical human lifespan?</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When I ask friends, many choose a number in the hundreds of thousands. (Many others can't resist calculating the answer, to my annoyance!)</a:t>
            </a:r>
            <a:endParaRPr lang="en-US" sz="1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Make Every Day Count</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When I was a grad student, I remember plugging my statistics into a mortality calculator to figure out my life expectancy.</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calculator said I could expect to live a total of 27,649 days.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It struck me how small this number is.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 printed it in a large font and pasted it on my office wall as a daily reminder.</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That's all the days we have to spend with loved ones, learn, build for the future, and help others.</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Learning foundational skills is a career-long process:</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 the rapidly evolving field of AI, keeping up-to-date with changing technology is more important than in fields that are more mature.</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Continuous learning is essential for success in AI, as new technologies and techniques emerge constantly.</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Investing time and effort in staying current with the latest advancements is a key factor for career growth in AI.</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Working on projects often means collaborating with stakeholders who lack expertise in Al:</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Collaborating with stakeholders who may not have a deep understanding of AI can pose challenges in project management, expectation setting, and timeline estimation.</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iterative nature of AI projects requires careful communication and collaboration to ensure that all stakeholders are aligned on goals and expectations.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Effective communication, clear explanations, and a willingness to adapt to changing requirements are crucial for successful project completion in AI.</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Inconsistent opinions on Al skills and jobs roles:</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rapidly evolving nature of AI leads to varying opinions on the required skills and job roles.</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Companies are still defining their needs in terms of AI expertise, making it difficult to determine the specific skills required for a particular job.</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Candidates may need to educate potential employers about their unique skills and experiences, as the industry is still evolving and defining best practices.</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Learning Technical Skills for a Promising Al Career</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build a successful AI career, it is crucial to acquire foundational technical skills in machine learning, deep learning, and related math concepts.</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Understanding foundational machine learning models, such as linear regression, logistic regression, and neural networks, is essential.</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Developing practical skills in deep learning, including hyperparameter tuning and working with convolutional networks, is highly valuable for success in AI.</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53</Slides>
  <Notes>53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2024-11-02T15:15:48Z</dcterms:created>
  <dcterms:modified xsi:type="dcterms:W3CDTF">2024-11-02T15:15:48Z</dcterms:modified>
</cp:coreProperties>
</file>