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Abstract</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face unique challenges that hinder their academic and personal success. This paper introduces an AI-powered chatbot designed specifically for these students, utilizing advanced language models and Retrieval-Augmented Generation (RAG).</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Unlike generic solutions, our chatbot is tailored with a dataset curated from Reddit communities frequented by international students, enabling it to provide highly relevant and actionable advice.</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system combines GPT-3.5's generative capabilities with precise information retrieval to effectively guide students through academic procedures, cultural adjustments, and personal challenges.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An evaluation shows that our RAG-enhanced model outperforms standard GPT-3.5, demonstrating significant improvements in response accuracy and relevance.</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research not only advances AI applications in student support but also offers practical, real-time aid to enhance international students' educational experiences.</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RAGAS Faithfulness and Answer Relevancy</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faithfulness metric improved from 0.56 to 0.92 with the inclusion of RAG, indicating that the responses generated with RAG are more accurate and reliable.</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Similarly, the answer relevancy increased from 0.65 to 0.95, demonstrating that the responses are more pertinent and closely aligned with the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underscore the effectiveness of RAG in enhancing the quality and reliability of the generated content.</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RAGAS Context Precision and Recall</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excels at maintaining and understanding the context of user queries, resulting in more coherent and contextually appropriate responses.</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is demonstrated by the significant improvements in both context precision and recall.</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Context precision increased from 0.43 to 0.82, and context recall rose from 0.38 to 0.71.</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RAGAS Harmfulness</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Both systems scored zero for harmfulness.</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indicates that neither system generated harmful or inappropriate content.</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outcome underscores the importance of the preprocessing steps taken to ensure data quality and the ethical considerations embedded in the system's design.</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BERTScore Precision and Recall</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and recall metrics further highlight the improved performance.</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jumped from 0.22 to 0.59, while the recall improved from 0.32 to 0.66.</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scores reflect the model's enhanced capability to generate responses that are semantically similar to the expected answers, validating the relevance and appropriateness of the generated content.</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E. BERTScore F1 Score</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overall F1 score is the mean value of precision and recall, improved from 0.26 to 0.62.</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significant increase indicates a well-rounded enhancement in the model's performance, with the RAG integration contributing to more accurate, and reliable outputs.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 Discussion</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results clearly demonstrate the advantages of integrating RAG with GPT-3.5-turbo for domain-specific information retrieval.</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not only provides more accurate and relevant responses but also better understands and maintains the context of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are crucial for offering personalized and efficient support to international graduate students.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V. CONCLUSION AND FUTURE WORK</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research explored integrating Retrieval-Augmented Generation (RAG) with GPT-3.5-turbo to support international graduate students.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By combining GPT-3.5's generative capabilities with targeted information retrieval, we aimed to address the unique challenges faced by this student population.</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Our methodology included data collection from Reddit, preprocessing to ensure privacy and relevance, and implementing RAG to enrich the model's responses.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experimental results, evaluated using metrics such as RAGAS [19] and BERTScore [20], demonstrated that the RAG-enhanced model can provide more contextually relevant and accurate support compared to the base GPT-3.5 model.</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there are several areas for improvement.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 INTRODUCTION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bring diverse perspectives that enrich the academic community and foster global collaboration.</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they frequently face a variety of complex challenges that hinder both their academic progress and personal adjustment.</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include linguistic barriers, cultural adaptation difficulties, and logistical challenges such as finding accommodation and adapting to unfamiliar educational systems.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Research indicates that these obstacles often require solutions that go beyond the capabilities of traditional institutional support systems.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Existing support frameworks often fail to meet the immediate and specific needs of international students, leading to significant disparities in their academic experiences and outcomes.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 RELATED WORKS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students face numerous challenges while pursuing education in foreign countries, significantly impacting their educational experience and overall well-being.</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primarily revolve around academic, linguistic, cultural, and accommodation-related difficulties.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Differences in educational systems, curriculum structures, and teaching methodologies between home countries and host institutions can lead to academic difficulties, such as navigating unfamiliar educational systems, adapting to new coursework requirements, striving to meet distinctive academic objectives, developing critical thinking skills, and mastering academic writing in a non-native language.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Cultural adjustment and language barriers also pose significant challenges for international students.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Fitting into a new culture can be demanding, and language barriers can hinder effective communication, academic engagement, and social integration.</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III. METHODOLOGY</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objective of this research is to harness the power of LLM to enhance the support provided to international graduate students.</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achieve this, a systematic methodology was drawn up and is detailed below.</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Data Collection and Preprocessing</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build a dataset that fits our research goals, we mainly used Reddit as our main data source.</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Reddit is known for its rich community-driven discussions and user-generated content.</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our system's flexible setup allows for easy integration with other social media platforms, like Twitter or Facebook.</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When gathering data, we carefully picked three well-known subreddits based on their relevance and popularity: '/phd', '/international student', and '/inttousa'.</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We collected the top 1000 posts and their comments from each subreddit. After gathering information from these subreddits, the dataset was processed for chatbot training.</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Bias Detection and Data Categorization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ensure ethical standards, advanced natural language processing techniques and machine learning algorithms are used for bias detection.</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Potentially biased content, such as discriminatory language or offensive remarks, are identified and flagged.</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 synonym dictionary expands the coverage of problematic terms.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Flagged content is reviewed by experts and removed if found biased or unethical.</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process ensures the dataset is unbiased and ethically sound.</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Configuring the GPT-3.5 Model</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GPT-3.5 model is configured and integrated with RAG using the preprocessed dataset.</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involves setting up the environment for GPT-3.5-turbo, ensuring that all necessary libraries and dependencies are in place.</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GPT-3.5-turbo is connected with a retrieval system capable of accessing the knowledge base created from social platforms.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preprocessed dataset is utilized to identify key phrases and topics that will guide the retrieval system in fetching relevant information from external sources.</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Retrieval-Augmented Generation (RAG) Implementation</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retrieval mechanism efficiently finds the best match for user questions from the extensive knowledge base.</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involves several key steps:</a:t>
            </a:r>
            <a:endParaRPr lang="en-US" sz="1800" dirty="0"/>
          </a:p>
          <a:p>
            <a:pPr indent="0" marL="0">
              <a:buNone/>
            </a:pPr>
            <a:r>
              <a:rPr lang="en-US" sz="1800" dirty="0">
                <a:solidFill>
                  <a:srgbClr val="333333"/>
                </a:solidFill>
                <a:latin typeface="Arial, sans-serif" pitchFamily="34" charset="0"/>
                <a:ea typeface="Arial, sans-serif" pitchFamily="34" charset="-122"/>
                <a:cs typeface="Arial, sans-serif" pitchFamily="34" charset="-120"/>
              </a:rPr>
              <a:t>1. Vector Embedding: Each piece of data is transformed into embedding vectors using OpenAI's "text-embedding-3-small" model, ensuring efficient indexing and retrieval based on semantic similarity.</a:t>
            </a:r>
            <a:endParaRPr lang="en-US" sz="1800" dirty="0"/>
          </a:p>
          <a:p>
            <a:pPr indent="0" marL="0">
              <a:buNone/>
            </a:pPr>
            <a:r>
              <a:rPr lang="en-US" sz="1800" dirty="0">
                <a:solidFill>
                  <a:srgbClr val="333333"/>
                </a:solidFill>
                <a:latin typeface="Arial, sans-serif" pitchFamily="34" charset="0"/>
                <a:ea typeface="Arial, sans-serif" pitchFamily="34" charset="-122"/>
                <a:cs typeface="Arial, sans-serif" pitchFamily="34" charset="-120"/>
              </a:rPr>
              <a:t>2. Query Processing: User queries are converted into vectors using the same embedding model, allowing for semantic searches against our pre-indexed dataset.</a:t>
            </a:r>
            <a:endParaRPr lang="en-US" sz="1800" dirty="0"/>
          </a:p>
          <a:p>
            <a:pPr indent="0" marL="0">
              <a:buNone/>
            </a:pPr>
            <a:r>
              <a:rPr lang="en-US" sz="1800" dirty="0">
                <a:solidFill>
                  <a:srgbClr val="333333"/>
                </a:solidFill>
                <a:latin typeface="Arial, sans-serif" pitchFamily="34" charset="0"/>
                <a:ea typeface="Arial, sans-serif" pitchFamily="34" charset="-122"/>
                <a:cs typeface="Arial, sans-serif" pitchFamily="34" charset="-120"/>
              </a:rPr>
              <a:t>3. Semantic Search and Data Retrieval: The system searches the indexed vector database to identify and retrieve the most relevant posts and comments matching the semantic content of the user's query. We set the retrieval system to consider the top two closest matches (k=2) for well-informed and contextually appropriate responses.</a:t>
            </a:r>
            <a:endParaRPr lang="en-US" sz="1800" dirty="0"/>
          </a:p>
          <a:p>
            <a:pPr indent="0" marL="0">
              <a:buNone/>
            </a:pPr>
            <a:r>
              <a:rPr lang="en-US" sz="1800" dirty="0">
                <a:solidFill>
                  <a:srgbClr val="333333"/>
                </a:solidFill>
                <a:latin typeface="Arial, sans-serif" pitchFamily="34" charset="0"/>
                <a:ea typeface="Arial, sans-serif" pitchFamily="34" charset="-122"/>
                <a:cs typeface="Arial, sans-serif" pitchFamily="34" charset="-120"/>
              </a:rPr>
              <a:t>4. Response Generation: The GPT-3.5 model uses the retrieved data to generate responses that are accurate and tailored to the specific context of the user's inquiry, ensuring relevance and usefulness.</a:t>
            </a:r>
            <a:endParaRPr lang="en-US" sz="1800" dirty="0"/>
          </a:p>
          <a:p>
            <a:pPr indent="0" marL="0">
              <a:buNone/>
            </a:pPr>
            <a:r>
              <a:rPr lang="en-US" sz="1800" dirty="0">
                <a:solidFill>
                  <a:srgbClr val="333333"/>
                </a:solidFill>
                <a:latin typeface="Arial, sans-serif" pitchFamily="34" charset="0"/>
                <a:ea typeface="Arial, sans-serif" pitchFamily="34" charset="-122"/>
                <a:cs typeface="Arial, sans-serif" pitchFamily="34" charset="-120"/>
              </a:rPr>
              <a:t>5. Handling Out-of-Scope Queries: For queries outside the available data, the system recognizes these limitations and informs the user accordingly, avoiding potentially inaccurate or misleading information.</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IV. RESULTS AND DISCUSSION</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LLM's performance is evaluated using various metrics.</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evaluation includes RAGAS and BERTScore, and discusses its effectiveness in providing tailored support to international graduate students.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2024-11-01T22:25:54Z</dcterms:created>
  <dcterms:modified xsi:type="dcterms:W3CDTF">2024-11-01T22:25:54Z</dcterms:modified>
</cp:coreProperties>
</file>