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slideMasters/slideMaster14.xml" ContentType="application/vnd.openxmlformats-officedocument.presentationml.slideMaster+xml"/>
  <Override PartName="/ppt/slides/slide14.xml" ContentType="application/vnd.openxmlformats-officedocument.presentationml.slide+xml"/>
  <Override PartName="/ppt/slideMasters/slideMaster15.xml" ContentType="application/vnd.openxmlformats-officedocument.presentationml.slideMaster+xml"/>
  <Override PartName="/ppt/slides/slide15.xml" ContentType="application/vnd.openxmlformats-officedocument.presentationml.slide+xml"/>
  <Override PartName="/ppt/slideMasters/slideMaster16.xml" ContentType="application/vnd.openxmlformats-officedocument.presentationml.slideMaster+xml"/>
  <Override PartName="/ppt/slides/slide16.xml" ContentType="application/vnd.openxmlformats-officedocument.presentationml.slide+xml"/>
  <Override PartName="/ppt/slideMasters/slideMaster17.xml" ContentType="application/vnd.openxmlformats-officedocument.presentationml.slideMaster+xml"/>
  <Override PartName="/ppt/slides/slide17.xml" ContentType="application/vnd.openxmlformats-officedocument.presentationml.slide+xml"/>
  <Override PartName="/ppt/slideMasters/slideMaster18.xml" ContentType="application/vnd.openxmlformats-officedocument.presentationml.slideMaster+xml"/>
  <Override PartName="/ppt/slides/slide18.xml" ContentType="application/vnd.openxmlformats-officedocument.presentationml.slide+xml"/>
  <Override PartName="/ppt/slideMasters/slideMaster19.xml" ContentType="application/vnd.openxmlformats-officedocument.presentationml.slideMaster+xml"/>
  <Override PartName="/ppt/slides/slide19.xml" ContentType="application/vnd.openxmlformats-officedocument.presentationml.slide+xml"/>
  <Override PartName="/ppt/slideMasters/slideMaster20.xml" ContentType="application/vnd.openxmlformats-officedocument.presentationml.slideMaster+xml"/>
  <Override PartName="/ppt/slides/slide20.xml" ContentType="application/vnd.openxmlformats-officedocument.presentationml.slide+xml"/>
  <Override PartName="/ppt/slideMasters/slideMaster21.xml" ContentType="application/vnd.openxmlformats-officedocument.presentationml.slideMaster+xml"/>
  <Override PartName="/ppt/slides/slide21.xml" ContentType="application/vnd.openxmlformats-officedocument.presentationml.slide+xml"/>
  <Override PartName="/ppt/slideMasters/slideMaster22.xml" ContentType="application/vnd.openxmlformats-officedocument.presentationml.slideMaster+xml"/>
  <Override PartName="/ppt/slides/slide22.xml" ContentType="application/vnd.openxmlformats-officedocument.presentationml.slide+xml"/>
  <Override PartName="/ppt/slideMasters/slideMaster23.xml" ContentType="application/vnd.openxmlformats-officedocument.presentationml.slideMaster+xml"/>
  <Override PartName="/ppt/slides/slide23.xml" ContentType="application/vnd.openxmlformats-officedocument.presentationml.slide+xml"/>
  <Override PartName="/ppt/slideMasters/slideMaster24.xml" ContentType="application/vnd.openxmlformats-officedocument.presentationml.slideMaster+xml"/>
  <Override PartName="/ppt/slides/slide24.xml" ContentType="application/vnd.openxmlformats-officedocument.presentationml.slide+xml"/>
  <Override PartName="/ppt/slideMasters/slideMaster25.xml" ContentType="application/vnd.openxmlformats-officedocument.presentationml.slideMaster+xml"/>
  <Override PartName="/ppt/slides/slide25.xml" ContentType="application/vnd.openxmlformats-officedocument.presentationml.slide+xml"/>
  <Override PartName="/ppt/slideMasters/slideMaster26.xml" ContentType="application/vnd.openxmlformats-officedocument.presentationml.slideMaster+xml"/>
  <Override PartName="/ppt/slides/slide26.xml" ContentType="application/vnd.openxmlformats-officedocument.presentationml.slide+xml"/>
  <Override PartName="/ppt/slideMasters/slideMaster27.xml" ContentType="application/vnd.openxmlformats-officedocument.presentationml.slideMaster+xml"/>
  <Override PartName="/ppt/slides/slide27.xml" ContentType="application/vnd.openxmlformats-officedocument.presentationml.slide+xml"/>
  <Override PartName="/ppt/slideMasters/slideMaster28.xml" ContentType="application/vnd.openxmlformats-officedocument.presentationml.slideMaster+xml"/>
  <Override PartName="/ppt/slides/slide28.xml" ContentType="application/vnd.openxmlformats-officedocument.presentationml.slide+xml"/>
  <Override PartName="/ppt/slideMasters/slideMaster29.xml" ContentType="application/vnd.openxmlformats-officedocument.presentationml.slideMaster+xml"/>
  <Override PartName="/ppt/slides/slide29.xml" ContentType="application/vnd.openxmlformats-officedocument.presentationml.slide+xml"/>
  <Override PartName="/ppt/slideMasters/slideMaster30.xml" ContentType="application/vnd.openxmlformats-officedocument.presentationml.slideMaster+xml"/>
  <Override PartName="/ppt/slides/slide30.xml" ContentType="application/vnd.openxmlformats-officedocument.presentationml.slide+xml"/>
  <Override PartName="/ppt/slideMasters/slideMaster31.xml" ContentType="application/vnd.openxmlformats-officedocument.presentationml.slideMaster+xml"/>
  <Override PartName="/ppt/slides/slide31.xml" ContentType="application/vnd.openxmlformats-officedocument.presentationml.slide+xml"/>
  <Override PartName="/ppt/slideMasters/slideMaster32.xml" ContentType="application/vnd.openxmlformats-officedocument.presentationml.slideMaster+xml"/>
  <Override PartName="/ppt/slides/slide32.xml" ContentType="application/vnd.openxmlformats-officedocument.presentationml.slide+xml"/>
  <Override PartName="/ppt/slideMasters/slideMaster33.xml" ContentType="application/vnd.openxmlformats-officedocument.presentationml.slideMaster+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Lst>
  <p:notesMasterIdLst>
    <p:notesMasterId r:id="rId35"/>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notesMaster" Target="notesMasters/notesMaster1.xml"/><Relationship Id="rId36" Type="http://schemas.openxmlformats.org/officeDocument/2006/relationships/presProps" Target="presProps.xml"/><Relationship Id="rId37" Type="http://schemas.openxmlformats.org/officeDocument/2006/relationships/viewProps" Target="viewProps.xml"/><Relationship Id="rId38" Type="http://schemas.openxmlformats.org/officeDocument/2006/relationships/theme" Target="theme/theme1.xml"/><Relationship Id="rId39"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1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xml"/>
		</Relationships>
</file>

<file path=ppt/notesSlides/_rels/notesSlide1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4.xml"/>
		</Relationships>
</file>

<file path=ppt/notesSlides/_rels/notesSlide1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5.xml"/>
		</Relationships>
</file>

<file path=ppt/notesSlides/_rels/notesSlide1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6.xml"/>
		</Relationships>
</file>

<file path=ppt/notesSlides/_rels/notesSlide1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7.xml"/>
		</Relationships>
</file>

<file path=ppt/notesSlides/_rels/notesSlide1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8.xml"/>
		</Relationships>
</file>

<file path=ppt/notesSlides/_rels/notesSlide1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9.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2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0.xml"/>
		</Relationships>
</file>

<file path=ppt/notesSlides/_rels/notesSlide2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1.xml"/>
		</Relationships>
</file>

<file path=ppt/notesSlides/_rels/notesSlide2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2.xml"/>
		</Relationships>
</file>

<file path=ppt/notesSlides/_rels/notesSlide2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3.xml"/>
		</Relationships>
</file>

<file path=ppt/notesSlides/_rels/notesSlide2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4.xml"/>
		</Relationships>
</file>

<file path=ppt/notesSlides/_rels/notesSlide2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5.xml"/>
		</Relationships>
</file>

<file path=ppt/notesSlides/_rels/notesSlide2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6.xml"/>
		</Relationships>
</file>

<file path=ppt/notesSlides/_rels/notesSlide2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7.xml"/>
		</Relationships>
</file>

<file path=ppt/notesSlides/_rels/notesSlide2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8.xml"/>
		</Relationships>
</file>

<file path=ppt/notesSlides/_rels/notesSlide2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9.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3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0.xml"/>
		</Relationships>
</file>

<file path=ppt/notesSlides/_rels/notesSlide3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1.xml"/>
		</Relationships>
</file>

<file path=ppt/notesSlides/_rels/notesSlide3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2.xml"/>
		</Relationships>
</file>

<file path=ppt/notesSlides/_rels/notesSlide3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solidFill>
          <a:srgbClr val="444444"/>
        </a:solidFill>
      </p:bgPr>
    </p:bg>
    <p:spTree>
      <p:nvGrpSpPr>
        <p:cNvPr id="1" name=""/>
        <p:cNvGrpSpPr/>
        <p:nvPr/>
      </p:nvGrpSpPr>
      <p:grpSpPr>
        <a:xfrm>
          <a:off x="0" y="0"/>
          <a:ext cx="0" cy="0"/>
          <a:chOff x="0" y="0"/>
          <a:chExt cx="0" cy="0"/>
        </a:xfrm>
      </p:grpSpPr>
      <p:sp>
        <p:nvSpPr>
          <p:cNvPr id="2" name="Text 0"/>
          <p:cNvSpPr/>
          <p:nvPr/>
        </p:nvSpPr>
        <p:spPr>
          <a:xfrm>
            <a:off x="914400" y="1828800"/>
            <a:ext cx="7315200" cy="1371600"/>
          </a:xfrm>
          <a:prstGeom prst="rect">
            <a:avLst/>
          </a:prstGeom>
          <a:noFill/>
          <a:ln/>
        </p:spPr>
        <p:txBody>
          <a:bodyPr wrap="square" rtlCol="0" anchor="ctr"/>
          <a:lstStyle/>
          <a:p>
            <a:pPr algn="ctr" indent="0" marL="0">
              <a:buNone/>
            </a:pPr>
            <a:r>
              <a:rPr lang="en-US" sz="4400" b="1" dirty="0">
                <a:solidFill>
                  <a:srgbClr val="FFFFFF"/>
                </a:solidFill>
                <a:latin typeface="Lato, sans-serif" pitchFamily="34" charset="0"/>
                <a:ea typeface="Lato, sans-serif" pitchFamily="34" charset="-122"/>
                <a:cs typeface="Lato, sans-serif" pitchFamily="34" charset="-120"/>
              </a:rPr>
              <a:t>Welcome</a:t>
            </a:r>
            <a:endParaRPr lang="en-US" sz="4400" dirty="0"/>
          </a:p>
        </p:txBody>
      </p:sp>
      <p:sp>
        <p:nvSpPr>
          <p:cNvPr id="3" name="Text 1"/>
          <p:cNvSpPr/>
          <p:nvPr/>
        </p:nvSpPr>
        <p:spPr>
          <a:xfrm>
            <a:off x="914400" y="3200400"/>
            <a:ext cx="7315200" cy="457200"/>
          </a:xfrm>
          <a:prstGeom prst="rect">
            <a:avLst/>
          </a:prstGeom>
          <a:noFill/>
          <a:ln/>
        </p:spPr>
        <p:txBody>
          <a:bodyPr wrap="square" rtlCol="0" anchor="ctr"/>
          <a:lstStyle/>
          <a:p>
            <a:pPr algn="ctr" indent="0" marL="0">
              <a:buNone/>
            </a:pPr>
            <a:r>
              <a:rPr lang="en-US" sz="2400" dirty="0">
                <a:solidFill>
                  <a:srgbClr val="CCCCCC"/>
                </a:solidFill>
                <a:latin typeface="Lato, sans-serif" pitchFamily="34" charset="0"/>
                <a:ea typeface="Lato, sans-serif" pitchFamily="34" charset="-122"/>
                <a:cs typeface="Lato, sans-serif" pitchFamily="34" charset="-120"/>
              </a:rPr>
              <a:t>Author:</a:t>
            </a:r>
            <a:endParaRPr lang="en-US"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bg>
      <p:bgPr>
        <a:solidFill>
          <a:srgbClr val="444444"/>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FFFFFF"/>
                </a:solidFill>
                <a:latin typeface="Lato, sans-serif" pitchFamily="34" charset="0"/>
                <a:ea typeface="Lato, sans-serif" pitchFamily="34" charset="-122"/>
                <a:cs typeface="Lato, sans-serif" pitchFamily="34" charset="-120"/>
              </a:rPr>
              <a:t>FileIO Class</a:t>
            </a:r>
            <a:endParaRPr lang="en-US" sz="3200" dirty="0"/>
          </a:p>
        </p:txBody>
      </p:sp>
      <p:sp>
        <p:nvSpPr>
          <p:cNvPr id="3" name="Text 1"/>
          <p:cNvSpPr/>
          <p:nvPr/>
        </p:nvSpPr>
        <p:spPr>
          <a:xfrm>
            <a:off x="5669280" y="4389120"/>
            <a:ext cx="3657600" cy="457200"/>
          </a:xfrm>
          <a:prstGeom prst="rect">
            <a:avLst/>
          </a:prstGeom>
          <a:noFill/>
          <a:ln/>
        </p:spPr>
        <p:txBody>
          <a:bodyPr wrap="square" rtlCol="0" anchor="ctr"/>
          <a:lstStyle/>
          <a:p>
            <a:pPr algn="ctr" indent="0" marL="0">
              <a:buNone/>
            </a:pPr>
            <a:r>
              <a:rPr lang="en-US" sz="2000" dirty="0">
                <a:solidFill>
                  <a:srgbClr val="CCCCCC"/>
                </a:solidFill>
                <a:latin typeface="Lato, sans-serif" pitchFamily="34" charset="0"/>
                <a:ea typeface="Lato, sans-serif" pitchFamily="34" charset="-122"/>
                <a:cs typeface="Lato, sans-serif" pitchFamily="34" charset="-120"/>
              </a:rPr>
              <a:t>Ticket Booking Application</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Lato, sans-serif" pitchFamily="34" charset="0"/>
                <a:ea typeface="Lato, sans-serif" pitchFamily="34" charset="-122"/>
                <a:cs typeface="Lato, sans-serif" pitchFamily="34" charset="-120"/>
              </a:rPr>
              <a:t>The **FileIO** class serves as a helper class for reading and writing data from and to CSV files. It is used to load customer data from the provided CSV file, which includes customer names and the number of tickets they intend to book. The FileIO class handles the interaction with the file system, enabling the application to access and process the data required for ticket booking.</a:t>
            </a:r>
            <a:endParaRPr lang="en-US" sz="1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bg>
      <p:bgPr>
        <a:solidFill>
          <a:srgbClr val="444444"/>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FFFFFF"/>
                </a:solidFill>
                <a:latin typeface="Lato, sans-serif" pitchFamily="34" charset="0"/>
                <a:ea typeface="Lato, sans-serif" pitchFamily="34" charset="-122"/>
                <a:cs typeface="Lato, sans-serif" pitchFamily="34" charset="-120"/>
              </a:rPr>
              <a:t>Ticket Class</a:t>
            </a:r>
            <a:endParaRPr lang="en-US" sz="3200" dirty="0"/>
          </a:p>
        </p:txBody>
      </p:sp>
      <p:sp>
        <p:nvSpPr>
          <p:cNvPr id="3" name="Text 1"/>
          <p:cNvSpPr/>
          <p:nvPr/>
        </p:nvSpPr>
        <p:spPr>
          <a:xfrm>
            <a:off x="5669280" y="4389120"/>
            <a:ext cx="3657600" cy="457200"/>
          </a:xfrm>
          <a:prstGeom prst="rect">
            <a:avLst/>
          </a:prstGeom>
          <a:noFill/>
          <a:ln/>
        </p:spPr>
        <p:txBody>
          <a:bodyPr wrap="square" rtlCol="0" anchor="ctr"/>
          <a:lstStyle/>
          <a:p>
            <a:pPr algn="ctr" indent="0" marL="0">
              <a:buNone/>
            </a:pPr>
            <a:r>
              <a:rPr lang="en-US" sz="2000" dirty="0">
                <a:solidFill>
                  <a:srgbClr val="CCCCCC"/>
                </a:solidFill>
                <a:latin typeface="Lato, sans-serif" pitchFamily="34" charset="0"/>
                <a:ea typeface="Lato, sans-serif" pitchFamily="34" charset="-122"/>
                <a:cs typeface="Lato, sans-serif" pitchFamily="34" charset="-120"/>
              </a:rPr>
              <a:t>Ticket Booking Application</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Lato, sans-serif" pitchFamily="34" charset="0"/>
                <a:ea typeface="Lato, sans-serif" pitchFamily="34" charset="-122"/>
                <a:cs typeface="Lato, sans-serif" pitchFamily="34" charset="-120"/>
              </a:rPr>
              <a:t>The **Ticket** class represents a single ticket within the venue. It stores essential information about each ticket, such as its section number, row number, seat number, price, and booking status. The section number indicates the specific section where the ticket is located. The row number and seat number specify the exact location of the ticket within the section. The price attribute stores the cost of the ticket, which is determined randomly based on the section's price boundaries. The booking status indicates whether the ticket has been booked or is still available. This class plays a crucial role in managing and tracking individual tickets within the venue.</a:t>
            </a:r>
            <a:endParaRPr lang="en-US" sz="1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bg>
      <p:bgPr>
        <a:solidFill>
          <a:srgbClr val="444444"/>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FFFFFF"/>
                </a:solidFill>
                <a:latin typeface="Lato, sans-serif" pitchFamily="34" charset="0"/>
                <a:ea typeface="Lato, sans-serif" pitchFamily="34" charset="-122"/>
                <a:cs typeface="Lato, sans-serif" pitchFamily="34" charset="-120"/>
              </a:rPr>
              <a:t>Section Class</a:t>
            </a:r>
            <a:endParaRPr lang="en-US" sz="3200" dirty="0"/>
          </a:p>
        </p:txBody>
      </p:sp>
      <p:sp>
        <p:nvSpPr>
          <p:cNvPr id="3" name="Text 1"/>
          <p:cNvSpPr/>
          <p:nvPr/>
        </p:nvSpPr>
        <p:spPr>
          <a:xfrm>
            <a:off x="5669280" y="4389120"/>
            <a:ext cx="3657600" cy="457200"/>
          </a:xfrm>
          <a:prstGeom prst="rect">
            <a:avLst/>
          </a:prstGeom>
          <a:noFill/>
          <a:ln/>
        </p:spPr>
        <p:txBody>
          <a:bodyPr wrap="square" rtlCol="0" anchor="ctr"/>
          <a:lstStyle/>
          <a:p>
            <a:pPr algn="ctr" indent="0" marL="0">
              <a:buNone/>
            </a:pPr>
            <a:r>
              <a:rPr lang="en-US" sz="2000" dirty="0">
                <a:solidFill>
                  <a:srgbClr val="CCCCCC"/>
                </a:solidFill>
                <a:latin typeface="Lato, sans-serif" pitchFamily="34" charset="0"/>
                <a:ea typeface="Lato, sans-serif" pitchFamily="34" charset="-122"/>
                <a:cs typeface="Lato, sans-serif" pitchFamily="34" charset="-120"/>
              </a:rPr>
              <a:t>Ticket Booking Application</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Lato, sans-serif" pitchFamily="34" charset="0"/>
                <a:ea typeface="Lato, sans-serif" pitchFamily="34" charset="-122"/>
                <a:cs typeface="Lato, sans-serif" pitchFamily="34" charset="-120"/>
              </a:rPr>
              <a:t>The **Section** class represents a single section within the venue. It stores information related to the section, such as its ID, number of rows, number of seats per row, maximum price, minimum price, and a 2D array to store Ticket objects. The section ID uniquely identifies the section. The number of rows and number of seats per row define the dimensions of the section. The maximum price and minimum price set the boundaries for randomly determining the price of tickets within the section. The 2D array holds all the Ticket objects associated with that particular section, enabling efficient management and access to the tickets within each section.</a:t>
            </a:r>
            <a:endParaRPr lang="en-US" sz="1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bg>
      <p:bgPr>
        <a:solidFill>
          <a:srgbClr val="444444"/>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FFFFFF"/>
                </a:solidFill>
                <a:latin typeface="Lato, sans-serif" pitchFamily="34" charset="0"/>
                <a:ea typeface="Lato, sans-serif" pitchFamily="34" charset="-122"/>
                <a:cs typeface="Lato, sans-serif" pitchFamily="34" charset="-120"/>
              </a:rPr>
              <a:t>Venue Class</a:t>
            </a:r>
            <a:endParaRPr lang="en-US" sz="3200" dirty="0"/>
          </a:p>
        </p:txBody>
      </p:sp>
      <p:sp>
        <p:nvSpPr>
          <p:cNvPr id="3" name="Text 1"/>
          <p:cNvSpPr/>
          <p:nvPr/>
        </p:nvSpPr>
        <p:spPr>
          <a:xfrm>
            <a:off x="5669280" y="4389120"/>
            <a:ext cx="3657600" cy="457200"/>
          </a:xfrm>
          <a:prstGeom prst="rect">
            <a:avLst/>
          </a:prstGeom>
          <a:noFill/>
          <a:ln/>
        </p:spPr>
        <p:txBody>
          <a:bodyPr wrap="square" rtlCol="0" anchor="ctr"/>
          <a:lstStyle/>
          <a:p>
            <a:pPr algn="ctr" indent="0" marL="0">
              <a:buNone/>
            </a:pPr>
            <a:r>
              <a:rPr lang="en-US" sz="2000" dirty="0">
                <a:solidFill>
                  <a:srgbClr val="CCCCCC"/>
                </a:solidFill>
                <a:latin typeface="Lato, sans-serif" pitchFamily="34" charset="0"/>
                <a:ea typeface="Lato, sans-serif" pitchFamily="34" charset="-122"/>
                <a:cs typeface="Lato, sans-serif" pitchFamily="34" charset="-120"/>
              </a:rPr>
              <a:t>Ticket Booking Application</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Lato, sans-serif" pitchFamily="34" charset="0"/>
                <a:ea typeface="Lato, sans-serif" pitchFamily="34" charset="-122"/>
                <a:cs typeface="Lato, sans-serif" pitchFamily="34" charset="-120"/>
              </a:rPr>
              <a:t>The **Venue** class represents the entire venue, encompassing all the sections. It holds a one-dimensional array of Section objects, allowing easy access and management of all the sections within the venue. This class provides a centralized point for interacting with the venue's sections and managing the overall ticket booking process. For instance, it can be used to calculate the total revenue of the venue by aggregating the revenue from each section.</a:t>
            </a:r>
            <a:endParaRPr lang="en-US" sz="1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bg>
      <p:bgPr>
        <a:solidFill>
          <a:srgbClr val="444444"/>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FFFFFF"/>
                </a:solidFill>
                <a:latin typeface="Lato, sans-serif" pitchFamily="34" charset="0"/>
                <a:ea typeface="Lato, sans-serif" pitchFamily="34" charset="-122"/>
                <a:cs typeface="Lato, sans-serif" pitchFamily="34" charset="-120"/>
              </a:rPr>
              <a:t>Customer Class</a:t>
            </a:r>
            <a:endParaRPr lang="en-US" sz="3200" dirty="0"/>
          </a:p>
        </p:txBody>
      </p:sp>
      <p:sp>
        <p:nvSpPr>
          <p:cNvPr id="3" name="Text 1"/>
          <p:cNvSpPr/>
          <p:nvPr/>
        </p:nvSpPr>
        <p:spPr>
          <a:xfrm>
            <a:off x="5669280" y="4389120"/>
            <a:ext cx="3657600" cy="457200"/>
          </a:xfrm>
          <a:prstGeom prst="rect">
            <a:avLst/>
          </a:prstGeom>
          <a:noFill/>
          <a:ln/>
        </p:spPr>
        <p:txBody>
          <a:bodyPr wrap="square" rtlCol="0" anchor="ctr"/>
          <a:lstStyle/>
          <a:p>
            <a:pPr algn="ctr" indent="0" marL="0">
              <a:buNone/>
            </a:pPr>
            <a:r>
              <a:rPr lang="en-US" sz="2000" dirty="0">
                <a:solidFill>
                  <a:srgbClr val="CCCCCC"/>
                </a:solidFill>
                <a:latin typeface="Lato, sans-serif" pitchFamily="34" charset="0"/>
                <a:ea typeface="Lato, sans-serif" pitchFamily="34" charset="-122"/>
                <a:cs typeface="Lato, sans-serif" pitchFamily="34" charset="-120"/>
              </a:rPr>
              <a:t>Ticket Booking Application</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Lato, sans-serif" pitchFamily="34" charset="0"/>
                <a:ea typeface="Lato, sans-serif" pitchFamily="34" charset="-122"/>
                <a:cs typeface="Lato, sans-serif" pitchFamily="34" charset="-120"/>
              </a:rPr>
              <a:t>The **Customer** class represents a customer who books tickets within the venue. It stores information about the customer, such as their name, the number of tickets they have booked, and a one-dimensional array to store the Ticket objects they have purchased. The name attribute identifies the customer. The number of booked tickets indicates the total number of tickets that the customer has acquired. The one-dimensional array holds all the Ticket objects that the customer has booked, allowing easy access and management of the customer's purchased tickets.</a:t>
            </a:r>
            <a:endParaRPr lang="en-US" sz="1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bg>
      <p:bgPr>
        <a:solidFill>
          <a:srgbClr val="444444"/>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FFFFFF"/>
                </a:solidFill>
                <a:latin typeface="Lato, sans-serif" pitchFamily="34" charset="0"/>
                <a:ea typeface="Lato, sans-serif" pitchFamily="34" charset="-122"/>
                <a:cs typeface="Lato, sans-serif" pitchFamily="34" charset="-120"/>
              </a:rPr>
              <a:t>Query Class</a:t>
            </a:r>
            <a:endParaRPr lang="en-US" sz="3200" dirty="0"/>
          </a:p>
        </p:txBody>
      </p:sp>
      <p:sp>
        <p:nvSpPr>
          <p:cNvPr id="3" name="Text 1"/>
          <p:cNvSpPr/>
          <p:nvPr/>
        </p:nvSpPr>
        <p:spPr>
          <a:xfrm>
            <a:off x="5669280" y="4389120"/>
            <a:ext cx="3657600" cy="457200"/>
          </a:xfrm>
          <a:prstGeom prst="rect">
            <a:avLst/>
          </a:prstGeom>
          <a:noFill/>
          <a:ln/>
        </p:spPr>
        <p:txBody>
          <a:bodyPr wrap="square" rtlCol="0" anchor="ctr"/>
          <a:lstStyle/>
          <a:p>
            <a:pPr algn="ctr" indent="0" marL="0">
              <a:buNone/>
            </a:pPr>
            <a:r>
              <a:rPr lang="en-US" sz="2000" dirty="0">
                <a:solidFill>
                  <a:srgbClr val="CCCCCC"/>
                </a:solidFill>
                <a:latin typeface="Lato, sans-serif" pitchFamily="34" charset="0"/>
                <a:ea typeface="Lato, sans-serif" pitchFamily="34" charset="-122"/>
                <a:cs typeface="Lato, sans-serif" pitchFamily="34" charset="-120"/>
              </a:rPr>
              <a:t>Ticket Booking Application</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Lato, sans-serif" pitchFamily="34" charset="0"/>
                <a:ea typeface="Lato, sans-serif" pitchFamily="34" charset="-122"/>
                <a:cs typeface="Lato, sans-serif" pitchFamily="34" charset="-120"/>
              </a:rPr>
              <a:t>The **Query** class is responsible for handling queries related to the ticket booking system. It provides methods to retrieve specific information from the system, such as finding the section with the highest revenue, calculating the total revenue of the venue, and determining the occupancy rate. It can also be used to retrieve the tickets purchased by a specific customer, or the most expensive ticket available in the system. The Query class serves as an interface for accessing and retrieving data from the ticket booking system, enabling users to obtain specific information based on their needs.</a:t>
            </a:r>
            <a:endParaRPr lang="en-US" sz="14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bg>
      <p:bgPr>
        <a:solidFill>
          <a:srgbClr val="444444"/>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FFFFFF"/>
                </a:solidFill>
                <a:latin typeface="Lato, sans-serif" pitchFamily="34" charset="0"/>
                <a:ea typeface="Lato, sans-serif" pitchFamily="34" charset="-122"/>
                <a:cs typeface="Lato, sans-serif" pitchFamily="34" charset="-120"/>
              </a:rPr>
              <a:t>Ticket Booking Application Queries</a:t>
            </a:r>
            <a:endParaRPr lang="en-US" sz="3200" dirty="0"/>
          </a:p>
        </p:txBody>
      </p:sp>
      <p:sp>
        <p:nvSpPr>
          <p:cNvPr id="3" name="Text 1"/>
          <p:cNvSpPr/>
          <p:nvPr/>
        </p:nvSpPr>
        <p:spPr>
          <a:xfrm>
            <a:off x="5669280" y="4389120"/>
            <a:ext cx="3657600" cy="457200"/>
          </a:xfrm>
          <a:prstGeom prst="rect">
            <a:avLst/>
          </a:prstGeom>
          <a:noFill/>
          <a:ln/>
        </p:spPr>
        <p:txBody>
          <a:bodyPr wrap="square" rtlCol="0" anchor="ctr"/>
          <a:lstStyle/>
          <a:p>
            <a:pPr algn="ctr" indent="0" marL="0">
              <a:buNone/>
            </a:pPr>
            <a:r>
              <a:rPr lang="en-US" sz="2000" dirty="0">
                <a:solidFill>
                  <a:srgbClr val="CCCCCC"/>
                </a:solidFill>
                <a:latin typeface="Lato, sans-serif" pitchFamily="34" charset="0"/>
                <a:ea typeface="Lato, sans-serif" pitchFamily="34" charset="-122"/>
                <a:cs typeface="Lato, sans-serif" pitchFamily="34" charset="-120"/>
              </a:rPr>
              <a:t>Ticket Booking Application</a:t>
            </a:r>
            <a:endParaRPr lang="en-US" sz="2000" dirty="0"/>
          </a:p>
        </p:txBody>
      </p:sp>
      <p:sp>
        <p:nvSpPr>
          <p:cNvPr id="4" name="Text 2"/>
          <p:cNvSpPr/>
          <p:nvPr/>
        </p:nvSpPr>
        <p:spPr>
          <a:xfrm>
            <a:off x="457200" y="1371600"/>
            <a:ext cx="8503920" cy="640080"/>
          </a:xfrm>
          <a:prstGeom prst="rect">
            <a:avLst/>
          </a:prstGeom>
          <a:noFill/>
          <a:ln/>
        </p:spPr>
        <p:txBody>
          <a:bodyPr wrap="square" rtlCol="0" anchor="t"/>
          <a:lstStyle/>
          <a:p>
            <a:pPr algn="l" marL="342900" indent="-342900">
              <a:buSzPct val="100000"/>
              <a:buChar char="•"/>
            </a:pPr>
            <a:r>
              <a:rPr lang="en-US" sz="1400" dirty="0">
                <a:solidFill>
                  <a:srgbClr val="AAAAAA"/>
                </a:solidFill>
                <a:latin typeface="Lato, sans-serif" pitchFamily="34" charset="0"/>
                <a:ea typeface="Lato, sans-serif" pitchFamily="34" charset="-122"/>
                <a:cs typeface="Lato, sans-serif" pitchFamily="34" charset="-120"/>
              </a:rPr>
              <a:t>The section that has the highest revenue.</a:t>
            </a:r>
            <a:endParaRPr lang="en-US" sz="1400" dirty="0"/>
          </a:p>
        </p:txBody>
      </p:sp>
      <p:sp>
        <p:nvSpPr>
          <p:cNvPr id="5" name="Text 3"/>
          <p:cNvSpPr/>
          <p:nvPr/>
        </p:nvSpPr>
        <p:spPr>
          <a:xfrm>
            <a:off x="457200" y="2011680"/>
            <a:ext cx="8503920" cy="640080"/>
          </a:xfrm>
          <a:prstGeom prst="rect">
            <a:avLst/>
          </a:prstGeom>
          <a:noFill/>
          <a:ln/>
        </p:spPr>
        <p:txBody>
          <a:bodyPr wrap="square" rtlCol="0" anchor="t"/>
          <a:lstStyle/>
          <a:p>
            <a:pPr algn="l" marL="342900" indent="-342900">
              <a:buSzPct val="100000"/>
              <a:buChar char="•"/>
            </a:pPr>
            <a:r>
              <a:rPr lang="en-US" sz="1400" dirty="0">
                <a:solidFill>
                  <a:srgbClr val="AAAAAA"/>
                </a:solidFill>
                <a:latin typeface="Lato, sans-serif" pitchFamily="34" charset="0"/>
                <a:ea typeface="Lato, sans-serif" pitchFamily="34" charset="-122"/>
                <a:cs typeface="Lato, sans-serif" pitchFamily="34" charset="-120"/>
              </a:rPr>
              <a:t>The total revenue of the venue.</a:t>
            </a:r>
            <a:endParaRPr lang="en-US" sz="1400" dirty="0"/>
          </a:p>
        </p:txBody>
      </p:sp>
      <p:sp>
        <p:nvSpPr>
          <p:cNvPr id="6" name="Text 4"/>
          <p:cNvSpPr/>
          <p:nvPr/>
        </p:nvSpPr>
        <p:spPr>
          <a:xfrm>
            <a:off x="457200" y="2651760"/>
            <a:ext cx="8503920" cy="640080"/>
          </a:xfrm>
          <a:prstGeom prst="rect">
            <a:avLst/>
          </a:prstGeom>
          <a:noFill/>
          <a:ln/>
        </p:spPr>
        <p:txBody>
          <a:bodyPr wrap="square" rtlCol="0" anchor="t"/>
          <a:lstStyle/>
          <a:p>
            <a:pPr algn="l" marL="342900" indent="-342900">
              <a:buSzPct val="100000"/>
              <a:buChar char="•"/>
            </a:pPr>
            <a:r>
              <a:rPr lang="en-US" sz="1400" dirty="0">
                <a:solidFill>
                  <a:srgbClr val="AAAAAA"/>
                </a:solidFill>
                <a:latin typeface="Lato, sans-serif" pitchFamily="34" charset="0"/>
                <a:ea typeface="Lato, sans-serif" pitchFamily="34" charset="-122"/>
                <a:cs typeface="Lato, sans-serif" pitchFamily="34" charset="-120"/>
              </a:rPr>
              <a:t>The occupancy rate of the venue.</a:t>
            </a:r>
            <a:endParaRPr lang="en-US" sz="1400" dirty="0"/>
          </a:p>
        </p:txBody>
      </p:sp>
      <p:sp>
        <p:nvSpPr>
          <p:cNvPr id="7" name="Text 5"/>
          <p:cNvSpPr/>
          <p:nvPr/>
        </p:nvSpPr>
        <p:spPr>
          <a:xfrm>
            <a:off x="457200" y="3291840"/>
            <a:ext cx="8503920" cy="640080"/>
          </a:xfrm>
          <a:prstGeom prst="rect">
            <a:avLst/>
          </a:prstGeom>
          <a:noFill/>
          <a:ln/>
        </p:spPr>
        <p:txBody>
          <a:bodyPr wrap="square" rtlCol="0" anchor="t"/>
          <a:lstStyle/>
          <a:p>
            <a:pPr algn="l" marL="342900" indent="-342900">
              <a:buSzPct val="100000"/>
              <a:buChar char="•"/>
            </a:pPr>
            <a:r>
              <a:rPr lang="en-US" sz="1400" dirty="0">
                <a:solidFill>
                  <a:srgbClr val="AAAAAA"/>
                </a:solidFill>
                <a:latin typeface="Lato, sans-serif" pitchFamily="34" charset="0"/>
                <a:ea typeface="Lato, sans-serif" pitchFamily="34" charset="-122"/>
                <a:cs typeface="Lato, sans-serif" pitchFamily="34" charset="-120"/>
              </a:rPr>
              <a:t>The tickets of the customer that pays the highest price for all of her/his tickets.</a:t>
            </a:r>
            <a:endParaRPr lang="en-US" sz="1400" dirty="0"/>
          </a:p>
        </p:txBody>
      </p:sp>
      <p:sp>
        <p:nvSpPr>
          <p:cNvPr id="8" name="Text 6"/>
          <p:cNvSpPr/>
          <p:nvPr/>
        </p:nvSpPr>
        <p:spPr>
          <a:xfrm>
            <a:off x="457200" y="3931920"/>
            <a:ext cx="8503920" cy="640080"/>
          </a:xfrm>
          <a:prstGeom prst="rect">
            <a:avLst/>
          </a:prstGeom>
          <a:noFill/>
          <a:ln/>
        </p:spPr>
        <p:txBody>
          <a:bodyPr wrap="square" rtlCol="0" anchor="t"/>
          <a:lstStyle/>
          <a:p>
            <a:pPr algn="l" marL="342900" indent="-342900">
              <a:buSzPct val="100000"/>
              <a:buChar char="•"/>
            </a:pPr>
            <a:r>
              <a:rPr lang="en-US" sz="1400" dirty="0">
                <a:solidFill>
                  <a:srgbClr val="AAAAAA"/>
                </a:solidFill>
                <a:latin typeface="Lato, sans-serif" pitchFamily="34" charset="0"/>
                <a:ea typeface="Lato, sans-serif" pitchFamily="34" charset="-122"/>
                <a:cs typeface="Lato, sans-serif" pitchFamily="34" charset="-120"/>
              </a:rPr>
              <a:t>The most expensive ticket.</a:t>
            </a:r>
            <a:endParaRPr lang="en-US" sz="14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bg>
      <p:bgPr>
        <a:solidFill>
          <a:srgbClr val="444444"/>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FFFFFF"/>
                </a:solidFill>
                <a:latin typeface="Lato, sans-serif" pitchFamily="34" charset="0"/>
                <a:ea typeface="Lato, sans-serif" pitchFamily="34" charset="-122"/>
                <a:cs typeface="Lato, sans-serif" pitchFamily="34" charset="-120"/>
              </a:rPr>
              <a:t>Example Output for Ticket Booking Queries</a:t>
            </a:r>
            <a:endParaRPr lang="en-US" sz="3200" dirty="0"/>
          </a:p>
        </p:txBody>
      </p:sp>
      <p:sp>
        <p:nvSpPr>
          <p:cNvPr id="3" name="Text 1"/>
          <p:cNvSpPr/>
          <p:nvPr/>
        </p:nvSpPr>
        <p:spPr>
          <a:xfrm>
            <a:off x="5669280" y="4389120"/>
            <a:ext cx="3657600" cy="457200"/>
          </a:xfrm>
          <a:prstGeom prst="rect">
            <a:avLst/>
          </a:prstGeom>
          <a:noFill/>
          <a:ln/>
        </p:spPr>
        <p:txBody>
          <a:bodyPr wrap="square" rtlCol="0" anchor="ctr"/>
          <a:lstStyle/>
          <a:p>
            <a:pPr algn="ctr" indent="0" marL="0">
              <a:buNone/>
            </a:pPr>
            <a:r>
              <a:rPr lang="en-US" sz="2000" dirty="0">
                <a:solidFill>
                  <a:srgbClr val="CCCCCC"/>
                </a:solidFill>
                <a:latin typeface="Lato, sans-serif" pitchFamily="34" charset="0"/>
                <a:ea typeface="Lato, sans-serif" pitchFamily="34" charset="-122"/>
                <a:cs typeface="Lato, sans-serif" pitchFamily="34" charset="-120"/>
              </a:rPr>
              <a:t>Ticket Booking Application</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Lato, sans-serif" pitchFamily="34" charset="0"/>
                <a:ea typeface="Lato, sans-serif" pitchFamily="34" charset="-122"/>
                <a:cs typeface="Lato, sans-serif" pitchFamily="34" charset="-120"/>
              </a:rPr>
              <a:t>The example output demonstrates the results of various queries within the Ticket Booking Application. It showcases the occupancy of Section 3, where booked seats are represented by 'X' and available seats by 'O'. The output also provides the total revenue generated, calculated as 296928.2599157686 TL, and the occupancy rate, which is 3.833333333333333%.  This example illustrates how the application effectively processes queries and displays relevant information related to ticket bookings, including seat availability, revenue, and overall occupancy rates.</a:t>
            </a:r>
            <a:endParaRPr lang="en-US" sz="14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bg>
      <p:bgPr>
        <a:solidFill>
          <a:srgbClr val="444444"/>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FFFFFF"/>
                </a:solidFill>
                <a:latin typeface="Lato, sans-serif" pitchFamily="34" charset="0"/>
                <a:ea typeface="Lato, sans-serif" pitchFamily="34" charset="-122"/>
                <a:cs typeface="Lato, sans-serif" pitchFamily="34" charset="-120"/>
              </a:rPr>
              <a:t>Data Structure Restrictions</a:t>
            </a:r>
            <a:endParaRPr lang="en-US" sz="3200" dirty="0"/>
          </a:p>
        </p:txBody>
      </p:sp>
      <p:sp>
        <p:nvSpPr>
          <p:cNvPr id="3" name="Text 1"/>
          <p:cNvSpPr/>
          <p:nvPr/>
        </p:nvSpPr>
        <p:spPr>
          <a:xfrm>
            <a:off x="5669280" y="4389120"/>
            <a:ext cx="3657600" cy="457200"/>
          </a:xfrm>
          <a:prstGeom prst="rect">
            <a:avLst/>
          </a:prstGeom>
          <a:noFill/>
          <a:ln/>
        </p:spPr>
        <p:txBody>
          <a:bodyPr wrap="square" rtlCol="0" anchor="ctr"/>
          <a:lstStyle/>
          <a:p>
            <a:pPr algn="ctr" indent="0" marL="0">
              <a:buNone/>
            </a:pPr>
            <a:r>
              <a:rPr lang="en-US" sz="2000" dirty="0">
                <a:solidFill>
                  <a:srgbClr val="CCCCCC"/>
                </a:solidFill>
                <a:latin typeface="Lato, sans-serif" pitchFamily="34" charset="0"/>
                <a:ea typeface="Lato, sans-serif" pitchFamily="34" charset="-122"/>
                <a:cs typeface="Lato, sans-serif" pitchFamily="34" charset="-120"/>
              </a:rPr>
              <a:t>Important Notes</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Lato, sans-serif" pitchFamily="34" charset="0"/>
                <a:ea typeface="Lato, sans-serif" pitchFamily="34" charset="-122"/>
                <a:cs typeface="Lato, sans-serif" pitchFamily="34" charset="-120"/>
              </a:rPr>
              <a:t>For this homework assignment, you are explicitly prohibited from using the List and ArrayList data structures. This restriction is intended to encourage you to practice and understand the fundamentals of working with arrays, which are core to Java's foundation. By focusing on arrays, you gain a deeper understanding of how data is stored and manipulated in memory, leading to more efficient and performant code.  While List and ArrayList offer convenience, this assignment emphasizes the importance of mastering the fundamental concepts of array manipulation, which forms the basis for more complex data structures and algorithms you'll encounter in your programming journey.</a:t>
            </a:r>
            <a:endParaRPr lang="en-US" sz="14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bg>
      <p:bgPr>
        <a:solidFill>
          <a:srgbClr val="444444"/>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FFFFFF"/>
                </a:solidFill>
                <a:latin typeface="Lato, sans-serif" pitchFamily="34" charset="0"/>
                <a:ea typeface="Lato, sans-serif" pitchFamily="34" charset="-122"/>
                <a:cs typeface="Lato, sans-serif" pitchFamily="34" charset="-120"/>
              </a:rPr>
              <a:t>Library Usage Restrictions</a:t>
            </a:r>
            <a:endParaRPr lang="en-US" sz="3200" dirty="0"/>
          </a:p>
        </p:txBody>
      </p:sp>
      <p:sp>
        <p:nvSpPr>
          <p:cNvPr id="3" name="Text 1"/>
          <p:cNvSpPr/>
          <p:nvPr/>
        </p:nvSpPr>
        <p:spPr>
          <a:xfrm>
            <a:off x="5669280" y="4389120"/>
            <a:ext cx="3657600" cy="457200"/>
          </a:xfrm>
          <a:prstGeom prst="rect">
            <a:avLst/>
          </a:prstGeom>
          <a:noFill/>
          <a:ln/>
        </p:spPr>
        <p:txBody>
          <a:bodyPr wrap="square" rtlCol="0" anchor="ctr"/>
          <a:lstStyle/>
          <a:p>
            <a:pPr algn="ctr" indent="0" marL="0">
              <a:buNone/>
            </a:pPr>
            <a:r>
              <a:rPr lang="en-US" sz="2000" dirty="0">
                <a:solidFill>
                  <a:srgbClr val="CCCCCC"/>
                </a:solidFill>
                <a:latin typeface="Lato, sans-serif" pitchFamily="34" charset="0"/>
                <a:ea typeface="Lato, sans-serif" pitchFamily="34" charset="-122"/>
                <a:cs typeface="Lato, sans-serif" pitchFamily="34" charset="-120"/>
              </a:rPr>
              <a:t>Important Notes</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Lato, sans-serif" pitchFamily="34" charset="0"/>
                <a:ea typeface="Lato, sans-serif" pitchFamily="34" charset="-122"/>
                <a:cs typeface="Lato, sans-serif" pitchFamily="34" charset="-120"/>
              </a:rPr>
              <a:t>This homework emphasizes using standard Java libraries, particularly those within the `java.io` package for file handling.  External third-party libraries are strictly prohibited, ensuring a focused learning experience on core Java concepts.  The use of `List` and `ArrayList` interfaces is also disallowed, encouraging exploration of alternative data structures.  By adhering to these restrictions, students will gain a deeper understanding of fundamental Java libraries and develop efficient coding practices.</a:t>
            </a:r>
            <a:endParaRPr lang="en-US" sz="1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solidFill>
          <a:srgbClr val="444444"/>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FFFFFF"/>
                </a:solidFill>
                <a:latin typeface="Lato, sans-serif" pitchFamily="34" charset="0"/>
                <a:ea typeface="Lato, sans-serif" pitchFamily="34" charset="-122"/>
                <a:cs typeface="Lato, sans-serif" pitchFamily="34" charset="-120"/>
              </a:rPr>
              <a:t>Ticket Booking Application Overview</a:t>
            </a:r>
            <a:endParaRPr lang="en-US" sz="3200" dirty="0"/>
          </a:p>
        </p:txBody>
      </p:sp>
      <p:sp>
        <p:nvSpPr>
          <p:cNvPr id="3" name="Text 1"/>
          <p:cNvSpPr/>
          <p:nvPr/>
        </p:nvSpPr>
        <p:spPr>
          <a:xfrm>
            <a:off x="5669280" y="4389120"/>
            <a:ext cx="3657600" cy="457200"/>
          </a:xfrm>
          <a:prstGeom prst="rect">
            <a:avLst/>
          </a:prstGeom>
          <a:noFill/>
          <a:ln/>
        </p:spPr>
        <p:txBody>
          <a:bodyPr wrap="square" rtlCol="0" anchor="ctr"/>
          <a:lstStyle/>
          <a:p>
            <a:pPr algn="ctr" indent="0" marL="0">
              <a:buNone/>
            </a:pPr>
            <a:r>
              <a:rPr lang="en-US" sz="2000" dirty="0">
                <a:solidFill>
                  <a:srgbClr val="CCCCCC"/>
                </a:solidFill>
                <a:latin typeface="Lato, sans-serif" pitchFamily="34" charset="0"/>
                <a:ea typeface="Lato, sans-serif" pitchFamily="34" charset="-122"/>
                <a:cs typeface="Lato, sans-serif" pitchFamily="34" charset="-120"/>
              </a:rPr>
              <a:t>Ticket Booking Application</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Lato, sans-serif" pitchFamily="34" charset="0"/>
                <a:ea typeface="Lato, sans-serif" pitchFamily="34" charset="-122"/>
                <a:cs typeface="Lato, sans-serif" pitchFamily="34" charset="-120"/>
              </a:rPr>
              <a:t>This homework assignment focuses on building a 'Ticket Booking Application' in Java. The application involves managing ticket bookings for a venue with four sections, each having a specific number of rows and seats. The key concepts to be implemented include defining classes for Ticket, Section, Venue, and Customer, handling CSV file input/output, working with arrays (including two-dimensional arrays), and utilizing constructors, getters, and setters. Ticket pricing is dynamically determined based on section-specific maximum and minimum prices, which are randomly generated within predefined boundaries. Customers book random tickets from a chosen section, and the application tracks the booked tickets and related information. Finally, the assignment requires implementing a Query class to handle various queries related to ticket sales, occupancy, and revenue.</a:t>
            </a:r>
            <a:endParaRPr lang="en-US" sz="1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bg>
      <p:bgPr>
        <a:solidFill>
          <a:srgbClr val="444444"/>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FFFFFF"/>
                </a:solidFill>
                <a:latin typeface="Lato, sans-serif" pitchFamily="34" charset="0"/>
                <a:ea typeface="Lato, sans-serif" pitchFamily="34" charset="-122"/>
                <a:cs typeface="Lato, sans-serif" pitchFamily="34" charset="-120"/>
              </a:rPr>
              <a:t>File Handling</a:t>
            </a:r>
            <a:endParaRPr lang="en-US" sz="3200" dirty="0"/>
          </a:p>
        </p:txBody>
      </p:sp>
      <p:sp>
        <p:nvSpPr>
          <p:cNvPr id="3" name="Text 1"/>
          <p:cNvSpPr/>
          <p:nvPr/>
        </p:nvSpPr>
        <p:spPr>
          <a:xfrm>
            <a:off x="5669280" y="4389120"/>
            <a:ext cx="3657600" cy="457200"/>
          </a:xfrm>
          <a:prstGeom prst="rect">
            <a:avLst/>
          </a:prstGeom>
          <a:noFill/>
          <a:ln/>
        </p:spPr>
        <p:txBody>
          <a:bodyPr wrap="square" rtlCol="0" anchor="ctr"/>
          <a:lstStyle/>
          <a:p>
            <a:pPr algn="ctr" indent="0" marL="0">
              <a:buNone/>
            </a:pPr>
            <a:r>
              <a:rPr lang="en-US" sz="2000" dirty="0">
                <a:solidFill>
                  <a:srgbClr val="CCCCCC"/>
                </a:solidFill>
                <a:latin typeface="Lato, sans-serif" pitchFamily="34" charset="0"/>
                <a:ea typeface="Lato, sans-serif" pitchFamily="34" charset="-122"/>
                <a:cs typeface="Lato, sans-serif" pitchFamily="34" charset="-120"/>
              </a:rPr>
              <a:t>Important Notes</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Lato, sans-serif" pitchFamily="34" charset="0"/>
                <a:ea typeface="Lato, sans-serif" pitchFamily="34" charset="-122"/>
                <a:cs typeface="Lato, sans-serif" pitchFamily="34" charset="-120"/>
              </a:rPr>
              <a:t>When handling files within your Java application, it's crucial to use relative paths for file locations. Avoid using absolute paths as they can lead to errors when your project is moved or shared.  Employ the standard Java.io package for file handling.  To ensure proper display of Turkish characters, set your project's text file encoding to UTF8. This can be done by right-clicking your project, going to Properties, then selecting Text File Encoding and choosing UTF8. These steps will help ensure that your application can read and process files containing Turkish characters correctly.</a:t>
            </a:r>
            <a:endParaRPr lang="en-US" sz="14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bg>
      <p:bgPr>
        <a:solidFill>
          <a:srgbClr val="444444"/>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FFFFFF"/>
                </a:solidFill>
                <a:latin typeface="Lato, sans-serif" pitchFamily="34" charset="0"/>
                <a:ea typeface="Lato, sans-serif" pitchFamily="34" charset="-122"/>
                <a:cs typeface="Lato, sans-serif" pitchFamily="34" charset="-120"/>
              </a:rPr>
              <a:t>Important Notes</a:t>
            </a:r>
            <a:endParaRPr lang="en-US" sz="3200" dirty="0"/>
          </a:p>
        </p:txBody>
      </p:sp>
      <p:sp>
        <p:nvSpPr>
          <p:cNvPr id="3" name="Text 1"/>
          <p:cNvSpPr/>
          <p:nvPr/>
        </p:nvSpPr>
        <p:spPr>
          <a:xfrm>
            <a:off x="5669280" y="4389120"/>
            <a:ext cx="3657600" cy="457200"/>
          </a:xfrm>
          <a:prstGeom prst="rect">
            <a:avLst/>
          </a:prstGeom>
          <a:noFill/>
          <a:ln/>
        </p:spPr>
        <p:txBody>
          <a:bodyPr wrap="square" rtlCol="0" anchor="ctr"/>
          <a:lstStyle/>
          <a:p>
            <a:pPr algn="ctr" indent="0" marL="0">
              <a:buNone/>
            </a:pPr>
            <a:r>
              <a:rPr lang="en-US" sz="2000" dirty="0">
                <a:solidFill>
                  <a:srgbClr val="CCCCCC"/>
                </a:solidFill>
                <a:latin typeface="Lato, sans-serif" pitchFamily="34" charset="0"/>
                <a:ea typeface="Lato, sans-serif" pitchFamily="34" charset="-122"/>
                <a:cs typeface="Lato, sans-serif" pitchFamily="34" charset="-120"/>
              </a:rPr>
              <a:t>Important Notes</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Lato, sans-serif" pitchFamily="34" charset="0"/>
                <a:ea typeface="Lato, sans-serif" pitchFamily="34" charset="-122"/>
                <a:cs typeface="Lato, sans-serif" pitchFamily="34" charset="-120"/>
              </a:rPr>
              <a:t>To ensure proper display of Turkish characters in your Java application, you need to set your project's text file encoding to UTF8. This can be done by right-clicking your project, going to Properties, then selecting Text File Encoding and choosing UTF8. This step will help ensure that your application can read and process files containing Turkish characters correctly.</a:t>
            </a:r>
            <a:endParaRPr lang="en-US" sz="14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bg>
      <p:bgPr>
        <a:solidFill>
          <a:srgbClr val="444444"/>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FFFFFF"/>
                </a:solidFill>
                <a:latin typeface="Lato, sans-serif" pitchFamily="34" charset="0"/>
                <a:ea typeface="Lato, sans-serif" pitchFamily="34" charset="-122"/>
                <a:cs typeface="Lato, sans-serif" pitchFamily="34" charset="-120"/>
              </a:rPr>
              <a:t>File Handling</a:t>
            </a:r>
            <a:endParaRPr lang="en-US" sz="3200" dirty="0"/>
          </a:p>
        </p:txBody>
      </p:sp>
      <p:sp>
        <p:nvSpPr>
          <p:cNvPr id="3" name="Text 1"/>
          <p:cNvSpPr/>
          <p:nvPr/>
        </p:nvSpPr>
        <p:spPr>
          <a:xfrm>
            <a:off x="5669280" y="4389120"/>
            <a:ext cx="3657600" cy="457200"/>
          </a:xfrm>
          <a:prstGeom prst="rect">
            <a:avLst/>
          </a:prstGeom>
          <a:noFill/>
          <a:ln/>
        </p:spPr>
        <p:txBody>
          <a:bodyPr wrap="square" rtlCol="0" anchor="ctr"/>
          <a:lstStyle/>
          <a:p>
            <a:pPr algn="ctr" indent="0" marL="0">
              <a:buNone/>
            </a:pPr>
            <a:r>
              <a:rPr lang="en-US" sz="2000" dirty="0">
                <a:solidFill>
                  <a:srgbClr val="CCCCCC"/>
                </a:solidFill>
                <a:latin typeface="Lato, sans-serif" pitchFamily="34" charset="0"/>
                <a:ea typeface="Lato, sans-serif" pitchFamily="34" charset="-122"/>
                <a:cs typeface="Lato, sans-serif" pitchFamily="34" charset="-120"/>
              </a:rPr>
              <a:t>Important Notes</a:t>
            </a:r>
            <a:endParaRPr lang="en-US" sz="2000" dirty="0"/>
          </a:p>
        </p:txBody>
      </p:sp>
      <p:sp>
        <p:nvSpPr>
          <p:cNvPr id="4" name="Text 2"/>
          <p:cNvSpPr/>
          <p:nvPr/>
        </p:nvSpPr>
        <p:spPr>
          <a:xfrm>
            <a:off x="457200" y="1371600"/>
            <a:ext cx="8503920" cy="640080"/>
          </a:xfrm>
          <a:prstGeom prst="rect">
            <a:avLst/>
          </a:prstGeom>
          <a:noFill/>
          <a:ln/>
        </p:spPr>
        <p:txBody>
          <a:bodyPr wrap="square" rtlCol="0" anchor="t"/>
          <a:lstStyle/>
          <a:p>
            <a:pPr algn="l" marL="342900" indent="-342900">
              <a:buSzPct val="100000"/>
              <a:buChar char="•"/>
            </a:pPr>
            <a:r>
              <a:rPr lang="en-US" sz="1400" dirty="0">
                <a:solidFill>
                  <a:srgbClr val="AAAAAA"/>
                </a:solidFill>
                <a:latin typeface="Lato, sans-serif" pitchFamily="34" charset="0"/>
                <a:ea typeface="Lato, sans-serif" pitchFamily="34" charset="-122"/>
                <a:cs typeface="Lato, sans-serif" pitchFamily="34" charset="-120"/>
              </a:rPr>
              <a:t>Use relative paths for file locations. Avoid using absolute paths.</a:t>
            </a:r>
            <a:endParaRPr lang="en-US" sz="1400" dirty="0"/>
          </a:p>
        </p:txBody>
      </p:sp>
      <p:sp>
        <p:nvSpPr>
          <p:cNvPr id="5" name="Text 3"/>
          <p:cNvSpPr/>
          <p:nvPr/>
        </p:nvSpPr>
        <p:spPr>
          <a:xfrm>
            <a:off x="457200" y="2011680"/>
            <a:ext cx="8503920" cy="640080"/>
          </a:xfrm>
          <a:prstGeom prst="rect">
            <a:avLst/>
          </a:prstGeom>
          <a:noFill/>
          <a:ln/>
        </p:spPr>
        <p:txBody>
          <a:bodyPr wrap="square" rtlCol="0" anchor="t"/>
          <a:lstStyle/>
          <a:p>
            <a:pPr algn="l" marL="342900" indent="-342900">
              <a:buSzPct val="100000"/>
              <a:buChar char="•"/>
            </a:pPr>
            <a:r>
              <a:rPr lang="en-US" sz="1400" dirty="0">
                <a:solidFill>
                  <a:srgbClr val="AAAAAA"/>
                </a:solidFill>
                <a:latin typeface="Lato, sans-serif" pitchFamily="34" charset="0"/>
                <a:ea typeface="Lato, sans-serif" pitchFamily="34" charset="-122"/>
                <a:cs typeface="Lato, sans-serif" pitchFamily="34" charset="-120"/>
              </a:rPr>
              <a:t>Employ the standard Java.io package for file handling.</a:t>
            </a:r>
            <a:endParaRPr lang="en-US" sz="1400" dirty="0"/>
          </a:p>
        </p:txBody>
      </p:sp>
      <p:sp>
        <p:nvSpPr>
          <p:cNvPr id="6" name="Text 4"/>
          <p:cNvSpPr/>
          <p:nvPr/>
        </p:nvSpPr>
        <p:spPr>
          <a:xfrm>
            <a:off x="457200" y="2651760"/>
            <a:ext cx="8503920" cy="640080"/>
          </a:xfrm>
          <a:prstGeom prst="rect">
            <a:avLst/>
          </a:prstGeom>
          <a:noFill/>
          <a:ln/>
        </p:spPr>
        <p:txBody>
          <a:bodyPr wrap="square" rtlCol="0" anchor="t"/>
          <a:lstStyle/>
          <a:p>
            <a:pPr algn="l" marL="342900" indent="-342900">
              <a:buSzPct val="100000"/>
              <a:buChar char="•"/>
            </a:pPr>
            <a:r>
              <a:rPr lang="en-US" sz="1400" dirty="0">
                <a:solidFill>
                  <a:srgbClr val="AAAAAA"/>
                </a:solidFill>
                <a:latin typeface="Lato, sans-serif" pitchFamily="34" charset="0"/>
                <a:ea typeface="Lato, sans-serif" pitchFamily="34" charset="-122"/>
                <a:cs typeface="Lato, sans-serif" pitchFamily="34" charset="-120"/>
              </a:rPr>
              <a:t>Set the project's text file encoding to UTF8.</a:t>
            </a:r>
            <a:endParaRPr lang="en-US" sz="1400" dirty="0"/>
          </a:p>
        </p:txBody>
      </p:sp>
      <p:sp>
        <p:nvSpPr>
          <p:cNvPr id="7" name="Text 5"/>
          <p:cNvSpPr/>
          <p:nvPr/>
        </p:nvSpPr>
        <p:spPr>
          <a:xfrm>
            <a:off x="457200" y="3291840"/>
            <a:ext cx="8503920" cy="640080"/>
          </a:xfrm>
          <a:prstGeom prst="rect">
            <a:avLst/>
          </a:prstGeom>
          <a:noFill/>
          <a:ln/>
        </p:spPr>
        <p:txBody>
          <a:bodyPr wrap="square" rtlCol="0" anchor="t"/>
          <a:lstStyle/>
          <a:p>
            <a:pPr algn="l" marL="342900" indent="-342900">
              <a:buSzPct val="100000"/>
              <a:buChar char="•"/>
            </a:pPr>
            <a:r>
              <a:rPr lang="en-US" sz="1400" dirty="0">
                <a:solidFill>
                  <a:srgbClr val="AAAAAA"/>
                </a:solidFill>
                <a:latin typeface="Lato, sans-serif" pitchFamily="34" charset="0"/>
                <a:ea typeface="Lato, sans-serif" pitchFamily="34" charset="-122"/>
                <a:cs typeface="Lato, sans-serif" pitchFamily="34" charset="-120"/>
              </a:rPr>
              <a:t>Ensure the project's file encoding is set to UTF8.</a:t>
            </a:r>
            <a:endParaRPr lang="en-US" sz="1400" dirty="0"/>
          </a:p>
        </p:txBody>
      </p:sp>
      <p:sp>
        <p:nvSpPr>
          <p:cNvPr id="8" name="Text 6"/>
          <p:cNvSpPr/>
          <p:nvPr/>
        </p:nvSpPr>
        <p:spPr>
          <a:xfrm>
            <a:off x="457200" y="3931920"/>
            <a:ext cx="8503920" cy="640080"/>
          </a:xfrm>
          <a:prstGeom prst="rect">
            <a:avLst/>
          </a:prstGeom>
          <a:noFill/>
          <a:ln/>
        </p:spPr>
        <p:txBody>
          <a:bodyPr wrap="square" rtlCol="0" anchor="t"/>
          <a:lstStyle/>
          <a:p>
            <a:pPr algn="l" marL="342900" indent="-342900">
              <a:buSzPct val="100000"/>
              <a:buChar char="•"/>
            </a:pPr>
            <a:r>
              <a:rPr lang="en-US" sz="1400" dirty="0">
                <a:solidFill>
                  <a:srgbClr val="AAAAAA"/>
                </a:solidFill>
                <a:latin typeface="Lato, sans-serif" pitchFamily="34" charset="0"/>
                <a:ea typeface="Lato, sans-serif" pitchFamily="34" charset="-122"/>
                <a:cs typeface="Lato, sans-serif" pitchFamily="34" charset="-120"/>
              </a:rPr>
              <a:t>Use relative paths for file locations. Avoid using absolute paths.</a:t>
            </a:r>
            <a:endParaRPr lang="en-US" sz="14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bg>
      <p:bgPr>
        <a:solidFill>
          <a:srgbClr val="444444"/>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FFFFFF"/>
                </a:solidFill>
                <a:latin typeface="Lato, sans-serif" pitchFamily="34" charset="0"/>
                <a:ea typeface="Lato, sans-serif" pitchFamily="34" charset="-122"/>
                <a:cs typeface="Lato, sans-serif" pitchFamily="34" charset="-120"/>
              </a:rPr>
              <a:t>Important Notes</a:t>
            </a:r>
            <a:endParaRPr lang="en-US" sz="3200" dirty="0"/>
          </a:p>
        </p:txBody>
      </p:sp>
      <p:sp>
        <p:nvSpPr>
          <p:cNvPr id="3" name="Text 1"/>
          <p:cNvSpPr/>
          <p:nvPr/>
        </p:nvSpPr>
        <p:spPr>
          <a:xfrm>
            <a:off x="5669280" y="4389120"/>
            <a:ext cx="3657600" cy="457200"/>
          </a:xfrm>
          <a:prstGeom prst="rect">
            <a:avLst/>
          </a:prstGeom>
          <a:noFill/>
          <a:ln/>
        </p:spPr>
        <p:txBody>
          <a:bodyPr wrap="square" rtlCol="0" anchor="ctr"/>
          <a:lstStyle/>
          <a:p>
            <a:pPr algn="ctr" indent="0" marL="0">
              <a:buNone/>
            </a:pPr>
            <a:r>
              <a:rPr lang="en-US" sz="2000" dirty="0">
                <a:solidFill>
                  <a:srgbClr val="CCCCCC"/>
                </a:solidFill>
                <a:latin typeface="Lato, sans-serif" pitchFamily="34" charset="0"/>
                <a:ea typeface="Lato, sans-serif" pitchFamily="34" charset="-122"/>
                <a:cs typeface="Lato, sans-serif" pitchFamily="34" charset="-120"/>
              </a:rPr>
              <a:t>Important Notes</a:t>
            </a:r>
            <a:endParaRPr lang="en-US" sz="2000" dirty="0"/>
          </a:p>
        </p:txBody>
      </p:sp>
      <p:sp>
        <p:nvSpPr>
          <p:cNvPr id="4" name="Text 2"/>
          <p:cNvSpPr/>
          <p:nvPr/>
        </p:nvSpPr>
        <p:spPr>
          <a:xfrm>
            <a:off x="457200" y="1371600"/>
            <a:ext cx="8503920" cy="640080"/>
          </a:xfrm>
          <a:prstGeom prst="rect">
            <a:avLst/>
          </a:prstGeom>
          <a:noFill/>
          <a:ln/>
        </p:spPr>
        <p:txBody>
          <a:bodyPr wrap="square" rtlCol="0" anchor="t"/>
          <a:lstStyle/>
          <a:p>
            <a:pPr algn="l" marL="342900" indent="-342900">
              <a:buSzPct val="100000"/>
              <a:buChar char="•"/>
            </a:pPr>
            <a:r>
              <a:rPr lang="en-US" sz="1400" dirty="0">
                <a:solidFill>
                  <a:srgbClr val="AAAAAA"/>
                </a:solidFill>
                <a:latin typeface="Lato, sans-serif" pitchFamily="34" charset="0"/>
                <a:ea typeface="Lato, sans-serif" pitchFamily="34" charset="-122"/>
                <a:cs typeface="Lato, sans-serif" pitchFamily="34" charset="-120"/>
              </a:rPr>
              <a:t>Do not request user input in your application. Printing the results of the queries is sufficient.</a:t>
            </a:r>
            <a:endParaRPr lang="en-US" sz="1400" dirty="0"/>
          </a:p>
        </p:txBody>
      </p:sp>
      <p:sp>
        <p:nvSpPr>
          <p:cNvPr id="5" name="Text 3"/>
          <p:cNvSpPr/>
          <p:nvPr/>
        </p:nvSpPr>
        <p:spPr>
          <a:xfrm>
            <a:off x="457200" y="2011680"/>
            <a:ext cx="8503920" cy="640080"/>
          </a:xfrm>
          <a:prstGeom prst="rect">
            <a:avLst/>
          </a:prstGeom>
          <a:noFill/>
          <a:ln/>
        </p:spPr>
        <p:txBody>
          <a:bodyPr wrap="square" rtlCol="0" anchor="t"/>
          <a:lstStyle/>
          <a:p>
            <a:pPr algn="l" marL="342900" indent="-342900">
              <a:buSzPct val="100000"/>
              <a:buChar char="•"/>
            </a:pPr>
            <a:r>
              <a:rPr lang="en-US" sz="1400" dirty="0">
                <a:solidFill>
                  <a:srgbClr val="AAAAAA"/>
                </a:solidFill>
                <a:latin typeface="Lato, sans-serif" pitchFamily="34" charset="0"/>
                <a:ea typeface="Lato, sans-serif" pitchFamily="34" charset="-122"/>
                <a:cs typeface="Lato, sans-serif" pitchFamily="34" charset="-120"/>
              </a:rPr>
              <a:t>Print the names of the results instead of IDs or indices.</a:t>
            </a:r>
            <a:endParaRPr lang="en-US" sz="1400" dirty="0"/>
          </a:p>
        </p:txBody>
      </p:sp>
      <p:sp>
        <p:nvSpPr>
          <p:cNvPr id="6" name="Text 4"/>
          <p:cNvSpPr/>
          <p:nvPr/>
        </p:nvSpPr>
        <p:spPr>
          <a:xfrm>
            <a:off x="457200" y="2651760"/>
            <a:ext cx="8503920" cy="640080"/>
          </a:xfrm>
          <a:prstGeom prst="rect">
            <a:avLst/>
          </a:prstGeom>
          <a:noFill/>
          <a:ln/>
        </p:spPr>
        <p:txBody>
          <a:bodyPr wrap="square" rtlCol="0" anchor="t"/>
          <a:lstStyle/>
          <a:p>
            <a:pPr algn="l" marL="342900" indent="-342900">
              <a:buSzPct val="100000"/>
              <a:buChar char="•"/>
            </a:pPr>
            <a:r>
              <a:rPr lang="en-US" sz="1400" dirty="0">
                <a:solidFill>
                  <a:srgbClr val="AAAAAA"/>
                </a:solidFill>
                <a:latin typeface="Lato, sans-serif" pitchFamily="34" charset="0"/>
                <a:ea typeface="Lato, sans-serif" pitchFamily="34" charset="-122"/>
                <a:cs typeface="Lato, sans-serif" pitchFamily="34" charset="-120"/>
              </a:rPr>
              <a:t>Avoid using List or ArrayList interfaces.</a:t>
            </a:r>
            <a:endParaRPr lang="en-US" sz="1400" dirty="0"/>
          </a:p>
        </p:txBody>
      </p:sp>
      <p:sp>
        <p:nvSpPr>
          <p:cNvPr id="7" name="Text 5"/>
          <p:cNvSpPr/>
          <p:nvPr/>
        </p:nvSpPr>
        <p:spPr>
          <a:xfrm>
            <a:off x="457200" y="3291840"/>
            <a:ext cx="8503920" cy="640080"/>
          </a:xfrm>
          <a:prstGeom prst="rect">
            <a:avLst/>
          </a:prstGeom>
          <a:noFill/>
          <a:ln/>
        </p:spPr>
        <p:txBody>
          <a:bodyPr wrap="square" rtlCol="0" anchor="t"/>
          <a:lstStyle/>
          <a:p>
            <a:pPr algn="l" marL="342900" indent="-342900">
              <a:buSzPct val="100000"/>
              <a:buChar char="•"/>
            </a:pPr>
            <a:r>
              <a:rPr lang="en-US" sz="1400" dirty="0">
                <a:solidFill>
                  <a:srgbClr val="AAAAAA"/>
                </a:solidFill>
                <a:latin typeface="Lato, sans-serif" pitchFamily="34" charset="0"/>
                <a:ea typeface="Lato, sans-serif" pitchFamily="34" charset="-122"/>
                <a:cs typeface="Lato, sans-serif" pitchFamily="34" charset="-120"/>
              </a:rPr>
              <a:t>Do not use third-party libraries.</a:t>
            </a:r>
            <a:endParaRPr lang="en-US" sz="1400" dirty="0"/>
          </a:p>
        </p:txBody>
      </p:sp>
      <p:sp>
        <p:nvSpPr>
          <p:cNvPr id="8" name="Text 6"/>
          <p:cNvSpPr/>
          <p:nvPr/>
        </p:nvSpPr>
        <p:spPr>
          <a:xfrm>
            <a:off x="457200" y="3931920"/>
            <a:ext cx="8503920" cy="640080"/>
          </a:xfrm>
          <a:prstGeom prst="rect">
            <a:avLst/>
          </a:prstGeom>
          <a:noFill/>
          <a:ln/>
        </p:spPr>
        <p:txBody>
          <a:bodyPr wrap="square" rtlCol="0" anchor="t"/>
          <a:lstStyle/>
          <a:p>
            <a:pPr algn="l" marL="342900" indent="-342900">
              <a:buSzPct val="100000"/>
              <a:buChar char="•"/>
            </a:pPr>
            <a:r>
              <a:rPr lang="en-US" sz="1400" dirty="0">
                <a:solidFill>
                  <a:srgbClr val="AAAAAA"/>
                </a:solidFill>
                <a:latin typeface="Lato, sans-serif" pitchFamily="34" charset="0"/>
                <a:ea typeface="Lato, sans-serif" pitchFamily="34" charset="-122"/>
                <a:cs typeface="Lato, sans-serif" pitchFamily="34" charset="-120"/>
              </a:rPr>
              <a:t>Ensure your project is exportable as a Visual Studio Code Java project.</a:t>
            </a:r>
            <a:endParaRPr lang="en-US" sz="14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bg>
      <p:bgPr>
        <a:solidFill>
          <a:srgbClr val="444444"/>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FFFFFF"/>
                </a:solidFill>
                <a:latin typeface="Lato, sans-serif" pitchFamily="34" charset="0"/>
                <a:ea typeface="Lato, sans-serif" pitchFamily="34" charset="-122"/>
                <a:cs typeface="Lato, sans-serif" pitchFamily="34" charset="-120"/>
              </a:rPr>
              <a:t>File Handling</a:t>
            </a:r>
            <a:endParaRPr lang="en-US" sz="3200" dirty="0"/>
          </a:p>
        </p:txBody>
      </p:sp>
      <p:sp>
        <p:nvSpPr>
          <p:cNvPr id="3" name="Text 1"/>
          <p:cNvSpPr/>
          <p:nvPr/>
        </p:nvSpPr>
        <p:spPr>
          <a:xfrm>
            <a:off x="5669280" y="4389120"/>
            <a:ext cx="3657600" cy="457200"/>
          </a:xfrm>
          <a:prstGeom prst="rect">
            <a:avLst/>
          </a:prstGeom>
          <a:noFill/>
          <a:ln/>
        </p:spPr>
        <p:txBody>
          <a:bodyPr wrap="square" rtlCol="0" anchor="ctr"/>
          <a:lstStyle/>
          <a:p>
            <a:pPr algn="ctr" indent="0" marL="0">
              <a:buNone/>
            </a:pPr>
            <a:r>
              <a:rPr lang="en-US" sz="2000" dirty="0">
                <a:solidFill>
                  <a:srgbClr val="CCCCCC"/>
                </a:solidFill>
                <a:latin typeface="Lato, sans-serif" pitchFamily="34" charset="0"/>
                <a:ea typeface="Lato, sans-serif" pitchFamily="34" charset="-122"/>
                <a:cs typeface="Lato, sans-serif" pitchFamily="34" charset="-120"/>
              </a:rPr>
              <a:t>Important Notes</a:t>
            </a:r>
            <a:endParaRPr lang="en-US" sz="2000" dirty="0"/>
          </a:p>
        </p:txBody>
      </p:sp>
      <p:sp>
        <p:nvSpPr>
          <p:cNvPr id="4" name="Text 2"/>
          <p:cNvSpPr/>
          <p:nvPr/>
        </p:nvSpPr>
        <p:spPr>
          <a:xfrm>
            <a:off x="274320" y="1371600"/>
            <a:ext cx="3840480" cy="3108960"/>
          </a:xfrm>
          <a:prstGeom prst="rect">
            <a:avLst/>
          </a:prstGeom>
          <a:noFill/>
          <a:ln/>
        </p:spPr>
        <p:txBody>
          <a:bodyPr wrap="square" rtlCol="0" anchor="t"/>
          <a:lstStyle/>
          <a:p>
            <a:pPr algn="l" indent="0" marL="0">
              <a:buNone/>
            </a:pPr>
            <a:r>
              <a:rPr lang="en-US" sz="1400" dirty="0">
                <a:solidFill>
                  <a:srgbClr val="AAAAAA"/>
                </a:solidFill>
                <a:latin typeface="Lato, sans-serif" pitchFamily="34" charset="0"/>
                <a:ea typeface="Lato, sans-serif" pitchFamily="34" charset="-122"/>
                <a:cs typeface="Lato, sans-serif" pitchFamily="34" charset="-120"/>
              </a:rPr>
              <a:t>**Relative Paths:** Use relative paths for file locations, avoiding absolute paths for better portability and maintainability.</a:t>
            </a:r>
            <a:endParaRPr lang="en-US" sz="1400" dirty="0"/>
          </a:p>
        </p:txBody>
      </p:sp>
      <p:sp>
        <p:nvSpPr>
          <p:cNvPr id="5" name="Text 3"/>
          <p:cNvSpPr/>
          <p:nvPr/>
        </p:nvSpPr>
        <p:spPr>
          <a:xfrm>
            <a:off x="4663440" y="1371600"/>
            <a:ext cx="3840480" cy="3108960"/>
          </a:xfrm>
          <a:prstGeom prst="rect">
            <a:avLst/>
          </a:prstGeom>
          <a:noFill/>
          <a:ln/>
        </p:spPr>
        <p:txBody>
          <a:bodyPr wrap="square" rtlCol="0" anchor="t"/>
          <a:lstStyle/>
          <a:p>
            <a:pPr algn="l" indent="0" marL="0">
              <a:buNone/>
            </a:pPr>
            <a:r>
              <a:rPr lang="en-US" sz="1400" dirty="0">
                <a:solidFill>
                  <a:srgbClr val="AAAAAA"/>
                </a:solidFill>
                <a:latin typeface="Lato, sans-serif" pitchFamily="34" charset="0"/>
                <a:ea typeface="Lato, sans-serif" pitchFamily="34" charset="-122"/>
                <a:cs typeface="Lato, sans-serif" pitchFamily="34" charset="-120"/>
              </a:rPr>
              <a:t>**UTF8 Encoding:** Set your project's text file encoding to UTF8 to ensure proper display of Turkish characters.</a:t>
            </a:r>
            <a:endParaRPr lang="en-US" sz="1400" dirty="0"/>
          </a:p>
        </p:txBody>
      </p:sp>
      <p:sp>
        <p:nvSpPr>
          <p:cNvPr id="6" name="Shape 4"/>
          <p:cNvSpPr/>
          <p:nvPr/>
        </p:nvSpPr>
        <p:spPr>
          <a:xfrm>
            <a:off x="4389120" y="1371600"/>
            <a:ext cx="0" cy="3657600"/>
          </a:xfrm>
          <a:prstGeom prst="line">
            <a:avLst/>
          </a:prstGeom>
          <a:noFill/>
          <a:ln w="12700">
            <a:solidFill>
              <a:srgbClr val="BBBBBB"/>
            </a:solidFill>
            <a:prstDash val="solid"/>
          </a:ln>
        </p:spPr>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bg>
      <p:bgPr>
        <a:solidFill>
          <a:srgbClr val="444444"/>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FFFFFF"/>
                </a:solidFill>
                <a:latin typeface="Lato, sans-serif" pitchFamily="34" charset="0"/>
                <a:ea typeface="Lato, sans-serif" pitchFamily="34" charset="-122"/>
                <a:cs typeface="Lato, sans-serif" pitchFamily="34" charset="-120"/>
              </a:rPr>
              <a:t>Important Notes</a:t>
            </a:r>
            <a:endParaRPr lang="en-US" sz="3200" dirty="0"/>
          </a:p>
        </p:txBody>
      </p:sp>
      <p:sp>
        <p:nvSpPr>
          <p:cNvPr id="3" name="Text 1"/>
          <p:cNvSpPr/>
          <p:nvPr/>
        </p:nvSpPr>
        <p:spPr>
          <a:xfrm>
            <a:off x="5669280" y="4389120"/>
            <a:ext cx="3657600" cy="457200"/>
          </a:xfrm>
          <a:prstGeom prst="rect">
            <a:avLst/>
          </a:prstGeom>
          <a:noFill/>
          <a:ln/>
        </p:spPr>
        <p:txBody>
          <a:bodyPr wrap="square" rtlCol="0" anchor="ctr"/>
          <a:lstStyle/>
          <a:p>
            <a:pPr algn="ctr" indent="0" marL="0">
              <a:buNone/>
            </a:pPr>
            <a:r>
              <a:rPr lang="en-US" sz="2000" dirty="0">
                <a:solidFill>
                  <a:srgbClr val="CCCCCC"/>
                </a:solidFill>
                <a:latin typeface="Lato, sans-serif" pitchFamily="34" charset="0"/>
                <a:ea typeface="Lato, sans-serif" pitchFamily="34" charset="-122"/>
                <a:cs typeface="Lato, sans-serif" pitchFamily="34" charset="-120"/>
              </a:rPr>
              <a:t>Important Notes</a:t>
            </a:r>
            <a:endParaRPr lang="en-US" sz="2000" dirty="0"/>
          </a:p>
        </p:txBody>
      </p:sp>
      <p:sp>
        <p:nvSpPr>
          <p:cNvPr id="4" name="Text 2"/>
          <p:cNvSpPr/>
          <p:nvPr/>
        </p:nvSpPr>
        <p:spPr>
          <a:xfrm>
            <a:off x="274320" y="1371600"/>
            <a:ext cx="3840480" cy="3108960"/>
          </a:xfrm>
          <a:prstGeom prst="rect">
            <a:avLst/>
          </a:prstGeom>
          <a:noFill/>
          <a:ln/>
        </p:spPr>
        <p:txBody>
          <a:bodyPr wrap="square" rtlCol="0" anchor="t"/>
          <a:lstStyle/>
          <a:p>
            <a:pPr algn="l" indent="0" marL="0">
              <a:buNone/>
            </a:pPr>
            <a:r>
              <a:rPr lang="en-US" sz="1400" dirty="0">
                <a:solidFill>
                  <a:srgbClr val="AAAAAA"/>
                </a:solidFill>
                <a:latin typeface="Lato, sans-serif" pitchFamily="34" charset="0"/>
                <a:ea typeface="Lato, sans-serif" pitchFamily="34" charset="-122"/>
                <a:cs typeface="Lato, sans-serif" pitchFamily="34" charset="-120"/>
              </a:rPr>
              <a:t>**Output:** Print the results of the queries instead of requesting user input.</a:t>
            </a:r>
            <a:endParaRPr lang="en-US" sz="1400" dirty="0"/>
          </a:p>
        </p:txBody>
      </p:sp>
      <p:sp>
        <p:nvSpPr>
          <p:cNvPr id="5" name="Text 3"/>
          <p:cNvSpPr/>
          <p:nvPr/>
        </p:nvSpPr>
        <p:spPr>
          <a:xfrm>
            <a:off x="4663440" y="1371600"/>
            <a:ext cx="3840480" cy="3108960"/>
          </a:xfrm>
          <a:prstGeom prst="rect">
            <a:avLst/>
          </a:prstGeom>
          <a:noFill/>
          <a:ln/>
        </p:spPr>
        <p:txBody>
          <a:bodyPr wrap="square" rtlCol="0" anchor="t"/>
          <a:lstStyle/>
          <a:p>
            <a:pPr algn="l" indent="0" marL="0">
              <a:buNone/>
            </a:pPr>
            <a:r>
              <a:rPr lang="en-US" sz="1400" dirty="0">
                <a:solidFill>
                  <a:srgbClr val="AAAAAA"/>
                </a:solidFill>
                <a:latin typeface="Lato, sans-serif" pitchFamily="34" charset="0"/>
                <a:ea typeface="Lato, sans-serif" pitchFamily="34" charset="-122"/>
                <a:cs typeface="Lato, sans-serif" pitchFamily="34" charset="-120"/>
              </a:rPr>
              <a:t>**File Handling:** Use relative paths and the standard Java.io package for file handling. Set your project's text file encoding to UTF8.</a:t>
            </a:r>
            <a:endParaRPr lang="en-US" sz="1400" dirty="0"/>
          </a:p>
        </p:txBody>
      </p:sp>
      <p:sp>
        <p:nvSpPr>
          <p:cNvPr id="6" name="Shape 4"/>
          <p:cNvSpPr/>
          <p:nvPr/>
        </p:nvSpPr>
        <p:spPr>
          <a:xfrm>
            <a:off x="4389120" y="1371600"/>
            <a:ext cx="0" cy="3657600"/>
          </a:xfrm>
          <a:prstGeom prst="line">
            <a:avLst/>
          </a:prstGeom>
          <a:noFill/>
          <a:ln w="12700">
            <a:solidFill>
              <a:srgbClr val="BBBBBB"/>
            </a:solidFill>
            <a:prstDash val="solid"/>
          </a:ln>
        </p:spPr>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bg>
      <p:bgPr>
        <a:solidFill>
          <a:srgbClr val="444444"/>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FFFFFF"/>
                </a:solidFill>
                <a:latin typeface="Lato, sans-serif" pitchFamily="34" charset="0"/>
                <a:ea typeface="Lato, sans-serif" pitchFamily="34" charset="-122"/>
                <a:cs typeface="Lato, sans-serif" pitchFamily="34" charset="-120"/>
              </a:rPr>
              <a:t>Code Style Emphasis</a:t>
            </a:r>
            <a:endParaRPr lang="en-US" sz="3200" dirty="0"/>
          </a:p>
        </p:txBody>
      </p:sp>
      <p:sp>
        <p:nvSpPr>
          <p:cNvPr id="3" name="Text 1"/>
          <p:cNvSpPr/>
          <p:nvPr/>
        </p:nvSpPr>
        <p:spPr>
          <a:xfrm>
            <a:off x="5669280" y="4389120"/>
            <a:ext cx="3657600" cy="457200"/>
          </a:xfrm>
          <a:prstGeom prst="rect">
            <a:avLst/>
          </a:prstGeom>
          <a:noFill/>
          <a:ln/>
        </p:spPr>
        <p:txBody>
          <a:bodyPr wrap="square" rtlCol="0" anchor="ctr"/>
          <a:lstStyle/>
          <a:p>
            <a:pPr algn="ctr" indent="0" marL="0">
              <a:buNone/>
            </a:pPr>
            <a:r>
              <a:rPr lang="en-US" sz="2000" dirty="0">
                <a:solidFill>
                  <a:srgbClr val="CCCCCC"/>
                </a:solidFill>
                <a:latin typeface="Lato, sans-serif" pitchFamily="34" charset="0"/>
                <a:ea typeface="Lato, sans-serif" pitchFamily="34" charset="-122"/>
                <a:cs typeface="Lato, sans-serif" pitchFamily="34" charset="-120"/>
              </a:rPr>
              <a:t>Important Notes</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Lato, sans-serif" pitchFamily="34" charset="0"/>
                <a:ea typeface="Lato, sans-serif" pitchFamily="34" charset="-122"/>
                <a:cs typeface="Lato, sans-serif" pitchFamily="34" charset="-120"/>
              </a:rPr>
              <a:t>The homework emphasizes the importance of writing clean, readable, and reusable code.  This includes using clear variable names, consistent formatting, and avoiding redundancy in your methods.  The goal is to create code that is easy to understand, maintain, and extend.  Additionally, the use of relative paths for file access is mandated, along with the specific instruction to avoid using third-party libraries.  This encourages students to focus on core Java concepts and best practices, promoting a deeper understanding of the language and its standard libraries.</a:t>
            </a:r>
            <a:endParaRPr lang="en-US" sz="14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bg>
      <p:bgPr>
        <a:solidFill>
          <a:srgbClr val="444444"/>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FFFFFF"/>
                </a:solidFill>
                <a:latin typeface="Lato, sans-serif" pitchFamily="34" charset="0"/>
                <a:ea typeface="Lato, sans-serif" pitchFamily="34" charset="-122"/>
                <a:cs typeface="Lato, sans-serif" pitchFamily="34" charset="-120"/>
              </a:rPr>
              <a:t>Code Quality</a:t>
            </a:r>
            <a:endParaRPr lang="en-US" sz="3200" dirty="0"/>
          </a:p>
        </p:txBody>
      </p:sp>
      <p:sp>
        <p:nvSpPr>
          <p:cNvPr id="3" name="Text 1"/>
          <p:cNvSpPr/>
          <p:nvPr/>
        </p:nvSpPr>
        <p:spPr>
          <a:xfrm>
            <a:off x="5669280" y="4389120"/>
            <a:ext cx="3657600" cy="457200"/>
          </a:xfrm>
          <a:prstGeom prst="rect">
            <a:avLst/>
          </a:prstGeom>
          <a:noFill/>
          <a:ln/>
        </p:spPr>
        <p:txBody>
          <a:bodyPr wrap="square" rtlCol="0" anchor="ctr"/>
          <a:lstStyle/>
          <a:p>
            <a:pPr algn="ctr" indent="0" marL="0">
              <a:buNone/>
            </a:pPr>
            <a:r>
              <a:rPr lang="en-US" sz="2000" dirty="0">
                <a:solidFill>
                  <a:srgbClr val="CCCCCC"/>
                </a:solidFill>
                <a:latin typeface="Lato, sans-serif" pitchFamily="34" charset="0"/>
                <a:ea typeface="Lato, sans-serif" pitchFamily="34" charset="-122"/>
                <a:cs typeface="Lato, sans-serif" pitchFamily="34" charset="-120"/>
              </a:rPr>
              <a:t>Important Notes</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Lato, sans-serif" pitchFamily="34" charset="0"/>
                <a:ea typeface="Lato, sans-serif" pitchFamily="34" charset="-122"/>
                <a:cs typeface="Lato, sans-serif" pitchFamily="34" charset="-120"/>
              </a:rPr>
              <a:t>The homework places significant emphasis on the quality of code.  This includes writing clean, readable, and reusable code.  Students are encouraged to use clear variable names, consistent formatting, and avoid redundancy in their methods.  The goal is to create code that is easy to understand, maintain, and extend.  This approach promotes a deeper understanding of Java and its principles, leading to better programming practices.</a:t>
            </a:r>
            <a:endParaRPr lang="en-US" sz="14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bg>
      <p:bgPr>
        <a:solidFill>
          <a:srgbClr val="444444"/>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FFFFFF"/>
                </a:solidFill>
                <a:latin typeface="Lato, sans-serif" pitchFamily="34" charset="0"/>
                <a:ea typeface="Lato, sans-serif" pitchFamily="34" charset="-122"/>
                <a:cs typeface="Lato, sans-serif" pitchFamily="34" charset="-120"/>
              </a:rPr>
              <a:t>Code Readability</a:t>
            </a:r>
            <a:endParaRPr lang="en-US" sz="3200" dirty="0"/>
          </a:p>
        </p:txBody>
      </p:sp>
      <p:sp>
        <p:nvSpPr>
          <p:cNvPr id="3" name="Text 1"/>
          <p:cNvSpPr/>
          <p:nvPr/>
        </p:nvSpPr>
        <p:spPr>
          <a:xfrm>
            <a:off x="5669280" y="4389120"/>
            <a:ext cx="3657600" cy="457200"/>
          </a:xfrm>
          <a:prstGeom prst="rect">
            <a:avLst/>
          </a:prstGeom>
          <a:noFill/>
          <a:ln/>
        </p:spPr>
        <p:txBody>
          <a:bodyPr wrap="square" rtlCol="0" anchor="ctr"/>
          <a:lstStyle/>
          <a:p>
            <a:pPr algn="ctr" indent="0" marL="0">
              <a:buNone/>
            </a:pPr>
            <a:r>
              <a:rPr lang="en-US" sz="2000" dirty="0">
                <a:solidFill>
                  <a:srgbClr val="CCCCCC"/>
                </a:solidFill>
                <a:latin typeface="Lato, sans-serif" pitchFamily="34" charset="0"/>
                <a:ea typeface="Lato, sans-serif" pitchFamily="34" charset="-122"/>
                <a:cs typeface="Lato, sans-serif" pitchFamily="34" charset="-120"/>
              </a:rPr>
              <a:t>Important Notes</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Lato, sans-serif" pitchFamily="34" charset="0"/>
                <a:ea typeface="Lato, sans-serif" pitchFamily="34" charset="-122"/>
                <a:cs typeface="Lato, sans-serif" pitchFamily="34" charset="-120"/>
              </a:rPr>
              <a:t>Readability is crucial for effective code.  The homework stresses the importance of writing code that is easy to understand.  This includes using clear variable names, consistent formatting, and avoiding redundancy in methods.  The goal is to make the code self-explanatory, reducing the need for extensive documentation and making it easier for others to understand and maintain.</a:t>
            </a:r>
            <a:endParaRPr lang="en-US" sz="14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bg>
      <p:bgPr>
        <a:solidFill>
          <a:srgbClr val="444444"/>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FFFFFF"/>
                </a:solidFill>
                <a:latin typeface="Lato, sans-serif" pitchFamily="34" charset="0"/>
                <a:ea typeface="Lato, sans-serif" pitchFamily="34" charset="-122"/>
                <a:cs typeface="Lato, sans-serif" pitchFamily="34" charset="-120"/>
              </a:rPr>
              <a:t>Code Reusability</a:t>
            </a:r>
            <a:endParaRPr lang="en-US" sz="3200" dirty="0"/>
          </a:p>
        </p:txBody>
      </p:sp>
      <p:sp>
        <p:nvSpPr>
          <p:cNvPr id="3" name="Text 1"/>
          <p:cNvSpPr/>
          <p:nvPr/>
        </p:nvSpPr>
        <p:spPr>
          <a:xfrm>
            <a:off x="5669280" y="4389120"/>
            <a:ext cx="3657600" cy="457200"/>
          </a:xfrm>
          <a:prstGeom prst="rect">
            <a:avLst/>
          </a:prstGeom>
          <a:noFill/>
          <a:ln/>
        </p:spPr>
        <p:txBody>
          <a:bodyPr wrap="square" rtlCol="0" anchor="ctr"/>
          <a:lstStyle/>
          <a:p>
            <a:pPr algn="ctr" indent="0" marL="0">
              <a:buNone/>
            </a:pPr>
            <a:r>
              <a:rPr lang="en-US" sz="2000" dirty="0">
                <a:solidFill>
                  <a:srgbClr val="CCCCCC"/>
                </a:solidFill>
                <a:latin typeface="Lato, sans-serif" pitchFamily="34" charset="0"/>
                <a:ea typeface="Lato, sans-serif" pitchFamily="34" charset="-122"/>
                <a:cs typeface="Lato, sans-serif" pitchFamily="34" charset="-120"/>
              </a:rPr>
              <a:t>Important Notes</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Lato, sans-serif" pitchFamily="34" charset="0"/>
                <a:ea typeface="Lato, sans-serif" pitchFamily="34" charset="-122"/>
                <a:cs typeface="Lato, sans-serif" pitchFamily="34" charset="-120"/>
              </a:rPr>
              <a:t>Reusability is a key principle in software development.  The homework encourages students to write code that can be easily reused in other projects.  This includes avoiding redundancy in methods and creating modular code.  The goal is to promote efficiency and reduce development time by minimizing repetitive code.</a:t>
            </a:r>
            <a:endParaRPr lang="en-US" sz="1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solidFill>
          <a:srgbClr val="444444"/>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FFFFFF"/>
                </a:solidFill>
                <a:latin typeface="Lato, sans-serif" pitchFamily="34" charset="0"/>
                <a:ea typeface="Lato, sans-serif" pitchFamily="34" charset="-122"/>
                <a:cs typeface="Lato, sans-serif" pitchFamily="34" charset="-120"/>
              </a:rPr>
              <a:t>Ticket Booking Application Structure</a:t>
            </a:r>
            <a:endParaRPr lang="en-US" sz="3200" dirty="0"/>
          </a:p>
        </p:txBody>
      </p:sp>
      <p:sp>
        <p:nvSpPr>
          <p:cNvPr id="3" name="Text 1"/>
          <p:cNvSpPr/>
          <p:nvPr/>
        </p:nvSpPr>
        <p:spPr>
          <a:xfrm>
            <a:off x="5669280" y="4389120"/>
            <a:ext cx="3657600" cy="457200"/>
          </a:xfrm>
          <a:prstGeom prst="rect">
            <a:avLst/>
          </a:prstGeom>
          <a:noFill/>
          <a:ln/>
        </p:spPr>
        <p:txBody>
          <a:bodyPr wrap="square" rtlCol="0" anchor="ctr"/>
          <a:lstStyle/>
          <a:p>
            <a:pPr algn="ctr" indent="0" marL="0">
              <a:buNone/>
            </a:pPr>
            <a:r>
              <a:rPr lang="en-US" sz="2000" dirty="0">
                <a:solidFill>
                  <a:srgbClr val="CCCCCC"/>
                </a:solidFill>
                <a:latin typeface="Lato, sans-serif" pitchFamily="34" charset="0"/>
                <a:ea typeface="Lato, sans-serif" pitchFamily="34" charset="-122"/>
                <a:cs typeface="Lato, sans-serif" pitchFamily="34" charset="-120"/>
              </a:rPr>
              <a:t>Ticket Booking Application</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Lato, sans-serif" pitchFamily="34" charset="0"/>
                <a:ea typeface="Lato, sans-serif" pitchFamily="34" charset="-122"/>
                <a:cs typeface="Lato, sans-serif" pitchFamily="34" charset="-120"/>
              </a:rPr>
              <a:t>The Ticket Booking Application is designed around a venue with four sections, each containing 10 rows and 60 seats. This structure results in a total of 600 tickets per section. Each ticket within the application is defined by its section number, row number, seat number, price, and booking status. The pricing of tickets is randomly generated within predetermined boundaries for each section, with the first row having the maximum price and the second row at 80% of the maximum price. Subsequent rows have random prices between the section's minimum and maximum price. Customer information includes their name and the number of tickets they booked, with the specific section they choose being randomly assigned. This application utilizes classes such as Ticket, Section, Venue, Customer, Query, and TicketBookingApplication to manage data and facilitate queries related to ticket information, revenue, occupancy rates, and customer details. </a:t>
            </a:r>
            <a:endParaRPr lang="en-US" sz="14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bg>
      <p:bgPr>
        <a:solidFill>
          <a:srgbClr val="444444"/>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FFFFFF"/>
                </a:solidFill>
                <a:latin typeface="Lato, sans-serif" pitchFamily="34" charset="0"/>
                <a:ea typeface="Lato, sans-serif" pitchFamily="34" charset="-122"/>
                <a:cs typeface="Lato, sans-serif" pitchFamily="34" charset="-120"/>
              </a:rPr>
              <a:t>Academic Integrity and Group Submissions</a:t>
            </a:r>
            <a:endParaRPr lang="en-US" sz="3200" dirty="0"/>
          </a:p>
        </p:txBody>
      </p:sp>
      <p:sp>
        <p:nvSpPr>
          <p:cNvPr id="3" name="Text 1"/>
          <p:cNvSpPr/>
          <p:nvPr/>
        </p:nvSpPr>
        <p:spPr>
          <a:xfrm>
            <a:off x="5669280" y="4389120"/>
            <a:ext cx="3657600" cy="457200"/>
          </a:xfrm>
          <a:prstGeom prst="rect">
            <a:avLst/>
          </a:prstGeom>
          <a:noFill/>
          <a:ln/>
        </p:spPr>
        <p:txBody>
          <a:bodyPr wrap="square" rtlCol="0" anchor="ctr"/>
          <a:lstStyle/>
          <a:p>
            <a:pPr algn="ctr" indent="0" marL="0">
              <a:buNone/>
            </a:pPr>
            <a:r>
              <a:rPr lang="en-US" sz="2000" dirty="0">
                <a:solidFill>
                  <a:srgbClr val="CCCCCC"/>
                </a:solidFill>
                <a:latin typeface="Lato, sans-serif" pitchFamily="34" charset="0"/>
                <a:ea typeface="Lato, sans-serif" pitchFamily="34" charset="-122"/>
                <a:cs typeface="Lato, sans-serif" pitchFamily="34" charset="-120"/>
              </a:rPr>
              <a:t>Important Notes</a:t>
            </a:r>
            <a:endParaRPr lang="en-US" sz="2000" dirty="0"/>
          </a:p>
        </p:txBody>
      </p:sp>
      <p:sp>
        <p:nvSpPr>
          <p:cNvPr id="4" name="Text 2"/>
          <p:cNvSpPr/>
          <p:nvPr/>
        </p:nvSpPr>
        <p:spPr>
          <a:xfrm>
            <a:off x="457200" y="1371600"/>
            <a:ext cx="8503920" cy="640080"/>
          </a:xfrm>
          <a:prstGeom prst="rect">
            <a:avLst/>
          </a:prstGeom>
          <a:noFill/>
          <a:ln/>
        </p:spPr>
        <p:txBody>
          <a:bodyPr wrap="square" rtlCol="0" anchor="t"/>
          <a:lstStyle/>
          <a:p>
            <a:pPr algn="l" marL="342900" indent="-342900">
              <a:buSzPct val="100000"/>
              <a:buChar char="•"/>
            </a:pPr>
            <a:r>
              <a:rPr lang="en-US" sz="1400" dirty="0">
                <a:solidFill>
                  <a:srgbClr val="AAAAAA"/>
                </a:solidFill>
                <a:latin typeface="Lato, sans-serif" pitchFamily="34" charset="0"/>
                <a:ea typeface="Lato, sans-serif" pitchFamily="34" charset="-122"/>
                <a:cs typeface="Lato, sans-serif" pitchFamily="34" charset="-120"/>
              </a:rPr>
              <a:t>- You are expected to submit your homework in groups. Only one group member needs to submit the work.</a:t>
            </a:r>
            <a:endParaRPr lang="en-US" sz="1400" dirty="0"/>
          </a:p>
        </p:txBody>
      </p:sp>
      <p:sp>
        <p:nvSpPr>
          <p:cNvPr id="5" name="Text 3"/>
          <p:cNvSpPr/>
          <p:nvPr/>
        </p:nvSpPr>
        <p:spPr>
          <a:xfrm>
            <a:off x="457200" y="2011680"/>
            <a:ext cx="8503920" cy="640080"/>
          </a:xfrm>
          <a:prstGeom prst="rect">
            <a:avLst/>
          </a:prstGeom>
          <a:noFill/>
          <a:ln/>
        </p:spPr>
        <p:txBody>
          <a:bodyPr wrap="square" rtlCol="0" anchor="t"/>
          <a:lstStyle/>
          <a:p>
            <a:pPr algn="l" marL="342900" indent="-342900">
              <a:buSzPct val="100000"/>
              <a:buChar char="•"/>
            </a:pPr>
            <a:r>
              <a:rPr lang="en-US" sz="1400" dirty="0">
                <a:solidFill>
                  <a:srgbClr val="AAAAAA"/>
                </a:solidFill>
                <a:latin typeface="Lato, sans-serif" pitchFamily="34" charset="0"/>
                <a:ea typeface="Lato, sans-serif" pitchFamily="34" charset="-122"/>
                <a:cs typeface="Lato, sans-serif" pitchFamily="34" charset="-120"/>
              </a:rPr>
              <a:t> - No cheating is allowed. Any instance of cheating will result in a grade of 0 and no further discussion.</a:t>
            </a:r>
            <a:endParaRPr lang="en-US" sz="1400" dirty="0"/>
          </a:p>
        </p:txBody>
      </p:sp>
      <p:sp>
        <p:nvSpPr>
          <p:cNvPr id="6" name="Text 4"/>
          <p:cNvSpPr/>
          <p:nvPr/>
        </p:nvSpPr>
        <p:spPr>
          <a:xfrm>
            <a:off x="457200" y="2651760"/>
            <a:ext cx="8503920" cy="640080"/>
          </a:xfrm>
          <a:prstGeom prst="rect">
            <a:avLst/>
          </a:prstGeom>
          <a:noFill/>
          <a:ln/>
        </p:spPr>
        <p:txBody>
          <a:bodyPr wrap="square" rtlCol="0" anchor="t"/>
          <a:lstStyle/>
          <a:p>
            <a:pPr algn="l" marL="342900" indent="-342900">
              <a:buSzPct val="100000"/>
              <a:buChar char="•"/>
            </a:pPr>
            <a:r>
              <a:rPr lang="en-US" sz="1400" dirty="0">
                <a:solidFill>
                  <a:srgbClr val="AAAAAA"/>
                </a:solidFill>
                <a:latin typeface="Lato, sans-serif" pitchFamily="34" charset="0"/>
                <a:ea typeface="Lato, sans-serif" pitchFamily="34" charset="-122"/>
                <a:cs typeface="Lato, sans-serif" pitchFamily="34" charset="-120"/>
              </a:rPr>
              <a:t> - Make sure you export your homework as a Visual Studio Code Java project.</a:t>
            </a:r>
            <a:endParaRPr lang="en-US" sz="1400" dirty="0"/>
          </a:p>
        </p:txBody>
      </p:sp>
      <p:sp>
        <p:nvSpPr>
          <p:cNvPr id="7" name="Text 5"/>
          <p:cNvSpPr/>
          <p:nvPr/>
        </p:nvSpPr>
        <p:spPr>
          <a:xfrm>
            <a:off x="457200" y="3291840"/>
            <a:ext cx="8503920" cy="640080"/>
          </a:xfrm>
          <a:prstGeom prst="rect">
            <a:avLst/>
          </a:prstGeom>
          <a:noFill/>
          <a:ln/>
        </p:spPr>
        <p:txBody>
          <a:bodyPr wrap="square" rtlCol="0" anchor="t"/>
          <a:lstStyle/>
          <a:p>
            <a:pPr algn="l" marL="342900" indent="-342900">
              <a:buSzPct val="100000"/>
              <a:buChar char="•"/>
            </a:pPr>
            <a:r>
              <a:rPr lang="en-US" sz="1400" dirty="0">
                <a:solidFill>
                  <a:srgbClr val="AAAAAA"/>
                </a:solidFill>
                <a:latin typeface="Lato, sans-serif" pitchFamily="34" charset="0"/>
                <a:ea typeface="Lato, sans-serif" pitchFamily="34" charset="-122"/>
                <a:cs typeface="Lato, sans-serif" pitchFamily="34" charset="-120"/>
              </a:rPr>
              <a:t> - You can use other IDEs, but it must be testable in Visual Studio Code.</a:t>
            </a:r>
            <a:endParaRPr lang="en-US" sz="1400" dirty="0"/>
          </a:p>
        </p:txBody>
      </p:sp>
      <p:sp>
        <p:nvSpPr>
          <p:cNvPr id="8" name="Text 6"/>
          <p:cNvSpPr/>
          <p:nvPr/>
        </p:nvSpPr>
        <p:spPr>
          <a:xfrm>
            <a:off x="457200" y="3931920"/>
            <a:ext cx="8503920" cy="640080"/>
          </a:xfrm>
          <a:prstGeom prst="rect">
            <a:avLst/>
          </a:prstGeom>
          <a:noFill/>
          <a:ln/>
        </p:spPr>
        <p:txBody>
          <a:bodyPr wrap="square" rtlCol="0" anchor="t"/>
          <a:lstStyle/>
          <a:p>
            <a:pPr algn="l" marL="342900" indent="-342900">
              <a:buSzPct val="100000"/>
              <a:buChar char="•"/>
            </a:pPr>
            <a:r>
              <a:rPr lang="en-US" sz="1400" dirty="0">
                <a:solidFill>
                  <a:srgbClr val="AAAAAA"/>
                </a:solidFill>
                <a:latin typeface="Lato, sans-serif" pitchFamily="34" charset="0"/>
                <a:ea typeface="Lato, sans-serif" pitchFamily="34" charset="-122"/>
                <a:cs typeface="Lato, sans-serif" pitchFamily="34" charset="-120"/>
              </a:rPr>
              <a:t> - Submit your homework through Microsoft Teams.</a:t>
            </a:r>
            <a:endParaRPr lang="en-US" sz="14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bg>
      <p:bgPr>
        <a:solidFill>
          <a:srgbClr val="444444"/>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FFFFFF"/>
                </a:solidFill>
                <a:latin typeface="Lato, sans-serif" pitchFamily="34" charset="0"/>
                <a:ea typeface="Lato, sans-serif" pitchFamily="34" charset="-122"/>
                <a:cs typeface="Lato, sans-serif" pitchFamily="34" charset="-120"/>
              </a:rPr>
              <a:t>Project Submission Format</a:t>
            </a:r>
            <a:endParaRPr lang="en-US" sz="3200" dirty="0"/>
          </a:p>
        </p:txBody>
      </p:sp>
      <p:sp>
        <p:nvSpPr>
          <p:cNvPr id="3" name="Text 1"/>
          <p:cNvSpPr/>
          <p:nvPr/>
        </p:nvSpPr>
        <p:spPr>
          <a:xfrm>
            <a:off x="5669280" y="4389120"/>
            <a:ext cx="3657600" cy="457200"/>
          </a:xfrm>
          <a:prstGeom prst="rect">
            <a:avLst/>
          </a:prstGeom>
          <a:noFill/>
          <a:ln/>
        </p:spPr>
        <p:txBody>
          <a:bodyPr wrap="square" rtlCol="0" anchor="ctr"/>
          <a:lstStyle/>
          <a:p>
            <a:pPr algn="ctr" indent="0" marL="0">
              <a:buNone/>
            </a:pPr>
            <a:r>
              <a:rPr lang="en-US" sz="2000" dirty="0">
                <a:solidFill>
                  <a:srgbClr val="CCCCCC"/>
                </a:solidFill>
                <a:latin typeface="Lato, sans-serif" pitchFamily="34" charset="0"/>
                <a:ea typeface="Lato, sans-serif" pitchFamily="34" charset="-122"/>
                <a:cs typeface="Lato, sans-serif" pitchFamily="34" charset="-120"/>
              </a:rPr>
              <a:t>Important Notes</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Lato, sans-serif" pitchFamily="34" charset="0"/>
                <a:ea typeface="Lato, sans-serif" pitchFamily="34" charset="-122"/>
                <a:cs typeface="Lato, sans-serif" pitchFamily="34" charset="-120"/>
              </a:rPr>
              <a:t>When submitting your project, ensure you export it as a Visual Studio Code Java project.  While you can use other IDEs, your project must be executable within Visual Studio Code.  Submit your project through Microsoft Teams.  The project folder should be named using the format 'G05_CENG211_HW1', where 'G05' is your assigned group ID.  The zip file containing the project must also use the same name: 'G05_CENG211_HW1.zip'.  </a:t>
            </a:r>
            <a:endParaRPr lang="en-US" sz="14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bg>
      <p:bgPr>
        <a:solidFill>
          <a:srgbClr val="444444"/>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FFFFFF"/>
                </a:solidFill>
                <a:latin typeface="Lato, sans-serif" pitchFamily="34" charset="0"/>
                <a:ea typeface="Lato, sans-serif" pitchFamily="34" charset="-122"/>
                <a:cs typeface="Lato, sans-serif" pitchFamily="34" charset="-120"/>
              </a:rPr>
              <a:t>Research Participation</a:t>
            </a:r>
            <a:endParaRPr lang="en-US" sz="3200" dirty="0"/>
          </a:p>
        </p:txBody>
      </p:sp>
      <p:sp>
        <p:nvSpPr>
          <p:cNvPr id="3" name="Text 1"/>
          <p:cNvSpPr/>
          <p:nvPr/>
        </p:nvSpPr>
        <p:spPr>
          <a:xfrm>
            <a:off x="5669280" y="4389120"/>
            <a:ext cx="3657600" cy="457200"/>
          </a:xfrm>
          <a:prstGeom prst="rect">
            <a:avLst/>
          </a:prstGeom>
          <a:noFill/>
          <a:ln/>
        </p:spPr>
        <p:txBody>
          <a:bodyPr wrap="square" rtlCol="0" anchor="ctr"/>
          <a:lstStyle/>
          <a:p>
            <a:pPr algn="ctr" indent="0" marL="0">
              <a:buNone/>
            </a:pPr>
            <a:r>
              <a:rPr lang="en-US" sz="2000" dirty="0">
                <a:solidFill>
                  <a:srgbClr val="CCCCCC"/>
                </a:solidFill>
                <a:latin typeface="Lato, sans-serif" pitchFamily="34" charset="0"/>
                <a:ea typeface="Lato, sans-serif" pitchFamily="34" charset="-122"/>
                <a:cs typeface="Lato, sans-serif" pitchFamily="34" charset="-120"/>
              </a:rPr>
              <a:t>Important Notes</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Lato, sans-serif" pitchFamily="34" charset="0"/>
                <a:ea typeface="Lato, sans-serif" pitchFamily="34" charset="-122"/>
                <a:cs typeface="Lato, sans-serif" pitchFamily="34" charset="-120"/>
              </a:rPr>
              <a:t>Students are informed that their homework submissions may be used anonymously in software testing and maintenance research studies. This means that their names and student IDs will be replaced with non-identifying strings to ensure confidentiality. However, students have the option to opt-out of this research use. If they do not want their submissions to be used in research studies, they should inform the instructor (Dr. Tuglular) via email. This transparency allows students to make informed decisions about their data and ensures that their privacy is respected in the research process.</a:t>
            </a:r>
            <a:endParaRPr lang="en-US" sz="14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bg>
      <p:bgPr>
        <a:solidFill>
          <a:srgbClr val="444444"/>
        </a:solidFill>
      </p:bgPr>
    </p:bg>
    <p:spTree>
      <p:nvGrpSpPr>
        <p:cNvPr id="1" name=""/>
        <p:cNvGrpSpPr/>
        <p:nvPr/>
      </p:nvGrpSpPr>
      <p:grpSpPr>
        <a:xfrm>
          <a:off x="0" y="0"/>
          <a:ext cx="0" cy="0"/>
          <a:chOff x="0" y="0"/>
          <a:chExt cx="0" cy="0"/>
        </a:xfrm>
      </p:grpSpPr>
      <p:sp>
        <p:nvSpPr>
          <p:cNvPr id="2" name="Text 0"/>
          <p:cNvSpPr/>
          <p:nvPr/>
        </p:nvSpPr>
        <p:spPr>
          <a:xfrm>
            <a:off x="914400" y="1828800"/>
            <a:ext cx="7315200" cy="1371600"/>
          </a:xfrm>
          <a:prstGeom prst="rect">
            <a:avLst/>
          </a:prstGeom>
          <a:noFill/>
          <a:ln/>
        </p:spPr>
        <p:txBody>
          <a:bodyPr wrap="square" rtlCol="0" anchor="ctr"/>
          <a:lstStyle/>
          <a:p>
            <a:pPr algn="ctr" indent="0" marL="0">
              <a:buNone/>
            </a:pPr>
            <a:r>
              <a:rPr lang="en-US" sz="4400" b="1" dirty="0">
                <a:solidFill>
                  <a:srgbClr val="FFFFFF"/>
                </a:solidFill>
                <a:latin typeface="Lato, sans-serif" pitchFamily="34" charset="0"/>
                <a:ea typeface="Lato, sans-serif" pitchFamily="34" charset="-122"/>
                <a:cs typeface="Lato, sans-serif" pitchFamily="34" charset="-120"/>
              </a:rPr>
              <a:t>Thanks for Listening</a:t>
            </a:r>
            <a:endParaRPr lang="en-US" sz="4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solidFill>
          <a:srgbClr val="444444"/>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FFFFFF"/>
                </a:solidFill>
                <a:latin typeface="Lato, sans-serif" pitchFamily="34" charset="0"/>
                <a:ea typeface="Lato, sans-serif" pitchFamily="34" charset="-122"/>
                <a:cs typeface="Lato, sans-serif" pitchFamily="34" charset="-120"/>
              </a:rPr>
              <a:t>Ticket Pricing</a:t>
            </a:r>
            <a:endParaRPr lang="en-US" sz="3200" dirty="0"/>
          </a:p>
        </p:txBody>
      </p:sp>
      <p:sp>
        <p:nvSpPr>
          <p:cNvPr id="3" name="Text 1"/>
          <p:cNvSpPr/>
          <p:nvPr/>
        </p:nvSpPr>
        <p:spPr>
          <a:xfrm>
            <a:off x="5669280" y="4389120"/>
            <a:ext cx="3657600" cy="457200"/>
          </a:xfrm>
          <a:prstGeom prst="rect">
            <a:avLst/>
          </a:prstGeom>
          <a:noFill/>
          <a:ln/>
        </p:spPr>
        <p:txBody>
          <a:bodyPr wrap="square" rtlCol="0" anchor="ctr"/>
          <a:lstStyle/>
          <a:p>
            <a:pPr algn="ctr" indent="0" marL="0">
              <a:buNone/>
            </a:pPr>
            <a:r>
              <a:rPr lang="en-US" sz="2000" dirty="0">
                <a:solidFill>
                  <a:srgbClr val="CCCCCC"/>
                </a:solidFill>
                <a:latin typeface="Lato, sans-serif" pitchFamily="34" charset="0"/>
                <a:ea typeface="Lato, sans-serif" pitchFamily="34" charset="-122"/>
                <a:cs typeface="Lato, sans-serif" pitchFamily="34" charset="-120"/>
              </a:rPr>
              <a:t>Ticket Booking Application</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Lato, sans-serif" pitchFamily="34" charset="0"/>
                <a:ea typeface="Lato, sans-serif" pitchFamily="34" charset="-122"/>
                <a:cs typeface="Lato, sans-serif" pitchFamily="34" charset="-120"/>
              </a:rPr>
              <a:t>The ticket pricing mechanism is randomized, with each section having a maximum and minimum price. Prices for the first row in each section are set to the maximum price, while the second row's tickets are priced at 80% of the maximum price. The remaining rows have randomly generated prices between the minimum and maximum values.  Price boundaries for each section are determined randomly, with the maximum price for Section 0 falling within the range of [4000, 5001), and the minimum price within [3000, 4000). For subsequent sections, the boundaries are decreased by 500, creating a cascading effect. It's important to note that these boundaries are only for generating random values, and the actual maximum and minimum prices for each section are determined randomly within these bounds.</a:t>
            </a:r>
            <a:endParaRPr lang="en-US" sz="1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solidFill>
          <a:srgbClr val="444444"/>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FFFFFF"/>
                </a:solidFill>
                <a:latin typeface="Lato, sans-serif" pitchFamily="34" charset="0"/>
                <a:ea typeface="Lato, sans-serif" pitchFamily="34" charset="-122"/>
                <a:cs typeface="Lato, sans-serif" pitchFamily="34" charset="-120"/>
              </a:rPr>
              <a:t>Ticket Pricing</a:t>
            </a:r>
            <a:endParaRPr lang="en-US" sz="3200" dirty="0"/>
          </a:p>
        </p:txBody>
      </p:sp>
      <p:sp>
        <p:nvSpPr>
          <p:cNvPr id="3" name="Text 1"/>
          <p:cNvSpPr/>
          <p:nvPr/>
        </p:nvSpPr>
        <p:spPr>
          <a:xfrm>
            <a:off x="5669280" y="4389120"/>
            <a:ext cx="3657600" cy="457200"/>
          </a:xfrm>
          <a:prstGeom prst="rect">
            <a:avLst/>
          </a:prstGeom>
          <a:noFill/>
          <a:ln/>
        </p:spPr>
        <p:txBody>
          <a:bodyPr wrap="square" rtlCol="0" anchor="ctr"/>
          <a:lstStyle/>
          <a:p>
            <a:pPr algn="ctr" indent="0" marL="0">
              <a:buNone/>
            </a:pPr>
            <a:r>
              <a:rPr lang="en-US" sz="2000" dirty="0">
                <a:solidFill>
                  <a:srgbClr val="CCCCCC"/>
                </a:solidFill>
                <a:latin typeface="Lato, sans-serif" pitchFamily="34" charset="0"/>
                <a:ea typeface="Lato, sans-serif" pitchFamily="34" charset="-122"/>
                <a:cs typeface="Lato, sans-serif" pitchFamily="34" charset="-120"/>
              </a:rPr>
              <a:t>Ticket Booking Application</a:t>
            </a:r>
            <a:endParaRPr lang="en-US" sz="2000" dirty="0"/>
          </a:p>
        </p:txBody>
      </p:sp>
      <p:sp>
        <p:nvSpPr>
          <p:cNvPr id="4" name="Text 2"/>
          <p:cNvSpPr/>
          <p:nvPr/>
        </p:nvSpPr>
        <p:spPr>
          <a:xfrm>
            <a:off x="457200" y="1371600"/>
            <a:ext cx="8503920" cy="640080"/>
          </a:xfrm>
          <a:prstGeom prst="rect">
            <a:avLst/>
          </a:prstGeom>
          <a:noFill/>
          <a:ln/>
        </p:spPr>
        <p:txBody>
          <a:bodyPr wrap="square" rtlCol="0" anchor="t"/>
          <a:lstStyle/>
          <a:p>
            <a:pPr algn="l" marL="342900" indent="-342900">
              <a:buSzPct val="100000"/>
              <a:buChar char="•"/>
            </a:pPr>
            <a:r>
              <a:rPr lang="en-US" sz="1400" dirty="0">
                <a:solidFill>
                  <a:srgbClr val="AAAAAA"/>
                </a:solidFill>
                <a:latin typeface="Lato, sans-serif" pitchFamily="34" charset="0"/>
                <a:ea typeface="Lato, sans-serif" pitchFamily="34" charset="-122"/>
                <a:cs typeface="Lato, sans-serif" pitchFamily="34" charset="-120"/>
              </a:rPr>
              <a:t>Each section has a maximum and minimum price.</a:t>
            </a:r>
            <a:endParaRPr lang="en-US" sz="1400" dirty="0"/>
          </a:p>
        </p:txBody>
      </p:sp>
      <p:sp>
        <p:nvSpPr>
          <p:cNvPr id="5" name="Text 3"/>
          <p:cNvSpPr/>
          <p:nvPr/>
        </p:nvSpPr>
        <p:spPr>
          <a:xfrm>
            <a:off x="457200" y="2011680"/>
            <a:ext cx="8503920" cy="640080"/>
          </a:xfrm>
          <a:prstGeom prst="rect">
            <a:avLst/>
          </a:prstGeom>
          <a:noFill/>
          <a:ln/>
        </p:spPr>
        <p:txBody>
          <a:bodyPr wrap="square" rtlCol="0" anchor="t"/>
          <a:lstStyle/>
          <a:p>
            <a:pPr algn="l" marL="342900" indent="-342900">
              <a:buSzPct val="100000"/>
              <a:buChar char="•"/>
            </a:pPr>
            <a:r>
              <a:rPr lang="en-US" sz="1400" dirty="0">
                <a:solidFill>
                  <a:srgbClr val="AAAAAA"/>
                </a:solidFill>
                <a:latin typeface="Lato, sans-serif" pitchFamily="34" charset="0"/>
                <a:ea typeface="Lato, sans-serif" pitchFamily="34" charset="-122"/>
                <a:cs typeface="Lato, sans-serif" pitchFamily="34" charset="-120"/>
              </a:rPr>
              <a:t>The price of tickets in the first row is equal to the maximum price.</a:t>
            </a:r>
            <a:endParaRPr lang="en-US" sz="1400" dirty="0"/>
          </a:p>
        </p:txBody>
      </p:sp>
      <p:sp>
        <p:nvSpPr>
          <p:cNvPr id="6" name="Text 4"/>
          <p:cNvSpPr/>
          <p:nvPr/>
        </p:nvSpPr>
        <p:spPr>
          <a:xfrm>
            <a:off x="457200" y="2651760"/>
            <a:ext cx="8503920" cy="640080"/>
          </a:xfrm>
          <a:prstGeom prst="rect">
            <a:avLst/>
          </a:prstGeom>
          <a:noFill/>
          <a:ln/>
        </p:spPr>
        <p:txBody>
          <a:bodyPr wrap="square" rtlCol="0" anchor="t"/>
          <a:lstStyle/>
          <a:p>
            <a:pPr algn="l" marL="342900" indent="-342900">
              <a:buSzPct val="100000"/>
              <a:buChar char="•"/>
            </a:pPr>
            <a:r>
              <a:rPr lang="en-US" sz="1400" dirty="0">
                <a:solidFill>
                  <a:srgbClr val="AAAAAA"/>
                </a:solidFill>
                <a:latin typeface="Lato, sans-serif" pitchFamily="34" charset="0"/>
                <a:ea typeface="Lato, sans-serif" pitchFamily="34" charset="-122"/>
                <a:cs typeface="Lato, sans-serif" pitchFamily="34" charset="-120"/>
              </a:rPr>
              <a:t>The price of tickets in the second row is equal to 80% of the maximum price.</a:t>
            </a:r>
            <a:endParaRPr lang="en-US" sz="1400" dirty="0"/>
          </a:p>
        </p:txBody>
      </p:sp>
      <p:sp>
        <p:nvSpPr>
          <p:cNvPr id="7" name="Text 5"/>
          <p:cNvSpPr/>
          <p:nvPr/>
        </p:nvSpPr>
        <p:spPr>
          <a:xfrm>
            <a:off x="457200" y="3291840"/>
            <a:ext cx="8503920" cy="640080"/>
          </a:xfrm>
          <a:prstGeom prst="rect">
            <a:avLst/>
          </a:prstGeom>
          <a:noFill/>
          <a:ln/>
        </p:spPr>
        <p:txBody>
          <a:bodyPr wrap="square" rtlCol="0" anchor="t"/>
          <a:lstStyle/>
          <a:p>
            <a:pPr algn="l" marL="342900" indent="-342900">
              <a:buSzPct val="100000"/>
              <a:buChar char="•"/>
            </a:pPr>
            <a:r>
              <a:rPr lang="en-US" sz="1400" dirty="0">
                <a:solidFill>
                  <a:srgbClr val="AAAAAA"/>
                </a:solidFill>
                <a:latin typeface="Lato, sans-serif" pitchFamily="34" charset="0"/>
                <a:ea typeface="Lato, sans-serif" pitchFamily="34" charset="-122"/>
                <a:cs typeface="Lato, sans-serif" pitchFamily="34" charset="-120"/>
              </a:rPr>
              <a:t>Other rows' tickets have random prices between the minimum price and maximum price.</a:t>
            </a:r>
            <a:endParaRPr lang="en-US" sz="1400" dirty="0"/>
          </a:p>
        </p:txBody>
      </p:sp>
      <p:sp>
        <p:nvSpPr>
          <p:cNvPr id="8" name="Text 6"/>
          <p:cNvSpPr/>
          <p:nvPr/>
        </p:nvSpPr>
        <p:spPr>
          <a:xfrm>
            <a:off x="457200" y="3931920"/>
            <a:ext cx="8503920" cy="640080"/>
          </a:xfrm>
          <a:prstGeom prst="rect">
            <a:avLst/>
          </a:prstGeom>
          <a:noFill/>
          <a:ln/>
        </p:spPr>
        <p:txBody>
          <a:bodyPr wrap="square" rtlCol="0" anchor="t"/>
          <a:lstStyle/>
          <a:p>
            <a:pPr algn="l" marL="342900" indent="-342900">
              <a:buSzPct val="100000"/>
              <a:buChar char="•"/>
            </a:pPr>
            <a:r>
              <a:rPr lang="en-US" sz="1400" dirty="0">
                <a:solidFill>
                  <a:srgbClr val="AAAAAA"/>
                </a:solidFill>
                <a:latin typeface="Lato, sans-serif" pitchFamily="34" charset="0"/>
                <a:ea typeface="Lato, sans-serif" pitchFamily="34" charset="-122"/>
                <a:cs typeface="Lato, sans-serif" pitchFamily="34" charset="-120"/>
              </a:rPr>
              <a:t>The price boundaries for each section are determined randomly.</a:t>
            </a:r>
            <a:endParaRPr lang="en-US" sz="1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solidFill>
          <a:srgbClr val="444444"/>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FFFFFF"/>
                </a:solidFill>
                <a:latin typeface="Lato, sans-serif" pitchFamily="34" charset="0"/>
                <a:ea typeface="Lato, sans-serif" pitchFamily="34" charset="-122"/>
                <a:cs typeface="Lato, sans-serif" pitchFamily="34" charset="-120"/>
              </a:rPr>
              <a:t>Ticket Pricing</a:t>
            </a:r>
            <a:endParaRPr lang="en-US" sz="3200" dirty="0"/>
          </a:p>
        </p:txBody>
      </p:sp>
      <p:sp>
        <p:nvSpPr>
          <p:cNvPr id="3" name="Text 1"/>
          <p:cNvSpPr/>
          <p:nvPr/>
        </p:nvSpPr>
        <p:spPr>
          <a:xfrm>
            <a:off x="5669280" y="4389120"/>
            <a:ext cx="3657600" cy="457200"/>
          </a:xfrm>
          <a:prstGeom prst="rect">
            <a:avLst/>
          </a:prstGeom>
          <a:noFill/>
          <a:ln/>
        </p:spPr>
        <p:txBody>
          <a:bodyPr wrap="square" rtlCol="0" anchor="ctr"/>
          <a:lstStyle/>
          <a:p>
            <a:pPr algn="ctr" indent="0" marL="0">
              <a:buNone/>
            </a:pPr>
            <a:r>
              <a:rPr lang="en-US" sz="2000" dirty="0">
                <a:solidFill>
                  <a:srgbClr val="CCCCCC"/>
                </a:solidFill>
                <a:latin typeface="Lato, sans-serif" pitchFamily="34" charset="0"/>
                <a:ea typeface="Lato, sans-serif" pitchFamily="34" charset="-122"/>
                <a:cs typeface="Lato, sans-serif" pitchFamily="34" charset="-120"/>
              </a:rPr>
              <a:t>Ticket Booking Application</a:t>
            </a:r>
            <a:endParaRPr lang="en-US" sz="2000" dirty="0"/>
          </a:p>
        </p:txBody>
      </p:sp>
      <p:sp>
        <p:nvSpPr>
          <p:cNvPr id="4" name="Text 2"/>
          <p:cNvSpPr/>
          <p:nvPr/>
        </p:nvSpPr>
        <p:spPr>
          <a:xfrm>
            <a:off x="274320" y="1371600"/>
            <a:ext cx="3840480" cy="3108960"/>
          </a:xfrm>
          <a:prstGeom prst="rect">
            <a:avLst/>
          </a:prstGeom>
          <a:noFill/>
          <a:ln/>
        </p:spPr>
        <p:txBody>
          <a:bodyPr wrap="square" rtlCol="0" anchor="t"/>
          <a:lstStyle/>
          <a:p>
            <a:pPr algn="l" indent="0" marL="0">
              <a:buNone/>
            </a:pPr>
            <a:r>
              <a:rPr lang="en-US" sz="1400" dirty="0">
                <a:solidFill>
                  <a:srgbClr val="AAAAAA"/>
                </a:solidFill>
                <a:latin typeface="Lato, sans-serif" pitchFamily="34" charset="0"/>
                <a:ea typeface="Lato, sans-serif" pitchFamily="34" charset="-122"/>
                <a:cs typeface="Lato, sans-serif" pitchFamily="34" charset="-120"/>
              </a:rPr>
              <a:t>The ticket pricing mechanism is randomized, with each section having a maximum and minimum price.</a:t>
            </a:r>
            <a:endParaRPr lang="en-US" sz="1400" dirty="0"/>
          </a:p>
        </p:txBody>
      </p:sp>
      <p:sp>
        <p:nvSpPr>
          <p:cNvPr id="5" name="Text 3"/>
          <p:cNvSpPr/>
          <p:nvPr/>
        </p:nvSpPr>
        <p:spPr>
          <a:xfrm>
            <a:off x="4663440" y="1371600"/>
            <a:ext cx="3840480" cy="3108960"/>
          </a:xfrm>
          <a:prstGeom prst="rect">
            <a:avLst/>
          </a:prstGeom>
          <a:noFill/>
          <a:ln/>
        </p:spPr>
        <p:txBody>
          <a:bodyPr wrap="square" rtlCol="0" anchor="t"/>
          <a:lstStyle/>
          <a:p>
            <a:pPr algn="l" indent="0" marL="0">
              <a:buNone/>
            </a:pPr>
            <a:r>
              <a:rPr lang="en-US" sz="1400" dirty="0">
                <a:solidFill>
                  <a:srgbClr val="AAAAAA"/>
                </a:solidFill>
                <a:latin typeface="Lato, sans-serif" pitchFamily="34" charset="0"/>
                <a:ea typeface="Lato, sans-serif" pitchFamily="34" charset="-122"/>
                <a:cs typeface="Lato, sans-serif" pitchFamily="34" charset="-120"/>
              </a:rPr>
              <a:t>The price boundaries for each section are determined randomly, with the maximum price for Section 0 falling within the range of [4000, 5001), and the minimum price within [3000, 4000). For subsequent sections, the boundaries are decreased by 500, creating a cascading effect.</a:t>
            </a:r>
            <a:endParaRPr lang="en-US" sz="1400" dirty="0"/>
          </a:p>
        </p:txBody>
      </p:sp>
      <p:sp>
        <p:nvSpPr>
          <p:cNvPr id="6" name="Shape 4"/>
          <p:cNvSpPr/>
          <p:nvPr/>
        </p:nvSpPr>
        <p:spPr>
          <a:xfrm>
            <a:off x="4389120" y="1371600"/>
            <a:ext cx="0" cy="3657600"/>
          </a:xfrm>
          <a:prstGeom prst="line">
            <a:avLst/>
          </a:prstGeom>
          <a:noFill/>
          <a:ln w="12700">
            <a:solidFill>
              <a:srgbClr val="BBBBBB"/>
            </a:solidFill>
            <a:prstDash val="solid"/>
          </a:ln>
        </p:spPr>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solidFill>
          <a:srgbClr val="444444"/>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FFFFFF"/>
                </a:solidFill>
                <a:latin typeface="Lato, sans-serif" pitchFamily="34" charset="0"/>
                <a:ea typeface="Lato, sans-serif" pitchFamily="34" charset="-122"/>
                <a:cs typeface="Lato, sans-serif" pitchFamily="34" charset="-120"/>
              </a:rPr>
              <a:t>Customer and Ticket Booking</a:t>
            </a:r>
            <a:endParaRPr lang="en-US" sz="3200" dirty="0"/>
          </a:p>
        </p:txBody>
      </p:sp>
      <p:sp>
        <p:nvSpPr>
          <p:cNvPr id="3" name="Text 1"/>
          <p:cNvSpPr/>
          <p:nvPr/>
        </p:nvSpPr>
        <p:spPr>
          <a:xfrm>
            <a:off x="5669280" y="4389120"/>
            <a:ext cx="3657600" cy="457200"/>
          </a:xfrm>
          <a:prstGeom prst="rect">
            <a:avLst/>
          </a:prstGeom>
          <a:noFill/>
          <a:ln/>
        </p:spPr>
        <p:txBody>
          <a:bodyPr wrap="square" rtlCol="0" anchor="ctr"/>
          <a:lstStyle/>
          <a:p>
            <a:pPr algn="ctr" indent="0" marL="0">
              <a:buNone/>
            </a:pPr>
            <a:r>
              <a:rPr lang="en-US" sz="2000" dirty="0">
                <a:solidFill>
                  <a:srgbClr val="CCCCCC"/>
                </a:solidFill>
                <a:latin typeface="Lato, sans-serif" pitchFamily="34" charset="0"/>
                <a:ea typeface="Lato, sans-serif" pitchFamily="34" charset="-122"/>
                <a:cs typeface="Lato, sans-serif" pitchFamily="34" charset="-120"/>
              </a:rPr>
              <a:t>Ticket Booking Application</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Lato, sans-serif" pitchFamily="34" charset="0"/>
                <a:ea typeface="Lato, sans-serif" pitchFamily="34" charset="-122"/>
                <a:cs typeface="Lato, sans-serif" pitchFamily="34" charset="-120"/>
              </a:rPr>
              <a:t>The CSV file contains customer data, including their names and the number of tickets they wish to book. Each customer will randomly select a section of the venue to purchase their tickets. The ticket booking process incorporates a random element in determining the price of each ticket. Tickets in the first row of a section are priced at the maximum price for that section. The second row's tickets are priced at 80% of the maximum price. Subsequent rows have random prices between the minimum and maximum price for that section. The minimum and maximum prices for each section are determined randomly within specific boundaries, which are adjusted for each section.  The system will track the customer's booked tickets, including the section, row, seat, price, and booking status. </a:t>
            </a:r>
            <a:endParaRPr lang="en-US" sz="1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solidFill>
          <a:srgbClr val="444444"/>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FFFFFF"/>
                </a:solidFill>
                <a:latin typeface="Lato, sans-serif" pitchFamily="34" charset="0"/>
                <a:ea typeface="Lato, sans-serif" pitchFamily="34" charset="-122"/>
                <a:cs typeface="Lato, sans-serif" pitchFamily="34" charset="-120"/>
              </a:rPr>
              <a:t>Class Implementation</a:t>
            </a:r>
            <a:endParaRPr lang="en-US" sz="3200" dirty="0"/>
          </a:p>
        </p:txBody>
      </p:sp>
      <p:sp>
        <p:nvSpPr>
          <p:cNvPr id="3" name="Text 1"/>
          <p:cNvSpPr/>
          <p:nvPr/>
        </p:nvSpPr>
        <p:spPr>
          <a:xfrm>
            <a:off x="5669280" y="4389120"/>
            <a:ext cx="3657600" cy="457200"/>
          </a:xfrm>
          <a:prstGeom prst="rect">
            <a:avLst/>
          </a:prstGeom>
          <a:noFill/>
          <a:ln/>
        </p:spPr>
        <p:txBody>
          <a:bodyPr wrap="square" rtlCol="0" anchor="ctr"/>
          <a:lstStyle/>
          <a:p>
            <a:pPr algn="ctr" indent="0" marL="0">
              <a:buNone/>
            </a:pPr>
            <a:r>
              <a:rPr lang="en-US" sz="2000" dirty="0">
                <a:solidFill>
                  <a:srgbClr val="CCCCCC"/>
                </a:solidFill>
                <a:latin typeface="Lato, sans-serif" pitchFamily="34" charset="0"/>
                <a:ea typeface="Lato, sans-serif" pitchFamily="34" charset="-122"/>
                <a:cs typeface="Lato, sans-serif" pitchFamily="34" charset="-120"/>
              </a:rPr>
              <a:t>Ticket Booking Application</a:t>
            </a:r>
            <a:endParaRPr lang="en-US" sz="2000" dirty="0"/>
          </a:p>
        </p:txBody>
      </p:sp>
      <p:sp>
        <p:nvSpPr>
          <p:cNvPr id="4" name="Text 2"/>
          <p:cNvSpPr/>
          <p:nvPr/>
        </p:nvSpPr>
        <p:spPr>
          <a:xfrm>
            <a:off x="457200" y="1371600"/>
            <a:ext cx="8503920" cy="640080"/>
          </a:xfrm>
          <a:prstGeom prst="rect">
            <a:avLst/>
          </a:prstGeom>
          <a:noFill/>
          <a:ln/>
        </p:spPr>
        <p:txBody>
          <a:bodyPr wrap="square" rtlCol="0" anchor="t"/>
          <a:lstStyle/>
          <a:p>
            <a:pPr algn="l" marL="342900" indent="-342900">
              <a:buSzPct val="100000"/>
              <a:buChar char="•"/>
            </a:pPr>
            <a:r>
              <a:rPr lang="en-US" sz="1400" dirty="0">
                <a:solidFill>
                  <a:srgbClr val="AAAAAA"/>
                </a:solidFill>
                <a:latin typeface="Lato, sans-serif" pitchFamily="34" charset="0"/>
                <a:ea typeface="Lato, sans-serif" pitchFamily="34" charset="-122"/>
                <a:cs typeface="Lato, sans-serif" pitchFamily="34" charset="-120"/>
              </a:rPr>
              <a:t>The Ticket class represents a single ticket, storing information such as section number, row number, seat number, price, and booking status.</a:t>
            </a:r>
            <a:endParaRPr lang="en-US" sz="1400" dirty="0"/>
          </a:p>
        </p:txBody>
      </p:sp>
      <p:sp>
        <p:nvSpPr>
          <p:cNvPr id="5" name="Text 3"/>
          <p:cNvSpPr/>
          <p:nvPr/>
        </p:nvSpPr>
        <p:spPr>
          <a:xfrm>
            <a:off x="457200" y="2011680"/>
            <a:ext cx="8503920" cy="640080"/>
          </a:xfrm>
          <a:prstGeom prst="rect">
            <a:avLst/>
          </a:prstGeom>
          <a:noFill/>
          <a:ln/>
        </p:spPr>
        <p:txBody>
          <a:bodyPr wrap="square" rtlCol="0" anchor="t"/>
          <a:lstStyle/>
          <a:p>
            <a:pPr algn="l" marL="342900" indent="-342900">
              <a:buSzPct val="100000"/>
              <a:buChar char="•"/>
            </a:pPr>
            <a:r>
              <a:rPr lang="en-US" sz="1400" dirty="0">
                <a:solidFill>
                  <a:srgbClr val="AAAAAA"/>
                </a:solidFill>
                <a:latin typeface="Lato, sans-serif" pitchFamily="34" charset="0"/>
                <a:ea typeface="Lato, sans-serif" pitchFamily="34" charset="-122"/>
                <a:cs typeface="Lato, sans-serif" pitchFamily="34" charset="-120"/>
              </a:rPr>
              <a:t>The Section class encapsulates a section of the venue, containing attributes like ID, number of rows, number of seats, maximum price, minimum price, and a two-dimensional array to store Ticket objects.</a:t>
            </a:r>
            <a:endParaRPr lang="en-US" sz="1400" dirty="0"/>
          </a:p>
        </p:txBody>
      </p:sp>
      <p:sp>
        <p:nvSpPr>
          <p:cNvPr id="6" name="Text 4"/>
          <p:cNvSpPr/>
          <p:nvPr/>
        </p:nvSpPr>
        <p:spPr>
          <a:xfrm>
            <a:off x="457200" y="2651760"/>
            <a:ext cx="8503920" cy="640080"/>
          </a:xfrm>
          <a:prstGeom prst="rect">
            <a:avLst/>
          </a:prstGeom>
          <a:noFill/>
          <a:ln/>
        </p:spPr>
        <p:txBody>
          <a:bodyPr wrap="square" rtlCol="0" anchor="t"/>
          <a:lstStyle/>
          <a:p>
            <a:pPr algn="l" marL="342900" indent="-342900">
              <a:buSzPct val="100000"/>
              <a:buChar char="•"/>
            </a:pPr>
            <a:r>
              <a:rPr lang="en-US" sz="1400" dirty="0">
                <a:solidFill>
                  <a:srgbClr val="AAAAAA"/>
                </a:solidFill>
                <a:latin typeface="Lato, sans-serif" pitchFamily="34" charset="0"/>
                <a:ea typeface="Lato, sans-serif" pitchFamily="34" charset="-122"/>
                <a:cs typeface="Lato, sans-serif" pitchFamily="34" charset="-120"/>
              </a:rPr>
              <a:t>The Venue class manages the entire venue, encompassing a one-dimensional array of Section objects.</a:t>
            </a:r>
            <a:endParaRPr lang="en-US" sz="1400" dirty="0"/>
          </a:p>
        </p:txBody>
      </p:sp>
      <p:sp>
        <p:nvSpPr>
          <p:cNvPr id="7" name="Text 5"/>
          <p:cNvSpPr/>
          <p:nvPr/>
        </p:nvSpPr>
        <p:spPr>
          <a:xfrm>
            <a:off x="457200" y="3291840"/>
            <a:ext cx="8503920" cy="640080"/>
          </a:xfrm>
          <a:prstGeom prst="rect">
            <a:avLst/>
          </a:prstGeom>
          <a:noFill/>
          <a:ln/>
        </p:spPr>
        <p:txBody>
          <a:bodyPr wrap="square" rtlCol="0" anchor="t"/>
          <a:lstStyle/>
          <a:p>
            <a:pPr algn="l" marL="342900" indent="-342900">
              <a:buSzPct val="100000"/>
              <a:buChar char="•"/>
            </a:pPr>
            <a:r>
              <a:rPr lang="en-US" sz="1400" dirty="0">
                <a:solidFill>
                  <a:srgbClr val="AAAAAA"/>
                </a:solidFill>
                <a:latin typeface="Lato, sans-serif" pitchFamily="34" charset="0"/>
                <a:ea typeface="Lato, sans-serif" pitchFamily="34" charset="-122"/>
                <a:cs typeface="Lato, sans-serif" pitchFamily="34" charset="-120"/>
              </a:rPr>
              <a:t>The Customer class represents a customer, storing their name, the number of booked tickets, and a one-dimensional array of Ticket objects.</a:t>
            </a:r>
            <a:endParaRPr lang="en-US" sz="1400" dirty="0"/>
          </a:p>
        </p:txBody>
      </p:sp>
      <p:sp>
        <p:nvSpPr>
          <p:cNvPr id="8" name="Text 6"/>
          <p:cNvSpPr/>
          <p:nvPr/>
        </p:nvSpPr>
        <p:spPr>
          <a:xfrm>
            <a:off x="457200" y="3931920"/>
            <a:ext cx="8503920" cy="640080"/>
          </a:xfrm>
          <a:prstGeom prst="rect">
            <a:avLst/>
          </a:prstGeom>
          <a:noFill/>
          <a:ln/>
        </p:spPr>
        <p:txBody>
          <a:bodyPr wrap="square" rtlCol="0" anchor="t"/>
          <a:lstStyle/>
          <a:p>
            <a:pPr algn="l" marL="342900" indent="-342900">
              <a:buSzPct val="100000"/>
              <a:buChar char="•"/>
            </a:pPr>
            <a:r>
              <a:rPr lang="en-US" sz="1400" dirty="0">
                <a:solidFill>
                  <a:srgbClr val="AAAAAA"/>
                </a:solidFill>
                <a:latin typeface="Lato, sans-serif" pitchFamily="34" charset="0"/>
                <a:ea typeface="Lato, sans-serif" pitchFamily="34" charset="-122"/>
                <a:cs typeface="Lato, sans-serif" pitchFamily="34" charset="-120"/>
              </a:rPr>
              <a:t>The Query class provides methods to implement specific queries related to ticket booking, such as finding the section with the highest revenue or the customer with the most expensive ticket.</a:t>
            </a:r>
            <a:endParaRPr lang="en-US" sz="1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solidFill>
          <a:srgbClr val="444444"/>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FFFFFF"/>
                </a:solidFill>
                <a:latin typeface="Lato, sans-serif" pitchFamily="34" charset="0"/>
                <a:ea typeface="Lato, sans-serif" pitchFamily="34" charset="-122"/>
                <a:cs typeface="Lato, sans-serif" pitchFamily="34" charset="-120"/>
              </a:rPr>
              <a:t>Ticket Booking Application Class Details</a:t>
            </a:r>
            <a:endParaRPr lang="en-US" sz="3200" dirty="0"/>
          </a:p>
        </p:txBody>
      </p:sp>
      <p:sp>
        <p:nvSpPr>
          <p:cNvPr id="3" name="Text 1"/>
          <p:cNvSpPr/>
          <p:nvPr/>
        </p:nvSpPr>
        <p:spPr>
          <a:xfrm>
            <a:off x="5669280" y="4389120"/>
            <a:ext cx="3657600" cy="457200"/>
          </a:xfrm>
          <a:prstGeom prst="rect">
            <a:avLst/>
          </a:prstGeom>
          <a:noFill/>
          <a:ln/>
        </p:spPr>
        <p:txBody>
          <a:bodyPr wrap="square" rtlCol="0" anchor="ctr"/>
          <a:lstStyle/>
          <a:p>
            <a:pPr algn="ctr" indent="0" marL="0">
              <a:buNone/>
            </a:pPr>
            <a:r>
              <a:rPr lang="en-US" sz="2000" dirty="0">
                <a:solidFill>
                  <a:srgbClr val="CCCCCC"/>
                </a:solidFill>
                <a:latin typeface="Lato, sans-serif" pitchFamily="34" charset="0"/>
                <a:ea typeface="Lato, sans-serif" pitchFamily="34" charset="-122"/>
                <a:cs typeface="Lato, sans-serif" pitchFamily="34" charset="-120"/>
              </a:rPr>
              <a:t>Ticket Booking Application</a:t>
            </a:r>
            <a:endParaRPr lang="en-US" sz="2000" dirty="0"/>
          </a:p>
        </p:txBody>
      </p:sp>
      <p:sp>
        <p:nvSpPr>
          <p:cNvPr id="4" name="Text 2"/>
          <p:cNvSpPr/>
          <p:nvPr/>
        </p:nvSpPr>
        <p:spPr>
          <a:xfrm>
            <a:off x="457200" y="1371600"/>
            <a:ext cx="8503920" cy="640080"/>
          </a:xfrm>
          <a:prstGeom prst="rect">
            <a:avLst/>
          </a:prstGeom>
          <a:noFill/>
          <a:ln/>
        </p:spPr>
        <p:txBody>
          <a:bodyPr wrap="square" rtlCol="0" anchor="t"/>
          <a:lstStyle/>
          <a:p>
            <a:pPr algn="l" marL="342900" indent="-342900">
              <a:buSzPct val="100000"/>
              <a:buChar char="•"/>
            </a:pPr>
            <a:r>
              <a:rPr lang="en-US" sz="1400" dirty="0">
                <a:solidFill>
                  <a:srgbClr val="AAAAAA"/>
                </a:solidFill>
                <a:latin typeface="Lato, sans-serif" pitchFamily="34" charset="0"/>
                <a:ea typeface="Lato, sans-serif" pitchFamily="34" charset="-122"/>
                <a:cs typeface="Lato, sans-serif" pitchFamily="34" charset="-120"/>
              </a:rPr>
              <a:t>The **Ticket** class stores details about each individual ticket, including its section number, row number, seat number, price, and booking status.</a:t>
            </a:r>
            <a:endParaRPr lang="en-US" sz="1400" dirty="0"/>
          </a:p>
        </p:txBody>
      </p:sp>
      <p:sp>
        <p:nvSpPr>
          <p:cNvPr id="5" name="Text 3"/>
          <p:cNvSpPr/>
          <p:nvPr/>
        </p:nvSpPr>
        <p:spPr>
          <a:xfrm>
            <a:off x="457200" y="2011680"/>
            <a:ext cx="8503920" cy="640080"/>
          </a:xfrm>
          <a:prstGeom prst="rect">
            <a:avLst/>
          </a:prstGeom>
          <a:noFill/>
          <a:ln/>
        </p:spPr>
        <p:txBody>
          <a:bodyPr wrap="square" rtlCol="0" anchor="t"/>
          <a:lstStyle/>
          <a:p>
            <a:pPr algn="l" marL="342900" indent="-342900">
              <a:buSzPct val="100000"/>
              <a:buChar char="•"/>
            </a:pPr>
            <a:r>
              <a:rPr lang="en-US" sz="1400" dirty="0">
                <a:solidFill>
                  <a:srgbClr val="AAAAAA"/>
                </a:solidFill>
                <a:latin typeface="Lato, sans-serif" pitchFamily="34" charset="0"/>
                <a:ea typeface="Lato, sans-serif" pitchFamily="34" charset="-122"/>
                <a:cs typeface="Lato, sans-serif" pitchFamily="34" charset="-120"/>
              </a:rPr>
              <a:t>The **Section** class represents a single section of the venue, with attributes such as the section ID, number of rows, number of seats per row, maximum price, minimum price, and a 2D array to store Ticket objects.</a:t>
            </a:r>
            <a:endParaRPr lang="en-US" sz="1400" dirty="0"/>
          </a:p>
        </p:txBody>
      </p:sp>
      <p:sp>
        <p:nvSpPr>
          <p:cNvPr id="6" name="Text 4"/>
          <p:cNvSpPr/>
          <p:nvPr/>
        </p:nvSpPr>
        <p:spPr>
          <a:xfrm>
            <a:off x="457200" y="2651760"/>
            <a:ext cx="8503920" cy="640080"/>
          </a:xfrm>
          <a:prstGeom prst="rect">
            <a:avLst/>
          </a:prstGeom>
          <a:noFill/>
          <a:ln/>
        </p:spPr>
        <p:txBody>
          <a:bodyPr wrap="square" rtlCol="0" anchor="t"/>
          <a:lstStyle/>
          <a:p>
            <a:pPr algn="l" marL="342900" indent="-342900">
              <a:buSzPct val="100000"/>
              <a:buChar char="•"/>
            </a:pPr>
            <a:r>
              <a:rPr lang="en-US" sz="1400" dirty="0">
                <a:solidFill>
                  <a:srgbClr val="AAAAAA"/>
                </a:solidFill>
                <a:latin typeface="Lato, sans-serif" pitchFamily="34" charset="0"/>
                <a:ea typeface="Lato, sans-serif" pitchFamily="34" charset="-122"/>
                <a:cs typeface="Lato, sans-serif" pitchFamily="34" charset="-120"/>
              </a:rPr>
              <a:t>The **Venue** class manages the entire venue, holding a one-dimensional array of Section objects, representing the different sections.</a:t>
            </a:r>
            <a:endParaRPr lang="en-US" sz="1400" dirty="0"/>
          </a:p>
        </p:txBody>
      </p:sp>
      <p:sp>
        <p:nvSpPr>
          <p:cNvPr id="7" name="Text 5"/>
          <p:cNvSpPr/>
          <p:nvPr/>
        </p:nvSpPr>
        <p:spPr>
          <a:xfrm>
            <a:off x="457200" y="3291840"/>
            <a:ext cx="8503920" cy="640080"/>
          </a:xfrm>
          <a:prstGeom prst="rect">
            <a:avLst/>
          </a:prstGeom>
          <a:noFill/>
          <a:ln/>
        </p:spPr>
        <p:txBody>
          <a:bodyPr wrap="square" rtlCol="0" anchor="t"/>
          <a:lstStyle/>
          <a:p>
            <a:pPr algn="l" marL="342900" indent="-342900">
              <a:buSzPct val="100000"/>
              <a:buChar char="•"/>
            </a:pPr>
            <a:r>
              <a:rPr lang="en-US" sz="1400" dirty="0">
                <a:solidFill>
                  <a:srgbClr val="AAAAAA"/>
                </a:solidFill>
                <a:latin typeface="Lato, sans-serif" pitchFamily="34" charset="0"/>
                <a:ea typeface="Lato, sans-serif" pitchFamily="34" charset="-122"/>
                <a:cs typeface="Lato, sans-serif" pitchFamily="34" charset="-120"/>
              </a:rPr>
              <a:t>The **Customer** class stores information about each customer, including their name, the number of tickets they have booked, and a one-dimensional array to store the Ticket objects they have purchased.</a:t>
            </a:r>
            <a:endParaRPr lang="en-US" sz="1400" dirty="0"/>
          </a:p>
        </p:txBody>
      </p:sp>
      <p:sp>
        <p:nvSpPr>
          <p:cNvPr id="8" name="Text 6"/>
          <p:cNvSpPr/>
          <p:nvPr/>
        </p:nvSpPr>
        <p:spPr>
          <a:xfrm>
            <a:off x="457200" y="3931920"/>
            <a:ext cx="8503920" cy="640080"/>
          </a:xfrm>
          <a:prstGeom prst="rect">
            <a:avLst/>
          </a:prstGeom>
          <a:noFill/>
          <a:ln/>
        </p:spPr>
        <p:txBody>
          <a:bodyPr wrap="square" rtlCol="0" anchor="t"/>
          <a:lstStyle/>
          <a:p>
            <a:pPr algn="l" marL="342900" indent="-342900">
              <a:buSzPct val="100000"/>
              <a:buChar char="•"/>
            </a:pPr>
            <a:r>
              <a:rPr lang="en-US" sz="1400" dirty="0">
                <a:solidFill>
                  <a:srgbClr val="AAAAAA"/>
                </a:solidFill>
                <a:latin typeface="Lato, sans-serif" pitchFamily="34" charset="0"/>
                <a:ea typeface="Lato, sans-serif" pitchFamily="34" charset="-122"/>
                <a:cs typeface="Lato, sans-serif" pitchFamily="34" charset="-120"/>
              </a:rPr>
              <a:t>The **Query** class is responsible for handling queries related to the ticket booking system, such as finding the section with the highest revenue, calculating the total revenue of the venue, and determining the occupancy rate.</a:t>
            </a:r>
            <a:endParaRPr lang="en-US" sz="1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33</Slides>
  <Notes>33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33</vt:i4>
      </vt:variant>
    </vt:vector>
  </HeadingPairs>
  <TitlesOfParts>
    <vt:vector size="36"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2024-11-03T20:34:34Z</dcterms:created>
  <dcterms:modified xsi:type="dcterms:W3CDTF">2024-11-03T20:34:34Z</dcterms:modified>
</cp:coreProperties>
</file>