
<file path=[Content_Types].xml><?xml version="1.0" encoding="utf-8"?>
<Types xmlns="http://schemas.openxmlformats.org/package/2006/content-types">
  <Default Extension="jpeg" ContentType="image/jpeg"/>
  <Default Extension="JPG" ContentType="image/.jp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6"/>
  </p:notesMasterIdLst>
  <p:sldIdLst>
    <p:sldId id="256" r:id="rId3"/>
    <p:sldId id="257" r:id="rId4"/>
    <p:sldId id="258" r:id="rId5"/>
    <p:sldId id="259" r:id="rId6"/>
    <p:sldId id="260" r:id="rId7"/>
    <p:sldId id="261" r:id="rId8"/>
    <p:sldId id="271" r:id="rId9"/>
    <p:sldId id="262" r:id="rId10"/>
    <p:sldId id="272" r:id="rId11"/>
    <p:sldId id="263" r:id="rId12"/>
    <p:sldId id="264" r:id="rId13"/>
    <p:sldId id="265" r:id="rId14"/>
    <p:sldId id="266" r:id="rId15"/>
    <p:sldId id="267" r:id="rId16"/>
    <p:sldId id="269" r:id="rId17"/>
    <p:sldId id="270" r:id="rId18"/>
    <p:sldId id="282" r:id="rId19"/>
    <p:sldId id="283" r:id="rId20"/>
    <p:sldId id="284" r:id="rId21"/>
    <p:sldId id="285" r:id="rId22"/>
    <p:sldId id="286" r:id="rId23"/>
    <p:sldId id="287" r:id="rId24"/>
    <p:sldId id="288" r:id="rId25"/>
    <p:sldId id="289" r:id="rId27"/>
    <p:sldId id="295" r:id="rId28"/>
    <p:sldId id="291" r:id="rId29"/>
    <p:sldId id="292" r:id="rId30"/>
    <p:sldId id="293" r:id="rId31"/>
    <p:sldId id="294" r:id="rId32"/>
    <p:sldId id="296" r:id="rId33"/>
    <p:sldId id="301" r:id="rId34"/>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54DC8B10-2921-4517-909D-783736EF334A}">
          <p14:sldIdLst>
            <p14:sldId id="256"/>
            <p14:sldId id="257"/>
            <p14:sldId id="258"/>
          </p14:sldIdLst>
        </p14:section>
        <p14:section name="Casing Part" id="{ED88FC06-2A0B-4617-948C-5D340B35316E}">
          <p14:sldIdLst>
            <p14:sldId id="259"/>
            <p14:sldId id="260"/>
            <p14:sldId id="261"/>
            <p14:sldId id="271"/>
            <p14:sldId id="262"/>
            <p14:sldId id="272"/>
            <p14:sldId id="263"/>
            <p14:sldId id="264"/>
            <p14:sldId id="265"/>
            <p14:sldId id="266"/>
            <p14:sldId id="267"/>
            <p14:sldId id="269"/>
            <p14:sldId id="270"/>
          </p14:sldIdLst>
        </p14:section>
        <p14:section name="Refractory Materials" id="{66D8FCBD-C5BF-4A39-81D3-D1F3F3798FD5}">
          <p14:sldIdLst>
            <p14:sldId id="282"/>
            <p14:sldId id="283"/>
            <p14:sldId id="284"/>
            <p14:sldId id="285"/>
            <p14:sldId id="286"/>
            <p14:sldId id="288"/>
            <p14:sldId id="289"/>
            <p14:sldId id="287"/>
          </p14:sldIdLst>
        </p14:section>
        <p14:section name="Electric Part" id="{F233F4BA-CB70-4090-A4EA-3FFB5F9D7F51}">
          <p14:sldIdLst>
            <p14:sldId id="295"/>
            <p14:sldId id="291"/>
            <p14:sldId id="292"/>
            <p14:sldId id="293"/>
            <p14:sldId id="294"/>
            <p14:sldId id="301"/>
            <p14:sldId id="296"/>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26" autoAdjust="0"/>
    <p:restoredTop sz="94660"/>
  </p:normalViewPr>
  <p:slideViewPr>
    <p:cSldViewPr snapToGrid="0">
      <p:cViewPr>
        <p:scale>
          <a:sx n="76" d="100"/>
          <a:sy n="76" d="100"/>
        </p:scale>
        <p:origin x="-504" y="6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notesMaster" Target="notesMasters/notesMaster1.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57D5DD67-EC9F-4C70-B8C0-4473CD7DCEFE}" type="slidenum">
              <a:rPr lang="tr-TR" smtClean="0"/>
            </a:fld>
            <a:endParaRPr lang="tr-T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p:cNvSpPr>
            <a:spLocks noGrp="1"/>
          </p:cNvSpPr>
          <p:nvPr>
            <p:ph type="ctrTitle" hasCustomPrompt="1"/>
          </p:nvPr>
        </p:nvSpPr>
        <p:spPr>
          <a:xfrm>
            <a:off x="1524000" y="1122363"/>
            <a:ext cx="9144000" cy="2387600"/>
          </a:xfrm>
        </p:spPr>
        <p:txBody>
          <a:bodyPr anchor="b"/>
          <a:lstStyle>
            <a:lvl1pPr algn="ctr">
              <a:defRPr sz="6000"/>
            </a:lvl1pPr>
          </a:lstStyle>
          <a:p>
            <a:r>
              <a:rPr lang="tr-TR" smtClean="0"/>
              <a:t>Asıl başlık stili için tıklatın</a:t>
            </a:r>
            <a:endParaRPr lang="tr-TR"/>
          </a:p>
        </p:txBody>
      </p:sp>
      <p:sp>
        <p:nvSpPr>
          <p:cNvPr id="3" name="Alt Başlık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smtClean="0"/>
              <a:t>Asıl alt başlık stilini düzenlemek için tıklayın</a:t>
            </a:r>
            <a:endParaRPr lang="tr-TR"/>
          </a:p>
        </p:txBody>
      </p:sp>
      <p:sp>
        <p:nvSpPr>
          <p:cNvPr id="4" name="Veri Yer Tutucusu 3"/>
          <p:cNvSpPr>
            <a:spLocks noGrp="1"/>
          </p:cNvSpPr>
          <p:nvPr>
            <p:ph type="dt" sz="half" idx="10"/>
          </p:nvPr>
        </p:nvSpPr>
        <p:spPr/>
        <p:txBody>
          <a:bodyPr/>
          <a:lstStyle/>
          <a:p>
            <a:fld id="{748FC0C4-FE73-4755-B70F-55E633D37154}" type="datetimeFigureOut">
              <a:rPr lang="tr-TR" smtClean="0"/>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A364C584-115D-4C29-8D6A-C0D7B55E6C0F}" type="slidenum">
              <a:rPr lang="tr-TR" smtClean="0"/>
            </a:fld>
            <a:endParaRPr lang="tr-T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Unvan 1"/>
          <p:cNvSpPr>
            <a:spLocks noGrp="1"/>
          </p:cNvSpPr>
          <p:nvPr>
            <p:ph type="title" hasCustomPrompt="1"/>
          </p:nvPr>
        </p:nvSpPr>
        <p:spPr/>
        <p:txBody>
          <a:bodyPr/>
          <a:lstStyle/>
          <a:p>
            <a:r>
              <a:rPr lang="tr-TR" smtClean="0"/>
              <a:t>Asıl başlık stili için tıklatın</a:t>
            </a:r>
            <a:endParaRPr lang="tr-TR"/>
          </a:p>
        </p:txBody>
      </p:sp>
      <p:sp>
        <p:nvSpPr>
          <p:cNvPr id="3" name="Dikey Metin Yer Tutucusu 2"/>
          <p:cNvSpPr>
            <a:spLocks noGrp="1"/>
          </p:cNvSpPr>
          <p:nvPr>
            <p:ph type="body" orient="vert" idx="1" hasCustomPrompt="1"/>
          </p:nvPr>
        </p:nvSpPr>
        <p:spPr/>
        <p:txBody>
          <a:bodyPr vert="eaVert"/>
          <a:lstStyle/>
          <a:p>
            <a:pPr lvl="0"/>
            <a:r>
              <a:rPr lang="tr-TR" smtClean="0"/>
              <a:t>Asıl metin stillerini düzenle</a:t>
            </a:r>
            <a:endParaRPr lang="tr-TR" smtClean="0"/>
          </a:p>
          <a:p>
            <a:pPr lvl="1"/>
            <a:r>
              <a:rPr lang="tr-TR" smtClean="0"/>
              <a:t>İkinci düzey</a:t>
            </a:r>
            <a:endParaRPr lang="tr-TR" smtClean="0"/>
          </a:p>
          <a:p>
            <a:pPr lvl="2"/>
            <a:r>
              <a:rPr lang="tr-TR" smtClean="0"/>
              <a:t>Üçüncü düzey</a:t>
            </a:r>
            <a:endParaRPr lang="tr-TR" smtClean="0"/>
          </a:p>
          <a:p>
            <a:pPr lvl="3"/>
            <a:r>
              <a:rPr lang="tr-TR" smtClean="0"/>
              <a:t>Dördüncü düzey</a:t>
            </a:r>
            <a:endParaRPr lang="tr-TR" smtClean="0"/>
          </a:p>
          <a:p>
            <a:pPr lvl="4"/>
            <a:r>
              <a:rPr lang="tr-TR" smtClean="0"/>
              <a:t>Beşinci düzey</a:t>
            </a:r>
            <a:endParaRPr lang="tr-TR"/>
          </a:p>
        </p:txBody>
      </p:sp>
      <p:sp>
        <p:nvSpPr>
          <p:cNvPr id="4" name="Veri Yer Tutucusu 3"/>
          <p:cNvSpPr>
            <a:spLocks noGrp="1"/>
          </p:cNvSpPr>
          <p:nvPr>
            <p:ph type="dt" sz="half" idx="10"/>
          </p:nvPr>
        </p:nvSpPr>
        <p:spPr/>
        <p:txBody>
          <a:bodyPr/>
          <a:lstStyle/>
          <a:p>
            <a:fld id="{748FC0C4-FE73-4755-B70F-55E633D37154}" type="datetimeFigureOut">
              <a:rPr lang="tr-TR" smtClean="0"/>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A364C584-115D-4C29-8D6A-C0D7B55E6C0F}" type="slidenum">
              <a:rPr lang="tr-TR" smtClean="0"/>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hasCustomPrompt="1"/>
          </p:nvPr>
        </p:nvSpPr>
        <p:spPr>
          <a:xfrm>
            <a:off x="8724900" y="365125"/>
            <a:ext cx="2628900" cy="5811838"/>
          </a:xfrm>
        </p:spPr>
        <p:txBody>
          <a:bodyPr vert="eaVert"/>
          <a:lstStyle/>
          <a:p>
            <a:r>
              <a:rPr lang="tr-TR" smtClean="0"/>
              <a:t>Asıl başlık stili için tıklatın</a:t>
            </a:r>
            <a:endParaRPr lang="tr-TR"/>
          </a:p>
        </p:txBody>
      </p:sp>
      <p:sp>
        <p:nvSpPr>
          <p:cNvPr id="3" name="Dikey Metin Yer Tutucusu 2"/>
          <p:cNvSpPr>
            <a:spLocks noGrp="1"/>
          </p:cNvSpPr>
          <p:nvPr>
            <p:ph type="body" orient="vert" idx="1" hasCustomPrompt="1"/>
          </p:nvPr>
        </p:nvSpPr>
        <p:spPr>
          <a:xfrm>
            <a:off x="838200" y="365125"/>
            <a:ext cx="7734300" cy="5811838"/>
          </a:xfrm>
        </p:spPr>
        <p:txBody>
          <a:bodyPr vert="eaVert"/>
          <a:lstStyle/>
          <a:p>
            <a:pPr lvl="0"/>
            <a:r>
              <a:rPr lang="tr-TR" smtClean="0"/>
              <a:t>Asıl metin stillerini düzenle</a:t>
            </a:r>
            <a:endParaRPr lang="tr-TR" smtClean="0"/>
          </a:p>
          <a:p>
            <a:pPr lvl="1"/>
            <a:r>
              <a:rPr lang="tr-TR" smtClean="0"/>
              <a:t>İkinci düzey</a:t>
            </a:r>
            <a:endParaRPr lang="tr-TR" smtClean="0"/>
          </a:p>
          <a:p>
            <a:pPr lvl="2"/>
            <a:r>
              <a:rPr lang="tr-TR" smtClean="0"/>
              <a:t>Üçüncü düzey</a:t>
            </a:r>
            <a:endParaRPr lang="tr-TR" smtClean="0"/>
          </a:p>
          <a:p>
            <a:pPr lvl="3"/>
            <a:r>
              <a:rPr lang="tr-TR" smtClean="0"/>
              <a:t>Dördüncü düzey</a:t>
            </a:r>
            <a:endParaRPr lang="tr-TR" smtClean="0"/>
          </a:p>
          <a:p>
            <a:pPr lvl="4"/>
            <a:r>
              <a:rPr lang="tr-TR" smtClean="0"/>
              <a:t>Beşinci düzey</a:t>
            </a:r>
            <a:endParaRPr lang="tr-TR"/>
          </a:p>
        </p:txBody>
      </p:sp>
      <p:sp>
        <p:nvSpPr>
          <p:cNvPr id="4" name="Veri Yer Tutucusu 3"/>
          <p:cNvSpPr>
            <a:spLocks noGrp="1"/>
          </p:cNvSpPr>
          <p:nvPr>
            <p:ph type="dt" sz="half" idx="10"/>
          </p:nvPr>
        </p:nvSpPr>
        <p:spPr/>
        <p:txBody>
          <a:bodyPr/>
          <a:lstStyle/>
          <a:p>
            <a:fld id="{748FC0C4-FE73-4755-B70F-55E633D37154}" type="datetimeFigureOut">
              <a:rPr lang="tr-TR" smtClean="0"/>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A364C584-115D-4C29-8D6A-C0D7B55E6C0F}" type="slidenum">
              <a:rPr lang="tr-TR" smtClean="0"/>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p:cNvSpPr>
            <a:spLocks noGrp="1"/>
          </p:cNvSpPr>
          <p:nvPr>
            <p:ph type="title" hasCustomPrompt="1"/>
          </p:nvPr>
        </p:nvSpPr>
        <p:spPr/>
        <p:txBody>
          <a:bodyPr/>
          <a:lstStyle/>
          <a:p>
            <a:r>
              <a:rPr lang="tr-TR" smtClean="0"/>
              <a:t>Asıl başlık stili için tıklatın</a:t>
            </a:r>
            <a:endParaRPr lang="tr-TR"/>
          </a:p>
        </p:txBody>
      </p:sp>
      <p:sp>
        <p:nvSpPr>
          <p:cNvPr id="3" name="İçerik Yer Tutucusu 2"/>
          <p:cNvSpPr>
            <a:spLocks noGrp="1"/>
          </p:cNvSpPr>
          <p:nvPr>
            <p:ph idx="1" hasCustomPrompt="1"/>
          </p:nvPr>
        </p:nvSpPr>
        <p:spPr/>
        <p:txBody>
          <a:bodyPr/>
          <a:lstStyle/>
          <a:p>
            <a:pPr lvl="0"/>
            <a:r>
              <a:rPr lang="tr-TR" smtClean="0"/>
              <a:t>Asıl metin stillerini düzenle</a:t>
            </a:r>
            <a:endParaRPr lang="tr-TR" smtClean="0"/>
          </a:p>
          <a:p>
            <a:pPr lvl="1"/>
            <a:r>
              <a:rPr lang="tr-TR" smtClean="0"/>
              <a:t>İkinci düzey</a:t>
            </a:r>
            <a:endParaRPr lang="tr-TR" smtClean="0"/>
          </a:p>
          <a:p>
            <a:pPr lvl="2"/>
            <a:r>
              <a:rPr lang="tr-TR" smtClean="0"/>
              <a:t>Üçüncü düzey</a:t>
            </a:r>
            <a:endParaRPr lang="tr-TR" smtClean="0"/>
          </a:p>
          <a:p>
            <a:pPr lvl="3"/>
            <a:r>
              <a:rPr lang="tr-TR" smtClean="0"/>
              <a:t>Dördüncü düzey</a:t>
            </a:r>
            <a:endParaRPr lang="tr-TR" smtClean="0"/>
          </a:p>
          <a:p>
            <a:pPr lvl="4"/>
            <a:r>
              <a:rPr lang="tr-TR" smtClean="0"/>
              <a:t>Beşinci düzey</a:t>
            </a:r>
            <a:endParaRPr lang="tr-TR"/>
          </a:p>
        </p:txBody>
      </p:sp>
      <p:sp>
        <p:nvSpPr>
          <p:cNvPr id="4" name="Veri Yer Tutucusu 3"/>
          <p:cNvSpPr>
            <a:spLocks noGrp="1"/>
          </p:cNvSpPr>
          <p:nvPr>
            <p:ph type="dt" sz="half" idx="10"/>
          </p:nvPr>
        </p:nvSpPr>
        <p:spPr/>
        <p:txBody>
          <a:bodyPr/>
          <a:lstStyle/>
          <a:p>
            <a:fld id="{748FC0C4-FE73-4755-B70F-55E633D37154}" type="datetimeFigureOut">
              <a:rPr lang="tr-TR" smtClean="0"/>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A364C584-115D-4C29-8D6A-C0D7B55E6C0F}" type="slidenum">
              <a:rPr lang="tr-TR" smtClean="0"/>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Unvan 1"/>
          <p:cNvSpPr>
            <a:spLocks noGrp="1"/>
          </p:cNvSpPr>
          <p:nvPr>
            <p:ph type="title" hasCustomPrompt="1"/>
          </p:nvPr>
        </p:nvSpPr>
        <p:spPr>
          <a:xfrm>
            <a:off x="831850" y="1709738"/>
            <a:ext cx="10515600" cy="2852737"/>
          </a:xfrm>
        </p:spPr>
        <p:txBody>
          <a:bodyPr anchor="b"/>
          <a:lstStyle>
            <a:lvl1pPr>
              <a:defRPr sz="6000"/>
            </a:lvl1pPr>
          </a:lstStyle>
          <a:p>
            <a:r>
              <a:rPr lang="tr-TR" smtClean="0"/>
              <a:t>Asıl başlık stili için tıklatın</a:t>
            </a:r>
            <a:endParaRPr lang="tr-TR"/>
          </a:p>
        </p:txBody>
      </p:sp>
      <p:sp>
        <p:nvSpPr>
          <p:cNvPr id="3" name="Metin Yer Tutucusu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smtClean="0"/>
              <a:t>Asıl metin stillerini düzenle</a:t>
            </a:r>
            <a:endParaRPr lang="tr-TR" smtClean="0"/>
          </a:p>
        </p:txBody>
      </p:sp>
      <p:sp>
        <p:nvSpPr>
          <p:cNvPr id="4" name="Veri Yer Tutucusu 3"/>
          <p:cNvSpPr>
            <a:spLocks noGrp="1"/>
          </p:cNvSpPr>
          <p:nvPr>
            <p:ph type="dt" sz="half" idx="10"/>
          </p:nvPr>
        </p:nvSpPr>
        <p:spPr/>
        <p:txBody>
          <a:bodyPr/>
          <a:lstStyle/>
          <a:p>
            <a:fld id="{748FC0C4-FE73-4755-B70F-55E633D37154}" type="datetimeFigureOut">
              <a:rPr lang="tr-TR" smtClean="0"/>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A364C584-115D-4C29-8D6A-C0D7B55E6C0F}" type="slidenum">
              <a:rPr lang="tr-TR" smtClean="0"/>
            </a:fld>
            <a:endParaRPr lang="tr-T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p:cNvSpPr>
            <a:spLocks noGrp="1"/>
          </p:cNvSpPr>
          <p:nvPr>
            <p:ph type="title" hasCustomPrompt="1"/>
          </p:nvPr>
        </p:nvSpPr>
        <p:spPr/>
        <p:txBody>
          <a:bodyPr/>
          <a:lstStyle/>
          <a:p>
            <a:r>
              <a:rPr lang="tr-TR" smtClean="0"/>
              <a:t>Asıl başlık stili için tıklatın</a:t>
            </a:r>
            <a:endParaRPr lang="tr-TR"/>
          </a:p>
        </p:txBody>
      </p:sp>
      <p:sp>
        <p:nvSpPr>
          <p:cNvPr id="3" name="İçerik Yer Tutucusu 2"/>
          <p:cNvSpPr>
            <a:spLocks noGrp="1"/>
          </p:cNvSpPr>
          <p:nvPr>
            <p:ph sz="half" idx="1" hasCustomPrompt="1"/>
          </p:nvPr>
        </p:nvSpPr>
        <p:spPr>
          <a:xfrm>
            <a:off x="838200" y="1825625"/>
            <a:ext cx="5181600" cy="4351338"/>
          </a:xfrm>
        </p:spPr>
        <p:txBody>
          <a:bodyPr/>
          <a:lstStyle/>
          <a:p>
            <a:pPr lvl="0"/>
            <a:r>
              <a:rPr lang="tr-TR" smtClean="0"/>
              <a:t>Asıl metin stillerini düzenle</a:t>
            </a:r>
            <a:endParaRPr lang="tr-TR" smtClean="0"/>
          </a:p>
          <a:p>
            <a:pPr lvl="1"/>
            <a:r>
              <a:rPr lang="tr-TR" smtClean="0"/>
              <a:t>İkinci düzey</a:t>
            </a:r>
            <a:endParaRPr lang="tr-TR" smtClean="0"/>
          </a:p>
          <a:p>
            <a:pPr lvl="2"/>
            <a:r>
              <a:rPr lang="tr-TR" smtClean="0"/>
              <a:t>Üçüncü düzey</a:t>
            </a:r>
            <a:endParaRPr lang="tr-TR" smtClean="0"/>
          </a:p>
          <a:p>
            <a:pPr lvl="3"/>
            <a:r>
              <a:rPr lang="tr-TR" smtClean="0"/>
              <a:t>Dördüncü düzey</a:t>
            </a:r>
            <a:endParaRPr lang="tr-TR" smtClean="0"/>
          </a:p>
          <a:p>
            <a:pPr lvl="4"/>
            <a:r>
              <a:rPr lang="tr-TR" smtClean="0"/>
              <a:t>Beşinci düzey</a:t>
            </a:r>
            <a:endParaRPr lang="tr-TR"/>
          </a:p>
        </p:txBody>
      </p:sp>
      <p:sp>
        <p:nvSpPr>
          <p:cNvPr id="4" name="İçerik Yer Tutucusu 3"/>
          <p:cNvSpPr>
            <a:spLocks noGrp="1"/>
          </p:cNvSpPr>
          <p:nvPr>
            <p:ph sz="half" idx="2" hasCustomPrompt="1"/>
          </p:nvPr>
        </p:nvSpPr>
        <p:spPr>
          <a:xfrm>
            <a:off x="6172200" y="1825625"/>
            <a:ext cx="5181600" cy="4351338"/>
          </a:xfrm>
        </p:spPr>
        <p:txBody>
          <a:bodyPr/>
          <a:lstStyle/>
          <a:p>
            <a:pPr lvl="0"/>
            <a:r>
              <a:rPr lang="tr-TR" smtClean="0"/>
              <a:t>Asıl metin stillerini düzenle</a:t>
            </a:r>
            <a:endParaRPr lang="tr-TR" smtClean="0"/>
          </a:p>
          <a:p>
            <a:pPr lvl="1"/>
            <a:r>
              <a:rPr lang="tr-TR" smtClean="0"/>
              <a:t>İkinci düzey</a:t>
            </a:r>
            <a:endParaRPr lang="tr-TR" smtClean="0"/>
          </a:p>
          <a:p>
            <a:pPr lvl="2"/>
            <a:r>
              <a:rPr lang="tr-TR" smtClean="0"/>
              <a:t>Üçüncü düzey</a:t>
            </a:r>
            <a:endParaRPr lang="tr-TR" smtClean="0"/>
          </a:p>
          <a:p>
            <a:pPr lvl="3"/>
            <a:r>
              <a:rPr lang="tr-TR" smtClean="0"/>
              <a:t>Dördüncü düzey</a:t>
            </a:r>
            <a:endParaRPr lang="tr-TR" smtClean="0"/>
          </a:p>
          <a:p>
            <a:pPr lvl="4"/>
            <a:r>
              <a:rPr lang="tr-TR" smtClean="0"/>
              <a:t>Beşinci düzey</a:t>
            </a:r>
            <a:endParaRPr lang="tr-TR"/>
          </a:p>
        </p:txBody>
      </p:sp>
      <p:sp>
        <p:nvSpPr>
          <p:cNvPr id="5" name="Veri Yer Tutucusu 4"/>
          <p:cNvSpPr>
            <a:spLocks noGrp="1"/>
          </p:cNvSpPr>
          <p:nvPr>
            <p:ph type="dt" sz="half" idx="10"/>
          </p:nvPr>
        </p:nvSpPr>
        <p:spPr/>
        <p:txBody>
          <a:bodyPr/>
          <a:lstStyle/>
          <a:p>
            <a:fld id="{748FC0C4-FE73-4755-B70F-55E633D37154}" type="datetimeFigureOut">
              <a:rPr lang="tr-TR" smtClean="0"/>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A364C584-115D-4C29-8D6A-C0D7B55E6C0F}" type="slidenum">
              <a:rPr lang="tr-TR" smtClean="0"/>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p:cNvSpPr>
            <a:spLocks noGrp="1"/>
          </p:cNvSpPr>
          <p:nvPr>
            <p:ph type="title" hasCustomPrompt="1"/>
          </p:nvPr>
        </p:nvSpPr>
        <p:spPr>
          <a:xfrm>
            <a:off x="839788" y="365125"/>
            <a:ext cx="10515600" cy="1325563"/>
          </a:xfrm>
        </p:spPr>
        <p:txBody>
          <a:bodyPr/>
          <a:lstStyle/>
          <a:p>
            <a:r>
              <a:rPr lang="tr-TR" smtClean="0"/>
              <a:t>Asıl başlık stili için tıklatın</a:t>
            </a:r>
            <a:endParaRPr lang="tr-TR"/>
          </a:p>
        </p:txBody>
      </p:sp>
      <p:sp>
        <p:nvSpPr>
          <p:cNvPr id="3" name="Metin Yer Tutucusu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endParaRPr lang="tr-TR" smtClean="0"/>
          </a:p>
        </p:txBody>
      </p:sp>
      <p:sp>
        <p:nvSpPr>
          <p:cNvPr id="4" name="İçerik Yer Tutucusu 3"/>
          <p:cNvSpPr>
            <a:spLocks noGrp="1"/>
          </p:cNvSpPr>
          <p:nvPr>
            <p:ph sz="half" idx="2" hasCustomPrompt="1"/>
          </p:nvPr>
        </p:nvSpPr>
        <p:spPr>
          <a:xfrm>
            <a:off x="839788" y="2505075"/>
            <a:ext cx="5157787" cy="3684588"/>
          </a:xfrm>
        </p:spPr>
        <p:txBody>
          <a:bodyPr/>
          <a:lstStyle/>
          <a:p>
            <a:pPr lvl="0"/>
            <a:r>
              <a:rPr lang="tr-TR" smtClean="0"/>
              <a:t>Asıl metin stillerini düzenle</a:t>
            </a:r>
            <a:endParaRPr lang="tr-TR" smtClean="0"/>
          </a:p>
          <a:p>
            <a:pPr lvl="1"/>
            <a:r>
              <a:rPr lang="tr-TR" smtClean="0"/>
              <a:t>İkinci düzey</a:t>
            </a:r>
            <a:endParaRPr lang="tr-TR" smtClean="0"/>
          </a:p>
          <a:p>
            <a:pPr lvl="2"/>
            <a:r>
              <a:rPr lang="tr-TR" smtClean="0"/>
              <a:t>Üçüncü düzey</a:t>
            </a:r>
            <a:endParaRPr lang="tr-TR" smtClean="0"/>
          </a:p>
          <a:p>
            <a:pPr lvl="3"/>
            <a:r>
              <a:rPr lang="tr-TR" smtClean="0"/>
              <a:t>Dördüncü düzey</a:t>
            </a:r>
            <a:endParaRPr lang="tr-TR" smtClean="0"/>
          </a:p>
          <a:p>
            <a:pPr lvl="4"/>
            <a:r>
              <a:rPr lang="tr-TR" smtClean="0"/>
              <a:t>Beşinci düzey</a:t>
            </a:r>
            <a:endParaRPr lang="tr-TR"/>
          </a:p>
        </p:txBody>
      </p:sp>
      <p:sp>
        <p:nvSpPr>
          <p:cNvPr id="5" name="Metin Yer Tutucusu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endParaRPr lang="tr-TR" smtClean="0"/>
          </a:p>
        </p:txBody>
      </p:sp>
      <p:sp>
        <p:nvSpPr>
          <p:cNvPr id="6" name="İçerik Yer Tutucusu 5"/>
          <p:cNvSpPr>
            <a:spLocks noGrp="1"/>
          </p:cNvSpPr>
          <p:nvPr>
            <p:ph sz="quarter" idx="4" hasCustomPrompt="1"/>
          </p:nvPr>
        </p:nvSpPr>
        <p:spPr>
          <a:xfrm>
            <a:off x="6172200" y="2505075"/>
            <a:ext cx="5183188" cy="3684588"/>
          </a:xfrm>
        </p:spPr>
        <p:txBody>
          <a:bodyPr/>
          <a:lstStyle/>
          <a:p>
            <a:pPr lvl="0"/>
            <a:r>
              <a:rPr lang="tr-TR" smtClean="0"/>
              <a:t>Asıl metin stillerini düzenle</a:t>
            </a:r>
            <a:endParaRPr lang="tr-TR" smtClean="0"/>
          </a:p>
          <a:p>
            <a:pPr lvl="1"/>
            <a:r>
              <a:rPr lang="tr-TR" smtClean="0"/>
              <a:t>İkinci düzey</a:t>
            </a:r>
            <a:endParaRPr lang="tr-TR" smtClean="0"/>
          </a:p>
          <a:p>
            <a:pPr lvl="2"/>
            <a:r>
              <a:rPr lang="tr-TR" smtClean="0"/>
              <a:t>Üçüncü düzey</a:t>
            </a:r>
            <a:endParaRPr lang="tr-TR" smtClean="0"/>
          </a:p>
          <a:p>
            <a:pPr lvl="3"/>
            <a:r>
              <a:rPr lang="tr-TR" smtClean="0"/>
              <a:t>Dördüncü düzey</a:t>
            </a:r>
            <a:endParaRPr lang="tr-TR" smtClean="0"/>
          </a:p>
          <a:p>
            <a:pPr lvl="4"/>
            <a:r>
              <a:rPr lang="tr-TR" smtClean="0"/>
              <a:t>Beşinci düzey</a:t>
            </a:r>
            <a:endParaRPr lang="tr-TR"/>
          </a:p>
        </p:txBody>
      </p:sp>
      <p:sp>
        <p:nvSpPr>
          <p:cNvPr id="7" name="Veri Yer Tutucusu 6"/>
          <p:cNvSpPr>
            <a:spLocks noGrp="1"/>
          </p:cNvSpPr>
          <p:nvPr>
            <p:ph type="dt" sz="half" idx="10"/>
          </p:nvPr>
        </p:nvSpPr>
        <p:spPr/>
        <p:txBody>
          <a:bodyPr/>
          <a:lstStyle/>
          <a:p>
            <a:fld id="{748FC0C4-FE73-4755-B70F-55E633D37154}" type="datetimeFigureOut">
              <a:rPr lang="tr-TR" smtClean="0"/>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A364C584-115D-4C29-8D6A-C0D7B55E6C0F}" type="slidenum">
              <a:rPr lang="tr-TR" smtClean="0"/>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p:cNvSpPr>
            <a:spLocks noGrp="1"/>
          </p:cNvSpPr>
          <p:nvPr>
            <p:ph type="title" hasCustomPrompt="1"/>
          </p:nvPr>
        </p:nvSpPr>
        <p:spPr/>
        <p:txBody>
          <a:bodyPr/>
          <a:lstStyle/>
          <a:p>
            <a:r>
              <a:rPr lang="tr-TR" smtClean="0"/>
              <a:t>Asıl başlık stili için tıklatın</a:t>
            </a:r>
            <a:endParaRPr lang="tr-TR"/>
          </a:p>
        </p:txBody>
      </p:sp>
      <p:sp>
        <p:nvSpPr>
          <p:cNvPr id="3" name="Veri Yer Tutucusu 2"/>
          <p:cNvSpPr>
            <a:spLocks noGrp="1"/>
          </p:cNvSpPr>
          <p:nvPr>
            <p:ph type="dt" sz="half" idx="10"/>
          </p:nvPr>
        </p:nvSpPr>
        <p:spPr/>
        <p:txBody>
          <a:bodyPr/>
          <a:lstStyle/>
          <a:p>
            <a:fld id="{748FC0C4-FE73-4755-B70F-55E633D37154}" type="datetimeFigureOut">
              <a:rPr lang="tr-TR" smtClean="0"/>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A364C584-115D-4C29-8D6A-C0D7B55E6C0F}" type="slidenum">
              <a:rPr lang="tr-TR" smtClean="0"/>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748FC0C4-FE73-4755-B70F-55E633D37154}" type="datetimeFigureOut">
              <a:rPr lang="tr-TR" smtClean="0"/>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A364C584-115D-4C29-8D6A-C0D7B55E6C0F}" type="slidenum">
              <a:rPr lang="tr-TR" smtClean="0"/>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p:cNvSpPr>
            <a:spLocks noGrp="1"/>
          </p:cNvSpPr>
          <p:nvPr>
            <p:ph type="title" hasCustomPrompt="1"/>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İçerik Yer Tutucusu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a:t>
            </a:r>
            <a:endParaRPr lang="tr-TR" smtClean="0"/>
          </a:p>
          <a:p>
            <a:pPr lvl="1"/>
            <a:r>
              <a:rPr lang="tr-TR" smtClean="0"/>
              <a:t>İkinci düzey</a:t>
            </a:r>
            <a:endParaRPr lang="tr-TR" smtClean="0"/>
          </a:p>
          <a:p>
            <a:pPr lvl="2"/>
            <a:r>
              <a:rPr lang="tr-TR" smtClean="0"/>
              <a:t>Üçüncü düzey</a:t>
            </a:r>
            <a:endParaRPr lang="tr-TR" smtClean="0"/>
          </a:p>
          <a:p>
            <a:pPr lvl="3"/>
            <a:r>
              <a:rPr lang="tr-TR" smtClean="0"/>
              <a:t>Dördüncü düzey</a:t>
            </a:r>
            <a:endParaRPr lang="tr-TR" smtClean="0"/>
          </a:p>
          <a:p>
            <a:pPr lvl="4"/>
            <a:r>
              <a:rPr lang="tr-TR" smtClean="0"/>
              <a:t>Beşinci düzey</a:t>
            </a:r>
            <a:endParaRPr lang="tr-TR"/>
          </a:p>
        </p:txBody>
      </p:sp>
      <p:sp>
        <p:nvSpPr>
          <p:cNvPr id="4" name="Metin Yer Tutucusu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endParaRPr lang="tr-TR" smtClean="0"/>
          </a:p>
        </p:txBody>
      </p:sp>
      <p:sp>
        <p:nvSpPr>
          <p:cNvPr id="5" name="Veri Yer Tutucusu 4"/>
          <p:cNvSpPr>
            <a:spLocks noGrp="1"/>
          </p:cNvSpPr>
          <p:nvPr>
            <p:ph type="dt" sz="half" idx="10"/>
          </p:nvPr>
        </p:nvSpPr>
        <p:spPr/>
        <p:txBody>
          <a:bodyPr/>
          <a:lstStyle/>
          <a:p>
            <a:fld id="{748FC0C4-FE73-4755-B70F-55E633D37154}" type="datetimeFigureOut">
              <a:rPr lang="tr-TR" smtClean="0"/>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A364C584-115D-4C29-8D6A-C0D7B55E6C0F}" type="slidenum">
              <a:rPr lang="tr-TR" smtClean="0"/>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p:cNvSpPr>
            <a:spLocks noGrp="1"/>
          </p:cNvSpPr>
          <p:nvPr>
            <p:ph type="title" hasCustomPrompt="1"/>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endParaRPr lang="tr-TR" smtClean="0"/>
          </a:p>
        </p:txBody>
      </p:sp>
      <p:sp>
        <p:nvSpPr>
          <p:cNvPr id="5" name="Veri Yer Tutucusu 4"/>
          <p:cNvSpPr>
            <a:spLocks noGrp="1"/>
          </p:cNvSpPr>
          <p:nvPr>
            <p:ph type="dt" sz="half" idx="10"/>
          </p:nvPr>
        </p:nvSpPr>
        <p:spPr/>
        <p:txBody>
          <a:bodyPr/>
          <a:lstStyle/>
          <a:p>
            <a:fld id="{748FC0C4-FE73-4755-B70F-55E633D37154}" type="datetimeFigureOut">
              <a:rPr lang="tr-TR" smtClean="0"/>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A364C584-115D-4C29-8D6A-C0D7B55E6C0F}" type="slidenum">
              <a:rPr lang="tr-TR" smtClean="0"/>
            </a:fld>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smtClean="0"/>
              <a:t>Asıl metin stillerini düzenle</a:t>
            </a:r>
            <a:endParaRPr lang="tr-TR" smtClean="0"/>
          </a:p>
          <a:p>
            <a:pPr lvl="1"/>
            <a:r>
              <a:rPr lang="tr-TR" smtClean="0"/>
              <a:t>İkinci düzey</a:t>
            </a:r>
            <a:endParaRPr lang="tr-TR" smtClean="0"/>
          </a:p>
          <a:p>
            <a:pPr lvl="2"/>
            <a:r>
              <a:rPr lang="tr-TR" smtClean="0"/>
              <a:t>Üçüncü düzey</a:t>
            </a:r>
            <a:endParaRPr lang="tr-TR" smtClean="0"/>
          </a:p>
          <a:p>
            <a:pPr lvl="3"/>
            <a:r>
              <a:rPr lang="tr-TR" smtClean="0"/>
              <a:t>Dördüncü düzey</a:t>
            </a:r>
            <a:endParaRPr lang="tr-TR" smtClean="0"/>
          </a:p>
          <a:p>
            <a:pPr lvl="4"/>
            <a:r>
              <a:rPr lang="tr-TR" smtClean="0"/>
              <a:t>Beşinci düzey</a:t>
            </a:r>
            <a:endParaRPr lang="tr-TR"/>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8FC0C4-FE73-4755-B70F-55E633D37154}" type="datetimeFigureOut">
              <a:rPr lang="tr-TR" smtClean="0"/>
            </a:fld>
            <a:endParaRPr lang="tr-TR"/>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64C584-115D-4C29-8D6A-C0D7B55E6C0F}" type="slidenum">
              <a:rPr lang="tr-TR" smtClean="0"/>
            </a:fld>
            <a:endParaRPr lang="tr-T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9.jpe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11.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image" Target="../media/image14.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9.png"/><Relationship Id="rId1" Type="http://schemas.openxmlformats.org/officeDocument/2006/relationships/image" Target="../media/image18.emf"/></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image" Target="../media/image22.png"/><Relationship Id="rId1" Type="http://schemas.openxmlformats.org/officeDocument/2006/relationships/image" Target="../media/image21.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4.png"/><Relationship Id="rId1" Type="http://schemas.openxmlformats.org/officeDocument/2006/relationships/image" Target="../media/image2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jpe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jpe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724025" y="1310957"/>
            <a:ext cx="9144000" cy="1645285"/>
          </a:xfrm>
        </p:spPr>
        <p:txBody>
          <a:bodyPr>
            <a:normAutofit/>
          </a:bodyPr>
          <a:lstStyle/>
          <a:p>
            <a:r>
              <a:rPr lang="en-US" sz="5400" b="1" dirty="0" smtClean="0">
                <a:latin typeface="Times New Roman" panose="02020603050405020304" pitchFamily="18" charset="0"/>
                <a:cs typeface="Times New Roman" panose="02020603050405020304" pitchFamily="18" charset="0"/>
              </a:rPr>
              <a:t>Production of a Tube and Box Lab Furnace for 1600 C</a:t>
            </a:r>
            <a:endParaRPr lang="tr-TR" sz="5400" b="1" dirty="0">
              <a:latin typeface="Times New Roman" panose="02020603050405020304" pitchFamily="18" charset="0"/>
              <a:cs typeface="Times New Roman" panose="02020603050405020304" pitchFamily="18" charset="0"/>
            </a:endParaRPr>
          </a:p>
        </p:txBody>
      </p:sp>
      <p:sp>
        <p:nvSpPr>
          <p:cNvPr id="3" name="Alt Başlık 2"/>
          <p:cNvSpPr>
            <a:spLocks noGrp="1"/>
          </p:cNvSpPr>
          <p:nvPr>
            <p:ph type="subTitle" idx="1"/>
          </p:nvPr>
        </p:nvSpPr>
        <p:spPr>
          <a:xfrm>
            <a:off x="1524000" y="3465513"/>
            <a:ext cx="9144000" cy="2938462"/>
          </a:xfrm>
        </p:spPr>
        <p:txBody>
          <a:bodyPr>
            <a:normAutofit lnSpcReduction="10000"/>
          </a:bodyPr>
          <a:lstStyle/>
          <a:p>
            <a:pPr marL="343535" marR="334010">
              <a:lnSpc>
                <a:spcPct val="151000"/>
              </a:lnSpc>
              <a:spcBef>
                <a:spcPts val="90"/>
              </a:spcBef>
            </a:pPr>
            <a:r>
              <a:rPr lang="tr-TR" altLang="en-US" sz="1400" b="1" dirty="0">
                <a:latin typeface="Times New Roman" panose="02020603050405020304" pitchFamily="18" charset="0"/>
                <a:cs typeface="Times New Roman" panose="02020603050405020304" pitchFamily="18" charset="0"/>
              </a:rPr>
              <a:t>ÇINAR </a:t>
            </a:r>
            <a:r>
              <a:rPr lang="tr-TR" altLang="en-US" sz="1400" b="1" dirty="0" smtClean="0">
                <a:latin typeface="Times New Roman" panose="02020603050405020304" pitchFamily="18" charset="0"/>
                <a:cs typeface="Times New Roman" panose="02020603050405020304" pitchFamily="18" charset="0"/>
              </a:rPr>
              <a:t>ÖNCEL</a:t>
            </a:r>
            <a:endParaRPr lang="tr-TR" sz="1400" b="1" spc="-5" dirty="0" smtClean="0">
              <a:latin typeface="Times New Roman" panose="02020603050405020304"/>
              <a:cs typeface="Times New Roman" panose="02020603050405020304"/>
            </a:endParaRPr>
          </a:p>
          <a:p>
            <a:pPr marL="343535" marR="334010">
              <a:lnSpc>
                <a:spcPct val="151000"/>
              </a:lnSpc>
              <a:spcBef>
                <a:spcPts val="90"/>
              </a:spcBef>
            </a:pPr>
            <a:r>
              <a:rPr lang="tr-TR" sz="1400" b="1" spc="-5" dirty="0" smtClean="0">
                <a:latin typeface="Times New Roman" panose="02020603050405020304"/>
                <a:cs typeface="Times New Roman" panose="02020603050405020304"/>
              </a:rPr>
              <a:t>AHMET</a:t>
            </a:r>
            <a:r>
              <a:rPr lang="tr-TR" sz="1400" b="1" spc="-30" dirty="0" smtClean="0">
                <a:latin typeface="Times New Roman" panose="02020603050405020304"/>
                <a:cs typeface="Times New Roman" panose="02020603050405020304"/>
              </a:rPr>
              <a:t> </a:t>
            </a:r>
            <a:r>
              <a:rPr lang="tr-TR" sz="1400" b="1" dirty="0">
                <a:latin typeface="Times New Roman" panose="02020603050405020304"/>
                <a:cs typeface="Times New Roman" panose="02020603050405020304"/>
              </a:rPr>
              <a:t>BEKİR</a:t>
            </a:r>
            <a:r>
              <a:rPr lang="tr-TR" sz="1400" b="1" spc="-30" dirty="0">
                <a:latin typeface="Times New Roman" panose="02020603050405020304"/>
                <a:cs typeface="Times New Roman" panose="02020603050405020304"/>
              </a:rPr>
              <a:t> </a:t>
            </a:r>
            <a:r>
              <a:rPr lang="tr-TR" sz="1400" b="1" spc="-5" dirty="0">
                <a:latin typeface="Times New Roman" panose="02020603050405020304"/>
                <a:cs typeface="Times New Roman" panose="02020603050405020304"/>
              </a:rPr>
              <a:t>SOLAK</a:t>
            </a:r>
            <a:r>
              <a:rPr lang="tr-TR" sz="1400" b="1" spc="-20" dirty="0">
                <a:latin typeface="Times New Roman" panose="02020603050405020304"/>
                <a:cs typeface="Times New Roman" panose="02020603050405020304"/>
              </a:rPr>
              <a:t> </a:t>
            </a:r>
            <a:r>
              <a:rPr lang="tr-TR" sz="1400" b="1" dirty="0">
                <a:latin typeface="Times New Roman" panose="02020603050405020304"/>
                <a:cs typeface="Times New Roman" panose="02020603050405020304"/>
              </a:rPr>
              <a:t>160713008 </a:t>
            </a:r>
            <a:endParaRPr lang="tr-TR" sz="1400" b="1" dirty="0" smtClean="0">
              <a:latin typeface="Times New Roman" panose="02020603050405020304"/>
              <a:cs typeface="Times New Roman" panose="02020603050405020304"/>
            </a:endParaRPr>
          </a:p>
          <a:p>
            <a:pPr marL="343535" marR="334010">
              <a:lnSpc>
                <a:spcPct val="151000"/>
              </a:lnSpc>
              <a:spcBef>
                <a:spcPts val="90"/>
              </a:spcBef>
            </a:pPr>
            <a:r>
              <a:rPr lang="tr-TR" sz="1400" b="1" spc="-285" dirty="0" smtClean="0">
                <a:latin typeface="Times New Roman" panose="02020603050405020304"/>
                <a:cs typeface="Times New Roman" panose="02020603050405020304"/>
              </a:rPr>
              <a:t> </a:t>
            </a:r>
            <a:r>
              <a:rPr lang="tr-TR" sz="1400" b="1" spc="-5" dirty="0">
                <a:latin typeface="Times New Roman" panose="02020603050405020304"/>
                <a:cs typeface="Times New Roman" panose="02020603050405020304"/>
              </a:rPr>
              <a:t>BERKAY</a:t>
            </a:r>
            <a:r>
              <a:rPr lang="tr-TR" sz="1400" b="1" spc="-10" dirty="0">
                <a:latin typeface="Times New Roman" panose="02020603050405020304"/>
                <a:cs typeface="Times New Roman" panose="02020603050405020304"/>
              </a:rPr>
              <a:t> </a:t>
            </a:r>
            <a:r>
              <a:rPr lang="tr-TR" sz="1400" b="1" spc="-5" dirty="0">
                <a:latin typeface="Times New Roman" panose="02020603050405020304"/>
                <a:cs typeface="Times New Roman" panose="02020603050405020304"/>
              </a:rPr>
              <a:t>HOPAL</a:t>
            </a:r>
            <a:r>
              <a:rPr lang="tr-TR" sz="1400" b="1" dirty="0">
                <a:latin typeface="Times New Roman" panose="02020603050405020304"/>
                <a:cs typeface="Times New Roman" panose="02020603050405020304"/>
              </a:rPr>
              <a:t> </a:t>
            </a:r>
            <a:r>
              <a:rPr lang="tr-TR" sz="1400" b="1" spc="-5" dirty="0">
                <a:latin typeface="Times New Roman" panose="02020603050405020304"/>
                <a:cs typeface="Times New Roman" panose="02020603050405020304"/>
              </a:rPr>
              <a:t>150713018 </a:t>
            </a:r>
            <a:r>
              <a:rPr lang="tr-TR" sz="1400" b="1" dirty="0">
                <a:latin typeface="Times New Roman" panose="02020603050405020304"/>
                <a:cs typeface="Times New Roman" panose="02020603050405020304"/>
              </a:rPr>
              <a:t> </a:t>
            </a:r>
            <a:endParaRPr lang="tr-TR" sz="1400" b="1" dirty="0" smtClean="0">
              <a:latin typeface="Times New Roman" panose="02020603050405020304"/>
              <a:cs typeface="Times New Roman" panose="02020603050405020304"/>
            </a:endParaRPr>
          </a:p>
          <a:p>
            <a:pPr marL="343535" marR="334010">
              <a:lnSpc>
                <a:spcPct val="151000"/>
              </a:lnSpc>
              <a:spcBef>
                <a:spcPts val="90"/>
              </a:spcBef>
            </a:pPr>
            <a:r>
              <a:rPr lang="tr-TR" sz="1400" b="1" spc="-5" dirty="0" smtClean="0">
                <a:latin typeface="Times New Roman" panose="02020603050405020304"/>
                <a:cs typeface="Times New Roman" panose="02020603050405020304"/>
              </a:rPr>
              <a:t>YUNUS </a:t>
            </a:r>
            <a:r>
              <a:rPr lang="tr-TR" sz="1400" b="1" spc="-5" dirty="0">
                <a:latin typeface="Times New Roman" panose="02020603050405020304"/>
                <a:cs typeface="Times New Roman" panose="02020603050405020304"/>
              </a:rPr>
              <a:t>EMRE ALTAŞ </a:t>
            </a:r>
            <a:r>
              <a:rPr lang="tr-TR" sz="1400" b="1" dirty="0" smtClean="0">
                <a:latin typeface="Times New Roman" panose="02020603050405020304"/>
                <a:cs typeface="Times New Roman" panose="02020603050405020304"/>
              </a:rPr>
              <a:t>360713056</a:t>
            </a:r>
            <a:endParaRPr lang="tr-TR" sz="1400" b="1" dirty="0" smtClean="0">
              <a:latin typeface="Times New Roman" panose="02020603050405020304"/>
              <a:cs typeface="Times New Roman" panose="02020603050405020304"/>
            </a:endParaRPr>
          </a:p>
          <a:p>
            <a:pPr marL="343535" marR="334010">
              <a:lnSpc>
                <a:spcPct val="151000"/>
              </a:lnSpc>
              <a:spcBef>
                <a:spcPts val="90"/>
              </a:spcBef>
            </a:pPr>
            <a:r>
              <a:rPr lang="tr-TR" sz="1400" b="1" spc="-5" dirty="0" smtClean="0">
                <a:latin typeface="Times New Roman" panose="02020603050405020304"/>
                <a:cs typeface="Times New Roman" panose="02020603050405020304"/>
              </a:rPr>
              <a:t>SILA</a:t>
            </a:r>
            <a:r>
              <a:rPr lang="tr-TR" sz="1400" b="1" spc="-10" dirty="0" smtClean="0">
                <a:latin typeface="Times New Roman" panose="02020603050405020304"/>
                <a:cs typeface="Times New Roman" panose="02020603050405020304"/>
              </a:rPr>
              <a:t> </a:t>
            </a:r>
            <a:r>
              <a:rPr lang="tr-TR" sz="1400" b="1" spc="-5" dirty="0">
                <a:latin typeface="Times New Roman" panose="02020603050405020304"/>
                <a:cs typeface="Times New Roman" panose="02020603050405020304"/>
              </a:rPr>
              <a:t>İNAN</a:t>
            </a:r>
            <a:r>
              <a:rPr lang="tr-TR" sz="1400" b="1" spc="-10" dirty="0">
                <a:latin typeface="Times New Roman" panose="02020603050405020304"/>
                <a:cs typeface="Times New Roman" panose="02020603050405020304"/>
              </a:rPr>
              <a:t> </a:t>
            </a:r>
            <a:r>
              <a:rPr lang="tr-TR" sz="1400" b="1" dirty="0" smtClean="0">
                <a:latin typeface="Times New Roman" panose="02020603050405020304"/>
                <a:cs typeface="Times New Roman" panose="02020603050405020304"/>
              </a:rPr>
              <a:t>160713006</a:t>
            </a:r>
            <a:endParaRPr lang="tr-TR" sz="1400" b="1" dirty="0" smtClean="0">
              <a:latin typeface="Times New Roman" panose="02020603050405020304"/>
              <a:cs typeface="Times New Roman" panose="02020603050405020304"/>
            </a:endParaRPr>
          </a:p>
          <a:p>
            <a:pPr marL="343535" marR="334010">
              <a:lnSpc>
                <a:spcPct val="151000"/>
              </a:lnSpc>
              <a:spcBef>
                <a:spcPts val="90"/>
              </a:spcBef>
            </a:pPr>
            <a:r>
              <a:rPr lang="tr-TR" sz="1400" b="1" spc="-5" dirty="0" smtClean="0">
                <a:latin typeface="Times New Roman" panose="02020603050405020304"/>
                <a:cs typeface="Times New Roman" panose="02020603050405020304"/>
              </a:rPr>
              <a:t>MERVE </a:t>
            </a:r>
            <a:r>
              <a:rPr lang="tr-TR" sz="1400" b="1" dirty="0">
                <a:latin typeface="Times New Roman" panose="02020603050405020304"/>
                <a:cs typeface="Times New Roman" panose="02020603050405020304"/>
              </a:rPr>
              <a:t>DÖKER </a:t>
            </a:r>
            <a:r>
              <a:rPr lang="tr-TR" sz="1400" b="1" dirty="0" smtClean="0">
                <a:latin typeface="Times New Roman" panose="02020603050405020304"/>
                <a:cs typeface="Times New Roman" panose="02020603050405020304"/>
              </a:rPr>
              <a:t>150713023</a:t>
            </a:r>
            <a:endParaRPr lang="tr-TR" sz="1400" b="1" dirty="0" smtClean="0">
              <a:latin typeface="Times New Roman" panose="02020603050405020304"/>
              <a:cs typeface="Times New Roman" panose="02020603050405020304"/>
            </a:endParaRPr>
          </a:p>
          <a:p>
            <a:pPr marL="343535" marR="334010">
              <a:lnSpc>
                <a:spcPct val="151000"/>
              </a:lnSpc>
              <a:spcBef>
                <a:spcPts val="90"/>
              </a:spcBef>
            </a:pPr>
            <a:r>
              <a:rPr lang="tr-TR" sz="1400" b="1" spc="-5" dirty="0" smtClean="0">
                <a:latin typeface="Times New Roman" panose="02020603050405020304"/>
                <a:cs typeface="Times New Roman" panose="02020603050405020304"/>
              </a:rPr>
              <a:t>MERTCAN </a:t>
            </a:r>
            <a:r>
              <a:rPr lang="tr-TR" sz="1400" b="1" spc="-5" dirty="0">
                <a:latin typeface="Times New Roman" panose="02020603050405020304"/>
                <a:cs typeface="Times New Roman" panose="02020603050405020304"/>
              </a:rPr>
              <a:t>MUHAMMET AYDIN</a:t>
            </a:r>
            <a:r>
              <a:rPr lang="tr-TR" sz="1400" b="1" spc="-10" dirty="0">
                <a:latin typeface="Times New Roman" panose="02020603050405020304"/>
                <a:cs typeface="Times New Roman" panose="02020603050405020304"/>
              </a:rPr>
              <a:t> </a:t>
            </a:r>
            <a:r>
              <a:rPr lang="tr-TR" sz="1400" b="1" dirty="0" smtClean="0">
                <a:latin typeface="Times New Roman" panose="02020603050405020304"/>
                <a:cs typeface="Times New Roman" panose="02020603050405020304"/>
              </a:rPr>
              <a:t>150713026</a:t>
            </a:r>
            <a:endParaRPr lang="tr-TR" sz="1400" b="1" dirty="0">
              <a:latin typeface="Times New Roman" panose="02020603050405020304"/>
              <a:cs typeface="Times New Roman" panose="02020603050405020304"/>
            </a:endParaRPr>
          </a:p>
          <a:p>
            <a:pPr marL="343535" marR="334010">
              <a:lnSpc>
                <a:spcPct val="151000"/>
              </a:lnSpc>
              <a:spcBef>
                <a:spcPts val="90"/>
              </a:spcBef>
            </a:pPr>
            <a:r>
              <a:rPr lang="tr-TR" sz="1400" b="1" spc="-5" dirty="0" smtClean="0">
                <a:latin typeface="Times New Roman" panose="02020603050405020304"/>
                <a:cs typeface="Times New Roman" panose="02020603050405020304"/>
              </a:rPr>
              <a:t>OĞULCAN </a:t>
            </a:r>
            <a:r>
              <a:rPr lang="tr-TR" sz="1400" b="1" spc="-5" dirty="0">
                <a:latin typeface="Times New Roman" panose="02020603050405020304"/>
                <a:cs typeface="Times New Roman" panose="02020603050405020304"/>
              </a:rPr>
              <a:t>HAKSEVER </a:t>
            </a:r>
            <a:r>
              <a:rPr lang="tr-TR" sz="1400" b="1" dirty="0" smtClean="0">
                <a:latin typeface="Times New Roman" panose="02020603050405020304"/>
                <a:cs typeface="Times New Roman" panose="02020603050405020304"/>
              </a:rPr>
              <a:t>160702035</a:t>
            </a:r>
            <a:endParaRPr lang="tr-TR" sz="1400" b="1" dirty="0" smtClean="0">
              <a:latin typeface="Times New Roman" panose="02020603050405020304"/>
              <a:cs typeface="Times New Roman" panose="02020603050405020304"/>
            </a:endParaRPr>
          </a:p>
          <a:p>
            <a:pPr marL="343535" marR="334010">
              <a:lnSpc>
                <a:spcPct val="151000"/>
              </a:lnSpc>
              <a:spcBef>
                <a:spcPts val="90"/>
              </a:spcBef>
            </a:pPr>
            <a:r>
              <a:rPr lang="tr-TR" sz="1400" b="1" spc="-5" dirty="0" smtClean="0">
                <a:latin typeface="Times New Roman" panose="02020603050405020304"/>
                <a:cs typeface="Times New Roman" panose="02020603050405020304"/>
              </a:rPr>
              <a:t>EVREN</a:t>
            </a:r>
            <a:r>
              <a:rPr lang="tr-TR" sz="1400" b="1" spc="-35" dirty="0" smtClean="0">
                <a:latin typeface="Times New Roman" panose="02020603050405020304"/>
                <a:cs typeface="Times New Roman" panose="02020603050405020304"/>
              </a:rPr>
              <a:t> </a:t>
            </a:r>
            <a:r>
              <a:rPr lang="tr-TR" sz="1400" b="1" dirty="0">
                <a:latin typeface="Times New Roman" panose="02020603050405020304"/>
                <a:cs typeface="Times New Roman" panose="02020603050405020304"/>
              </a:rPr>
              <a:t>KAĞAN</a:t>
            </a:r>
            <a:r>
              <a:rPr lang="tr-TR" sz="1400" b="1" spc="-30" dirty="0">
                <a:latin typeface="Times New Roman" panose="02020603050405020304"/>
                <a:cs typeface="Times New Roman" panose="02020603050405020304"/>
              </a:rPr>
              <a:t> </a:t>
            </a:r>
            <a:r>
              <a:rPr lang="tr-TR" sz="1400" b="1" dirty="0">
                <a:latin typeface="Times New Roman" panose="02020603050405020304"/>
                <a:cs typeface="Times New Roman" panose="02020603050405020304"/>
              </a:rPr>
              <a:t>GÜRSEL</a:t>
            </a:r>
            <a:r>
              <a:rPr lang="tr-TR" sz="1400" b="1" spc="-25" dirty="0">
                <a:latin typeface="Times New Roman" panose="02020603050405020304"/>
                <a:cs typeface="Times New Roman" panose="02020603050405020304"/>
              </a:rPr>
              <a:t> </a:t>
            </a:r>
            <a:r>
              <a:rPr lang="tr-TR" sz="1400" b="1" dirty="0">
                <a:latin typeface="Times New Roman" panose="02020603050405020304"/>
                <a:cs typeface="Times New Roman" panose="02020603050405020304"/>
              </a:rPr>
              <a:t>170702001</a:t>
            </a:r>
            <a:endParaRPr lang="tr-TR" sz="1400" b="1" dirty="0">
              <a:latin typeface="Times New Roman" panose="02020603050405020304"/>
              <a:cs typeface="Times New Roman" panose="02020603050405020304"/>
            </a:endParaRPr>
          </a:p>
          <a:p>
            <a:endParaRPr lang="tr-TR" sz="1600" b="1" dirty="0"/>
          </a:p>
        </p:txBody>
      </p:sp>
      <p:pic>
        <p:nvPicPr>
          <p:cNvPr id="4" name="object 7"/>
          <p:cNvPicPr/>
          <p:nvPr/>
        </p:nvPicPr>
        <p:blipFill>
          <a:blip r:embed="rId1" cstate="print"/>
          <a:stretch>
            <a:fillRect/>
          </a:stretch>
        </p:blipFill>
        <p:spPr>
          <a:xfrm>
            <a:off x="355123" y="262098"/>
            <a:ext cx="1168877" cy="1871502"/>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latin typeface="Times New Roman" panose="02020603050405020304" pitchFamily="18" charset="0"/>
                <a:cs typeface="Times New Roman" panose="02020603050405020304" pitchFamily="18" charset="0"/>
              </a:rPr>
              <a:t>Alumina</a:t>
            </a:r>
            <a:r>
              <a:rPr lang="tr-TR" dirty="0" smtClean="0">
                <a:latin typeface="Times New Roman" panose="02020603050405020304" pitchFamily="18" charset="0"/>
                <a:cs typeface="Times New Roman" panose="02020603050405020304" pitchFamily="18" charset="0"/>
              </a:rPr>
              <a:t> </a:t>
            </a:r>
            <a:r>
              <a:rPr lang="tr-TR" dirty="0" err="1" smtClean="0">
                <a:latin typeface="Times New Roman" panose="02020603050405020304" pitchFamily="18" charset="0"/>
                <a:cs typeface="Times New Roman" panose="02020603050405020304" pitchFamily="18" charset="0"/>
              </a:rPr>
              <a:t>Tube</a:t>
            </a:r>
            <a:endParaRPr lang="tr-TR" dirty="0">
              <a:latin typeface="Times New Roman" panose="02020603050405020304" pitchFamily="18" charset="0"/>
              <a:cs typeface="Times New Roman" panose="02020603050405020304" pitchFamily="18" charset="0"/>
            </a:endParaRPr>
          </a:p>
        </p:txBody>
      </p:sp>
      <p:sp>
        <p:nvSpPr>
          <p:cNvPr id="3" name="İçerik Yer Tutucusu 2"/>
          <p:cNvSpPr>
            <a:spLocks noGrp="1"/>
          </p:cNvSpPr>
          <p:nvPr>
            <p:ph idx="1"/>
          </p:nvPr>
        </p:nvSpPr>
        <p:spPr/>
        <p:txBody>
          <a:bodyPr/>
          <a:lstStyle/>
          <a:p>
            <a:r>
              <a:rPr lang="tr-TR"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H</a:t>
            </a:r>
            <a:r>
              <a:rPr lang="en-US" dirty="0" err="1"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igh</a:t>
            </a:r>
            <a:r>
              <a:rPr lang="en-US"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purity alumina tube is selected according to the operation temperature and thermal stability. </a:t>
            </a:r>
            <a:r>
              <a:rPr lang="tr-TR" alt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98%Al</a:t>
            </a:r>
            <a:r>
              <a:rPr lang="tr-TR" altLang="en-US" baseline="-25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2</a:t>
            </a:r>
            <a:r>
              <a:rPr lang="tr-TR" alt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O</a:t>
            </a:r>
            <a:r>
              <a:rPr lang="tr-TR" altLang="en-US" baseline="-25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3 </a:t>
            </a:r>
            <a:r>
              <a:rPr lang="tr-TR" alt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Purity.</a:t>
            </a:r>
            <a:endParaRPr lang="tr-TR"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r>
              <a:rPr lang="tr-TR" dirty="0" err="1" smtClean="0">
                <a:solidFill>
                  <a:srgbClr val="000000"/>
                </a:solidFill>
                <a:latin typeface="Times New Roman" panose="02020603050405020304" pitchFamily="18" charset="0"/>
                <a:cs typeface="Times New Roman" panose="02020603050405020304" pitchFamily="18" charset="0"/>
              </a:rPr>
              <a:t>Dimensions</a:t>
            </a:r>
            <a:r>
              <a:rPr lang="tr-TR" dirty="0" smtClean="0">
                <a:solidFill>
                  <a:srgbClr val="000000"/>
                </a:solidFill>
                <a:latin typeface="Times New Roman" panose="02020603050405020304" pitchFamily="18" charset="0"/>
                <a:cs typeface="Times New Roman" panose="02020603050405020304" pitchFamily="18" charset="0"/>
              </a:rPr>
              <a:t> of </a:t>
            </a:r>
            <a:r>
              <a:rPr lang="tr-TR" dirty="0" err="1" smtClean="0">
                <a:solidFill>
                  <a:srgbClr val="000000"/>
                </a:solidFill>
                <a:latin typeface="Times New Roman" panose="02020603050405020304" pitchFamily="18" charset="0"/>
                <a:cs typeface="Times New Roman" panose="02020603050405020304" pitchFamily="18" charset="0"/>
              </a:rPr>
              <a:t>the</a:t>
            </a:r>
            <a:r>
              <a:rPr lang="tr-TR" dirty="0" smtClean="0">
                <a:solidFill>
                  <a:srgbClr val="000000"/>
                </a:solidFill>
                <a:latin typeface="Times New Roman" panose="02020603050405020304" pitchFamily="18" charset="0"/>
                <a:cs typeface="Times New Roman" panose="02020603050405020304" pitchFamily="18" charset="0"/>
              </a:rPr>
              <a:t> </a:t>
            </a:r>
            <a:r>
              <a:rPr lang="tr-TR" dirty="0" err="1" smtClean="0">
                <a:solidFill>
                  <a:srgbClr val="000000"/>
                </a:solidFill>
                <a:latin typeface="Times New Roman" panose="02020603050405020304" pitchFamily="18" charset="0"/>
                <a:cs typeface="Times New Roman" panose="02020603050405020304" pitchFamily="18" charset="0"/>
              </a:rPr>
              <a:t>alumina</a:t>
            </a:r>
            <a:r>
              <a:rPr lang="tr-TR" dirty="0" smtClean="0">
                <a:solidFill>
                  <a:srgbClr val="000000"/>
                </a:solidFill>
                <a:latin typeface="Times New Roman" panose="02020603050405020304" pitchFamily="18" charset="0"/>
                <a:cs typeface="Times New Roman" panose="02020603050405020304" pitchFamily="18" charset="0"/>
              </a:rPr>
              <a:t> </a:t>
            </a:r>
            <a:r>
              <a:rPr lang="tr-TR" dirty="0" err="1" smtClean="0">
                <a:solidFill>
                  <a:srgbClr val="000000"/>
                </a:solidFill>
                <a:latin typeface="Times New Roman" panose="02020603050405020304" pitchFamily="18" charset="0"/>
                <a:cs typeface="Times New Roman" panose="02020603050405020304" pitchFamily="18" charset="0"/>
              </a:rPr>
              <a:t>tube</a:t>
            </a:r>
            <a:endParaRPr lang="tr-TR" dirty="0" smtClean="0">
              <a:solidFill>
                <a:srgbClr val="000000"/>
              </a:solidFill>
              <a:latin typeface="Times New Roman" panose="02020603050405020304" pitchFamily="18" charset="0"/>
              <a:cs typeface="Times New Roman" panose="02020603050405020304" pitchFamily="18" charset="0"/>
            </a:endParaRPr>
          </a:p>
          <a:p>
            <a:pPr marL="0" indent="0">
              <a:buNone/>
            </a:pPr>
            <a:r>
              <a:rPr lang="tr-TR" dirty="0">
                <a:solidFill>
                  <a:srgbClr val="000000"/>
                </a:solidFill>
                <a:latin typeface="Times New Roman" panose="02020603050405020304" pitchFamily="18" charset="0"/>
                <a:cs typeface="Times New Roman" panose="02020603050405020304" pitchFamily="18" charset="0"/>
              </a:rPr>
              <a:t> </a:t>
            </a:r>
            <a:r>
              <a:rPr lang="tr-TR" dirty="0" smtClean="0">
                <a:solidFill>
                  <a:srgbClr val="000000"/>
                </a:solidFill>
                <a:latin typeface="Times New Roman" panose="02020603050405020304" pitchFamily="18" charset="0"/>
                <a:cs typeface="Times New Roman" panose="02020603050405020304" pitchFamily="18" charset="0"/>
              </a:rPr>
              <a:t>      - </a:t>
            </a:r>
            <a:r>
              <a:rPr lang="tr-TR" dirty="0" err="1" smtClean="0">
                <a:solidFill>
                  <a:srgbClr val="000000"/>
                </a:solidFill>
                <a:latin typeface="Times New Roman" panose="02020603050405020304" pitchFamily="18" charset="0"/>
                <a:cs typeface="Times New Roman" panose="02020603050405020304" pitchFamily="18" charset="0"/>
              </a:rPr>
              <a:t>Length</a:t>
            </a:r>
            <a:r>
              <a:rPr lang="tr-TR" dirty="0" smtClean="0">
                <a:solidFill>
                  <a:srgbClr val="000000"/>
                </a:solidFill>
                <a:latin typeface="Times New Roman" panose="02020603050405020304" pitchFamily="18" charset="0"/>
                <a:cs typeface="Times New Roman" panose="02020603050405020304" pitchFamily="18" charset="0"/>
              </a:rPr>
              <a:t> is 1000mm</a:t>
            </a:r>
            <a:endParaRPr lang="tr-TR" dirty="0" smtClean="0">
              <a:solidFill>
                <a:srgbClr val="000000"/>
              </a:solidFill>
              <a:latin typeface="Times New Roman" panose="02020603050405020304" pitchFamily="18" charset="0"/>
              <a:cs typeface="Times New Roman" panose="02020603050405020304" pitchFamily="18" charset="0"/>
            </a:endParaRPr>
          </a:p>
          <a:p>
            <a:pPr marL="0" indent="0">
              <a:buNone/>
            </a:pPr>
            <a:r>
              <a:rPr lang="tr-TR" dirty="0">
                <a:solidFill>
                  <a:srgbClr val="000000"/>
                </a:solidFill>
                <a:latin typeface="Times New Roman" panose="02020603050405020304" pitchFamily="18" charset="0"/>
                <a:cs typeface="Times New Roman" panose="02020603050405020304" pitchFamily="18" charset="0"/>
              </a:rPr>
              <a:t> </a:t>
            </a:r>
            <a:r>
              <a:rPr lang="tr-TR" dirty="0" smtClean="0">
                <a:solidFill>
                  <a:srgbClr val="000000"/>
                </a:solidFill>
                <a:latin typeface="Times New Roman" panose="02020603050405020304" pitchFamily="18" charset="0"/>
                <a:cs typeface="Times New Roman" panose="02020603050405020304" pitchFamily="18" charset="0"/>
              </a:rPr>
              <a:t>      - Total Radius is 80mm</a:t>
            </a:r>
            <a:endParaRPr lang="tr-TR" dirty="0" smtClean="0">
              <a:solidFill>
                <a:srgbClr val="000000"/>
              </a:solidFill>
              <a:latin typeface="Times New Roman" panose="02020603050405020304" pitchFamily="18" charset="0"/>
              <a:cs typeface="Times New Roman" panose="02020603050405020304" pitchFamily="18" charset="0"/>
            </a:endParaRPr>
          </a:p>
          <a:p>
            <a:pPr marL="0" indent="0">
              <a:buNone/>
            </a:pPr>
            <a:r>
              <a:rPr lang="tr-TR" dirty="0">
                <a:solidFill>
                  <a:srgbClr val="000000"/>
                </a:solidFill>
                <a:latin typeface="Times New Roman" panose="02020603050405020304" pitchFamily="18" charset="0"/>
                <a:cs typeface="Times New Roman" panose="02020603050405020304" pitchFamily="18" charset="0"/>
              </a:rPr>
              <a:t> </a:t>
            </a:r>
            <a:r>
              <a:rPr lang="tr-TR" dirty="0" smtClean="0">
                <a:solidFill>
                  <a:srgbClr val="000000"/>
                </a:solidFill>
                <a:latin typeface="Times New Roman" panose="02020603050405020304" pitchFamily="18" charset="0"/>
                <a:cs typeface="Times New Roman" panose="02020603050405020304" pitchFamily="18" charset="0"/>
              </a:rPr>
              <a:t>      - Inner Radius is 70mm</a:t>
            </a:r>
            <a:endParaRPr lang="tr-TR" dirty="0" smtClean="0">
              <a:solidFill>
                <a:srgbClr val="000000"/>
              </a:solidFill>
              <a:latin typeface="Times New Roman" panose="02020603050405020304" pitchFamily="18" charset="0"/>
              <a:cs typeface="Times New Roman" panose="02020603050405020304" pitchFamily="18" charset="0"/>
            </a:endParaRPr>
          </a:p>
          <a:p>
            <a:pPr marL="0" indent="0">
              <a:buNone/>
            </a:pPr>
            <a:endParaRPr lang="tr-T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latin typeface="Times New Roman" panose="02020603050405020304" pitchFamily="18" charset="0"/>
                <a:cs typeface="Times New Roman" panose="02020603050405020304" pitchFamily="18" charset="0"/>
              </a:rPr>
              <a:t>Rail</a:t>
            </a:r>
            <a:r>
              <a:rPr lang="tr-TR" dirty="0" smtClean="0">
                <a:latin typeface="Times New Roman" panose="02020603050405020304" pitchFamily="18" charset="0"/>
                <a:cs typeface="Times New Roman" panose="02020603050405020304" pitchFamily="18" charset="0"/>
              </a:rPr>
              <a:t> </a:t>
            </a:r>
            <a:r>
              <a:rPr lang="tr-TR" dirty="0" err="1" smtClean="0">
                <a:latin typeface="Times New Roman" panose="02020603050405020304" pitchFamily="18" charset="0"/>
                <a:cs typeface="Times New Roman" panose="02020603050405020304" pitchFamily="18" charset="0"/>
              </a:rPr>
              <a:t>Systems</a:t>
            </a:r>
            <a:endParaRPr lang="tr-TR" dirty="0">
              <a:latin typeface="Times New Roman" panose="02020603050405020304" pitchFamily="18" charset="0"/>
              <a:cs typeface="Times New Roman" panose="02020603050405020304" pitchFamily="18" charset="0"/>
            </a:endParaRPr>
          </a:p>
        </p:txBody>
      </p:sp>
      <p:sp>
        <p:nvSpPr>
          <p:cNvPr id="3" name="İçerik Yer Tutucusu 2"/>
          <p:cNvSpPr>
            <a:spLocks noGrp="1"/>
          </p:cNvSpPr>
          <p:nvPr>
            <p:ph sz="half" idx="1"/>
          </p:nvPr>
        </p:nvSpPr>
        <p:spPr>
          <a:xfrm>
            <a:off x="838200" y="1825625"/>
            <a:ext cx="4625975" cy="1840230"/>
          </a:xfrm>
        </p:spPr>
        <p:txBody>
          <a:bodyPr/>
          <a:lstStyle/>
          <a:p>
            <a:pPr algn="just"/>
            <a:r>
              <a:rPr lang="en-US" altLang="tr-TR" dirty="0">
                <a:latin typeface="Times New Roman" panose="02020603050405020304" pitchFamily="18" charset="0"/>
                <a:cs typeface="Times New Roman" panose="02020603050405020304" pitchFamily="18" charset="0"/>
              </a:rPr>
              <a:t>There </a:t>
            </a:r>
            <a:r>
              <a:rPr lang="tr-TR" altLang="tr-TR" dirty="0" err="1" smtClean="0">
                <a:latin typeface="Times New Roman" panose="02020603050405020304" pitchFamily="18" charset="0"/>
                <a:cs typeface="Times New Roman" panose="02020603050405020304" pitchFamily="18" charset="0"/>
              </a:rPr>
              <a:t>are</a:t>
            </a:r>
            <a:r>
              <a:rPr lang="en-US" altLang="tr-TR" dirty="0" smtClean="0">
                <a:latin typeface="Times New Roman" panose="02020603050405020304" pitchFamily="18" charset="0"/>
                <a:cs typeface="Times New Roman" panose="02020603050405020304" pitchFamily="18" charset="0"/>
              </a:rPr>
              <a:t>  </a:t>
            </a:r>
            <a:r>
              <a:rPr lang="en-US" altLang="tr-TR" dirty="0">
                <a:latin typeface="Times New Roman" panose="02020603050405020304" pitchFamily="18" charset="0"/>
                <a:cs typeface="Times New Roman" panose="02020603050405020304" pitchFamily="18" charset="0"/>
              </a:rPr>
              <a:t>rail </a:t>
            </a:r>
            <a:r>
              <a:rPr lang="en-US" altLang="tr-TR" dirty="0" smtClean="0">
                <a:latin typeface="Times New Roman" panose="02020603050405020304" pitchFamily="18" charset="0"/>
                <a:cs typeface="Times New Roman" panose="02020603050405020304" pitchFamily="18" charset="0"/>
              </a:rPr>
              <a:t>system</a:t>
            </a:r>
            <a:r>
              <a:rPr lang="tr-TR" altLang="tr-TR" dirty="0" smtClean="0">
                <a:latin typeface="Times New Roman" panose="02020603050405020304" pitchFamily="18" charset="0"/>
                <a:cs typeface="Times New Roman" panose="02020603050405020304" pitchFamily="18" charset="0"/>
              </a:rPr>
              <a:t>s</a:t>
            </a:r>
            <a:r>
              <a:rPr lang="en-US" altLang="tr-TR" dirty="0" smtClean="0">
                <a:latin typeface="Times New Roman" panose="02020603050405020304" pitchFamily="18" charset="0"/>
                <a:cs typeface="Times New Roman" panose="02020603050405020304" pitchFamily="18" charset="0"/>
              </a:rPr>
              <a:t> </a:t>
            </a:r>
            <a:r>
              <a:rPr lang="en-US" altLang="tr-TR" dirty="0">
                <a:latin typeface="Times New Roman" panose="02020603050405020304" pitchFamily="18" charset="0"/>
                <a:cs typeface="Times New Roman" panose="02020603050405020304" pitchFamily="18" charset="0"/>
              </a:rPr>
              <a:t>for easy repair and replacement for the control panel and inner part.</a:t>
            </a:r>
            <a:endParaRPr lang="en-US" altLang="tr-TR" dirty="0">
              <a:latin typeface="Times New Roman" panose="02020603050405020304" pitchFamily="18" charset="0"/>
              <a:cs typeface="Times New Roman" panose="02020603050405020304" pitchFamily="18" charset="0"/>
            </a:endParaRPr>
          </a:p>
          <a:p>
            <a:pPr algn="just"/>
            <a:endParaRPr lang="tr-TR" dirty="0">
              <a:latin typeface="Times New Roman" panose="02020603050405020304" pitchFamily="18" charset="0"/>
              <a:cs typeface="Times New Roman" panose="02020603050405020304" pitchFamily="18" charset="0"/>
            </a:endParaRPr>
          </a:p>
        </p:txBody>
      </p:sp>
      <p:pic>
        <p:nvPicPr>
          <p:cNvPr id="4" name="İçerik Yer Tutucusu 3"/>
          <p:cNvPicPr>
            <a:picLocks noGrp="1" noChangeAspect="1"/>
          </p:cNvPicPr>
          <p:nvPr>
            <p:ph sz="half" idx="2"/>
          </p:nvPr>
        </p:nvPicPr>
        <p:blipFill>
          <a:blip r:embed="rId1">
            <a:extLst>
              <a:ext uri="{28A0092B-C50C-407E-A947-70E740481C1C}">
                <a14:useLocalDpi xmlns:a14="http://schemas.microsoft.com/office/drawing/2010/main" val="0"/>
              </a:ext>
            </a:extLst>
          </a:blip>
          <a:stretch>
            <a:fillRect/>
          </a:stretch>
        </p:blipFill>
        <p:spPr>
          <a:xfrm>
            <a:off x="5734050" y="850265"/>
            <a:ext cx="6176010" cy="501142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latin typeface="Times New Roman" panose="02020603050405020304" pitchFamily="18" charset="0"/>
                <a:cs typeface="Times New Roman" panose="02020603050405020304" pitchFamily="18" charset="0"/>
              </a:rPr>
              <a:t>Technical </a:t>
            </a:r>
            <a:r>
              <a:rPr lang="tr-TR" dirty="0" err="1" smtClean="0">
                <a:latin typeface="Times New Roman" panose="02020603050405020304" pitchFamily="18" charset="0"/>
                <a:cs typeface="Times New Roman" panose="02020603050405020304" pitchFamily="18" charset="0"/>
              </a:rPr>
              <a:t>Drawings</a:t>
            </a:r>
            <a:r>
              <a:rPr lang="tr-TR" dirty="0" smtClean="0">
                <a:latin typeface="Times New Roman" panose="02020603050405020304" pitchFamily="18" charset="0"/>
                <a:cs typeface="Times New Roman" panose="02020603050405020304" pitchFamily="18" charset="0"/>
              </a:rPr>
              <a:t> of </a:t>
            </a:r>
            <a:r>
              <a:rPr lang="tr-TR" dirty="0" err="1" smtClean="0">
                <a:latin typeface="Times New Roman" panose="02020603050405020304" pitchFamily="18" charset="0"/>
                <a:cs typeface="Times New Roman" panose="02020603050405020304" pitchFamily="18" charset="0"/>
              </a:rPr>
              <a:t>the</a:t>
            </a:r>
            <a:r>
              <a:rPr lang="tr-TR" dirty="0" smtClean="0">
                <a:latin typeface="Times New Roman" panose="02020603050405020304" pitchFamily="18" charset="0"/>
                <a:cs typeface="Times New Roman" panose="02020603050405020304" pitchFamily="18" charset="0"/>
              </a:rPr>
              <a:t> </a:t>
            </a:r>
            <a:r>
              <a:rPr lang="tr-TR" dirty="0" err="1" smtClean="0">
                <a:latin typeface="Times New Roman" panose="02020603050405020304" pitchFamily="18" charset="0"/>
                <a:cs typeface="Times New Roman" panose="02020603050405020304" pitchFamily="18" charset="0"/>
              </a:rPr>
              <a:t>Furnace</a:t>
            </a:r>
            <a:endParaRPr lang="tr-TR" dirty="0">
              <a:latin typeface="Times New Roman" panose="02020603050405020304" pitchFamily="18" charset="0"/>
              <a:cs typeface="Times New Roman" panose="02020603050405020304" pitchFamily="18" charset="0"/>
            </a:endParaRPr>
          </a:p>
        </p:txBody>
      </p:sp>
      <p:pic>
        <p:nvPicPr>
          <p:cNvPr id="4" name="object 4"/>
          <p:cNvPicPr>
            <a:picLocks noGrp="1"/>
          </p:cNvPicPr>
          <p:nvPr>
            <p:ph idx="1"/>
          </p:nvPr>
        </p:nvPicPr>
        <p:blipFill>
          <a:blip r:embed="rId1" cstate="print"/>
          <a:stretch>
            <a:fillRect/>
          </a:stretch>
        </p:blipFill>
        <p:spPr>
          <a:xfrm>
            <a:off x="2856818" y="1398588"/>
            <a:ext cx="6478364" cy="5307012"/>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bject 4"/>
          <p:cNvPicPr>
            <a:picLocks noGrp="1"/>
          </p:cNvPicPr>
          <p:nvPr>
            <p:ph idx="1"/>
          </p:nvPr>
        </p:nvPicPr>
        <p:blipFill>
          <a:blip r:embed="rId1" cstate="print"/>
          <a:stretch>
            <a:fillRect/>
          </a:stretch>
        </p:blipFill>
        <p:spPr>
          <a:xfrm>
            <a:off x="2262714" y="225424"/>
            <a:ext cx="7147986" cy="6442076"/>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çerik Yer Tutucusu 3"/>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1826409" y="492124"/>
            <a:ext cx="8462299" cy="6035675"/>
          </a:xfr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latin typeface="Times New Roman" panose="02020603050405020304" pitchFamily="18" charset="0"/>
                <a:cs typeface="Times New Roman" panose="02020603050405020304" pitchFamily="18" charset="0"/>
              </a:rPr>
              <a:t>Used</a:t>
            </a:r>
            <a:r>
              <a:rPr lang="tr-TR" dirty="0" smtClean="0">
                <a:latin typeface="Times New Roman" panose="02020603050405020304" pitchFamily="18" charset="0"/>
                <a:cs typeface="Times New Roman" panose="02020603050405020304" pitchFamily="18" charset="0"/>
              </a:rPr>
              <a:t> as Box </a:t>
            </a:r>
            <a:r>
              <a:rPr lang="tr-TR" dirty="0" err="1" smtClean="0">
                <a:latin typeface="Times New Roman" panose="02020603050405020304" pitchFamily="18" charset="0"/>
                <a:cs typeface="Times New Roman" panose="02020603050405020304" pitchFamily="18" charset="0"/>
              </a:rPr>
              <a:t>Furnace</a:t>
            </a:r>
            <a:endParaRPr lang="tr-TR" dirty="0">
              <a:latin typeface="Times New Roman" panose="02020603050405020304" pitchFamily="18" charset="0"/>
              <a:cs typeface="Times New Roman" panose="02020603050405020304" pitchFamily="18" charset="0"/>
            </a:endParaRPr>
          </a:p>
        </p:txBody>
      </p:sp>
      <p:pic>
        <p:nvPicPr>
          <p:cNvPr id="4" name="İçerik Yer Tutucusu 3"/>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6769100" y="1520825"/>
            <a:ext cx="4840412" cy="4515518"/>
          </a:xfrm>
        </p:spPr>
      </p:pic>
      <p:pic>
        <p:nvPicPr>
          <p:cNvPr id="5" name="Resi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3301" y="1520825"/>
            <a:ext cx="5181600" cy="4515518"/>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latin typeface="Times New Roman" panose="02020603050405020304" pitchFamily="18" charset="0"/>
                <a:cs typeface="Times New Roman" panose="02020603050405020304" pitchFamily="18" charset="0"/>
              </a:rPr>
              <a:t>Used</a:t>
            </a:r>
            <a:r>
              <a:rPr lang="tr-TR" dirty="0" smtClean="0">
                <a:latin typeface="Times New Roman" panose="02020603050405020304" pitchFamily="18" charset="0"/>
                <a:cs typeface="Times New Roman" panose="02020603050405020304" pitchFamily="18" charset="0"/>
              </a:rPr>
              <a:t> as </a:t>
            </a:r>
            <a:r>
              <a:rPr lang="tr-TR" dirty="0" err="1" smtClean="0">
                <a:latin typeface="Times New Roman" panose="02020603050405020304" pitchFamily="18" charset="0"/>
                <a:cs typeface="Times New Roman" panose="02020603050405020304" pitchFamily="18" charset="0"/>
              </a:rPr>
              <a:t>Tube</a:t>
            </a:r>
            <a:r>
              <a:rPr lang="tr-TR" dirty="0" smtClean="0">
                <a:latin typeface="Times New Roman" panose="02020603050405020304" pitchFamily="18" charset="0"/>
                <a:cs typeface="Times New Roman" panose="02020603050405020304" pitchFamily="18" charset="0"/>
              </a:rPr>
              <a:t> </a:t>
            </a:r>
            <a:r>
              <a:rPr lang="tr-TR" dirty="0" err="1" smtClean="0">
                <a:latin typeface="Times New Roman" panose="02020603050405020304" pitchFamily="18" charset="0"/>
                <a:cs typeface="Times New Roman" panose="02020603050405020304" pitchFamily="18" charset="0"/>
              </a:rPr>
              <a:t>Furnace</a:t>
            </a:r>
            <a:endParaRPr lang="tr-TR" dirty="0">
              <a:latin typeface="Times New Roman" panose="02020603050405020304" pitchFamily="18" charset="0"/>
              <a:cs typeface="Times New Roman" panose="02020603050405020304" pitchFamily="18" charset="0"/>
            </a:endParaRPr>
          </a:p>
        </p:txBody>
      </p:sp>
      <p:pic>
        <p:nvPicPr>
          <p:cNvPr id="4" name="İçerik Yer Tutucusu 3"/>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748274" y="1641951"/>
            <a:ext cx="5339961" cy="4838156"/>
          </a:xfrm>
        </p:spPr>
      </p:pic>
      <p:pic>
        <p:nvPicPr>
          <p:cNvPr id="5" name="Resim 4"/>
          <p:cNvPicPr>
            <a:picLocks noChangeAspect="1"/>
          </p:cNvPicPr>
          <p:nvPr/>
        </p:nvPicPr>
        <p:blipFill>
          <a:blip r:embed="rId2">
            <a:extLst>
              <a:ext uri="{28A0092B-C50C-407E-A947-70E740481C1C}">
                <a14:useLocalDpi xmlns:a14="http://schemas.microsoft.com/office/drawing/2010/main" val="0"/>
              </a:ext>
            </a:extLst>
          </a:blip>
          <a:srcRect t="7756"/>
          <a:stretch>
            <a:fillRect/>
          </a:stretch>
        </p:blipFill>
        <p:spPr>
          <a:xfrm>
            <a:off x="6906260" y="1610360"/>
            <a:ext cx="4845685" cy="490156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Başlık 1"/>
          <p:cNvSpPr>
            <a:spLocks noGrp="1"/>
          </p:cNvSpPr>
          <p:nvPr>
            <p:ph type="title"/>
          </p:nvPr>
        </p:nvSpPr>
        <p:spPr>
          <a:xfrm>
            <a:off x="643467" y="321734"/>
            <a:ext cx="10905066" cy="1135737"/>
          </a:xfrm>
        </p:spPr>
        <p:txBody>
          <a:bodyPr>
            <a:normAutofit/>
          </a:bodyPr>
          <a:lstStyle/>
          <a:p>
            <a:r>
              <a:rPr lang="tr-TR" b="1" dirty="0" err="1"/>
              <a:t>Refractories</a:t>
            </a:r>
            <a:endParaRPr lang="tr-TR" b="1" dirty="0"/>
          </a:p>
        </p:txBody>
      </p:sp>
      <p:sp>
        <p:nvSpPr>
          <p:cNvPr id="9" name="Content Placeholder 8"/>
          <p:cNvSpPr>
            <a:spLocks noGrp="1"/>
          </p:cNvSpPr>
          <p:nvPr>
            <p:ph idx="1"/>
          </p:nvPr>
        </p:nvSpPr>
        <p:spPr>
          <a:xfrm>
            <a:off x="487045" y="1231900"/>
            <a:ext cx="5403850" cy="4394200"/>
          </a:xfrm>
        </p:spPr>
        <p:txBody>
          <a:bodyPr>
            <a:noAutofit/>
          </a:bodyPr>
          <a:lstStyle/>
          <a:p>
            <a:pPr algn="just"/>
            <a:r>
              <a:rPr lang="en-US" sz="2400" b="0" i="0" u="none" strike="noStrike" baseline="0" dirty="0">
                <a:solidFill>
                  <a:srgbClr val="000000"/>
                </a:solidFill>
                <a:latin typeface="Times New Roman" panose="02020603050405020304" pitchFamily="18" charset="0"/>
              </a:rPr>
              <a:t>One of the purposes of refractory use is to minimize the heat loss of the furnace. </a:t>
            </a:r>
            <a:endParaRPr lang="tr-TR" sz="2400" b="0" i="0" u="none" strike="noStrike" baseline="0" dirty="0">
              <a:solidFill>
                <a:srgbClr val="000000"/>
              </a:solidFill>
              <a:latin typeface="Times New Roman" panose="02020603050405020304" pitchFamily="18" charset="0"/>
            </a:endParaRPr>
          </a:p>
          <a:p>
            <a:pPr algn="just"/>
            <a:r>
              <a:rPr lang="en-US" sz="2400" b="0" i="0" u="none" strike="noStrike" baseline="0" dirty="0">
                <a:solidFill>
                  <a:srgbClr val="000000"/>
                </a:solidFill>
                <a:latin typeface="Times New Roman" panose="02020603050405020304" pitchFamily="18" charset="0"/>
              </a:rPr>
              <a:t>Heat is transmitted by three ways: convection, conduction and radiation. With the refractory materials used , the heat loss caused by conduction and convection can be reduced , but another material is needed to prevent heat loss caused by radiation. Aluminum foil is ideal for this application as it is durable at 600 °C and has reflectivity higher than %90</a:t>
            </a:r>
            <a:r>
              <a:rPr lang="tr-TR" sz="2400" b="0" i="0" u="none" strike="noStrike" baseline="0" dirty="0">
                <a:solidFill>
                  <a:srgbClr val="000000"/>
                </a:solidFill>
                <a:latin typeface="Times New Roman" panose="02020603050405020304" pitchFamily="18" charset="0"/>
              </a:rPr>
              <a:t>.</a:t>
            </a:r>
            <a:endParaRPr lang="tr-TR" sz="2400" b="0" i="0" u="none" strike="noStrike" baseline="0" dirty="0">
              <a:solidFill>
                <a:srgbClr val="000000"/>
              </a:solidFill>
              <a:latin typeface="Times New Roman" panose="02020603050405020304" pitchFamily="18" charset="0"/>
            </a:endParaRPr>
          </a:p>
        </p:txBody>
      </p:sp>
      <p:pic>
        <p:nvPicPr>
          <p:cNvPr id="4" name="Picture 3" descr="Refrakter"/>
          <p:cNvPicPr>
            <a:picLocks noChangeAspect="1"/>
          </p:cNvPicPr>
          <p:nvPr/>
        </p:nvPicPr>
        <p:blipFill>
          <a:blip r:embed="rId1"/>
          <a:stretch>
            <a:fillRect/>
          </a:stretch>
        </p:blipFill>
        <p:spPr>
          <a:xfrm>
            <a:off x="6198235" y="1231900"/>
            <a:ext cx="5476240" cy="385000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err="1">
                <a:latin typeface="Times New Roman" panose="02020603050405020304" pitchFamily="18" charset="0"/>
                <a:cs typeface="Times New Roman" panose="02020603050405020304" pitchFamily="18" charset="0"/>
              </a:rPr>
              <a:t>Ceramic</a:t>
            </a:r>
            <a:r>
              <a:rPr lang="tr-TR" dirty="0">
                <a:latin typeface="Times New Roman" panose="02020603050405020304" pitchFamily="18" charset="0"/>
                <a:cs typeface="Times New Roman" panose="02020603050405020304" pitchFamily="18" charset="0"/>
              </a:rPr>
              <a:t> Board</a:t>
            </a:r>
            <a:endParaRPr lang="tr-TR" dirty="0">
              <a:latin typeface="Times New Roman" panose="02020603050405020304" pitchFamily="18" charset="0"/>
              <a:cs typeface="Times New Roman" panose="02020603050405020304" pitchFamily="18" charset="0"/>
            </a:endParaRPr>
          </a:p>
        </p:txBody>
      </p:sp>
      <p:pic>
        <p:nvPicPr>
          <p:cNvPr id="4" name="İçerik Yer Tutucusu 3"/>
          <p:cNvPicPr>
            <a:picLocks noGrp="1" noChangeAspect="1"/>
          </p:cNvPicPr>
          <p:nvPr>
            <p:ph idx="1"/>
          </p:nvPr>
        </p:nvPicPr>
        <p:blipFill>
          <a:blip r:embed="rId1"/>
          <a:stretch>
            <a:fillRect/>
          </a:stretch>
        </p:blipFill>
        <p:spPr>
          <a:xfrm>
            <a:off x="838200" y="1974978"/>
            <a:ext cx="4974767" cy="3737172"/>
          </a:xfrm>
          <a:prstGeom prst="rect">
            <a:avLst/>
          </a:prstGeom>
        </p:spPr>
      </p:pic>
      <p:pic>
        <p:nvPicPr>
          <p:cNvPr id="5" name="Resim 4"/>
          <p:cNvPicPr>
            <a:picLocks noChangeAspect="1"/>
          </p:cNvPicPr>
          <p:nvPr/>
        </p:nvPicPr>
        <p:blipFill>
          <a:blip r:embed="rId2"/>
          <a:stretch>
            <a:fillRect/>
          </a:stretch>
        </p:blipFill>
        <p:spPr>
          <a:xfrm>
            <a:off x="6313385" y="2085968"/>
            <a:ext cx="4974767" cy="829128"/>
          </a:xfrm>
          <a:prstGeom prst="rect">
            <a:avLst/>
          </a:prstGeom>
        </p:spPr>
      </p:pic>
      <p:sp>
        <p:nvSpPr>
          <p:cNvPr id="6" name="Metin kutusu 5"/>
          <p:cNvSpPr txBox="1"/>
          <p:nvPr/>
        </p:nvSpPr>
        <p:spPr>
          <a:xfrm>
            <a:off x="6414868" y="3123028"/>
            <a:ext cx="4938932" cy="3416320"/>
          </a:xfrm>
          <a:prstGeom prst="rect">
            <a:avLst/>
          </a:prstGeom>
          <a:noFill/>
        </p:spPr>
        <p:txBody>
          <a:bodyPr wrap="square" rtlCol="0">
            <a:spAutoFit/>
          </a:bodyPr>
          <a:lstStyle/>
          <a:p>
            <a:pPr marL="285750" indent="-285750">
              <a:buFont typeface="Arial" panose="020B0604020202020204" pitchFamily="34" charset="0"/>
              <a:buChar char="•"/>
            </a:pPr>
            <a:r>
              <a:rPr lang="tr-TR" sz="1800" b="0" i="0" u="none" strike="noStrike" baseline="0" dirty="0" err="1">
                <a:solidFill>
                  <a:srgbClr val="000000"/>
                </a:solidFill>
                <a:latin typeface="Times New Roman" panose="02020603050405020304" pitchFamily="18" charset="0"/>
                <a:cs typeface="Times New Roman" panose="02020603050405020304" pitchFamily="18" charset="0"/>
              </a:rPr>
              <a:t>Low</a:t>
            </a:r>
            <a:r>
              <a:rPr lang="tr-TR" sz="1800" b="0" i="0" u="none" strike="noStrike" baseline="0" dirty="0">
                <a:solidFill>
                  <a:srgbClr val="000000"/>
                </a:solidFill>
                <a:latin typeface="Times New Roman" panose="02020603050405020304" pitchFamily="18" charset="0"/>
                <a:cs typeface="Times New Roman" panose="02020603050405020304" pitchFamily="18" charset="0"/>
              </a:rPr>
              <a:t> </a:t>
            </a:r>
            <a:r>
              <a:rPr lang="tr-TR" sz="1800" b="0" i="0" u="none" strike="noStrike" baseline="0" dirty="0" err="1">
                <a:solidFill>
                  <a:srgbClr val="000000"/>
                </a:solidFill>
                <a:latin typeface="Times New Roman" panose="02020603050405020304" pitchFamily="18" charset="0"/>
                <a:cs typeface="Times New Roman" panose="02020603050405020304" pitchFamily="18" charset="0"/>
              </a:rPr>
              <a:t>thermal</a:t>
            </a:r>
            <a:r>
              <a:rPr lang="tr-TR" sz="1800" b="0" i="0" u="none" strike="noStrike" baseline="0" dirty="0">
                <a:solidFill>
                  <a:srgbClr val="000000"/>
                </a:solidFill>
                <a:latin typeface="Times New Roman" panose="02020603050405020304" pitchFamily="18" charset="0"/>
                <a:cs typeface="Times New Roman" panose="02020603050405020304" pitchFamily="18" charset="0"/>
              </a:rPr>
              <a:t> </a:t>
            </a:r>
            <a:r>
              <a:rPr lang="tr-TR" sz="1800" b="0" i="0" u="none" strike="noStrike" baseline="0" dirty="0" err="1">
                <a:solidFill>
                  <a:srgbClr val="000000"/>
                </a:solidFill>
                <a:latin typeface="Times New Roman" panose="02020603050405020304" pitchFamily="18" charset="0"/>
                <a:cs typeface="Times New Roman" panose="02020603050405020304" pitchFamily="18" charset="0"/>
              </a:rPr>
              <a:t>conductivity</a:t>
            </a:r>
            <a:endParaRPr lang="tr-TR" sz="1800" b="0" i="0" u="none" strike="noStrike" baseline="0" dirty="0">
              <a:solidFill>
                <a:srgbClr val="00000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b="0" i="0" u="none" strike="noStrike" baseline="0" dirty="0">
                <a:solidFill>
                  <a:srgbClr val="000000"/>
                </a:solidFill>
                <a:latin typeface="Times New Roman" panose="02020603050405020304" pitchFamily="18" charset="0"/>
                <a:cs typeface="Times New Roman" panose="02020603050405020304" pitchFamily="18" charset="0"/>
              </a:rPr>
              <a:t>Low heat storage </a:t>
            </a:r>
            <a:endParaRPr lang="en-US" sz="1800" b="0" i="0" u="none" strike="noStrike" baseline="0" dirty="0">
              <a:solidFill>
                <a:srgbClr val="00000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tr-TR" sz="1800" b="0" i="0" u="none" strike="noStrike" baseline="0" dirty="0" err="1">
                <a:solidFill>
                  <a:srgbClr val="000000"/>
                </a:solidFill>
                <a:latin typeface="Times New Roman" panose="02020603050405020304" pitchFamily="18" charset="0"/>
                <a:cs typeface="Times New Roman" panose="02020603050405020304" pitchFamily="18" charset="0"/>
              </a:rPr>
              <a:t>Excellent</a:t>
            </a:r>
            <a:r>
              <a:rPr lang="tr-TR" sz="1800" b="0" i="0" u="none" strike="noStrike" baseline="0" dirty="0">
                <a:solidFill>
                  <a:srgbClr val="000000"/>
                </a:solidFill>
                <a:latin typeface="Times New Roman" panose="02020603050405020304" pitchFamily="18" charset="0"/>
                <a:cs typeface="Times New Roman" panose="02020603050405020304" pitchFamily="18" charset="0"/>
              </a:rPr>
              <a:t> </a:t>
            </a:r>
            <a:r>
              <a:rPr lang="tr-TR" sz="1800" b="0" i="0" u="none" strike="noStrike" baseline="0" dirty="0" err="1">
                <a:solidFill>
                  <a:srgbClr val="000000"/>
                </a:solidFill>
                <a:latin typeface="Times New Roman" panose="02020603050405020304" pitchFamily="18" charset="0"/>
                <a:cs typeface="Times New Roman" panose="02020603050405020304" pitchFamily="18" charset="0"/>
              </a:rPr>
              <a:t>thermal</a:t>
            </a:r>
            <a:r>
              <a:rPr lang="tr-TR" sz="1800" b="0" i="0" u="none" strike="noStrike" baseline="0" dirty="0">
                <a:solidFill>
                  <a:srgbClr val="000000"/>
                </a:solidFill>
                <a:latin typeface="Times New Roman" panose="02020603050405020304" pitchFamily="18" charset="0"/>
                <a:cs typeface="Times New Roman" panose="02020603050405020304" pitchFamily="18" charset="0"/>
              </a:rPr>
              <a:t> </a:t>
            </a:r>
            <a:r>
              <a:rPr lang="tr-TR" sz="1800" b="0" i="0" u="none" strike="noStrike" baseline="0" dirty="0" err="1">
                <a:solidFill>
                  <a:srgbClr val="000000"/>
                </a:solidFill>
                <a:latin typeface="Times New Roman" panose="02020603050405020304" pitchFamily="18" charset="0"/>
                <a:cs typeface="Times New Roman" panose="02020603050405020304" pitchFamily="18" charset="0"/>
              </a:rPr>
              <a:t>shock</a:t>
            </a:r>
            <a:r>
              <a:rPr lang="tr-TR" sz="1800" b="0" i="0" u="none" strike="noStrike" baseline="0" dirty="0">
                <a:solidFill>
                  <a:srgbClr val="000000"/>
                </a:solidFill>
                <a:latin typeface="Times New Roman" panose="02020603050405020304" pitchFamily="18" charset="0"/>
                <a:cs typeface="Times New Roman" panose="02020603050405020304" pitchFamily="18" charset="0"/>
              </a:rPr>
              <a:t> </a:t>
            </a:r>
            <a:r>
              <a:rPr lang="tr-TR" sz="1800" b="0" i="0" u="none" strike="noStrike" baseline="0" dirty="0" err="1">
                <a:solidFill>
                  <a:srgbClr val="000000"/>
                </a:solidFill>
                <a:latin typeface="Times New Roman" panose="02020603050405020304" pitchFamily="18" charset="0"/>
                <a:cs typeface="Times New Roman" panose="02020603050405020304" pitchFamily="18" charset="0"/>
              </a:rPr>
              <a:t>resistance</a:t>
            </a:r>
            <a:r>
              <a:rPr lang="tr-TR" sz="1800" b="0" i="0" u="none" strike="noStrike" baseline="0" dirty="0">
                <a:solidFill>
                  <a:srgbClr val="000000"/>
                </a:solidFill>
                <a:latin typeface="Times New Roman" panose="02020603050405020304" pitchFamily="18" charset="0"/>
                <a:cs typeface="Times New Roman" panose="02020603050405020304" pitchFamily="18" charset="0"/>
              </a:rPr>
              <a:t> </a:t>
            </a:r>
            <a:endParaRPr lang="tr-TR" sz="1800" b="0" i="0" u="none" strike="noStrike" baseline="0" dirty="0">
              <a:solidFill>
                <a:srgbClr val="00000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tr-TR" sz="1800" b="0" i="0" u="none" strike="noStrike" baseline="0" dirty="0" err="1">
                <a:solidFill>
                  <a:srgbClr val="000000"/>
                </a:solidFill>
                <a:latin typeface="Times New Roman" panose="02020603050405020304" pitchFamily="18" charset="0"/>
                <a:cs typeface="Times New Roman" panose="02020603050405020304" pitchFamily="18" charset="0"/>
              </a:rPr>
              <a:t>Resistant</a:t>
            </a:r>
            <a:r>
              <a:rPr lang="tr-TR" sz="1800" b="0" i="0" u="none" strike="noStrike" baseline="0" dirty="0">
                <a:solidFill>
                  <a:srgbClr val="000000"/>
                </a:solidFill>
                <a:latin typeface="Times New Roman" panose="02020603050405020304" pitchFamily="18" charset="0"/>
                <a:cs typeface="Times New Roman" panose="02020603050405020304" pitchFamily="18" charset="0"/>
              </a:rPr>
              <a:t> </a:t>
            </a:r>
            <a:r>
              <a:rPr lang="tr-TR" sz="1800" b="0" i="0" u="none" strike="noStrike" baseline="0" dirty="0" err="1">
                <a:solidFill>
                  <a:srgbClr val="000000"/>
                </a:solidFill>
                <a:latin typeface="Times New Roman" panose="02020603050405020304" pitchFamily="18" charset="0"/>
                <a:cs typeface="Times New Roman" panose="02020603050405020304" pitchFamily="18" charset="0"/>
              </a:rPr>
              <a:t>to</a:t>
            </a:r>
            <a:r>
              <a:rPr lang="tr-TR" sz="1800" b="0" i="0" u="none" strike="noStrike" baseline="0" dirty="0">
                <a:solidFill>
                  <a:srgbClr val="000000"/>
                </a:solidFill>
                <a:latin typeface="Times New Roman" panose="02020603050405020304" pitchFamily="18" charset="0"/>
                <a:cs typeface="Times New Roman" panose="02020603050405020304" pitchFamily="18" charset="0"/>
              </a:rPr>
              <a:t> </a:t>
            </a:r>
            <a:r>
              <a:rPr lang="tr-TR" sz="1800" b="0" i="0" u="none" strike="noStrike" baseline="0" dirty="0" err="1">
                <a:solidFill>
                  <a:srgbClr val="000000"/>
                </a:solidFill>
                <a:latin typeface="Times New Roman" panose="02020603050405020304" pitchFamily="18" charset="0"/>
                <a:cs typeface="Times New Roman" panose="02020603050405020304" pitchFamily="18" charset="0"/>
              </a:rPr>
              <a:t>most</a:t>
            </a:r>
            <a:r>
              <a:rPr lang="tr-TR" sz="1800" b="0" i="0" u="none" strike="noStrike" baseline="0" dirty="0">
                <a:solidFill>
                  <a:srgbClr val="000000"/>
                </a:solidFill>
                <a:latin typeface="Times New Roman" panose="02020603050405020304" pitchFamily="18" charset="0"/>
                <a:cs typeface="Times New Roman" panose="02020603050405020304" pitchFamily="18" charset="0"/>
              </a:rPr>
              <a:t> </a:t>
            </a:r>
            <a:r>
              <a:rPr lang="tr-TR" sz="1800" b="0" i="0" u="none" strike="noStrike" baseline="0" dirty="0" err="1">
                <a:solidFill>
                  <a:srgbClr val="000000"/>
                </a:solidFill>
                <a:latin typeface="Times New Roman" panose="02020603050405020304" pitchFamily="18" charset="0"/>
                <a:cs typeface="Times New Roman" panose="02020603050405020304" pitchFamily="18" charset="0"/>
              </a:rPr>
              <a:t>chemicals</a:t>
            </a:r>
            <a:r>
              <a:rPr lang="tr-TR" sz="1800" b="0" i="0" u="none" strike="noStrike" baseline="0" dirty="0">
                <a:solidFill>
                  <a:srgbClr val="000000"/>
                </a:solidFill>
                <a:latin typeface="Times New Roman" panose="02020603050405020304" pitchFamily="18" charset="0"/>
                <a:cs typeface="Times New Roman" panose="02020603050405020304" pitchFamily="18" charset="0"/>
              </a:rPr>
              <a:t> </a:t>
            </a:r>
            <a:endParaRPr lang="tr-TR" sz="1800" b="0" i="0" u="none" strike="noStrike" baseline="0" dirty="0">
              <a:solidFill>
                <a:srgbClr val="00000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b="0" i="0" u="none" strike="noStrike" baseline="0" dirty="0">
                <a:solidFill>
                  <a:srgbClr val="000000"/>
                </a:solidFill>
                <a:latin typeface="Times New Roman" panose="02020603050405020304" pitchFamily="18" charset="0"/>
                <a:cs typeface="Times New Roman" panose="02020603050405020304" pitchFamily="18" charset="0"/>
              </a:rPr>
              <a:t>Easy to cut and shape </a:t>
            </a:r>
            <a:endParaRPr lang="en-US" sz="1800" b="0" i="0" u="none" strike="noStrike" baseline="0" dirty="0">
              <a:solidFill>
                <a:srgbClr val="00000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tr-TR" sz="1800" b="0" i="0" u="none" strike="noStrike" baseline="0" dirty="0" err="1">
                <a:solidFill>
                  <a:srgbClr val="000000"/>
                </a:solidFill>
                <a:latin typeface="Times New Roman" panose="02020603050405020304" pitchFamily="18" charset="0"/>
                <a:cs typeface="Times New Roman" panose="02020603050405020304" pitchFamily="18" charset="0"/>
              </a:rPr>
              <a:t>Low</a:t>
            </a:r>
            <a:r>
              <a:rPr lang="tr-TR" sz="1800" b="0" i="0" u="none" strike="noStrike" baseline="0" dirty="0">
                <a:solidFill>
                  <a:srgbClr val="000000"/>
                </a:solidFill>
                <a:latin typeface="Times New Roman" panose="02020603050405020304" pitchFamily="18" charset="0"/>
                <a:cs typeface="Times New Roman" panose="02020603050405020304" pitchFamily="18" charset="0"/>
              </a:rPr>
              <a:t> </a:t>
            </a:r>
            <a:r>
              <a:rPr lang="tr-TR" sz="1800" b="0" i="0" u="none" strike="noStrike" baseline="0" dirty="0" err="1">
                <a:solidFill>
                  <a:srgbClr val="000000"/>
                </a:solidFill>
                <a:latin typeface="Times New Roman" panose="02020603050405020304" pitchFamily="18" charset="0"/>
                <a:cs typeface="Times New Roman" panose="02020603050405020304" pitchFamily="18" charset="0"/>
              </a:rPr>
              <a:t>sound</a:t>
            </a:r>
            <a:r>
              <a:rPr lang="tr-TR" sz="1800" b="0" i="0" u="none" strike="noStrike" baseline="0" dirty="0">
                <a:solidFill>
                  <a:srgbClr val="000000"/>
                </a:solidFill>
                <a:latin typeface="Times New Roman" panose="02020603050405020304" pitchFamily="18" charset="0"/>
                <a:cs typeface="Times New Roman" panose="02020603050405020304" pitchFamily="18" charset="0"/>
              </a:rPr>
              <a:t> </a:t>
            </a:r>
            <a:r>
              <a:rPr lang="tr-TR" sz="1800" b="0" i="0" u="none" strike="noStrike" baseline="0" dirty="0" err="1">
                <a:solidFill>
                  <a:srgbClr val="000000"/>
                </a:solidFill>
                <a:latin typeface="Times New Roman" panose="02020603050405020304" pitchFamily="18" charset="0"/>
                <a:cs typeface="Times New Roman" panose="02020603050405020304" pitchFamily="18" charset="0"/>
              </a:rPr>
              <a:t>transmission</a:t>
            </a:r>
            <a:r>
              <a:rPr lang="tr-TR" sz="1800" b="0" i="0" u="none" strike="noStrike" baseline="0" dirty="0">
                <a:solidFill>
                  <a:srgbClr val="000000"/>
                </a:solidFill>
                <a:latin typeface="Times New Roman" panose="02020603050405020304" pitchFamily="18" charset="0"/>
                <a:cs typeface="Times New Roman" panose="02020603050405020304" pitchFamily="18" charset="0"/>
              </a:rPr>
              <a:t> </a:t>
            </a:r>
            <a:endParaRPr lang="tr-TR" sz="1800" b="0" i="0" u="none" strike="noStrike" baseline="0" dirty="0">
              <a:solidFill>
                <a:srgbClr val="00000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b="0" i="0" u="none" strike="noStrike" baseline="0" dirty="0">
                <a:solidFill>
                  <a:srgbClr val="000000"/>
                </a:solidFill>
                <a:latin typeface="Times New Roman" panose="02020603050405020304" pitchFamily="18" charset="0"/>
                <a:cs typeface="Times New Roman" panose="02020603050405020304" pitchFamily="18" charset="0"/>
              </a:rPr>
              <a:t>Resists penetration by molten aluminum and other non-ferrous metals </a:t>
            </a:r>
            <a:endParaRPr lang="en-US" sz="1800" b="0" i="0" u="none" strike="noStrike" baseline="0" dirty="0">
              <a:solidFill>
                <a:srgbClr val="000000"/>
              </a:solidFill>
              <a:latin typeface="Times New Roman" panose="02020603050405020304" pitchFamily="18" charset="0"/>
              <a:cs typeface="Times New Roman" panose="02020603050405020304" pitchFamily="18" charset="0"/>
            </a:endParaRPr>
          </a:p>
          <a:p>
            <a:endParaRPr lang="tr-TR" dirty="0">
              <a:solidFill>
                <a:srgbClr val="000000"/>
              </a:solidFill>
            </a:endParaRPr>
          </a:p>
          <a:p>
            <a:endParaRPr lang="tr-TR" sz="1800" b="0" i="0" u="none" strike="noStrike" baseline="0" dirty="0">
              <a:solidFill>
                <a:srgbClr val="000000"/>
              </a:solidFill>
            </a:endParaRPr>
          </a:p>
          <a:p>
            <a:r>
              <a:rPr lang="tr-TR" sz="1800" b="0" i="0" u="none" strike="noStrike" baseline="0" dirty="0">
                <a:solidFill>
                  <a:srgbClr val="000000"/>
                </a:solidFill>
              </a:rPr>
              <a:t> </a:t>
            </a:r>
            <a:endParaRPr lang="tr-TR" sz="1800" b="0" i="0" u="none" strike="noStrike" baseline="0" dirty="0">
              <a:solidFill>
                <a:srgbClr val="000000"/>
              </a:solidFill>
            </a:endParaRPr>
          </a:p>
          <a:p>
            <a:endParaRPr lang="tr-TR" dirty="0"/>
          </a:p>
        </p:txBody>
      </p:sp>
      <p:sp>
        <p:nvSpPr>
          <p:cNvPr id="3" name="Metin kutusu 2"/>
          <p:cNvSpPr txBox="1"/>
          <p:nvPr/>
        </p:nvSpPr>
        <p:spPr>
          <a:xfrm>
            <a:off x="875207" y="6354682"/>
            <a:ext cx="9875520" cy="307777"/>
          </a:xfrm>
          <a:prstGeom prst="rect">
            <a:avLst/>
          </a:prstGeom>
          <a:noFill/>
        </p:spPr>
        <p:txBody>
          <a:bodyPr wrap="square" rtlCol="0">
            <a:spAutoFit/>
          </a:bodyPr>
          <a:lstStyle/>
          <a:p>
            <a:r>
              <a:rPr lang="tr-TR" sz="1400" b="0" i="0" u="none" strike="noStrike" baseline="0" dirty="0">
                <a:solidFill>
                  <a:srgbClr val="000000"/>
                </a:solidFill>
                <a:latin typeface="Times New Roman" panose="02020603050405020304" pitchFamily="18" charset="0"/>
              </a:rPr>
              <a:t>https://www.northrefractories.com/product-detail/ceramic-fiber-board-high-temperature/ </a:t>
            </a:r>
            <a:endParaRPr lang="tr-TR" sz="14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Başlık 1"/>
          <p:cNvSpPr>
            <a:spLocks noGrp="1"/>
          </p:cNvSpPr>
          <p:nvPr>
            <p:ph type="title"/>
          </p:nvPr>
        </p:nvSpPr>
        <p:spPr>
          <a:xfrm>
            <a:off x="643467" y="321734"/>
            <a:ext cx="10905066" cy="1135737"/>
          </a:xfrm>
        </p:spPr>
        <p:txBody>
          <a:bodyPr>
            <a:normAutofit/>
          </a:bodyPr>
          <a:lstStyle/>
          <a:p>
            <a:r>
              <a:rPr lang="tr-TR" dirty="0" err="1" smtClean="0">
                <a:latin typeface="Times New Roman" panose="02020603050405020304" pitchFamily="18" charset="0"/>
                <a:cs typeface="Times New Roman" panose="02020603050405020304" pitchFamily="18" charset="0"/>
              </a:rPr>
              <a:t>Mullite</a:t>
            </a:r>
            <a:r>
              <a:rPr lang="tr-TR" dirty="0" smtClean="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Insulation</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Brick</a:t>
            </a:r>
            <a:endParaRPr lang="tr-TR" dirty="0">
              <a:latin typeface="Times New Roman" panose="02020603050405020304" pitchFamily="18" charset="0"/>
              <a:cs typeface="Times New Roman" panose="02020603050405020304" pitchFamily="18" charset="0"/>
            </a:endParaRPr>
          </a:p>
        </p:txBody>
      </p:sp>
      <p:sp>
        <p:nvSpPr>
          <p:cNvPr id="9" name="Content Placeholder 8"/>
          <p:cNvSpPr>
            <a:spLocks noGrp="1"/>
          </p:cNvSpPr>
          <p:nvPr>
            <p:ph idx="1"/>
          </p:nvPr>
        </p:nvSpPr>
        <p:spPr>
          <a:xfrm>
            <a:off x="670705" y="1505164"/>
            <a:ext cx="10905063" cy="1646019"/>
          </a:xfrm>
        </p:spPr>
        <p:txBody>
          <a:bodyPr>
            <a:normAutofit/>
          </a:bodyPr>
          <a:lstStyle/>
          <a:p>
            <a:r>
              <a:rPr lang="en-US" sz="1800" b="0" i="0" u="none" strike="noStrike" baseline="0" dirty="0">
                <a:solidFill>
                  <a:srgbClr val="000000"/>
                </a:solidFill>
                <a:latin typeface="Times New Roman" panose="02020603050405020304" pitchFamily="18" charset="0"/>
              </a:rPr>
              <a:t>The refractoriness of the brick can reach temperatures up to 1790 ℃. It is stable at the temperatures up to 1600 ℃ after that point it may start to soften. </a:t>
            </a:r>
            <a:endParaRPr lang="en-US" sz="1800" b="0" i="0" u="none" strike="noStrike" baseline="0" dirty="0">
              <a:solidFill>
                <a:srgbClr val="000000"/>
              </a:solidFill>
            </a:endParaRPr>
          </a:p>
          <a:p>
            <a:endParaRPr lang="tr-TR" sz="1800" b="0" i="0" u="none" strike="noStrike" baseline="0" dirty="0">
              <a:solidFill>
                <a:srgbClr val="000000"/>
              </a:solidFill>
              <a:latin typeface="Times New Roman" panose="02020603050405020304" pitchFamily="18" charset="0"/>
            </a:endParaRPr>
          </a:p>
        </p:txBody>
      </p:sp>
      <p:pic>
        <p:nvPicPr>
          <p:cNvPr id="5" name="İçerik Yer Tutucusu 4" descr="tablo içeren bir resim&#10;&#10;Açıklama otomatik olarak oluşturuldu"/>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923342" y="2087284"/>
            <a:ext cx="7549232" cy="4227569"/>
          </a:xfrm>
          <a:prstGeom prst="rect">
            <a:avLst/>
          </a:prstGeom>
        </p:spPr>
      </p:pic>
      <p:sp>
        <p:nvSpPr>
          <p:cNvPr id="6" name="Metin kutusu 5"/>
          <p:cNvSpPr txBox="1"/>
          <p:nvPr/>
        </p:nvSpPr>
        <p:spPr>
          <a:xfrm>
            <a:off x="1225689" y="6434735"/>
            <a:ext cx="9281834" cy="307777"/>
          </a:xfrm>
          <a:prstGeom prst="rect">
            <a:avLst/>
          </a:prstGeom>
          <a:noFill/>
        </p:spPr>
        <p:txBody>
          <a:bodyPr wrap="square" rtlCol="0">
            <a:spAutoFit/>
          </a:bodyPr>
          <a:lstStyle/>
          <a:p>
            <a:r>
              <a:rPr lang="tr-TR" sz="1400" b="0" i="0" u="none" strike="noStrike" baseline="0" dirty="0">
                <a:solidFill>
                  <a:srgbClr val="000000"/>
                </a:solidFill>
                <a:latin typeface="Times New Roman" panose="02020603050405020304" pitchFamily="18" charset="0"/>
              </a:rPr>
              <a:t>https://rsrefractoryfirebrick.com/mullite-insulation-brick/ </a:t>
            </a:r>
            <a:endParaRPr lang="tr-TR" sz="1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ltLang="en-US" dirty="0" smtClean="0">
                <a:latin typeface="Times New Roman" panose="02020603050405020304" pitchFamily="18" charset="0"/>
                <a:cs typeface="Times New Roman" panose="02020603050405020304" pitchFamily="18" charset="0"/>
              </a:rPr>
              <a:t>Motivation of Project</a:t>
            </a:r>
            <a:endParaRPr lang="tr-TR" altLang="en-US" dirty="0" smtClean="0">
              <a:latin typeface="Times New Roman" panose="02020603050405020304" pitchFamily="18" charset="0"/>
              <a:cs typeface="Times New Roman" panose="02020603050405020304" pitchFamily="18" charset="0"/>
            </a:endParaRPr>
          </a:p>
        </p:txBody>
      </p:sp>
      <p:sp>
        <p:nvSpPr>
          <p:cNvPr id="3" name="İçerik Yer Tutucusu 2"/>
          <p:cNvSpPr>
            <a:spLocks noGrp="1"/>
          </p:cNvSpPr>
          <p:nvPr>
            <p:ph idx="1"/>
          </p:nvPr>
        </p:nvSpPr>
        <p:spPr/>
        <p:txBody>
          <a:bodyPr>
            <a:normAutofit/>
          </a:bodyPr>
          <a:lstStyle/>
          <a:p>
            <a:pPr algn="just"/>
            <a:r>
              <a:rPr lang="en-US" altLang="en-US" sz="2400" dirty="0" smtClean="0">
                <a:solidFill>
                  <a:schemeClr val="tx1">
                    <a:lumMod val="95000"/>
                    <a:lumOff val="5000"/>
                  </a:schemeClr>
                </a:solidFill>
                <a:latin typeface="Times New Roman" panose="02020603050405020304" pitchFamily="18" charset="0"/>
                <a:cs typeface="Times New Roman" panose="02020603050405020304" pitchFamily="18" charset="0"/>
              </a:rPr>
              <a:t>The </a:t>
            </a:r>
            <a:r>
              <a:rPr lang="en-US" altLang="en-US" sz="2400" dirty="0">
                <a:solidFill>
                  <a:schemeClr val="tx1">
                    <a:lumMod val="95000"/>
                    <a:lumOff val="5000"/>
                  </a:schemeClr>
                </a:solidFill>
                <a:latin typeface="Times New Roman" panose="02020603050405020304" pitchFamily="18" charset="0"/>
                <a:cs typeface="Times New Roman" panose="02020603050405020304" pitchFamily="18" charset="0"/>
              </a:rPr>
              <a:t>general purpose of the project is to produce a furnace that can be used at any temperature up to 1600 C, which can be both a tube furnace and a box furnace at the same time. In this way, in addition to all the experiments that can be done in the box furnace, it is our goal to commercially produce and promote a new furnace where all the experiments can be done with atmosphere control in the tube furnace can be done. In this way, an economical and space-saving product will be developed for users. When this goal is achieved, a new product that is unique in the market and that we have a patent will be </a:t>
            </a:r>
            <a:r>
              <a:rPr lang="en-US" altLang="en-US" sz="2400" dirty="0" smtClean="0">
                <a:solidFill>
                  <a:schemeClr val="tx1">
                    <a:lumMod val="95000"/>
                    <a:lumOff val="5000"/>
                  </a:schemeClr>
                </a:solidFill>
                <a:latin typeface="Times New Roman" panose="02020603050405020304" pitchFamily="18" charset="0"/>
                <a:cs typeface="Times New Roman" panose="02020603050405020304" pitchFamily="18" charset="0"/>
              </a:rPr>
              <a:t>produced</a:t>
            </a:r>
            <a:r>
              <a:rPr lang="tr-TR" altLang="en-US" sz="2400" dirty="0" smtClean="0">
                <a:solidFill>
                  <a:schemeClr val="tx1">
                    <a:lumMod val="95000"/>
                    <a:lumOff val="5000"/>
                  </a:schemeClr>
                </a:solidFill>
                <a:latin typeface="Times New Roman" panose="02020603050405020304" pitchFamily="18" charset="0"/>
                <a:cs typeface="Times New Roman" panose="02020603050405020304" pitchFamily="18" charset="0"/>
              </a:rPr>
              <a:t>.</a:t>
            </a:r>
            <a:endParaRPr lang="tr-TR" sz="24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648929" y="629266"/>
            <a:ext cx="3505495" cy="1622321"/>
          </a:xfrm>
        </p:spPr>
        <p:txBody>
          <a:bodyPr>
            <a:normAutofit/>
          </a:bodyPr>
          <a:lstStyle/>
          <a:p>
            <a:r>
              <a:rPr lang="tr-TR" dirty="0" err="1">
                <a:latin typeface="Times New Roman" panose="02020603050405020304" pitchFamily="18" charset="0"/>
                <a:cs typeface="Times New Roman" panose="02020603050405020304" pitchFamily="18" charset="0"/>
              </a:rPr>
              <a:t>Ceramic</a:t>
            </a:r>
            <a:r>
              <a:rPr lang="tr-TR" dirty="0">
                <a:latin typeface="Times New Roman" panose="02020603050405020304" pitchFamily="18" charset="0"/>
                <a:cs typeface="Times New Roman" panose="02020603050405020304" pitchFamily="18" charset="0"/>
              </a:rPr>
              <a:t> Fiber </a:t>
            </a:r>
            <a:r>
              <a:rPr lang="tr-TR" dirty="0" err="1">
                <a:latin typeface="Times New Roman" panose="02020603050405020304" pitchFamily="18" charset="0"/>
                <a:cs typeface="Times New Roman" panose="02020603050405020304" pitchFamily="18" charset="0"/>
              </a:rPr>
              <a:t>Blanket</a:t>
            </a:r>
            <a:endParaRPr lang="tr-TR" dirty="0">
              <a:latin typeface="Times New Roman" panose="02020603050405020304" pitchFamily="18" charset="0"/>
              <a:cs typeface="Times New Roman" panose="02020603050405020304" pitchFamily="18" charset="0"/>
            </a:endParaRPr>
          </a:p>
        </p:txBody>
      </p:sp>
      <p:sp>
        <p:nvSpPr>
          <p:cNvPr id="9" name="Content Placeholder 8"/>
          <p:cNvSpPr>
            <a:spLocks noGrp="1"/>
          </p:cNvSpPr>
          <p:nvPr>
            <p:ph idx="1"/>
          </p:nvPr>
        </p:nvSpPr>
        <p:spPr>
          <a:xfrm>
            <a:off x="648931" y="2438400"/>
            <a:ext cx="3505494" cy="3785419"/>
          </a:xfrm>
        </p:spPr>
        <p:txBody>
          <a:bodyPr>
            <a:normAutofit/>
          </a:bodyPr>
          <a:lstStyle/>
          <a:p>
            <a:r>
              <a:rPr lang="en-US" sz="1800" b="0" i="0" u="none" strike="noStrike" baseline="0" dirty="0">
                <a:solidFill>
                  <a:srgbClr val="000000"/>
                </a:solidFill>
                <a:latin typeface="Times New Roman" panose="02020603050405020304" pitchFamily="18" charset="0"/>
              </a:rPr>
              <a:t>The thermal conductivity of Ceramic </a:t>
            </a:r>
            <a:r>
              <a:rPr lang="en-US" sz="1800" b="0" i="0" u="none" strike="noStrike" baseline="0" dirty="0" err="1">
                <a:solidFill>
                  <a:srgbClr val="000000"/>
                </a:solidFill>
                <a:latin typeface="Times New Roman" panose="02020603050405020304" pitchFamily="18" charset="0"/>
              </a:rPr>
              <a:t>fibe</a:t>
            </a:r>
            <a:r>
              <a:rPr lang="tr-TR" sz="1800" b="0" i="0" u="none" strike="noStrike" baseline="0" dirty="0">
                <a:solidFill>
                  <a:srgbClr val="000000"/>
                </a:solidFill>
                <a:latin typeface="Times New Roman" panose="02020603050405020304" pitchFamily="18" charset="0"/>
              </a:rPr>
              <a:t>r</a:t>
            </a:r>
            <a:r>
              <a:rPr lang="en-US" sz="1800" b="0" i="0" u="none" strike="noStrike" baseline="0" dirty="0">
                <a:solidFill>
                  <a:srgbClr val="000000"/>
                </a:solidFill>
                <a:latin typeface="Times New Roman" panose="02020603050405020304" pitchFamily="18" charset="0"/>
              </a:rPr>
              <a:t> blanket is close to air because it is composed of solid fiber and about 90% porosity. This high amount of porosity destroys the continuity of the solid structure thereby, provides excellent insulation properties. </a:t>
            </a:r>
            <a:endParaRPr lang="en-US" sz="2000" dirty="0"/>
          </a:p>
        </p:txBody>
      </p:sp>
      <p:sp>
        <p:nvSpPr>
          <p:cNvPr id="12" name="Rectangle 11"/>
          <p:cNvSpPr>
            <a:spLocks noGrp="1" noRot="1" noChangeAspect="1" noMove="1" noResize="1" noEditPoints="1" noAdjustHandles="1" noChangeArrowheads="1" noChangeShapeType="1" noTextEdit="1"/>
          </p:cNvSpPr>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9"/>
          <p:cNvSpPr>
            <a:spLocks noGrp="1" noRot="1" noChangeAspect="1" noMove="1" noResize="1" noEditPoints="1" noAdjustHandles="1" noChangeArrowheads="1" noChangeShapeType="1" noTextEdit="1"/>
          </p:cNvSpPr>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çerik Yer Tutucusu 4" descr="tablo içeren bir resim&#10;&#10;Açıklama otomatik olarak oluşturuldu"/>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155402" y="1097280"/>
            <a:ext cx="6552384" cy="4529797"/>
          </a:xfrm>
          <a:prstGeom prst="rect">
            <a:avLst/>
          </a:prstGeom>
          <a:effectLst/>
        </p:spPr>
      </p:pic>
      <p:sp>
        <p:nvSpPr>
          <p:cNvPr id="3" name="Metin kutusu 2"/>
          <p:cNvSpPr txBox="1"/>
          <p:nvPr/>
        </p:nvSpPr>
        <p:spPr>
          <a:xfrm>
            <a:off x="737789" y="6473607"/>
            <a:ext cx="9831502" cy="307777"/>
          </a:xfrm>
          <a:prstGeom prst="rect">
            <a:avLst/>
          </a:prstGeom>
          <a:noFill/>
        </p:spPr>
        <p:txBody>
          <a:bodyPr wrap="square" rtlCol="0">
            <a:spAutoFit/>
          </a:bodyPr>
          <a:lstStyle/>
          <a:p>
            <a:r>
              <a:rPr lang="tr-TR" sz="1400" b="0" i="0" u="none" strike="noStrike" baseline="0" dirty="0">
                <a:solidFill>
                  <a:srgbClr val="000000"/>
                </a:solidFill>
                <a:latin typeface="Times New Roman" panose="02020603050405020304" pitchFamily="18" charset="0"/>
              </a:rPr>
              <a:t>https://www.ceceramicfiber.com/Products/Ceramicfiberblanket.html </a:t>
            </a:r>
            <a:endParaRPr lang="tr-TR" sz="14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Başlık 1"/>
          <p:cNvSpPr>
            <a:spLocks noGrp="1"/>
          </p:cNvSpPr>
          <p:nvPr>
            <p:ph type="title"/>
          </p:nvPr>
        </p:nvSpPr>
        <p:spPr>
          <a:xfrm>
            <a:off x="643467" y="321734"/>
            <a:ext cx="4970877" cy="1135737"/>
          </a:xfrm>
        </p:spPr>
        <p:txBody>
          <a:bodyPr>
            <a:normAutofit/>
          </a:bodyPr>
          <a:lstStyle/>
          <a:p>
            <a:r>
              <a:rPr lang="tr-TR" dirty="0" err="1">
                <a:latin typeface="Times New Roman" panose="02020603050405020304" pitchFamily="18" charset="0"/>
                <a:cs typeface="Times New Roman" panose="02020603050405020304" pitchFamily="18" charset="0"/>
              </a:rPr>
              <a:t>Heating</a:t>
            </a:r>
            <a:r>
              <a:rPr lang="tr-TR" dirty="0">
                <a:latin typeface="Times New Roman" panose="02020603050405020304" pitchFamily="18" charset="0"/>
                <a:cs typeface="Times New Roman" panose="02020603050405020304" pitchFamily="18" charset="0"/>
              </a:rPr>
              <a:t> Element</a:t>
            </a:r>
            <a:endParaRPr lang="tr-TR" dirty="0">
              <a:latin typeface="Times New Roman" panose="02020603050405020304" pitchFamily="18" charset="0"/>
              <a:cs typeface="Times New Roman" panose="02020603050405020304" pitchFamily="18" charset="0"/>
            </a:endParaRPr>
          </a:p>
        </p:txBody>
      </p:sp>
      <p:sp>
        <p:nvSpPr>
          <p:cNvPr id="9" name="Content Placeholder 8"/>
          <p:cNvSpPr>
            <a:spLocks noGrp="1"/>
          </p:cNvSpPr>
          <p:nvPr>
            <p:ph idx="1"/>
          </p:nvPr>
        </p:nvSpPr>
        <p:spPr>
          <a:xfrm>
            <a:off x="643468" y="1782981"/>
            <a:ext cx="4970877" cy="4393982"/>
          </a:xfrm>
        </p:spPr>
        <p:txBody>
          <a:bodyPr>
            <a:normAutofit/>
          </a:bodyPr>
          <a:lstStyle/>
          <a:p>
            <a:r>
              <a:rPr lang="en-US" sz="1800" b="0" i="0" u="none" strike="noStrike" baseline="0" dirty="0">
                <a:solidFill>
                  <a:srgbClr val="000000"/>
                </a:solidFill>
                <a:latin typeface="Times New Roman" panose="02020603050405020304" pitchFamily="18" charset="0"/>
              </a:rPr>
              <a:t>Molybdenum </a:t>
            </a:r>
            <a:r>
              <a:rPr lang="en-US" sz="1800" b="0" i="0" u="none" strike="noStrike" baseline="0" dirty="0" err="1">
                <a:solidFill>
                  <a:srgbClr val="000000"/>
                </a:solidFill>
                <a:latin typeface="Times New Roman" panose="02020603050405020304" pitchFamily="18" charset="0"/>
              </a:rPr>
              <a:t>disilicide</a:t>
            </a:r>
            <a:r>
              <a:rPr lang="en-US" sz="1800" b="0" i="0" u="none" strike="noStrike" baseline="0" dirty="0">
                <a:solidFill>
                  <a:srgbClr val="000000"/>
                </a:solidFill>
                <a:latin typeface="Times New Roman" panose="02020603050405020304" pitchFamily="18" charset="0"/>
              </a:rPr>
              <a:t> (MoSi</a:t>
            </a:r>
            <a:r>
              <a:rPr lang="en-US" sz="1800" b="0" i="0" u="none" strike="noStrike" baseline="-25000" dirty="0">
                <a:solidFill>
                  <a:srgbClr val="000000"/>
                </a:solidFill>
                <a:latin typeface="Times New Roman" panose="02020603050405020304" pitchFamily="18" charset="0"/>
              </a:rPr>
              <a:t>2</a:t>
            </a:r>
            <a:r>
              <a:rPr lang="en-US" sz="1800" b="0" i="0" u="none" strike="noStrike" baseline="0" dirty="0">
                <a:solidFill>
                  <a:srgbClr val="000000"/>
                </a:solidFill>
                <a:latin typeface="Times New Roman" panose="02020603050405020304" pitchFamily="18" charset="0"/>
              </a:rPr>
              <a:t>) heating elements are resistant heating elements that prevent oxidation of the inner core by forming a compact quartz glass coating on the surface under high temperature. The temperature generated by </a:t>
            </a:r>
            <a:r>
              <a:rPr lang="en-US" sz="1800" b="0" i="0" u="none" strike="noStrike" baseline="0" dirty="0" err="1">
                <a:solidFill>
                  <a:srgbClr val="000000"/>
                </a:solidFill>
                <a:latin typeface="Times New Roman" panose="02020603050405020304" pitchFamily="18" charset="0"/>
              </a:rPr>
              <a:t>MoSi</a:t>
            </a:r>
            <a:r>
              <a:rPr lang="tr-TR" sz="1800" b="0" i="0" u="none" strike="noStrike" baseline="-25000" dirty="0">
                <a:solidFill>
                  <a:srgbClr val="000000"/>
                </a:solidFill>
                <a:latin typeface="Times New Roman" panose="02020603050405020304" pitchFamily="18" charset="0"/>
              </a:rPr>
              <a:t>2</a:t>
            </a:r>
            <a:r>
              <a:rPr lang="en-US" sz="1800" b="0" i="0" u="none" strike="noStrike" baseline="0" dirty="0">
                <a:solidFill>
                  <a:srgbClr val="000000"/>
                </a:solidFill>
                <a:latin typeface="Times New Roman" panose="02020603050405020304" pitchFamily="18" charset="0"/>
              </a:rPr>
              <a:t> rises up to 1700-1830 °C in an oxidation atmosphere. </a:t>
            </a:r>
            <a:endParaRPr lang="tr-TR" sz="1800" b="0" i="0" u="none" strike="noStrike" baseline="0" dirty="0">
              <a:solidFill>
                <a:srgbClr val="000000"/>
              </a:solidFill>
              <a:latin typeface="Times New Roman" panose="02020603050405020304" pitchFamily="18" charset="0"/>
            </a:endParaRPr>
          </a:p>
          <a:p>
            <a:endParaRPr lang="en-US" sz="2000" dirty="0"/>
          </a:p>
        </p:txBody>
      </p:sp>
      <p:pic>
        <p:nvPicPr>
          <p:cNvPr id="5" name="İçerik Yer Tutucusu 4"/>
          <p:cNvPicPr>
            <a:picLocks noChangeAspect="1"/>
          </p:cNvPicPr>
          <p:nvPr/>
        </p:nvPicPr>
        <p:blipFill>
          <a:blip r:embed="rId1"/>
          <a:stretch>
            <a:fillRect/>
          </a:stretch>
        </p:blipFill>
        <p:spPr>
          <a:xfrm>
            <a:off x="5597539" y="1457472"/>
            <a:ext cx="6074862" cy="2818516"/>
          </a:xfrm>
          <a:prstGeom prst="rect">
            <a:avLst/>
          </a:prstGeom>
        </p:spPr>
      </p:pic>
      <p:pic>
        <p:nvPicPr>
          <p:cNvPr id="7" name="Resim 6" descr="tablo içeren bir resim&#10;&#10;Açıklama otomatik olarak oluşturuldu"/>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8538" y="4601497"/>
            <a:ext cx="8747651" cy="2017580"/>
          </a:xfrm>
          <a:prstGeom prst="rect">
            <a:avLst/>
          </a:prstGeom>
        </p:spPr>
      </p:pic>
      <p:sp>
        <p:nvSpPr>
          <p:cNvPr id="3" name="Metin kutusu 2"/>
          <p:cNvSpPr txBox="1"/>
          <p:nvPr/>
        </p:nvSpPr>
        <p:spPr>
          <a:xfrm>
            <a:off x="519599" y="6463412"/>
            <a:ext cx="10896590" cy="306705"/>
          </a:xfrm>
          <a:prstGeom prst="rect">
            <a:avLst/>
          </a:prstGeom>
          <a:noFill/>
        </p:spPr>
        <p:txBody>
          <a:bodyPr wrap="square" rtlCol="0">
            <a:spAutoFit/>
          </a:bodyPr>
          <a:lstStyle/>
          <a:p>
            <a:r>
              <a:rPr lang="tr-TR" sz="1400" b="0" i="0" u="none" strike="noStrike" baseline="0" dirty="0">
                <a:solidFill>
                  <a:srgbClr val="000000"/>
                </a:solidFill>
                <a:latin typeface="Times New Roman" panose="02020603050405020304" pitchFamily="18" charset="0"/>
                <a:cs typeface="Times New Roman" panose="02020603050405020304" pitchFamily="18" charset="0"/>
              </a:rPr>
              <a:t>https://www.songshanheating.com/mosi2-u-type/ </a:t>
            </a:r>
            <a:endParaRPr lang="tr-TR" sz="1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İçerik Yer Tutucusu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3718799" y="643467"/>
            <a:ext cx="4486432" cy="5571065"/>
          </a:xfrm>
          <a:prstGeom prst="rect">
            <a:avLst/>
          </a:prstGeom>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err="1">
                <a:latin typeface="Times New Roman" panose="02020603050405020304" pitchFamily="18" charset="0"/>
                <a:cs typeface="Times New Roman" panose="02020603050405020304" pitchFamily="18" charset="0"/>
              </a:rPr>
              <a:t>Heat</a:t>
            </a:r>
            <a:r>
              <a:rPr lang="tr-TR" dirty="0">
                <a:latin typeface="Times New Roman" panose="02020603050405020304" pitchFamily="18" charset="0"/>
                <a:cs typeface="Times New Roman" panose="02020603050405020304" pitchFamily="18" charset="0"/>
              </a:rPr>
              <a:t> Transfer </a:t>
            </a:r>
            <a:r>
              <a:rPr lang="tr-TR" dirty="0" err="1">
                <a:latin typeface="Times New Roman" panose="02020603050405020304" pitchFamily="18" charset="0"/>
                <a:cs typeface="Times New Roman" panose="02020603050405020304" pitchFamily="18" charset="0"/>
              </a:rPr>
              <a:t>Calculations</a:t>
            </a:r>
            <a:endParaRPr lang="tr-TR" dirty="0">
              <a:latin typeface="Times New Roman" panose="02020603050405020304" pitchFamily="18" charset="0"/>
              <a:cs typeface="Times New Roman" panose="02020603050405020304" pitchFamily="18" charset="0"/>
            </a:endParaRPr>
          </a:p>
        </p:txBody>
      </p:sp>
      <p:pic>
        <p:nvPicPr>
          <p:cNvPr id="5" name="İçerik Yer Tutucusu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412436" y="1481533"/>
            <a:ext cx="5873450" cy="5376467"/>
          </a:xfrm>
        </p:spPr>
      </p:pic>
      <p:pic>
        <p:nvPicPr>
          <p:cNvPr id="7" name="Resim 6" descr="metin içeren bir resim&#10;&#10;Açıklama otomatik olarak oluşturuldu"/>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56014" y="2439837"/>
            <a:ext cx="4597786" cy="2840332"/>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descr="metin içeren bir resim&#10;&#10;Açıklama otomatik olarak oluşturuldu"/>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266086" y="182562"/>
            <a:ext cx="6697053" cy="6492875"/>
          </a:xfrm>
        </p:spPr>
      </p:pic>
      <p:pic>
        <p:nvPicPr>
          <p:cNvPr id="7" name="Resim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46149" y="1873251"/>
            <a:ext cx="6479765" cy="4422697"/>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ltLang="en-US" dirty="0" err="1">
                <a:latin typeface="Times New Roman" panose="02020603050405020304" pitchFamily="18" charset="0"/>
                <a:cs typeface="Times New Roman" panose="02020603050405020304" pitchFamily="18" charset="0"/>
              </a:rPr>
              <a:t>Electrical</a:t>
            </a:r>
            <a:r>
              <a:rPr lang="tr-TR" altLang="en-US" dirty="0">
                <a:latin typeface="Times New Roman" panose="02020603050405020304" pitchFamily="18" charset="0"/>
                <a:cs typeface="Times New Roman" panose="02020603050405020304" pitchFamily="18" charset="0"/>
              </a:rPr>
              <a:t> Components</a:t>
            </a:r>
            <a:endParaRPr lang="tr-TR" alt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tr-TR" altLang="en-US" dirty="0" err="1" smtClean="0">
                <a:latin typeface="Times New Roman" panose="02020603050405020304" pitchFamily="18" charset="0"/>
                <a:cs typeface="Times New Roman" panose="02020603050405020304" pitchFamily="18" charset="0"/>
              </a:rPr>
              <a:t>Thermocouple</a:t>
            </a:r>
            <a:endParaRPr lang="tr-TR" altLang="en-US" dirty="0">
              <a:latin typeface="Times New Roman" panose="02020603050405020304" pitchFamily="18" charset="0"/>
              <a:cs typeface="Times New Roman" panose="02020603050405020304" pitchFamily="18" charset="0"/>
            </a:endParaRPr>
          </a:p>
          <a:p>
            <a:r>
              <a:rPr lang="tr-TR" altLang="en-US" dirty="0">
                <a:latin typeface="Times New Roman" panose="02020603050405020304" pitchFamily="18" charset="0"/>
                <a:cs typeface="Times New Roman" panose="02020603050405020304" pitchFamily="18" charset="0"/>
              </a:rPr>
              <a:t>Control </a:t>
            </a:r>
            <a:r>
              <a:rPr lang="tr-TR" altLang="en-US" dirty="0" err="1">
                <a:latin typeface="Times New Roman" panose="02020603050405020304" pitchFamily="18" charset="0"/>
                <a:cs typeface="Times New Roman" panose="02020603050405020304" pitchFamily="18" charset="0"/>
              </a:rPr>
              <a:t>System</a:t>
            </a:r>
            <a:endParaRPr lang="tr-TR" altLang="en-US" dirty="0">
              <a:latin typeface="Times New Roman" panose="02020603050405020304" pitchFamily="18" charset="0"/>
              <a:cs typeface="Times New Roman" panose="02020603050405020304" pitchFamily="18" charset="0"/>
            </a:endParaRPr>
          </a:p>
          <a:p>
            <a:r>
              <a:rPr lang="tr-TR" altLang="en-US" dirty="0" err="1">
                <a:latin typeface="Times New Roman" panose="02020603050405020304" pitchFamily="18" charset="0"/>
                <a:cs typeface="Times New Roman" panose="02020603050405020304" pitchFamily="18" charset="0"/>
              </a:rPr>
              <a:t>Relay</a:t>
            </a:r>
            <a:endParaRPr lang="tr-TR" altLang="en-US" dirty="0">
              <a:latin typeface="Times New Roman" panose="02020603050405020304" pitchFamily="18" charset="0"/>
              <a:cs typeface="Times New Roman" panose="02020603050405020304" pitchFamily="18" charset="0"/>
            </a:endParaRPr>
          </a:p>
          <a:p>
            <a:endParaRPr lang="tr-TR" alt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latin typeface="Times New Roman" panose="02020603050405020304" pitchFamily="18" charset="0"/>
                <a:cs typeface="Times New Roman" panose="02020603050405020304" pitchFamily="18" charset="0"/>
              </a:rPr>
              <a:t>Thermocouple</a:t>
            </a:r>
            <a:endParaRPr lang="tr-TR" dirty="0">
              <a:latin typeface="Times New Roman" panose="02020603050405020304" pitchFamily="18" charset="0"/>
              <a:cs typeface="Times New Roman" panose="02020603050405020304" pitchFamily="18" charset="0"/>
            </a:endParaRPr>
          </a:p>
        </p:txBody>
      </p:sp>
      <p:pic>
        <p:nvPicPr>
          <p:cNvPr id="4" name="İçerik Yer Tutucusu 3"/>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3874882" y="1787868"/>
            <a:ext cx="4481013" cy="4481013"/>
          </a:xfrm>
        </p:spPr>
      </p:pic>
      <p:sp>
        <p:nvSpPr>
          <p:cNvPr id="3" name="Metin kutusu 2"/>
          <p:cNvSpPr txBox="1"/>
          <p:nvPr/>
        </p:nvSpPr>
        <p:spPr>
          <a:xfrm>
            <a:off x="0" y="6427960"/>
            <a:ext cx="9965690" cy="645160"/>
          </a:xfrm>
          <a:prstGeom prst="rect">
            <a:avLst/>
          </a:prstGeom>
          <a:noFill/>
        </p:spPr>
        <p:txBody>
          <a:bodyPr wrap="none" rtlCol="0">
            <a:spAutoFit/>
          </a:bodyPr>
          <a:lstStyle/>
          <a:p>
            <a:r>
              <a:rPr lang="tr-TR" dirty="0">
                <a:latin typeface="Times New Roman" panose="02020603050405020304" pitchFamily="18" charset="0"/>
                <a:cs typeface="Times New Roman" panose="02020603050405020304" pitchFamily="18" charset="0"/>
              </a:rPr>
              <a:t>https://www.alibaba.com/product-detail/S-type-platinum-rhodium-thermocouple-WRP_62093460341.html</a:t>
            </a:r>
            <a:endParaRPr lang="tr-TR" dirty="0">
              <a:latin typeface="Times New Roman" panose="02020603050405020304" pitchFamily="18" charset="0"/>
              <a:cs typeface="Times New Roman" panose="02020603050405020304" pitchFamily="18" charset="0"/>
            </a:endParaRPr>
          </a:p>
          <a:p>
            <a:endParaRPr lang="tr-T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latin typeface="Times New Roman" panose="02020603050405020304" pitchFamily="18" charset="0"/>
                <a:cs typeface="Times New Roman" panose="02020603050405020304" pitchFamily="18" charset="0"/>
              </a:rPr>
              <a:t>Control System</a:t>
            </a:r>
            <a:endParaRPr lang="tr-TR" dirty="0">
              <a:latin typeface="Times New Roman" panose="02020603050405020304" pitchFamily="18" charset="0"/>
              <a:cs typeface="Times New Roman" panose="02020603050405020304" pitchFamily="18" charset="0"/>
            </a:endParaRPr>
          </a:p>
        </p:txBody>
      </p:sp>
      <p:pic>
        <p:nvPicPr>
          <p:cNvPr id="4" name="İçerik Yer Tutucusu 3"/>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2005483" y="1534547"/>
            <a:ext cx="7928304" cy="4459671"/>
          </a:xfrm>
        </p:spPr>
      </p:pic>
      <p:sp>
        <p:nvSpPr>
          <p:cNvPr id="3" name="Metin kutusu 2"/>
          <p:cNvSpPr txBox="1"/>
          <p:nvPr/>
        </p:nvSpPr>
        <p:spPr>
          <a:xfrm>
            <a:off x="0" y="6427961"/>
            <a:ext cx="5330190" cy="645160"/>
          </a:xfrm>
          <a:prstGeom prst="rect">
            <a:avLst/>
          </a:prstGeom>
          <a:noFill/>
        </p:spPr>
        <p:txBody>
          <a:bodyPr wrap="none" rtlCol="0">
            <a:spAutoFit/>
          </a:bodyPr>
          <a:lstStyle/>
          <a:p>
            <a:r>
              <a:rPr lang="tr-TR" dirty="0">
                <a:latin typeface="Times New Roman" panose="02020603050405020304" pitchFamily="18" charset="0"/>
                <a:cs typeface="Times New Roman" panose="02020603050405020304" pitchFamily="18" charset="0"/>
              </a:rPr>
              <a:t>https://www.emkoelektronik.com.tr/tr/urunler/esm-4420</a:t>
            </a:r>
            <a:endParaRPr lang="tr-TR" dirty="0">
              <a:latin typeface="Times New Roman" panose="02020603050405020304" pitchFamily="18" charset="0"/>
              <a:cs typeface="Times New Roman" panose="02020603050405020304" pitchFamily="18" charset="0"/>
            </a:endParaRPr>
          </a:p>
          <a:p>
            <a:endParaRPr lang="tr-T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latin typeface="Times New Roman" panose="02020603050405020304" pitchFamily="18" charset="0"/>
                <a:cs typeface="Times New Roman" panose="02020603050405020304" pitchFamily="18" charset="0"/>
              </a:rPr>
              <a:t>Relay</a:t>
            </a:r>
            <a:endParaRPr lang="tr-TR" dirty="0">
              <a:latin typeface="Times New Roman" panose="02020603050405020304" pitchFamily="18" charset="0"/>
              <a:cs typeface="Times New Roman" panose="02020603050405020304" pitchFamily="18" charset="0"/>
            </a:endParaRPr>
          </a:p>
        </p:txBody>
      </p:sp>
      <p:pic>
        <p:nvPicPr>
          <p:cNvPr id="4" name="İçerik Yer Tutucusu 3"/>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3252707" y="1909225"/>
            <a:ext cx="5747546" cy="4367528"/>
          </a:xfrm>
        </p:spPr>
      </p:pic>
      <p:sp>
        <p:nvSpPr>
          <p:cNvPr id="3" name="Metin kutusu 2"/>
          <p:cNvSpPr txBox="1"/>
          <p:nvPr/>
        </p:nvSpPr>
        <p:spPr>
          <a:xfrm>
            <a:off x="0" y="6448618"/>
            <a:ext cx="11474713" cy="368300"/>
          </a:xfrm>
          <a:prstGeom prst="rect">
            <a:avLst/>
          </a:prstGeom>
          <a:noFill/>
        </p:spPr>
        <p:txBody>
          <a:bodyPr wrap="square" rtlCol="0">
            <a:spAutoFit/>
          </a:bodyPr>
          <a:lstStyle/>
          <a:p>
            <a:r>
              <a:rPr lang="tr-TR" dirty="0">
                <a:latin typeface="Times New Roman" panose="02020603050405020304" pitchFamily="18" charset="0"/>
                <a:cs typeface="Times New Roman" panose="02020603050405020304" pitchFamily="18" charset="0"/>
              </a:rPr>
              <a:t>https://www.lazimbana.com/ssr-trifaze-solid-state-role-25a-40a-50a-75a-p-2823324</a:t>
            </a:r>
            <a:endParaRPr lang="tr-T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latin typeface="Times New Roman" panose="02020603050405020304" pitchFamily="18" charset="0"/>
                <a:cs typeface="Times New Roman" panose="02020603050405020304" pitchFamily="18" charset="0"/>
              </a:rPr>
              <a:t>Circuit Diagram</a:t>
            </a:r>
            <a:endParaRPr lang="tr-TR" dirty="0">
              <a:latin typeface="Times New Roman" panose="02020603050405020304" pitchFamily="18" charset="0"/>
              <a:cs typeface="Times New Roman" panose="02020603050405020304" pitchFamily="18" charset="0"/>
            </a:endParaRPr>
          </a:p>
        </p:txBody>
      </p:sp>
      <p:pic>
        <p:nvPicPr>
          <p:cNvPr id="4" name="Picture 3" descr="devreee"/>
          <p:cNvPicPr>
            <a:picLocks noChangeAspect="1"/>
          </p:cNvPicPr>
          <p:nvPr/>
        </p:nvPicPr>
        <p:blipFill>
          <a:blip r:embed="rId1"/>
          <a:stretch>
            <a:fillRect/>
          </a:stretch>
        </p:blipFill>
        <p:spPr>
          <a:xfrm>
            <a:off x="2460625" y="1691005"/>
            <a:ext cx="6451600" cy="427482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latin typeface="Times New Roman" panose="02020603050405020304" pitchFamily="18" charset="0"/>
                <a:cs typeface="Times New Roman" panose="02020603050405020304" pitchFamily="18" charset="0"/>
              </a:rPr>
              <a:t>Main </a:t>
            </a:r>
            <a:r>
              <a:rPr lang="tr-TR" dirty="0" err="1" smtClean="0">
                <a:latin typeface="Times New Roman" panose="02020603050405020304" pitchFamily="18" charset="0"/>
                <a:cs typeface="Times New Roman" panose="02020603050405020304" pitchFamily="18" charset="0"/>
              </a:rPr>
              <a:t>Parts</a:t>
            </a:r>
            <a:r>
              <a:rPr lang="tr-TR" dirty="0" smtClean="0">
                <a:latin typeface="Times New Roman" panose="02020603050405020304" pitchFamily="18" charset="0"/>
                <a:cs typeface="Times New Roman" panose="02020603050405020304" pitchFamily="18" charset="0"/>
              </a:rPr>
              <a:t> of </a:t>
            </a:r>
            <a:r>
              <a:rPr lang="tr-TR" dirty="0" err="1" smtClean="0">
                <a:latin typeface="Times New Roman" panose="02020603050405020304" pitchFamily="18" charset="0"/>
                <a:cs typeface="Times New Roman" panose="02020603050405020304" pitchFamily="18" charset="0"/>
              </a:rPr>
              <a:t>the</a:t>
            </a:r>
            <a:r>
              <a:rPr lang="tr-TR" dirty="0" smtClean="0">
                <a:latin typeface="Times New Roman" panose="02020603050405020304" pitchFamily="18" charset="0"/>
                <a:cs typeface="Times New Roman" panose="02020603050405020304" pitchFamily="18" charset="0"/>
              </a:rPr>
              <a:t> </a:t>
            </a:r>
            <a:r>
              <a:rPr lang="tr-TR" dirty="0" err="1" smtClean="0">
                <a:latin typeface="Times New Roman" panose="02020603050405020304" pitchFamily="18" charset="0"/>
                <a:cs typeface="Times New Roman" panose="02020603050405020304" pitchFamily="18" charset="0"/>
              </a:rPr>
              <a:t>Furnace</a:t>
            </a:r>
            <a:endParaRPr lang="tr-TR" dirty="0">
              <a:latin typeface="Times New Roman" panose="02020603050405020304" pitchFamily="18" charset="0"/>
              <a:cs typeface="Times New Roman" panose="02020603050405020304" pitchFamily="18" charset="0"/>
            </a:endParaRPr>
          </a:p>
        </p:txBody>
      </p:sp>
      <p:sp>
        <p:nvSpPr>
          <p:cNvPr id="3" name="İçerik Yer Tutucusu 2"/>
          <p:cNvSpPr>
            <a:spLocks noGrp="1"/>
          </p:cNvSpPr>
          <p:nvPr>
            <p:ph idx="1"/>
          </p:nvPr>
        </p:nvSpPr>
        <p:spPr/>
        <p:txBody>
          <a:bodyPr/>
          <a:lstStyle/>
          <a:p>
            <a:r>
              <a:rPr lang="tr-TR" altLang="zh-CN" dirty="0" err="1" smtClean="0">
                <a:latin typeface="Times New Roman" panose="02020603050405020304" pitchFamily="18" charset="0"/>
                <a:ea typeface="SimSun" panose="02010600030101010101" pitchFamily="2" charset="-122"/>
                <a:cs typeface="Times New Roman" panose="02020603050405020304" pitchFamily="18" charset="0"/>
              </a:rPr>
              <a:t>Casing</a:t>
            </a:r>
            <a:endParaRPr lang="tr-TR" altLang="zh-CN" dirty="0">
              <a:latin typeface="Times New Roman" panose="02020603050405020304" pitchFamily="18" charset="0"/>
              <a:ea typeface="SimSun" panose="02010600030101010101" pitchFamily="2" charset="-122"/>
              <a:cs typeface="Times New Roman" panose="02020603050405020304" pitchFamily="18" charset="0"/>
            </a:endParaRPr>
          </a:p>
          <a:p>
            <a:r>
              <a:rPr lang="tr-TR" altLang="zh-CN" dirty="0" err="1" smtClean="0">
                <a:latin typeface="Times New Roman" panose="02020603050405020304" pitchFamily="18" charset="0"/>
                <a:ea typeface="SimSun" panose="02010600030101010101" pitchFamily="2" charset="-122"/>
                <a:cs typeface="Times New Roman" panose="02020603050405020304" pitchFamily="18" charset="0"/>
              </a:rPr>
              <a:t>Refractory</a:t>
            </a:r>
            <a:r>
              <a:rPr lang="tr-TR" altLang="zh-CN" dirty="0" smtClean="0">
                <a:latin typeface="Times New Roman" panose="02020603050405020304" pitchFamily="18" charset="0"/>
                <a:ea typeface="SimSun" panose="02010600030101010101" pitchFamily="2" charset="-122"/>
                <a:cs typeface="Times New Roman" panose="02020603050405020304" pitchFamily="18" charset="0"/>
              </a:rPr>
              <a:t> </a:t>
            </a:r>
            <a:r>
              <a:rPr lang="tr-TR" altLang="zh-CN" dirty="0" err="1">
                <a:latin typeface="Times New Roman" panose="02020603050405020304" pitchFamily="18" charset="0"/>
                <a:ea typeface="SimSun" panose="02010600030101010101" pitchFamily="2" charset="-122"/>
                <a:cs typeface="Times New Roman" panose="02020603050405020304" pitchFamily="18" charset="0"/>
              </a:rPr>
              <a:t>Materials</a:t>
            </a:r>
            <a:r>
              <a:rPr lang="tr-TR" altLang="zh-CN" dirty="0">
                <a:latin typeface="Times New Roman" panose="02020603050405020304" pitchFamily="18" charset="0"/>
                <a:ea typeface="SimSun" panose="02010600030101010101" pitchFamily="2" charset="-122"/>
                <a:cs typeface="Times New Roman" panose="02020603050405020304" pitchFamily="18" charset="0"/>
              </a:rPr>
              <a:t> </a:t>
            </a:r>
            <a:r>
              <a:rPr lang="tr-TR" altLang="zh-CN" dirty="0" err="1">
                <a:latin typeface="Times New Roman" panose="02020603050405020304" pitchFamily="18" charset="0"/>
                <a:ea typeface="SimSun" panose="02010600030101010101" pitchFamily="2" charset="-122"/>
                <a:cs typeface="Times New Roman" panose="02020603050405020304" pitchFamily="18" charset="0"/>
              </a:rPr>
              <a:t>and</a:t>
            </a:r>
            <a:r>
              <a:rPr lang="tr-TR" altLang="zh-CN" dirty="0">
                <a:latin typeface="Times New Roman" panose="02020603050405020304" pitchFamily="18" charset="0"/>
                <a:ea typeface="SimSun" panose="02010600030101010101" pitchFamily="2" charset="-122"/>
                <a:cs typeface="Times New Roman" panose="02020603050405020304" pitchFamily="18" charset="0"/>
              </a:rPr>
              <a:t> </a:t>
            </a:r>
            <a:r>
              <a:rPr lang="tr-TR" altLang="zh-CN" dirty="0" err="1">
                <a:latin typeface="Times New Roman" panose="02020603050405020304" pitchFamily="18" charset="0"/>
                <a:ea typeface="SimSun" panose="02010600030101010101" pitchFamily="2" charset="-122"/>
                <a:cs typeface="Times New Roman" panose="02020603050405020304" pitchFamily="18" charset="0"/>
              </a:rPr>
              <a:t>Heating</a:t>
            </a:r>
            <a:r>
              <a:rPr lang="tr-TR" altLang="zh-CN" dirty="0">
                <a:latin typeface="Times New Roman" panose="02020603050405020304" pitchFamily="18" charset="0"/>
                <a:ea typeface="SimSun" panose="02010600030101010101" pitchFamily="2" charset="-122"/>
                <a:cs typeface="Times New Roman" panose="02020603050405020304" pitchFamily="18" charset="0"/>
              </a:rPr>
              <a:t> </a:t>
            </a:r>
            <a:r>
              <a:rPr lang="tr-TR" altLang="zh-CN" dirty="0" err="1">
                <a:latin typeface="Times New Roman" panose="02020603050405020304" pitchFamily="18" charset="0"/>
                <a:ea typeface="SimSun" panose="02010600030101010101" pitchFamily="2" charset="-122"/>
                <a:cs typeface="Times New Roman" panose="02020603050405020304" pitchFamily="18" charset="0"/>
              </a:rPr>
              <a:t>elements</a:t>
            </a:r>
            <a:endParaRPr lang="tr-TR" altLang="zh-CN" dirty="0">
              <a:latin typeface="Times New Roman" panose="02020603050405020304" pitchFamily="18" charset="0"/>
              <a:ea typeface="SimSun" panose="02010600030101010101" pitchFamily="2" charset="-122"/>
              <a:cs typeface="Times New Roman" panose="02020603050405020304" pitchFamily="18" charset="0"/>
            </a:endParaRPr>
          </a:p>
          <a:p>
            <a:r>
              <a:rPr lang="tr-TR" altLang="zh-CN" dirty="0" smtClean="0">
                <a:latin typeface="Times New Roman" panose="02020603050405020304" pitchFamily="18" charset="0"/>
                <a:ea typeface="SimSun" panose="02010600030101010101" pitchFamily="2" charset="-122"/>
                <a:cs typeface="Times New Roman" panose="02020603050405020304" pitchFamily="18" charset="0"/>
              </a:rPr>
              <a:t>Control Panel – </a:t>
            </a:r>
            <a:r>
              <a:rPr lang="tr-TR" altLang="zh-CN" dirty="0" err="1" smtClean="0">
                <a:latin typeface="Times New Roman" panose="02020603050405020304" pitchFamily="18" charset="0"/>
                <a:ea typeface="SimSun" panose="02010600030101010101" pitchFamily="2" charset="-122"/>
                <a:cs typeface="Times New Roman" panose="02020603050405020304" pitchFamily="18" charset="0"/>
              </a:rPr>
              <a:t>Electrical</a:t>
            </a:r>
            <a:r>
              <a:rPr lang="tr-TR" altLang="zh-CN" dirty="0" smtClean="0">
                <a:latin typeface="Times New Roman" panose="02020603050405020304" pitchFamily="18" charset="0"/>
                <a:ea typeface="SimSun" panose="02010600030101010101" pitchFamily="2" charset="-122"/>
                <a:cs typeface="Times New Roman" panose="02020603050405020304" pitchFamily="18" charset="0"/>
              </a:rPr>
              <a:t> </a:t>
            </a:r>
            <a:r>
              <a:rPr lang="tr-TR" altLang="zh-CN" dirty="0" err="1" smtClean="0">
                <a:latin typeface="Times New Roman" panose="02020603050405020304" pitchFamily="18" charset="0"/>
                <a:ea typeface="SimSun" panose="02010600030101010101" pitchFamily="2" charset="-122"/>
                <a:cs typeface="Times New Roman" panose="02020603050405020304" pitchFamily="18" charset="0"/>
              </a:rPr>
              <a:t>Equipments</a:t>
            </a:r>
            <a:endParaRPr lang="tr-TR" altLang="zh-CN" dirty="0" smtClean="0">
              <a:latin typeface="Times New Roman" panose="02020603050405020304" pitchFamily="18" charset="0"/>
              <a:ea typeface="SimSun" panose="02010600030101010101" pitchFamily="2" charset="-122"/>
              <a:cs typeface="Times New Roman" panose="02020603050405020304" pitchFamily="18" charset="0"/>
            </a:endParaRPr>
          </a:p>
          <a:p>
            <a:endParaRPr lang="tr-T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4905" y="142875"/>
            <a:ext cx="10515600" cy="1325563"/>
          </a:xfrm>
        </p:spPr>
        <p:txBody>
          <a:bodyPr/>
          <a:lstStyle/>
          <a:p>
            <a:r>
              <a:rPr lang="tr-TR" altLang="en-US" dirty="0" err="1">
                <a:latin typeface="Times New Roman" panose="02020603050405020304" pitchFamily="18" charset="0"/>
                <a:cs typeface="Times New Roman" panose="02020603050405020304" pitchFamily="18" charset="0"/>
              </a:rPr>
              <a:t>Cost</a:t>
            </a:r>
            <a:endParaRPr lang="tr-TR" altLang="en-US" dirty="0">
              <a:latin typeface="Times New Roman" panose="02020603050405020304" pitchFamily="18" charset="0"/>
              <a:cs typeface="Times New Roman" panose="02020603050405020304" pitchFamily="18" charset="0"/>
            </a:endParaRPr>
          </a:p>
        </p:txBody>
      </p:sp>
      <p:pic>
        <p:nvPicPr>
          <p:cNvPr id="5" name="Content Placeholder 4" descr="cost"/>
          <p:cNvPicPr>
            <a:picLocks noGrp="1" noChangeAspect="1"/>
          </p:cNvPicPr>
          <p:nvPr>
            <p:ph idx="1"/>
          </p:nvPr>
        </p:nvPicPr>
        <p:blipFill>
          <a:blip r:embed="rId1"/>
          <a:stretch>
            <a:fillRect/>
          </a:stretch>
        </p:blipFill>
        <p:spPr>
          <a:xfrm>
            <a:off x="1289685" y="1127760"/>
            <a:ext cx="8931910" cy="4810125"/>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ltLang="en-US">
                <a:latin typeface="Times New Roman" panose="02020603050405020304" pitchFamily="18" charset="0"/>
                <a:cs typeface="Times New Roman" panose="02020603050405020304" pitchFamily="18" charset="0"/>
              </a:rPr>
              <a:t>Conclusion</a:t>
            </a:r>
            <a:endParaRPr lang="tr-TR" altLang="en-US">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a:r>
              <a:rPr lang="en-US">
                <a:latin typeface="Times New Roman" panose="02020603050405020304" pitchFamily="18" charset="0"/>
                <a:cs typeface="Times New Roman" panose="02020603050405020304" pitchFamily="18" charset="0"/>
              </a:rPr>
              <a:t>In conclusion, both box furnace and tube furnace have different abilities and usage areas. In this study, both box furnace and tube furnace investigated seperately and instead of using both furnaces seperately for different purposes, combination of the box and tube furnaces into one compact furnace can provide all the features of the box and tube furnace. Also at the end of the study, because of the compact furnace can be used as both tube and box furnace, there is no need to buy both box furnace and tube furnace seperately. That means cost and occupied area for the furnaces can be saved.  </a:t>
            </a:r>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ltLang="zh-CN" noProof="1" smtClean="0">
                <a:latin typeface="Times New Roman" panose="02020603050405020304" pitchFamily="18" charset="0"/>
                <a:ea typeface="SimSun" panose="02010600030101010101" pitchFamily="2" charset="-122"/>
                <a:cs typeface="Times New Roman" panose="02020603050405020304" pitchFamily="18" charset="0"/>
              </a:rPr>
              <a:t>Casing</a:t>
            </a:r>
            <a:endParaRPr lang="tr-TR" dirty="0">
              <a:latin typeface="Times New Roman" panose="02020603050405020304" pitchFamily="18" charset="0"/>
              <a:cs typeface="Times New Roman" panose="02020603050405020304" pitchFamily="18" charset="0"/>
            </a:endParaRPr>
          </a:p>
        </p:txBody>
      </p:sp>
      <p:sp>
        <p:nvSpPr>
          <p:cNvPr id="3" name="İçerik Yer Tutucusu 2"/>
          <p:cNvSpPr>
            <a:spLocks noGrp="1"/>
          </p:cNvSpPr>
          <p:nvPr>
            <p:ph idx="1"/>
          </p:nvPr>
        </p:nvSpPr>
        <p:spPr/>
        <p:txBody>
          <a:bodyPr/>
          <a:lstStyle/>
          <a:p>
            <a:r>
              <a:rPr lang="tr-TR" altLang="en-US" dirty="0" err="1" smtClean="0">
                <a:latin typeface="Times New Roman" panose="02020603050405020304" pitchFamily="18" charset="0"/>
                <a:cs typeface="Times New Roman" panose="02020603050405020304" pitchFamily="18" charset="0"/>
              </a:rPr>
              <a:t>Casing</a:t>
            </a:r>
            <a:r>
              <a:rPr lang="tr-TR" altLang="en-US" dirty="0" smtClean="0">
                <a:latin typeface="Times New Roman" panose="02020603050405020304" pitchFamily="18" charset="0"/>
                <a:cs typeface="Times New Roman" panose="02020603050405020304" pitchFamily="18" charset="0"/>
              </a:rPr>
              <a:t> </a:t>
            </a:r>
            <a:r>
              <a:rPr lang="tr-TR" altLang="en-US" dirty="0" err="1" smtClean="0">
                <a:latin typeface="Times New Roman" panose="02020603050405020304" pitchFamily="18" charset="0"/>
                <a:cs typeface="Times New Roman" panose="02020603050405020304" pitchFamily="18" charset="0"/>
              </a:rPr>
              <a:t>material</a:t>
            </a:r>
            <a:r>
              <a:rPr lang="tr-TR" altLang="en-US" dirty="0" smtClean="0">
                <a:latin typeface="Times New Roman" panose="02020603050405020304" pitchFamily="18" charset="0"/>
                <a:cs typeface="Times New Roman" panose="02020603050405020304" pitchFamily="18" charset="0"/>
              </a:rPr>
              <a:t> is </a:t>
            </a:r>
            <a:r>
              <a:rPr lang="tr-TR" altLang="en-US" dirty="0" err="1" smtClean="0">
                <a:latin typeface="Times New Roman" panose="02020603050405020304" pitchFamily="18" charset="0"/>
                <a:cs typeface="Times New Roman" panose="02020603050405020304" pitchFamily="18" charset="0"/>
              </a:rPr>
              <a:t>steel</a:t>
            </a:r>
            <a:endParaRPr lang="tr-TR" altLang="en-US" dirty="0" smtClean="0">
              <a:latin typeface="Times New Roman" panose="02020603050405020304" pitchFamily="18" charset="0"/>
              <a:cs typeface="Times New Roman" panose="02020603050405020304" pitchFamily="18" charset="0"/>
            </a:endParaRPr>
          </a:p>
          <a:p>
            <a:r>
              <a:rPr lang="tr-TR" altLang="en-US" dirty="0" err="1" smtClean="0">
                <a:latin typeface="Times New Roman" panose="02020603050405020304" pitchFamily="18" charset="0"/>
                <a:cs typeface="Times New Roman" panose="02020603050405020304" pitchFamily="18" charset="0"/>
              </a:rPr>
              <a:t>Casing</a:t>
            </a:r>
            <a:r>
              <a:rPr lang="tr-TR" altLang="en-US" dirty="0" smtClean="0">
                <a:latin typeface="Times New Roman" panose="02020603050405020304" pitchFamily="18" charset="0"/>
                <a:cs typeface="Times New Roman" panose="02020603050405020304" pitchFamily="18" charset="0"/>
              </a:rPr>
              <a:t> </a:t>
            </a:r>
            <a:r>
              <a:rPr lang="tr-TR" altLang="en-US" dirty="0" err="1" smtClean="0">
                <a:latin typeface="Times New Roman" panose="02020603050405020304" pitchFamily="18" charset="0"/>
                <a:cs typeface="Times New Roman" panose="02020603050405020304" pitchFamily="18" charset="0"/>
              </a:rPr>
              <a:t>material</a:t>
            </a:r>
            <a:r>
              <a:rPr lang="tr-TR" altLang="en-US" dirty="0" smtClean="0">
                <a:latin typeface="Times New Roman" panose="02020603050405020304" pitchFamily="18" charset="0"/>
                <a:cs typeface="Times New Roman" panose="02020603050405020304" pitchFamily="18" charset="0"/>
              </a:rPr>
              <a:t> </a:t>
            </a:r>
            <a:r>
              <a:rPr lang="tr-TR" altLang="en-US" dirty="0" err="1" smtClean="0">
                <a:latin typeface="Times New Roman" panose="02020603050405020304" pitchFamily="18" charset="0"/>
                <a:cs typeface="Times New Roman" panose="02020603050405020304" pitchFamily="18" charset="0"/>
              </a:rPr>
              <a:t>thickness</a:t>
            </a:r>
            <a:r>
              <a:rPr lang="tr-TR" altLang="en-US" dirty="0" smtClean="0">
                <a:latin typeface="Times New Roman" panose="02020603050405020304" pitchFamily="18" charset="0"/>
                <a:cs typeface="Times New Roman" panose="02020603050405020304" pitchFamily="18" charset="0"/>
              </a:rPr>
              <a:t> is 1mm</a:t>
            </a:r>
            <a:endParaRPr lang="tr-TR" altLang="en-US" dirty="0" smtClean="0">
              <a:latin typeface="Times New Roman" panose="02020603050405020304" pitchFamily="18" charset="0"/>
              <a:cs typeface="Times New Roman" panose="02020603050405020304" pitchFamily="18" charset="0"/>
            </a:endParaRPr>
          </a:p>
          <a:p>
            <a:r>
              <a:rPr lang="tr-TR" altLang="en-US" dirty="0" err="1" smtClean="0">
                <a:latin typeface="Times New Roman" panose="02020603050405020304" pitchFamily="18" charset="0"/>
                <a:cs typeface="Times New Roman" panose="02020603050405020304" pitchFamily="18" charset="0"/>
              </a:rPr>
              <a:t>Dimensions</a:t>
            </a:r>
            <a:r>
              <a:rPr lang="tr-TR" altLang="en-US" dirty="0" smtClean="0">
                <a:latin typeface="Times New Roman" panose="02020603050405020304" pitchFamily="18" charset="0"/>
                <a:cs typeface="Times New Roman" panose="02020603050405020304" pitchFamily="18" charset="0"/>
              </a:rPr>
              <a:t> of </a:t>
            </a:r>
            <a:r>
              <a:rPr lang="tr-TR" altLang="en-US" dirty="0" err="1" smtClean="0">
                <a:latin typeface="Times New Roman" panose="02020603050405020304" pitchFamily="18" charset="0"/>
                <a:cs typeface="Times New Roman" panose="02020603050405020304" pitchFamily="18" charset="0"/>
              </a:rPr>
              <a:t>the</a:t>
            </a:r>
            <a:r>
              <a:rPr lang="tr-TR" altLang="en-US" dirty="0" smtClean="0">
                <a:latin typeface="Times New Roman" panose="02020603050405020304" pitchFamily="18" charset="0"/>
                <a:cs typeface="Times New Roman" panose="02020603050405020304" pitchFamily="18" charset="0"/>
              </a:rPr>
              <a:t> </a:t>
            </a:r>
            <a:r>
              <a:rPr lang="tr-TR" altLang="en-US" dirty="0" err="1" smtClean="0">
                <a:latin typeface="Times New Roman" panose="02020603050405020304" pitchFamily="18" charset="0"/>
                <a:cs typeface="Times New Roman" panose="02020603050405020304" pitchFamily="18" charset="0"/>
              </a:rPr>
              <a:t>furnace</a:t>
            </a:r>
            <a:r>
              <a:rPr lang="tr-TR" altLang="en-US" dirty="0" smtClean="0">
                <a:latin typeface="Times New Roman" panose="02020603050405020304" pitchFamily="18" charset="0"/>
                <a:cs typeface="Times New Roman" panose="02020603050405020304" pitchFamily="18" charset="0"/>
              </a:rPr>
              <a:t>;</a:t>
            </a:r>
            <a:endParaRPr lang="tr-TR" altLang="en-US" dirty="0" smtClean="0">
              <a:latin typeface="Times New Roman" panose="02020603050405020304" pitchFamily="18" charset="0"/>
              <a:cs typeface="Times New Roman" panose="02020603050405020304" pitchFamily="18" charset="0"/>
            </a:endParaRPr>
          </a:p>
          <a:p>
            <a:pPr marL="0" indent="0">
              <a:buNone/>
            </a:pPr>
            <a:r>
              <a:rPr lang="tr-TR" altLang="en-US" dirty="0" smtClean="0">
                <a:latin typeface="Times New Roman" panose="02020603050405020304" pitchFamily="18" charset="0"/>
                <a:cs typeface="Times New Roman" panose="02020603050405020304" pitchFamily="18" charset="0"/>
              </a:rPr>
              <a:t>     </a:t>
            </a:r>
            <a:r>
              <a:rPr lang="tr-TR" altLang="en-US" dirty="0" err="1" smtClean="0">
                <a:latin typeface="Times New Roman" panose="02020603050405020304" pitchFamily="18" charset="0"/>
                <a:cs typeface="Times New Roman" panose="02020603050405020304" pitchFamily="18" charset="0"/>
              </a:rPr>
              <a:t>Height</a:t>
            </a:r>
            <a:r>
              <a:rPr lang="tr-TR" altLang="en-US" dirty="0" smtClean="0">
                <a:latin typeface="Times New Roman" panose="02020603050405020304" pitchFamily="18" charset="0"/>
                <a:cs typeface="Times New Roman" panose="02020603050405020304" pitchFamily="18" charset="0"/>
              </a:rPr>
              <a:t>: 800mm</a:t>
            </a:r>
            <a:endParaRPr lang="tr-TR" altLang="en-US" dirty="0" smtClean="0">
              <a:latin typeface="Times New Roman" panose="02020603050405020304" pitchFamily="18" charset="0"/>
              <a:cs typeface="Times New Roman" panose="02020603050405020304" pitchFamily="18" charset="0"/>
            </a:endParaRPr>
          </a:p>
          <a:p>
            <a:pPr marL="0" indent="0">
              <a:buNone/>
            </a:pPr>
            <a:r>
              <a:rPr lang="tr-TR" altLang="en-US" dirty="0" smtClean="0">
                <a:latin typeface="Times New Roman" panose="02020603050405020304" pitchFamily="18" charset="0"/>
                <a:cs typeface="Times New Roman" panose="02020603050405020304" pitchFamily="18" charset="0"/>
              </a:rPr>
              <a:t>     </a:t>
            </a:r>
            <a:r>
              <a:rPr lang="tr-TR" altLang="en-US" dirty="0" err="1" smtClean="0">
                <a:latin typeface="Times New Roman" panose="02020603050405020304" pitchFamily="18" charset="0"/>
                <a:cs typeface="Times New Roman" panose="02020603050405020304" pitchFamily="18" charset="0"/>
              </a:rPr>
              <a:t>Width</a:t>
            </a:r>
            <a:r>
              <a:rPr lang="tr-TR" altLang="en-US" dirty="0" smtClean="0">
                <a:latin typeface="Times New Roman" panose="02020603050405020304" pitchFamily="18" charset="0"/>
                <a:cs typeface="Times New Roman" panose="02020603050405020304" pitchFamily="18" charset="0"/>
              </a:rPr>
              <a:t>: 750mm</a:t>
            </a:r>
            <a:endParaRPr lang="tr-TR" altLang="en-US" dirty="0" smtClean="0">
              <a:latin typeface="Times New Roman" panose="02020603050405020304" pitchFamily="18" charset="0"/>
              <a:cs typeface="Times New Roman" panose="02020603050405020304" pitchFamily="18" charset="0"/>
            </a:endParaRPr>
          </a:p>
          <a:p>
            <a:pPr marL="0" indent="0">
              <a:buNone/>
            </a:pPr>
            <a:r>
              <a:rPr lang="tr-TR" altLang="en-US" dirty="0">
                <a:latin typeface="Times New Roman" panose="02020603050405020304" pitchFamily="18" charset="0"/>
                <a:cs typeface="Times New Roman" panose="02020603050405020304" pitchFamily="18" charset="0"/>
              </a:rPr>
              <a:t> </a:t>
            </a:r>
            <a:r>
              <a:rPr lang="tr-TR" altLang="en-US" dirty="0" smtClean="0">
                <a:latin typeface="Times New Roman" panose="02020603050405020304" pitchFamily="18" charset="0"/>
                <a:cs typeface="Times New Roman" panose="02020603050405020304" pitchFamily="18" charset="0"/>
              </a:rPr>
              <a:t>    Depth: 675mm </a:t>
            </a:r>
            <a:endParaRPr lang="tr-TR" altLang="en-US" dirty="0" smtClean="0">
              <a:latin typeface="Times New Roman" panose="02020603050405020304" pitchFamily="18" charset="0"/>
              <a:cs typeface="Times New Roman" panose="02020603050405020304" pitchFamily="18" charset="0"/>
            </a:endParaRPr>
          </a:p>
          <a:p>
            <a:pPr marL="0" indent="0">
              <a:buNone/>
            </a:pPr>
            <a:r>
              <a:rPr lang="tr-TR" altLang="en-US" dirty="0">
                <a:latin typeface="Times New Roman" panose="02020603050405020304" pitchFamily="18" charset="0"/>
                <a:cs typeface="Times New Roman" panose="02020603050405020304" pitchFamily="18" charset="0"/>
              </a:rPr>
              <a:t> </a:t>
            </a:r>
            <a:r>
              <a:rPr lang="tr-TR" altLang="en-US" dirty="0" smtClean="0">
                <a:latin typeface="Times New Roman" panose="02020603050405020304" pitchFamily="18" charset="0"/>
                <a:cs typeface="Times New Roman" panose="02020603050405020304" pitchFamily="18" charset="0"/>
              </a:rPr>
              <a:t>    </a:t>
            </a:r>
            <a:r>
              <a:rPr lang="tr-TR" altLang="en-US" dirty="0" err="1" smtClean="0">
                <a:latin typeface="Times New Roman" panose="02020603050405020304" pitchFamily="18" charset="0"/>
                <a:cs typeface="Times New Roman" panose="02020603050405020304" pitchFamily="18" charset="0"/>
              </a:rPr>
              <a:t>Lid</a:t>
            </a:r>
            <a:r>
              <a:rPr lang="tr-TR" altLang="en-US" dirty="0" smtClean="0">
                <a:latin typeface="Times New Roman" panose="02020603050405020304" pitchFamily="18" charset="0"/>
                <a:cs typeface="Times New Roman" panose="02020603050405020304" pitchFamily="18" charset="0"/>
              </a:rPr>
              <a:t> </a:t>
            </a:r>
            <a:r>
              <a:rPr lang="tr-TR" altLang="en-US" dirty="0" err="1" smtClean="0">
                <a:latin typeface="Times New Roman" panose="02020603050405020304" pitchFamily="18" charset="0"/>
                <a:cs typeface="Times New Roman" panose="02020603050405020304" pitchFamily="18" charset="0"/>
              </a:rPr>
              <a:t>thickness</a:t>
            </a:r>
            <a:r>
              <a:rPr lang="tr-TR" altLang="en-US" dirty="0" smtClean="0">
                <a:latin typeface="Times New Roman" panose="02020603050405020304" pitchFamily="18" charset="0"/>
                <a:cs typeface="Times New Roman" panose="02020603050405020304" pitchFamily="18" charset="0"/>
              </a:rPr>
              <a:t>: 75mm</a:t>
            </a:r>
            <a:endParaRPr lang="en-US" altLang="en-US" dirty="0">
              <a:latin typeface="Times New Roman" panose="02020603050405020304" pitchFamily="18" charset="0"/>
              <a:cs typeface="Times New Roman" panose="02020603050405020304" pitchFamily="18" charset="0"/>
            </a:endParaRPr>
          </a:p>
          <a:p>
            <a:endParaRPr lang="tr-T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latin typeface="Times New Roman" panose="02020603050405020304" pitchFamily="18" charset="0"/>
                <a:cs typeface="Times New Roman" panose="02020603050405020304" pitchFamily="18" charset="0"/>
              </a:rPr>
              <a:t>Casing</a:t>
            </a:r>
            <a:r>
              <a:rPr lang="tr-TR" dirty="0" smtClean="0">
                <a:latin typeface="Times New Roman" panose="02020603050405020304" pitchFamily="18" charset="0"/>
                <a:cs typeface="Times New Roman" panose="02020603050405020304" pitchFamily="18" charset="0"/>
              </a:rPr>
              <a:t> Components</a:t>
            </a:r>
            <a:endParaRPr lang="tr-TR" dirty="0">
              <a:latin typeface="Times New Roman" panose="02020603050405020304" pitchFamily="18" charset="0"/>
              <a:cs typeface="Times New Roman" panose="02020603050405020304" pitchFamily="18" charset="0"/>
            </a:endParaRPr>
          </a:p>
        </p:txBody>
      </p:sp>
      <p:sp>
        <p:nvSpPr>
          <p:cNvPr id="3" name="İçerik Yer Tutucusu 2"/>
          <p:cNvSpPr>
            <a:spLocks noGrp="1"/>
          </p:cNvSpPr>
          <p:nvPr>
            <p:ph idx="1"/>
          </p:nvPr>
        </p:nvSpPr>
        <p:spPr/>
        <p:txBody>
          <a:bodyPr/>
          <a:lstStyle/>
          <a:p>
            <a:pPr marL="0" indent="0">
              <a:buNone/>
              <a:defRPr/>
            </a:pPr>
            <a:r>
              <a:rPr lang="tr-TR" b="1" dirty="0" smtClean="0">
                <a:solidFill>
                  <a:schemeClr val="tx1">
                    <a:lumMod val="85000"/>
                    <a:lumOff val="15000"/>
                  </a:schemeClr>
                </a:solidFill>
                <a:latin typeface="Times New Roman" panose="02020603050405020304" pitchFamily="18" charset="0"/>
                <a:cs typeface="Times New Roman" panose="02020603050405020304" pitchFamily="18" charset="0"/>
              </a:rPr>
              <a:t> </a:t>
            </a:r>
            <a:endParaRPr lang="tr-TR" b="1" dirty="0">
              <a:solidFill>
                <a:schemeClr val="tx1">
                  <a:lumMod val="85000"/>
                  <a:lumOff val="15000"/>
                </a:schemeClr>
              </a:solidFill>
              <a:latin typeface="Times New Roman" panose="02020603050405020304" pitchFamily="18" charset="0"/>
              <a:cs typeface="Times New Roman" panose="02020603050405020304" pitchFamily="18" charset="0"/>
            </a:endParaRPr>
          </a:p>
          <a:p>
            <a:r>
              <a:rPr lang="tr-TR" dirty="0" smtClean="0">
                <a:latin typeface="Times New Roman" panose="02020603050405020304" pitchFamily="18" charset="0"/>
                <a:cs typeface="Times New Roman" panose="02020603050405020304" pitchFamily="18" charset="0"/>
              </a:rPr>
              <a:t>Case of </a:t>
            </a:r>
            <a:r>
              <a:rPr lang="tr-TR" dirty="0" err="1" smtClean="0">
                <a:latin typeface="Times New Roman" panose="02020603050405020304" pitchFamily="18" charset="0"/>
                <a:cs typeface="Times New Roman" panose="02020603050405020304" pitchFamily="18" charset="0"/>
              </a:rPr>
              <a:t>the</a:t>
            </a:r>
            <a:r>
              <a:rPr lang="tr-TR" dirty="0" smtClean="0">
                <a:latin typeface="Times New Roman" panose="02020603050405020304" pitchFamily="18" charset="0"/>
                <a:cs typeface="Times New Roman" panose="02020603050405020304" pitchFamily="18" charset="0"/>
              </a:rPr>
              <a:t> </a:t>
            </a:r>
            <a:r>
              <a:rPr lang="tr-TR" dirty="0" err="1" smtClean="0">
                <a:latin typeface="Times New Roman" panose="02020603050405020304" pitchFamily="18" charset="0"/>
                <a:cs typeface="Times New Roman" panose="02020603050405020304" pitchFamily="18" charset="0"/>
              </a:rPr>
              <a:t>Furnace</a:t>
            </a:r>
            <a:endParaRPr lang="tr-TR" dirty="0" smtClean="0">
              <a:latin typeface="Times New Roman" panose="02020603050405020304" pitchFamily="18" charset="0"/>
              <a:cs typeface="Times New Roman" panose="02020603050405020304" pitchFamily="18" charset="0"/>
            </a:endParaRPr>
          </a:p>
          <a:p>
            <a:r>
              <a:rPr lang="tr-TR" dirty="0" smtClean="0">
                <a:latin typeface="Times New Roman" panose="02020603050405020304" pitchFamily="18" charset="0"/>
                <a:cs typeface="Times New Roman" panose="02020603050405020304" pitchFamily="18" charset="0"/>
              </a:rPr>
              <a:t>Inner </a:t>
            </a:r>
            <a:r>
              <a:rPr lang="tr-TR" dirty="0" err="1" smtClean="0">
                <a:latin typeface="Times New Roman" panose="02020603050405020304" pitchFamily="18" charset="0"/>
                <a:cs typeface="Times New Roman" panose="02020603050405020304" pitchFamily="18" charset="0"/>
              </a:rPr>
              <a:t>Part</a:t>
            </a:r>
            <a:endParaRPr lang="tr-TR" dirty="0" smtClean="0">
              <a:latin typeface="Times New Roman" panose="02020603050405020304" pitchFamily="18" charset="0"/>
              <a:cs typeface="Times New Roman" panose="02020603050405020304" pitchFamily="18" charset="0"/>
            </a:endParaRPr>
          </a:p>
          <a:p>
            <a:r>
              <a:rPr lang="tr-TR" dirty="0" err="1" smtClean="0">
                <a:latin typeface="Times New Roman" panose="02020603050405020304" pitchFamily="18" charset="0"/>
                <a:cs typeface="Times New Roman" panose="02020603050405020304" pitchFamily="18" charset="0"/>
              </a:rPr>
              <a:t>Lid</a:t>
            </a:r>
            <a:r>
              <a:rPr lang="tr-TR" dirty="0" smtClean="0">
                <a:latin typeface="Times New Roman" panose="02020603050405020304" pitchFamily="18" charset="0"/>
                <a:cs typeface="Times New Roman" panose="02020603050405020304" pitchFamily="18" charset="0"/>
              </a:rPr>
              <a:t> of </a:t>
            </a:r>
            <a:r>
              <a:rPr lang="tr-TR" dirty="0" err="1" smtClean="0">
                <a:latin typeface="Times New Roman" panose="02020603050405020304" pitchFamily="18" charset="0"/>
                <a:cs typeface="Times New Roman" panose="02020603050405020304" pitchFamily="18" charset="0"/>
              </a:rPr>
              <a:t>the</a:t>
            </a:r>
            <a:r>
              <a:rPr lang="tr-TR" dirty="0" smtClean="0">
                <a:latin typeface="Times New Roman" panose="02020603050405020304" pitchFamily="18" charset="0"/>
                <a:cs typeface="Times New Roman" panose="02020603050405020304" pitchFamily="18" charset="0"/>
              </a:rPr>
              <a:t> </a:t>
            </a:r>
            <a:r>
              <a:rPr lang="tr-TR" dirty="0" err="1" smtClean="0">
                <a:latin typeface="Times New Roman" panose="02020603050405020304" pitchFamily="18" charset="0"/>
                <a:cs typeface="Times New Roman" panose="02020603050405020304" pitchFamily="18" charset="0"/>
              </a:rPr>
              <a:t>Furnace</a:t>
            </a:r>
            <a:endParaRPr lang="tr-TR" dirty="0" smtClean="0">
              <a:latin typeface="Times New Roman" panose="02020603050405020304" pitchFamily="18" charset="0"/>
              <a:cs typeface="Times New Roman" panose="02020603050405020304" pitchFamily="18" charset="0"/>
            </a:endParaRPr>
          </a:p>
          <a:p>
            <a:r>
              <a:rPr lang="tr-TR" dirty="0" err="1" smtClean="0">
                <a:latin typeface="Times New Roman" panose="02020603050405020304" pitchFamily="18" charset="0"/>
                <a:cs typeface="Times New Roman" panose="02020603050405020304" pitchFamily="18" charset="0"/>
              </a:rPr>
              <a:t>Alumina</a:t>
            </a:r>
            <a:r>
              <a:rPr lang="tr-TR" dirty="0" smtClean="0">
                <a:latin typeface="Times New Roman" panose="02020603050405020304" pitchFamily="18" charset="0"/>
                <a:cs typeface="Times New Roman" panose="02020603050405020304" pitchFamily="18" charset="0"/>
              </a:rPr>
              <a:t> </a:t>
            </a:r>
            <a:r>
              <a:rPr lang="tr-TR" dirty="0" err="1" smtClean="0">
                <a:latin typeface="Times New Roman" panose="02020603050405020304" pitchFamily="18" charset="0"/>
                <a:cs typeface="Times New Roman" panose="02020603050405020304" pitchFamily="18" charset="0"/>
              </a:rPr>
              <a:t>Tube</a:t>
            </a:r>
            <a:endParaRPr lang="tr-TR" dirty="0" smtClean="0">
              <a:latin typeface="Times New Roman" panose="02020603050405020304" pitchFamily="18" charset="0"/>
              <a:cs typeface="Times New Roman" panose="02020603050405020304" pitchFamily="18" charset="0"/>
            </a:endParaRPr>
          </a:p>
          <a:p>
            <a:r>
              <a:rPr lang="tr-TR" dirty="0" err="1" smtClean="0">
                <a:latin typeface="Times New Roman" panose="02020603050405020304" pitchFamily="18" charset="0"/>
                <a:cs typeface="Times New Roman" panose="02020603050405020304" pitchFamily="18" charset="0"/>
              </a:rPr>
              <a:t>Rail</a:t>
            </a:r>
            <a:r>
              <a:rPr lang="tr-TR" dirty="0" smtClean="0">
                <a:latin typeface="Times New Roman" panose="02020603050405020304" pitchFamily="18" charset="0"/>
                <a:cs typeface="Times New Roman" panose="02020603050405020304" pitchFamily="18" charset="0"/>
              </a:rPr>
              <a:t> </a:t>
            </a:r>
            <a:r>
              <a:rPr lang="tr-TR" dirty="0" err="1" smtClean="0">
                <a:latin typeface="Times New Roman" panose="02020603050405020304" pitchFamily="18" charset="0"/>
                <a:cs typeface="Times New Roman" panose="02020603050405020304" pitchFamily="18" charset="0"/>
              </a:rPr>
              <a:t>Systems</a:t>
            </a:r>
            <a:endParaRPr lang="tr-TR" dirty="0" smtClean="0">
              <a:latin typeface="Times New Roman" panose="02020603050405020304" pitchFamily="18" charset="0"/>
              <a:cs typeface="Times New Roman" panose="02020603050405020304" pitchFamily="18" charset="0"/>
            </a:endParaRPr>
          </a:p>
          <a:p>
            <a:r>
              <a:rPr lang="tr-TR" dirty="0" smtClean="0">
                <a:latin typeface="Times New Roman" panose="02020603050405020304" pitchFamily="18" charset="0"/>
                <a:cs typeface="Times New Roman" panose="02020603050405020304" pitchFamily="18" charset="0"/>
              </a:rPr>
              <a:t>Control Panel</a:t>
            </a:r>
            <a:endParaRPr lang="tr-T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latin typeface="Times New Roman" panose="02020603050405020304" pitchFamily="18" charset="0"/>
                <a:cs typeface="Times New Roman" panose="02020603050405020304" pitchFamily="18" charset="0"/>
              </a:rPr>
              <a:t>Inner </a:t>
            </a:r>
            <a:r>
              <a:rPr lang="tr-TR" dirty="0" err="1" smtClean="0">
                <a:latin typeface="Times New Roman" panose="02020603050405020304" pitchFamily="18" charset="0"/>
                <a:cs typeface="Times New Roman" panose="02020603050405020304" pitchFamily="18" charset="0"/>
              </a:rPr>
              <a:t>Part</a:t>
            </a:r>
            <a:endParaRPr lang="tr-TR" dirty="0">
              <a:latin typeface="Times New Roman" panose="02020603050405020304" pitchFamily="18" charset="0"/>
              <a:cs typeface="Times New Roman" panose="02020603050405020304" pitchFamily="18" charset="0"/>
            </a:endParaRPr>
          </a:p>
        </p:txBody>
      </p:sp>
      <p:sp>
        <p:nvSpPr>
          <p:cNvPr id="3" name="İçerik Yer Tutucusu 2"/>
          <p:cNvSpPr>
            <a:spLocks noGrp="1"/>
          </p:cNvSpPr>
          <p:nvPr>
            <p:ph idx="1"/>
          </p:nvPr>
        </p:nvSpPr>
        <p:spPr/>
        <p:txBody>
          <a:bodyPr/>
          <a:lstStyle/>
          <a:p>
            <a:r>
              <a:rPr lang="en-US" altLang="tr-TR" dirty="0" smtClean="0">
                <a:latin typeface="Times New Roman" panose="02020603050405020304" pitchFamily="18" charset="0"/>
                <a:cs typeface="Times New Roman" panose="02020603050405020304" pitchFamily="18" charset="0"/>
              </a:rPr>
              <a:t>The </a:t>
            </a:r>
            <a:r>
              <a:rPr lang="en-US" altLang="tr-TR" dirty="0">
                <a:latin typeface="Times New Roman" panose="02020603050405020304" pitchFamily="18" charset="0"/>
                <a:cs typeface="Times New Roman" panose="02020603050405020304" pitchFamily="18" charset="0"/>
              </a:rPr>
              <a:t>total inner volume of the </a:t>
            </a:r>
            <a:r>
              <a:rPr lang="en-US" altLang="tr-TR" dirty="0" smtClean="0">
                <a:latin typeface="Times New Roman" panose="02020603050405020304" pitchFamily="18" charset="0"/>
                <a:cs typeface="Times New Roman" panose="02020603050405020304" pitchFamily="18" charset="0"/>
              </a:rPr>
              <a:t>furnace</a:t>
            </a:r>
            <a:r>
              <a:rPr lang="tr-TR" altLang="tr-TR" dirty="0" smtClean="0">
                <a:latin typeface="Times New Roman" panose="02020603050405020304" pitchFamily="18" charset="0"/>
                <a:cs typeface="Times New Roman" panose="02020603050405020304" pitchFamily="18" charset="0"/>
              </a:rPr>
              <a:t> : </a:t>
            </a:r>
            <a:r>
              <a:rPr lang="en-US" altLang="tr-TR" dirty="0" smtClean="0">
                <a:latin typeface="Times New Roman" panose="02020603050405020304" pitchFamily="18" charset="0"/>
                <a:cs typeface="Times New Roman" panose="02020603050405020304" pitchFamily="18" charset="0"/>
              </a:rPr>
              <a:t>18liter</a:t>
            </a:r>
            <a:r>
              <a:rPr lang="tr-TR" altLang="tr-TR" dirty="0" smtClean="0">
                <a:latin typeface="Times New Roman" panose="02020603050405020304" pitchFamily="18" charset="0"/>
                <a:cs typeface="Times New Roman" panose="02020603050405020304" pitchFamily="18" charset="0"/>
              </a:rPr>
              <a:t>s</a:t>
            </a:r>
            <a:r>
              <a:rPr lang="en-US" altLang="tr-TR" dirty="0" smtClean="0">
                <a:latin typeface="Times New Roman" panose="02020603050405020304" pitchFamily="18" charset="0"/>
                <a:cs typeface="Times New Roman" panose="02020603050405020304" pitchFamily="18" charset="0"/>
              </a:rPr>
              <a:t>.</a:t>
            </a:r>
            <a:endParaRPr lang="tr-TR" altLang="tr-TR" dirty="0" smtClean="0">
              <a:latin typeface="Times New Roman" panose="02020603050405020304" pitchFamily="18" charset="0"/>
              <a:cs typeface="Times New Roman" panose="02020603050405020304" pitchFamily="18" charset="0"/>
            </a:endParaRPr>
          </a:p>
          <a:p>
            <a:r>
              <a:rPr lang="tr-TR" altLang="tr-TR" dirty="0" smtClean="0">
                <a:latin typeface="Times New Roman" panose="02020603050405020304" pitchFamily="18" charset="0"/>
                <a:cs typeface="Times New Roman" panose="02020603050405020304" pitchFamily="18" charset="0"/>
              </a:rPr>
              <a:t> </a:t>
            </a:r>
            <a:r>
              <a:rPr lang="en-US" altLang="tr-TR" dirty="0" smtClean="0">
                <a:latin typeface="Times New Roman" panose="02020603050405020304" pitchFamily="18" charset="0"/>
                <a:cs typeface="Times New Roman" panose="02020603050405020304" pitchFamily="18" charset="0"/>
              </a:rPr>
              <a:t>4 </a:t>
            </a:r>
            <a:r>
              <a:rPr lang="en-US" altLang="tr-TR" dirty="0">
                <a:latin typeface="Times New Roman" panose="02020603050405020304" pitchFamily="18" charset="0"/>
                <a:cs typeface="Times New Roman" panose="02020603050405020304" pitchFamily="18" charset="0"/>
              </a:rPr>
              <a:t>kinds of materials are used in the interior of the </a:t>
            </a:r>
            <a:r>
              <a:rPr lang="tr-TR" altLang="tr-TR" dirty="0" err="1" smtClean="0">
                <a:latin typeface="Times New Roman" panose="02020603050405020304" pitchFamily="18" charset="0"/>
                <a:cs typeface="Times New Roman" panose="02020603050405020304" pitchFamily="18" charset="0"/>
              </a:rPr>
              <a:t>furnace</a:t>
            </a:r>
            <a:r>
              <a:rPr lang="en-US" altLang="tr-TR" dirty="0" smtClean="0">
                <a:latin typeface="Times New Roman" panose="02020603050405020304" pitchFamily="18" charset="0"/>
                <a:cs typeface="Times New Roman" panose="02020603050405020304" pitchFamily="18" charset="0"/>
              </a:rPr>
              <a:t> </a:t>
            </a:r>
            <a:r>
              <a:rPr lang="en-US" altLang="tr-TR" dirty="0">
                <a:latin typeface="Times New Roman" panose="02020603050405020304" pitchFamily="18" charset="0"/>
                <a:cs typeface="Times New Roman" panose="02020603050405020304" pitchFamily="18" charset="0"/>
              </a:rPr>
              <a:t>for insulation purposes. These </a:t>
            </a:r>
            <a:r>
              <a:rPr lang="en-US" altLang="tr-TR" dirty="0" smtClean="0">
                <a:latin typeface="Times New Roman" panose="02020603050405020304" pitchFamily="18" charset="0"/>
                <a:cs typeface="Times New Roman" panose="02020603050405020304" pitchFamily="18" charset="0"/>
              </a:rPr>
              <a:t>are</a:t>
            </a:r>
            <a:r>
              <a:rPr lang="tr-TR" altLang="tr-TR" dirty="0" smtClean="0">
                <a:latin typeface="Times New Roman" panose="02020603050405020304" pitchFamily="18" charset="0"/>
                <a:cs typeface="Times New Roman" panose="02020603050405020304" pitchFamily="18" charset="0"/>
              </a:rPr>
              <a:t> </a:t>
            </a:r>
            <a:r>
              <a:rPr lang="tr-TR" altLang="tr-TR" dirty="0" err="1" smtClean="0">
                <a:latin typeface="Times New Roman" panose="02020603050405020304" pitchFamily="18" charset="0"/>
                <a:cs typeface="Times New Roman" panose="02020603050405020304" pitchFamily="18" charset="0"/>
              </a:rPr>
              <a:t>ceramic</a:t>
            </a:r>
            <a:r>
              <a:rPr lang="tr-TR" altLang="tr-TR" dirty="0" smtClean="0">
                <a:latin typeface="Times New Roman" panose="02020603050405020304" pitchFamily="18" charset="0"/>
                <a:cs typeface="Times New Roman" panose="02020603050405020304" pitchFamily="18" charset="0"/>
              </a:rPr>
              <a:t> board</a:t>
            </a:r>
            <a:r>
              <a:rPr lang="en-US" altLang="tr-TR" dirty="0" smtClean="0">
                <a:latin typeface="Times New Roman" panose="02020603050405020304" pitchFamily="18" charset="0"/>
                <a:cs typeface="Times New Roman" panose="02020603050405020304" pitchFamily="18" charset="0"/>
              </a:rPr>
              <a:t>, </a:t>
            </a:r>
            <a:r>
              <a:rPr lang="tr-TR" altLang="tr-TR" dirty="0" err="1" smtClean="0">
                <a:latin typeface="Times New Roman" panose="02020603050405020304" pitchFamily="18" charset="0"/>
                <a:cs typeface="Times New Roman" panose="02020603050405020304" pitchFamily="18" charset="0"/>
              </a:rPr>
              <a:t>mullite</a:t>
            </a:r>
            <a:r>
              <a:rPr lang="tr-TR" altLang="tr-TR" dirty="0" smtClean="0">
                <a:latin typeface="Times New Roman" panose="02020603050405020304" pitchFamily="18" charset="0"/>
                <a:cs typeface="Times New Roman" panose="02020603050405020304" pitchFamily="18" charset="0"/>
              </a:rPr>
              <a:t> </a:t>
            </a:r>
            <a:r>
              <a:rPr lang="tr-TR" altLang="tr-TR" dirty="0" err="1" smtClean="0">
                <a:latin typeface="Times New Roman" panose="02020603050405020304" pitchFamily="18" charset="0"/>
                <a:cs typeface="Times New Roman" panose="02020603050405020304" pitchFamily="18" charset="0"/>
              </a:rPr>
              <a:t>insulation</a:t>
            </a:r>
            <a:r>
              <a:rPr lang="tr-TR" altLang="tr-TR" dirty="0" smtClean="0">
                <a:latin typeface="Times New Roman" panose="02020603050405020304" pitchFamily="18" charset="0"/>
                <a:cs typeface="Times New Roman" panose="02020603050405020304" pitchFamily="18" charset="0"/>
              </a:rPr>
              <a:t> </a:t>
            </a:r>
            <a:r>
              <a:rPr lang="tr-TR" altLang="tr-TR" dirty="0" err="1" smtClean="0">
                <a:latin typeface="Times New Roman" panose="02020603050405020304" pitchFamily="18" charset="0"/>
                <a:cs typeface="Times New Roman" panose="02020603050405020304" pitchFamily="18" charset="0"/>
              </a:rPr>
              <a:t>brick</a:t>
            </a:r>
            <a:r>
              <a:rPr lang="en-US" altLang="tr-TR" dirty="0" smtClean="0">
                <a:latin typeface="Times New Roman" panose="02020603050405020304" pitchFamily="18" charset="0"/>
                <a:cs typeface="Times New Roman" panose="02020603050405020304" pitchFamily="18" charset="0"/>
              </a:rPr>
              <a:t>,  </a:t>
            </a:r>
            <a:r>
              <a:rPr lang="tr-TR" altLang="tr-TR" dirty="0" err="1" smtClean="0">
                <a:latin typeface="Times New Roman" panose="02020603050405020304" pitchFamily="18" charset="0"/>
                <a:cs typeface="Times New Roman" panose="02020603050405020304" pitchFamily="18" charset="0"/>
              </a:rPr>
              <a:t>ceramic</a:t>
            </a:r>
            <a:r>
              <a:rPr lang="tr-TR" altLang="tr-TR" dirty="0" smtClean="0">
                <a:latin typeface="Times New Roman" panose="02020603050405020304" pitchFamily="18" charset="0"/>
                <a:cs typeface="Times New Roman" panose="02020603050405020304" pitchFamily="18" charset="0"/>
              </a:rPr>
              <a:t> fiber </a:t>
            </a:r>
            <a:r>
              <a:rPr lang="tr-TR" altLang="tr-TR" dirty="0" err="1" smtClean="0">
                <a:latin typeface="Times New Roman" panose="02020603050405020304" pitchFamily="18" charset="0"/>
                <a:cs typeface="Times New Roman" panose="02020603050405020304" pitchFamily="18" charset="0"/>
              </a:rPr>
              <a:t>blanket and </a:t>
            </a:r>
            <a:r>
              <a:rPr lang="en-US" altLang="tr-TR" dirty="0">
                <a:latin typeface="Times New Roman" panose="02020603050405020304" pitchFamily="18" charset="0"/>
                <a:cs typeface="Times New Roman" panose="02020603050405020304" pitchFamily="18" charset="0"/>
                <a:sym typeface="+mn-ea"/>
              </a:rPr>
              <a:t>aluminum </a:t>
            </a:r>
            <a:r>
              <a:rPr lang="en-US" altLang="tr-TR" dirty="0" smtClean="0">
                <a:latin typeface="Times New Roman" panose="02020603050405020304" pitchFamily="18" charset="0"/>
                <a:cs typeface="Times New Roman" panose="02020603050405020304" pitchFamily="18" charset="0"/>
                <a:sym typeface="+mn-ea"/>
              </a:rPr>
              <a:t>foil</a:t>
            </a:r>
            <a:r>
              <a:rPr lang="en-US" altLang="tr-TR" dirty="0" smtClean="0">
                <a:latin typeface="Times New Roman" panose="02020603050405020304" pitchFamily="18" charset="0"/>
                <a:cs typeface="Times New Roman" panose="02020603050405020304" pitchFamily="18" charset="0"/>
              </a:rPr>
              <a:t> </a:t>
            </a:r>
            <a:r>
              <a:rPr lang="en-US" altLang="tr-TR" dirty="0">
                <a:latin typeface="Times New Roman" panose="02020603050405020304" pitchFamily="18" charset="0"/>
                <a:cs typeface="Times New Roman" panose="02020603050405020304" pitchFamily="18" charset="0"/>
              </a:rPr>
              <a:t>respectively</a:t>
            </a:r>
            <a:r>
              <a:rPr lang="en-US" altLang="tr-TR" dirty="0" smtClean="0">
                <a:latin typeface="Times New Roman" panose="02020603050405020304" pitchFamily="18" charset="0"/>
                <a:cs typeface="Times New Roman" panose="02020603050405020304" pitchFamily="18" charset="0"/>
              </a:rPr>
              <a:t>.</a:t>
            </a:r>
            <a:endParaRPr lang="tr-TR" altLang="tr-TR" dirty="0" smtClean="0">
              <a:latin typeface="Times New Roman" panose="02020603050405020304" pitchFamily="18" charset="0"/>
              <a:cs typeface="Times New Roman" panose="02020603050405020304" pitchFamily="18" charset="0"/>
            </a:endParaRPr>
          </a:p>
          <a:p>
            <a:r>
              <a:rPr lang="en-US" altLang="tr-TR" dirty="0" smtClean="0">
                <a:latin typeface="Times New Roman" panose="02020603050405020304" pitchFamily="18" charset="0"/>
                <a:cs typeface="Times New Roman" panose="02020603050405020304" pitchFamily="18" charset="0"/>
              </a:rPr>
              <a:t> </a:t>
            </a:r>
            <a:r>
              <a:rPr lang="en-US" altLang="tr-TR" dirty="0">
                <a:latin typeface="Times New Roman" panose="02020603050405020304" pitchFamily="18" charset="0"/>
                <a:cs typeface="Times New Roman" panose="02020603050405020304" pitchFamily="18" charset="0"/>
              </a:rPr>
              <a:t>The total refractory thickness </a:t>
            </a:r>
            <a:r>
              <a:rPr lang="tr-TR" altLang="tr-TR" dirty="0" smtClean="0">
                <a:latin typeface="Times New Roman" panose="02020603050405020304" pitchFamily="18" charset="0"/>
                <a:cs typeface="Times New Roman" panose="02020603050405020304" pitchFamily="18" charset="0"/>
              </a:rPr>
              <a:t>is</a:t>
            </a:r>
            <a:r>
              <a:rPr lang="en-US" altLang="tr-TR" dirty="0" smtClean="0">
                <a:latin typeface="Times New Roman" panose="02020603050405020304" pitchFamily="18" charset="0"/>
                <a:cs typeface="Times New Roman" panose="02020603050405020304" pitchFamily="18" charset="0"/>
              </a:rPr>
              <a:t> </a:t>
            </a:r>
            <a:r>
              <a:rPr lang="en-US" altLang="tr-TR" dirty="0">
                <a:latin typeface="Times New Roman" panose="02020603050405020304" pitchFamily="18" charset="0"/>
                <a:cs typeface="Times New Roman" panose="02020603050405020304" pitchFamily="18" charset="0"/>
              </a:rPr>
              <a:t>17.5 cm</a:t>
            </a:r>
            <a:r>
              <a:rPr lang="en-US" altLang="tr-TR" dirty="0" smtClean="0">
                <a:latin typeface="Times New Roman" panose="02020603050405020304" pitchFamily="18" charset="0"/>
                <a:cs typeface="Times New Roman" panose="02020603050405020304" pitchFamily="18" charset="0"/>
              </a:rPr>
              <a:t>.</a:t>
            </a:r>
            <a:endParaRPr lang="tr-TR" altLang="tr-TR" dirty="0" smtClean="0">
              <a:latin typeface="Times New Roman" panose="02020603050405020304" pitchFamily="18" charset="0"/>
              <a:cs typeface="Times New Roman" panose="02020603050405020304" pitchFamily="18" charset="0"/>
            </a:endParaRPr>
          </a:p>
          <a:p>
            <a:r>
              <a:rPr lang="en-US" altLang="tr-TR" dirty="0" smtClean="0">
                <a:latin typeface="Times New Roman" panose="02020603050405020304" pitchFamily="18" charset="0"/>
                <a:cs typeface="Times New Roman" panose="02020603050405020304" pitchFamily="18" charset="0"/>
              </a:rPr>
              <a:t> </a:t>
            </a:r>
            <a:r>
              <a:rPr lang="tr-TR" altLang="tr-TR" dirty="0" err="1" smtClean="0">
                <a:latin typeface="Times New Roman" panose="02020603050405020304" pitchFamily="18" charset="0"/>
                <a:cs typeface="Times New Roman" panose="02020603050405020304" pitchFamily="18" charset="0"/>
              </a:rPr>
              <a:t>Used</a:t>
            </a:r>
            <a:r>
              <a:rPr lang="tr-TR" altLang="tr-TR" dirty="0" smtClean="0">
                <a:latin typeface="Times New Roman" panose="02020603050405020304" pitchFamily="18" charset="0"/>
                <a:cs typeface="Times New Roman" panose="02020603050405020304" pitchFamily="18" charset="0"/>
              </a:rPr>
              <a:t> </a:t>
            </a:r>
            <a:r>
              <a:rPr lang="tr-TR" altLang="tr-TR" dirty="0" err="1">
                <a:latin typeface="Times New Roman" panose="02020603050405020304" pitchFamily="18" charset="0"/>
                <a:cs typeface="Times New Roman" panose="02020603050405020304" pitchFamily="18" charset="0"/>
              </a:rPr>
              <a:t>h</a:t>
            </a:r>
            <a:r>
              <a:rPr lang="tr-TR" altLang="tr-TR" dirty="0" err="1" smtClean="0">
                <a:latin typeface="Times New Roman" panose="02020603050405020304" pitchFamily="18" charset="0"/>
                <a:cs typeface="Times New Roman" panose="02020603050405020304" pitchFamily="18" charset="0"/>
              </a:rPr>
              <a:t>eating</a:t>
            </a:r>
            <a:r>
              <a:rPr lang="tr-TR" altLang="tr-TR" dirty="0" smtClean="0">
                <a:latin typeface="Times New Roman" panose="02020603050405020304" pitchFamily="18" charset="0"/>
                <a:cs typeface="Times New Roman" panose="02020603050405020304" pitchFamily="18" charset="0"/>
              </a:rPr>
              <a:t> element </a:t>
            </a:r>
            <a:r>
              <a:rPr lang="tr-TR" altLang="tr-TR" dirty="0" err="1" smtClean="0">
                <a:latin typeface="Times New Roman" panose="02020603050405020304" pitchFamily="18" charset="0"/>
                <a:cs typeface="Times New Roman" panose="02020603050405020304" pitchFamily="18" charset="0"/>
              </a:rPr>
              <a:t>numbers</a:t>
            </a:r>
            <a:r>
              <a:rPr lang="tr-TR" altLang="tr-TR" dirty="0">
                <a:latin typeface="Times New Roman" panose="02020603050405020304" pitchFamily="18" charset="0"/>
                <a:cs typeface="Times New Roman" panose="02020603050405020304" pitchFamily="18" charset="0"/>
              </a:rPr>
              <a:t> </a:t>
            </a:r>
            <a:r>
              <a:rPr lang="tr-TR" altLang="tr-TR" dirty="0" err="1" smtClean="0">
                <a:latin typeface="Times New Roman" panose="02020603050405020304" pitchFamily="18" charset="0"/>
                <a:cs typeface="Times New Roman" panose="02020603050405020304" pitchFamily="18" charset="0"/>
              </a:rPr>
              <a:t>are</a:t>
            </a:r>
            <a:r>
              <a:rPr lang="tr-TR" altLang="tr-TR" dirty="0" smtClean="0">
                <a:latin typeface="Times New Roman" panose="02020603050405020304" pitchFamily="18" charset="0"/>
                <a:cs typeface="Times New Roman" panose="02020603050405020304" pitchFamily="18" charset="0"/>
              </a:rPr>
              <a:t> 6.</a:t>
            </a:r>
            <a:endParaRPr lang="tr-T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çerik Yer Tutucusu 3"/>
          <p:cNvPicPr>
            <a:picLocks noGrp="1" noChangeAspect="1"/>
          </p:cNvPicPr>
          <p:nvPr>
            <p:ph idx="1"/>
          </p:nvPr>
        </p:nvPicPr>
        <p:blipFill rotWithShape="1">
          <a:blip r:embed="rId1">
            <a:extLst>
              <a:ext uri="{28A0092B-C50C-407E-A947-70E740481C1C}">
                <a14:useLocalDpi xmlns:a14="http://schemas.microsoft.com/office/drawing/2010/main" val="0"/>
              </a:ext>
            </a:extLst>
          </a:blip>
          <a:srcRect t="2992"/>
          <a:stretch>
            <a:fillRect/>
          </a:stretch>
        </p:blipFill>
        <p:spPr>
          <a:xfrm>
            <a:off x="1996650" y="698499"/>
            <a:ext cx="7960149" cy="5634460"/>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latin typeface="Times New Roman" panose="02020603050405020304" pitchFamily="18" charset="0"/>
                <a:cs typeface="Times New Roman" panose="02020603050405020304" pitchFamily="18" charset="0"/>
              </a:rPr>
              <a:t>Lid</a:t>
            </a:r>
            <a:r>
              <a:rPr lang="tr-TR" dirty="0" smtClean="0">
                <a:latin typeface="Times New Roman" panose="02020603050405020304" pitchFamily="18" charset="0"/>
                <a:cs typeface="Times New Roman" panose="02020603050405020304" pitchFamily="18" charset="0"/>
              </a:rPr>
              <a:t> of </a:t>
            </a:r>
            <a:r>
              <a:rPr lang="tr-TR" dirty="0" err="1" smtClean="0">
                <a:latin typeface="Times New Roman" panose="02020603050405020304" pitchFamily="18" charset="0"/>
                <a:cs typeface="Times New Roman" panose="02020603050405020304" pitchFamily="18" charset="0"/>
              </a:rPr>
              <a:t>the</a:t>
            </a:r>
            <a:r>
              <a:rPr lang="tr-TR" dirty="0" smtClean="0">
                <a:latin typeface="Times New Roman" panose="02020603050405020304" pitchFamily="18" charset="0"/>
                <a:cs typeface="Times New Roman" panose="02020603050405020304" pitchFamily="18" charset="0"/>
              </a:rPr>
              <a:t> </a:t>
            </a:r>
            <a:r>
              <a:rPr lang="tr-TR" dirty="0" err="1" smtClean="0">
                <a:latin typeface="Times New Roman" panose="02020603050405020304" pitchFamily="18" charset="0"/>
                <a:cs typeface="Times New Roman" panose="02020603050405020304" pitchFamily="18" charset="0"/>
              </a:rPr>
              <a:t>Furnace</a:t>
            </a:r>
            <a:endParaRPr lang="tr-TR" dirty="0">
              <a:latin typeface="Times New Roman" panose="02020603050405020304" pitchFamily="18" charset="0"/>
              <a:cs typeface="Times New Roman" panose="02020603050405020304" pitchFamily="18" charset="0"/>
            </a:endParaRPr>
          </a:p>
        </p:txBody>
      </p:sp>
      <p:sp>
        <p:nvSpPr>
          <p:cNvPr id="3" name="İçerik Yer Tutucusu 2"/>
          <p:cNvSpPr>
            <a:spLocks noGrp="1"/>
          </p:cNvSpPr>
          <p:nvPr>
            <p:ph idx="1"/>
          </p:nvPr>
        </p:nvSpPr>
        <p:spPr/>
        <p:txBody>
          <a:bodyPr/>
          <a:lstStyle/>
          <a:p>
            <a:r>
              <a:rPr lang="tr-TR" altLang="tr-TR" dirty="0" err="1" smtClean="0">
                <a:solidFill>
                  <a:srgbClr val="000000"/>
                </a:solidFill>
                <a:latin typeface="Times New Roman" panose="02020603050405020304" pitchFamily="18" charset="0"/>
                <a:cs typeface="Times New Roman" panose="02020603050405020304" pitchFamily="18" charset="0"/>
              </a:rPr>
              <a:t>Insulation</a:t>
            </a:r>
            <a:r>
              <a:rPr lang="tr-TR" altLang="tr-TR" dirty="0" smtClean="0">
                <a:solidFill>
                  <a:srgbClr val="000000"/>
                </a:solidFill>
                <a:latin typeface="Times New Roman" panose="02020603050405020304" pitchFamily="18" charset="0"/>
                <a:cs typeface="Times New Roman" panose="02020603050405020304" pitchFamily="18" charset="0"/>
              </a:rPr>
              <a:t> of </a:t>
            </a:r>
            <a:r>
              <a:rPr lang="tr-TR" altLang="tr-TR" dirty="0" err="1" smtClean="0">
                <a:solidFill>
                  <a:srgbClr val="000000"/>
                </a:solidFill>
                <a:latin typeface="Times New Roman" panose="02020603050405020304" pitchFamily="18" charset="0"/>
                <a:cs typeface="Times New Roman" panose="02020603050405020304" pitchFamily="18" charset="0"/>
              </a:rPr>
              <a:t>the</a:t>
            </a:r>
            <a:r>
              <a:rPr lang="tr-TR" altLang="tr-TR" dirty="0" smtClean="0">
                <a:solidFill>
                  <a:srgbClr val="000000"/>
                </a:solidFill>
                <a:latin typeface="Times New Roman" panose="02020603050405020304" pitchFamily="18" charset="0"/>
                <a:cs typeface="Times New Roman" panose="02020603050405020304" pitchFamily="18" charset="0"/>
              </a:rPr>
              <a:t> </a:t>
            </a:r>
            <a:r>
              <a:rPr lang="tr-TR" altLang="tr-TR" dirty="0" err="1" smtClean="0">
                <a:solidFill>
                  <a:srgbClr val="000000"/>
                </a:solidFill>
                <a:latin typeface="Times New Roman" panose="02020603050405020304" pitchFamily="18" charset="0"/>
                <a:cs typeface="Times New Roman" panose="02020603050405020304" pitchFamily="18" charset="0"/>
              </a:rPr>
              <a:t>lid</a:t>
            </a:r>
            <a:r>
              <a:rPr lang="tr-TR" altLang="tr-TR" dirty="0" smtClean="0">
                <a:solidFill>
                  <a:srgbClr val="000000"/>
                </a:solidFill>
                <a:latin typeface="Times New Roman" panose="02020603050405020304" pitchFamily="18" charset="0"/>
                <a:cs typeface="Times New Roman" panose="02020603050405020304" pitchFamily="18" charset="0"/>
              </a:rPr>
              <a:t> </a:t>
            </a:r>
            <a:r>
              <a:rPr lang="tr-TR" altLang="tr-TR" dirty="0" err="1" smtClean="0">
                <a:solidFill>
                  <a:srgbClr val="000000"/>
                </a:solidFill>
                <a:latin typeface="Times New Roman" panose="02020603050405020304" pitchFamily="18" charset="0"/>
                <a:cs typeface="Times New Roman" panose="02020603050405020304" pitchFamily="18" charset="0"/>
              </a:rPr>
              <a:t>provided</a:t>
            </a:r>
            <a:r>
              <a:rPr lang="tr-TR" altLang="tr-TR" dirty="0" smtClean="0">
                <a:solidFill>
                  <a:srgbClr val="000000"/>
                </a:solidFill>
                <a:latin typeface="Times New Roman" panose="02020603050405020304" pitchFamily="18" charset="0"/>
                <a:cs typeface="Times New Roman" panose="02020603050405020304" pitchFamily="18" charset="0"/>
              </a:rPr>
              <a:t> </a:t>
            </a:r>
            <a:r>
              <a:rPr lang="tr-TR" altLang="tr-TR" dirty="0" err="1" smtClean="0">
                <a:solidFill>
                  <a:srgbClr val="000000"/>
                </a:solidFill>
                <a:latin typeface="Times New Roman" panose="02020603050405020304" pitchFamily="18" charset="0"/>
                <a:cs typeface="Times New Roman" panose="02020603050405020304" pitchFamily="18" charset="0"/>
              </a:rPr>
              <a:t>with</a:t>
            </a:r>
            <a:r>
              <a:rPr lang="en-US" altLang="tr-TR" dirty="0" smtClean="0">
                <a:solidFill>
                  <a:srgbClr val="000000"/>
                </a:solidFill>
                <a:latin typeface="Times New Roman" panose="02020603050405020304" pitchFamily="18" charset="0"/>
                <a:cs typeface="Times New Roman" panose="02020603050405020304" pitchFamily="18" charset="0"/>
              </a:rPr>
              <a:t> </a:t>
            </a:r>
            <a:r>
              <a:rPr lang="en-US" altLang="tr-TR" dirty="0">
                <a:solidFill>
                  <a:srgbClr val="000000"/>
                </a:solidFill>
                <a:latin typeface="Times New Roman" panose="02020603050405020304" pitchFamily="18" charset="0"/>
                <a:cs typeface="Times New Roman" panose="02020603050405020304" pitchFamily="18" charset="0"/>
              </a:rPr>
              <a:t>ceramic board with 10cm total thickness. </a:t>
            </a:r>
            <a:endParaRPr lang="tr-TR" altLang="tr-TR" dirty="0" smtClean="0">
              <a:solidFill>
                <a:srgbClr val="000000"/>
              </a:solidFill>
              <a:latin typeface="Times New Roman" panose="02020603050405020304" pitchFamily="18" charset="0"/>
              <a:cs typeface="Times New Roman" panose="02020603050405020304" pitchFamily="18" charset="0"/>
            </a:endParaRPr>
          </a:p>
          <a:p>
            <a:r>
              <a:rPr lang="tr-TR" altLang="tr-TR" dirty="0" smtClean="0">
                <a:solidFill>
                  <a:srgbClr val="000000"/>
                </a:solidFill>
                <a:latin typeface="Times New Roman" panose="02020603050405020304" pitchFamily="18" charset="0"/>
                <a:cs typeface="Times New Roman" panose="02020603050405020304" pitchFamily="18" charset="0"/>
              </a:rPr>
              <a:t>2 </a:t>
            </a:r>
            <a:r>
              <a:rPr lang="tr-TR" altLang="tr-TR" dirty="0" err="1" smtClean="0">
                <a:solidFill>
                  <a:srgbClr val="000000"/>
                </a:solidFill>
                <a:latin typeface="Times New Roman" panose="02020603050405020304" pitchFamily="18" charset="0"/>
                <a:cs typeface="Times New Roman" panose="02020603050405020304" pitchFamily="18" charset="0"/>
              </a:rPr>
              <a:t>layers</a:t>
            </a:r>
            <a:r>
              <a:rPr lang="tr-TR" altLang="tr-TR" dirty="0" smtClean="0">
                <a:solidFill>
                  <a:srgbClr val="000000"/>
                </a:solidFill>
                <a:latin typeface="Times New Roman" panose="02020603050405020304" pitchFamily="18" charset="0"/>
                <a:cs typeface="Times New Roman" panose="02020603050405020304" pitchFamily="18" charset="0"/>
              </a:rPr>
              <a:t> of </a:t>
            </a:r>
            <a:r>
              <a:rPr lang="tr-TR" altLang="tr-TR" dirty="0" err="1" smtClean="0">
                <a:solidFill>
                  <a:srgbClr val="000000"/>
                </a:solidFill>
                <a:latin typeface="Times New Roman" panose="02020603050405020304" pitchFamily="18" charset="0"/>
                <a:cs typeface="Times New Roman" panose="02020603050405020304" pitchFamily="18" charset="0"/>
              </a:rPr>
              <a:t>ceramic</a:t>
            </a:r>
            <a:r>
              <a:rPr lang="tr-TR" altLang="tr-TR" dirty="0" smtClean="0">
                <a:solidFill>
                  <a:srgbClr val="000000"/>
                </a:solidFill>
                <a:latin typeface="Times New Roman" panose="02020603050405020304" pitchFamily="18" charset="0"/>
                <a:cs typeface="Times New Roman" panose="02020603050405020304" pitchFamily="18" charset="0"/>
              </a:rPr>
              <a:t> board </a:t>
            </a:r>
            <a:r>
              <a:rPr lang="tr-TR" altLang="tr-TR" dirty="0" err="1" smtClean="0">
                <a:solidFill>
                  <a:srgbClr val="000000"/>
                </a:solidFill>
                <a:latin typeface="Times New Roman" panose="02020603050405020304" pitchFamily="18" charset="0"/>
                <a:cs typeface="Times New Roman" panose="02020603050405020304" pitchFamily="18" charset="0"/>
              </a:rPr>
              <a:t>are</a:t>
            </a:r>
            <a:r>
              <a:rPr lang="tr-TR" altLang="tr-TR" dirty="0" smtClean="0">
                <a:solidFill>
                  <a:srgbClr val="000000"/>
                </a:solidFill>
                <a:latin typeface="Times New Roman" panose="02020603050405020304" pitchFamily="18" charset="0"/>
                <a:cs typeface="Times New Roman" panose="02020603050405020304" pitchFamily="18" charset="0"/>
              </a:rPr>
              <a:t> </a:t>
            </a:r>
            <a:r>
              <a:rPr lang="tr-TR" altLang="tr-TR" dirty="0" err="1" smtClean="0">
                <a:solidFill>
                  <a:srgbClr val="000000"/>
                </a:solidFill>
                <a:latin typeface="Times New Roman" panose="02020603050405020304" pitchFamily="18" charset="0"/>
                <a:cs typeface="Times New Roman" panose="02020603050405020304" pitchFamily="18" charset="0"/>
              </a:rPr>
              <a:t>used</a:t>
            </a:r>
            <a:r>
              <a:rPr lang="tr-TR" altLang="tr-TR" dirty="0" smtClean="0">
                <a:solidFill>
                  <a:srgbClr val="000000"/>
                </a:solidFill>
                <a:latin typeface="Times New Roman" panose="02020603050405020304" pitchFamily="18" charset="0"/>
                <a:cs typeface="Times New Roman" panose="02020603050405020304" pitchFamily="18" charset="0"/>
              </a:rPr>
              <a:t>. </a:t>
            </a:r>
            <a:endParaRPr lang="tr-TR" altLang="tr-TR" dirty="0" smtClean="0">
              <a:solidFill>
                <a:srgbClr val="000000"/>
              </a:solidFill>
              <a:latin typeface="Times New Roman" panose="02020603050405020304" pitchFamily="18" charset="0"/>
              <a:cs typeface="Times New Roman" panose="02020603050405020304" pitchFamily="18" charset="0"/>
            </a:endParaRPr>
          </a:p>
          <a:p>
            <a:pPr marL="0" indent="0">
              <a:buNone/>
            </a:pPr>
            <a:r>
              <a:rPr lang="tr-TR" altLang="tr-TR" dirty="0" smtClean="0">
                <a:solidFill>
                  <a:srgbClr val="000000"/>
                </a:solidFill>
                <a:latin typeface="Times New Roman" panose="02020603050405020304" pitchFamily="18" charset="0"/>
                <a:cs typeface="Times New Roman" panose="02020603050405020304" pitchFamily="18" charset="0"/>
              </a:rPr>
              <a:t>         -</a:t>
            </a:r>
            <a:r>
              <a:rPr lang="tr-TR" altLang="tr-TR" dirty="0" err="1" smtClean="0">
                <a:solidFill>
                  <a:srgbClr val="000000"/>
                </a:solidFill>
                <a:latin typeface="Times New Roman" panose="02020603050405020304" pitchFamily="18" charset="0"/>
                <a:cs typeface="Times New Roman" panose="02020603050405020304" pitchFamily="18" charset="0"/>
              </a:rPr>
              <a:t>Upper</a:t>
            </a:r>
            <a:r>
              <a:rPr lang="tr-TR" altLang="tr-TR" dirty="0" smtClean="0">
                <a:solidFill>
                  <a:srgbClr val="000000"/>
                </a:solidFill>
                <a:latin typeface="Times New Roman" panose="02020603050405020304" pitchFamily="18" charset="0"/>
                <a:cs typeface="Times New Roman" panose="02020603050405020304" pitchFamily="18" charset="0"/>
              </a:rPr>
              <a:t> </a:t>
            </a:r>
            <a:r>
              <a:rPr lang="tr-TR" altLang="tr-TR" dirty="0" err="1" smtClean="0">
                <a:solidFill>
                  <a:srgbClr val="000000"/>
                </a:solidFill>
                <a:latin typeface="Times New Roman" panose="02020603050405020304" pitchFamily="18" charset="0"/>
                <a:cs typeface="Times New Roman" panose="02020603050405020304" pitchFamily="18" charset="0"/>
              </a:rPr>
              <a:t>layer</a:t>
            </a:r>
            <a:r>
              <a:rPr lang="tr-TR" altLang="tr-TR" dirty="0" smtClean="0">
                <a:solidFill>
                  <a:srgbClr val="000000"/>
                </a:solidFill>
                <a:latin typeface="Times New Roman" panose="02020603050405020304" pitchFamily="18" charset="0"/>
                <a:cs typeface="Times New Roman" panose="02020603050405020304" pitchFamily="18" charset="0"/>
              </a:rPr>
              <a:t> </a:t>
            </a:r>
            <a:r>
              <a:rPr lang="tr-TR" altLang="tr-TR" dirty="0" err="1" smtClean="0">
                <a:solidFill>
                  <a:srgbClr val="000000"/>
                </a:solidFill>
                <a:latin typeface="Times New Roman" panose="02020603050405020304" pitchFamily="18" charset="0"/>
                <a:cs typeface="Times New Roman" panose="02020603050405020304" pitchFamily="18" charset="0"/>
              </a:rPr>
              <a:t>thickness</a:t>
            </a:r>
            <a:r>
              <a:rPr lang="tr-TR" altLang="tr-TR" dirty="0" smtClean="0">
                <a:solidFill>
                  <a:srgbClr val="000000"/>
                </a:solidFill>
                <a:latin typeface="Times New Roman" panose="02020603050405020304" pitchFamily="18" charset="0"/>
                <a:cs typeface="Times New Roman" panose="02020603050405020304" pitchFamily="18" charset="0"/>
              </a:rPr>
              <a:t> is 3cm</a:t>
            </a:r>
            <a:endParaRPr lang="en-US" altLang="tr-TR" dirty="0">
              <a:solidFill>
                <a:srgbClr val="000000"/>
              </a:solidFill>
              <a:latin typeface="Times New Roman" panose="02020603050405020304" pitchFamily="18" charset="0"/>
              <a:cs typeface="Times New Roman" panose="02020603050405020304" pitchFamily="18" charset="0"/>
            </a:endParaRPr>
          </a:p>
          <a:p>
            <a:pPr marL="0" indent="0">
              <a:buNone/>
            </a:pPr>
            <a:r>
              <a:rPr lang="tr-TR" dirty="0">
                <a:latin typeface="Times New Roman" panose="02020603050405020304" pitchFamily="18" charset="0"/>
                <a:cs typeface="Times New Roman" panose="02020603050405020304" pitchFamily="18" charset="0"/>
              </a:rPr>
              <a:t> </a:t>
            </a:r>
            <a:r>
              <a:rPr lang="tr-TR" dirty="0" smtClean="0">
                <a:latin typeface="Times New Roman" panose="02020603050405020304" pitchFamily="18" charset="0"/>
                <a:cs typeface="Times New Roman" panose="02020603050405020304" pitchFamily="18" charset="0"/>
              </a:rPr>
              <a:t>         </a:t>
            </a:r>
            <a:r>
              <a:rPr lang="tr-TR" dirty="0" err="1" smtClean="0">
                <a:latin typeface="Times New Roman" panose="02020603050405020304" pitchFamily="18" charset="0"/>
                <a:cs typeface="Times New Roman" panose="02020603050405020304" pitchFamily="18" charset="0"/>
              </a:rPr>
              <a:t>Bottom</a:t>
            </a:r>
            <a:r>
              <a:rPr lang="tr-TR" dirty="0" smtClean="0">
                <a:latin typeface="Times New Roman" panose="02020603050405020304" pitchFamily="18" charset="0"/>
                <a:cs typeface="Times New Roman" panose="02020603050405020304" pitchFamily="18" charset="0"/>
              </a:rPr>
              <a:t> </a:t>
            </a:r>
            <a:r>
              <a:rPr lang="tr-TR" dirty="0" err="1" smtClean="0">
                <a:latin typeface="Times New Roman" panose="02020603050405020304" pitchFamily="18" charset="0"/>
                <a:cs typeface="Times New Roman" panose="02020603050405020304" pitchFamily="18" charset="0"/>
              </a:rPr>
              <a:t>layer</a:t>
            </a:r>
            <a:r>
              <a:rPr lang="tr-TR" dirty="0" smtClean="0">
                <a:latin typeface="Times New Roman" panose="02020603050405020304" pitchFamily="18" charset="0"/>
                <a:cs typeface="Times New Roman" panose="02020603050405020304" pitchFamily="18" charset="0"/>
              </a:rPr>
              <a:t> </a:t>
            </a:r>
            <a:r>
              <a:rPr lang="tr-TR" dirty="0" err="1" smtClean="0">
                <a:latin typeface="Times New Roman" panose="02020603050405020304" pitchFamily="18" charset="0"/>
                <a:cs typeface="Times New Roman" panose="02020603050405020304" pitchFamily="18" charset="0"/>
              </a:rPr>
              <a:t>thickness</a:t>
            </a:r>
            <a:r>
              <a:rPr lang="tr-TR" dirty="0" smtClean="0">
                <a:latin typeface="Times New Roman" panose="02020603050405020304" pitchFamily="18" charset="0"/>
                <a:cs typeface="Times New Roman" panose="02020603050405020304" pitchFamily="18" charset="0"/>
              </a:rPr>
              <a:t> is 7cm</a:t>
            </a:r>
            <a:endParaRPr lang="tr-T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çerik Yer Tutucusu 3"/>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6596381" y="968070"/>
            <a:ext cx="4930140" cy="4556430"/>
          </a:xfrm>
        </p:spPr>
      </p:pic>
      <p:pic>
        <p:nvPicPr>
          <p:cNvPr id="5" name="Resi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3560" y="968070"/>
            <a:ext cx="5810379" cy="4556430"/>
          </a:xfrm>
          <a:prstGeom prst="rect">
            <a:avLst/>
          </a:prstGeom>
        </p:spPr>
      </p:pic>
    </p:spTree>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4902</Words>
  <Application>WPS Presentation</Application>
  <PresentationFormat>Özel</PresentationFormat>
  <Paragraphs>151</Paragraphs>
  <Slides>31</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31</vt:i4>
      </vt:variant>
    </vt:vector>
  </HeadingPairs>
  <TitlesOfParts>
    <vt:vector size="41" baseType="lpstr">
      <vt:lpstr>Arial</vt:lpstr>
      <vt:lpstr>SimSun</vt:lpstr>
      <vt:lpstr>Wingdings</vt:lpstr>
      <vt:lpstr>Times New Roman</vt:lpstr>
      <vt:lpstr>Times New Roman</vt:lpstr>
      <vt:lpstr>Calibri</vt:lpstr>
      <vt:lpstr>Microsoft YaHei</vt:lpstr>
      <vt:lpstr>Arial Unicode MS</vt:lpstr>
      <vt:lpstr>Calibri Light</vt:lpstr>
      <vt:lpstr>Office Teması</vt:lpstr>
      <vt:lpstr>Production of a Tube and Box Lab Furnace for 1600 C</vt:lpstr>
      <vt:lpstr>Motivation of Project</vt:lpstr>
      <vt:lpstr>Main Parts of the Furnace</vt:lpstr>
      <vt:lpstr>Casing</vt:lpstr>
      <vt:lpstr>Casing Components</vt:lpstr>
      <vt:lpstr>Inner Part</vt:lpstr>
      <vt:lpstr>PowerPoint 演示文稿</vt:lpstr>
      <vt:lpstr>Lid of the Furnace</vt:lpstr>
      <vt:lpstr>PowerPoint 演示文稿</vt:lpstr>
      <vt:lpstr>Alumina Tube</vt:lpstr>
      <vt:lpstr>Rail Systems</vt:lpstr>
      <vt:lpstr>Technical Drawings of the Furnace</vt:lpstr>
      <vt:lpstr>PowerPoint 演示文稿</vt:lpstr>
      <vt:lpstr>PowerPoint 演示文稿</vt:lpstr>
      <vt:lpstr>Used as Box Furnace</vt:lpstr>
      <vt:lpstr>Used as Tube Furnace</vt:lpstr>
      <vt:lpstr>Refractories</vt:lpstr>
      <vt:lpstr>Ceramic Board</vt:lpstr>
      <vt:lpstr>Mullite Insulation Brick</vt:lpstr>
      <vt:lpstr>Ceramic Fiber Blanket</vt:lpstr>
      <vt:lpstr>Heating Element</vt:lpstr>
      <vt:lpstr>PowerPoint 演示文稿</vt:lpstr>
      <vt:lpstr>Heat Transfer Calculations</vt:lpstr>
      <vt:lpstr>PowerPoint 演示文稿</vt:lpstr>
      <vt:lpstr>Electrical Components</vt:lpstr>
      <vt:lpstr>Thermocouple</vt:lpstr>
      <vt:lpstr>Control System</vt:lpstr>
      <vt:lpstr>Relay</vt:lpstr>
      <vt:lpstr>Circuit Diagram</vt:lpstr>
      <vt:lpstr>Cost</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Production of a Tube and Box Lab Furnace for 1600 C</dc:title>
  <dc:creator>Ahmet Solak</dc:creator>
  <cp:lastModifiedBy>Berkay Hopal</cp:lastModifiedBy>
  <cp:revision>28</cp:revision>
  <dcterms:created xsi:type="dcterms:W3CDTF">2021-06-09T20:58:00Z</dcterms:created>
  <dcterms:modified xsi:type="dcterms:W3CDTF">2021-06-11T06:52:56Z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1033-11.2.0.10152</vt:lpwstr>
  </property>
</Properties>
</file>