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12/23/2024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586B75A-687E-405C-8A0B-8D00578BA2C3}"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tr-TR"/>
              <a:t>Asıl metin stillerini düzenlemek için tıklayın</a:t>
            </a:r>
          </a:p>
        </p:txBody>
      </p:sp>
      <p:sp>
        <p:nvSpPr>
          <p:cNvPr id="5" name="Date Placeholder 4"/>
          <p:cNvSpPr>
            <a:spLocks noGrp="1"/>
          </p:cNvSpPr>
          <p:nvPr>
            <p:ph type="dt" sz="half" idx="10"/>
          </p:nvPr>
        </p:nvSpPr>
        <p:spPr/>
        <p:txBody>
          <a:bodyPr/>
          <a:lstStyle/>
          <a:p>
            <a:fld id="{AF6E2C9B-5FA2-460D-9BE7-B0812FC2A6FF}"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12/23/2024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12/23/2024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0689E-3CF2-EBB2-1B1F-4F8DF161037F}"/>
              </a:ext>
            </a:extLst>
          </p:cNvPr>
          <p:cNvSpPr>
            <a:spLocks noGrp="1"/>
          </p:cNvSpPr>
          <p:nvPr>
            <p:ph type="ctrTitle"/>
          </p:nvPr>
        </p:nvSpPr>
        <p:spPr>
          <a:xfrm>
            <a:off x="279039" y="217229"/>
            <a:ext cx="6652703" cy="1594665"/>
          </a:xfrm>
        </p:spPr>
        <p:txBody>
          <a:bodyPr/>
          <a:lstStyle/>
          <a:p>
            <a:pPr>
              <a:lnSpc>
                <a:spcPct val="100000"/>
              </a:lnSpc>
            </a:pPr>
            <a:r>
              <a:rPr lang="tr-TR" sz="3200" b="1" dirty="0">
                <a:latin typeface="Lato" panose="020F0502020204030203" pitchFamily="34" charset="0"/>
                <a:ea typeface="Lato" panose="020F0502020204030203" pitchFamily="34" charset="0"/>
                <a:cs typeface="Lato" panose="020F0502020204030203" pitchFamily="34" charset="0"/>
              </a:rPr>
              <a:t>AFYON KOCATEPE ÜNİVERSİTESİ </a:t>
            </a:r>
            <a:br>
              <a:rPr lang="tr-TR" sz="3200" b="1" dirty="0">
                <a:latin typeface="Lato" panose="020F0502020204030203" pitchFamily="34" charset="0"/>
                <a:ea typeface="Lato" panose="020F0502020204030203" pitchFamily="34" charset="0"/>
                <a:cs typeface="Lato" panose="020F0502020204030203" pitchFamily="34" charset="0"/>
              </a:rPr>
            </a:br>
            <a:r>
              <a:rPr lang="tr-TR" sz="3200" b="1" dirty="0">
                <a:latin typeface="Lato" panose="020F0502020204030203" pitchFamily="34" charset="0"/>
                <a:ea typeface="Lato" panose="020F0502020204030203" pitchFamily="34" charset="0"/>
                <a:cs typeface="Lato" panose="020F0502020204030203" pitchFamily="34" charset="0"/>
              </a:rPr>
              <a:t>BİLGİSAYAR MÜHENDİSLİĞİ</a:t>
            </a:r>
            <a:br>
              <a:rPr lang="tr-TR" sz="3200" b="1" dirty="0">
                <a:latin typeface="Lato" panose="020F0502020204030203" pitchFamily="34" charset="0"/>
                <a:ea typeface="Lato" panose="020F0502020204030203" pitchFamily="34" charset="0"/>
                <a:cs typeface="Lato" panose="020F0502020204030203" pitchFamily="34" charset="0"/>
              </a:rPr>
            </a:br>
            <a:r>
              <a:rPr lang="tr-TR" sz="3200" b="1" dirty="0">
                <a:latin typeface="Lato" panose="020F0502020204030203" pitchFamily="34" charset="0"/>
                <a:ea typeface="Lato" panose="020F0502020204030203" pitchFamily="34" charset="0"/>
                <a:cs typeface="Lato" panose="020F0502020204030203" pitchFamily="34" charset="0"/>
              </a:rPr>
              <a:t>VERİ MADENCİLİĞİ DERSİ</a:t>
            </a:r>
          </a:p>
        </p:txBody>
      </p:sp>
      <p:sp>
        <p:nvSpPr>
          <p:cNvPr id="3" name="Alt Başlık 2">
            <a:extLst>
              <a:ext uri="{FF2B5EF4-FFF2-40B4-BE49-F238E27FC236}">
                <a16:creationId xmlns:a16="http://schemas.microsoft.com/office/drawing/2014/main" id="{9A3423BE-1A29-0364-883E-20679728E0FF}"/>
              </a:ext>
            </a:extLst>
          </p:cNvPr>
          <p:cNvSpPr>
            <a:spLocks noGrp="1"/>
          </p:cNvSpPr>
          <p:nvPr>
            <p:ph type="subTitle" idx="1"/>
          </p:nvPr>
        </p:nvSpPr>
        <p:spPr>
          <a:xfrm>
            <a:off x="5263993" y="5056859"/>
            <a:ext cx="4047155" cy="860258"/>
          </a:xfrm>
        </p:spPr>
        <p:txBody>
          <a:bodyPr>
            <a:normAutofit/>
          </a:bodyPr>
          <a:lstStyle/>
          <a:p>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AKADEMİSYEN:</a:t>
            </a:r>
          </a:p>
          <a:p>
            <a:r>
              <a:rPr lang="tr-TR" sz="2000" b="1" dirty="0">
                <a:solidFill>
                  <a:schemeClr val="bg1"/>
                </a:solidFill>
                <a:latin typeface="Lato" panose="020F0502020204030203" pitchFamily="34" charset="0"/>
                <a:ea typeface="Lato" panose="020F0502020204030203" pitchFamily="34" charset="0"/>
                <a:cs typeface="Lato" panose="020F0502020204030203" pitchFamily="34" charset="0"/>
              </a:rPr>
              <a:t>DOÇ. DR. GÜR EMRE GÜRAKSIN</a:t>
            </a:r>
          </a:p>
        </p:txBody>
      </p:sp>
      <p:pic>
        <p:nvPicPr>
          <p:cNvPr id="4" name="Afyon Kocatepe Universitesi.png">
            <a:extLst>
              <a:ext uri="{FF2B5EF4-FFF2-40B4-BE49-F238E27FC236}">
                <a16:creationId xmlns:a16="http://schemas.microsoft.com/office/drawing/2014/main" id="{ACFD9026-4330-9668-1BF4-083738F71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745" y="-147488"/>
            <a:ext cx="3098032" cy="23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Alt Başlık 2">
            <a:extLst>
              <a:ext uri="{FF2B5EF4-FFF2-40B4-BE49-F238E27FC236}">
                <a16:creationId xmlns:a16="http://schemas.microsoft.com/office/drawing/2014/main" id="{B08B8E5F-5827-BAB4-A246-C00A85A070DC}"/>
              </a:ext>
            </a:extLst>
          </p:cNvPr>
          <p:cNvSpPr txBox="1">
            <a:spLocks/>
          </p:cNvSpPr>
          <p:nvPr/>
        </p:nvSpPr>
        <p:spPr>
          <a:xfrm>
            <a:off x="279039" y="5056859"/>
            <a:ext cx="4469943" cy="1203797"/>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HAZIRLAYANLAR:</a:t>
            </a:r>
          </a:p>
          <a:p>
            <a:r>
              <a:rPr lang="tr-TR" sz="2000" b="1" dirty="0">
                <a:solidFill>
                  <a:schemeClr val="bg1"/>
                </a:solidFill>
                <a:latin typeface="Lato" panose="020F0502020204030203" pitchFamily="34" charset="0"/>
                <a:ea typeface="Lato" panose="020F0502020204030203" pitchFamily="34" charset="0"/>
                <a:cs typeface="Lato" panose="020F0502020204030203" pitchFamily="34" charset="0"/>
              </a:rPr>
              <a:t>BERKE BÜYÜKKÖPRÜ – 212923060</a:t>
            </a:r>
          </a:p>
          <a:p>
            <a:r>
              <a:rPr lang="tr-TR" sz="2000" b="1" dirty="0">
                <a:solidFill>
                  <a:schemeClr val="bg1"/>
                </a:solidFill>
                <a:latin typeface="Lato" panose="020F0502020204030203" pitchFamily="34" charset="0"/>
                <a:ea typeface="Lato" panose="020F0502020204030203" pitchFamily="34" charset="0"/>
                <a:cs typeface="Lato" panose="020F0502020204030203" pitchFamily="34" charset="0"/>
              </a:rPr>
              <a:t>EFE AVCI - 212923043</a:t>
            </a:r>
          </a:p>
        </p:txBody>
      </p:sp>
      <p:sp>
        <p:nvSpPr>
          <p:cNvPr id="6" name="Metin kutusu 5">
            <a:extLst>
              <a:ext uri="{FF2B5EF4-FFF2-40B4-BE49-F238E27FC236}">
                <a16:creationId xmlns:a16="http://schemas.microsoft.com/office/drawing/2014/main" id="{248B4CC4-B2E9-A576-ED5F-56D218CB6A00}"/>
              </a:ext>
            </a:extLst>
          </p:cNvPr>
          <p:cNvSpPr txBox="1"/>
          <p:nvPr/>
        </p:nvSpPr>
        <p:spPr>
          <a:xfrm>
            <a:off x="1684708" y="2659559"/>
            <a:ext cx="8822584" cy="769441"/>
          </a:xfrm>
          <a:prstGeom prst="rect">
            <a:avLst/>
          </a:prstGeom>
          <a:noFill/>
        </p:spPr>
        <p:txBody>
          <a:bodyPr wrap="square" rtlCol="0">
            <a:spAutoFit/>
          </a:bodyPr>
          <a:lstStyle/>
          <a:p>
            <a:pPr algn="ctr"/>
            <a:r>
              <a:rPr lang="tr-TR" sz="4400" b="1" dirty="0">
                <a:latin typeface="Lato" panose="020F0502020204030203" pitchFamily="34" charset="0"/>
                <a:ea typeface="Lato" panose="020F0502020204030203" pitchFamily="34" charset="0"/>
                <a:cs typeface="Lato" panose="020F0502020204030203" pitchFamily="34" charset="0"/>
              </a:rPr>
              <a:t>KREDİ ÖDEME TAHMİN SİSTEMİ</a:t>
            </a:r>
          </a:p>
        </p:txBody>
      </p:sp>
    </p:spTree>
    <p:extLst>
      <p:ext uri="{BB962C8B-B14F-4D97-AF65-F5344CB8AC3E}">
        <p14:creationId xmlns:p14="http://schemas.microsoft.com/office/powerpoint/2010/main" val="372349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B41A6-D229-92A6-8F8A-B7FC73358061}"/>
              </a:ext>
            </a:extLst>
          </p:cNvPr>
          <p:cNvSpPr>
            <a:spLocks noGrp="1"/>
          </p:cNvSpPr>
          <p:nvPr>
            <p:ph type="title"/>
          </p:nvPr>
        </p:nvSpPr>
        <p:spPr>
          <a:xfrm>
            <a:off x="676656" y="0"/>
            <a:ext cx="9125873" cy="1658198"/>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NEDEN KNN ALGORİTMASI</a:t>
            </a:r>
            <a:endParaRPr lang="tr-TR" dirty="0">
              <a:latin typeface="Lato" panose="020F0502020204030203" pitchFamily="34" charset="0"/>
              <a:ea typeface="Lato" panose="020F0502020204030203" pitchFamily="34" charset="0"/>
              <a:cs typeface="Lato" panose="020F0502020204030203" pitchFamily="34" charset="0"/>
            </a:endParaRPr>
          </a:p>
        </p:txBody>
      </p:sp>
      <p:sp>
        <p:nvSpPr>
          <p:cNvPr id="3" name="İçerik Yer Tutucusu 2">
            <a:extLst>
              <a:ext uri="{FF2B5EF4-FFF2-40B4-BE49-F238E27FC236}">
                <a16:creationId xmlns:a16="http://schemas.microsoft.com/office/drawing/2014/main" id="{6BBCFE7A-8203-455A-D7E4-80888A00CE81}"/>
              </a:ext>
            </a:extLst>
          </p:cNvPr>
          <p:cNvSpPr>
            <a:spLocks noGrp="1"/>
          </p:cNvSpPr>
          <p:nvPr>
            <p:ph idx="1"/>
          </p:nvPr>
        </p:nvSpPr>
        <p:spPr/>
        <p:txBody>
          <a:bodyPr>
            <a:normAutofit/>
          </a:bodyPr>
          <a:lstStyle/>
          <a:p>
            <a:pPr marL="0" indent="0">
              <a:lnSpc>
                <a:spcPct val="115000"/>
              </a:lnSpc>
              <a:spcAft>
                <a:spcPts val="800"/>
              </a:spcAft>
              <a:buNone/>
            </a:pPr>
            <a:r>
              <a:rPr lang="tr-TR" b="1" kern="100" dirty="0">
                <a:solidFill>
                  <a:srgbClr val="A6B727"/>
                </a:solidFill>
                <a:effectLst/>
                <a:latin typeface="Lato" panose="020F0502020204030203" pitchFamily="34" charset="0"/>
                <a:ea typeface="Lato" panose="020F0502020204030203" pitchFamily="34" charset="0"/>
                <a:cs typeface="Lato" panose="020F0502020204030203" pitchFamily="34" charset="0"/>
              </a:rPr>
              <a:t>Etiketli Veri (Sınıflandırma Problemi)</a:t>
            </a:r>
          </a:p>
          <a:p>
            <a:pPr lvl="0">
              <a:lnSpc>
                <a:spcPct val="115000"/>
              </a:lnSpc>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Veri setinin hedef değişkeni, </a:t>
            </a:r>
            <a:r>
              <a:rPr lang="tr-TR" sz="2000" b="1" kern="100" dirty="0" err="1">
                <a:effectLst/>
                <a:latin typeface="Lato" panose="020F0502020204030203" pitchFamily="34" charset="0"/>
                <a:ea typeface="Lato" panose="020F0502020204030203" pitchFamily="34" charset="0"/>
                <a:cs typeface="Lato" panose="020F0502020204030203" pitchFamily="34" charset="0"/>
              </a:rPr>
              <a:t>default.payment.next.month</a:t>
            </a:r>
            <a:r>
              <a:rPr lang="tr-TR" sz="2000" kern="100" dirty="0">
                <a:effectLst/>
                <a:latin typeface="Lato" panose="020F0502020204030203" pitchFamily="34" charset="0"/>
                <a:ea typeface="Lato" panose="020F0502020204030203" pitchFamily="34" charset="0"/>
                <a:cs typeface="Lato" panose="020F0502020204030203" pitchFamily="34" charset="0"/>
              </a:rPr>
              <a:t>, ikili bir sınıflandırma problemine işaret eder </a:t>
            </a:r>
            <a:r>
              <a:rPr lang="tr-TR" sz="2000" b="1" kern="100" dirty="0">
                <a:effectLst/>
                <a:latin typeface="Lato" panose="020F0502020204030203" pitchFamily="34" charset="0"/>
                <a:ea typeface="Lato" panose="020F0502020204030203" pitchFamily="34" charset="0"/>
                <a:cs typeface="Lato" panose="020F0502020204030203" pitchFamily="34" charset="0"/>
              </a:rPr>
              <a:t>(1 = Ödeme yapılmadı, 0 = Ödeme yapıldı)</a:t>
            </a:r>
            <a:r>
              <a:rPr lang="tr-TR" sz="2000" kern="100" dirty="0">
                <a:effectLst/>
                <a:latin typeface="Lato" panose="020F0502020204030203" pitchFamily="34" charset="0"/>
                <a:ea typeface="Lato" panose="020F0502020204030203" pitchFamily="34" charset="0"/>
                <a:cs typeface="Lato" panose="020F0502020204030203" pitchFamily="34" charset="0"/>
              </a:rPr>
              <a:t>. </a:t>
            </a:r>
          </a:p>
          <a:p>
            <a:pPr lvl="0">
              <a:lnSpc>
                <a:spcPct val="115000"/>
              </a:lnSpc>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Bu tür sınıflandırma problemlerinde </a:t>
            </a:r>
            <a:r>
              <a:rPr lang="tr-TR" sz="2000" b="1" kern="100" dirty="0">
                <a:effectLst/>
                <a:latin typeface="Lato" panose="020F0502020204030203" pitchFamily="34" charset="0"/>
                <a:ea typeface="Lato" panose="020F0502020204030203" pitchFamily="34" charset="0"/>
                <a:cs typeface="Lato" panose="020F0502020204030203" pitchFamily="34" charset="0"/>
              </a:rPr>
              <a:t>KNN</a:t>
            </a:r>
            <a:r>
              <a:rPr lang="tr-TR" sz="2000" kern="100" dirty="0">
                <a:effectLst/>
                <a:latin typeface="Lato" panose="020F0502020204030203" pitchFamily="34" charset="0"/>
                <a:ea typeface="Lato" panose="020F0502020204030203" pitchFamily="34" charset="0"/>
                <a:cs typeface="Lato" panose="020F0502020204030203" pitchFamily="34" charset="0"/>
              </a:rPr>
              <a:t> kullanmak daha mantıklıdır. Çünkü her veri noktasını, en yakın komşularına göre sınıflandırır. Eğer komşulardan çoğu ödeme yapmamışsa, bu müşteri de ödeme yapmayacak olarak sınıflandırılır. Bu yaklaşım, veriler arasındaki benzerliklere dayalı olduğu için,</a:t>
            </a:r>
            <a:r>
              <a:rPr lang="tr-TR" sz="2000" b="1" kern="100" dirty="0">
                <a:effectLst/>
                <a:latin typeface="Lato" panose="020F0502020204030203" pitchFamily="34" charset="0"/>
                <a:ea typeface="Lato" panose="020F0502020204030203" pitchFamily="34" charset="0"/>
                <a:cs typeface="Lato" panose="020F0502020204030203" pitchFamily="34" charset="0"/>
              </a:rPr>
              <a:t> KNN</a:t>
            </a:r>
            <a:r>
              <a:rPr lang="tr-TR" sz="2000" kern="100" dirty="0">
                <a:effectLst/>
                <a:latin typeface="Lato" panose="020F0502020204030203" pitchFamily="34" charset="0"/>
                <a:ea typeface="Lato" panose="020F0502020204030203" pitchFamily="34" charset="0"/>
                <a:cs typeface="Lato" panose="020F0502020204030203" pitchFamily="34" charset="0"/>
              </a:rPr>
              <a:t> sınıflandırma problemi için mantıklı bir seçimdir.</a:t>
            </a:r>
          </a:p>
        </p:txBody>
      </p:sp>
    </p:spTree>
    <p:extLst>
      <p:ext uri="{BB962C8B-B14F-4D97-AF65-F5344CB8AC3E}">
        <p14:creationId xmlns:p14="http://schemas.microsoft.com/office/powerpoint/2010/main" val="280188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93CC6BC-E087-5AFA-6027-6EC982119C2C}"/>
              </a:ext>
            </a:extLst>
          </p:cNvPr>
          <p:cNvSpPr>
            <a:spLocks noGrp="1"/>
          </p:cNvSpPr>
          <p:nvPr>
            <p:ph idx="1"/>
          </p:nvPr>
        </p:nvSpPr>
        <p:spPr>
          <a:xfrm>
            <a:off x="676656" y="2011680"/>
            <a:ext cx="10753725" cy="4477610"/>
          </a:xfrm>
        </p:spPr>
        <p:txBody>
          <a:bodyPr>
            <a:normAutofit/>
          </a:bodyPr>
          <a:lstStyle/>
          <a:p>
            <a:pPr marL="0" indent="0">
              <a:buNone/>
            </a:pPr>
            <a:r>
              <a:rPr lang="tr-TR" sz="2000" dirty="0">
                <a:latin typeface="Lato" panose="020F0502020204030203" pitchFamily="34" charset="0"/>
                <a:ea typeface="Lato" panose="020F0502020204030203" pitchFamily="34" charset="0"/>
                <a:cs typeface="Lato" panose="020F0502020204030203" pitchFamily="34" charset="0"/>
              </a:rPr>
              <a:t> </a:t>
            </a:r>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Özelliklerin Sürekliliği ve Kategorik Doğası</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Veri setindeki özelliklerin bir kısmı sürekli </a:t>
            </a:r>
            <a:r>
              <a:rPr lang="tr-TR" sz="2000" b="1" dirty="0">
                <a:latin typeface="Lato" panose="020F0502020204030203" pitchFamily="34" charset="0"/>
                <a:ea typeface="Lato" panose="020F0502020204030203" pitchFamily="34" charset="0"/>
                <a:cs typeface="Lato" panose="020F0502020204030203" pitchFamily="34" charset="0"/>
              </a:rPr>
              <a:t>(LIMIT_BAL, AGE, BILL_AMT*, PAY_AMT*…) </a:t>
            </a:r>
            <a:r>
              <a:rPr lang="tr-TR" sz="2000" dirty="0">
                <a:latin typeface="Lato" panose="020F0502020204030203" pitchFamily="34" charset="0"/>
                <a:ea typeface="Lato" panose="020F0502020204030203" pitchFamily="34" charset="0"/>
                <a:cs typeface="Lato" panose="020F0502020204030203" pitchFamily="34" charset="0"/>
              </a:rPr>
              <a:t>ve bir kısmı kategorik </a:t>
            </a:r>
            <a:r>
              <a:rPr lang="tr-TR" sz="2000" b="1" dirty="0">
                <a:latin typeface="Lato" panose="020F0502020204030203" pitchFamily="34" charset="0"/>
                <a:ea typeface="Lato" panose="020F0502020204030203" pitchFamily="34" charset="0"/>
                <a:cs typeface="Lato" panose="020F0502020204030203" pitchFamily="34" charset="0"/>
              </a:rPr>
              <a:t>(SEX, EDUCATION, MARRIAGE, PAY...)</a:t>
            </a:r>
            <a:r>
              <a:rPr lang="tr-TR" sz="2000" dirty="0">
                <a:latin typeface="Lato" panose="020F0502020204030203" pitchFamily="34" charset="0"/>
                <a:ea typeface="Lato" panose="020F0502020204030203" pitchFamily="34" charset="0"/>
                <a:cs typeface="Lato" panose="020F0502020204030203" pitchFamily="34" charset="0"/>
              </a:rPr>
              <a:t> haldedir.  KNN, özellikle doğru bir şekilde ölçeklendirilmiş sürekli özellikler üzerinde iyi performans gösterebilir.</a:t>
            </a:r>
          </a:p>
          <a:p>
            <a:endParaRPr lang="tr-TR" sz="2000" dirty="0">
              <a:latin typeface="Lato" panose="020F0502020204030203" pitchFamily="34" charset="0"/>
              <a:ea typeface="Lato" panose="020F0502020204030203" pitchFamily="34" charset="0"/>
              <a:cs typeface="Lato" panose="020F0502020204030203" pitchFamily="34" charset="0"/>
            </a:endParaRPr>
          </a:p>
          <a:p>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Hedefe Yönelik Tahmin</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KNN, örneklerin hedef değişkenini belirlemek için yakın komşularının sınıf dağılımını kullanır. Örneğin, bir müşterinin kredi ödememe durumunu tahmin ederken benzer geçmiş verilere sahip müşterilere bakar.</a:t>
            </a:r>
          </a:p>
          <a:p>
            <a:endParaRPr lang="tr-TR" sz="2000" dirty="0">
              <a:latin typeface="Lato" panose="020F0502020204030203" pitchFamily="34" charset="0"/>
              <a:ea typeface="Lato" panose="020F0502020204030203" pitchFamily="34" charset="0"/>
              <a:cs typeface="Lato" panose="020F0502020204030203" pitchFamily="34" charset="0"/>
            </a:endParaRPr>
          </a:p>
        </p:txBody>
      </p:sp>
      <p:sp>
        <p:nvSpPr>
          <p:cNvPr id="4" name="Başlık 1">
            <a:extLst>
              <a:ext uri="{FF2B5EF4-FFF2-40B4-BE49-F238E27FC236}">
                <a16:creationId xmlns:a16="http://schemas.microsoft.com/office/drawing/2014/main" id="{75C1185A-B7FF-F249-E9E2-21C82C2F829A}"/>
              </a:ext>
            </a:extLst>
          </p:cNvPr>
          <p:cNvSpPr>
            <a:spLocks noGrp="1"/>
          </p:cNvSpPr>
          <p:nvPr>
            <p:ph type="title"/>
          </p:nvPr>
        </p:nvSpPr>
        <p:spPr>
          <a:xfrm>
            <a:off x="676656" y="0"/>
            <a:ext cx="10772775" cy="1657350"/>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NEDEN KNN ALGORİTMASI</a:t>
            </a:r>
            <a:endParaRPr lang="tr-T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3829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9E980-6560-A125-EB13-670D33DBCA13}"/>
              </a:ext>
            </a:extLst>
          </p:cNvPr>
          <p:cNvSpPr>
            <a:spLocks noGrp="1"/>
          </p:cNvSpPr>
          <p:nvPr>
            <p:ph type="title"/>
          </p:nvPr>
        </p:nvSpPr>
        <p:spPr>
          <a:xfrm>
            <a:off x="676656" y="0"/>
            <a:ext cx="10772775" cy="1658198"/>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VERİ MADENCİLİĞİ SÜRECİ</a:t>
            </a:r>
            <a:endParaRPr lang="tr-TR" dirty="0">
              <a:latin typeface="Lato" panose="020F0502020204030203" pitchFamily="34" charset="0"/>
              <a:ea typeface="Lato" panose="020F0502020204030203" pitchFamily="34" charset="0"/>
              <a:cs typeface="Lato" panose="020F0502020204030203" pitchFamily="34" charset="0"/>
            </a:endParaRPr>
          </a:p>
        </p:txBody>
      </p:sp>
      <p:sp>
        <p:nvSpPr>
          <p:cNvPr id="3" name="İçerik Yer Tutucusu 2">
            <a:extLst>
              <a:ext uri="{FF2B5EF4-FFF2-40B4-BE49-F238E27FC236}">
                <a16:creationId xmlns:a16="http://schemas.microsoft.com/office/drawing/2014/main" id="{3A33D8DF-24AF-D851-4ABB-8823662C1710}"/>
              </a:ext>
            </a:extLst>
          </p:cNvPr>
          <p:cNvSpPr>
            <a:spLocks noGrp="1"/>
          </p:cNvSpPr>
          <p:nvPr>
            <p:ph idx="1"/>
          </p:nvPr>
        </p:nvSpPr>
        <p:spPr/>
        <p:txBody>
          <a:bodyPr/>
          <a:lstStyle/>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Bu Veri Setinde </a:t>
            </a:r>
            <a:r>
              <a:rPr lang="tr-TR" sz="2000" b="1" dirty="0">
                <a:latin typeface="Lato" panose="020F0502020204030203" pitchFamily="34" charset="0"/>
                <a:ea typeface="Lato" panose="020F0502020204030203" pitchFamily="34" charset="0"/>
                <a:cs typeface="Lato" panose="020F0502020204030203" pitchFamily="34" charset="0"/>
              </a:rPr>
              <a:t>K-</a:t>
            </a:r>
            <a:r>
              <a:rPr lang="tr-TR" sz="2000" b="1" dirty="0" err="1">
                <a:latin typeface="Lato" panose="020F0502020204030203" pitchFamily="34" charset="0"/>
                <a:ea typeface="Lato" panose="020F0502020204030203" pitchFamily="34" charset="0"/>
                <a:cs typeface="Lato" panose="020F0502020204030203" pitchFamily="34" charset="0"/>
              </a:rPr>
              <a:t>Nearest</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Neighbors</a:t>
            </a:r>
            <a:r>
              <a:rPr lang="tr-TR" sz="2000" b="1" dirty="0">
                <a:latin typeface="Lato" panose="020F0502020204030203" pitchFamily="34" charset="0"/>
                <a:ea typeface="Lato" panose="020F0502020204030203" pitchFamily="34" charset="0"/>
                <a:cs typeface="Lato" panose="020F0502020204030203" pitchFamily="34" charset="0"/>
              </a:rPr>
              <a:t> (KNN) </a:t>
            </a:r>
            <a:r>
              <a:rPr lang="tr-TR" sz="2000" dirty="0">
                <a:latin typeface="Lato" panose="020F0502020204030203" pitchFamily="34" charset="0"/>
                <a:ea typeface="Lato" panose="020F0502020204030203" pitchFamily="34" charset="0"/>
                <a:cs typeface="Lato" panose="020F0502020204030203" pitchFamily="34" charset="0"/>
              </a:rPr>
              <a:t>algoritmasını kullandık. Ayrıca </a:t>
            </a:r>
            <a:r>
              <a:rPr lang="tr-TR" sz="2000" b="1" dirty="0" err="1">
                <a:latin typeface="Lato" panose="020F0502020204030203" pitchFamily="34" charset="0"/>
                <a:ea typeface="Lato" panose="020F0502020204030203" pitchFamily="34" charset="0"/>
                <a:cs typeface="Lato" panose="020F0502020204030203" pitchFamily="34" charset="0"/>
              </a:rPr>
              <a:t>Decision</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Tree</a:t>
            </a:r>
            <a:r>
              <a:rPr lang="tr-TR" sz="2000" b="1" dirty="0">
                <a:latin typeface="Lato" panose="020F0502020204030203" pitchFamily="34" charset="0"/>
                <a:ea typeface="Lato" panose="020F0502020204030203" pitchFamily="34" charset="0"/>
                <a:cs typeface="Lato" panose="020F0502020204030203" pitchFamily="34" charset="0"/>
              </a:rPr>
              <a:t> (Ağaç)</a:t>
            </a:r>
            <a:r>
              <a:rPr lang="tr-TR" sz="2000" dirty="0">
                <a:latin typeface="Lato" panose="020F0502020204030203" pitchFamily="34" charset="0"/>
                <a:ea typeface="Lato" panose="020F0502020204030203" pitchFamily="34" charset="0"/>
                <a:cs typeface="Lato" panose="020F0502020204030203" pitchFamily="34" charset="0"/>
              </a:rPr>
              <a:t> algoritmasını da proje üzerinde denedik ama KNN algoritmasının doğruluk oranı daha yüksek olduğu için KNN algoritması ile projeye devam ettik.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KNN algoritmasındaki ideal k değerini bulabilmek için farklı k değerini deneyerek ideal k değerini </a:t>
            </a:r>
            <a:r>
              <a:rPr lang="tr-TR" sz="2000" b="1" dirty="0">
                <a:latin typeface="Lato" panose="020F0502020204030203" pitchFamily="34" charset="0"/>
                <a:ea typeface="Lato" panose="020F0502020204030203" pitchFamily="34" charset="0"/>
                <a:cs typeface="Lato" panose="020F0502020204030203" pitchFamily="34" charset="0"/>
              </a:rPr>
              <a:t>k=15 </a:t>
            </a:r>
            <a:r>
              <a:rPr lang="tr-TR" sz="2000" dirty="0">
                <a:latin typeface="Lato" panose="020F0502020204030203" pitchFamily="34" charset="0"/>
                <a:ea typeface="Lato" panose="020F0502020204030203" pitchFamily="34" charset="0"/>
                <a:cs typeface="Lato" panose="020F0502020204030203" pitchFamily="34" charset="0"/>
              </a:rPr>
              <a:t>olarak tespit edip bu değeri kullanmaya karar verdik.</a:t>
            </a:r>
          </a:p>
          <a:p>
            <a:endParaRPr lang="tr-TR" dirty="0"/>
          </a:p>
        </p:txBody>
      </p:sp>
      <p:pic>
        <p:nvPicPr>
          <p:cNvPr id="4" name="Resim 3" descr="metin, yazı tipi, ekran görüntüsü, tipografi içeren bir resim&#10;&#10;Açıklama otomatik olarak oluşturuldu">
            <a:extLst>
              <a:ext uri="{FF2B5EF4-FFF2-40B4-BE49-F238E27FC236}">
                <a16:creationId xmlns:a16="http://schemas.microsoft.com/office/drawing/2014/main" id="{B4FA643B-DBE0-9D64-128D-8A4136CEEFFE}"/>
              </a:ext>
            </a:extLst>
          </p:cNvPr>
          <p:cNvPicPr>
            <a:picLocks noChangeAspect="1"/>
          </p:cNvPicPr>
          <p:nvPr/>
        </p:nvPicPr>
        <p:blipFill>
          <a:blip r:embed="rId2"/>
          <a:stretch>
            <a:fillRect/>
          </a:stretch>
        </p:blipFill>
        <p:spPr>
          <a:xfrm>
            <a:off x="676656" y="4150480"/>
            <a:ext cx="3992793" cy="2181493"/>
          </a:xfrm>
          <a:prstGeom prst="rect">
            <a:avLst/>
          </a:prstGeom>
        </p:spPr>
      </p:pic>
    </p:spTree>
    <p:extLst>
      <p:ext uri="{BB962C8B-B14F-4D97-AF65-F5344CB8AC3E}">
        <p14:creationId xmlns:p14="http://schemas.microsoft.com/office/powerpoint/2010/main" val="413270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585583-8124-461D-904B-3B12A4E3FF57}"/>
              </a:ext>
            </a:extLst>
          </p:cNvPr>
          <p:cNvSpPr>
            <a:spLocks noGrp="1"/>
          </p:cNvSpPr>
          <p:nvPr>
            <p:ph type="title"/>
          </p:nvPr>
        </p:nvSpPr>
        <p:spPr>
          <a:xfrm>
            <a:off x="676656" y="0"/>
            <a:ext cx="10802503" cy="1658198"/>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KODLAMA SÜRECİ VE ALGORİTMA</a:t>
            </a:r>
          </a:p>
        </p:txBody>
      </p:sp>
      <p:sp>
        <p:nvSpPr>
          <p:cNvPr id="3" name="İçerik Yer Tutucusu 2">
            <a:extLst>
              <a:ext uri="{FF2B5EF4-FFF2-40B4-BE49-F238E27FC236}">
                <a16:creationId xmlns:a16="http://schemas.microsoft.com/office/drawing/2014/main" id="{5CF0ADAA-DB31-965F-AFFA-02E359F876E4}"/>
              </a:ext>
            </a:extLst>
          </p:cNvPr>
          <p:cNvSpPr>
            <a:spLocks noGrp="1"/>
          </p:cNvSpPr>
          <p:nvPr>
            <p:ph idx="1"/>
          </p:nvPr>
        </p:nvSpPr>
        <p:spPr>
          <a:xfrm>
            <a:off x="676656" y="2011680"/>
            <a:ext cx="10802503" cy="4634926"/>
          </a:xfrm>
        </p:spPr>
        <p:txBody>
          <a:bodyPr>
            <a:normAutofit/>
          </a:bodyPr>
          <a:lstStyle/>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Projemizi </a:t>
            </a:r>
            <a:r>
              <a:rPr lang="tr-TR" sz="2000" b="1" dirty="0">
                <a:latin typeface="Lato" panose="020F0502020204030203" pitchFamily="34" charset="0"/>
                <a:ea typeface="Lato" panose="020F0502020204030203" pitchFamily="34" charset="0"/>
                <a:cs typeface="Lato" panose="020F0502020204030203" pitchFamily="34" charset="0"/>
              </a:rPr>
              <a:t>Google </a:t>
            </a:r>
            <a:r>
              <a:rPr lang="tr-TR" sz="2000" b="1" dirty="0" err="1">
                <a:latin typeface="Lato" panose="020F0502020204030203" pitchFamily="34" charset="0"/>
                <a:ea typeface="Lato" panose="020F0502020204030203" pitchFamily="34" charset="0"/>
                <a:cs typeface="Lato" panose="020F0502020204030203" pitchFamily="34" charset="0"/>
              </a:rPr>
              <a:t>Colab</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dirty="0">
                <a:latin typeface="Lato" panose="020F0502020204030203" pitchFamily="34" charset="0"/>
                <a:ea typeface="Lato" panose="020F0502020204030203" pitchFamily="34" charset="0"/>
                <a:cs typeface="Lato" panose="020F0502020204030203" pitchFamily="34" charset="0"/>
              </a:rPr>
              <a:t>ortamında geliştirdik.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Veri setimizi </a:t>
            </a:r>
            <a:r>
              <a:rPr lang="tr-TR" sz="2000" b="1" dirty="0" err="1">
                <a:latin typeface="Lato" panose="020F0502020204030203" pitchFamily="34" charset="0"/>
                <a:ea typeface="Lato" panose="020F0502020204030203" pitchFamily="34" charset="0"/>
                <a:cs typeface="Lato" panose="020F0502020204030203" pitchFamily="34" charset="0"/>
              </a:rPr>
              <a:t>pandas</a:t>
            </a:r>
            <a:r>
              <a:rPr lang="tr-TR" sz="2000" dirty="0">
                <a:latin typeface="Lato" panose="020F0502020204030203" pitchFamily="34" charset="0"/>
                <a:ea typeface="Lato" panose="020F0502020204030203" pitchFamily="34" charset="0"/>
                <a:cs typeface="Lato" panose="020F0502020204030203" pitchFamily="34" charset="0"/>
              </a:rPr>
              <a:t> kütüphanesi yardımı ile yükledik ve veri setinde eksik veriler için doldurma işlemi gerçekleştirdik.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Eksik verileri veri setindeki ortalama değerler ile doldurduk. Bu sayede veri setiyle işlem yaparken çıkacak sorunların önüne geçtik.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Daha sonra verilerin doğru bir şekilde işlenebilmesi için kategorik değişkenleri </a:t>
            </a:r>
            <a:r>
              <a:rPr lang="tr-TR" sz="2000" b="1" dirty="0">
                <a:latin typeface="Lato" panose="020F0502020204030203" pitchFamily="34" charset="0"/>
                <a:ea typeface="Lato" panose="020F0502020204030203" pitchFamily="34" charset="0"/>
                <a:cs typeface="Lato" panose="020F0502020204030203" pitchFamily="34" charset="0"/>
              </a:rPr>
              <a:t>(SEX, EDUCATİON, MARRİAGE)</a:t>
            </a:r>
            <a:r>
              <a:rPr lang="tr-TR" sz="2000" dirty="0">
                <a:latin typeface="Lato" panose="020F0502020204030203" pitchFamily="34" charset="0"/>
                <a:ea typeface="Lato" panose="020F0502020204030203" pitchFamily="34" charset="0"/>
                <a:cs typeface="Lato" panose="020F0502020204030203" pitchFamily="34" charset="0"/>
              </a:rPr>
              <a:t> sayısal değerlere dönüştürdük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Bu dönüştürme işlemi sayesinde veriler algoritmanın anlayacağı hale geldi.</a:t>
            </a:r>
          </a:p>
        </p:txBody>
      </p:sp>
    </p:spTree>
    <p:extLst>
      <p:ext uri="{BB962C8B-B14F-4D97-AF65-F5344CB8AC3E}">
        <p14:creationId xmlns:p14="http://schemas.microsoft.com/office/powerpoint/2010/main" val="281069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7F6B41-9C04-6683-2D88-903353610628}"/>
              </a:ext>
            </a:extLst>
          </p:cNvPr>
          <p:cNvSpPr>
            <a:spLocks noGrp="1"/>
          </p:cNvSpPr>
          <p:nvPr>
            <p:ph idx="1"/>
          </p:nvPr>
        </p:nvSpPr>
        <p:spPr/>
        <p:txBody>
          <a:bodyPr>
            <a:normAutofit/>
          </a:bodyPr>
          <a:lstStyle/>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Verilerimizi standartlaştırarak </a:t>
            </a:r>
            <a:r>
              <a:rPr lang="tr-TR" sz="2000" dirty="0">
                <a:effectLst/>
                <a:latin typeface="Lato" panose="020F0502020204030203" pitchFamily="34" charset="0"/>
                <a:ea typeface="Lato" panose="020F0502020204030203" pitchFamily="34" charset="0"/>
                <a:cs typeface="Lato" panose="020F0502020204030203" pitchFamily="34" charset="0"/>
              </a:rPr>
              <a:t>tüm özelliklerin aynı ölçek üzerinde işlem yapmasını sağladık.</a:t>
            </a:r>
          </a:p>
          <a:p>
            <a:pPr>
              <a:buFont typeface="Arial" panose="020B0604020202020204" pitchFamily="34" charset="0"/>
              <a:buChar char="•"/>
            </a:pPr>
            <a:endParaRPr lang="tr-TR" sz="2000" dirty="0">
              <a:effectLst/>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Daha sonra KNN algoritmasını uygulayabilmek için </a:t>
            </a:r>
            <a:r>
              <a:rPr lang="tr-TR" sz="2000" b="1" dirty="0" err="1">
                <a:solidFill>
                  <a:schemeClr val="tx1"/>
                </a:solidFill>
                <a:effectLst/>
                <a:latin typeface="Lato" panose="020F0502020204030203" pitchFamily="34" charset="0"/>
                <a:ea typeface="Lato" panose="020F0502020204030203" pitchFamily="34" charset="0"/>
                <a:cs typeface="Lato" panose="020F0502020204030203" pitchFamily="34" charset="0"/>
              </a:rPr>
              <a:t>Euclidean</a:t>
            </a:r>
            <a:r>
              <a:rPr lang="tr-TR"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 Mesafesini </a:t>
            </a:r>
            <a:r>
              <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rPr>
              <a:t>hesapladık. </a:t>
            </a:r>
          </a:p>
          <a:p>
            <a:pPr>
              <a:buFont typeface="Arial" panose="020B0604020202020204" pitchFamily="34" charset="0"/>
              <a:buChar char="•"/>
            </a:pPr>
            <a:endPar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b="1" kern="100" dirty="0" err="1">
                <a:solidFill>
                  <a:schemeClr val="tx1"/>
                </a:solidFill>
                <a:effectLst/>
                <a:latin typeface="Lato" panose="020F0502020204030203" pitchFamily="34" charset="0"/>
                <a:ea typeface="Lato" panose="020F0502020204030203" pitchFamily="34" charset="0"/>
                <a:cs typeface="Lato" panose="020F0502020204030203" pitchFamily="34" charset="0"/>
              </a:rPr>
              <a:t>Euclidean</a:t>
            </a:r>
            <a:r>
              <a:rPr lang="tr-TR" sz="2000" b="1" kern="100" dirty="0">
                <a:solidFill>
                  <a:schemeClr val="tx1"/>
                </a:solidFill>
                <a:effectLst/>
                <a:latin typeface="Lato" panose="020F0502020204030203" pitchFamily="34" charset="0"/>
                <a:ea typeface="Lato" panose="020F0502020204030203" pitchFamily="34" charset="0"/>
                <a:cs typeface="Lato" panose="020F0502020204030203" pitchFamily="34" charset="0"/>
              </a:rPr>
              <a:t> mesafesi</a:t>
            </a:r>
            <a:r>
              <a:rPr lang="tr-TR" sz="2000" kern="100" dirty="0">
                <a:solidFill>
                  <a:schemeClr val="tx1"/>
                </a:solidFill>
                <a:effectLst/>
                <a:latin typeface="Lato" panose="020F0502020204030203" pitchFamily="34" charset="0"/>
                <a:ea typeface="Lato" panose="020F0502020204030203" pitchFamily="34" charset="0"/>
                <a:cs typeface="Lato" panose="020F0502020204030203" pitchFamily="34" charset="0"/>
              </a:rPr>
              <a:t>, iki veri noktası arasındaki doğrusal mesafeyi ölçen bir yöntemdir. Mesafe ne kadar küçükse, iki nokta o kadar birbirine yakındır ve bu da daha yakın komşuların seçilmesinde önemli bir rol oynar. </a:t>
            </a:r>
          </a:p>
          <a:p>
            <a:endParaRPr lang="tr-TR" sz="2000" dirty="0">
              <a:latin typeface="Lato" panose="020F0502020204030203" pitchFamily="34" charset="0"/>
              <a:ea typeface="Lato" panose="020F0502020204030203" pitchFamily="34" charset="0"/>
              <a:cs typeface="Lato" panose="020F0502020204030203" pitchFamily="34" charset="0"/>
            </a:endParaRPr>
          </a:p>
        </p:txBody>
      </p:sp>
      <p:sp>
        <p:nvSpPr>
          <p:cNvPr id="4" name="Başlık 1">
            <a:extLst>
              <a:ext uri="{FF2B5EF4-FFF2-40B4-BE49-F238E27FC236}">
                <a16:creationId xmlns:a16="http://schemas.microsoft.com/office/drawing/2014/main" id="{997D5B84-7782-1A2A-AE98-57CCEA956FDF}"/>
              </a:ext>
            </a:extLst>
          </p:cNvPr>
          <p:cNvSpPr>
            <a:spLocks noGrp="1"/>
          </p:cNvSpPr>
          <p:nvPr>
            <p:ph type="title"/>
          </p:nvPr>
        </p:nvSpPr>
        <p:spPr>
          <a:xfrm>
            <a:off x="676656" y="0"/>
            <a:ext cx="10772775" cy="1657350"/>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KODLAMA SÜRECİ VE ALGORİTMA</a:t>
            </a:r>
          </a:p>
        </p:txBody>
      </p:sp>
      <p:pic>
        <p:nvPicPr>
          <p:cNvPr id="6" name="Resim 5">
            <a:extLst>
              <a:ext uri="{FF2B5EF4-FFF2-40B4-BE49-F238E27FC236}">
                <a16:creationId xmlns:a16="http://schemas.microsoft.com/office/drawing/2014/main" id="{8060E1E4-A454-321D-BF5A-41DA55E276BD}"/>
              </a:ext>
            </a:extLst>
          </p:cNvPr>
          <p:cNvPicPr>
            <a:picLocks noChangeAspect="1"/>
          </p:cNvPicPr>
          <p:nvPr/>
        </p:nvPicPr>
        <p:blipFill>
          <a:blip r:embed="rId2"/>
          <a:stretch>
            <a:fillRect/>
          </a:stretch>
        </p:blipFill>
        <p:spPr>
          <a:xfrm>
            <a:off x="4738263" y="4383098"/>
            <a:ext cx="2715473" cy="2031258"/>
          </a:xfrm>
          <a:prstGeom prst="rect">
            <a:avLst/>
          </a:prstGeom>
        </p:spPr>
      </p:pic>
    </p:spTree>
    <p:extLst>
      <p:ext uri="{BB962C8B-B14F-4D97-AF65-F5344CB8AC3E}">
        <p14:creationId xmlns:p14="http://schemas.microsoft.com/office/powerpoint/2010/main" val="104585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E90363-829D-CB50-BC9F-7BD252D554D8}"/>
              </a:ext>
            </a:extLst>
          </p:cNvPr>
          <p:cNvSpPr>
            <a:spLocks noGrp="1"/>
          </p:cNvSpPr>
          <p:nvPr>
            <p:ph idx="1"/>
          </p:nvPr>
        </p:nvSpPr>
        <p:spPr>
          <a:xfrm>
            <a:off x="676656" y="2011680"/>
            <a:ext cx="10753725" cy="4846320"/>
          </a:xfrm>
        </p:spPr>
        <p:txBody>
          <a:bodyPr>
            <a:noAutofit/>
          </a:bodyPr>
          <a:lstStyle/>
          <a:p>
            <a:pPr>
              <a:lnSpc>
                <a:spcPct val="115000"/>
              </a:lnSpc>
              <a:buFont typeface="Arial" panose="020B0604020202020204" pitchFamily="34" charset="0"/>
              <a:buChar char="•"/>
            </a:pPr>
            <a:r>
              <a:rPr lang="tr-TR"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KNN (K-</a:t>
            </a:r>
            <a:r>
              <a:rPr lang="tr-TR" sz="2000" b="1" dirty="0" err="1">
                <a:solidFill>
                  <a:schemeClr val="tx1"/>
                </a:solidFill>
                <a:effectLst/>
                <a:latin typeface="Lato" panose="020F0502020204030203" pitchFamily="34" charset="0"/>
                <a:ea typeface="Lato" panose="020F0502020204030203" pitchFamily="34" charset="0"/>
                <a:cs typeface="Lato" panose="020F0502020204030203" pitchFamily="34" charset="0"/>
              </a:rPr>
              <a:t>Nearest</a:t>
            </a:r>
            <a:r>
              <a:rPr lang="tr-TR"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tr-TR" sz="2000" b="1" dirty="0" err="1">
                <a:solidFill>
                  <a:schemeClr val="tx1"/>
                </a:solidFill>
                <a:effectLst/>
                <a:latin typeface="Lato" panose="020F0502020204030203" pitchFamily="34" charset="0"/>
                <a:ea typeface="Lato" panose="020F0502020204030203" pitchFamily="34" charset="0"/>
                <a:cs typeface="Lato" panose="020F0502020204030203" pitchFamily="34" charset="0"/>
              </a:rPr>
              <a:t>Neighbors</a:t>
            </a:r>
            <a:r>
              <a:rPr lang="tr-TR" sz="2000" b="1"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rPr>
              <a:t>sınıflandırma </a:t>
            </a:r>
            <a:r>
              <a:rPr lang="tr-TR" sz="2000" dirty="0" err="1">
                <a:solidFill>
                  <a:schemeClr val="tx1"/>
                </a:solidFill>
                <a:effectLst/>
                <a:latin typeface="Lato" panose="020F0502020204030203" pitchFamily="34" charset="0"/>
                <a:ea typeface="Lato" panose="020F0502020204030203" pitchFamily="34" charset="0"/>
                <a:cs typeface="Lato" panose="020F0502020204030203" pitchFamily="34" charset="0"/>
              </a:rPr>
              <a:t>algoritmasınını</a:t>
            </a:r>
            <a:r>
              <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rPr>
              <a:t> oluşturduk ve aşağıdaki adımları izledik.</a:t>
            </a:r>
          </a:p>
          <a:p>
            <a:pPr>
              <a:lnSpc>
                <a:spcPct val="115000"/>
              </a:lnSpc>
              <a:buFont typeface="Arial" panose="020B0604020202020204" pitchFamily="34" charset="0"/>
              <a:buChar char="•"/>
            </a:pPr>
            <a:r>
              <a:rPr lang="tr-TR" sz="2000" kern="100" dirty="0">
                <a:solidFill>
                  <a:schemeClr val="tx1"/>
                </a:solidFill>
                <a:effectLst/>
                <a:latin typeface="Lato" panose="020F0502020204030203" pitchFamily="34" charset="0"/>
                <a:ea typeface="Lato" panose="020F0502020204030203" pitchFamily="34" charset="0"/>
                <a:cs typeface="Lato" panose="020F0502020204030203" pitchFamily="34" charset="0"/>
              </a:rPr>
              <a:t>İlk olarak, bu fonksiyonun içine test verisi için yapılan tahminlerin saklanacağı boş bir liste oluşturduk. </a:t>
            </a:r>
          </a:p>
          <a:p>
            <a:pPr>
              <a:lnSpc>
                <a:spcPct val="115000"/>
              </a:lnSpc>
              <a:spcAft>
                <a:spcPts val="800"/>
              </a:spcAft>
              <a:buFont typeface="Arial" panose="020B0604020202020204" pitchFamily="34" charset="0"/>
              <a:buChar char="•"/>
            </a:pPr>
            <a:r>
              <a:rPr lang="tr-TR" sz="2000" kern="100" dirty="0">
                <a:solidFill>
                  <a:schemeClr val="tx1"/>
                </a:solidFill>
                <a:effectLst/>
                <a:latin typeface="Lato" panose="020F0502020204030203" pitchFamily="34" charset="0"/>
                <a:ea typeface="Lato" panose="020F0502020204030203" pitchFamily="34" charset="0"/>
                <a:cs typeface="Lato" panose="020F0502020204030203" pitchFamily="34" charset="0"/>
              </a:rPr>
              <a:t>Ardından, test verisindeki her bir örnek üzerinde işlem yaparak, her test noktası için eğitim veri setindeki tüm örneklerle olan </a:t>
            </a:r>
            <a:r>
              <a:rPr lang="tr-TR" sz="2000" b="1" kern="100" dirty="0" err="1">
                <a:solidFill>
                  <a:schemeClr val="tx1"/>
                </a:solidFill>
                <a:effectLst/>
                <a:latin typeface="Lato" panose="020F0502020204030203" pitchFamily="34" charset="0"/>
                <a:ea typeface="Lato" panose="020F0502020204030203" pitchFamily="34" charset="0"/>
                <a:cs typeface="Lato" panose="020F0502020204030203" pitchFamily="34" charset="0"/>
              </a:rPr>
              <a:t>Euclidean</a:t>
            </a:r>
            <a:r>
              <a:rPr lang="tr-TR" sz="2000" b="1" kern="100" dirty="0">
                <a:solidFill>
                  <a:schemeClr val="tx1"/>
                </a:solidFill>
                <a:effectLst/>
                <a:latin typeface="Lato" panose="020F0502020204030203" pitchFamily="34" charset="0"/>
                <a:ea typeface="Lato" panose="020F0502020204030203" pitchFamily="34" charset="0"/>
                <a:cs typeface="Lato" panose="020F0502020204030203" pitchFamily="34" charset="0"/>
              </a:rPr>
              <a:t> mesafelerini </a:t>
            </a:r>
            <a:r>
              <a:rPr lang="tr-TR" sz="2000" kern="100" dirty="0">
                <a:solidFill>
                  <a:schemeClr val="tx1"/>
                </a:solidFill>
                <a:effectLst/>
                <a:latin typeface="Lato" panose="020F0502020204030203" pitchFamily="34" charset="0"/>
                <a:ea typeface="Lato" panose="020F0502020204030203" pitchFamily="34" charset="0"/>
                <a:cs typeface="Lato" panose="020F0502020204030203" pitchFamily="34" charset="0"/>
              </a:rPr>
              <a:t>hesapladık ve komşuluk ilişkilerini belirledik. </a:t>
            </a:r>
          </a:p>
          <a:p>
            <a:pPr>
              <a:lnSpc>
                <a:spcPct val="115000"/>
              </a:lnSpc>
              <a:spcAft>
                <a:spcPts val="800"/>
              </a:spcAft>
              <a:buFont typeface="Arial" panose="020B0604020202020204" pitchFamily="34" charset="0"/>
              <a:buChar char="•"/>
            </a:pPr>
            <a:r>
              <a:rPr lang="tr-TR" sz="2000" kern="100" dirty="0">
                <a:solidFill>
                  <a:schemeClr val="tx1"/>
                </a:solidFill>
                <a:effectLst/>
                <a:latin typeface="Lato" panose="020F0502020204030203" pitchFamily="34" charset="0"/>
                <a:ea typeface="Lato" panose="020F0502020204030203" pitchFamily="34" charset="0"/>
                <a:cs typeface="Lato" panose="020F0502020204030203" pitchFamily="34" charset="0"/>
              </a:rPr>
              <a:t>Hesaplanan mesafeleri küçükten büyüğe sıraladık ve bu sayede en yakın komşuları tespit ettik. Bu komşuların etiketlerini göz önünde bulundurarak en sık görülen etiketi seçtik ve test noktasının sınıf tahminini yaptık. </a:t>
            </a:r>
          </a:p>
          <a:p>
            <a:pPr>
              <a:buFont typeface="Arial" panose="020B0604020202020204" pitchFamily="34" charset="0"/>
              <a:buChar char="•"/>
            </a:pPr>
            <a:r>
              <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rPr>
              <a:t>Son olarak, tüm test verisi için yaptığımız tahminleri bir </a:t>
            </a:r>
            <a:r>
              <a:rPr lang="tr-TR" sz="2000" b="1" dirty="0" err="1">
                <a:solidFill>
                  <a:schemeClr val="tx1"/>
                </a:solidFill>
                <a:effectLst/>
                <a:latin typeface="Lato" panose="020F0502020204030203" pitchFamily="34" charset="0"/>
                <a:ea typeface="Lato" panose="020F0502020204030203" pitchFamily="34" charset="0"/>
                <a:cs typeface="Lato" panose="020F0502020204030203" pitchFamily="34" charset="0"/>
              </a:rPr>
              <a:t>numpy</a:t>
            </a:r>
            <a:r>
              <a:rPr lang="tr-TR" sz="2000" dirty="0">
                <a:solidFill>
                  <a:schemeClr val="tx1"/>
                </a:solidFill>
                <a:effectLst/>
                <a:latin typeface="Lato" panose="020F0502020204030203" pitchFamily="34" charset="0"/>
                <a:ea typeface="Lato" panose="020F0502020204030203" pitchFamily="34" charset="0"/>
                <a:cs typeface="Lato" panose="020F0502020204030203" pitchFamily="34" charset="0"/>
              </a:rPr>
              <a:t> dizisi olarak döndürdük.</a:t>
            </a:r>
            <a:endParaRPr lang="tr-TR" sz="20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 name="Başlık 1">
            <a:extLst>
              <a:ext uri="{FF2B5EF4-FFF2-40B4-BE49-F238E27FC236}">
                <a16:creationId xmlns:a16="http://schemas.microsoft.com/office/drawing/2014/main" id="{53205496-41BE-355E-72CA-5393F9E6CCD1}"/>
              </a:ext>
            </a:extLst>
          </p:cNvPr>
          <p:cNvSpPr>
            <a:spLocks noGrp="1"/>
          </p:cNvSpPr>
          <p:nvPr>
            <p:ph type="title"/>
          </p:nvPr>
        </p:nvSpPr>
        <p:spPr>
          <a:xfrm>
            <a:off x="676656" y="0"/>
            <a:ext cx="10772775" cy="1657350"/>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KODLAMA SÜRECİ VE ALGORİTMA</a:t>
            </a:r>
          </a:p>
        </p:txBody>
      </p:sp>
    </p:spTree>
    <p:extLst>
      <p:ext uri="{BB962C8B-B14F-4D97-AF65-F5344CB8AC3E}">
        <p14:creationId xmlns:p14="http://schemas.microsoft.com/office/powerpoint/2010/main" val="56510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CCACC73-6281-B554-DAB6-3EC639965858}"/>
              </a:ext>
            </a:extLst>
          </p:cNvPr>
          <p:cNvSpPr>
            <a:spLocks noGrp="1"/>
          </p:cNvSpPr>
          <p:nvPr>
            <p:ph idx="1"/>
          </p:nvPr>
        </p:nvSpPr>
        <p:spPr>
          <a:xfrm>
            <a:off x="676656" y="1824867"/>
            <a:ext cx="10772775" cy="4605430"/>
          </a:xfrm>
        </p:spPr>
        <p:txBody>
          <a:bodyPr>
            <a:normAutofit/>
          </a:bodyPr>
          <a:lstStyle/>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Sonraki kodlarımızda </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KNN modelini </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kullanarak veri seti üzerinde işlemler gerçekleştirdik.</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İlk olarak, modelin eğitimde kullanacağı girdiler </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(özellikler) </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ile tahmin edeceği çıktıları </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(hedef değişkeni)</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 ayırdık.</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Ardından, verimizin </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%80</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'ini eğitim için, </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%20</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'sini ise test için ayırarak modelin doğruluğunu test etmek amacıyla ayrı bir veri seti oluşturduk.</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Daha sonra her bir test örneği için eğitim setindeki en yakın k komşuyu belirledik. Yani, her test örneği için 15 en yakın komşuyu dikkate alarak tahminler yaptık. Bu işlemi oluşturduğumuz </a:t>
            </a:r>
            <a:r>
              <a:rPr lang="tr-TR" sz="2000" b="1" dirty="0" err="1">
                <a:solidFill>
                  <a:schemeClr val="tx1"/>
                </a:solidFill>
                <a:latin typeface="Lato" panose="020F0502020204030203" pitchFamily="34" charset="0"/>
                <a:ea typeface="Lato" panose="020F0502020204030203" pitchFamily="34" charset="0"/>
                <a:cs typeface="Lato" panose="020F0502020204030203" pitchFamily="34" charset="0"/>
              </a:rPr>
              <a:t>knn</a:t>
            </a:r>
            <a:r>
              <a:rPr lang="tr-TR" sz="2000" b="1" dirty="0">
                <a:solidFill>
                  <a:schemeClr val="tx1"/>
                </a:solidFill>
                <a:latin typeface="Lato" panose="020F0502020204030203" pitchFamily="34" charset="0"/>
                <a:ea typeface="Lato" panose="020F0502020204030203" pitchFamily="34" charset="0"/>
                <a:cs typeface="Lato" panose="020F0502020204030203" pitchFamily="34" charset="0"/>
              </a:rPr>
              <a:t>() fonksiyonu </a:t>
            </a: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ile gerçekleştirdik.</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Modelin doğruluğunu test setindeki gerçek etiketlerle karşılaştırarak hesapladık. Doğruluk oranı, doğru tahminlerin toplam tahminlere oranı olarak hesaplandı.</a:t>
            </a:r>
          </a:p>
          <a:p>
            <a:pPr>
              <a:buFont typeface="Arial" panose="020B0604020202020204" pitchFamily="34" charset="0"/>
              <a:buChar char="•"/>
            </a:pPr>
            <a:r>
              <a:rPr lang="tr-TR" sz="2000" dirty="0">
                <a:solidFill>
                  <a:schemeClr val="tx1"/>
                </a:solidFill>
                <a:latin typeface="Lato" panose="020F0502020204030203" pitchFamily="34" charset="0"/>
                <a:ea typeface="Lato" panose="020F0502020204030203" pitchFamily="34" charset="0"/>
                <a:cs typeface="Lato" panose="020F0502020204030203" pitchFamily="34" charset="0"/>
              </a:rPr>
              <a:t>Son olarak, tahmin edilen sınıfların hangisinin çoğunlukta olduğunu belirledik.</a:t>
            </a:r>
          </a:p>
          <a:p>
            <a:endParaRPr lang="tr-TR" dirty="0"/>
          </a:p>
        </p:txBody>
      </p:sp>
      <p:sp>
        <p:nvSpPr>
          <p:cNvPr id="4" name="Başlık 1">
            <a:extLst>
              <a:ext uri="{FF2B5EF4-FFF2-40B4-BE49-F238E27FC236}">
                <a16:creationId xmlns:a16="http://schemas.microsoft.com/office/drawing/2014/main" id="{EE225C13-41DE-0CDE-56D5-BF3ECE376176}"/>
              </a:ext>
            </a:extLst>
          </p:cNvPr>
          <p:cNvSpPr>
            <a:spLocks noGrp="1"/>
          </p:cNvSpPr>
          <p:nvPr>
            <p:ph type="title"/>
          </p:nvPr>
        </p:nvSpPr>
        <p:spPr>
          <a:xfrm>
            <a:off x="676656" y="0"/>
            <a:ext cx="10772775" cy="1657350"/>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KODLAMA SÜRECİ VE ALGORİTMA</a:t>
            </a:r>
          </a:p>
        </p:txBody>
      </p:sp>
      <p:pic>
        <p:nvPicPr>
          <p:cNvPr id="6" name="Resim 5">
            <a:extLst>
              <a:ext uri="{FF2B5EF4-FFF2-40B4-BE49-F238E27FC236}">
                <a16:creationId xmlns:a16="http://schemas.microsoft.com/office/drawing/2014/main" id="{E19FD5F4-D521-9A0F-CA1D-883B5FF86AFB}"/>
              </a:ext>
            </a:extLst>
          </p:cNvPr>
          <p:cNvPicPr>
            <a:picLocks noChangeAspect="1"/>
          </p:cNvPicPr>
          <p:nvPr/>
        </p:nvPicPr>
        <p:blipFill>
          <a:blip r:embed="rId2"/>
          <a:stretch>
            <a:fillRect/>
          </a:stretch>
        </p:blipFill>
        <p:spPr>
          <a:xfrm>
            <a:off x="742568" y="5743078"/>
            <a:ext cx="5307759" cy="874032"/>
          </a:xfrm>
          <a:prstGeom prst="rect">
            <a:avLst/>
          </a:prstGeom>
        </p:spPr>
      </p:pic>
    </p:spTree>
    <p:extLst>
      <p:ext uri="{BB962C8B-B14F-4D97-AF65-F5344CB8AC3E}">
        <p14:creationId xmlns:p14="http://schemas.microsoft.com/office/powerpoint/2010/main" val="287276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C4F6A2-627F-9254-CE83-8249CEAE8F63}"/>
              </a:ext>
            </a:extLst>
          </p:cNvPr>
          <p:cNvSpPr>
            <a:spLocks noGrp="1"/>
          </p:cNvSpPr>
          <p:nvPr>
            <p:ph idx="1"/>
          </p:nvPr>
        </p:nvSpPr>
        <p:spPr>
          <a:xfrm>
            <a:off x="78657" y="1533832"/>
            <a:ext cx="7423355" cy="5324167"/>
          </a:xfrm>
        </p:spPr>
        <p:txBody>
          <a:bodyPr>
            <a:normAutofit/>
          </a:bodyPr>
          <a:lstStyle/>
          <a:p>
            <a:pPr>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Precision (Kesinlik): </a:t>
            </a:r>
            <a:r>
              <a:rPr lang="tr-TR" sz="2000" kern="100" dirty="0">
                <a:effectLst/>
                <a:latin typeface="Lato" panose="020F0502020204030203" pitchFamily="34" charset="0"/>
                <a:ea typeface="Lato" panose="020F0502020204030203" pitchFamily="34" charset="0"/>
                <a:cs typeface="Lato" panose="020F0502020204030203" pitchFamily="34" charset="0"/>
              </a:rPr>
              <a:t>Bir sınıfa tahmin edilen örneklerin, gerçekten o sınıfa ait olanlarının oranıdır.</a:t>
            </a:r>
          </a:p>
          <a:p>
            <a:pPr>
              <a:buFont typeface="Arial" panose="020B0604020202020204" pitchFamily="34" charset="0"/>
              <a:buChar char="•"/>
            </a:pPr>
            <a:r>
              <a:rPr lang="tr-TR" sz="2000" b="1" kern="100" dirty="0" err="1">
                <a:effectLst/>
                <a:latin typeface="Lato" panose="020F0502020204030203" pitchFamily="34" charset="0"/>
                <a:ea typeface="Lato" panose="020F0502020204030203" pitchFamily="34" charset="0"/>
                <a:cs typeface="Lato" panose="020F0502020204030203" pitchFamily="34" charset="0"/>
              </a:rPr>
              <a:t>Recall</a:t>
            </a:r>
            <a:r>
              <a:rPr lang="tr-TR" sz="2000" b="1" kern="100" dirty="0">
                <a:effectLst/>
                <a:latin typeface="Lato" panose="020F0502020204030203" pitchFamily="34" charset="0"/>
                <a:ea typeface="Lato" panose="020F0502020204030203" pitchFamily="34" charset="0"/>
                <a:cs typeface="Lato" panose="020F0502020204030203" pitchFamily="34" charset="0"/>
              </a:rPr>
              <a:t> (Duyarlılık)</a:t>
            </a:r>
            <a:r>
              <a:rPr lang="tr-TR" sz="2000" b="1" kern="100" dirty="0">
                <a:latin typeface="Lato" panose="020F0502020204030203" pitchFamily="34" charset="0"/>
                <a:ea typeface="Lato" panose="020F0502020204030203" pitchFamily="34" charset="0"/>
                <a:cs typeface="Lato" panose="020F0502020204030203" pitchFamily="34" charset="0"/>
              </a:rPr>
              <a:t>: </a:t>
            </a:r>
            <a:r>
              <a:rPr lang="tr-TR" sz="2000" kern="100" dirty="0">
                <a:effectLst/>
                <a:latin typeface="Lato" panose="020F0502020204030203" pitchFamily="34" charset="0"/>
                <a:ea typeface="Lato" panose="020F0502020204030203" pitchFamily="34" charset="0"/>
                <a:cs typeface="Lato" panose="020F0502020204030203" pitchFamily="34" charset="0"/>
              </a:rPr>
              <a:t>Gerçek pozitiflerin, toplam gerçek örneklere oranıdır. Modelin, ilgili sınıfı ne kadar doğru yakaladığını ölçer.</a:t>
            </a:r>
          </a:p>
          <a:p>
            <a:pPr>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F1-Score</a:t>
            </a:r>
            <a:r>
              <a:rPr lang="tr-TR" sz="2000" b="1" kern="100" dirty="0">
                <a:latin typeface="Lato" panose="020F0502020204030203" pitchFamily="34" charset="0"/>
                <a:ea typeface="Lato" panose="020F0502020204030203" pitchFamily="34" charset="0"/>
                <a:cs typeface="Lato" panose="020F0502020204030203" pitchFamily="34" charset="0"/>
              </a:rPr>
              <a:t>: </a:t>
            </a:r>
            <a:r>
              <a:rPr lang="tr-TR" sz="2000" dirty="0">
                <a:effectLst/>
                <a:latin typeface="Lato" panose="020F0502020204030203" pitchFamily="34" charset="0"/>
                <a:ea typeface="Lato" panose="020F0502020204030203" pitchFamily="34" charset="0"/>
                <a:cs typeface="Lato" panose="020F0502020204030203" pitchFamily="34" charset="0"/>
              </a:rPr>
              <a:t>Precision ve </a:t>
            </a:r>
            <a:r>
              <a:rPr lang="tr-TR" sz="2000" dirty="0" err="1">
                <a:effectLst/>
                <a:latin typeface="Lato" panose="020F0502020204030203" pitchFamily="34" charset="0"/>
                <a:ea typeface="Lato" panose="020F0502020204030203" pitchFamily="34" charset="0"/>
                <a:cs typeface="Lato" panose="020F0502020204030203" pitchFamily="34" charset="0"/>
              </a:rPr>
              <a:t>Recall’un</a:t>
            </a:r>
            <a:r>
              <a:rPr lang="tr-TR" sz="2000" dirty="0">
                <a:effectLst/>
                <a:latin typeface="Lato" panose="020F0502020204030203" pitchFamily="34" charset="0"/>
                <a:ea typeface="Lato" panose="020F0502020204030203" pitchFamily="34" charset="0"/>
                <a:cs typeface="Lato" panose="020F0502020204030203" pitchFamily="34" charset="0"/>
              </a:rPr>
              <a:t> harmonik ortalamasıdır. Sınıflar arasındaki performansı dengeler.</a:t>
            </a:r>
            <a:endParaRPr lang="tr-TR" sz="2000" kern="1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b="1" dirty="0" err="1">
                <a:effectLst/>
                <a:latin typeface="Lato" panose="020F0502020204030203" pitchFamily="34" charset="0"/>
                <a:ea typeface="Lato" panose="020F0502020204030203" pitchFamily="34" charset="0"/>
                <a:cs typeface="Lato" panose="020F0502020204030203" pitchFamily="34" charset="0"/>
              </a:rPr>
              <a:t>Support</a:t>
            </a:r>
            <a:r>
              <a:rPr lang="tr-TR" sz="2000" b="1" dirty="0">
                <a:effectLst/>
                <a:latin typeface="Lato" panose="020F0502020204030203" pitchFamily="34" charset="0"/>
                <a:ea typeface="Lato" panose="020F0502020204030203" pitchFamily="34" charset="0"/>
                <a:cs typeface="Lato" panose="020F0502020204030203" pitchFamily="34" charset="0"/>
              </a:rPr>
              <a:t> (Destek): </a:t>
            </a:r>
            <a:r>
              <a:rPr lang="tr-TR" sz="2000" kern="100" dirty="0">
                <a:effectLst/>
                <a:latin typeface="Lato" panose="020F0502020204030203" pitchFamily="34" charset="0"/>
                <a:ea typeface="Lato" panose="020F0502020204030203" pitchFamily="34" charset="0"/>
                <a:cs typeface="Lato" panose="020F0502020204030203" pitchFamily="34" charset="0"/>
              </a:rPr>
              <a:t>Her sınıfta yer alan gerçek örneklerin sayısını gösterir.</a:t>
            </a:r>
          </a:p>
          <a:p>
            <a:pPr>
              <a:buFont typeface="Arial" panose="020B0604020202020204" pitchFamily="34" charset="0"/>
              <a:buChar char="•"/>
            </a:pPr>
            <a:r>
              <a:rPr lang="tr-TR" sz="2000" b="1" kern="100" dirty="0" err="1">
                <a:effectLst/>
                <a:latin typeface="Lato" panose="020F0502020204030203" pitchFamily="34" charset="0"/>
                <a:ea typeface="Lato" panose="020F0502020204030203" pitchFamily="34" charset="0"/>
                <a:cs typeface="Lato" panose="020F0502020204030203" pitchFamily="34" charset="0"/>
              </a:rPr>
              <a:t>Accuracy</a:t>
            </a:r>
            <a:r>
              <a:rPr lang="tr-TR" sz="2000" b="1" kern="100" dirty="0">
                <a:effectLst/>
                <a:latin typeface="Lato" panose="020F0502020204030203" pitchFamily="34" charset="0"/>
                <a:ea typeface="Lato" panose="020F0502020204030203" pitchFamily="34" charset="0"/>
                <a:cs typeface="Lato" panose="020F0502020204030203" pitchFamily="34" charset="0"/>
              </a:rPr>
              <a:t> (Doğruluk): </a:t>
            </a:r>
            <a:r>
              <a:rPr lang="tr-TR" sz="2000" kern="100" dirty="0">
                <a:effectLst/>
                <a:latin typeface="Lato" panose="020F0502020204030203" pitchFamily="34" charset="0"/>
                <a:ea typeface="Lato" panose="020F0502020204030203" pitchFamily="34" charset="0"/>
                <a:cs typeface="Lato" panose="020F0502020204030203" pitchFamily="34" charset="0"/>
              </a:rPr>
              <a:t>Tüm sınıflarda yapılan doğru tahminlerin toplam tahminlere oranıdır.</a:t>
            </a:r>
          </a:p>
          <a:p>
            <a:pPr>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Macro </a:t>
            </a:r>
            <a:r>
              <a:rPr lang="tr-TR" sz="2000" b="1" kern="100" dirty="0" err="1">
                <a:effectLst/>
                <a:latin typeface="Lato" panose="020F0502020204030203" pitchFamily="34" charset="0"/>
                <a:ea typeface="Lato" panose="020F0502020204030203" pitchFamily="34" charset="0"/>
                <a:cs typeface="Lato" panose="020F0502020204030203" pitchFamily="34" charset="0"/>
              </a:rPr>
              <a:t>Average</a:t>
            </a:r>
            <a:r>
              <a:rPr lang="tr-TR" sz="2000" b="1" kern="100" dirty="0">
                <a:effectLst/>
                <a:latin typeface="Lato" panose="020F0502020204030203" pitchFamily="34" charset="0"/>
                <a:ea typeface="Lato" panose="020F0502020204030203" pitchFamily="34" charset="0"/>
                <a:cs typeface="Lato" panose="020F0502020204030203" pitchFamily="34" charset="0"/>
              </a:rPr>
              <a:t>: </a:t>
            </a:r>
            <a:r>
              <a:rPr lang="tr-TR" sz="2000" kern="100" dirty="0">
                <a:effectLst/>
                <a:latin typeface="Lato" panose="020F0502020204030203" pitchFamily="34" charset="0"/>
                <a:ea typeface="Lato" panose="020F0502020204030203" pitchFamily="34" charset="0"/>
                <a:cs typeface="Lato" panose="020F0502020204030203" pitchFamily="34" charset="0"/>
              </a:rPr>
              <a:t>Tüm sınıflar için Precision, </a:t>
            </a:r>
            <a:r>
              <a:rPr lang="tr-TR" sz="2000" kern="100" dirty="0" err="1">
                <a:effectLst/>
                <a:latin typeface="Lato" panose="020F0502020204030203" pitchFamily="34" charset="0"/>
                <a:ea typeface="Lato" panose="020F0502020204030203" pitchFamily="34" charset="0"/>
                <a:cs typeface="Lato" panose="020F0502020204030203" pitchFamily="34" charset="0"/>
              </a:rPr>
              <a:t>Recall</a:t>
            </a:r>
            <a:r>
              <a:rPr lang="tr-TR" sz="2000" kern="100" dirty="0">
                <a:effectLst/>
                <a:latin typeface="Lato" panose="020F0502020204030203" pitchFamily="34" charset="0"/>
                <a:ea typeface="Lato" panose="020F0502020204030203" pitchFamily="34" charset="0"/>
                <a:cs typeface="Lato" panose="020F0502020204030203" pitchFamily="34" charset="0"/>
              </a:rPr>
              <a:t> ve F1-Score’un ortalamasını alır. Sınıflar arasında dengeyi ölçer.</a:t>
            </a:r>
          </a:p>
          <a:p>
            <a:pPr>
              <a:buFont typeface="Arial" panose="020B0604020202020204" pitchFamily="34" charset="0"/>
              <a:buChar char="•"/>
            </a:pPr>
            <a:r>
              <a:rPr lang="tr-TR" sz="2000" b="1" dirty="0" err="1">
                <a:effectLst/>
                <a:latin typeface="Lato" panose="020F0502020204030203" pitchFamily="34" charset="0"/>
                <a:ea typeface="Lato" panose="020F0502020204030203" pitchFamily="34" charset="0"/>
                <a:cs typeface="Lato" panose="020F0502020204030203" pitchFamily="34" charset="0"/>
              </a:rPr>
              <a:t>Weighted</a:t>
            </a:r>
            <a:r>
              <a:rPr lang="tr-TR" sz="2000" b="1" dirty="0">
                <a:effectLst/>
                <a:latin typeface="Lato" panose="020F0502020204030203" pitchFamily="34" charset="0"/>
                <a:ea typeface="Lato" panose="020F0502020204030203" pitchFamily="34" charset="0"/>
                <a:cs typeface="Lato" panose="020F0502020204030203" pitchFamily="34" charset="0"/>
              </a:rPr>
              <a:t> </a:t>
            </a:r>
            <a:r>
              <a:rPr lang="tr-TR" sz="2000" b="1" dirty="0" err="1">
                <a:effectLst/>
                <a:latin typeface="Lato" panose="020F0502020204030203" pitchFamily="34" charset="0"/>
                <a:ea typeface="Lato" panose="020F0502020204030203" pitchFamily="34" charset="0"/>
                <a:cs typeface="Lato" panose="020F0502020204030203" pitchFamily="34" charset="0"/>
              </a:rPr>
              <a:t>Average</a:t>
            </a:r>
            <a:r>
              <a:rPr lang="tr-TR" sz="2000" b="1" dirty="0">
                <a:effectLst/>
                <a:latin typeface="Lato" panose="020F0502020204030203" pitchFamily="34" charset="0"/>
                <a:ea typeface="Lato" panose="020F0502020204030203" pitchFamily="34" charset="0"/>
                <a:cs typeface="Lato" panose="020F0502020204030203" pitchFamily="34" charset="0"/>
              </a:rPr>
              <a:t>: </a:t>
            </a:r>
            <a:r>
              <a:rPr lang="tr-TR" sz="2000" kern="100" dirty="0">
                <a:effectLst/>
                <a:latin typeface="Lato" panose="020F0502020204030203" pitchFamily="34" charset="0"/>
                <a:ea typeface="Lato" panose="020F0502020204030203" pitchFamily="34" charset="0"/>
                <a:cs typeface="Lato" panose="020F0502020204030203" pitchFamily="34" charset="0"/>
              </a:rPr>
              <a:t>Her sınıfın </a:t>
            </a:r>
            <a:r>
              <a:rPr lang="tr-TR" sz="2000" kern="100" dirty="0" err="1">
                <a:effectLst/>
                <a:latin typeface="Lato" panose="020F0502020204030203" pitchFamily="34" charset="0"/>
                <a:ea typeface="Lato" panose="020F0502020204030203" pitchFamily="34" charset="0"/>
                <a:cs typeface="Lato" panose="020F0502020204030203" pitchFamily="34" charset="0"/>
              </a:rPr>
              <a:t>Support</a:t>
            </a:r>
            <a:r>
              <a:rPr lang="tr-TR" sz="2000" kern="100" dirty="0">
                <a:effectLst/>
                <a:latin typeface="Lato" panose="020F0502020204030203" pitchFamily="34" charset="0"/>
                <a:ea typeface="Lato" panose="020F0502020204030203" pitchFamily="34" charset="0"/>
                <a:cs typeface="Lato" panose="020F0502020204030203" pitchFamily="34" charset="0"/>
              </a:rPr>
              <a:t> miktarına göre ağırlıklı ortalama alınır. Veri dengesiz olduğunda daha gerçekçi bir genel performans ölçüsüdür.</a:t>
            </a: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68AEAA0B-0F6F-31D2-772A-45509B3DC55A}"/>
              </a:ext>
            </a:extLst>
          </p:cNvPr>
          <p:cNvPicPr>
            <a:picLocks noChangeAspect="1"/>
          </p:cNvPicPr>
          <p:nvPr/>
        </p:nvPicPr>
        <p:blipFill>
          <a:blip r:embed="rId2"/>
          <a:stretch>
            <a:fillRect/>
          </a:stretch>
        </p:blipFill>
        <p:spPr>
          <a:xfrm>
            <a:off x="7612253" y="1342408"/>
            <a:ext cx="4579747" cy="4173183"/>
          </a:xfrm>
          <a:prstGeom prst="rect">
            <a:avLst/>
          </a:prstGeom>
        </p:spPr>
      </p:pic>
      <p:sp>
        <p:nvSpPr>
          <p:cNvPr id="8" name="Başlık 1">
            <a:extLst>
              <a:ext uri="{FF2B5EF4-FFF2-40B4-BE49-F238E27FC236}">
                <a16:creationId xmlns:a16="http://schemas.microsoft.com/office/drawing/2014/main" id="{BD920F37-30F3-3181-BF4C-513DFCF4113F}"/>
              </a:ext>
            </a:extLst>
          </p:cNvPr>
          <p:cNvSpPr>
            <a:spLocks noGrp="1"/>
          </p:cNvSpPr>
          <p:nvPr>
            <p:ph type="title"/>
          </p:nvPr>
        </p:nvSpPr>
        <p:spPr>
          <a:xfrm>
            <a:off x="762000" y="0"/>
            <a:ext cx="6872503" cy="1533833"/>
          </a:xfrm>
        </p:spPr>
        <p:txBody>
          <a:bodyPr/>
          <a:lstStyle/>
          <a:p>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VERİ ANALİZİ VE GRAFİKLER</a:t>
            </a:r>
          </a:p>
        </p:txBody>
      </p:sp>
    </p:spTree>
    <p:extLst>
      <p:ext uri="{BB962C8B-B14F-4D97-AF65-F5344CB8AC3E}">
        <p14:creationId xmlns:p14="http://schemas.microsoft.com/office/powerpoint/2010/main" val="155010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63115A7-0EDE-9A26-8C7F-C8CFF520FFAF}"/>
              </a:ext>
            </a:extLst>
          </p:cNvPr>
          <p:cNvSpPr>
            <a:spLocks noGrp="1"/>
          </p:cNvSpPr>
          <p:nvPr>
            <p:ph idx="1"/>
          </p:nvPr>
        </p:nvSpPr>
        <p:spPr>
          <a:xfrm>
            <a:off x="0" y="1533833"/>
            <a:ext cx="7624674" cy="4571999"/>
          </a:xfrm>
        </p:spPr>
        <p:txBody>
          <a:bodyPr>
            <a:normAutofit lnSpcReduction="10000"/>
          </a:bodyPr>
          <a:lstStyle/>
          <a:p>
            <a:pPr>
              <a:buFont typeface="Arial" panose="020B0604020202020204" pitchFamily="34" charset="0"/>
              <a:buChar char="•"/>
            </a:pPr>
            <a:r>
              <a:rPr lang="tr-TR" sz="2400" b="1" dirty="0">
                <a:latin typeface="Lato" panose="020F0502020204030203" pitchFamily="34" charset="0"/>
                <a:ea typeface="Lato" panose="020F0502020204030203" pitchFamily="34" charset="0"/>
                <a:cs typeface="Lato" panose="020F0502020204030203" pitchFamily="34" charset="0"/>
              </a:rPr>
              <a:t>ROC eğrisi</a:t>
            </a:r>
            <a:r>
              <a:rPr lang="tr-TR" sz="2400" dirty="0">
                <a:latin typeface="Lato" panose="020F0502020204030203" pitchFamily="34" charset="0"/>
                <a:ea typeface="Lato" panose="020F0502020204030203" pitchFamily="34" charset="0"/>
                <a:cs typeface="Lato" panose="020F0502020204030203" pitchFamily="34" charset="0"/>
              </a:rPr>
              <a:t>, doğru pozitif oranı </a:t>
            </a:r>
            <a:r>
              <a:rPr lang="tr-TR" sz="2400" b="1" dirty="0">
                <a:latin typeface="Lato" panose="020F0502020204030203" pitchFamily="34" charset="0"/>
                <a:ea typeface="Lato" panose="020F0502020204030203" pitchFamily="34" charset="0"/>
                <a:cs typeface="Lato" panose="020F0502020204030203" pitchFamily="34" charset="0"/>
              </a:rPr>
              <a:t>(TPR) </a:t>
            </a:r>
            <a:r>
              <a:rPr lang="tr-TR" sz="2400" dirty="0">
                <a:latin typeface="Lato" panose="020F0502020204030203" pitchFamily="34" charset="0"/>
                <a:ea typeface="Lato" panose="020F0502020204030203" pitchFamily="34" charset="0"/>
                <a:cs typeface="Lato" panose="020F0502020204030203" pitchFamily="34" charset="0"/>
              </a:rPr>
              <a:t>ile yanlış pozitif oranı </a:t>
            </a:r>
            <a:r>
              <a:rPr lang="tr-TR" sz="2400" b="1" dirty="0">
                <a:latin typeface="Lato" panose="020F0502020204030203" pitchFamily="34" charset="0"/>
                <a:ea typeface="Lato" panose="020F0502020204030203" pitchFamily="34" charset="0"/>
                <a:cs typeface="Lato" panose="020F0502020204030203" pitchFamily="34" charset="0"/>
              </a:rPr>
              <a:t>(FPR)</a:t>
            </a:r>
            <a:r>
              <a:rPr lang="tr-TR" sz="2400" dirty="0">
                <a:latin typeface="Lato" panose="020F0502020204030203" pitchFamily="34" charset="0"/>
                <a:ea typeface="Lato" panose="020F0502020204030203" pitchFamily="34" charset="0"/>
                <a:cs typeface="Lato" panose="020F0502020204030203" pitchFamily="34" charset="0"/>
              </a:rPr>
              <a:t> arasındaki ilişkiyi gösterir.</a:t>
            </a:r>
          </a:p>
          <a:p>
            <a:pPr>
              <a:buFont typeface="Arial" panose="020B0604020202020204" pitchFamily="34" charset="0"/>
              <a:buChar char="•"/>
            </a:pPr>
            <a:r>
              <a:rPr lang="tr-TR" sz="2400" b="1" dirty="0">
                <a:latin typeface="Lato" panose="020F0502020204030203" pitchFamily="34" charset="0"/>
                <a:ea typeface="Lato" panose="020F0502020204030203" pitchFamily="34" charset="0"/>
                <a:cs typeface="Lato" panose="020F0502020204030203" pitchFamily="34" charset="0"/>
              </a:rPr>
              <a:t>ROC eğrisi: </a:t>
            </a:r>
            <a:r>
              <a:rPr lang="tr-TR" sz="2400" dirty="0">
                <a:latin typeface="Lato" panose="020F0502020204030203" pitchFamily="34" charset="0"/>
                <a:ea typeface="Lato" panose="020F0502020204030203" pitchFamily="34" charset="0"/>
                <a:cs typeface="Lato" panose="020F0502020204030203" pitchFamily="34" charset="0"/>
              </a:rPr>
              <a:t>Modelin sınıflandırma başarısını görselleştirir.</a:t>
            </a:r>
          </a:p>
          <a:p>
            <a:pPr>
              <a:buFont typeface="Arial" panose="020B0604020202020204" pitchFamily="34" charset="0"/>
              <a:buChar char="•"/>
            </a:pPr>
            <a:r>
              <a:rPr lang="tr-TR" sz="2400" b="1" dirty="0">
                <a:latin typeface="Lato" panose="020F0502020204030203" pitchFamily="34" charset="0"/>
                <a:ea typeface="Lato" panose="020F0502020204030203" pitchFamily="34" charset="0"/>
                <a:cs typeface="Lato" panose="020F0502020204030203" pitchFamily="34" charset="0"/>
              </a:rPr>
              <a:t>AUC: </a:t>
            </a:r>
            <a:r>
              <a:rPr lang="tr-TR" sz="2400" dirty="0">
                <a:latin typeface="Lato" panose="020F0502020204030203" pitchFamily="34" charset="0"/>
                <a:ea typeface="Lato" panose="020F0502020204030203" pitchFamily="34" charset="0"/>
                <a:cs typeface="Lato" panose="020F0502020204030203" pitchFamily="34" charset="0"/>
              </a:rPr>
              <a:t>Modelin genel performansını sayısal olarak ifade eder.</a:t>
            </a:r>
          </a:p>
          <a:p>
            <a:pPr>
              <a:buFont typeface="Arial" panose="020B0604020202020204" pitchFamily="34" charset="0"/>
              <a:buChar char="•"/>
            </a:pPr>
            <a:r>
              <a:rPr lang="tr-TR" sz="2400" b="1" dirty="0">
                <a:latin typeface="Lato" panose="020F0502020204030203" pitchFamily="34" charset="0"/>
                <a:ea typeface="Lato" panose="020F0502020204030203" pitchFamily="34" charset="0"/>
                <a:cs typeface="Lato" panose="020F0502020204030203" pitchFamily="34" charset="0"/>
              </a:rPr>
              <a:t>TPR: </a:t>
            </a:r>
            <a:r>
              <a:rPr lang="tr-TR" sz="2400" dirty="0">
                <a:latin typeface="Lato" panose="020F0502020204030203" pitchFamily="34" charset="0"/>
                <a:ea typeface="Lato" panose="020F0502020204030203" pitchFamily="34" charset="0"/>
                <a:cs typeface="Lato" panose="020F0502020204030203" pitchFamily="34" charset="0"/>
              </a:rPr>
              <a:t>Pozitif sınıfların doğru bir şekilde tahmin edilme oranını ölçer.</a:t>
            </a:r>
          </a:p>
          <a:p>
            <a:pPr>
              <a:buFont typeface="Arial" panose="020B0604020202020204" pitchFamily="34" charset="0"/>
              <a:buChar char="•"/>
            </a:pPr>
            <a:r>
              <a:rPr lang="tr-TR" sz="2400" b="1" dirty="0">
                <a:latin typeface="Lato" panose="020F0502020204030203" pitchFamily="34" charset="0"/>
                <a:ea typeface="Lato" panose="020F0502020204030203" pitchFamily="34" charset="0"/>
                <a:cs typeface="Lato" panose="020F0502020204030203" pitchFamily="34" charset="0"/>
              </a:rPr>
              <a:t>FPR: </a:t>
            </a:r>
            <a:r>
              <a:rPr lang="tr-TR" sz="2400" dirty="0">
                <a:latin typeface="Lato" panose="020F0502020204030203" pitchFamily="34" charset="0"/>
                <a:ea typeface="Lato" panose="020F0502020204030203" pitchFamily="34" charset="0"/>
                <a:cs typeface="Lato" panose="020F0502020204030203" pitchFamily="34" charset="0"/>
              </a:rPr>
              <a:t>Negatif sınıfların pozitif olarak yanlış tahmin edilme oranını ölçer.</a:t>
            </a:r>
          </a:p>
          <a:p>
            <a:pPr>
              <a:buFont typeface="Arial" panose="020B0604020202020204" pitchFamily="34" charset="0"/>
              <a:buChar char="•"/>
            </a:pPr>
            <a:r>
              <a:rPr lang="tr-TR" sz="2400" dirty="0">
                <a:latin typeface="Lato" panose="020F0502020204030203" pitchFamily="34" charset="0"/>
                <a:ea typeface="Lato" panose="020F0502020204030203" pitchFamily="34" charset="0"/>
                <a:cs typeface="Lato" panose="020F0502020204030203" pitchFamily="34" charset="0"/>
              </a:rPr>
              <a:t>ROC eğrisi ne kadar yukarı ve sola yakınsa, model o kadar başarılıdır.</a:t>
            </a:r>
          </a:p>
          <a:p>
            <a:pPr marL="0" indent="0">
              <a:buNone/>
            </a:pPr>
            <a:endParaRPr lang="tr-TR" dirty="0"/>
          </a:p>
        </p:txBody>
      </p:sp>
      <p:pic>
        <p:nvPicPr>
          <p:cNvPr id="5" name="Resim 4" descr="metin, ekran görüntüsü, çizgi, öykü gelişim çizgisi; kumpas; grafiğini çıkarma içeren bir resim&#10;&#10;Açıklama otomatik olarak oluşturuldu">
            <a:extLst>
              <a:ext uri="{FF2B5EF4-FFF2-40B4-BE49-F238E27FC236}">
                <a16:creationId xmlns:a16="http://schemas.microsoft.com/office/drawing/2014/main" id="{63C56941-48F0-CF66-14E2-0B07A835A06B}"/>
              </a:ext>
            </a:extLst>
          </p:cNvPr>
          <p:cNvPicPr>
            <a:picLocks noChangeAspect="1"/>
          </p:cNvPicPr>
          <p:nvPr/>
        </p:nvPicPr>
        <p:blipFill>
          <a:blip r:embed="rId2"/>
          <a:stretch>
            <a:fillRect/>
          </a:stretch>
        </p:blipFill>
        <p:spPr>
          <a:xfrm>
            <a:off x="7624674" y="1844286"/>
            <a:ext cx="4567326" cy="3169428"/>
          </a:xfrm>
          <a:prstGeom prst="rect">
            <a:avLst/>
          </a:prstGeom>
        </p:spPr>
      </p:pic>
      <p:sp>
        <p:nvSpPr>
          <p:cNvPr id="6" name="Başlık 1">
            <a:extLst>
              <a:ext uri="{FF2B5EF4-FFF2-40B4-BE49-F238E27FC236}">
                <a16:creationId xmlns:a16="http://schemas.microsoft.com/office/drawing/2014/main" id="{829CDB24-378E-DFF1-1A3C-9444F521AE48}"/>
              </a:ext>
            </a:extLst>
          </p:cNvPr>
          <p:cNvSpPr>
            <a:spLocks noGrp="1"/>
          </p:cNvSpPr>
          <p:nvPr>
            <p:ph type="title"/>
          </p:nvPr>
        </p:nvSpPr>
        <p:spPr>
          <a:xfrm>
            <a:off x="762000" y="0"/>
            <a:ext cx="6872503" cy="1533833"/>
          </a:xfrm>
        </p:spPr>
        <p:txBody>
          <a:bodyPr/>
          <a:lstStyle/>
          <a:p>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VERİ ANALİZİ VE GRAFİKLER</a:t>
            </a:r>
          </a:p>
        </p:txBody>
      </p:sp>
    </p:spTree>
    <p:extLst>
      <p:ext uri="{BB962C8B-B14F-4D97-AF65-F5344CB8AC3E}">
        <p14:creationId xmlns:p14="http://schemas.microsoft.com/office/powerpoint/2010/main" val="68811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3BB0AA-1EFF-A60B-E8A9-75A62C350F57}"/>
              </a:ext>
            </a:extLst>
          </p:cNvPr>
          <p:cNvSpPr>
            <a:spLocks noGrp="1"/>
          </p:cNvSpPr>
          <p:nvPr>
            <p:ph idx="1"/>
          </p:nvPr>
        </p:nvSpPr>
        <p:spPr>
          <a:xfrm>
            <a:off x="676656" y="2011680"/>
            <a:ext cx="10753725" cy="4035159"/>
          </a:xfrm>
        </p:spPr>
        <p:txBody>
          <a:bodyPr>
            <a:normAutofit/>
          </a:bodyPr>
          <a:lstStyle/>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Sınıflandırma raporundaki değerler, AUC ve ROC değerlerinin bu kadar düşük olup doğruluk değerinin 76.90% olması modelin nadir görülen pozitif sınıfı ayırt etmede zayıf olduğunu ortaya koyuyor. Bu durum, veri setindeki sınıf dengesizliğinden kaynaklanmaktadır.</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b="1" dirty="0">
                <a:latin typeface="Lato" panose="020F0502020204030203" pitchFamily="34" charset="0"/>
                <a:ea typeface="Lato" panose="020F0502020204030203" pitchFamily="34" charset="0"/>
                <a:cs typeface="Lato" panose="020F0502020204030203" pitchFamily="34" charset="0"/>
              </a:rPr>
              <a:t>Bu durumu çözmek için;</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Fazla olan sınıftan örnekleri azaltarak veri seti dengelenebilir.</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b="1" dirty="0">
                <a:latin typeface="Lato" panose="020F0502020204030203" pitchFamily="34" charset="0"/>
                <a:ea typeface="Lato" panose="020F0502020204030203" pitchFamily="34" charset="0"/>
                <a:cs typeface="Lato" panose="020F0502020204030203" pitchFamily="34" charset="0"/>
              </a:rPr>
              <a:t>SMOTE (</a:t>
            </a:r>
            <a:r>
              <a:rPr lang="tr-TR" sz="2000" b="1" dirty="0" err="1">
                <a:latin typeface="Lato" panose="020F0502020204030203" pitchFamily="34" charset="0"/>
                <a:ea typeface="Lato" panose="020F0502020204030203" pitchFamily="34" charset="0"/>
                <a:cs typeface="Lato" panose="020F0502020204030203" pitchFamily="34" charset="0"/>
              </a:rPr>
              <a:t>Synthetic</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Minority</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Oversampling</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Technique</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dirty="0">
                <a:latin typeface="Lato" panose="020F0502020204030203" pitchFamily="34" charset="0"/>
                <a:ea typeface="Lato" panose="020F0502020204030203" pitchFamily="34" charset="0"/>
                <a:cs typeface="Lato" panose="020F0502020204030203" pitchFamily="34" charset="0"/>
              </a:rPr>
              <a:t>tekniği kullanıp azınlık sınıfa yapay veriler eklenebilir, </a:t>
            </a:r>
            <a:r>
              <a:rPr lang="tr-TR" sz="2000" b="1" dirty="0" err="1">
                <a:latin typeface="Lato" panose="020F0502020204030203" pitchFamily="34" charset="0"/>
                <a:ea typeface="Lato" panose="020F0502020204030203" pitchFamily="34" charset="0"/>
                <a:cs typeface="Lato" panose="020F0502020204030203" pitchFamily="34" charset="0"/>
              </a:rPr>
              <a:t>Random</a:t>
            </a:r>
            <a:r>
              <a:rPr lang="tr-TR" sz="2000" b="1" dirty="0">
                <a:latin typeface="Lato" panose="020F0502020204030203" pitchFamily="34" charset="0"/>
                <a:ea typeface="Lato" panose="020F0502020204030203" pitchFamily="34" charset="0"/>
                <a:cs typeface="Lato" panose="020F0502020204030203" pitchFamily="34" charset="0"/>
              </a:rPr>
              <a:t> </a:t>
            </a:r>
            <a:r>
              <a:rPr lang="tr-TR" sz="2000" b="1" dirty="0" err="1">
                <a:latin typeface="Lato" panose="020F0502020204030203" pitchFamily="34" charset="0"/>
                <a:ea typeface="Lato" panose="020F0502020204030203" pitchFamily="34" charset="0"/>
                <a:cs typeface="Lato" panose="020F0502020204030203" pitchFamily="34" charset="0"/>
              </a:rPr>
              <a:t>Oversampling</a:t>
            </a:r>
            <a:r>
              <a:rPr lang="tr-TR" sz="2000" dirty="0">
                <a:latin typeface="Lato" panose="020F0502020204030203" pitchFamily="34" charset="0"/>
                <a:ea typeface="Lato" panose="020F0502020204030203" pitchFamily="34" charset="0"/>
                <a:cs typeface="Lato" panose="020F0502020204030203" pitchFamily="34" charset="0"/>
              </a:rPr>
              <a:t> ile azınlık sınıfından rastgele örnekler seçilerek örnek sayısı arttırılabilir ya da </a:t>
            </a:r>
            <a:r>
              <a:rPr lang="tr-TR" sz="2000" b="1" dirty="0">
                <a:latin typeface="Lato" panose="020F0502020204030203" pitchFamily="34" charset="0"/>
                <a:ea typeface="Lato" panose="020F0502020204030203" pitchFamily="34" charset="0"/>
                <a:cs typeface="Lato" panose="020F0502020204030203" pitchFamily="34" charset="0"/>
              </a:rPr>
              <a:t>Under </a:t>
            </a:r>
            <a:r>
              <a:rPr lang="tr-TR" sz="2000" b="1" dirty="0" err="1">
                <a:latin typeface="Lato" panose="020F0502020204030203" pitchFamily="34" charset="0"/>
                <a:ea typeface="Lato" panose="020F0502020204030203" pitchFamily="34" charset="0"/>
                <a:cs typeface="Lato" panose="020F0502020204030203" pitchFamily="34" charset="0"/>
              </a:rPr>
              <a:t>Sampling</a:t>
            </a:r>
            <a:r>
              <a:rPr lang="tr-TR" sz="2000" dirty="0">
                <a:latin typeface="Lato" panose="020F0502020204030203" pitchFamily="34" charset="0"/>
                <a:ea typeface="Lato" panose="020F0502020204030203" pitchFamily="34" charset="0"/>
                <a:cs typeface="Lato" panose="020F0502020204030203" pitchFamily="34" charset="0"/>
              </a:rPr>
              <a:t> ile çoğunluk sınıfından rastgele örnekler silinerek örnek sayısı azaltılabilir.</a:t>
            </a:r>
          </a:p>
          <a:p>
            <a:endParaRPr lang="tr-TR" sz="2000" dirty="0"/>
          </a:p>
        </p:txBody>
      </p:sp>
      <p:sp>
        <p:nvSpPr>
          <p:cNvPr id="5" name="Başlık 1">
            <a:extLst>
              <a:ext uri="{FF2B5EF4-FFF2-40B4-BE49-F238E27FC236}">
                <a16:creationId xmlns:a16="http://schemas.microsoft.com/office/drawing/2014/main" id="{F2C6068E-9A04-8B07-390F-D671F57FF576}"/>
              </a:ext>
            </a:extLst>
          </p:cNvPr>
          <p:cNvSpPr txBox="1">
            <a:spLocks/>
          </p:cNvSpPr>
          <p:nvPr/>
        </p:nvSpPr>
        <p:spPr>
          <a:xfrm>
            <a:off x="676656" y="0"/>
            <a:ext cx="6872503" cy="153383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VERİ ANALİZİ VE GRAFİKLER</a:t>
            </a:r>
          </a:p>
        </p:txBody>
      </p:sp>
    </p:spTree>
    <p:extLst>
      <p:ext uri="{BB962C8B-B14F-4D97-AF65-F5344CB8AC3E}">
        <p14:creationId xmlns:p14="http://schemas.microsoft.com/office/powerpoint/2010/main" val="104016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EA690-8F5F-B2C4-9D2D-E681956CA444}"/>
              </a:ext>
            </a:extLst>
          </p:cNvPr>
          <p:cNvSpPr>
            <a:spLocks noGrp="1"/>
          </p:cNvSpPr>
          <p:nvPr>
            <p:ph type="title"/>
          </p:nvPr>
        </p:nvSpPr>
        <p:spPr>
          <a:xfrm>
            <a:off x="657606" y="0"/>
            <a:ext cx="10772775" cy="1658198"/>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İÇERİK</a:t>
            </a:r>
          </a:p>
        </p:txBody>
      </p:sp>
      <p:sp>
        <p:nvSpPr>
          <p:cNvPr id="3" name="İçerik Yer Tutucusu 2">
            <a:extLst>
              <a:ext uri="{FF2B5EF4-FFF2-40B4-BE49-F238E27FC236}">
                <a16:creationId xmlns:a16="http://schemas.microsoft.com/office/drawing/2014/main" id="{824C9674-D071-EA90-40F0-AA693B7D025C}"/>
              </a:ext>
            </a:extLst>
          </p:cNvPr>
          <p:cNvSpPr>
            <a:spLocks noGrp="1"/>
          </p:cNvSpPr>
          <p:nvPr>
            <p:ph idx="1"/>
          </p:nvPr>
        </p:nvSpPr>
        <p:spPr>
          <a:xfrm>
            <a:off x="676656" y="2011680"/>
            <a:ext cx="10753725" cy="4457946"/>
          </a:xfrm>
        </p:spPr>
        <p:txBody>
          <a:bodyPr>
            <a:normAutofit/>
          </a:bodyPr>
          <a:lstStyle/>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PROJE KONUSU</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VERİ SETİ</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PROBLEM VE AMAÇ</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NEDEN BU VERİ SETİNİ VE BU PROBLEMİ TERCİH ETTİK</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NEDEN KNN ALGORİTMASI</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VERİ MADENCİLİĞİ SÜRECİ</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KODLAMA SÜRECİ VE ALGORİTMA</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VERİ ANALİZİ VE GRAFİKLER</a:t>
            </a:r>
          </a:p>
          <a:p>
            <a:pPr marL="457200" indent="-457200">
              <a:buFont typeface="+mj-lt"/>
              <a:buAutoNum type="arabicPeriod"/>
            </a:pPr>
            <a:r>
              <a:rPr lang="tr-TR" sz="2200" b="1" dirty="0">
                <a:solidFill>
                  <a:schemeClr val="tx1"/>
                </a:solidFill>
                <a:latin typeface="Lato" panose="020F0502020204030203" pitchFamily="34" charset="0"/>
                <a:ea typeface="Lato" panose="020F0502020204030203" pitchFamily="34" charset="0"/>
                <a:cs typeface="Lato" panose="020F0502020204030203" pitchFamily="34" charset="0"/>
              </a:rPr>
              <a:t>UNDER SAMPLİNG VE AĞIRLIKLI KNN</a:t>
            </a:r>
          </a:p>
          <a:p>
            <a:endParaRPr lang="tr-TR" dirty="0">
              <a:solidFill>
                <a:schemeClr val="tx1"/>
              </a:solidFill>
            </a:endParaRPr>
          </a:p>
        </p:txBody>
      </p:sp>
    </p:spTree>
    <p:extLst>
      <p:ext uri="{BB962C8B-B14F-4D97-AF65-F5344CB8AC3E}">
        <p14:creationId xmlns:p14="http://schemas.microsoft.com/office/powerpoint/2010/main" val="2859620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87121E-A664-840F-D359-6359F044DF0E}"/>
              </a:ext>
            </a:extLst>
          </p:cNvPr>
          <p:cNvSpPr>
            <a:spLocks noGrp="1"/>
          </p:cNvSpPr>
          <p:nvPr>
            <p:ph type="title"/>
          </p:nvPr>
        </p:nvSpPr>
        <p:spPr>
          <a:xfrm>
            <a:off x="657606" y="0"/>
            <a:ext cx="10772775" cy="1658198"/>
          </a:xfrm>
        </p:spPr>
        <p:txBody>
          <a:bodyPr>
            <a:normAutofit/>
          </a:bodyPr>
          <a:lstStyle/>
          <a:p>
            <a:r>
              <a:rPr lang="tr-TR" b="1" dirty="0">
                <a:latin typeface="Lato" panose="020F0502020204030203" pitchFamily="34" charset="0"/>
                <a:ea typeface="Lato" panose="020F0502020204030203" pitchFamily="34" charset="0"/>
                <a:cs typeface="Lato" panose="020F0502020204030203" pitchFamily="34" charset="0"/>
              </a:rPr>
              <a:t>UNDER SAMPLİNG </a:t>
            </a:r>
            <a:br>
              <a:rPr lang="tr-TR" b="1" dirty="0">
                <a:latin typeface="Lato" panose="020F0502020204030203" pitchFamily="34" charset="0"/>
                <a:ea typeface="Lato" panose="020F0502020204030203" pitchFamily="34" charset="0"/>
                <a:cs typeface="Lato" panose="020F0502020204030203" pitchFamily="34" charset="0"/>
              </a:rPr>
            </a:br>
            <a:r>
              <a:rPr lang="tr-TR" b="1" dirty="0">
                <a:latin typeface="Lato" panose="020F0502020204030203" pitchFamily="34" charset="0"/>
                <a:ea typeface="Lato" panose="020F0502020204030203" pitchFamily="34" charset="0"/>
                <a:cs typeface="Lato" panose="020F0502020204030203" pitchFamily="34" charset="0"/>
              </a:rPr>
              <a:t>VE AĞIRLIKLI KNN</a:t>
            </a:r>
          </a:p>
        </p:txBody>
      </p:sp>
      <p:sp>
        <p:nvSpPr>
          <p:cNvPr id="3" name="İçerik Yer Tutucusu 2">
            <a:extLst>
              <a:ext uri="{FF2B5EF4-FFF2-40B4-BE49-F238E27FC236}">
                <a16:creationId xmlns:a16="http://schemas.microsoft.com/office/drawing/2014/main" id="{7B8FC55B-5EA3-BF68-7698-99F4A0C9BE9C}"/>
              </a:ext>
            </a:extLst>
          </p:cNvPr>
          <p:cNvSpPr>
            <a:spLocks noGrp="1"/>
          </p:cNvSpPr>
          <p:nvPr>
            <p:ph idx="1"/>
          </p:nvPr>
        </p:nvSpPr>
        <p:spPr/>
        <p:txBody>
          <a:bodyPr>
            <a:normAutofit/>
          </a:bodyPr>
          <a:lstStyle/>
          <a:p>
            <a:pPr>
              <a:lnSpc>
                <a:spcPct val="115000"/>
              </a:lnSpc>
              <a:spcAft>
                <a:spcPts val="800"/>
              </a:spcAft>
              <a:buFont typeface="Arial" panose="020B0604020202020204" pitchFamily="34" charset="0"/>
              <a:buChar char="•"/>
            </a:pPr>
            <a:r>
              <a:rPr lang="tr-TR" sz="2000" b="1" dirty="0">
                <a:effectLst/>
                <a:latin typeface="Lato" panose="020F0502020204030203" pitchFamily="34" charset="0"/>
                <a:ea typeface="Lato" panose="020F0502020204030203" pitchFamily="34" charset="0"/>
                <a:cs typeface="Lato" panose="020F0502020204030203" pitchFamily="34" charset="0"/>
              </a:rPr>
              <a:t>Under </a:t>
            </a:r>
            <a:r>
              <a:rPr lang="tr-TR" sz="2000" b="1" dirty="0" err="1">
                <a:latin typeface="Lato" panose="020F0502020204030203" pitchFamily="34" charset="0"/>
                <a:ea typeface="Lato" panose="020F0502020204030203" pitchFamily="34" charset="0"/>
                <a:cs typeface="Lato" panose="020F0502020204030203" pitchFamily="34" charset="0"/>
              </a:rPr>
              <a:t>S</a:t>
            </a:r>
            <a:r>
              <a:rPr lang="tr-TR" sz="2000" b="1" dirty="0" err="1">
                <a:effectLst/>
                <a:latin typeface="Lato" panose="020F0502020204030203" pitchFamily="34" charset="0"/>
                <a:ea typeface="Lato" panose="020F0502020204030203" pitchFamily="34" charset="0"/>
                <a:cs typeface="Lato" panose="020F0502020204030203" pitchFamily="34" charset="0"/>
              </a:rPr>
              <a:t>ampling</a:t>
            </a:r>
            <a:r>
              <a:rPr lang="tr-TR" sz="2000" b="1" dirty="0">
                <a:effectLst/>
                <a:latin typeface="Lato" panose="020F0502020204030203" pitchFamily="34" charset="0"/>
                <a:ea typeface="Lato" panose="020F0502020204030203" pitchFamily="34" charset="0"/>
                <a:cs typeface="Lato" panose="020F0502020204030203" pitchFamily="34" charset="0"/>
              </a:rPr>
              <a:t>, </a:t>
            </a:r>
            <a:r>
              <a:rPr lang="tr-TR" sz="2000" dirty="0">
                <a:effectLst/>
                <a:latin typeface="Lato" panose="020F0502020204030203" pitchFamily="34" charset="0"/>
                <a:ea typeface="Lato" panose="020F0502020204030203" pitchFamily="34" charset="0"/>
                <a:cs typeface="Lato" panose="020F0502020204030203" pitchFamily="34" charset="0"/>
              </a:rPr>
              <a:t>dengesiz veri setlerinde, çoğunluk sınıfının örneklerinin sayısını azaltarak veri setindeki sınıf dengesini sağlamaya yönelik bir tekniktir. Amaç, sınıflar arasındaki farkı dengeleyip modelin azınlık sınıfı daha iyi öğrenmesini sağlamaktır.</a:t>
            </a:r>
          </a:p>
          <a:p>
            <a:pPr>
              <a:lnSpc>
                <a:spcPct val="115000"/>
              </a:lnSpc>
              <a:spcAft>
                <a:spcPts val="800"/>
              </a:spcAft>
              <a:buFont typeface="Arial" panose="020B0604020202020204" pitchFamily="34" charset="0"/>
              <a:buChar char="•"/>
            </a:pPr>
            <a:endParaRPr lang="tr-TR" sz="2000" dirty="0">
              <a:effectLst/>
              <a:latin typeface="Lato" panose="020F0502020204030203" pitchFamily="34" charset="0"/>
              <a:ea typeface="Lato" panose="020F0502020204030203" pitchFamily="34" charset="0"/>
              <a:cs typeface="Lato" panose="020F0502020204030203" pitchFamily="34" charset="0"/>
            </a:endParaRPr>
          </a:p>
          <a:p>
            <a:pPr>
              <a:lnSpc>
                <a:spcPct val="115000"/>
              </a:lnSpc>
              <a:spcAft>
                <a:spcPts val="800"/>
              </a:spcAft>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Ağırlıklı KNN (</a:t>
            </a:r>
            <a:r>
              <a:rPr lang="tr-TR" sz="2000" b="1" kern="100" dirty="0" err="1">
                <a:effectLst/>
                <a:latin typeface="Lato" panose="020F0502020204030203" pitchFamily="34" charset="0"/>
                <a:ea typeface="Lato" panose="020F0502020204030203" pitchFamily="34" charset="0"/>
                <a:cs typeface="Lato" panose="020F0502020204030203" pitchFamily="34" charset="0"/>
              </a:rPr>
              <a:t>Weighted</a:t>
            </a:r>
            <a:r>
              <a:rPr lang="tr-TR" sz="2000" b="1" kern="100" dirty="0">
                <a:effectLst/>
                <a:latin typeface="Lato" panose="020F0502020204030203" pitchFamily="34" charset="0"/>
                <a:ea typeface="Lato" panose="020F0502020204030203" pitchFamily="34" charset="0"/>
                <a:cs typeface="Lato" panose="020F0502020204030203" pitchFamily="34" charset="0"/>
              </a:rPr>
              <a:t> K-</a:t>
            </a:r>
            <a:r>
              <a:rPr lang="tr-TR" sz="2000" b="1" kern="100" dirty="0" err="1">
                <a:effectLst/>
                <a:latin typeface="Lato" panose="020F0502020204030203" pitchFamily="34" charset="0"/>
                <a:ea typeface="Lato" panose="020F0502020204030203" pitchFamily="34" charset="0"/>
                <a:cs typeface="Lato" panose="020F0502020204030203" pitchFamily="34" charset="0"/>
              </a:rPr>
              <a:t>Nearest</a:t>
            </a:r>
            <a:r>
              <a:rPr lang="tr-TR" sz="2000" b="1" kern="100" dirty="0">
                <a:effectLst/>
                <a:latin typeface="Lato" panose="020F0502020204030203" pitchFamily="34" charset="0"/>
                <a:ea typeface="Lato" panose="020F0502020204030203" pitchFamily="34" charset="0"/>
                <a:cs typeface="Lato" panose="020F0502020204030203" pitchFamily="34" charset="0"/>
              </a:rPr>
              <a:t> </a:t>
            </a:r>
            <a:r>
              <a:rPr lang="tr-TR" sz="2000" b="1" kern="100" dirty="0" err="1">
                <a:effectLst/>
                <a:latin typeface="Lato" panose="020F0502020204030203" pitchFamily="34" charset="0"/>
                <a:ea typeface="Lato" panose="020F0502020204030203" pitchFamily="34" charset="0"/>
                <a:cs typeface="Lato" panose="020F0502020204030203" pitchFamily="34" charset="0"/>
              </a:rPr>
              <a:t>Neighbors</a:t>
            </a:r>
            <a:r>
              <a:rPr lang="tr-TR" sz="2000" b="1" kern="100" dirty="0">
                <a:effectLst/>
                <a:latin typeface="Lato" panose="020F0502020204030203" pitchFamily="34" charset="0"/>
                <a:ea typeface="Lato" panose="020F0502020204030203" pitchFamily="34" charset="0"/>
                <a:cs typeface="Lato" panose="020F0502020204030203" pitchFamily="34" charset="0"/>
              </a:rPr>
              <a:t>), </a:t>
            </a:r>
            <a:r>
              <a:rPr lang="tr-TR" sz="2000" kern="100" dirty="0">
                <a:effectLst/>
                <a:latin typeface="Lato" panose="020F0502020204030203" pitchFamily="34" charset="0"/>
                <a:ea typeface="Lato" panose="020F0502020204030203" pitchFamily="34" charset="0"/>
                <a:cs typeface="Lato" panose="020F0502020204030203" pitchFamily="34" charset="0"/>
              </a:rPr>
              <a:t>KNN algoritmasının bir çeşididir ve sınıflandırma işlemi sırasında her bir komşuya farklı ağırlıklar atar. Normal KNN, en yakın k komşunun etiketlerine bakarak tahminde bulunur ve her komşuya eşit ağırlık verir. Ağırlıklı KNN ise, yakın olan komşulara daha fazla ağırlık verir ve uzak olanları daha az dikkate alır.</a:t>
            </a:r>
          </a:p>
          <a:p>
            <a:pPr marL="0" indent="0">
              <a:lnSpc>
                <a:spcPct val="115000"/>
              </a:lnSpc>
              <a:spcAft>
                <a:spcPts val="800"/>
              </a:spcAft>
              <a:buNone/>
            </a:pPr>
            <a:endParaRPr lang="tr-TR" sz="2000" dirty="0"/>
          </a:p>
        </p:txBody>
      </p:sp>
    </p:spTree>
    <p:extLst>
      <p:ext uri="{BB962C8B-B14F-4D97-AF65-F5344CB8AC3E}">
        <p14:creationId xmlns:p14="http://schemas.microsoft.com/office/powerpoint/2010/main" val="118981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F76B73-4CD6-F566-C185-57F051414905}"/>
              </a:ext>
            </a:extLst>
          </p:cNvPr>
          <p:cNvSpPr>
            <a:spLocks noGrp="1"/>
          </p:cNvSpPr>
          <p:nvPr>
            <p:ph idx="1"/>
          </p:nvPr>
        </p:nvSpPr>
        <p:spPr>
          <a:xfrm>
            <a:off x="676656" y="2011680"/>
            <a:ext cx="10753725" cy="4566101"/>
          </a:xfrm>
        </p:spPr>
        <p:txBody>
          <a:bodyPr>
            <a:normAutofit/>
          </a:bodyPr>
          <a:lstStyle/>
          <a:p>
            <a:pPr>
              <a:buFont typeface="Arial" panose="020B0604020202020204" pitchFamily="34" charset="0"/>
              <a:buChar char="•"/>
            </a:pPr>
            <a:r>
              <a:rPr lang="tr-TR" sz="2000" dirty="0">
                <a:effectLst/>
                <a:latin typeface="Lato" panose="020F0502020204030203" pitchFamily="34" charset="0"/>
                <a:ea typeface="Lato" panose="020F0502020204030203" pitchFamily="34" charset="0"/>
                <a:cs typeface="Lato" panose="020F0502020204030203" pitchFamily="34" charset="0"/>
              </a:rPr>
              <a:t>Projedeki modelin nadir görülen pozitif sınıfı ayırt etmede zayıf olması durumunu çözmek için hem </a:t>
            </a:r>
            <a:r>
              <a:rPr lang="tr-TR" sz="2000" b="1" dirty="0">
                <a:effectLst/>
                <a:latin typeface="Lato" panose="020F0502020204030203" pitchFamily="34" charset="0"/>
                <a:ea typeface="Lato" panose="020F0502020204030203" pitchFamily="34" charset="0"/>
                <a:cs typeface="Lato" panose="020F0502020204030203" pitchFamily="34" charset="0"/>
              </a:rPr>
              <a:t>Ağırlıklı KNN</a:t>
            </a:r>
            <a:r>
              <a:rPr lang="tr-TR" sz="2000" dirty="0">
                <a:effectLst/>
                <a:latin typeface="Lato" panose="020F0502020204030203" pitchFamily="34" charset="0"/>
                <a:ea typeface="Lato" panose="020F0502020204030203" pitchFamily="34" charset="0"/>
                <a:cs typeface="Lato" panose="020F0502020204030203" pitchFamily="34" charset="0"/>
              </a:rPr>
              <a:t> hem de </a:t>
            </a:r>
            <a:r>
              <a:rPr lang="tr-TR" sz="2000" b="1" dirty="0">
                <a:effectLst/>
                <a:latin typeface="Lato" panose="020F0502020204030203" pitchFamily="34" charset="0"/>
                <a:ea typeface="Lato" panose="020F0502020204030203" pitchFamily="34" charset="0"/>
                <a:cs typeface="Lato" panose="020F0502020204030203" pitchFamily="34" charset="0"/>
              </a:rPr>
              <a:t>Under </a:t>
            </a:r>
            <a:r>
              <a:rPr lang="tr-TR" sz="2000" b="1" dirty="0" err="1">
                <a:effectLst/>
                <a:latin typeface="Lato" panose="020F0502020204030203" pitchFamily="34" charset="0"/>
                <a:ea typeface="Lato" panose="020F0502020204030203" pitchFamily="34" charset="0"/>
                <a:cs typeface="Lato" panose="020F0502020204030203" pitchFamily="34" charset="0"/>
              </a:rPr>
              <a:t>Sampling</a:t>
            </a:r>
            <a:r>
              <a:rPr lang="tr-TR" sz="2000" b="1" dirty="0">
                <a:effectLst/>
                <a:latin typeface="Lato" panose="020F0502020204030203" pitchFamily="34" charset="0"/>
                <a:ea typeface="Lato" panose="020F0502020204030203" pitchFamily="34" charset="0"/>
                <a:cs typeface="Lato" panose="020F0502020204030203" pitchFamily="34" charset="0"/>
              </a:rPr>
              <a:t> </a:t>
            </a:r>
            <a:r>
              <a:rPr lang="tr-TR" sz="2000" dirty="0">
                <a:effectLst/>
                <a:latin typeface="Lato" panose="020F0502020204030203" pitchFamily="34" charset="0"/>
                <a:ea typeface="Lato" panose="020F0502020204030203" pitchFamily="34" charset="0"/>
                <a:cs typeface="Lato" panose="020F0502020204030203" pitchFamily="34" charset="0"/>
              </a:rPr>
              <a:t>yöntemlerini projede uyguladık.</a:t>
            </a:r>
          </a:p>
          <a:p>
            <a:pPr>
              <a:buFont typeface="Arial" panose="020B0604020202020204" pitchFamily="34" charset="0"/>
              <a:buChar char="•"/>
            </a:pPr>
            <a:endParaRPr lang="tr-TR" sz="2000" dirty="0">
              <a:effectLst/>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İlk olarak bir liste tanımlayarak her sınıfın toplam ağırlığını saklayacak bir yapı kurduk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Daha sonra her komşunun katkısını ayrı ayrı hesapladık.</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Komşunun mesafesine ters orantılı bir ağırlık belirledik. </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Listedeki ağırlıkları kontrol ederek en yüksek ağırlığa sahip olan sınıfı tahmin olarak seçtik. Böylece, test noktasına en yakın ve en güçlü katkıyı sağlayan sınıf belirlenmiş oldu.</a:t>
            </a:r>
          </a:p>
        </p:txBody>
      </p:sp>
      <p:sp>
        <p:nvSpPr>
          <p:cNvPr id="4" name="Başlık 1">
            <a:extLst>
              <a:ext uri="{FF2B5EF4-FFF2-40B4-BE49-F238E27FC236}">
                <a16:creationId xmlns:a16="http://schemas.microsoft.com/office/drawing/2014/main" id="{9D099726-5FF2-DD6D-0BDC-3351E8428E28}"/>
              </a:ext>
            </a:extLst>
          </p:cNvPr>
          <p:cNvSpPr>
            <a:spLocks noGrp="1"/>
          </p:cNvSpPr>
          <p:nvPr>
            <p:ph type="title"/>
          </p:nvPr>
        </p:nvSpPr>
        <p:spPr>
          <a:xfrm>
            <a:off x="676656" y="0"/>
            <a:ext cx="10772775" cy="1657350"/>
          </a:xfrm>
        </p:spPr>
        <p:txBody>
          <a:bodyPr>
            <a:normAutofit/>
          </a:bodyPr>
          <a:lstStyle/>
          <a:p>
            <a:r>
              <a:rPr lang="tr-TR" b="1" dirty="0">
                <a:latin typeface="Lato" panose="020F0502020204030203" pitchFamily="34" charset="0"/>
                <a:ea typeface="Lato" panose="020F0502020204030203" pitchFamily="34" charset="0"/>
                <a:cs typeface="Lato" panose="020F0502020204030203" pitchFamily="34" charset="0"/>
              </a:rPr>
              <a:t>UNDER SAMPLİNG </a:t>
            </a:r>
            <a:br>
              <a:rPr lang="tr-TR" b="1" dirty="0">
                <a:latin typeface="Lato" panose="020F0502020204030203" pitchFamily="34" charset="0"/>
                <a:ea typeface="Lato" panose="020F0502020204030203" pitchFamily="34" charset="0"/>
                <a:cs typeface="Lato" panose="020F0502020204030203" pitchFamily="34" charset="0"/>
              </a:rPr>
            </a:br>
            <a:r>
              <a:rPr lang="tr-TR" b="1" dirty="0">
                <a:latin typeface="Lato" panose="020F0502020204030203" pitchFamily="34" charset="0"/>
                <a:ea typeface="Lato" panose="020F0502020204030203" pitchFamily="34" charset="0"/>
                <a:cs typeface="Lato" panose="020F0502020204030203" pitchFamily="34" charset="0"/>
              </a:rPr>
              <a:t>VE AĞIRLIKLI KNN</a:t>
            </a:r>
          </a:p>
        </p:txBody>
      </p:sp>
    </p:spTree>
    <p:extLst>
      <p:ext uri="{BB962C8B-B14F-4D97-AF65-F5344CB8AC3E}">
        <p14:creationId xmlns:p14="http://schemas.microsoft.com/office/powerpoint/2010/main" val="168861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F61E0-AC84-4366-E9F6-972A05934F72}"/>
              </a:ext>
            </a:extLst>
          </p:cNvPr>
          <p:cNvSpPr>
            <a:spLocks noGrp="1"/>
          </p:cNvSpPr>
          <p:nvPr>
            <p:ph type="title"/>
          </p:nvPr>
        </p:nvSpPr>
        <p:spPr>
          <a:xfrm>
            <a:off x="0" y="0"/>
            <a:ext cx="7629831" cy="1920240"/>
          </a:xfrm>
        </p:spPr>
        <p:txBody>
          <a:bodyPr/>
          <a:lstStyle/>
          <a:p>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UNDER SAMPLİNG </a:t>
            </a:r>
            <a:b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br>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VE AĞIRLIKLI KNN</a:t>
            </a:r>
            <a:endParaRPr lang="tr-TR" sz="5400" dirty="0">
              <a:solidFill>
                <a:srgbClr val="A6B727"/>
              </a:solidFill>
            </a:endParaRPr>
          </a:p>
        </p:txBody>
      </p:sp>
      <p:sp>
        <p:nvSpPr>
          <p:cNvPr id="3" name="İçerik Yer Tutucusu 2">
            <a:extLst>
              <a:ext uri="{FF2B5EF4-FFF2-40B4-BE49-F238E27FC236}">
                <a16:creationId xmlns:a16="http://schemas.microsoft.com/office/drawing/2014/main" id="{C33C842F-0E2F-3722-C238-9BBB2CEF5F99}"/>
              </a:ext>
            </a:extLst>
          </p:cNvPr>
          <p:cNvSpPr>
            <a:spLocks noGrp="1"/>
          </p:cNvSpPr>
          <p:nvPr>
            <p:ph idx="1"/>
          </p:nvPr>
        </p:nvSpPr>
        <p:spPr>
          <a:xfrm>
            <a:off x="0" y="1920240"/>
            <a:ext cx="7629831" cy="4572000"/>
          </a:xfrm>
        </p:spPr>
        <p:txBody>
          <a:bodyPr>
            <a:normAutofit/>
          </a:bodyPr>
          <a:lstStyle/>
          <a:p>
            <a:pPr>
              <a:buFont typeface="Arial" panose="020B0604020202020204" pitchFamily="34" charset="0"/>
              <a:buChar char="•"/>
            </a:pPr>
            <a:r>
              <a:rPr lang="tr-TR" sz="2000" dirty="0">
                <a:effectLst/>
                <a:latin typeface="Lato" panose="020F0502020204030203" pitchFamily="34" charset="0"/>
                <a:ea typeface="Lato" panose="020F0502020204030203" pitchFamily="34" charset="0"/>
                <a:cs typeface="Lato" panose="020F0502020204030203" pitchFamily="34" charset="0"/>
              </a:rPr>
              <a:t>Daha sonra doğruluk değerini bulduğumuz ve çoğunluk sınıfının belirlendiği kod bloğuna </a:t>
            </a:r>
            <a:r>
              <a:rPr lang="tr-TR" sz="2000" b="1" dirty="0">
                <a:effectLst/>
                <a:latin typeface="Lato" panose="020F0502020204030203" pitchFamily="34" charset="0"/>
                <a:ea typeface="Lato" panose="020F0502020204030203" pitchFamily="34" charset="0"/>
                <a:cs typeface="Lato" panose="020F0502020204030203" pitchFamily="34" charset="0"/>
              </a:rPr>
              <a:t>Under </a:t>
            </a:r>
            <a:r>
              <a:rPr lang="tr-TR" sz="2000" b="1" dirty="0" err="1">
                <a:effectLst/>
                <a:latin typeface="Lato" panose="020F0502020204030203" pitchFamily="34" charset="0"/>
                <a:ea typeface="Lato" panose="020F0502020204030203" pitchFamily="34" charset="0"/>
                <a:cs typeface="Lato" panose="020F0502020204030203" pitchFamily="34" charset="0"/>
              </a:rPr>
              <a:t>Sampling</a:t>
            </a:r>
            <a:r>
              <a:rPr lang="tr-TR" sz="2000" dirty="0">
                <a:effectLst/>
                <a:latin typeface="Lato" panose="020F0502020204030203" pitchFamily="34" charset="0"/>
                <a:ea typeface="Lato" panose="020F0502020204030203" pitchFamily="34" charset="0"/>
                <a:cs typeface="Lato" panose="020F0502020204030203" pitchFamily="34" charset="0"/>
              </a:rPr>
              <a:t> işlemini uyguladık. Bu işlem için </a:t>
            </a:r>
            <a:r>
              <a:rPr lang="tr-TR" sz="2000" b="1" dirty="0" err="1">
                <a:effectLst/>
                <a:latin typeface="Lato" panose="020F0502020204030203" pitchFamily="34" charset="0"/>
                <a:ea typeface="Lato" panose="020F0502020204030203" pitchFamily="34" charset="0"/>
                <a:cs typeface="Lato" panose="020F0502020204030203" pitchFamily="34" charset="0"/>
              </a:rPr>
              <a:t>Scikit-learn</a:t>
            </a:r>
            <a:r>
              <a:rPr lang="tr-TR" sz="2000" b="1" dirty="0">
                <a:effectLst/>
                <a:latin typeface="Lato" panose="020F0502020204030203" pitchFamily="34" charset="0"/>
                <a:ea typeface="Lato" panose="020F0502020204030203" pitchFamily="34" charset="0"/>
                <a:cs typeface="Lato" panose="020F0502020204030203" pitchFamily="34" charset="0"/>
              </a:rPr>
              <a:t> </a:t>
            </a:r>
            <a:r>
              <a:rPr lang="tr-TR" sz="2000" dirty="0">
                <a:effectLst/>
                <a:latin typeface="Lato" panose="020F0502020204030203" pitchFamily="34" charset="0"/>
                <a:ea typeface="Lato" panose="020F0502020204030203" pitchFamily="34" charset="0"/>
                <a:cs typeface="Lato" panose="020F0502020204030203" pitchFamily="34" charset="0"/>
              </a:rPr>
              <a:t>kütüphanesinden </a:t>
            </a:r>
            <a:r>
              <a:rPr lang="tr-TR" sz="2000" b="1" dirty="0" err="1">
                <a:effectLst/>
                <a:latin typeface="Lato" panose="020F0502020204030203" pitchFamily="34" charset="0"/>
                <a:ea typeface="Lato" panose="020F0502020204030203" pitchFamily="34" charset="0"/>
                <a:cs typeface="Lato" panose="020F0502020204030203" pitchFamily="34" charset="0"/>
              </a:rPr>
              <a:t>resample</a:t>
            </a:r>
            <a:r>
              <a:rPr lang="tr-TR" sz="2000" dirty="0">
                <a:effectLst/>
                <a:latin typeface="Lato" panose="020F0502020204030203" pitchFamily="34" charset="0"/>
                <a:ea typeface="Lato" panose="020F0502020204030203" pitchFamily="34" charset="0"/>
                <a:cs typeface="Lato" panose="020F0502020204030203" pitchFamily="34" charset="0"/>
              </a:rPr>
              <a:t> fonksiyonunu kullandık.</a:t>
            </a:r>
          </a:p>
          <a:p>
            <a:pPr>
              <a:buFont typeface="Arial" panose="020B0604020202020204" pitchFamily="34" charset="0"/>
              <a:buChar char="•"/>
            </a:pPr>
            <a:endParaRPr lang="tr-TR" sz="2000" dirty="0">
              <a:effectLst/>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effectLst/>
                <a:latin typeface="Lato" panose="020F0502020204030203" pitchFamily="34" charset="0"/>
                <a:ea typeface="Lato" panose="020F0502020204030203" pitchFamily="34" charset="0"/>
                <a:cs typeface="Lato" panose="020F0502020204030203" pitchFamily="34" charset="0"/>
              </a:rPr>
              <a:t>Çoğunluk sınıfındaki örnek sayısını azınlık sınıfındaki örnek sayısına eşitlemek için çoğunluk sınıfından rastgele örnekler seçtik</a:t>
            </a:r>
          </a:p>
          <a:p>
            <a:pPr>
              <a:buFont typeface="Arial" panose="020B0604020202020204" pitchFamily="34" charset="0"/>
              <a:buChar char="•"/>
            </a:pPr>
            <a:endParaRPr lang="tr-TR" sz="2000" dirty="0">
              <a:effectLst/>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sz="2000" dirty="0">
                <a:effectLst/>
                <a:latin typeface="Lato" panose="020F0502020204030203" pitchFamily="34" charset="0"/>
                <a:ea typeface="Lato" panose="020F0502020204030203" pitchFamily="34" charset="0"/>
                <a:cs typeface="Lato" panose="020F0502020204030203" pitchFamily="34" charset="0"/>
              </a:rPr>
              <a:t>Bu yaptıklarımız sonucunda doğruluk oranımız 64.29%’ a düştü. Ama AUC ve ROC değerlerinde ciddi bir artış oldu.</a:t>
            </a:r>
            <a:endParaRPr lang="tr-TR" sz="2000" dirty="0">
              <a:latin typeface="Lato" panose="020F0502020204030203" pitchFamily="34" charset="0"/>
              <a:ea typeface="Lato" panose="020F0502020204030203" pitchFamily="34" charset="0"/>
              <a:cs typeface="Lato" panose="020F0502020204030203" pitchFamily="34" charset="0"/>
            </a:endParaRPr>
          </a:p>
        </p:txBody>
      </p:sp>
      <p:pic>
        <p:nvPicPr>
          <p:cNvPr id="4" name="Resim 3" descr="ekran görüntüsü, metin, çizgi, öykü gelişim çizgisi; kumpas; grafiğini çıkarma içeren bir resim&#10;&#10;Açıklama otomatik olarak oluşturuldu">
            <a:extLst>
              <a:ext uri="{FF2B5EF4-FFF2-40B4-BE49-F238E27FC236}">
                <a16:creationId xmlns:a16="http://schemas.microsoft.com/office/drawing/2014/main" id="{7EDEC7B4-5E4A-A947-03E8-2D3933ABF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243" y="3500034"/>
            <a:ext cx="3671065" cy="3279792"/>
          </a:xfrm>
          <a:prstGeom prst="rect">
            <a:avLst/>
          </a:prstGeom>
        </p:spPr>
      </p:pic>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A2257CE2-CFAB-AEC6-8740-37C0C65F5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243" y="-1"/>
            <a:ext cx="3671066" cy="3500035"/>
          </a:xfrm>
          <a:prstGeom prst="rect">
            <a:avLst/>
          </a:prstGeom>
        </p:spPr>
      </p:pic>
      <p:pic>
        <p:nvPicPr>
          <p:cNvPr id="8" name="Resim 7">
            <a:extLst>
              <a:ext uri="{FF2B5EF4-FFF2-40B4-BE49-F238E27FC236}">
                <a16:creationId xmlns:a16="http://schemas.microsoft.com/office/drawing/2014/main" id="{83372B40-21BF-4FD9-3F63-0438B017ABAF}"/>
              </a:ext>
            </a:extLst>
          </p:cNvPr>
          <p:cNvPicPr>
            <a:picLocks noChangeAspect="1"/>
          </p:cNvPicPr>
          <p:nvPr/>
        </p:nvPicPr>
        <p:blipFill>
          <a:blip r:embed="rId4"/>
          <a:stretch>
            <a:fillRect/>
          </a:stretch>
        </p:blipFill>
        <p:spPr>
          <a:xfrm>
            <a:off x="223488" y="5458247"/>
            <a:ext cx="4373191" cy="661199"/>
          </a:xfrm>
          <a:prstGeom prst="rect">
            <a:avLst/>
          </a:prstGeom>
        </p:spPr>
      </p:pic>
    </p:spTree>
    <p:extLst>
      <p:ext uri="{BB962C8B-B14F-4D97-AF65-F5344CB8AC3E}">
        <p14:creationId xmlns:p14="http://schemas.microsoft.com/office/powerpoint/2010/main" val="272358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9F6A0274-8C7B-8E16-60EC-D60C9D26A5BB}"/>
              </a:ext>
            </a:extLst>
          </p:cNvPr>
          <p:cNvSpPr>
            <a:spLocks noGrp="1"/>
          </p:cNvSpPr>
          <p:nvPr>
            <p:ph idx="1"/>
          </p:nvPr>
        </p:nvSpPr>
        <p:spPr>
          <a:xfrm>
            <a:off x="676656" y="2011680"/>
            <a:ext cx="10753725" cy="4320294"/>
          </a:xfrm>
        </p:spPr>
        <p:txBody>
          <a:bodyPr>
            <a:noAutofit/>
          </a:bodyPr>
          <a:lstStyle/>
          <a:p>
            <a:pPr>
              <a:lnSpc>
                <a:spcPct val="115000"/>
              </a:lnSpc>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Projenin ilk hali, sınıf dengesizliği nedeniyle yüksek doğruluk göstermiş olsa da bu doğruluk çoğunluk sınıfındaki yüksek performanstan kaynaklanmıştır. Azınlık sınıfı neredeyse tamamen göz ardı edilmiştir.</a:t>
            </a:r>
          </a:p>
          <a:p>
            <a:pPr>
              <a:lnSpc>
                <a:spcPct val="115000"/>
              </a:lnSpc>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Projenin son hali, doğrulukta bir miktar düşüş olsa da sınıflar arasında dengeli bir performans göstermektedir. Bu, özellikle azınlık sınıfını doğru sınıflandırma açısından çok daha iyidir.</a:t>
            </a:r>
          </a:p>
          <a:p>
            <a:pPr>
              <a:lnSpc>
                <a:spcPct val="115000"/>
              </a:lnSpc>
              <a:buSzPts val="1200"/>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Under </a:t>
            </a:r>
            <a:r>
              <a:rPr lang="tr-TR" sz="2000" b="1" kern="100" dirty="0" err="1">
                <a:effectLst/>
                <a:latin typeface="Lato" panose="020F0502020204030203" pitchFamily="34" charset="0"/>
                <a:ea typeface="Lato" panose="020F0502020204030203" pitchFamily="34" charset="0"/>
                <a:cs typeface="Lato" panose="020F0502020204030203" pitchFamily="34" charset="0"/>
              </a:rPr>
              <a:t>Sampling</a:t>
            </a:r>
            <a:r>
              <a:rPr lang="tr-TR" sz="2000" kern="100" dirty="0">
                <a:effectLst/>
                <a:latin typeface="Lato" panose="020F0502020204030203" pitchFamily="34" charset="0"/>
                <a:ea typeface="Lato" panose="020F0502020204030203" pitchFamily="34" charset="0"/>
                <a:cs typeface="Lato" panose="020F0502020204030203" pitchFamily="34" charset="0"/>
              </a:rPr>
              <a:t> ve </a:t>
            </a:r>
            <a:r>
              <a:rPr lang="tr-TR" sz="2000" b="1" kern="100" dirty="0">
                <a:effectLst/>
                <a:latin typeface="Lato" panose="020F0502020204030203" pitchFamily="34" charset="0"/>
                <a:ea typeface="Lato" panose="020F0502020204030203" pitchFamily="34" charset="0"/>
                <a:cs typeface="Lato" panose="020F0502020204030203" pitchFamily="34" charset="0"/>
              </a:rPr>
              <a:t>ağırlıklı KNN</a:t>
            </a:r>
            <a:r>
              <a:rPr lang="tr-TR" sz="2000" kern="100" dirty="0">
                <a:effectLst/>
                <a:latin typeface="Lato" panose="020F0502020204030203" pitchFamily="34" charset="0"/>
                <a:ea typeface="Lato" panose="020F0502020204030203" pitchFamily="34" charset="0"/>
                <a:cs typeface="Lato" panose="020F0502020204030203" pitchFamily="34" charset="0"/>
              </a:rPr>
              <a:t>, modelin azınlık sınıfını daha iyi öğrenmesini sağlayarak genelleme yeteneğini artırmıştır. Bu yaklaşım, doğruluk odaklı bir değerlendirme yerine daha dengeli bir sınıflandırma performansı sağlamıştır.</a:t>
            </a:r>
          </a:p>
          <a:p>
            <a:pPr>
              <a:lnSpc>
                <a:spcPct val="115000"/>
              </a:lnSpc>
              <a:spcAft>
                <a:spcPts val="800"/>
              </a:spcAft>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Tüm bunlara rağmen </a:t>
            </a:r>
            <a:r>
              <a:rPr lang="tr-TR" sz="2000" b="1" kern="100" dirty="0">
                <a:effectLst/>
                <a:latin typeface="Lato" panose="020F0502020204030203" pitchFamily="34" charset="0"/>
                <a:ea typeface="Lato" panose="020F0502020204030203" pitchFamily="34" charset="0"/>
                <a:cs typeface="Lato" panose="020F0502020204030203" pitchFamily="34" charset="0"/>
              </a:rPr>
              <a:t>Under </a:t>
            </a:r>
            <a:r>
              <a:rPr lang="tr-TR" sz="2000" b="1" kern="100" dirty="0" err="1">
                <a:effectLst/>
                <a:latin typeface="Lato" panose="020F0502020204030203" pitchFamily="34" charset="0"/>
                <a:ea typeface="Lato" panose="020F0502020204030203" pitchFamily="34" charset="0"/>
                <a:cs typeface="Lato" panose="020F0502020204030203" pitchFamily="34" charset="0"/>
              </a:rPr>
              <a:t>Sampling</a:t>
            </a:r>
            <a:r>
              <a:rPr lang="tr-TR" sz="2000" kern="100" dirty="0">
                <a:effectLst/>
                <a:latin typeface="Lato" panose="020F0502020204030203" pitchFamily="34" charset="0"/>
                <a:ea typeface="Lato" panose="020F0502020204030203" pitchFamily="34" charset="0"/>
                <a:cs typeface="Lato" panose="020F0502020204030203" pitchFamily="34" charset="0"/>
              </a:rPr>
              <a:t> kullanımı çoğunluk sınıfının örneklerinin sayısını azalttığı için veri kaybına sebep olabilir.</a:t>
            </a:r>
          </a:p>
          <a:p>
            <a:pPr marL="0" indent="0">
              <a:buNone/>
            </a:pPr>
            <a:endParaRPr lang="tr-TR" sz="2000" dirty="0">
              <a:latin typeface="Lato" panose="020F0502020204030203" pitchFamily="34" charset="0"/>
              <a:ea typeface="Lato" panose="020F0502020204030203" pitchFamily="34" charset="0"/>
              <a:cs typeface="Lato" panose="020F0502020204030203" pitchFamily="34" charset="0"/>
            </a:endParaRPr>
          </a:p>
        </p:txBody>
      </p:sp>
      <p:sp>
        <p:nvSpPr>
          <p:cNvPr id="7" name="Başlık 1">
            <a:extLst>
              <a:ext uri="{FF2B5EF4-FFF2-40B4-BE49-F238E27FC236}">
                <a16:creationId xmlns:a16="http://schemas.microsoft.com/office/drawing/2014/main" id="{18FD0EB3-596E-8FE6-A94E-D3E90F4C10D8}"/>
              </a:ext>
            </a:extLst>
          </p:cNvPr>
          <p:cNvSpPr>
            <a:spLocks noGrp="1"/>
          </p:cNvSpPr>
          <p:nvPr>
            <p:ph type="title"/>
          </p:nvPr>
        </p:nvSpPr>
        <p:spPr>
          <a:xfrm>
            <a:off x="676656" y="0"/>
            <a:ext cx="10772775" cy="1657350"/>
          </a:xfrm>
        </p:spPr>
        <p:txBody>
          <a:bodyPr/>
          <a:lstStyle/>
          <a:p>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UNDER SAMPLİNG </a:t>
            </a:r>
            <a:b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br>
            <a:r>
              <a:rPr lang="tr-TR" sz="5400" b="1" dirty="0">
                <a:solidFill>
                  <a:srgbClr val="A6B727"/>
                </a:solidFill>
                <a:latin typeface="Lato" panose="020F0502020204030203" pitchFamily="34" charset="0"/>
                <a:ea typeface="Lato" panose="020F0502020204030203" pitchFamily="34" charset="0"/>
                <a:cs typeface="Lato" panose="020F0502020204030203" pitchFamily="34" charset="0"/>
              </a:rPr>
              <a:t>VE AĞIRLIKLI KNN</a:t>
            </a:r>
            <a:endParaRPr lang="tr-TR" sz="5400" dirty="0">
              <a:solidFill>
                <a:srgbClr val="A6B727"/>
              </a:solidFill>
            </a:endParaRPr>
          </a:p>
        </p:txBody>
      </p:sp>
    </p:spTree>
    <p:extLst>
      <p:ext uri="{BB962C8B-B14F-4D97-AF65-F5344CB8AC3E}">
        <p14:creationId xmlns:p14="http://schemas.microsoft.com/office/powerpoint/2010/main" val="183895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A0B27FD-0DFD-22F3-E62E-7247496C2F2F}"/>
              </a:ext>
            </a:extLst>
          </p:cNvPr>
          <p:cNvSpPr>
            <a:spLocks noGrp="1"/>
          </p:cNvSpPr>
          <p:nvPr>
            <p:ph type="ctrTitle"/>
          </p:nvPr>
        </p:nvSpPr>
        <p:spPr>
          <a:xfrm>
            <a:off x="704850" y="2144115"/>
            <a:ext cx="10782300" cy="2569770"/>
          </a:xfrm>
        </p:spPr>
        <p:txBody>
          <a:bodyPr/>
          <a:lstStyle/>
          <a:p>
            <a:pPr algn="ctr"/>
            <a:r>
              <a:rPr lang="tr-TR" b="1" dirty="0">
                <a:solidFill>
                  <a:schemeClr val="tx1"/>
                </a:solidFill>
                <a:latin typeface="Lato" panose="020F0502020204030203" pitchFamily="34" charset="0"/>
                <a:ea typeface="Lato" panose="020F0502020204030203" pitchFamily="34" charset="0"/>
                <a:cs typeface="Lato" panose="020F0502020204030203" pitchFamily="34" charset="0"/>
              </a:rPr>
              <a:t>DİNLEDİĞİNİZ İÇİN TEŞEKKÜRLER</a:t>
            </a:r>
          </a:p>
        </p:txBody>
      </p:sp>
    </p:spTree>
    <p:extLst>
      <p:ext uri="{BB962C8B-B14F-4D97-AF65-F5344CB8AC3E}">
        <p14:creationId xmlns:p14="http://schemas.microsoft.com/office/powerpoint/2010/main" val="413814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CB8F97-C38C-245C-EC82-5A0EF55968D7}"/>
              </a:ext>
            </a:extLst>
          </p:cNvPr>
          <p:cNvSpPr>
            <a:spLocks noGrp="1"/>
          </p:cNvSpPr>
          <p:nvPr>
            <p:ph type="title"/>
          </p:nvPr>
        </p:nvSpPr>
        <p:spPr>
          <a:xfrm>
            <a:off x="709612" y="0"/>
            <a:ext cx="10772775" cy="1658198"/>
          </a:xfrm>
        </p:spPr>
        <p:txBody>
          <a:bodyPr/>
          <a:lstStyle/>
          <a:p>
            <a:r>
              <a:rPr lang="tr-TR" b="1" dirty="0">
                <a:latin typeface="Lato" panose="020F0502020204030203" pitchFamily="34" charset="0"/>
                <a:ea typeface="Lato" panose="020F0502020204030203" pitchFamily="34" charset="0"/>
                <a:cs typeface="Lato" panose="020F0502020204030203" pitchFamily="34" charset="0"/>
              </a:rPr>
              <a:t>PROJE KONUSU</a:t>
            </a:r>
          </a:p>
        </p:txBody>
      </p:sp>
      <p:sp>
        <p:nvSpPr>
          <p:cNvPr id="3" name="İçerik Yer Tutucusu 2">
            <a:extLst>
              <a:ext uri="{FF2B5EF4-FFF2-40B4-BE49-F238E27FC236}">
                <a16:creationId xmlns:a16="http://schemas.microsoft.com/office/drawing/2014/main" id="{431CFD33-AE2A-12C7-99F2-77645C4717BB}"/>
              </a:ext>
            </a:extLst>
          </p:cNvPr>
          <p:cNvSpPr>
            <a:spLocks noGrp="1"/>
          </p:cNvSpPr>
          <p:nvPr>
            <p:ph idx="1"/>
          </p:nvPr>
        </p:nvSpPr>
        <p:spPr/>
        <p:txBody>
          <a:bodyPr>
            <a:normAutofit/>
          </a:bodyPr>
          <a:lstStyle/>
          <a:p>
            <a:pPr>
              <a:buFont typeface="Arial" panose="020B0604020202020204" pitchFamily="34" charset="0"/>
              <a:buChar char="•"/>
            </a:pPr>
            <a:r>
              <a:rPr lang="tr-TR" kern="100" dirty="0">
                <a:effectLst/>
                <a:latin typeface="Lato" panose="020F0502020204030203" pitchFamily="34" charset="0"/>
                <a:ea typeface="Lato" panose="020F0502020204030203" pitchFamily="34" charset="0"/>
                <a:cs typeface="Lato" panose="020F0502020204030203" pitchFamily="34" charset="0"/>
              </a:rPr>
              <a:t>Bu proje, makine öğrenimi ve veri madenciliği tekniklerini kullanarak kredi kartı kullanıcılarının ödeme davranışlarını analiz etmeyi ve temerrüt riskini tahmin etmeyi amaçlamaktadır.</a:t>
            </a:r>
          </a:p>
          <a:p>
            <a:pPr>
              <a:buFont typeface="Arial" panose="020B0604020202020204" pitchFamily="34" charset="0"/>
              <a:buChar char="•"/>
            </a:pPr>
            <a:r>
              <a:rPr lang="tr-TR" kern="100" dirty="0">
                <a:effectLst/>
                <a:latin typeface="Lato" panose="020F0502020204030203" pitchFamily="34" charset="0"/>
                <a:ea typeface="Lato" panose="020F0502020204030203" pitchFamily="34" charset="0"/>
                <a:cs typeface="Lato" panose="020F0502020204030203" pitchFamily="34" charset="0"/>
              </a:rPr>
              <a:t>Proje kapsamında, veri seti olarak “</a:t>
            </a:r>
            <a:r>
              <a:rPr lang="tr-TR" b="1" kern="100" dirty="0" err="1">
                <a:effectLst/>
                <a:latin typeface="Lato" panose="020F0502020204030203" pitchFamily="34" charset="0"/>
                <a:ea typeface="Lato" panose="020F0502020204030203" pitchFamily="34" charset="0"/>
                <a:cs typeface="Lato" panose="020F0502020204030203" pitchFamily="34" charset="0"/>
              </a:rPr>
              <a:t>Default</a:t>
            </a:r>
            <a:r>
              <a:rPr lang="tr-TR" b="1" kern="100" dirty="0">
                <a:effectLst/>
                <a:latin typeface="Lato" panose="020F0502020204030203" pitchFamily="34" charset="0"/>
                <a:ea typeface="Lato" panose="020F0502020204030203" pitchFamily="34" charset="0"/>
                <a:cs typeface="Lato" panose="020F0502020204030203" pitchFamily="34" charset="0"/>
              </a:rPr>
              <a:t> of </a:t>
            </a:r>
            <a:r>
              <a:rPr lang="tr-TR" b="1" kern="100" dirty="0" err="1">
                <a:effectLst/>
                <a:latin typeface="Lato" panose="020F0502020204030203" pitchFamily="34" charset="0"/>
                <a:ea typeface="Lato" panose="020F0502020204030203" pitchFamily="34" charset="0"/>
                <a:cs typeface="Lato" panose="020F0502020204030203" pitchFamily="34" charset="0"/>
              </a:rPr>
              <a:t>Credit</a:t>
            </a:r>
            <a:r>
              <a:rPr lang="tr-TR" b="1" kern="100" dirty="0">
                <a:effectLst/>
                <a:latin typeface="Lato" panose="020F0502020204030203" pitchFamily="34" charset="0"/>
                <a:ea typeface="Lato" panose="020F0502020204030203" pitchFamily="34" charset="0"/>
                <a:cs typeface="Lato" panose="020F0502020204030203" pitchFamily="34" charset="0"/>
              </a:rPr>
              <a:t> </a:t>
            </a:r>
            <a:r>
              <a:rPr lang="tr-TR" b="1" kern="100" dirty="0" err="1">
                <a:effectLst/>
                <a:latin typeface="Lato" panose="020F0502020204030203" pitchFamily="34" charset="0"/>
                <a:ea typeface="Lato" panose="020F0502020204030203" pitchFamily="34" charset="0"/>
                <a:cs typeface="Lato" panose="020F0502020204030203" pitchFamily="34" charset="0"/>
              </a:rPr>
              <a:t>Card</a:t>
            </a:r>
            <a:r>
              <a:rPr lang="tr-TR" b="1" kern="100" dirty="0">
                <a:effectLst/>
                <a:latin typeface="Lato" panose="020F0502020204030203" pitchFamily="34" charset="0"/>
                <a:ea typeface="Lato" panose="020F0502020204030203" pitchFamily="34" charset="0"/>
                <a:cs typeface="Lato" panose="020F0502020204030203" pitchFamily="34" charset="0"/>
              </a:rPr>
              <a:t> </a:t>
            </a:r>
            <a:r>
              <a:rPr lang="tr-TR" b="1" kern="100" dirty="0" err="1">
                <a:effectLst/>
                <a:latin typeface="Lato" panose="020F0502020204030203" pitchFamily="34" charset="0"/>
                <a:ea typeface="Lato" panose="020F0502020204030203" pitchFamily="34" charset="0"/>
                <a:cs typeface="Lato" panose="020F0502020204030203" pitchFamily="34" charset="0"/>
              </a:rPr>
              <a:t>Clients</a:t>
            </a:r>
            <a:r>
              <a:rPr lang="tr-TR" b="1" kern="100" dirty="0">
                <a:effectLst/>
                <a:latin typeface="Lato" panose="020F0502020204030203" pitchFamily="34" charset="0"/>
                <a:ea typeface="Lato" panose="020F0502020204030203" pitchFamily="34" charset="0"/>
                <a:cs typeface="Lato" panose="020F0502020204030203" pitchFamily="34" charset="0"/>
              </a:rPr>
              <a:t> </a:t>
            </a:r>
            <a:r>
              <a:rPr lang="tr-TR" b="1" kern="100" dirty="0" err="1">
                <a:effectLst/>
                <a:latin typeface="Lato" panose="020F0502020204030203" pitchFamily="34" charset="0"/>
                <a:ea typeface="Lato" panose="020F0502020204030203" pitchFamily="34" charset="0"/>
                <a:cs typeface="Lato" panose="020F0502020204030203" pitchFamily="34" charset="0"/>
              </a:rPr>
              <a:t>Dataset</a:t>
            </a:r>
            <a:r>
              <a:rPr lang="tr-TR" b="1" kern="100" dirty="0">
                <a:effectLst/>
                <a:latin typeface="Lato" panose="020F0502020204030203" pitchFamily="34" charset="0"/>
                <a:ea typeface="Lato" panose="020F0502020204030203" pitchFamily="34" charset="0"/>
                <a:cs typeface="Lato" panose="020F0502020204030203" pitchFamily="34" charset="0"/>
              </a:rPr>
              <a:t>” </a:t>
            </a:r>
            <a:r>
              <a:rPr lang="tr-TR" kern="100" dirty="0">
                <a:effectLst/>
                <a:latin typeface="Lato" panose="020F0502020204030203" pitchFamily="34" charset="0"/>
                <a:ea typeface="Lato" panose="020F0502020204030203" pitchFamily="34" charset="0"/>
                <a:cs typeface="Lato" panose="020F0502020204030203" pitchFamily="34" charset="0"/>
              </a:rPr>
              <a:t>kullanılmıştır.</a:t>
            </a:r>
          </a:p>
          <a:p>
            <a:pPr>
              <a:buFont typeface="Arial" panose="020B0604020202020204" pitchFamily="34" charset="0"/>
              <a:buChar char="•"/>
            </a:pPr>
            <a:r>
              <a:rPr lang="tr-TR" kern="100" dirty="0">
                <a:effectLst/>
                <a:latin typeface="Lato" panose="020F0502020204030203" pitchFamily="34" charset="0"/>
                <a:ea typeface="Lato" panose="020F0502020204030203" pitchFamily="34" charset="0"/>
                <a:cs typeface="Lato" panose="020F0502020204030203" pitchFamily="34" charset="0"/>
              </a:rPr>
              <a:t>Bu veri seti üzerinde </a:t>
            </a:r>
            <a:r>
              <a:rPr lang="tr-TR" b="1" kern="100" dirty="0">
                <a:effectLst/>
                <a:latin typeface="Lato" panose="020F0502020204030203" pitchFamily="34" charset="0"/>
                <a:ea typeface="Lato" panose="020F0502020204030203" pitchFamily="34" charset="0"/>
                <a:cs typeface="Lato" panose="020F0502020204030203" pitchFamily="34" charset="0"/>
              </a:rPr>
              <a:t>eksik verilerin kontrolü</a:t>
            </a:r>
            <a:r>
              <a:rPr lang="tr-TR" kern="100" dirty="0">
                <a:effectLst/>
                <a:latin typeface="Lato" panose="020F0502020204030203" pitchFamily="34" charset="0"/>
                <a:ea typeface="Lato" panose="020F0502020204030203" pitchFamily="34" charset="0"/>
                <a:cs typeface="Lato" panose="020F0502020204030203" pitchFamily="34" charset="0"/>
              </a:rPr>
              <a:t>, </a:t>
            </a:r>
            <a:r>
              <a:rPr lang="tr-TR" b="1" kern="100" dirty="0">
                <a:effectLst/>
                <a:latin typeface="Lato" panose="020F0502020204030203" pitchFamily="34" charset="0"/>
                <a:ea typeface="Lato" panose="020F0502020204030203" pitchFamily="34" charset="0"/>
                <a:cs typeface="Lato" panose="020F0502020204030203" pitchFamily="34" charset="0"/>
              </a:rPr>
              <a:t>kategorik verilerin dönüştürülmesi </a:t>
            </a:r>
            <a:r>
              <a:rPr lang="tr-TR" kern="100" dirty="0">
                <a:effectLst/>
                <a:latin typeface="Lato" panose="020F0502020204030203" pitchFamily="34" charset="0"/>
                <a:ea typeface="Lato" panose="020F0502020204030203" pitchFamily="34" charset="0"/>
                <a:cs typeface="Lato" panose="020F0502020204030203" pitchFamily="34" charset="0"/>
              </a:rPr>
              <a:t>ve </a:t>
            </a:r>
            <a:r>
              <a:rPr lang="tr-TR" b="1" kern="100" dirty="0">
                <a:effectLst/>
                <a:latin typeface="Lato" panose="020F0502020204030203" pitchFamily="34" charset="0"/>
                <a:ea typeface="Lato" panose="020F0502020204030203" pitchFamily="34" charset="0"/>
                <a:cs typeface="Lato" panose="020F0502020204030203" pitchFamily="34" charset="0"/>
              </a:rPr>
              <a:t>ölçeklendirme işlemler</a:t>
            </a:r>
            <a:r>
              <a:rPr lang="tr-TR" kern="100" dirty="0">
                <a:effectLst/>
                <a:latin typeface="Lato" panose="020F0502020204030203" pitchFamily="34" charset="0"/>
                <a:ea typeface="Lato" panose="020F0502020204030203" pitchFamily="34" charset="0"/>
                <a:cs typeface="Lato" panose="020F0502020204030203" pitchFamily="34" charset="0"/>
              </a:rPr>
              <a:t>i gerçekleştirilmiştir. </a:t>
            </a:r>
          </a:p>
          <a:p>
            <a:pPr>
              <a:buFont typeface="Arial" panose="020B0604020202020204" pitchFamily="34" charset="0"/>
              <a:buChar char="•"/>
            </a:pPr>
            <a:r>
              <a:rPr lang="tr-TR" b="1" kern="100" dirty="0">
                <a:effectLst/>
                <a:latin typeface="Lato" panose="020F0502020204030203" pitchFamily="34" charset="0"/>
                <a:ea typeface="Lato" panose="020F0502020204030203" pitchFamily="34" charset="0"/>
                <a:cs typeface="Lato" panose="020F0502020204030203" pitchFamily="34" charset="0"/>
              </a:rPr>
              <a:t>KNN</a:t>
            </a:r>
            <a:r>
              <a:rPr lang="tr-TR" kern="100" dirty="0">
                <a:effectLst/>
                <a:latin typeface="Lato" panose="020F0502020204030203" pitchFamily="34" charset="0"/>
                <a:ea typeface="Lato" panose="020F0502020204030203" pitchFamily="34" charset="0"/>
                <a:cs typeface="Lato" panose="020F0502020204030203" pitchFamily="34" charset="0"/>
              </a:rPr>
              <a:t> algoritması temel model olarak kullanılmış ve performansı değerlendirilmiştir. Modelin doğruluk oranı ve sınıflandırma raporu gibi sonuçlar kullanıcıya sunulmuştur.</a:t>
            </a:r>
          </a:p>
          <a:p>
            <a:pPr marL="0" indent="0">
              <a:buNone/>
            </a:pPr>
            <a:endParaRPr lang="tr-TR" sz="2000" kern="1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3405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8F373-FAA1-1CCC-DB42-331E0E6011A9}"/>
              </a:ext>
            </a:extLst>
          </p:cNvPr>
          <p:cNvSpPr>
            <a:spLocks noGrp="1"/>
          </p:cNvSpPr>
          <p:nvPr>
            <p:ph type="title"/>
          </p:nvPr>
        </p:nvSpPr>
        <p:spPr>
          <a:xfrm>
            <a:off x="761619" y="0"/>
            <a:ext cx="10772775" cy="1712725"/>
          </a:xfrm>
        </p:spPr>
        <p:txBody>
          <a:bodyPr>
            <a:normAutofit/>
          </a:bodyPr>
          <a:lstStyle/>
          <a:p>
            <a:r>
              <a:rPr lang="tr-TR" sz="6000" b="1" dirty="0">
                <a:latin typeface="Lato" panose="020F0502020204030203" pitchFamily="34" charset="0"/>
                <a:ea typeface="Lato" panose="020F0502020204030203" pitchFamily="34" charset="0"/>
                <a:cs typeface="Lato" panose="020F0502020204030203" pitchFamily="34" charset="0"/>
              </a:rPr>
              <a:t>VERİ SETİ</a:t>
            </a:r>
            <a:br>
              <a:rPr lang="tr-TR" b="1" dirty="0">
                <a:latin typeface="Lato" panose="020F0502020204030203" pitchFamily="34" charset="0"/>
                <a:ea typeface="Lato" panose="020F0502020204030203" pitchFamily="34" charset="0"/>
                <a:cs typeface="Lato" panose="020F0502020204030203" pitchFamily="34" charset="0"/>
              </a:rPr>
            </a:b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Default</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Payments</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of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Credit</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Card</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Clients</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in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Taiwan</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from</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2005</a:t>
            </a:r>
            <a:endParaRPr lang="tr-TR"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İçerik Yer Tutucusu 2">
            <a:extLst>
              <a:ext uri="{FF2B5EF4-FFF2-40B4-BE49-F238E27FC236}">
                <a16:creationId xmlns:a16="http://schemas.microsoft.com/office/drawing/2014/main" id="{210E3D94-C0A7-CB99-D49C-D52799D2FB1B}"/>
              </a:ext>
            </a:extLst>
          </p:cNvPr>
          <p:cNvSpPr>
            <a:spLocks noGrp="1"/>
          </p:cNvSpPr>
          <p:nvPr>
            <p:ph idx="1"/>
          </p:nvPr>
        </p:nvSpPr>
        <p:spPr/>
        <p:txBody>
          <a:bodyPr/>
          <a:lstStyle/>
          <a:p>
            <a:pPr>
              <a:buFont typeface="Arial" panose="020B0604020202020204" pitchFamily="34" charset="0"/>
              <a:buChar char="•"/>
            </a:pPr>
            <a:endParaRPr lang="tr-TR" dirty="0">
              <a:solidFill>
                <a:schemeClr val="tx1"/>
              </a:solidFill>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tr-TR" dirty="0">
                <a:solidFill>
                  <a:schemeClr val="tx1"/>
                </a:solidFill>
                <a:latin typeface="Lato" panose="020F0502020204030203" pitchFamily="34" charset="0"/>
                <a:ea typeface="Lato" panose="020F0502020204030203" pitchFamily="34" charset="0"/>
                <a:cs typeface="Lato" panose="020F0502020204030203" pitchFamily="34" charset="0"/>
              </a:rPr>
              <a:t>Seçtiğimiz veri kümesi, Nisan 2005 ile Eylül 2005 arasında Tayvan'daki kredi kartı müşterilerinin temerrüt ödemeleri, demografik faktörler, kredi verileri, ödeme geçmişi ve fatura ekstreleri hakkında bilgiler içermektedir. </a:t>
            </a:r>
          </a:p>
          <a:p>
            <a:pPr>
              <a:buFont typeface="Arial" panose="020B0604020202020204" pitchFamily="34" charset="0"/>
              <a:buChar char="•"/>
            </a:pPr>
            <a:r>
              <a:rPr lang="tr-TR" dirty="0">
                <a:solidFill>
                  <a:schemeClr val="tx1"/>
                </a:solidFill>
                <a:latin typeface="Lato" panose="020F0502020204030203" pitchFamily="34" charset="0"/>
                <a:ea typeface="Lato" panose="020F0502020204030203" pitchFamily="34" charset="0"/>
                <a:cs typeface="Lato" panose="020F0502020204030203" pitchFamily="34" charset="0"/>
              </a:rPr>
              <a:t>Veri setinde toplam </a:t>
            </a:r>
            <a:r>
              <a:rPr lang="tr-TR" b="1" dirty="0">
                <a:solidFill>
                  <a:schemeClr val="tx1"/>
                </a:solidFill>
                <a:latin typeface="Lato" panose="020F0502020204030203" pitchFamily="34" charset="0"/>
                <a:ea typeface="Lato" panose="020F0502020204030203" pitchFamily="34" charset="0"/>
                <a:cs typeface="Lato" panose="020F0502020204030203" pitchFamily="34" charset="0"/>
              </a:rPr>
              <a:t>30.000 veri (satır) </a:t>
            </a:r>
            <a:r>
              <a:rPr lang="tr-TR" dirty="0">
                <a:solidFill>
                  <a:schemeClr val="tx1"/>
                </a:solidFill>
                <a:latin typeface="Lato" panose="020F0502020204030203" pitchFamily="34" charset="0"/>
                <a:ea typeface="Lato" panose="020F0502020204030203" pitchFamily="34" charset="0"/>
                <a:cs typeface="Lato" panose="020F0502020204030203" pitchFamily="34" charset="0"/>
              </a:rPr>
              <a:t>, </a:t>
            </a:r>
            <a:r>
              <a:rPr lang="tr-TR" b="1" dirty="0">
                <a:solidFill>
                  <a:schemeClr val="tx1"/>
                </a:solidFill>
                <a:latin typeface="Lato" panose="020F0502020204030203" pitchFamily="34" charset="0"/>
                <a:ea typeface="Lato" panose="020F0502020204030203" pitchFamily="34" charset="0"/>
                <a:cs typeface="Lato" panose="020F0502020204030203" pitchFamily="34" charset="0"/>
              </a:rPr>
              <a:t>25 nitelik (sütun) </a:t>
            </a:r>
            <a:r>
              <a:rPr lang="tr-TR" dirty="0">
                <a:solidFill>
                  <a:schemeClr val="tx1"/>
                </a:solidFill>
                <a:latin typeface="Lato" panose="020F0502020204030203" pitchFamily="34" charset="0"/>
                <a:ea typeface="Lato" panose="020F0502020204030203" pitchFamily="34" charset="0"/>
                <a:cs typeface="Lato" panose="020F0502020204030203" pitchFamily="34" charset="0"/>
              </a:rPr>
              <a:t>bulunmaktadır.</a:t>
            </a:r>
          </a:p>
          <a:p>
            <a:pPr>
              <a:buFont typeface="Arial" panose="020B0604020202020204" pitchFamily="34" charset="0"/>
              <a:buChar char="•"/>
            </a:pPr>
            <a:endParaRPr lang="tr-TR"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5" name="Resim 4">
            <a:extLst>
              <a:ext uri="{FF2B5EF4-FFF2-40B4-BE49-F238E27FC236}">
                <a16:creationId xmlns:a16="http://schemas.microsoft.com/office/drawing/2014/main" id="{03FE89DB-59B2-A575-8219-235728817B7C}"/>
              </a:ext>
            </a:extLst>
          </p:cNvPr>
          <p:cNvPicPr>
            <a:picLocks noChangeAspect="1"/>
          </p:cNvPicPr>
          <p:nvPr/>
        </p:nvPicPr>
        <p:blipFill>
          <a:blip r:embed="rId2"/>
          <a:stretch>
            <a:fillRect/>
          </a:stretch>
        </p:blipFill>
        <p:spPr>
          <a:xfrm>
            <a:off x="761619" y="4255631"/>
            <a:ext cx="10753725" cy="1522234"/>
          </a:xfrm>
          <a:prstGeom prst="rect">
            <a:avLst/>
          </a:prstGeom>
        </p:spPr>
      </p:pic>
    </p:spTree>
    <p:extLst>
      <p:ext uri="{BB962C8B-B14F-4D97-AF65-F5344CB8AC3E}">
        <p14:creationId xmlns:p14="http://schemas.microsoft.com/office/powerpoint/2010/main" val="287191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63552E-2759-D026-8A2F-9966EFB6DE37}"/>
              </a:ext>
            </a:extLst>
          </p:cNvPr>
          <p:cNvSpPr>
            <a:spLocks noGrp="1"/>
          </p:cNvSpPr>
          <p:nvPr>
            <p:ph idx="1"/>
          </p:nvPr>
        </p:nvSpPr>
        <p:spPr>
          <a:xfrm>
            <a:off x="657225" y="2157413"/>
            <a:ext cx="5438775" cy="4558019"/>
          </a:xfrm>
        </p:spPr>
        <p:txBody>
          <a:bodyPr>
            <a:noAutofit/>
          </a:bodyPr>
          <a:lstStyle/>
          <a:p>
            <a:pPr marL="0" lvl="0" indent="0">
              <a:lnSpc>
                <a:spcPct val="115000"/>
              </a:lnSpc>
              <a:buSzPts val="1200"/>
              <a:buNone/>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Veri setindeki 25 nitelik:</a:t>
            </a:r>
          </a:p>
          <a:p>
            <a:pPr>
              <a:lnSpc>
                <a:spcPct val="100000"/>
              </a:lnSpc>
              <a:buSzPts val="12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ID: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Her bir müşterinin kimlik numarası.</a:t>
            </a:r>
          </a:p>
          <a:p>
            <a:pPr>
              <a:lnSpc>
                <a:spcPct val="100000"/>
              </a:lnSpc>
              <a:buSzPts val="12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LIMIT_BAL: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Verilen kredi miktarı (bireysel ve aile/ek kredi dahil).</a:t>
            </a:r>
          </a:p>
          <a:p>
            <a:pPr>
              <a:lnSpc>
                <a:spcPct val="100000"/>
              </a:lnSpc>
              <a:buSzPts val="12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SEX: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Cinsiyet (1=erkek, 2=kadın).</a:t>
            </a:r>
          </a:p>
          <a:p>
            <a:pPr>
              <a:lnSpc>
                <a:spcPct val="100000"/>
              </a:lnSpc>
              <a:buSzPts val="12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EDUCATION: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Eğitim durumu (1=yüksek lisans, 2=lise, 3=lise, 4=</a:t>
            </a:r>
            <a:r>
              <a:rPr lang="tr-TR" sz="2000" kern="100" dirty="0" err="1">
                <a:solidFill>
                  <a:srgbClr val="000000"/>
                </a:solidFill>
                <a:effectLst/>
                <a:latin typeface="Lato" panose="020F0502020204030203" pitchFamily="34" charset="0"/>
                <a:ea typeface="Lato" panose="020F0502020204030203" pitchFamily="34" charset="0"/>
                <a:cs typeface="Lato" panose="020F0502020204030203" pitchFamily="34" charset="0"/>
              </a:rPr>
              <a:t>diger</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 5=bilinmiyor, 6=bilinmiyor).</a:t>
            </a:r>
          </a:p>
          <a:p>
            <a:pPr>
              <a:lnSpc>
                <a:spcPct val="100000"/>
              </a:lnSpc>
              <a:buSzPts val="12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MARRIAGE: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Medeni durum (1=evli, 2=bekar, 3=</a:t>
            </a:r>
            <a:r>
              <a:rPr lang="tr-TR" sz="2000" kern="100" dirty="0" err="1">
                <a:solidFill>
                  <a:srgbClr val="000000"/>
                </a:solidFill>
                <a:effectLst/>
                <a:latin typeface="Lato" panose="020F0502020204030203" pitchFamily="34" charset="0"/>
                <a:ea typeface="Lato" panose="020F0502020204030203" pitchFamily="34" charset="0"/>
                <a:cs typeface="Lato" panose="020F0502020204030203" pitchFamily="34" charset="0"/>
              </a:rPr>
              <a:t>diger</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a:t>
            </a:r>
          </a:p>
        </p:txBody>
      </p:sp>
      <p:sp>
        <p:nvSpPr>
          <p:cNvPr id="4" name="Başlık 1">
            <a:extLst>
              <a:ext uri="{FF2B5EF4-FFF2-40B4-BE49-F238E27FC236}">
                <a16:creationId xmlns:a16="http://schemas.microsoft.com/office/drawing/2014/main" id="{B2F91FDC-8B1E-675C-5553-024D9570A00B}"/>
              </a:ext>
            </a:extLst>
          </p:cNvPr>
          <p:cNvSpPr>
            <a:spLocks noGrp="1"/>
          </p:cNvSpPr>
          <p:nvPr>
            <p:ph type="title"/>
          </p:nvPr>
        </p:nvSpPr>
        <p:spPr>
          <a:xfrm>
            <a:off x="657225" y="0"/>
            <a:ext cx="10772775" cy="1657350"/>
          </a:xfrm>
        </p:spPr>
        <p:txBody>
          <a:bodyPr>
            <a:normAutofit/>
          </a:bodyPr>
          <a:lstStyle/>
          <a:p>
            <a:r>
              <a:rPr lang="tr-TR" sz="6000" b="1" dirty="0">
                <a:latin typeface="Lato" panose="020F0502020204030203" pitchFamily="34" charset="0"/>
                <a:ea typeface="Lato" panose="020F0502020204030203" pitchFamily="34" charset="0"/>
                <a:cs typeface="Lato" panose="020F0502020204030203" pitchFamily="34" charset="0"/>
              </a:rPr>
              <a:t>VERİ SETİ</a:t>
            </a:r>
            <a:br>
              <a:rPr lang="tr-TR" b="1" dirty="0">
                <a:latin typeface="Lato" panose="020F0502020204030203" pitchFamily="34" charset="0"/>
                <a:ea typeface="Lato" panose="020F0502020204030203" pitchFamily="34" charset="0"/>
                <a:cs typeface="Lato" panose="020F0502020204030203" pitchFamily="34" charset="0"/>
              </a:rPr>
            </a:b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Default</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Payments</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of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Credit</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Card</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Clients</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in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Taiwan</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a:t>
            </a:r>
            <a:r>
              <a:rPr lang="tr-TR" sz="1800" kern="100" dirty="0" err="1">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from</a:t>
            </a:r>
            <a:r>
              <a:rPr lang="tr-TR" sz="1800" kern="100"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2005</a:t>
            </a:r>
            <a:endParaRPr lang="tr-TR"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5" name="Metin kutusu 4">
            <a:extLst>
              <a:ext uri="{FF2B5EF4-FFF2-40B4-BE49-F238E27FC236}">
                <a16:creationId xmlns:a16="http://schemas.microsoft.com/office/drawing/2014/main" id="{D2EE7110-FCC0-CE1F-57D5-413ED985CECA}"/>
              </a:ext>
            </a:extLst>
          </p:cNvPr>
          <p:cNvSpPr txBox="1"/>
          <p:nvPr/>
        </p:nvSpPr>
        <p:spPr>
          <a:xfrm>
            <a:off x="5909187" y="2157413"/>
            <a:ext cx="5625588" cy="4093428"/>
          </a:xfrm>
          <a:prstGeom prst="rect">
            <a:avLst/>
          </a:prstGeom>
          <a:noFill/>
        </p:spPr>
        <p:txBody>
          <a:bodyPr wrap="square" rtlCol="0">
            <a:spAutoFit/>
          </a:bodyPr>
          <a:lstStyle/>
          <a:p>
            <a:pPr marL="342900" indent="-342900">
              <a:buFont typeface="Arial" panose="020B0604020202020204" pitchFamily="34" charset="0"/>
              <a:buChar char="•"/>
            </a:pPr>
            <a:endParaRPr lang="tr-TR" sz="2000" b="1"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AGE: </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Yaş (yıl cinsinden).</a:t>
            </a:r>
            <a:endParaRPr lang="tr-TR" sz="2000" b="1"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tr-TR" sz="2000" b="1" dirty="0">
                <a:latin typeface="Lato" panose="020F0502020204030203" pitchFamily="34" charset="0"/>
                <a:ea typeface="Lato" panose="020F0502020204030203" pitchFamily="34" charset="0"/>
                <a:cs typeface="Lato" panose="020F0502020204030203" pitchFamily="34" charset="0"/>
              </a:rPr>
              <a:t>PAY_0 – PAY_6 :</a:t>
            </a:r>
            <a:r>
              <a:rPr lang="tr-TR" sz="2000" dirty="0">
                <a:latin typeface="Lato" panose="020F0502020204030203" pitchFamily="34" charset="0"/>
                <a:ea typeface="Lato" panose="020F0502020204030203" pitchFamily="34" charset="0"/>
                <a:cs typeface="Lato" panose="020F0502020204030203" pitchFamily="34" charset="0"/>
              </a:rPr>
              <a:t> Eylül 2005 – Nisan 2005 arası ödeme durumu.</a:t>
            </a:r>
          </a:p>
          <a:p>
            <a:pPr marL="342900" indent="-342900">
              <a:buFont typeface="Arial" panose="020B0604020202020204" pitchFamily="34" charset="0"/>
              <a:buChar char="•"/>
            </a:pPr>
            <a:r>
              <a:rPr lang="tr-TR" sz="2000" b="1" dirty="0">
                <a:solidFill>
                  <a:srgbClr val="000000"/>
                </a:solidFill>
                <a:effectLst/>
                <a:latin typeface="Lato" panose="020F0502020204030203" pitchFamily="34" charset="0"/>
                <a:ea typeface="Lato" panose="020F0502020204030203" pitchFamily="34" charset="0"/>
                <a:cs typeface="Lato" panose="020F0502020204030203" pitchFamily="34" charset="0"/>
              </a:rPr>
              <a:t>BILL_AMT1 - BILL_AMT6 : </a:t>
            </a:r>
            <a:r>
              <a:rPr lang="tr-TR" sz="2000" dirty="0">
                <a:latin typeface="Lato" panose="020F0502020204030203" pitchFamily="34" charset="0"/>
                <a:ea typeface="Lato" panose="020F0502020204030203" pitchFamily="34" charset="0"/>
                <a:cs typeface="Lato" panose="020F0502020204030203" pitchFamily="34" charset="0"/>
              </a:rPr>
              <a:t>Eylül 2005 – Nisan 2005 arası fatura tutarı</a:t>
            </a:r>
          </a:p>
          <a:p>
            <a:pPr marL="342900" indent="-342900">
              <a:buFont typeface="Arial" panose="020B0604020202020204" pitchFamily="34" charset="0"/>
              <a:buChar char="•"/>
            </a:pPr>
            <a:r>
              <a:rPr lang="tr-TR" sz="2000" b="1" dirty="0">
                <a:solidFill>
                  <a:srgbClr val="000000"/>
                </a:solidFill>
                <a:effectLst/>
                <a:latin typeface="Lato" panose="020F0502020204030203" pitchFamily="34" charset="0"/>
                <a:ea typeface="Lato" panose="020F0502020204030203" pitchFamily="34" charset="0"/>
                <a:cs typeface="Lato" panose="020F0502020204030203" pitchFamily="34" charset="0"/>
              </a:rPr>
              <a:t>PAY_AMT1 - PAY_AMT6 : </a:t>
            </a:r>
            <a:r>
              <a:rPr lang="tr-TR" sz="2000" dirty="0">
                <a:latin typeface="Lato" panose="020F0502020204030203" pitchFamily="34" charset="0"/>
                <a:ea typeface="Lato" panose="020F0502020204030203" pitchFamily="34" charset="0"/>
                <a:cs typeface="Lato" panose="020F0502020204030203" pitchFamily="34" charset="0"/>
              </a:rPr>
              <a:t>Eylül 2005 – Nisan 2005 arası önceki dönemlerin ödeme tutarı</a:t>
            </a:r>
          </a:p>
          <a:p>
            <a:pPr marL="342900" indent="-342900">
              <a:buFont typeface="Arial" panose="020B0604020202020204" pitchFamily="34" charset="0"/>
              <a:buChar char="•"/>
            </a:pPr>
            <a:r>
              <a:rPr lang="tr-TR" sz="2000" b="1" kern="100" dirty="0" err="1">
                <a:solidFill>
                  <a:srgbClr val="000000"/>
                </a:solidFill>
                <a:effectLst/>
                <a:latin typeface="Lato" panose="020F0502020204030203" pitchFamily="34" charset="0"/>
                <a:ea typeface="Lato" panose="020F0502020204030203" pitchFamily="34" charset="0"/>
                <a:cs typeface="Lato" panose="020F0502020204030203" pitchFamily="34" charset="0"/>
              </a:rPr>
              <a:t>default.payment.next.month</a:t>
            </a: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a:t>
            </a:r>
            <a:r>
              <a:rPr lang="tr-TR" sz="2000" kern="100" dirty="0">
                <a:solidFill>
                  <a:srgbClr val="000000"/>
                </a:solidFill>
                <a:effectLst/>
                <a:latin typeface="Lato" panose="020F0502020204030203" pitchFamily="34" charset="0"/>
                <a:ea typeface="Lato" panose="020F0502020204030203" pitchFamily="34" charset="0"/>
                <a:cs typeface="Lato" panose="020F0502020204030203" pitchFamily="34" charset="0"/>
              </a:rPr>
              <a:t> Gelecek ay kredi ödemesinde varsayılan ödeme durumu </a:t>
            </a:r>
            <a:r>
              <a:rPr lang="tr-TR" sz="2000" b="1" kern="100" dirty="0">
                <a:solidFill>
                  <a:srgbClr val="000000"/>
                </a:solidFill>
                <a:effectLst/>
                <a:latin typeface="Lato" panose="020F0502020204030203" pitchFamily="34" charset="0"/>
                <a:ea typeface="Lato" panose="020F0502020204030203" pitchFamily="34" charset="0"/>
                <a:cs typeface="Lato" panose="020F0502020204030203" pitchFamily="34" charset="0"/>
              </a:rPr>
              <a:t>(1=ödeme yapılmadı, 0=ödeme yapıldı).</a:t>
            </a:r>
            <a:endParaRPr lang="tr-TR" sz="2000" kern="100" dirty="0">
              <a:effectLst/>
              <a:latin typeface="Lato" panose="020F0502020204030203" pitchFamily="34" charset="0"/>
              <a:ea typeface="Lato" panose="020F0502020204030203" pitchFamily="34" charset="0"/>
              <a:cs typeface="Lato" panose="020F0502020204030203" pitchFamily="34" charset="0"/>
            </a:endParaRPr>
          </a:p>
          <a:p>
            <a:endParaRPr lang="tr-TR" sz="2000" dirty="0"/>
          </a:p>
        </p:txBody>
      </p:sp>
    </p:spTree>
    <p:extLst>
      <p:ext uri="{BB962C8B-B14F-4D97-AF65-F5344CB8AC3E}">
        <p14:creationId xmlns:p14="http://schemas.microsoft.com/office/powerpoint/2010/main" val="378307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09919-A15A-8BBD-50E2-26418C01965D}"/>
              </a:ext>
            </a:extLst>
          </p:cNvPr>
          <p:cNvSpPr>
            <a:spLocks noGrp="1"/>
          </p:cNvSpPr>
          <p:nvPr>
            <p:ph type="title"/>
          </p:nvPr>
        </p:nvSpPr>
        <p:spPr>
          <a:xfrm>
            <a:off x="676656" y="0"/>
            <a:ext cx="10772775" cy="1658198"/>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PROBLEM VE AMAÇ</a:t>
            </a:r>
            <a:endParaRPr lang="tr-TR" dirty="0">
              <a:latin typeface="Lato" panose="020F0502020204030203" pitchFamily="34" charset="0"/>
              <a:ea typeface="Lato" panose="020F0502020204030203" pitchFamily="34" charset="0"/>
              <a:cs typeface="Lato" panose="020F0502020204030203" pitchFamily="34" charset="0"/>
            </a:endParaRPr>
          </a:p>
        </p:txBody>
      </p:sp>
      <p:sp>
        <p:nvSpPr>
          <p:cNvPr id="3" name="İçerik Yer Tutucusu 2">
            <a:extLst>
              <a:ext uri="{FF2B5EF4-FFF2-40B4-BE49-F238E27FC236}">
                <a16:creationId xmlns:a16="http://schemas.microsoft.com/office/drawing/2014/main" id="{1D4167D1-0ECE-64A6-A2B9-0A7132142B10}"/>
              </a:ext>
            </a:extLst>
          </p:cNvPr>
          <p:cNvSpPr>
            <a:spLocks noGrp="1"/>
          </p:cNvSpPr>
          <p:nvPr>
            <p:ph idx="1"/>
          </p:nvPr>
        </p:nvSpPr>
        <p:spPr>
          <a:xfrm>
            <a:off x="719137" y="2522466"/>
            <a:ext cx="10753725" cy="1813068"/>
          </a:xfrm>
        </p:spPr>
        <p:txBody>
          <a:bodyPr>
            <a:normAutofit/>
          </a:bodyPr>
          <a:lstStyle/>
          <a:p>
            <a:pPr>
              <a:lnSpc>
                <a:spcPct val="115000"/>
              </a:lnSpc>
              <a:spcAft>
                <a:spcPts val="800"/>
              </a:spcAft>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Problem:</a:t>
            </a:r>
            <a:r>
              <a:rPr lang="tr-TR" sz="2000" kern="100" dirty="0">
                <a:effectLst/>
                <a:latin typeface="Lato" panose="020F0502020204030203" pitchFamily="34" charset="0"/>
                <a:ea typeface="Lato" panose="020F0502020204030203" pitchFamily="34" charset="0"/>
                <a:cs typeface="Lato" panose="020F0502020204030203" pitchFamily="34" charset="0"/>
              </a:rPr>
              <a:t> Müşterilerin kredi kartı borcunu bir sonraki ay ödeyip ödeyemeyeceğini tahmin etmek.</a:t>
            </a:r>
          </a:p>
          <a:p>
            <a:pPr>
              <a:lnSpc>
                <a:spcPct val="115000"/>
              </a:lnSpc>
              <a:spcAft>
                <a:spcPts val="800"/>
              </a:spcAft>
              <a:buFont typeface="Arial" panose="020B0604020202020204" pitchFamily="34" charset="0"/>
              <a:buChar char="•"/>
            </a:pPr>
            <a:r>
              <a:rPr lang="tr-TR" sz="2000" b="1" kern="100" dirty="0">
                <a:effectLst/>
                <a:latin typeface="Lato" panose="020F0502020204030203" pitchFamily="34" charset="0"/>
                <a:ea typeface="Lato" panose="020F0502020204030203" pitchFamily="34" charset="0"/>
                <a:cs typeface="Lato" panose="020F0502020204030203" pitchFamily="34" charset="0"/>
              </a:rPr>
              <a:t>Amaç:</a:t>
            </a:r>
            <a:r>
              <a:rPr lang="tr-TR" sz="2000" kern="100" dirty="0">
                <a:effectLst/>
                <a:latin typeface="Lato" panose="020F0502020204030203" pitchFamily="34" charset="0"/>
                <a:ea typeface="Lato" panose="020F0502020204030203" pitchFamily="34" charset="0"/>
                <a:cs typeface="Lato" panose="020F0502020204030203" pitchFamily="34" charset="0"/>
              </a:rPr>
              <a:t> Bu verilerle bir sınıflandırma modeli oluşturup, kredi riskini minimize etmek ve müşteri profiline göre daha iyi kredi politikaları geliştirmek.</a:t>
            </a:r>
          </a:p>
        </p:txBody>
      </p:sp>
    </p:spTree>
    <p:extLst>
      <p:ext uri="{BB962C8B-B14F-4D97-AF65-F5344CB8AC3E}">
        <p14:creationId xmlns:p14="http://schemas.microsoft.com/office/powerpoint/2010/main" val="26576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C9CB5-2C35-F6F4-1D74-E8F7932A272E}"/>
              </a:ext>
            </a:extLst>
          </p:cNvPr>
          <p:cNvSpPr>
            <a:spLocks noGrp="1"/>
          </p:cNvSpPr>
          <p:nvPr>
            <p:ph type="title"/>
          </p:nvPr>
        </p:nvSpPr>
        <p:spPr>
          <a:xfrm>
            <a:off x="676656" y="0"/>
            <a:ext cx="10772775" cy="1658198"/>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NEDEN BU VERİ SETİNİ VE BU PROBLEMİ TERCİH ETTİK</a:t>
            </a:r>
            <a:endParaRPr lang="tr-TR" dirty="0">
              <a:latin typeface="Lato" panose="020F0502020204030203" pitchFamily="34" charset="0"/>
              <a:ea typeface="Lato" panose="020F0502020204030203" pitchFamily="34" charset="0"/>
              <a:cs typeface="Lato" panose="020F0502020204030203" pitchFamily="34" charset="0"/>
            </a:endParaRPr>
          </a:p>
        </p:txBody>
      </p:sp>
      <p:sp>
        <p:nvSpPr>
          <p:cNvPr id="3" name="İçerik Yer Tutucusu 2">
            <a:extLst>
              <a:ext uri="{FF2B5EF4-FFF2-40B4-BE49-F238E27FC236}">
                <a16:creationId xmlns:a16="http://schemas.microsoft.com/office/drawing/2014/main" id="{384E2027-F560-D21A-148E-CA52385DD2C0}"/>
              </a:ext>
            </a:extLst>
          </p:cNvPr>
          <p:cNvSpPr>
            <a:spLocks noGrp="1"/>
          </p:cNvSpPr>
          <p:nvPr>
            <p:ph idx="1"/>
          </p:nvPr>
        </p:nvSpPr>
        <p:spPr>
          <a:xfrm>
            <a:off x="676656" y="2011681"/>
            <a:ext cx="10753725" cy="4346786"/>
          </a:xfrm>
        </p:spPr>
        <p:txBody>
          <a:bodyPr>
            <a:normAutofit/>
          </a:bodyPr>
          <a:lstStyle/>
          <a:p>
            <a:pPr marL="0" indent="0">
              <a:lnSpc>
                <a:spcPct val="115000"/>
              </a:lnSpc>
              <a:spcAft>
                <a:spcPts val="800"/>
              </a:spcAft>
              <a:buNone/>
            </a:pPr>
            <a:r>
              <a:rPr lang="tr-TR" b="1" kern="100" dirty="0">
                <a:solidFill>
                  <a:srgbClr val="A6B727"/>
                </a:solidFill>
                <a:effectLst/>
                <a:latin typeface="Lato" panose="020F0502020204030203" pitchFamily="34" charset="0"/>
                <a:ea typeface="Lato" panose="020F0502020204030203" pitchFamily="34" charset="0"/>
                <a:cs typeface="Lato" panose="020F0502020204030203" pitchFamily="34" charset="0"/>
              </a:rPr>
              <a:t>Gerçek Dünya Problemi</a:t>
            </a:r>
            <a:endParaRPr lang="tr-TR" b="1" kern="100" dirty="0">
              <a:solidFill>
                <a:srgbClr val="A6B727"/>
              </a:solidFill>
              <a:latin typeface="Lato" panose="020F0502020204030203" pitchFamily="34" charset="0"/>
              <a:ea typeface="Lato" panose="020F0502020204030203" pitchFamily="34" charset="0"/>
              <a:cs typeface="Lato" panose="020F0502020204030203" pitchFamily="34" charset="0"/>
            </a:endParaRPr>
          </a:p>
          <a:p>
            <a:pPr>
              <a:lnSpc>
                <a:spcPct val="115000"/>
              </a:lnSpc>
              <a:spcAft>
                <a:spcPts val="800"/>
              </a:spcAft>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Veri seti, Tayvan'daki bir bankadan alınmış gerçek müşteri verilerini içermektedir. Bu durum, problemin gerçek dünya ile doğrudan bağlantılı olmasını sağlamaktadır. Toplamda </a:t>
            </a:r>
            <a:r>
              <a:rPr lang="tr-TR" sz="2000" b="1" kern="100" dirty="0">
                <a:effectLst/>
                <a:latin typeface="Lato" panose="020F0502020204030203" pitchFamily="34" charset="0"/>
                <a:ea typeface="Lato" panose="020F0502020204030203" pitchFamily="34" charset="0"/>
                <a:cs typeface="Lato" panose="020F0502020204030203" pitchFamily="34" charset="0"/>
              </a:rPr>
              <a:t>30.000 </a:t>
            </a:r>
            <a:r>
              <a:rPr lang="tr-TR" sz="2000" kern="100" dirty="0">
                <a:effectLst/>
                <a:latin typeface="Lato" panose="020F0502020204030203" pitchFamily="34" charset="0"/>
                <a:ea typeface="Lato" panose="020F0502020204030203" pitchFamily="34" charset="0"/>
                <a:cs typeface="Lato" panose="020F0502020204030203" pitchFamily="34" charset="0"/>
              </a:rPr>
              <a:t>müşteriye ait </a:t>
            </a:r>
            <a:r>
              <a:rPr lang="tr-TR" sz="2000" b="1" kern="100" dirty="0">
                <a:effectLst/>
                <a:latin typeface="Lato" panose="020F0502020204030203" pitchFamily="34" charset="0"/>
                <a:ea typeface="Lato" panose="020F0502020204030203" pitchFamily="34" charset="0"/>
                <a:cs typeface="Lato" panose="020F0502020204030203" pitchFamily="34" charset="0"/>
              </a:rPr>
              <a:t>25 </a:t>
            </a:r>
            <a:r>
              <a:rPr lang="tr-TR" sz="2000" kern="100" dirty="0">
                <a:effectLst/>
                <a:latin typeface="Lato" panose="020F0502020204030203" pitchFamily="34" charset="0"/>
                <a:ea typeface="Lato" panose="020F0502020204030203" pitchFamily="34" charset="0"/>
                <a:cs typeface="Lato" panose="020F0502020204030203" pitchFamily="34" charset="0"/>
              </a:rPr>
              <a:t>farklı özellikten oluşan bu veri seti proje için geniş bir çeşitlilik sağlamaktadır.</a:t>
            </a:r>
            <a:endParaRPr lang="tr-TR" sz="2000" kern="100" dirty="0">
              <a:latin typeface="Lato" panose="020F0502020204030203" pitchFamily="34" charset="0"/>
              <a:ea typeface="Lato" panose="020F0502020204030203" pitchFamily="34" charset="0"/>
              <a:cs typeface="Lato" panose="020F0502020204030203" pitchFamily="34" charset="0"/>
            </a:endParaRPr>
          </a:p>
          <a:p>
            <a:pPr>
              <a:lnSpc>
                <a:spcPct val="115000"/>
              </a:lnSpc>
              <a:buSzPts val="1200"/>
              <a:buFont typeface="Arial" panose="020B0604020202020204" pitchFamily="34" charset="0"/>
              <a:buChar char="•"/>
            </a:pPr>
            <a:r>
              <a:rPr lang="tr-TR" sz="2000" kern="100" dirty="0">
                <a:effectLst/>
                <a:latin typeface="Lato" panose="020F0502020204030203" pitchFamily="34" charset="0"/>
                <a:ea typeface="Lato" panose="020F0502020204030203" pitchFamily="34" charset="0"/>
                <a:cs typeface="Lato" panose="020F0502020204030203" pitchFamily="34" charset="0"/>
              </a:rPr>
              <a:t>Kredi ödememe riskini tahmin etmek, finansal kurumlar için kritik öneme sahiptir. Daha iyi tahminler, finansal kayıpları önlemeye ve daha etkili müşteri yönetimi politikaları geliştirmeye yardımcı olabilir.</a:t>
            </a:r>
          </a:p>
        </p:txBody>
      </p:sp>
    </p:spTree>
    <p:extLst>
      <p:ext uri="{BB962C8B-B14F-4D97-AF65-F5344CB8AC3E}">
        <p14:creationId xmlns:p14="http://schemas.microsoft.com/office/powerpoint/2010/main" val="52480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0F958C-DCA0-ABD7-3333-5040CC3D153E}"/>
              </a:ext>
            </a:extLst>
          </p:cNvPr>
          <p:cNvSpPr>
            <a:spLocks noGrp="1"/>
          </p:cNvSpPr>
          <p:nvPr>
            <p:ph idx="1"/>
          </p:nvPr>
        </p:nvSpPr>
        <p:spPr>
          <a:xfrm>
            <a:off x="676656" y="2011680"/>
            <a:ext cx="10753725" cy="4526772"/>
          </a:xfrm>
        </p:spPr>
        <p:txBody>
          <a:bodyPr>
            <a:normAutofit/>
          </a:bodyPr>
          <a:lstStyle/>
          <a:p>
            <a:pPr marL="0" indent="0">
              <a:buNone/>
            </a:pPr>
            <a:r>
              <a:rPr lang="tr-TR" sz="2000" dirty="0">
                <a:latin typeface="Lato" panose="020F0502020204030203" pitchFamily="34" charset="0"/>
                <a:ea typeface="Lato" panose="020F0502020204030203" pitchFamily="34" charset="0"/>
                <a:cs typeface="Lato" panose="020F0502020204030203" pitchFamily="34" charset="0"/>
              </a:rPr>
              <a:t> </a:t>
            </a:r>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Eğitim ve Öğrenme Amaçları</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Veri seti, temel bir sınıflandırma problemi sunmaktadır ve bu da algoritmaların eğitimi ve test edilmesi için uygun bir platform sağlamaktadır.</a:t>
            </a:r>
          </a:p>
          <a:p>
            <a:pPr>
              <a:buFont typeface="Arial" panose="020B0604020202020204" pitchFamily="34" charset="0"/>
              <a:buChar char="•"/>
            </a:pPr>
            <a:r>
              <a:rPr lang="tr-TR" sz="2000" b="1" dirty="0">
                <a:latin typeface="Lato" panose="020F0502020204030203" pitchFamily="34" charset="0"/>
                <a:ea typeface="Lato" panose="020F0502020204030203" pitchFamily="34" charset="0"/>
                <a:cs typeface="Lato" panose="020F0502020204030203" pitchFamily="34" charset="0"/>
              </a:rPr>
              <a:t>KNN</a:t>
            </a:r>
            <a:r>
              <a:rPr lang="tr-TR" sz="2000" dirty="0">
                <a:latin typeface="Lato" panose="020F0502020204030203" pitchFamily="34" charset="0"/>
                <a:ea typeface="Lato" panose="020F0502020204030203" pitchFamily="34" charset="0"/>
                <a:cs typeface="Lato" panose="020F0502020204030203" pitchFamily="34" charset="0"/>
              </a:rPr>
              <a:t>, </a:t>
            </a:r>
            <a:r>
              <a:rPr lang="tr-TR" sz="2000" b="1" dirty="0">
                <a:latin typeface="Lato" panose="020F0502020204030203" pitchFamily="34" charset="0"/>
                <a:ea typeface="Lato" panose="020F0502020204030203" pitchFamily="34" charset="0"/>
                <a:cs typeface="Lato" panose="020F0502020204030203" pitchFamily="34" charset="0"/>
              </a:rPr>
              <a:t>Karar Ağaçları</a:t>
            </a:r>
            <a:r>
              <a:rPr lang="tr-TR" sz="2000" dirty="0">
                <a:latin typeface="Lato" panose="020F0502020204030203" pitchFamily="34" charset="0"/>
                <a:ea typeface="Lato" panose="020F0502020204030203" pitchFamily="34" charset="0"/>
                <a:cs typeface="Lato" panose="020F0502020204030203" pitchFamily="34" charset="0"/>
              </a:rPr>
              <a:t>, </a:t>
            </a:r>
            <a:r>
              <a:rPr lang="tr-TR" sz="2000" b="1" dirty="0">
                <a:latin typeface="Lato" panose="020F0502020204030203" pitchFamily="34" charset="0"/>
                <a:ea typeface="Lato" panose="020F0502020204030203" pitchFamily="34" charset="0"/>
                <a:cs typeface="Lato" panose="020F0502020204030203" pitchFamily="34" charset="0"/>
              </a:rPr>
              <a:t>Lojistik Regresyon </a:t>
            </a:r>
            <a:r>
              <a:rPr lang="tr-TR" sz="2000" dirty="0">
                <a:latin typeface="Lato" panose="020F0502020204030203" pitchFamily="34" charset="0"/>
                <a:ea typeface="Lato" panose="020F0502020204030203" pitchFamily="34" charset="0"/>
                <a:cs typeface="Lato" panose="020F0502020204030203" pitchFamily="34" charset="0"/>
              </a:rPr>
              <a:t>gibi farklı makine öğrenimi algoritmaları için ideal bir yapı sunmaktadır. Bu da öğrenme sürecinde zengin bir deneyim kazandırmaktadır.</a:t>
            </a:r>
          </a:p>
          <a:p>
            <a:pPr marL="0" indent="0">
              <a:buNone/>
            </a:pPr>
            <a:endParaRPr lang="tr-TR" sz="2000" dirty="0">
              <a:latin typeface="Lato" panose="020F0502020204030203" pitchFamily="34" charset="0"/>
              <a:ea typeface="Lato" panose="020F0502020204030203" pitchFamily="34" charset="0"/>
              <a:cs typeface="Lato" panose="020F0502020204030203" pitchFamily="34" charset="0"/>
            </a:endParaRPr>
          </a:p>
          <a:p>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Çeşitli Özelliklere Sahip Veri</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Veri seti, sürekli </a:t>
            </a:r>
            <a:r>
              <a:rPr lang="tr-TR" sz="2000" b="1" dirty="0">
                <a:latin typeface="Lato" panose="020F0502020204030203" pitchFamily="34" charset="0"/>
                <a:ea typeface="Lato" panose="020F0502020204030203" pitchFamily="34" charset="0"/>
                <a:cs typeface="Lato" panose="020F0502020204030203" pitchFamily="34" charset="0"/>
              </a:rPr>
              <a:t>(LIMIT_BAL, AGE…) </a:t>
            </a:r>
            <a:r>
              <a:rPr lang="tr-TR" sz="2000" dirty="0">
                <a:latin typeface="Lato" panose="020F0502020204030203" pitchFamily="34" charset="0"/>
                <a:ea typeface="Lato" panose="020F0502020204030203" pitchFamily="34" charset="0"/>
                <a:cs typeface="Lato" panose="020F0502020204030203" pitchFamily="34" charset="0"/>
              </a:rPr>
              <a:t>ve kategorik </a:t>
            </a:r>
            <a:r>
              <a:rPr lang="tr-TR" sz="2000" b="1" dirty="0">
                <a:latin typeface="Lato" panose="020F0502020204030203" pitchFamily="34" charset="0"/>
                <a:ea typeface="Lato" panose="020F0502020204030203" pitchFamily="34" charset="0"/>
                <a:cs typeface="Lato" panose="020F0502020204030203" pitchFamily="34" charset="0"/>
              </a:rPr>
              <a:t>(SEX, EDUCATION…) </a:t>
            </a:r>
            <a:r>
              <a:rPr lang="tr-TR" sz="2000" dirty="0">
                <a:latin typeface="Lato" panose="020F0502020204030203" pitchFamily="34" charset="0"/>
                <a:ea typeface="Lato" panose="020F0502020204030203" pitchFamily="34" charset="0"/>
                <a:cs typeface="Lato" panose="020F0502020204030203" pitchFamily="34" charset="0"/>
              </a:rPr>
              <a:t>değişkenler içermektedir. Bu durum, veri ön işleme için farklı fırsatlar sunmaktadır.</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Farklı algoritmaların bu çeşitli özelliklere nasıl yanıt verdiğini analiz etme olanağı sağlamaktadır.</a:t>
            </a:r>
          </a:p>
          <a:p>
            <a:endParaRPr lang="tr-TR" dirty="0"/>
          </a:p>
        </p:txBody>
      </p:sp>
      <p:sp>
        <p:nvSpPr>
          <p:cNvPr id="4" name="Başlık 1">
            <a:extLst>
              <a:ext uri="{FF2B5EF4-FFF2-40B4-BE49-F238E27FC236}">
                <a16:creationId xmlns:a16="http://schemas.microsoft.com/office/drawing/2014/main" id="{0A0DBA23-5C7A-D783-CC8A-739269E96D39}"/>
              </a:ext>
            </a:extLst>
          </p:cNvPr>
          <p:cNvSpPr>
            <a:spLocks noGrp="1"/>
          </p:cNvSpPr>
          <p:nvPr>
            <p:ph type="title"/>
          </p:nvPr>
        </p:nvSpPr>
        <p:spPr>
          <a:xfrm>
            <a:off x="667130" y="0"/>
            <a:ext cx="10772775" cy="1657350"/>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NEDEN BU VERİ SETİNİ VE BU PROBLEMİ TERCİH ETTİK</a:t>
            </a:r>
            <a:endParaRPr lang="tr-T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568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CD8821-7017-6DA5-6195-0841A0E7CB6B}"/>
              </a:ext>
            </a:extLst>
          </p:cNvPr>
          <p:cNvSpPr>
            <a:spLocks noGrp="1"/>
          </p:cNvSpPr>
          <p:nvPr>
            <p:ph idx="1"/>
          </p:nvPr>
        </p:nvSpPr>
        <p:spPr>
          <a:xfrm>
            <a:off x="676656" y="2011680"/>
            <a:ext cx="10753725" cy="4615262"/>
          </a:xfrm>
        </p:spPr>
        <p:txBody>
          <a:bodyPr>
            <a:normAutofit lnSpcReduction="10000"/>
          </a:bodyPr>
          <a:lstStyle/>
          <a:p>
            <a:pPr marL="0" indent="0">
              <a:buNone/>
            </a:pPr>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Karşılaştırma</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Problem bir ikili sınıflandırma problemidir. Bu sayede doğru-pozitif, yanlış-negatif gibi metriklerin kolayca ölçülmesi ve modellerin performanslarının adil bir şekilde karşılaştırılması mümkündür.</a:t>
            </a:r>
          </a:p>
          <a:p>
            <a:pPr>
              <a:buFont typeface="Arial" panose="020B0604020202020204" pitchFamily="34" charset="0"/>
              <a:buChar char="•"/>
            </a:pPr>
            <a:endParaRPr lang="tr-TR" sz="2000" dirty="0">
              <a:latin typeface="Lato" panose="020F0502020204030203" pitchFamily="34" charset="0"/>
              <a:ea typeface="Lato" panose="020F0502020204030203" pitchFamily="34" charset="0"/>
              <a:cs typeface="Lato" panose="020F0502020204030203" pitchFamily="34" charset="0"/>
            </a:endParaRPr>
          </a:p>
          <a:p>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Veri Setinin Boyutu</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30.000 örnek ve 25 nitelikten oluşan veri seti, analiz ve modelleme için ideal bir büyüklüktedir.</a:t>
            </a:r>
          </a:p>
          <a:p>
            <a:pPr marL="0" indent="0">
              <a:buNone/>
            </a:pPr>
            <a:endParaRPr lang="tr-TR" sz="2000" dirty="0">
              <a:latin typeface="Lato" panose="020F0502020204030203" pitchFamily="34" charset="0"/>
              <a:ea typeface="Lato" panose="020F0502020204030203" pitchFamily="34" charset="0"/>
              <a:cs typeface="Lato" panose="020F0502020204030203" pitchFamily="34" charset="0"/>
            </a:endParaRPr>
          </a:p>
          <a:p>
            <a:r>
              <a:rPr lang="tr-TR" b="1" dirty="0">
                <a:solidFill>
                  <a:srgbClr val="A6B727"/>
                </a:solidFill>
                <a:latin typeface="Lato" panose="020F0502020204030203" pitchFamily="34" charset="0"/>
                <a:ea typeface="Lato" panose="020F0502020204030203" pitchFamily="34" charset="0"/>
                <a:cs typeface="Lato" panose="020F0502020204030203" pitchFamily="34" charset="0"/>
              </a:rPr>
              <a:t>İş Dünyası ve Uygulama Bağlamı</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Bu tür tahmin modelleri, bankalar ve finansal kurumlar için kredi politikalarını geliştirme ve müşteri risklerini değerlendirme açısından büyük önem taşımaktadır.</a:t>
            </a:r>
          </a:p>
          <a:p>
            <a:pPr>
              <a:buFont typeface="Arial" panose="020B0604020202020204" pitchFamily="34" charset="0"/>
              <a:buChar char="•"/>
            </a:pPr>
            <a:r>
              <a:rPr lang="tr-TR" sz="2000" dirty="0">
                <a:latin typeface="Lato" panose="020F0502020204030203" pitchFamily="34" charset="0"/>
                <a:ea typeface="Lato" panose="020F0502020204030203" pitchFamily="34" charset="0"/>
                <a:cs typeface="Lato" panose="020F0502020204030203" pitchFamily="34" charset="0"/>
              </a:rPr>
              <a:t>Proje kapsamında geliştirilen bir model, doğrudan gerçek hayatta uygulanabilir bir çözüm sunma potansiyeline sahiptir.</a:t>
            </a:r>
          </a:p>
          <a:p>
            <a:endParaRPr lang="tr-TR" dirty="0"/>
          </a:p>
        </p:txBody>
      </p:sp>
      <p:sp>
        <p:nvSpPr>
          <p:cNvPr id="6" name="Başlık 1">
            <a:extLst>
              <a:ext uri="{FF2B5EF4-FFF2-40B4-BE49-F238E27FC236}">
                <a16:creationId xmlns:a16="http://schemas.microsoft.com/office/drawing/2014/main" id="{DE9DD4C1-4E71-5F5D-B180-090C730CF849}"/>
              </a:ext>
            </a:extLst>
          </p:cNvPr>
          <p:cNvSpPr>
            <a:spLocks noGrp="1"/>
          </p:cNvSpPr>
          <p:nvPr>
            <p:ph type="title"/>
          </p:nvPr>
        </p:nvSpPr>
        <p:spPr>
          <a:xfrm>
            <a:off x="676656" y="0"/>
            <a:ext cx="10772775" cy="1657350"/>
          </a:xfrm>
        </p:spPr>
        <p:txBody>
          <a:bodyPr>
            <a:normAutofit/>
          </a:bodyPr>
          <a:lstStyle/>
          <a:p>
            <a:r>
              <a:rPr lang="tr-TR" b="1" kern="100" dirty="0">
                <a:effectLst/>
                <a:latin typeface="Lato" panose="020F0502020204030203" pitchFamily="34" charset="0"/>
                <a:ea typeface="Lato" panose="020F0502020204030203" pitchFamily="34" charset="0"/>
                <a:cs typeface="Lato" panose="020F0502020204030203" pitchFamily="34" charset="0"/>
              </a:rPr>
              <a:t>NEDEN BU VERİ SETİNİ VE BU PROBLEMİ TERCİH ETTİK</a:t>
            </a:r>
            <a:endParaRPr lang="tr-T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7598572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docProps/app.xml><?xml version="1.0" encoding="utf-8"?>
<Properties xmlns="http://schemas.openxmlformats.org/officeDocument/2006/extended-properties" xmlns:vt="http://schemas.openxmlformats.org/officeDocument/2006/docPropsVTypes">
  <Template>TM03457491[[fn=Metropolitan]]</Template>
  <TotalTime>116</TotalTime>
  <Words>2023</Words>
  <Application>Microsoft Office PowerPoint</Application>
  <PresentationFormat>Geniş ekran</PresentationFormat>
  <Paragraphs>157</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Calibri</vt:lpstr>
      <vt:lpstr>Calibri Light</vt:lpstr>
      <vt:lpstr>Lato</vt:lpstr>
      <vt:lpstr>Metropolitan</vt:lpstr>
      <vt:lpstr>AFYON KOCATEPE ÜNİVERSİTESİ  BİLGİSAYAR MÜHENDİSLİĞİ VERİ MADENCİLİĞİ DERSİ</vt:lpstr>
      <vt:lpstr>İÇERİK</vt:lpstr>
      <vt:lpstr>PROJE KONUSU</vt:lpstr>
      <vt:lpstr>VERİ SETİ Default Payments of Credit Card Clients in Taiwan from 2005</vt:lpstr>
      <vt:lpstr>VERİ SETİ Default Payments of Credit Card Clients in Taiwan from 2005</vt:lpstr>
      <vt:lpstr>PROBLEM VE AMAÇ</vt:lpstr>
      <vt:lpstr>NEDEN BU VERİ SETİNİ VE BU PROBLEMİ TERCİH ETTİK</vt:lpstr>
      <vt:lpstr>NEDEN BU VERİ SETİNİ VE BU PROBLEMİ TERCİH ETTİK</vt:lpstr>
      <vt:lpstr>NEDEN BU VERİ SETİNİ VE BU PROBLEMİ TERCİH ETTİK</vt:lpstr>
      <vt:lpstr>NEDEN KNN ALGORİTMASI</vt:lpstr>
      <vt:lpstr>NEDEN KNN ALGORİTMASI</vt:lpstr>
      <vt:lpstr>VERİ MADENCİLİĞİ SÜRECİ</vt:lpstr>
      <vt:lpstr>KODLAMA SÜRECİ VE ALGORİTMA</vt:lpstr>
      <vt:lpstr>KODLAMA SÜRECİ VE ALGORİTMA</vt:lpstr>
      <vt:lpstr>KODLAMA SÜRECİ VE ALGORİTMA</vt:lpstr>
      <vt:lpstr>KODLAMA SÜRECİ VE ALGORİTMA</vt:lpstr>
      <vt:lpstr>VERİ ANALİZİ VE GRAFİKLER</vt:lpstr>
      <vt:lpstr>VERİ ANALİZİ VE GRAFİKLER</vt:lpstr>
      <vt:lpstr>PowerPoint Sunusu</vt:lpstr>
      <vt:lpstr>UNDER SAMPLİNG  VE AĞIRLIKLI KNN</vt:lpstr>
      <vt:lpstr>UNDER SAMPLİNG  VE AĞIRLIKLI KNN</vt:lpstr>
      <vt:lpstr>UNDER SAMPLİNG  VE AĞIRLIKLI KNN</vt:lpstr>
      <vt:lpstr>UNDER SAMPLİNG  VE AĞIRLIKLI KNN</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Berke Büyükköprü</dc:creator>
  <cp:lastModifiedBy>Berke Büyükköprü</cp:lastModifiedBy>
  <cp:revision>12</cp:revision>
  <dcterms:created xsi:type="dcterms:W3CDTF">2024-12-22T23:42:17Z</dcterms:created>
  <dcterms:modified xsi:type="dcterms:W3CDTF">2024-12-23T09:52:53Z</dcterms:modified>
</cp:coreProperties>
</file>