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uli Heavy" panose="020B0604020202020204" charset="-94"/>
      <p:regular r:id="rId14"/>
    </p:embeddedFont>
    <p:embeddedFont>
      <p:font typeface="Inter" panose="020B0604020202020204" charset="0"/>
      <p:regular r:id="rId15"/>
    </p:embeddedFont>
    <p:embeddedFont>
      <p:font typeface="Arimo Bold" panose="020B0604020202020204" charset="0"/>
      <p:regular r:id="rId16"/>
    </p:embeddedFont>
    <p:embeddedFont>
      <p:font typeface="Gotham" panose="020B0604020202020204" charset="0"/>
      <p:regular r:id="rId17"/>
    </p:embeddedFont>
    <p:embeddedFont>
      <p:font typeface="ITC Avant Garde Gothic Bold" panose="020B0604020202020204" charset="-94"/>
      <p:regular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etbrains.com/datagrip/features/" TargetMode="Externa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Freeform 2"/>
          <p:cNvSpPr/>
          <p:nvPr/>
        </p:nvSpPr>
        <p:spPr>
          <a:xfrm>
            <a:off x="-47625" y="0"/>
            <a:ext cx="13230868" cy="10287000"/>
          </a:xfrm>
          <a:custGeom>
            <a:avLst/>
            <a:gdLst/>
            <a:ahLst/>
            <a:cxnLst/>
            <a:rect l="l" t="t" r="r" b="b"/>
            <a:pathLst>
              <a:path w="13230868" h="10287000">
                <a:moveTo>
                  <a:pt x="0" y="0"/>
                </a:moveTo>
                <a:lnTo>
                  <a:pt x="13230868" y="0"/>
                </a:lnTo>
                <a:lnTo>
                  <a:pt x="13230868" y="10287000"/>
                </a:lnTo>
                <a:lnTo>
                  <a:pt x="0" y="10287000"/>
                </a:lnTo>
                <a:lnTo>
                  <a:pt x="0" y="0"/>
                </a:lnTo>
                <a:close/>
              </a:path>
            </a:pathLst>
          </a:custGeom>
          <a:blipFill>
            <a:blip r:embed="rId2"/>
            <a:stretch>
              <a:fillRect/>
            </a:stretch>
          </a:blipFill>
        </p:spPr>
      </p:sp>
      <p:sp>
        <p:nvSpPr>
          <p:cNvPr id="3" name="AutoShape 3"/>
          <p:cNvSpPr/>
          <p:nvPr/>
        </p:nvSpPr>
        <p:spPr>
          <a:xfrm>
            <a:off x="4515505" y="3682862"/>
            <a:ext cx="9256990" cy="0"/>
          </a:xfrm>
          <a:prstGeom prst="line">
            <a:avLst/>
          </a:prstGeom>
          <a:ln w="28575" cap="flat">
            <a:solidFill>
              <a:srgbClr val="FFBB00"/>
            </a:solidFill>
            <a:prstDash val="solid"/>
            <a:headEnd type="none" w="sm" len="sm"/>
            <a:tailEnd type="none" w="sm" len="sm"/>
          </a:ln>
        </p:spPr>
      </p:sp>
      <p:sp>
        <p:nvSpPr>
          <p:cNvPr id="4" name="AutoShape 4"/>
          <p:cNvSpPr/>
          <p:nvPr/>
        </p:nvSpPr>
        <p:spPr>
          <a:xfrm>
            <a:off x="4515505" y="5871653"/>
            <a:ext cx="9256990" cy="0"/>
          </a:xfrm>
          <a:prstGeom prst="line">
            <a:avLst/>
          </a:prstGeom>
          <a:ln w="28575" cap="flat">
            <a:solidFill>
              <a:srgbClr val="FFBB00"/>
            </a:solidFill>
            <a:prstDash val="solid"/>
            <a:headEnd type="none" w="sm" len="sm"/>
            <a:tailEnd type="none" w="sm" len="sm"/>
          </a:ln>
        </p:spPr>
      </p:sp>
      <p:sp>
        <p:nvSpPr>
          <p:cNvPr id="5" name="TextBox 5"/>
          <p:cNvSpPr txBox="1"/>
          <p:nvPr/>
        </p:nvSpPr>
        <p:spPr>
          <a:xfrm>
            <a:off x="2695943" y="3692387"/>
            <a:ext cx="12896114" cy="1932305"/>
          </a:xfrm>
          <a:prstGeom prst="rect">
            <a:avLst/>
          </a:prstGeom>
        </p:spPr>
        <p:txBody>
          <a:bodyPr lIns="0" tIns="0" rIns="0" bIns="0" rtlCol="0" anchor="t">
            <a:spAutoFit/>
          </a:bodyPr>
          <a:lstStyle/>
          <a:p>
            <a:pPr algn="ctr">
              <a:lnSpc>
                <a:spcPts val="15820"/>
              </a:lnSpc>
            </a:pPr>
            <a:r>
              <a:rPr lang="en-US" sz="11300" b="1" spc="406">
                <a:solidFill>
                  <a:srgbClr val="FFFFFF"/>
                </a:solidFill>
                <a:latin typeface="Muli Heavy"/>
                <a:ea typeface="Muli Heavy"/>
                <a:cs typeface="Muli Heavy"/>
                <a:sym typeface="Muli Heavy"/>
              </a:rPr>
              <a:t>CRYPTOAPEX</a:t>
            </a:r>
          </a:p>
        </p:txBody>
      </p:sp>
      <p:sp>
        <p:nvSpPr>
          <p:cNvPr id="6" name="TextBox 6"/>
          <p:cNvSpPr txBox="1"/>
          <p:nvPr/>
        </p:nvSpPr>
        <p:spPr>
          <a:xfrm>
            <a:off x="5217897" y="6293163"/>
            <a:ext cx="7852206" cy="488315"/>
          </a:xfrm>
          <a:prstGeom prst="rect">
            <a:avLst/>
          </a:prstGeom>
        </p:spPr>
        <p:txBody>
          <a:bodyPr lIns="0" tIns="0" rIns="0" bIns="0" rtlCol="0" anchor="t">
            <a:spAutoFit/>
          </a:bodyPr>
          <a:lstStyle/>
          <a:p>
            <a:pPr algn="ctr">
              <a:lnSpc>
                <a:spcPts val="4060"/>
              </a:lnSpc>
            </a:pPr>
            <a:r>
              <a:rPr lang="en-US" sz="2900" spc="507">
                <a:solidFill>
                  <a:srgbClr val="FFFFFF"/>
                </a:solidFill>
                <a:latin typeface="Inter"/>
                <a:ea typeface="Inter"/>
                <a:cs typeface="Inter"/>
                <a:sym typeface="Inter"/>
              </a:rPr>
              <a:t>BERKE COŞKUN &amp; SONER EŞKI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09</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33643" y="6125749"/>
            <a:ext cx="4059119" cy="17145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Kullanıcılar site üzerinden anlık ve geçmiş döviz/kripto fiyatlarını sorunsuz şekilde görüntüleyebilmeli.</a:t>
            </a:r>
          </a:p>
        </p:txBody>
      </p:sp>
      <p:sp>
        <p:nvSpPr>
          <p:cNvPr id="8" name="TextBox 8"/>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9" name="TextBox 9"/>
          <p:cNvSpPr txBox="1"/>
          <p:nvPr/>
        </p:nvSpPr>
        <p:spPr>
          <a:xfrm>
            <a:off x="6802412" y="6125749"/>
            <a:ext cx="4047014" cy="10287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Fiyat değişimleri (+/-) net bir şekilde gösterilmeli ve sistem kararlı çalışmalı.</a:t>
            </a:r>
          </a:p>
        </p:txBody>
      </p:sp>
      <p:sp>
        <p:nvSpPr>
          <p:cNvPr id="10" name="TextBox 10"/>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1" name="TextBox 11"/>
          <p:cNvSpPr txBox="1"/>
          <p:nvPr/>
        </p:nvSpPr>
        <p:spPr>
          <a:xfrm>
            <a:off x="11859076" y="6125749"/>
            <a:ext cx="4106434" cy="13716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API’den veri düzenli olarak çekilmeli ve her günkü değişimler doğru hesaplanmalı.</a:t>
            </a:r>
          </a:p>
        </p:txBody>
      </p:sp>
      <p:sp>
        <p:nvSpPr>
          <p:cNvPr id="12" name="AutoShape 12"/>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3" name="Freeform 13"/>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5" name="AutoShape 15"/>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6" name="TextBox 16"/>
          <p:cNvSpPr txBox="1"/>
          <p:nvPr/>
        </p:nvSpPr>
        <p:spPr>
          <a:xfrm>
            <a:off x="9425520" y="3137796"/>
            <a:ext cx="511464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Başarı Kriterleri</a:t>
            </a:r>
          </a:p>
        </p:txBody>
      </p:sp>
      <p:sp>
        <p:nvSpPr>
          <p:cNvPr id="17" name="AutoShape 17"/>
          <p:cNvSpPr/>
          <p:nvPr/>
        </p:nvSpPr>
        <p:spPr>
          <a:xfrm>
            <a:off x="11873664" y="5742844"/>
            <a:ext cx="3226522" cy="0"/>
          </a:xfrm>
          <a:prstGeom prst="line">
            <a:avLst/>
          </a:prstGeom>
          <a:ln w="19050" cap="flat">
            <a:solidFill>
              <a:srgbClr val="FFBB00"/>
            </a:solidFill>
            <a:prstDash val="solid"/>
            <a:headEnd type="none" w="sm" len="sm"/>
            <a:tailEnd type="none" w="sm" len="sm"/>
          </a:ln>
        </p:spPr>
      </p:sp>
      <p:sp>
        <p:nvSpPr>
          <p:cNvPr id="18" name="AutoShape 18"/>
          <p:cNvSpPr/>
          <p:nvPr/>
        </p:nvSpPr>
        <p:spPr>
          <a:xfrm>
            <a:off x="6811937" y="5742844"/>
            <a:ext cx="3226522" cy="0"/>
          </a:xfrm>
          <a:prstGeom prst="line">
            <a:avLst/>
          </a:prstGeom>
          <a:ln w="19050" cap="flat">
            <a:solidFill>
              <a:srgbClr val="FFBB00"/>
            </a:solidFill>
            <a:prstDash val="solid"/>
            <a:headEnd type="none" w="sm" len="sm"/>
            <a:tailEnd type="none" w="sm" len="sm"/>
          </a:ln>
        </p:spPr>
      </p:sp>
      <p:sp>
        <p:nvSpPr>
          <p:cNvPr id="19" name="AutoShape 19"/>
          <p:cNvSpPr/>
          <p:nvPr/>
        </p:nvSpPr>
        <p:spPr>
          <a:xfrm>
            <a:off x="1733643" y="5733319"/>
            <a:ext cx="3226522" cy="0"/>
          </a:xfrm>
          <a:prstGeom prst="line">
            <a:avLst/>
          </a:prstGeom>
          <a:ln w="19050" cap="flat">
            <a:solidFill>
              <a:srgbClr val="FFBB00"/>
            </a:solidFill>
            <a:prstDash val="solid"/>
            <a:headEnd type="none" w="sm" len="sm"/>
            <a:tailEnd type="none" w="sm" len="sm"/>
          </a:ln>
        </p:spPr>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10</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API SAĞLAYICI RISKI</a:t>
            </a:r>
          </a:p>
        </p:txBody>
      </p:sp>
      <p:sp>
        <p:nvSpPr>
          <p:cNvPr id="8" name="TextBox 8"/>
          <p:cNvSpPr txBox="1"/>
          <p:nvPr/>
        </p:nvSpPr>
        <p:spPr>
          <a:xfrm>
            <a:off x="1733643" y="6125749"/>
            <a:ext cx="4059119" cy="13716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API sağlayıcısının kapanması ya da limitlerinin aşılması veri alımında kesintilere yol açabilir.</a:t>
            </a:r>
          </a:p>
        </p:txBody>
      </p:sp>
      <p:sp>
        <p:nvSpPr>
          <p:cNvPr id="9" name="TextBox 9"/>
          <p:cNvSpPr txBox="1"/>
          <p:nvPr/>
        </p:nvSpPr>
        <p:spPr>
          <a:xfrm>
            <a:off x="6541209"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6541209" y="5569489"/>
            <a:ext cx="5053418"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 DEPOLAMA KISITLAMALARI</a:t>
            </a:r>
          </a:p>
        </p:txBody>
      </p:sp>
      <p:sp>
        <p:nvSpPr>
          <p:cNvPr id="11" name="TextBox 11"/>
          <p:cNvSpPr txBox="1"/>
          <p:nvPr/>
        </p:nvSpPr>
        <p:spPr>
          <a:xfrm>
            <a:off x="6512634" y="6125749"/>
            <a:ext cx="5081993" cy="20574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Eski fiyat verilerinin sürekli kaydedilmesiyle veritabanı boyutu artar. Bu durumda, veritabanı yönetimi zorlaşabilir, performans düşebilir ve saklama maliyetleri artabilir.</a:t>
            </a:r>
          </a:p>
        </p:txBody>
      </p:sp>
      <p:sp>
        <p:nvSpPr>
          <p:cNvPr id="12" name="TextBox 12"/>
          <p:cNvSpPr txBox="1"/>
          <p:nvPr/>
        </p:nvSpPr>
        <p:spPr>
          <a:xfrm>
            <a:off x="12268594"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12268594"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GÜVENLIK TEHDITLERI</a:t>
            </a:r>
          </a:p>
        </p:txBody>
      </p:sp>
      <p:sp>
        <p:nvSpPr>
          <p:cNvPr id="14" name="TextBox 14"/>
          <p:cNvSpPr txBox="1"/>
          <p:nvPr/>
        </p:nvSpPr>
        <p:spPr>
          <a:xfrm>
            <a:off x="12268594" y="6125749"/>
            <a:ext cx="4340096" cy="17145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verilerinin ve API anahtarlarının korunamaması.</a:t>
            </a:r>
          </a:p>
          <a:p>
            <a:pPr algn="l">
              <a:lnSpc>
                <a:spcPts val="2760"/>
              </a:lnSpc>
            </a:pPr>
            <a:r>
              <a:rPr lang="en-US" sz="2300">
                <a:solidFill>
                  <a:srgbClr val="FFFFFF"/>
                </a:solidFill>
                <a:latin typeface="Gotham"/>
                <a:ea typeface="Gotham"/>
                <a:cs typeface="Gotham"/>
                <a:sym typeface="Gotham"/>
              </a:rPr>
              <a:t>Sistem, veri sızıntılarına ve saldırılara karşı savunmasız olabilir.</a:t>
            </a:r>
          </a:p>
        </p:txBody>
      </p:sp>
      <p:sp>
        <p:nvSpPr>
          <p:cNvPr id="15" name="AutoShape 15"/>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6" name="Freeform 1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8" name="AutoShape 18"/>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9" name="TextBox 19"/>
          <p:cNvSpPr txBox="1"/>
          <p:nvPr/>
        </p:nvSpPr>
        <p:spPr>
          <a:xfrm>
            <a:off x="9425520" y="3137796"/>
            <a:ext cx="511464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Kısıtlamalar ve Riskler</a:t>
            </a:r>
          </a:p>
        </p:txBody>
      </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66348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11</a:t>
            </a:r>
          </a:p>
        </p:txBody>
      </p:sp>
      <p:sp>
        <p:nvSpPr>
          <p:cNvPr id="3" name="AutoShape 3"/>
          <p:cNvSpPr/>
          <p:nvPr/>
        </p:nvSpPr>
        <p:spPr>
          <a:xfrm>
            <a:off x="3542807" y="1347636"/>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1703594"/>
            <a:ext cx="2284646" cy="0"/>
          </a:xfrm>
          <a:prstGeom prst="line">
            <a:avLst/>
          </a:prstGeom>
          <a:ln w="19050" cap="flat">
            <a:solidFill>
              <a:srgbClr val="FFBB00"/>
            </a:solidFill>
            <a:prstDash val="solid"/>
            <a:headEnd type="none" w="sm" len="sm"/>
            <a:tailEnd type="none" w="sm" len="sm"/>
          </a:ln>
        </p:spPr>
      </p:sp>
      <p:sp>
        <p:nvSpPr>
          <p:cNvPr id="5" name="AutoShape 5"/>
          <p:cNvSpPr/>
          <p:nvPr/>
        </p:nvSpPr>
        <p:spPr>
          <a:xfrm flipV="1">
            <a:off x="1793895" y="3614046"/>
            <a:ext cx="14743954" cy="0"/>
          </a:xfrm>
          <a:prstGeom prst="line">
            <a:avLst/>
          </a:prstGeom>
          <a:ln w="19050" cap="flat">
            <a:solidFill>
              <a:srgbClr val="FFFFFF"/>
            </a:solidFill>
            <a:prstDash val="solid"/>
            <a:headEnd type="none" w="sm" len="sm"/>
            <a:tailEnd type="none" w="sm" len="sm"/>
          </a:ln>
        </p:spPr>
      </p:sp>
      <p:sp>
        <p:nvSpPr>
          <p:cNvPr id="6" name="Freeform 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8" name="AutoShape 8"/>
          <p:cNvSpPr/>
          <p:nvPr/>
        </p:nvSpPr>
        <p:spPr>
          <a:xfrm flipV="1">
            <a:off x="17776320" y="1770288"/>
            <a:ext cx="605291" cy="0"/>
          </a:xfrm>
          <a:prstGeom prst="line">
            <a:avLst/>
          </a:prstGeom>
          <a:ln w="95250" cap="flat">
            <a:solidFill>
              <a:srgbClr val="FFFFFF"/>
            </a:solidFill>
            <a:prstDash val="solid"/>
            <a:headEnd type="none" w="sm" len="sm"/>
            <a:tailEnd type="none" w="sm" len="sm"/>
          </a:ln>
        </p:spPr>
      </p:sp>
      <p:grpSp>
        <p:nvGrpSpPr>
          <p:cNvPr id="9" name="Group 9"/>
          <p:cNvGrpSpPr/>
          <p:nvPr/>
        </p:nvGrpSpPr>
        <p:grpSpPr>
          <a:xfrm>
            <a:off x="11202588" y="9208649"/>
            <a:ext cx="859533" cy="644650"/>
            <a:chOff x="0" y="0"/>
            <a:chExt cx="812800" cy="609600"/>
          </a:xfrm>
        </p:grpSpPr>
        <p:sp>
          <p:nvSpPr>
            <p:cNvPr id="10" name="Freeform 10"/>
            <p:cNvSpPr/>
            <p:nvPr/>
          </p:nvSpPr>
          <p:spPr>
            <a:xfrm>
              <a:off x="0" y="0"/>
              <a:ext cx="812800" cy="609600"/>
            </a:xfrm>
            <a:custGeom>
              <a:avLst/>
              <a:gdLst/>
              <a:ahLst/>
              <a:cxnLst/>
              <a:rect l="l" t="t" r="r" b="b"/>
              <a:pathLst>
                <a:path w="812800" h="609600">
                  <a:moveTo>
                    <a:pt x="203200" y="609600"/>
                  </a:moveTo>
                  <a:lnTo>
                    <a:pt x="609600" y="609600"/>
                  </a:lnTo>
                  <a:lnTo>
                    <a:pt x="812800" y="0"/>
                  </a:lnTo>
                  <a:lnTo>
                    <a:pt x="0" y="0"/>
                  </a:lnTo>
                  <a:lnTo>
                    <a:pt x="203200" y="609600"/>
                  </a:lnTo>
                  <a:close/>
                </a:path>
              </a:pathLst>
            </a:custGeom>
            <a:solidFill>
              <a:srgbClr val="626262"/>
            </a:solidFill>
          </p:spPr>
        </p:sp>
        <p:sp>
          <p:nvSpPr>
            <p:cNvPr id="11" name="TextBox 11"/>
            <p:cNvSpPr txBox="1"/>
            <p:nvPr/>
          </p:nvSpPr>
          <p:spPr>
            <a:xfrm>
              <a:off x="127000" y="28575"/>
              <a:ext cx="558800" cy="581025"/>
            </a:xfrm>
            <a:prstGeom prst="rect">
              <a:avLst/>
            </a:prstGeom>
          </p:spPr>
          <p:txBody>
            <a:bodyPr lIns="50800" tIns="50800" rIns="50800" bIns="50800" rtlCol="0" anchor="ctr"/>
            <a:lstStyle/>
            <a:p>
              <a:pPr algn="ctr">
                <a:lnSpc>
                  <a:spcPts val="2400"/>
                </a:lnSpc>
              </a:pPr>
              <a:endParaRPr/>
            </a:p>
          </p:txBody>
        </p:sp>
      </p:grpSp>
      <p:grpSp>
        <p:nvGrpSpPr>
          <p:cNvPr id="12" name="Group 12"/>
          <p:cNvGrpSpPr/>
          <p:nvPr/>
        </p:nvGrpSpPr>
        <p:grpSpPr>
          <a:xfrm>
            <a:off x="9828773" y="9843774"/>
            <a:ext cx="3607164" cy="194122"/>
            <a:chOff x="0" y="0"/>
            <a:chExt cx="950035" cy="51127"/>
          </a:xfrm>
        </p:grpSpPr>
        <p:sp>
          <p:nvSpPr>
            <p:cNvPr id="13" name="Freeform 13"/>
            <p:cNvSpPr/>
            <p:nvPr/>
          </p:nvSpPr>
          <p:spPr>
            <a:xfrm>
              <a:off x="0" y="0"/>
              <a:ext cx="950035" cy="51127"/>
            </a:xfrm>
            <a:custGeom>
              <a:avLst/>
              <a:gdLst/>
              <a:ahLst/>
              <a:cxnLst/>
              <a:rect l="l" t="t" r="r" b="b"/>
              <a:pathLst>
                <a:path w="950035" h="51127">
                  <a:moveTo>
                    <a:pt x="25563" y="0"/>
                  </a:moveTo>
                  <a:lnTo>
                    <a:pt x="924471" y="0"/>
                  </a:lnTo>
                  <a:cubicBezTo>
                    <a:pt x="938590" y="0"/>
                    <a:pt x="950035" y="11445"/>
                    <a:pt x="950035" y="25563"/>
                  </a:cubicBezTo>
                  <a:lnTo>
                    <a:pt x="950035" y="25563"/>
                  </a:lnTo>
                  <a:cubicBezTo>
                    <a:pt x="950035" y="32343"/>
                    <a:pt x="947342" y="38845"/>
                    <a:pt x="942548" y="43640"/>
                  </a:cubicBezTo>
                  <a:cubicBezTo>
                    <a:pt x="937753" y="48434"/>
                    <a:pt x="931251" y="51127"/>
                    <a:pt x="924471" y="51127"/>
                  </a:cubicBezTo>
                  <a:lnTo>
                    <a:pt x="25563" y="51127"/>
                  </a:lnTo>
                  <a:cubicBezTo>
                    <a:pt x="18784" y="51127"/>
                    <a:pt x="12281" y="48434"/>
                    <a:pt x="7487" y="43640"/>
                  </a:cubicBezTo>
                  <a:cubicBezTo>
                    <a:pt x="2693" y="38845"/>
                    <a:pt x="0" y="32343"/>
                    <a:pt x="0" y="25563"/>
                  </a:cubicBezTo>
                  <a:lnTo>
                    <a:pt x="0" y="25563"/>
                  </a:lnTo>
                  <a:cubicBezTo>
                    <a:pt x="0" y="18784"/>
                    <a:pt x="2693" y="12281"/>
                    <a:pt x="7487" y="7487"/>
                  </a:cubicBezTo>
                  <a:cubicBezTo>
                    <a:pt x="12281" y="2693"/>
                    <a:pt x="18784" y="0"/>
                    <a:pt x="25563" y="0"/>
                  </a:cubicBezTo>
                  <a:close/>
                </a:path>
              </a:pathLst>
            </a:custGeom>
            <a:solidFill>
              <a:srgbClr val="BBBCBD"/>
            </a:solidFill>
          </p:spPr>
        </p:sp>
        <p:sp>
          <p:nvSpPr>
            <p:cNvPr id="14" name="TextBox 14"/>
            <p:cNvSpPr txBox="1"/>
            <p:nvPr/>
          </p:nvSpPr>
          <p:spPr>
            <a:xfrm>
              <a:off x="0" y="28575"/>
              <a:ext cx="950035" cy="22552"/>
            </a:xfrm>
            <a:prstGeom prst="rect">
              <a:avLst/>
            </a:prstGeom>
          </p:spPr>
          <p:txBody>
            <a:bodyPr lIns="50800" tIns="50800" rIns="50800" bIns="50800" rtlCol="0" anchor="ctr"/>
            <a:lstStyle/>
            <a:p>
              <a:pPr algn="ctr">
                <a:lnSpc>
                  <a:spcPts val="2400"/>
                </a:lnSpc>
              </a:pPr>
              <a:endParaRPr/>
            </a:p>
          </p:txBody>
        </p:sp>
      </p:grpSp>
      <p:grpSp>
        <p:nvGrpSpPr>
          <p:cNvPr id="15" name="Group 15"/>
          <p:cNvGrpSpPr/>
          <p:nvPr/>
        </p:nvGrpSpPr>
        <p:grpSpPr>
          <a:xfrm>
            <a:off x="6680560" y="3855093"/>
            <a:ext cx="9903589" cy="5558436"/>
            <a:chOff x="0" y="0"/>
            <a:chExt cx="2608353" cy="1463950"/>
          </a:xfrm>
        </p:grpSpPr>
        <p:sp>
          <p:nvSpPr>
            <p:cNvPr id="16" name="Freeform 16"/>
            <p:cNvSpPr/>
            <p:nvPr/>
          </p:nvSpPr>
          <p:spPr>
            <a:xfrm>
              <a:off x="0" y="0"/>
              <a:ext cx="2608353" cy="1463950"/>
            </a:xfrm>
            <a:custGeom>
              <a:avLst/>
              <a:gdLst/>
              <a:ahLst/>
              <a:cxnLst/>
              <a:rect l="l" t="t" r="r" b="b"/>
              <a:pathLst>
                <a:path w="2608353" h="1463950">
                  <a:moveTo>
                    <a:pt x="0" y="0"/>
                  </a:moveTo>
                  <a:lnTo>
                    <a:pt x="2608353" y="0"/>
                  </a:lnTo>
                  <a:lnTo>
                    <a:pt x="2608353" y="1463950"/>
                  </a:lnTo>
                  <a:lnTo>
                    <a:pt x="0" y="1463950"/>
                  </a:lnTo>
                  <a:close/>
                </a:path>
              </a:pathLst>
            </a:custGeom>
            <a:solidFill>
              <a:srgbClr val="BBBCBD"/>
            </a:solidFill>
          </p:spPr>
        </p:sp>
        <p:sp>
          <p:nvSpPr>
            <p:cNvPr id="17" name="TextBox 17"/>
            <p:cNvSpPr txBox="1"/>
            <p:nvPr/>
          </p:nvSpPr>
          <p:spPr>
            <a:xfrm>
              <a:off x="0" y="28575"/>
              <a:ext cx="2608353" cy="1435375"/>
            </a:xfrm>
            <a:prstGeom prst="rect">
              <a:avLst/>
            </a:prstGeom>
          </p:spPr>
          <p:txBody>
            <a:bodyPr lIns="50800" tIns="50800" rIns="50800" bIns="50800" rtlCol="0" anchor="ctr"/>
            <a:lstStyle/>
            <a:p>
              <a:pPr algn="ctr">
                <a:lnSpc>
                  <a:spcPts val="2400"/>
                </a:lnSpc>
              </a:pPr>
              <a:endParaRPr/>
            </a:p>
          </p:txBody>
        </p:sp>
      </p:grpSp>
      <p:sp>
        <p:nvSpPr>
          <p:cNvPr id="18" name="Freeform 18"/>
          <p:cNvSpPr/>
          <p:nvPr/>
        </p:nvSpPr>
        <p:spPr>
          <a:xfrm>
            <a:off x="6773487" y="3944877"/>
            <a:ext cx="9717735" cy="5263773"/>
          </a:xfrm>
          <a:custGeom>
            <a:avLst/>
            <a:gdLst/>
            <a:ahLst/>
            <a:cxnLst/>
            <a:rect l="l" t="t" r="r" b="b"/>
            <a:pathLst>
              <a:path w="9717735" h="5263773">
                <a:moveTo>
                  <a:pt x="0" y="0"/>
                </a:moveTo>
                <a:lnTo>
                  <a:pt x="9717735" y="0"/>
                </a:lnTo>
                <a:lnTo>
                  <a:pt x="9717735" y="5263772"/>
                </a:lnTo>
                <a:lnTo>
                  <a:pt x="0" y="5263772"/>
                </a:lnTo>
                <a:lnTo>
                  <a:pt x="0" y="0"/>
                </a:lnTo>
                <a:close/>
              </a:path>
            </a:pathLst>
          </a:custGeom>
          <a:blipFill>
            <a:blip r:embed="rId6"/>
            <a:stretch>
              <a:fillRect/>
            </a:stretch>
          </a:blipFill>
        </p:spPr>
      </p:sp>
      <p:sp>
        <p:nvSpPr>
          <p:cNvPr id="19" name="Freeform 19"/>
          <p:cNvSpPr/>
          <p:nvPr/>
        </p:nvSpPr>
        <p:spPr>
          <a:xfrm>
            <a:off x="15134059" y="5191125"/>
            <a:ext cx="144774" cy="199688"/>
          </a:xfrm>
          <a:custGeom>
            <a:avLst/>
            <a:gdLst/>
            <a:ahLst/>
            <a:cxnLst/>
            <a:rect l="l" t="t" r="r" b="b"/>
            <a:pathLst>
              <a:path w="144774" h="199688">
                <a:moveTo>
                  <a:pt x="0" y="0"/>
                </a:moveTo>
                <a:lnTo>
                  <a:pt x="144773" y="0"/>
                </a:lnTo>
                <a:lnTo>
                  <a:pt x="144773" y="199688"/>
                </a:lnTo>
                <a:lnTo>
                  <a:pt x="0" y="199688"/>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grpSp>
        <p:nvGrpSpPr>
          <p:cNvPr id="20" name="Group 20"/>
          <p:cNvGrpSpPr/>
          <p:nvPr/>
        </p:nvGrpSpPr>
        <p:grpSpPr>
          <a:xfrm>
            <a:off x="16062950" y="9277350"/>
            <a:ext cx="328484" cy="78955"/>
            <a:chOff x="0" y="0"/>
            <a:chExt cx="86514" cy="20795"/>
          </a:xfrm>
        </p:grpSpPr>
        <p:sp>
          <p:nvSpPr>
            <p:cNvPr id="21" name="Freeform 21"/>
            <p:cNvSpPr/>
            <p:nvPr/>
          </p:nvSpPr>
          <p:spPr>
            <a:xfrm>
              <a:off x="0" y="0"/>
              <a:ext cx="86514" cy="20795"/>
            </a:xfrm>
            <a:custGeom>
              <a:avLst/>
              <a:gdLst/>
              <a:ahLst/>
              <a:cxnLst/>
              <a:rect l="l" t="t" r="r" b="b"/>
              <a:pathLst>
                <a:path w="86514" h="20795">
                  <a:moveTo>
                    <a:pt x="10397" y="0"/>
                  </a:moveTo>
                  <a:lnTo>
                    <a:pt x="76117" y="0"/>
                  </a:lnTo>
                  <a:cubicBezTo>
                    <a:pt x="81859" y="0"/>
                    <a:pt x="86514" y="4655"/>
                    <a:pt x="86514" y="10397"/>
                  </a:cubicBezTo>
                  <a:lnTo>
                    <a:pt x="86514" y="10397"/>
                  </a:lnTo>
                  <a:cubicBezTo>
                    <a:pt x="86514" y="16140"/>
                    <a:pt x="81859" y="20795"/>
                    <a:pt x="76117" y="20795"/>
                  </a:cubicBezTo>
                  <a:lnTo>
                    <a:pt x="10397" y="20795"/>
                  </a:lnTo>
                  <a:cubicBezTo>
                    <a:pt x="4655" y="20795"/>
                    <a:pt x="0" y="16140"/>
                    <a:pt x="0" y="10397"/>
                  </a:cubicBezTo>
                  <a:lnTo>
                    <a:pt x="0" y="10397"/>
                  </a:lnTo>
                  <a:cubicBezTo>
                    <a:pt x="0" y="4655"/>
                    <a:pt x="4655" y="0"/>
                    <a:pt x="10397" y="0"/>
                  </a:cubicBezTo>
                  <a:close/>
                </a:path>
              </a:pathLst>
            </a:custGeom>
            <a:solidFill>
              <a:srgbClr val="004AAD"/>
            </a:solidFill>
          </p:spPr>
        </p:sp>
        <p:sp>
          <p:nvSpPr>
            <p:cNvPr id="22" name="TextBox 22"/>
            <p:cNvSpPr txBox="1"/>
            <p:nvPr/>
          </p:nvSpPr>
          <p:spPr>
            <a:xfrm>
              <a:off x="0" y="28575"/>
              <a:ext cx="86514" cy="20795"/>
            </a:xfrm>
            <a:prstGeom prst="rect">
              <a:avLst/>
            </a:prstGeom>
          </p:spPr>
          <p:txBody>
            <a:bodyPr lIns="50800" tIns="50800" rIns="50800" bIns="50800" rtlCol="0" anchor="ctr"/>
            <a:lstStyle/>
            <a:p>
              <a:pPr algn="ctr">
                <a:lnSpc>
                  <a:spcPts val="2400"/>
                </a:lnSpc>
              </a:pPr>
              <a:endParaRPr/>
            </a:p>
          </p:txBody>
        </p:sp>
      </p:grpSp>
      <p:sp>
        <p:nvSpPr>
          <p:cNvPr id="23" name="TextBox 23"/>
          <p:cNvSpPr txBox="1"/>
          <p:nvPr/>
        </p:nvSpPr>
        <p:spPr>
          <a:xfrm>
            <a:off x="1747702" y="2252606"/>
            <a:ext cx="7127505"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24" name="TextBox 24"/>
          <p:cNvSpPr txBox="1"/>
          <p:nvPr/>
        </p:nvSpPr>
        <p:spPr>
          <a:xfrm>
            <a:off x="1793895" y="4086373"/>
            <a:ext cx="4198151" cy="5086350"/>
          </a:xfrm>
          <a:prstGeom prst="rect">
            <a:avLst/>
          </a:prstGeom>
        </p:spPr>
        <p:txBody>
          <a:bodyPr lIns="0" tIns="0" rIns="0" bIns="0" rtlCol="0" anchor="t">
            <a:spAutoFit/>
          </a:bodyPr>
          <a:lstStyle/>
          <a:p>
            <a:pPr algn="l">
              <a:lnSpc>
                <a:spcPts val="3119"/>
              </a:lnSpc>
            </a:pPr>
            <a:r>
              <a:rPr lang="en-US" sz="2599">
                <a:solidFill>
                  <a:srgbClr val="FFFFFF"/>
                </a:solidFill>
                <a:latin typeface="Gotham"/>
                <a:ea typeface="Gotham"/>
                <a:cs typeface="Gotham"/>
                <a:sym typeface="Gotham"/>
              </a:rPr>
              <a:t>Sonuç olarak;</a:t>
            </a:r>
          </a:p>
          <a:p>
            <a:pPr algn="l">
              <a:lnSpc>
                <a:spcPts val="3119"/>
              </a:lnSpc>
            </a:pPr>
            <a:r>
              <a:rPr lang="en-US" sz="2599">
                <a:solidFill>
                  <a:srgbClr val="FFFFFF"/>
                </a:solidFill>
                <a:latin typeface="Gotham"/>
                <a:ea typeface="Gotham"/>
                <a:cs typeface="Gotham"/>
                <a:sym typeface="Gotham"/>
              </a:rPr>
              <a:t>Bu proje, kullanıcıların döviz ve kripto para değişimlerini kolayca takip etmelerini sağlayarak finansal analiz yapmalarına yardımcı olacaktır. Başarılı bir veri akışı ve kullanıcı dostu arayüz, sistemin kullanıcılar için hızlı ve verimli çalışmasını sağlayacaktır.</a:t>
            </a:r>
          </a:p>
        </p:txBody>
      </p:sp>
      <p:sp>
        <p:nvSpPr>
          <p:cNvPr id="25" name="TextBox 25"/>
          <p:cNvSpPr txBox="1"/>
          <p:nvPr/>
        </p:nvSpPr>
        <p:spPr>
          <a:xfrm>
            <a:off x="9425520" y="2461839"/>
            <a:ext cx="511464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Sonuç</a:t>
            </a: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01</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PROJENIN AMACI</a:t>
            </a:r>
          </a:p>
        </p:txBody>
      </p:sp>
      <p:sp>
        <p:nvSpPr>
          <p:cNvPr id="8" name="TextBox 8"/>
          <p:cNvSpPr txBox="1"/>
          <p:nvPr/>
        </p:nvSpPr>
        <p:spPr>
          <a:xfrm>
            <a:off x="1733643" y="6018390"/>
            <a:ext cx="4059119" cy="4289892"/>
          </a:xfrm>
          <a:prstGeom prst="rect">
            <a:avLst/>
          </a:prstGeom>
        </p:spPr>
        <p:txBody>
          <a:bodyPr lIns="0" tIns="0" rIns="0" bIns="0" rtlCol="0" anchor="t">
            <a:spAutoFit/>
          </a:bodyPr>
          <a:lstStyle/>
          <a:p>
            <a:pPr algn="l">
              <a:lnSpc>
                <a:spcPts val="2760"/>
              </a:lnSpc>
            </a:pPr>
            <a:r>
              <a:rPr lang="en-US" sz="2300" dirty="0" err="1">
                <a:solidFill>
                  <a:srgbClr val="FFFFFF"/>
                </a:solidFill>
                <a:latin typeface="Gotham"/>
                <a:ea typeface="Gotham"/>
                <a:cs typeface="Gotham"/>
                <a:sym typeface="Gotham"/>
              </a:rPr>
              <a:t>Projenin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amacı</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kullanıcıların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kripto</a:t>
            </a:r>
            <a:r>
              <a:rPr lang="en-US" sz="2300" dirty="0">
                <a:solidFill>
                  <a:srgbClr val="FFFFFF"/>
                </a:solidFill>
                <a:latin typeface="Gotham"/>
                <a:ea typeface="Gotham"/>
                <a:cs typeface="Gotham"/>
                <a:sym typeface="Gotham"/>
              </a:rPr>
              <a:t> para </a:t>
            </a:r>
            <a:r>
              <a:rPr lang="en-US" sz="2300" dirty="0" err="1">
                <a:solidFill>
                  <a:srgbClr val="FFFFFF"/>
                </a:solidFill>
                <a:latin typeface="Gotham"/>
                <a:ea typeface="Gotham"/>
                <a:cs typeface="Gotham"/>
                <a:sym typeface="Gotham"/>
              </a:rPr>
              <a:t>ve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döviz</a:t>
            </a:r>
            <a:r>
              <a:rPr lang="en-US" sz="2300" dirty="0">
                <a:solidFill>
                  <a:srgbClr val="FFFFFF"/>
                </a:solidFill>
                <a:latin typeface="Gotham"/>
                <a:ea typeface="Gotham"/>
                <a:cs typeface="Gotham"/>
                <a:sym typeface="Gotham"/>
              </a:rPr>
              <a:t> </a:t>
            </a:r>
            <a:r>
              <a:rPr lang="en-US" sz="2300" dirty="0" err="1" smtClean="0">
                <a:solidFill>
                  <a:srgbClr val="FFFFFF"/>
                </a:solidFill>
                <a:latin typeface="Gotham"/>
                <a:ea typeface="Gotham"/>
                <a:cs typeface="Gotham"/>
                <a:sym typeface="Gotham"/>
              </a:rPr>
              <a:t>kurlarını</a:t>
            </a:r>
            <a:r>
              <a:rPr lang="tr-TR" sz="2300" dirty="0" smtClean="0">
                <a:solidFill>
                  <a:srgbClr val="FFFFFF"/>
                </a:solidFill>
                <a:latin typeface="Gotham"/>
                <a:ea typeface="Gotham"/>
                <a:cs typeface="Gotham"/>
                <a:sym typeface="Gotham"/>
              </a:rPr>
              <a:t> </a:t>
            </a:r>
            <a:r>
              <a:rPr lang="en-US" sz="2300" dirty="0" err="1" smtClean="0">
                <a:solidFill>
                  <a:srgbClr val="FFFFFF"/>
                </a:solidFill>
                <a:latin typeface="Gotham"/>
                <a:ea typeface="Gotham"/>
                <a:cs typeface="Gotham"/>
                <a:sym typeface="Gotham"/>
              </a:rPr>
              <a:t>takip</a:t>
            </a:r>
            <a:r>
              <a:rPr lang="en-US" sz="2300" dirty="0" smtClean="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edebilmelerini</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bu</a:t>
            </a:r>
            <a:r>
              <a:rPr lang="en-US" sz="2300" dirty="0">
                <a:solidFill>
                  <a:srgbClr val="FFFFFF"/>
                </a:solidFill>
                <a:latin typeface="Gotham"/>
                <a:ea typeface="Gotham"/>
                <a:cs typeface="Gotham"/>
                <a:sym typeface="Gotham"/>
              </a:rPr>
              <a:t> </a:t>
            </a:r>
            <a:r>
              <a:rPr lang="tr-TR" sz="2300" dirty="0" smtClean="0">
                <a:solidFill>
                  <a:srgbClr val="FFFFFF"/>
                </a:solidFill>
                <a:latin typeface="Gotham"/>
                <a:ea typeface="Gotham"/>
                <a:cs typeface="Gotham"/>
                <a:sym typeface="Gotham"/>
              </a:rPr>
              <a:t>kripto paraların ve </a:t>
            </a:r>
            <a:r>
              <a:rPr lang="en-US" sz="2300" dirty="0" err="1" smtClean="0">
                <a:solidFill>
                  <a:srgbClr val="FFFFFF"/>
                </a:solidFill>
                <a:latin typeface="Gotham"/>
                <a:ea typeface="Gotham"/>
                <a:cs typeface="Gotham"/>
                <a:sym typeface="Gotham"/>
              </a:rPr>
              <a:t>kurların</a:t>
            </a:r>
            <a:r>
              <a:rPr lang="en-US" sz="2300" dirty="0" smtClean="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geçmiş</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verilerini</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görebilmelerini</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değişimleri</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kolayca</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analiz</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edebilmelerini</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sağlamaktır</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Özellikle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günlük</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değişimlerin</a:t>
            </a:r>
            <a:r>
              <a:rPr lang="en-US" sz="2300" dirty="0">
                <a:solidFill>
                  <a:srgbClr val="FFFFFF"/>
                </a:solidFill>
                <a:latin typeface="Gotham"/>
                <a:ea typeface="Gotham"/>
                <a:cs typeface="Gotham"/>
                <a:sym typeface="Gotham"/>
              </a:rPr>
              <a:t> net </a:t>
            </a:r>
            <a:r>
              <a:rPr lang="en-US" sz="2300" dirty="0" err="1">
                <a:solidFill>
                  <a:srgbClr val="FFFFFF"/>
                </a:solidFill>
                <a:latin typeface="Gotham"/>
                <a:ea typeface="Gotham"/>
                <a:cs typeface="Gotham"/>
                <a:sym typeface="Gotham"/>
              </a:rPr>
              <a:t>olarak</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vurgulandığı</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bir</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sistem</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geliştirilecektir</a:t>
            </a:r>
            <a:r>
              <a:rPr lang="en-US" sz="2300" dirty="0">
                <a:solidFill>
                  <a:srgbClr val="FFFFFF"/>
                </a:solidFill>
                <a:latin typeface="Gotham"/>
                <a:ea typeface="Gotham"/>
                <a:cs typeface="Gotham"/>
                <a:sym typeface="Gotham"/>
              </a:rPr>
              <a:t>.</a:t>
            </a:r>
          </a:p>
        </p:txBody>
      </p:sp>
      <p:sp>
        <p:nvSpPr>
          <p:cNvPr id="9" name="TextBox 9"/>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6802412"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PROJENIN KAPSAMI</a:t>
            </a:r>
          </a:p>
        </p:txBody>
      </p:sp>
      <p:sp>
        <p:nvSpPr>
          <p:cNvPr id="11" name="TextBox 11"/>
          <p:cNvSpPr txBox="1"/>
          <p:nvPr/>
        </p:nvSpPr>
        <p:spPr>
          <a:xfrm>
            <a:off x="6811937" y="6018390"/>
            <a:ext cx="4047014" cy="34290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Sistem, kripto para birimlerinin (ör. Bitcoin, Ethereum) ve döviz kurlarının (ör. Dolar, Euro) günlük değişimlerini kullanıcıya gösterecek. API entegrasyonu ile veri çekilecek ve bu veriler analiz edilip kullanıcılara gösterilecektir.</a:t>
            </a:r>
          </a:p>
        </p:txBody>
      </p:sp>
      <p:sp>
        <p:nvSpPr>
          <p:cNvPr id="12" name="TextBox 12"/>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11873664"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HEDEF KITLE</a:t>
            </a:r>
          </a:p>
        </p:txBody>
      </p:sp>
      <p:sp>
        <p:nvSpPr>
          <p:cNvPr id="14" name="TextBox 14"/>
          <p:cNvSpPr txBox="1"/>
          <p:nvPr/>
        </p:nvSpPr>
        <p:spPr>
          <a:xfrm>
            <a:off x="11873664" y="6018390"/>
            <a:ext cx="4106434" cy="3949799"/>
          </a:xfrm>
          <a:prstGeom prst="rect">
            <a:avLst/>
          </a:prstGeom>
        </p:spPr>
        <p:txBody>
          <a:bodyPr lIns="0" tIns="0" rIns="0" bIns="0" rtlCol="0" anchor="t">
            <a:spAutoFit/>
          </a:bodyPr>
          <a:lstStyle/>
          <a:p>
            <a:pPr algn="l">
              <a:lnSpc>
                <a:spcPts val="2760"/>
              </a:lnSpc>
            </a:pPr>
            <a:r>
              <a:rPr lang="tr-TR" sz="2300" dirty="0" smtClean="0">
                <a:solidFill>
                  <a:srgbClr val="FFFFFF"/>
                </a:solidFill>
                <a:latin typeface="Gotham"/>
                <a:ea typeface="Gotham"/>
                <a:cs typeface="Gotham"/>
                <a:sym typeface="Gotham"/>
              </a:rPr>
              <a:t>•</a:t>
            </a:r>
            <a:r>
              <a:rPr lang="en-US" sz="2300" dirty="0" err="1" smtClean="0">
                <a:solidFill>
                  <a:srgbClr val="FFFFFF"/>
                </a:solidFill>
                <a:latin typeface="Gotham"/>
                <a:ea typeface="Gotham"/>
                <a:cs typeface="Gotham"/>
                <a:sym typeface="Gotham"/>
              </a:rPr>
              <a:t>Kripto</a:t>
            </a:r>
            <a:r>
              <a:rPr lang="en-US" sz="2300" dirty="0" smtClean="0">
                <a:solidFill>
                  <a:srgbClr val="FFFFFF"/>
                </a:solidFill>
                <a:latin typeface="Gotham"/>
                <a:ea typeface="Gotham"/>
                <a:cs typeface="Gotham"/>
                <a:sym typeface="Gotham"/>
              </a:rPr>
              <a:t> </a:t>
            </a:r>
            <a:r>
              <a:rPr lang="en-US" sz="2300" dirty="0">
                <a:solidFill>
                  <a:srgbClr val="FFFFFF"/>
                </a:solidFill>
                <a:latin typeface="Gotham"/>
                <a:ea typeface="Gotham"/>
                <a:cs typeface="Gotham"/>
                <a:sym typeface="Gotham"/>
              </a:rPr>
              <a:t>para </a:t>
            </a:r>
            <a:r>
              <a:rPr lang="en-US" sz="2300" dirty="0" err="1">
                <a:solidFill>
                  <a:srgbClr val="FFFFFF"/>
                </a:solidFill>
                <a:latin typeface="Gotham"/>
                <a:ea typeface="Gotham"/>
                <a:cs typeface="Gotham"/>
                <a:sym typeface="Gotham"/>
              </a:rPr>
              <a:t>ticaretiyle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ilgilenen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bireysel</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yatırımcılar</a:t>
            </a:r>
            <a:r>
              <a:rPr lang="en-US" sz="2300" dirty="0">
                <a:solidFill>
                  <a:srgbClr val="FFFFFF"/>
                </a:solidFill>
                <a:latin typeface="Gotham"/>
                <a:ea typeface="Gotham"/>
                <a:cs typeface="Gotham"/>
                <a:sym typeface="Gotham"/>
              </a:rPr>
              <a:t>. </a:t>
            </a:r>
            <a:endParaRPr lang="tr-TR" sz="2300" dirty="0" smtClean="0">
              <a:solidFill>
                <a:srgbClr val="FFFFFF"/>
              </a:solidFill>
              <a:latin typeface="Gotham"/>
              <a:ea typeface="Gotham"/>
              <a:cs typeface="Gotham"/>
              <a:sym typeface="Gotham"/>
            </a:endParaRPr>
          </a:p>
          <a:p>
            <a:pPr algn="l">
              <a:lnSpc>
                <a:spcPts val="2760"/>
              </a:lnSpc>
            </a:pPr>
            <a:endParaRPr lang="tr-TR" sz="2300" dirty="0" smtClean="0">
              <a:solidFill>
                <a:srgbClr val="FFFFFF"/>
              </a:solidFill>
              <a:latin typeface="Gotham"/>
              <a:ea typeface="Gotham"/>
              <a:cs typeface="Gotham"/>
              <a:sym typeface="Gotham"/>
            </a:endParaRPr>
          </a:p>
          <a:p>
            <a:pPr algn="l">
              <a:lnSpc>
                <a:spcPts val="2760"/>
              </a:lnSpc>
            </a:pPr>
            <a:r>
              <a:rPr lang="tr-TR" sz="2300" dirty="0">
                <a:solidFill>
                  <a:srgbClr val="FFFFFF"/>
                </a:solidFill>
                <a:latin typeface="Gotham"/>
                <a:ea typeface="Gotham"/>
                <a:cs typeface="Gotham"/>
                <a:sym typeface="Gotham"/>
              </a:rPr>
              <a:t>•</a:t>
            </a:r>
            <a:r>
              <a:rPr lang="en-US" sz="2300" dirty="0" err="1" smtClean="0">
                <a:solidFill>
                  <a:srgbClr val="FFFFFF"/>
                </a:solidFill>
                <a:latin typeface="Gotham"/>
                <a:ea typeface="Gotham"/>
                <a:cs typeface="Gotham"/>
                <a:sym typeface="Gotham"/>
              </a:rPr>
              <a:t>Döviz</a:t>
            </a:r>
            <a:r>
              <a:rPr lang="en-US" sz="2300" dirty="0" smtClean="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piyasasını</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aktif</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olarak</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takip</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eden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kullanıcılar</a:t>
            </a:r>
            <a:r>
              <a:rPr lang="en-US" sz="2300" dirty="0">
                <a:solidFill>
                  <a:srgbClr val="FFFFFF"/>
                </a:solidFill>
                <a:latin typeface="Gotham"/>
                <a:ea typeface="Gotham"/>
                <a:cs typeface="Gotham"/>
                <a:sym typeface="Gotham"/>
              </a:rPr>
              <a:t>. </a:t>
            </a:r>
            <a:endParaRPr lang="tr-TR" sz="2300" dirty="0" smtClean="0">
              <a:solidFill>
                <a:srgbClr val="FFFFFF"/>
              </a:solidFill>
              <a:latin typeface="Gotham"/>
              <a:ea typeface="Gotham"/>
              <a:cs typeface="Gotham"/>
              <a:sym typeface="Gotham"/>
            </a:endParaRPr>
          </a:p>
          <a:p>
            <a:pPr algn="l">
              <a:lnSpc>
                <a:spcPts val="2760"/>
              </a:lnSpc>
            </a:pPr>
            <a:endParaRPr lang="tr-TR" sz="2300" dirty="0" smtClean="0">
              <a:solidFill>
                <a:srgbClr val="FFFFFF"/>
              </a:solidFill>
              <a:latin typeface="Gotham"/>
              <a:ea typeface="Gotham"/>
              <a:cs typeface="Gotham"/>
              <a:sym typeface="Gotham"/>
            </a:endParaRPr>
          </a:p>
          <a:p>
            <a:pPr algn="l">
              <a:lnSpc>
                <a:spcPts val="2760"/>
              </a:lnSpc>
            </a:pPr>
            <a:r>
              <a:rPr lang="tr-TR" sz="2300" dirty="0">
                <a:solidFill>
                  <a:srgbClr val="FFFFFF"/>
                </a:solidFill>
                <a:latin typeface="Gotham"/>
                <a:ea typeface="Gotham"/>
                <a:cs typeface="Gotham"/>
                <a:sym typeface="Gotham"/>
              </a:rPr>
              <a:t>•</a:t>
            </a:r>
            <a:r>
              <a:rPr lang="en-US" sz="2300" dirty="0" err="1" smtClean="0">
                <a:solidFill>
                  <a:srgbClr val="FFFFFF"/>
                </a:solidFill>
                <a:latin typeface="Gotham"/>
                <a:ea typeface="Gotham"/>
                <a:cs typeface="Gotham"/>
                <a:sym typeface="Gotham"/>
              </a:rPr>
              <a:t>Anlık</a:t>
            </a:r>
            <a:r>
              <a:rPr lang="en-US" sz="2300" dirty="0" smtClean="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kur</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bilgilerine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ihtiyaç</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duyan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profesyonel</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ve</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bireysel</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kullanıcılar</a:t>
            </a:r>
            <a:r>
              <a:rPr lang="en-US" sz="2300" dirty="0">
                <a:solidFill>
                  <a:srgbClr val="FFFFFF"/>
                </a:solidFill>
                <a:latin typeface="Gotham"/>
                <a:ea typeface="Gotham"/>
                <a:cs typeface="Gotham"/>
                <a:sym typeface="Gotham"/>
              </a:rPr>
              <a:t>.</a:t>
            </a:r>
          </a:p>
        </p:txBody>
      </p:sp>
      <p:sp>
        <p:nvSpPr>
          <p:cNvPr id="15" name="AutoShape 15"/>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6" name="Freeform 1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8" name="AutoShape 18"/>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9" name="TextBox 19"/>
          <p:cNvSpPr txBox="1"/>
          <p:nvPr/>
        </p:nvSpPr>
        <p:spPr>
          <a:xfrm>
            <a:off x="9425520" y="3137796"/>
            <a:ext cx="333418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Projenin Tanımı</a:t>
            </a: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02</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API ENTEGRASYONU</a:t>
            </a:r>
          </a:p>
        </p:txBody>
      </p:sp>
      <p:sp>
        <p:nvSpPr>
          <p:cNvPr id="8" name="TextBox 8"/>
          <p:cNvSpPr txBox="1"/>
          <p:nvPr/>
        </p:nvSpPr>
        <p:spPr>
          <a:xfrm>
            <a:off x="1747702" y="6125749"/>
            <a:ext cx="3139057" cy="2333625"/>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Döviz kurları ve kripto para birimleri için üçüncü parti bir API'den (Binance-Exchangerate) veriler düzenli olarak alınacak.</a:t>
            </a:r>
          </a:p>
        </p:txBody>
      </p:sp>
      <p:sp>
        <p:nvSpPr>
          <p:cNvPr id="9" name="TextBox 9"/>
          <p:cNvSpPr txBox="1"/>
          <p:nvPr/>
        </p:nvSpPr>
        <p:spPr>
          <a:xfrm>
            <a:off x="5620124"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5620124"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 SAKLAMA</a:t>
            </a:r>
          </a:p>
        </p:txBody>
      </p:sp>
      <p:sp>
        <p:nvSpPr>
          <p:cNvPr id="11" name="TextBox 11"/>
          <p:cNvSpPr txBox="1"/>
          <p:nvPr/>
        </p:nvSpPr>
        <p:spPr>
          <a:xfrm>
            <a:off x="5620124" y="6125749"/>
            <a:ext cx="3133957" cy="1333500"/>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Her gün çekilen döviz ve kripto para verileri veritabanında saklanacak.</a:t>
            </a:r>
          </a:p>
        </p:txBody>
      </p:sp>
      <p:sp>
        <p:nvSpPr>
          <p:cNvPr id="12" name="TextBox 12"/>
          <p:cNvSpPr txBox="1"/>
          <p:nvPr/>
        </p:nvSpPr>
        <p:spPr>
          <a:xfrm>
            <a:off x="9144000"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9144000"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DEĞIŞIM GÖSTERIMI</a:t>
            </a:r>
          </a:p>
        </p:txBody>
      </p:sp>
      <p:sp>
        <p:nvSpPr>
          <p:cNvPr id="14" name="TextBox 14"/>
          <p:cNvSpPr txBox="1"/>
          <p:nvPr/>
        </p:nvSpPr>
        <p:spPr>
          <a:xfrm>
            <a:off x="9144000" y="6125749"/>
            <a:ext cx="4106434" cy="1666875"/>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Bugünün ve dünün verileri karşılaştırılarak, aradaki fark kullanıcıya pozitif ya da negatif olarak (+/- değerlerle) gösterilecek.</a:t>
            </a:r>
          </a:p>
        </p:txBody>
      </p:sp>
      <p:sp>
        <p:nvSpPr>
          <p:cNvPr id="15" name="AutoShape 15"/>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6" name="Freeform 1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8" name="AutoShape 18"/>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9" name="TextBox 19"/>
          <p:cNvSpPr txBox="1"/>
          <p:nvPr/>
        </p:nvSpPr>
        <p:spPr>
          <a:xfrm>
            <a:off x="9425520" y="3137796"/>
            <a:ext cx="333418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Ana Fonksiyonlar</a:t>
            </a:r>
          </a:p>
        </p:txBody>
      </p:sp>
      <p:sp>
        <p:nvSpPr>
          <p:cNvPr id="20" name="TextBox 20"/>
          <p:cNvSpPr txBox="1"/>
          <p:nvPr/>
        </p:nvSpPr>
        <p:spPr>
          <a:xfrm>
            <a:off x="13411618"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04.</a:t>
            </a:r>
          </a:p>
        </p:txBody>
      </p:sp>
      <p:sp>
        <p:nvSpPr>
          <p:cNvPr id="21" name="TextBox 21"/>
          <p:cNvSpPr txBox="1"/>
          <p:nvPr/>
        </p:nvSpPr>
        <p:spPr>
          <a:xfrm>
            <a:off x="13411618"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KULLANICI ARAYÜZÜ</a:t>
            </a:r>
          </a:p>
        </p:txBody>
      </p:sp>
      <p:sp>
        <p:nvSpPr>
          <p:cNvPr id="22" name="TextBox 22"/>
          <p:cNvSpPr txBox="1"/>
          <p:nvPr/>
        </p:nvSpPr>
        <p:spPr>
          <a:xfrm>
            <a:off x="13411618" y="6125749"/>
            <a:ext cx="4106434" cy="1666875"/>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Kullanıcılar anlık ve günlük değişimleri görebilecekleri basit bir grafik ve metin arayüzü ile etkileşimde olacak.</a:t>
            </a: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03</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33643" y="6018390"/>
            <a:ext cx="4059119" cy="13716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siteye giriş yaptığında anlık döviz ve kripto para bilgilerini görecek.</a:t>
            </a:r>
          </a:p>
        </p:txBody>
      </p:sp>
      <p:sp>
        <p:nvSpPr>
          <p:cNvPr id="8" name="TextBox 8"/>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9" name="TextBox 9"/>
          <p:cNvSpPr txBox="1"/>
          <p:nvPr/>
        </p:nvSpPr>
        <p:spPr>
          <a:xfrm>
            <a:off x="6811937" y="6018390"/>
            <a:ext cx="4047014" cy="17145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döviz veya kripto para birimi seçerek bu varlıkların dünden bugüne ne kadar değiştiğini inceleyebilecek.</a:t>
            </a:r>
          </a:p>
        </p:txBody>
      </p:sp>
      <p:sp>
        <p:nvSpPr>
          <p:cNvPr id="10" name="TextBox 10"/>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1" name="TextBox 11"/>
          <p:cNvSpPr txBox="1"/>
          <p:nvPr/>
        </p:nvSpPr>
        <p:spPr>
          <a:xfrm>
            <a:off x="11873664" y="6018390"/>
            <a:ext cx="4106434" cy="17145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Fiyatlar % belirli bir oranda artış ya da azalış gösterdiğinde kullanıcıya bir alarm bildirimi yapılabilecek.</a:t>
            </a:r>
          </a:p>
        </p:txBody>
      </p:sp>
      <p:sp>
        <p:nvSpPr>
          <p:cNvPr id="12" name="AutoShape 12"/>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3" name="Freeform 13"/>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5" name="AutoShape 15"/>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6" name="TextBox 16"/>
          <p:cNvSpPr txBox="1"/>
          <p:nvPr/>
        </p:nvSpPr>
        <p:spPr>
          <a:xfrm>
            <a:off x="9425520" y="3137796"/>
            <a:ext cx="403419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Kullanıcı Senaryoları</a:t>
            </a:r>
          </a:p>
        </p:txBody>
      </p:sp>
      <p:sp>
        <p:nvSpPr>
          <p:cNvPr id="17" name="AutoShape 17"/>
          <p:cNvSpPr/>
          <p:nvPr/>
        </p:nvSpPr>
        <p:spPr>
          <a:xfrm>
            <a:off x="1733643" y="5733319"/>
            <a:ext cx="3226522" cy="0"/>
          </a:xfrm>
          <a:prstGeom prst="line">
            <a:avLst/>
          </a:prstGeom>
          <a:ln w="19050" cap="flat">
            <a:solidFill>
              <a:srgbClr val="FFBB00"/>
            </a:solidFill>
            <a:prstDash val="solid"/>
            <a:headEnd type="none" w="sm" len="sm"/>
            <a:tailEnd type="none" w="sm" len="sm"/>
          </a:ln>
        </p:spPr>
      </p:sp>
      <p:sp>
        <p:nvSpPr>
          <p:cNvPr id="18" name="AutoShape 18"/>
          <p:cNvSpPr/>
          <p:nvPr/>
        </p:nvSpPr>
        <p:spPr>
          <a:xfrm>
            <a:off x="6811937" y="5742844"/>
            <a:ext cx="3226522" cy="0"/>
          </a:xfrm>
          <a:prstGeom prst="line">
            <a:avLst/>
          </a:prstGeom>
          <a:ln w="19050" cap="flat">
            <a:solidFill>
              <a:srgbClr val="FFBB00"/>
            </a:solidFill>
            <a:prstDash val="solid"/>
            <a:headEnd type="none" w="sm" len="sm"/>
            <a:tailEnd type="none" w="sm" len="sm"/>
          </a:ln>
        </p:spPr>
      </p:sp>
      <p:sp>
        <p:nvSpPr>
          <p:cNvPr id="19" name="AutoShape 19"/>
          <p:cNvSpPr/>
          <p:nvPr/>
        </p:nvSpPr>
        <p:spPr>
          <a:xfrm>
            <a:off x="11873664" y="5742844"/>
            <a:ext cx="3226522" cy="0"/>
          </a:xfrm>
          <a:prstGeom prst="line">
            <a:avLst/>
          </a:prstGeom>
          <a:ln w="19050" cap="flat">
            <a:solidFill>
              <a:srgbClr val="FFBB00"/>
            </a:solidFill>
            <a:prstDash val="solid"/>
            <a:headEnd type="none" w="sm" len="sm"/>
            <a:tailEnd type="none" w="sm" len="sm"/>
          </a:ln>
        </p:spPr>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04</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33643" y="6018390"/>
            <a:ext cx="4059119" cy="10287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API’den her yarım saatte bir döviz ve kripto para verileri alınır.</a:t>
            </a:r>
          </a:p>
        </p:txBody>
      </p:sp>
      <p:sp>
        <p:nvSpPr>
          <p:cNvPr id="8" name="TextBox 8"/>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9" name="TextBox 9"/>
          <p:cNvSpPr txBox="1"/>
          <p:nvPr/>
        </p:nvSpPr>
        <p:spPr>
          <a:xfrm>
            <a:off x="6811937" y="6018390"/>
            <a:ext cx="4047014" cy="2154436"/>
          </a:xfrm>
          <a:prstGeom prst="rect">
            <a:avLst/>
          </a:prstGeom>
        </p:spPr>
        <p:txBody>
          <a:bodyPr lIns="0" tIns="0" rIns="0" bIns="0" rtlCol="0" anchor="t">
            <a:spAutoFit/>
          </a:bodyPr>
          <a:lstStyle/>
          <a:p>
            <a:pPr algn="l">
              <a:lnSpc>
                <a:spcPts val="2760"/>
              </a:lnSpc>
            </a:pPr>
            <a:r>
              <a:rPr lang="en-US" sz="2300" dirty="0">
                <a:solidFill>
                  <a:srgbClr val="FFFFFF"/>
                </a:solidFill>
                <a:latin typeface="Gotham"/>
                <a:ea typeface="Gotham"/>
                <a:cs typeface="Gotham"/>
                <a:sym typeface="Gotham"/>
              </a:rPr>
              <a:t>Bu </a:t>
            </a:r>
            <a:r>
              <a:rPr lang="en-US" sz="2300" dirty="0" err="1">
                <a:solidFill>
                  <a:srgbClr val="FFFFFF"/>
                </a:solidFill>
                <a:latin typeface="Gotham"/>
                <a:ea typeface="Gotham"/>
                <a:cs typeface="Gotham"/>
                <a:sym typeface="Gotham"/>
              </a:rPr>
              <a:t>veriler</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veritabanına</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kaydedilir</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ve</a:t>
            </a:r>
            <a:r>
              <a:rPr lang="en-US" sz="2300" dirty="0">
                <a:solidFill>
                  <a:srgbClr val="FFFFFF"/>
                </a:solidFill>
                <a:latin typeface="Gotham"/>
                <a:ea typeface="Gotham"/>
                <a:cs typeface="Gotham"/>
                <a:sym typeface="Gotham"/>
              </a:rPr>
              <a:t> </a:t>
            </a:r>
            <a:r>
              <a:rPr lang="tr-TR" sz="2300" dirty="0" smtClean="0">
                <a:solidFill>
                  <a:srgbClr val="FFFFFF"/>
                </a:solidFill>
                <a:latin typeface="Gotham"/>
                <a:ea typeface="Gotham"/>
                <a:cs typeface="Gotham"/>
                <a:sym typeface="Gotham"/>
              </a:rPr>
              <a:t>kullanıcının isteğine göre geçmiş tarihlerin verileriyle </a:t>
            </a:r>
            <a:r>
              <a:rPr lang="en-US" sz="2300" dirty="0" err="1" smtClean="0">
                <a:solidFill>
                  <a:srgbClr val="FFFFFF"/>
                </a:solidFill>
                <a:latin typeface="Gotham"/>
                <a:ea typeface="Gotham"/>
                <a:cs typeface="Gotham"/>
                <a:sym typeface="Gotham"/>
              </a:rPr>
              <a:t>karşılaştırılarak</a:t>
            </a:r>
            <a:r>
              <a:rPr lang="en-US" sz="2300" dirty="0" smtClean="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kullanıcıya</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gösterilir</a:t>
            </a:r>
            <a:r>
              <a:rPr lang="en-US" sz="2300" dirty="0">
                <a:solidFill>
                  <a:srgbClr val="FFFFFF"/>
                </a:solidFill>
                <a:latin typeface="Gotham"/>
                <a:ea typeface="Gotham"/>
                <a:cs typeface="Gotham"/>
                <a:sym typeface="Gotham"/>
              </a:rPr>
              <a:t>.</a:t>
            </a:r>
          </a:p>
        </p:txBody>
      </p:sp>
      <p:sp>
        <p:nvSpPr>
          <p:cNvPr id="10" name="TextBox 10"/>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1" name="TextBox 11"/>
          <p:cNvSpPr txBox="1"/>
          <p:nvPr/>
        </p:nvSpPr>
        <p:spPr>
          <a:xfrm>
            <a:off x="11873664" y="6018390"/>
            <a:ext cx="4999915" cy="27432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belirli bir döviz veya kripto para biriminin geçmiş fiyatlarını görmek istediğinde, sistem veritabanından belirli zaman aralıklarında kaydedilmiş geçmiş fiyatları sorgular. Bu fiyatlar, kullanıcıya grafik veya tablo olarak sunulur.</a:t>
            </a:r>
          </a:p>
        </p:txBody>
      </p:sp>
      <p:sp>
        <p:nvSpPr>
          <p:cNvPr id="12" name="AutoShape 12"/>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3" name="Freeform 13"/>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5" name="AutoShape 15"/>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6" name="TextBox 16"/>
          <p:cNvSpPr txBox="1"/>
          <p:nvPr/>
        </p:nvSpPr>
        <p:spPr>
          <a:xfrm>
            <a:off x="9425520" y="3137796"/>
            <a:ext cx="4620700"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Veri Akışı</a:t>
            </a:r>
          </a:p>
        </p:txBody>
      </p:sp>
      <p:sp>
        <p:nvSpPr>
          <p:cNvPr id="17" name="AutoShape 17"/>
          <p:cNvSpPr/>
          <p:nvPr/>
        </p:nvSpPr>
        <p:spPr>
          <a:xfrm>
            <a:off x="1733643" y="5733319"/>
            <a:ext cx="3226522" cy="0"/>
          </a:xfrm>
          <a:prstGeom prst="line">
            <a:avLst/>
          </a:prstGeom>
          <a:ln w="19050" cap="flat">
            <a:solidFill>
              <a:srgbClr val="FFBB00"/>
            </a:solidFill>
            <a:prstDash val="solid"/>
            <a:headEnd type="none" w="sm" len="sm"/>
            <a:tailEnd type="none" w="sm" len="sm"/>
          </a:ln>
        </p:spPr>
      </p:sp>
      <p:sp>
        <p:nvSpPr>
          <p:cNvPr id="18" name="AutoShape 18"/>
          <p:cNvSpPr/>
          <p:nvPr/>
        </p:nvSpPr>
        <p:spPr>
          <a:xfrm>
            <a:off x="6811937" y="5742844"/>
            <a:ext cx="3226522" cy="0"/>
          </a:xfrm>
          <a:prstGeom prst="line">
            <a:avLst/>
          </a:prstGeom>
          <a:ln w="19050" cap="flat">
            <a:solidFill>
              <a:srgbClr val="FFBB00"/>
            </a:solidFill>
            <a:prstDash val="solid"/>
            <a:headEnd type="none" w="sm" len="sm"/>
            <a:tailEnd type="none" w="sm" len="sm"/>
          </a:ln>
        </p:spPr>
      </p:sp>
      <p:sp>
        <p:nvSpPr>
          <p:cNvPr id="19" name="AutoShape 19"/>
          <p:cNvSpPr/>
          <p:nvPr/>
        </p:nvSpPr>
        <p:spPr>
          <a:xfrm>
            <a:off x="11873664" y="5742844"/>
            <a:ext cx="3226522" cy="0"/>
          </a:xfrm>
          <a:prstGeom prst="line">
            <a:avLst/>
          </a:prstGeom>
          <a:ln w="19050" cap="flat">
            <a:solidFill>
              <a:srgbClr val="FFBB00"/>
            </a:solidFill>
            <a:prstDash val="solid"/>
            <a:headEnd type="none" w="sm" len="sm"/>
            <a:tailEnd type="none" w="sm" len="sm"/>
          </a:ln>
        </p:spPr>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05</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BACKEND</a:t>
            </a:r>
          </a:p>
        </p:txBody>
      </p:sp>
      <p:sp>
        <p:nvSpPr>
          <p:cNvPr id="8" name="TextBox 8"/>
          <p:cNvSpPr txBox="1"/>
          <p:nvPr/>
        </p:nvSpPr>
        <p:spPr>
          <a:xfrm>
            <a:off x="1747702" y="6125749"/>
            <a:ext cx="3139057" cy="333375"/>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•Python</a:t>
            </a:r>
          </a:p>
        </p:txBody>
      </p:sp>
      <p:sp>
        <p:nvSpPr>
          <p:cNvPr id="9" name="TextBox 9"/>
          <p:cNvSpPr txBox="1"/>
          <p:nvPr/>
        </p:nvSpPr>
        <p:spPr>
          <a:xfrm>
            <a:off x="5620124"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5620124"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FRONTEND</a:t>
            </a:r>
          </a:p>
        </p:txBody>
      </p:sp>
      <p:sp>
        <p:nvSpPr>
          <p:cNvPr id="11" name="TextBox 11"/>
          <p:cNvSpPr txBox="1"/>
          <p:nvPr/>
        </p:nvSpPr>
        <p:spPr>
          <a:xfrm>
            <a:off x="5620124" y="6125749"/>
            <a:ext cx="3133957" cy="1333500"/>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•HTML</a:t>
            </a:r>
          </a:p>
          <a:p>
            <a:pPr algn="l">
              <a:lnSpc>
                <a:spcPts val="2640"/>
              </a:lnSpc>
            </a:pPr>
            <a:r>
              <a:rPr lang="en-US" sz="2200">
                <a:solidFill>
                  <a:srgbClr val="FFFFFF"/>
                </a:solidFill>
                <a:latin typeface="Gotham"/>
                <a:ea typeface="Gotham"/>
                <a:cs typeface="Gotham"/>
                <a:sym typeface="Gotham"/>
              </a:rPr>
              <a:t>•CSS</a:t>
            </a:r>
          </a:p>
          <a:p>
            <a:pPr algn="l">
              <a:lnSpc>
                <a:spcPts val="2640"/>
              </a:lnSpc>
            </a:pPr>
            <a:r>
              <a:rPr lang="en-US" sz="2200">
                <a:solidFill>
                  <a:srgbClr val="FFFFFF"/>
                </a:solidFill>
                <a:latin typeface="Gotham"/>
                <a:ea typeface="Gotham"/>
                <a:cs typeface="Gotham"/>
                <a:sym typeface="Gotham"/>
              </a:rPr>
              <a:t>•JavaScript </a:t>
            </a:r>
          </a:p>
          <a:p>
            <a:pPr algn="l">
              <a:lnSpc>
                <a:spcPts val="2640"/>
              </a:lnSpc>
            </a:pPr>
            <a:endParaRPr lang="en-US" sz="2200">
              <a:solidFill>
                <a:srgbClr val="FFFFFF"/>
              </a:solidFill>
              <a:latin typeface="Gotham"/>
              <a:ea typeface="Gotham"/>
              <a:cs typeface="Gotham"/>
              <a:sym typeface="Gotham"/>
            </a:endParaRPr>
          </a:p>
        </p:txBody>
      </p:sp>
      <p:sp>
        <p:nvSpPr>
          <p:cNvPr id="12" name="TextBox 12"/>
          <p:cNvSpPr txBox="1"/>
          <p:nvPr/>
        </p:nvSpPr>
        <p:spPr>
          <a:xfrm>
            <a:off x="9144000"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9144000"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VERITABANI</a:t>
            </a:r>
          </a:p>
        </p:txBody>
      </p:sp>
      <p:sp>
        <p:nvSpPr>
          <p:cNvPr id="14" name="TextBox 14"/>
          <p:cNvSpPr txBox="1"/>
          <p:nvPr/>
        </p:nvSpPr>
        <p:spPr>
          <a:xfrm>
            <a:off x="9144000" y="6125749"/>
            <a:ext cx="4106434" cy="338554"/>
          </a:xfrm>
          <a:prstGeom prst="rect">
            <a:avLst/>
          </a:prstGeom>
        </p:spPr>
        <p:txBody>
          <a:bodyPr lIns="0" tIns="0" rIns="0" bIns="0" rtlCol="0" anchor="t">
            <a:spAutoFit/>
          </a:bodyPr>
          <a:lstStyle/>
          <a:p>
            <a:r>
              <a:rPr lang="en-US" sz="2200" dirty="0" smtClean="0">
                <a:solidFill>
                  <a:srgbClr val="FFFFFF"/>
                </a:solidFill>
                <a:latin typeface="Gotham"/>
                <a:ea typeface="Gotham"/>
                <a:cs typeface="Gotham"/>
                <a:sym typeface="Gotham"/>
              </a:rPr>
              <a:t>•</a:t>
            </a:r>
            <a:r>
              <a:rPr lang="tr-TR" sz="2200" dirty="0" err="1" smtClean="0">
                <a:solidFill>
                  <a:srgbClr val="FFFFFF"/>
                </a:solidFill>
                <a:latin typeface="Gotham"/>
                <a:ea typeface="Gotham"/>
                <a:cs typeface="Gotham"/>
                <a:sym typeface="Gotham"/>
              </a:rPr>
              <a:t>SQLite</a:t>
            </a:r>
            <a:endParaRPr lang="tr-TR" dirty="0">
              <a:hlinkClick r:id="rId2"/>
            </a:endParaRPr>
          </a:p>
        </p:txBody>
      </p:sp>
      <p:sp>
        <p:nvSpPr>
          <p:cNvPr id="15" name="AutoShape 15"/>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6" name="Freeform 1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7" name="Freeform 1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5">
              <a:extLst>
                <a:ext uri="{96DAC541-7B7A-43D3-8B79-37D633B846F1}">
                  <asvg:svgBlip xmlns="" xmlns:asvg="http://schemas.microsoft.com/office/drawing/2016/SVG/main" r:embed="rId6"/>
                </a:ext>
              </a:extLst>
            </a:blip>
            <a:stretch>
              <a:fillRect t="-33080" r="-22790"/>
            </a:stretch>
          </a:blipFill>
        </p:spPr>
      </p:sp>
      <p:sp>
        <p:nvSpPr>
          <p:cNvPr id="18" name="AutoShape 18"/>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9" name="TextBox 19"/>
          <p:cNvSpPr txBox="1"/>
          <p:nvPr/>
        </p:nvSpPr>
        <p:spPr>
          <a:xfrm>
            <a:off x="13411618"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04.</a:t>
            </a:r>
          </a:p>
        </p:txBody>
      </p:sp>
      <p:sp>
        <p:nvSpPr>
          <p:cNvPr id="20" name="TextBox 20"/>
          <p:cNvSpPr txBox="1"/>
          <p:nvPr/>
        </p:nvSpPr>
        <p:spPr>
          <a:xfrm>
            <a:off x="13411618"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API SERVISI</a:t>
            </a:r>
          </a:p>
        </p:txBody>
      </p:sp>
      <p:sp>
        <p:nvSpPr>
          <p:cNvPr id="21" name="TextBox 21"/>
          <p:cNvSpPr txBox="1"/>
          <p:nvPr/>
        </p:nvSpPr>
        <p:spPr>
          <a:xfrm>
            <a:off x="13411618" y="6125749"/>
            <a:ext cx="4106434" cy="1000125"/>
          </a:xfrm>
          <a:prstGeom prst="rect">
            <a:avLst/>
          </a:prstGeom>
        </p:spPr>
        <p:txBody>
          <a:bodyPr lIns="0" tIns="0" rIns="0" bIns="0" rtlCol="0" anchor="t">
            <a:spAutoFit/>
          </a:bodyPr>
          <a:lstStyle/>
          <a:p>
            <a:pPr algn="l">
              <a:lnSpc>
                <a:spcPts val="2640"/>
              </a:lnSpc>
            </a:pPr>
            <a:r>
              <a:rPr lang="en-US" sz="2200">
                <a:solidFill>
                  <a:srgbClr val="FFFFFF"/>
                </a:solidFill>
                <a:latin typeface="Gotham"/>
                <a:ea typeface="Gotham"/>
                <a:cs typeface="Gotham"/>
                <a:sym typeface="Gotham"/>
              </a:rPr>
              <a:t>•Binance</a:t>
            </a:r>
          </a:p>
          <a:p>
            <a:pPr algn="l">
              <a:lnSpc>
                <a:spcPts val="2640"/>
              </a:lnSpc>
            </a:pPr>
            <a:r>
              <a:rPr lang="en-US" sz="2200">
                <a:solidFill>
                  <a:srgbClr val="FFFFFF"/>
                </a:solidFill>
                <a:latin typeface="Gotham"/>
                <a:ea typeface="Gotham"/>
                <a:cs typeface="Gotham"/>
                <a:sym typeface="Gotham"/>
              </a:rPr>
              <a:t>•Exchangerate</a:t>
            </a:r>
          </a:p>
          <a:p>
            <a:pPr algn="l">
              <a:lnSpc>
                <a:spcPts val="2640"/>
              </a:lnSpc>
            </a:pPr>
            <a:endParaRPr lang="en-US" sz="2200">
              <a:solidFill>
                <a:srgbClr val="FFFFFF"/>
              </a:solidFill>
              <a:latin typeface="Gotham"/>
              <a:ea typeface="Gotham"/>
              <a:cs typeface="Gotham"/>
              <a:sym typeface="Gotham"/>
            </a:endParaRPr>
          </a:p>
        </p:txBody>
      </p:sp>
      <p:sp>
        <p:nvSpPr>
          <p:cNvPr id="22" name="TextBox 22"/>
          <p:cNvSpPr txBox="1"/>
          <p:nvPr/>
        </p:nvSpPr>
        <p:spPr>
          <a:xfrm>
            <a:off x="9425520" y="3137796"/>
            <a:ext cx="4614025"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Kullanılacak Teknolojiler</a:t>
            </a: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06</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6419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DÖVIZ VE KRIPTO PARA TABLOLARI</a:t>
            </a:r>
          </a:p>
        </p:txBody>
      </p:sp>
      <p:sp>
        <p:nvSpPr>
          <p:cNvPr id="8" name="TextBox 8"/>
          <p:cNvSpPr txBox="1"/>
          <p:nvPr/>
        </p:nvSpPr>
        <p:spPr>
          <a:xfrm>
            <a:off x="1733643" y="6456182"/>
            <a:ext cx="4059119" cy="13716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Veritabanında favori döviz ve kripto para birimleri için tablo oluşturulacak, günlük olarak fiyatlar kaydedilecek.</a:t>
            </a:r>
          </a:p>
        </p:txBody>
      </p:sp>
      <p:sp>
        <p:nvSpPr>
          <p:cNvPr id="9" name="TextBox 9"/>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6802412"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KULLANICI TABLOSU</a:t>
            </a:r>
          </a:p>
        </p:txBody>
      </p:sp>
      <p:sp>
        <p:nvSpPr>
          <p:cNvPr id="11" name="TextBox 11"/>
          <p:cNvSpPr txBox="1"/>
          <p:nvPr/>
        </p:nvSpPr>
        <p:spPr>
          <a:xfrm>
            <a:off x="6802412" y="6456182"/>
            <a:ext cx="4047014" cy="10287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verileri ve tercihlerinin saklandığı bir tablo olacak.</a:t>
            </a:r>
          </a:p>
        </p:txBody>
      </p:sp>
      <p:sp>
        <p:nvSpPr>
          <p:cNvPr id="12" name="TextBox 12"/>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11859076" y="6456182"/>
            <a:ext cx="4106434" cy="10287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Favori kripto ve dövizlerin gün içi en düşük ve en yüksek fiyat verileri saklanır.</a:t>
            </a:r>
          </a:p>
        </p:txBody>
      </p:sp>
      <p:sp>
        <p:nvSpPr>
          <p:cNvPr id="14" name="AutoShape 14"/>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5" name="Freeform 15"/>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6" name="Freeform 16"/>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7" name="AutoShape 17"/>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8" name="TextBox 18"/>
          <p:cNvSpPr txBox="1"/>
          <p:nvPr/>
        </p:nvSpPr>
        <p:spPr>
          <a:xfrm>
            <a:off x="9425520" y="3137796"/>
            <a:ext cx="4620700"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Veritabanı Yapısı</a:t>
            </a:r>
          </a:p>
        </p:txBody>
      </p:sp>
      <p:sp>
        <p:nvSpPr>
          <p:cNvPr id="19" name="TextBox 19"/>
          <p:cNvSpPr txBox="1"/>
          <p:nvPr/>
        </p:nvSpPr>
        <p:spPr>
          <a:xfrm>
            <a:off x="11859076" y="5569489"/>
            <a:ext cx="4280677" cy="6419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FIYAT GEÇMIŞI TABLOSU</a:t>
            </a:r>
          </a:p>
          <a:p>
            <a:pPr algn="l">
              <a:lnSpc>
                <a:spcPts val="2400"/>
              </a:lnSpc>
            </a:pPr>
            <a:endParaRPr lang="en-US" sz="2400" b="1">
              <a:solidFill>
                <a:srgbClr val="FFBB00"/>
              </a:solidFill>
              <a:latin typeface="Arimo Bold"/>
              <a:ea typeface="Arimo Bold"/>
              <a:cs typeface="Arimo Bold"/>
              <a:sym typeface="Arimo Bold"/>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07</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 ŞIFRELEME</a:t>
            </a:r>
          </a:p>
        </p:txBody>
      </p:sp>
      <p:sp>
        <p:nvSpPr>
          <p:cNvPr id="8" name="TextBox 8"/>
          <p:cNvSpPr txBox="1"/>
          <p:nvPr/>
        </p:nvSpPr>
        <p:spPr>
          <a:xfrm>
            <a:off x="1733643" y="6125749"/>
            <a:ext cx="4059119" cy="6858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Kullanıcı bilgileri şifrelenmiş olarak saklanacak.</a:t>
            </a:r>
          </a:p>
        </p:txBody>
      </p:sp>
      <p:sp>
        <p:nvSpPr>
          <p:cNvPr id="9" name="TextBox 9"/>
          <p:cNvSpPr txBox="1"/>
          <p:nvPr/>
        </p:nvSpPr>
        <p:spPr>
          <a:xfrm>
            <a:off x="681193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6802412"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API ANAHTARI</a:t>
            </a:r>
          </a:p>
        </p:txBody>
      </p:sp>
      <p:sp>
        <p:nvSpPr>
          <p:cNvPr id="11" name="TextBox 11"/>
          <p:cNvSpPr txBox="1"/>
          <p:nvPr/>
        </p:nvSpPr>
        <p:spPr>
          <a:xfrm>
            <a:off x="6802412" y="6125749"/>
            <a:ext cx="4047014" cy="1028700"/>
          </a:xfrm>
          <a:prstGeom prst="rect">
            <a:avLst/>
          </a:prstGeom>
        </p:spPr>
        <p:txBody>
          <a:bodyPr lIns="0" tIns="0" rIns="0" bIns="0" rtlCol="0" anchor="t">
            <a:spAutoFit/>
          </a:bodyPr>
          <a:lstStyle/>
          <a:p>
            <a:pPr algn="l">
              <a:lnSpc>
                <a:spcPts val="2760"/>
              </a:lnSpc>
            </a:pPr>
            <a:r>
              <a:rPr lang="en-US" sz="2300" dirty="0">
                <a:solidFill>
                  <a:srgbClr val="FFFFFF"/>
                </a:solidFill>
                <a:latin typeface="Gotham"/>
                <a:ea typeface="Gotham"/>
                <a:cs typeface="Gotham"/>
                <a:sym typeface="Gotham"/>
              </a:rPr>
              <a:t>API </a:t>
            </a:r>
            <a:r>
              <a:rPr lang="en-US" sz="2300" dirty="0" err="1">
                <a:solidFill>
                  <a:srgbClr val="FFFFFF"/>
                </a:solidFill>
                <a:latin typeface="Gotham"/>
                <a:ea typeface="Gotham"/>
                <a:cs typeface="Gotham"/>
                <a:sym typeface="Gotham"/>
              </a:rPr>
              <a:t>çağrıları</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sırasında</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güvenlik</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için</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gizli</a:t>
            </a:r>
            <a:r>
              <a:rPr lang="en-US" sz="2300" dirty="0">
                <a:solidFill>
                  <a:srgbClr val="FFFFFF"/>
                </a:solidFill>
                <a:latin typeface="Gotham"/>
                <a:ea typeface="Gotham"/>
                <a:cs typeface="Gotham"/>
                <a:sym typeface="Gotham"/>
              </a:rPr>
              <a:t> API </a:t>
            </a:r>
            <a:r>
              <a:rPr lang="en-US" sz="2300" dirty="0" err="1">
                <a:solidFill>
                  <a:srgbClr val="FFFFFF"/>
                </a:solidFill>
                <a:latin typeface="Gotham"/>
                <a:ea typeface="Gotham"/>
                <a:cs typeface="Gotham"/>
                <a:sym typeface="Gotham"/>
              </a:rPr>
              <a:t>anahtarları</a:t>
            </a:r>
            <a:r>
              <a:rPr lang="en-US" sz="2300" dirty="0">
                <a:solidFill>
                  <a:srgbClr val="FFFFFF"/>
                </a:solidFill>
                <a:latin typeface="Gotham"/>
                <a:ea typeface="Gotham"/>
                <a:cs typeface="Gotham"/>
                <a:sym typeface="Gotham"/>
              </a:rPr>
              <a:t> </a:t>
            </a:r>
            <a:r>
              <a:rPr lang="en-US" sz="2300" dirty="0" err="1">
                <a:solidFill>
                  <a:srgbClr val="FFFFFF"/>
                </a:solidFill>
                <a:latin typeface="Gotham"/>
                <a:ea typeface="Gotham"/>
                <a:cs typeface="Gotham"/>
                <a:sym typeface="Gotham"/>
              </a:rPr>
              <a:t>kullanılacak</a:t>
            </a:r>
            <a:r>
              <a:rPr lang="en-US" sz="2300" dirty="0">
                <a:solidFill>
                  <a:srgbClr val="FFFFFF"/>
                </a:solidFill>
                <a:latin typeface="Gotham"/>
                <a:ea typeface="Gotham"/>
                <a:cs typeface="Gotham"/>
                <a:sym typeface="Gotham"/>
              </a:rPr>
              <a:t>.</a:t>
            </a:r>
          </a:p>
        </p:txBody>
      </p:sp>
      <p:sp>
        <p:nvSpPr>
          <p:cNvPr id="12" name="TextBox 12"/>
          <p:cNvSpPr txBox="1"/>
          <p:nvPr/>
        </p:nvSpPr>
        <p:spPr>
          <a:xfrm>
            <a:off x="1187617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11873664" y="5569489"/>
            <a:ext cx="4340096"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YEDEKLEME </a:t>
            </a:r>
          </a:p>
        </p:txBody>
      </p:sp>
      <p:sp>
        <p:nvSpPr>
          <p:cNvPr id="14" name="TextBox 14"/>
          <p:cNvSpPr txBox="1"/>
          <p:nvPr/>
        </p:nvSpPr>
        <p:spPr>
          <a:xfrm>
            <a:off x="11859076" y="6125749"/>
            <a:ext cx="4106434" cy="10287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Hata durumlarında veri kaybını önlemek için veriler günlük olarak yedeklenecek</a:t>
            </a:r>
          </a:p>
        </p:txBody>
      </p:sp>
      <p:sp>
        <p:nvSpPr>
          <p:cNvPr id="15" name="AutoShape 15"/>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6" name="Freeform 16"/>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8" name="AutoShape 18"/>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9" name="TextBox 19"/>
          <p:cNvSpPr txBox="1"/>
          <p:nvPr/>
        </p:nvSpPr>
        <p:spPr>
          <a:xfrm>
            <a:off x="9425520" y="3137796"/>
            <a:ext cx="511464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Güvenlik Gereksinimleri</a:t>
            </a: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0A0F"/>
        </a:solidFill>
        <a:effectLst/>
      </p:bgPr>
    </p:bg>
    <p:spTree>
      <p:nvGrpSpPr>
        <p:cNvPr id="1" name=""/>
        <p:cNvGrpSpPr/>
        <p:nvPr/>
      </p:nvGrpSpPr>
      <p:grpSpPr>
        <a:xfrm>
          <a:off x="0" y="0"/>
          <a:ext cx="0" cy="0"/>
          <a:chOff x="0" y="0"/>
          <a:chExt cx="0" cy="0"/>
        </a:xfrm>
      </p:grpSpPr>
      <p:sp>
        <p:nvSpPr>
          <p:cNvPr id="2" name="TextBox 2"/>
          <p:cNvSpPr txBox="1"/>
          <p:nvPr/>
        </p:nvSpPr>
        <p:spPr>
          <a:xfrm>
            <a:off x="1747702" y="1212123"/>
            <a:ext cx="1795105" cy="1106805"/>
          </a:xfrm>
          <a:prstGeom prst="rect">
            <a:avLst/>
          </a:prstGeom>
        </p:spPr>
        <p:txBody>
          <a:bodyPr lIns="0" tIns="0" rIns="0" bIns="0" rtlCol="0" anchor="t">
            <a:spAutoFit/>
          </a:bodyPr>
          <a:lstStyle/>
          <a:p>
            <a:pPr algn="ctr">
              <a:lnSpc>
                <a:spcPts val="7200"/>
              </a:lnSpc>
            </a:pPr>
            <a:r>
              <a:rPr lang="en-US" sz="7200" b="1">
                <a:solidFill>
                  <a:srgbClr val="FFFFFF"/>
                </a:solidFill>
                <a:latin typeface="ITC Avant Garde Gothic Bold"/>
                <a:ea typeface="ITC Avant Garde Gothic Bold"/>
                <a:cs typeface="ITC Avant Garde Gothic Bold"/>
                <a:sym typeface="ITC Avant Garde Gothic Bold"/>
              </a:rPr>
              <a:t>08</a:t>
            </a:r>
          </a:p>
        </p:txBody>
      </p:sp>
      <p:sp>
        <p:nvSpPr>
          <p:cNvPr id="3" name="AutoShape 3"/>
          <p:cNvSpPr/>
          <p:nvPr/>
        </p:nvSpPr>
        <p:spPr>
          <a:xfrm>
            <a:off x="3542807" y="1970071"/>
            <a:ext cx="0" cy="330917"/>
          </a:xfrm>
          <a:prstGeom prst="line">
            <a:avLst/>
          </a:prstGeom>
          <a:ln w="19050" cap="flat">
            <a:solidFill>
              <a:srgbClr val="FFBB00"/>
            </a:solidFill>
            <a:prstDash val="solid"/>
            <a:headEnd type="none" w="sm" len="sm"/>
            <a:tailEnd type="none" w="sm" len="sm"/>
          </a:ln>
        </p:spPr>
      </p:sp>
      <p:sp>
        <p:nvSpPr>
          <p:cNvPr id="4" name="AutoShape 4"/>
          <p:cNvSpPr/>
          <p:nvPr/>
        </p:nvSpPr>
        <p:spPr>
          <a:xfrm>
            <a:off x="1747702" y="2302836"/>
            <a:ext cx="2284646" cy="0"/>
          </a:xfrm>
          <a:prstGeom prst="line">
            <a:avLst/>
          </a:prstGeom>
          <a:ln w="19050" cap="flat">
            <a:solidFill>
              <a:srgbClr val="FFBB00"/>
            </a:solidFill>
            <a:prstDash val="solid"/>
            <a:headEnd type="none" w="sm" len="sm"/>
            <a:tailEnd type="none" w="sm" len="sm"/>
          </a:ln>
        </p:spPr>
      </p:sp>
      <p:sp>
        <p:nvSpPr>
          <p:cNvPr id="5" name="TextBox 5"/>
          <p:cNvSpPr txBox="1"/>
          <p:nvPr/>
        </p:nvSpPr>
        <p:spPr>
          <a:xfrm>
            <a:off x="1747702" y="2928564"/>
            <a:ext cx="5255739" cy="856615"/>
          </a:xfrm>
          <a:prstGeom prst="rect">
            <a:avLst/>
          </a:prstGeom>
        </p:spPr>
        <p:txBody>
          <a:bodyPr lIns="0" tIns="0" rIns="0" bIns="0" rtlCol="0" anchor="t">
            <a:spAutoFit/>
          </a:bodyPr>
          <a:lstStyle/>
          <a:p>
            <a:pPr algn="l">
              <a:lnSpc>
                <a:spcPts val="5600"/>
              </a:lnSpc>
            </a:pPr>
            <a:r>
              <a:rPr lang="en-US" sz="5600" b="1">
                <a:solidFill>
                  <a:srgbClr val="FFBB00"/>
                </a:solidFill>
                <a:latin typeface="ITC Avant Garde Gothic Bold"/>
                <a:ea typeface="ITC Avant Garde Gothic Bold"/>
                <a:cs typeface="ITC Avant Garde Gothic Bold"/>
                <a:sym typeface="ITC Avant Garde Gothic Bold"/>
              </a:rPr>
              <a:t>İhtiyaç Analizi</a:t>
            </a:r>
          </a:p>
        </p:txBody>
      </p:sp>
      <p:sp>
        <p:nvSpPr>
          <p:cNvPr id="6" name="TextBox 6"/>
          <p:cNvSpPr txBox="1"/>
          <p:nvPr/>
        </p:nvSpPr>
        <p:spPr>
          <a:xfrm>
            <a:off x="1747702"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01.</a:t>
            </a:r>
          </a:p>
        </p:txBody>
      </p:sp>
      <p:sp>
        <p:nvSpPr>
          <p:cNvPr id="7" name="TextBox 7"/>
          <p:cNvSpPr txBox="1"/>
          <p:nvPr/>
        </p:nvSpPr>
        <p:spPr>
          <a:xfrm>
            <a:off x="1747702" y="5569489"/>
            <a:ext cx="426162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API LIMITLERI</a:t>
            </a:r>
          </a:p>
        </p:txBody>
      </p:sp>
      <p:sp>
        <p:nvSpPr>
          <p:cNvPr id="8" name="TextBox 8"/>
          <p:cNvSpPr txBox="1"/>
          <p:nvPr/>
        </p:nvSpPr>
        <p:spPr>
          <a:xfrm>
            <a:off x="1733643" y="6125749"/>
            <a:ext cx="4059119" cy="20574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API sağlayıcının belirlediği istek sınırlarına dikkat edilmesi gerekiyor. Örneğin, ücretsiz sürümlerde API çağrı limiti sınırlı olabilir.</a:t>
            </a:r>
          </a:p>
        </p:txBody>
      </p:sp>
      <p:sp>
        <p:nvSpPr>
          <p:cNvPr id="9" name="TextBox 9"/>
          <p:cNvSpPr txBox="1"/>
          <p:nvPr/>
        </p:nvSpPr>
        <p:spPr>
          <a:xfrm>
            <a:off x="6741477"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02.</a:t>
            </a:r>
          </a:p>
        </p:txBody>
      </p:sp>
      <p:sp>
        <p:nvSpPr>
          <p:cNvPr id="10" name="TextBox 10"/>
          <p:cNvSpPr txBox="1"/>
          <p:nvPr/>
        </p:nvSpPr>
        <p:spPr>
          <a:xfrm>
            <a:off x="6741477" y="5569489"/>
            <a:ext cx="4280677"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 GÜNCELLIĞI</a:t>
            </a:r>
          </a:p>
        </p:txBody>
      </p:sp>
      <p:sp>
        <p:nvSpPr>
          <p:cNvPr id="11" name="TextBox 11"/>
          <p:cNvSpPr txBox="1"/>
          <p:nvPr/>
        </p:nvSpPr>
        <p:spPr>
          <a:xfrm>
            <a:off x="6741477" y="6125749"/>
            <a:ext cx="4047014" cy="24003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Kripto para ve döviz verilerinin anlık olarak çok hızlı değişmesi nedeniyle, veri güncelleme sıklığı ile sistem performansı arasında bir denge kurulmalı.</a:t>
            </a:r>
          </a:p>
        </p:txBody>
      </p:sp>
      <p:sp>
        <p:nvSpPr>
          <p:cNvPr id="12" name="TextBox 12"/>
          <p:cNvSpPr txBox="1"/>
          <p:nvPr/>
        </p:nvSpPr>
        <p:spPr>
          <a:xfrm>
            <a:off x="11514694" y="4931410"/>
            <a:ext cx="763192" cy="452755"/>
          </a:xfrm>
          <a:prstGeom prst="rect">
            <a:avLst/>
          </a:prstGeom>
        </p:spPr>
        <p:txBody>
          <a:bodyPr lIns="0" tIns="0" rIns="0" bIns="0" rtlCol="0" anchor="t">
            <a:spAutoFit/>
          </a:bodyPr>
          <a:lstStyle/>
          <a:p>
            <a:pPr algn="l">
              <a:lnSpc>
                <a:spcPts val="3200"/>
              </a:lnSpc>
            </a:pPr>
            <a:r>
              <a:rPr lang="en-US" sz="3200" b="1">
                <a:solidFill>
                  <a:srgbClr val="FFFFFF"/>
                </a:solidFill>
                <a:latin typeface="Arimo Bold"/>
                <a:ea typeface="Arimo Bold"/>
                <a:cs typeface="Arimo Bold"/>
                <a:sym typeface="Arimo Bold"/>
              </a:rPr>
              <a:t>03.</a:t>
            </a:r>
          </a:p>
        </p:txBody>
      </p:sp>
      <p:sp>
        <p:nvSpPr>
          <p:cNvPr id="13" name="TextBox 13"/>
          <p:cNvSpPr txBox="1"/>
          <p:nvPr/>
        </p:nvSpPr>
        <p:spPr>
          <a:xfrm>
            <a:off x="11514694" y="6125749"/>
            <a:ext cx="5023155" cy="2400300"/>
          </a:xfrm>
          <a:prstGeom prst="rect">
            <a:avLst/>
          </a:prstGeom>
        </p:spPr>
        <p:txBody>
          <a:bodyPr lIns="0" tIns="0" rIns="0" bIns="0" rtlCol="0" anchor="t">
            <a:spAutoFit/>
          </a:bodyPr>
          <a:lstStyle/>
          <a:p>
            <a:pPr algn="l">
              <a:lnSpc>
                <a:spcPts val="2760"/>
              </a:lnSpc>
            </a:pPr>
            <a:r>
              <a:rPr lang="en-US" sz="2300">
                <a:solidFill>
                  <a:srgbClr val="FFFFFF"/>
                </a:solidFill>
                <a:latin typeface="Gotham"/>
                <a:ea typeface="Gotham"/>
                <a:cs typeface="Gotham"/>
                <a:sym typeface="Gotham"/>
              </a:rPr>
              <a:t>Eski fiyat verilerinin sürekli kaydedilmesiyle veritabanı boyutu artar. Bu durumda, veritabanı yönetimi zorlaşabilir, performans düşebilir ve saklama maliyetleri artabilir. Bu nedenle, eski verilerin bir süre sonra silinmesi gerekebilir.</a:t>
            </a:r>
          </a:p>
        </p:txBody>
      </p:sp>
      <p:sp>
        <p:nvSpPr>
          <p:cNvPr id="14" name="AutoShape 14"/>
          <p:cNvSpPr/>
          <p:nvPr/>
        </p:nvSpPr>
        <p:spPr>
          <a:xfrm flipV="1">
            <a:off x="1793895" y="4674139"/>
            <a:ext cx="14743954" cy="0"/>
          </a:xfrm>
          <a:prstGeom prst="line">
            <a:avLst/>
          </a:prstGeom>
          <a:ln w="19050" cap="flat">
            <a:solidFill>
              <a:srgbClr val="FFFFFF"/>
            </a:solidFill>
            <a:prstDash val="solid"/>
            <a:headEnd type="none" w="sm" len="sm"/>
            <a:tailEnd type="none" w="sm" len="sm"/>
          </a:ln>
        </p:spPr>
      </p:sp>
      <p:sp>
        <p:nvSpPr>
          <p:cNvPr id="15" name="Freeform 15"/>
          <p:cNvSpPr/>
          <p:nvPr/>
        </p:nvSpPr>
        <p:spPr>
          <a:xfrm>
            <a:off x="16537849" y="-843094"/>
            <a:ext cx="2165341" cy="2181205"/>
          </a:xfrm>
          <a:custGeom>
            <a:avLst/>
            <a:gdLst/>
            <a:ahLst/>
            <a:cxnLst/>
            <a:rect l="l" t="t" r="r" b="b"/>
            <a:pathLst>
              <a:path w="2165341" h="2181205">
                <a:moveTo>
                  <a:pt x="0" y="0"/>
                </a:moveTo>
                <a:lnTo>
                  <a:pt x="2165341" y="0"/>
                </a:lnTo>
                <a:lnTo>
                  <a:pt x="2165341" y="2181205"/>
                </a:lnTo>
                <a:lnTo>
                  <a:pt x="0" y="21812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6" name="Freeform 16"/>
          <p:cNvSpPr/>
          <p:nvPr/>
        </p:nvSpPr>
        <p:spPr>
          <a:xfrm>
            <a:off x="-1155420" y="7256282"/>
            <a:ext cx="1763450" cy="1639016"/>
          </a:xfrm>
          <a:custGeom>
            <a:avLst/>
            <a:gdLst/>
            <a:ahLst/>
            <a:cxnLst/>
            <a:rect l="l" t="t" r="r" b="b"/>
            <a:pathLst>
              <a:path w="1763450" h="1639016">
                <a:moveTo>
                  <a:pt x="0" y="0"/>
                </a:moveTo>
                <a:lnTo>
                  <a:pt x="1763450" y="0"/>
                </a:lnTo>
                <a:lnTo>
                  <a:pt x="1763450" y="1639017"/>
                </a:lnTo>
                <a:lnTo>
                  <a:pt x="0" y="1639017"/>
                </a:lnTo>
                <a:lnTo>
                  <a:pt x="0" y="0"/>
                </a:lnTo>
                <a:close/>
              </a:path>
            </a:pathLst>
          </a:custGeom>
          <a:blipFill>
            <a:blip r:embed="rId4">
              <a:extLst>
                <a:ext uri="{96DAC541-7B7A-43D3-8B79-37D633B846F1}">
                  <asvg:svgBlip xmlns="" xmlns:asvg="http://schemas.microsoft.com/office/drawing/2016/SVG/main" r:embed="rId5"/>
                </a:ext>
              </a:extLst>
            </a:blip>
            <a:stretch>
              <a:fillRect t="-33080" r="-22790"/>
            </a:stretch>
          </a:blipFill>
        </p:spPr>
      </p:sp>
      <p:sp>
        <p:nvSpPr>
          <p:cNvPr id="17" name="AutoShape 17"/>
          <p:cNvSpPr/>
          <p:nvPr/>
        </p:nvSpPr>
        <p:spPr>
          <a:xfrm flipV="1">
            <a:off x="17776320" y="1770288"/>
            <a:ext cx="605291" cy="0"/>
          </a:xfrm>
          <a:prstGeom prst="line">
            <a:avLst/>
          </a:prstGeom>
          <a:ln w="95250" cap="flat">
            <a:solidFill>
              <a:srgbClr val="FFFFFF"/>
            </a:solidFill>
            <a:prstDash val="solid"/>
            <a:headEnd type="none" w="sm" len="sm"/>
            <a:tailEnd type="none" w="sm" len="sm"/>
          </a:ln>
        </p:spPr>
      </p:sp>
      <p:sp>
        <p:nvSpPr>
          <p:cNvPr id="18" name="TextBox 18"/>
          <p:cNvSpPr txBox="1"/>
          <p:nvPr/>
        </p:nvSpPr>
        <p:spPr>
          <a:xfrm>
            <a:off x="9425520" y="3137796"/>
            <a:ext cx="5114647" cy="447675"/>
          </a:xfrm>
          <a:prstGeom prst="rect">
            <a:avLst/>
          </a:prstGeom>
        </p:spPr>
        <p:txBody>
          <a:bodyPr lIns="0" tIns="0" rIns="0" bIns="0" rtlCol="0" anchor="t">
            <a:spAutoFit/>
          </a:bodyPr>
          <a:lstStyle/>
          <a:p>
            <a:pPr algn="l">
              <a:lnSpc>
                <a:spcPts val="3599"/>
              </a:lnSpc>
            </a:pPr>
            <a:r>
              <a:rPr lang="en-US" sz="2999">
                <a:solidFill>
                  <a:srgbClr val="FFFFFF"/>
                </a:solidFill>
                <a:latin typeface="Gotham"/>
                <a:ea typeface="Gotham"/>
                <a:cs typeface="Gotham"/>
                <a:sym typeface="Gotham"/>
              </a:rPr>
              <a:t>Kısıtlamalar</a:t>
            </a:r>
          </a:p>
        </p:txBody>
      </p:sp>
      <p:sp>
        <p:nvSpPr>
          <p:cNvPr id="19" name="TextBox 19"/>
          <p:cNvSpPr txBox="1"/>
          <p:nvPr/>
        </p:nvSpPr>
        <p:spPr>
          <a:xfrm>
            <a:off x="11514694" y="5569489"/>
            <a:ext cx="5023155" cy="337185"/>
          </a:xfrm>
          <a:prstGeom prst="rect">
            <a:avLst/>
          </a:prstGeom>
        </p:spPr>
        <p:txBody>
          <a:bodyPr lIns="0" tIns="0" rIns="0" bIns="0" rtlCol="0" anchor="t">
            <a:spAutoFit/>
          </a:bodyPr>
          <a:lstStyle/>
          <a:p>
            <a:pPr algn="l">
              <a:lnSpc>
                <a:spcPts val="2400"/>
              </a:lnSpc>
            </a:pPr>
            <a:r>
              <a:rPr lang="en-US" sz="2400" b="1">
                <a:solidFill>
                  <a:srgbClr val="FFBB00"/>
                </a:solidFill>
                <a:latin typeface="Arimo Bold"/>
                <a:ea typeface="Arimo Bold"/>
                <a:cs typeface="Arimo Bold"/>
                <a:sym typeface="Arimo Bold"/>
              </a:rPr>
              <a:t>VERI DEPOLAMA KISITLAMALARI</a:t>
            </a:r>
          </a:p>
        </p:txBody>
      </p:sp>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734</Words>
  <Application>Microsoft Office PowerPoint</Application>
  <PresentationFormat>Özel</PresentationFormat>
  <Paragraphs>132</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Muli Heavy</vt:lpstr>
      <vt:lpstr>Inter</vt:lpstr>
      <vt:lpstr>Arimo Bold</vt:lpstr>
      <vt:lpstr>Arial</vt:lpstr>
      <vt:lpstr>Gotham</vt:lpstr>
      <vt:lpstr>ITC Avant Garde Gothic Bold</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CryptoApex</dc:title>
  <cp:lastModifiedBy>Berke</cp:lastModifiedBy>
  <cp:revision>5</cp:revision>
  <dcterms:created xsi:type="dcterms:W3CDTF">2006-08-16T00:00:00Z</dcterms:created>
  <dcterms:modified xsi:type="dcterms:W3CDTF">2024-11-02T11:31:07Z</dcterms:modified>
  <dc:identifier>DAGVDpRGLEo</dc:identifier>
</cp:coreProperties>
</file>