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2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FA1C9B-6430-0747-86C4-3FC45B868AE8}" type="datetimeFigureOut">
              <a:rPr lang="en-US" smtClean="0"/>
              <a:t>10/26/14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D2D797C-30D6-9245-9DDB-D35A6D9545F4}"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Games</a:t>
            </a:r>
            <a:endParaRPr lang="en-US" dirty="0"/>
          </a:p>
        </p:txBody>
      </p:sp>
      <p:sp>
        <p:nvSpPr>
          <p:cNvPr id="3" name="Subtitle 2"/>
          <p:cNvSpPr>
            <a:spLocks noGrp="1"/>
          </p:cNvSpPr>
          <p:nvPr>
            <p:ph type="subTitle" idx="1"/>
          </p:nvPr>
        </p:nvSpPr>
        <p:spPr>
          <a:xfrm>
            <a:off x="1371600" y="5648325"/>
            <a:ext cx="6400800" cy="733425"/>
          </a:xfrm>
        </p:spPr>
        <p:txBody>
          <a:bodyPr/>
          <a:lstStyle/>
          <a:p>
            <a:r>
              <a:rPr lang="en-US" dirty="0" smtClean="0">
                <a:solidFill>
                  <a:schemeClr val="accent6">
                    <a:lumMod val="60000"/>
                    <a:lumOff val="40000"/>
                  </a:schemeClr>
                </a:solidFill>
              </a:rPr>
              <a:t>CS 195  Social Implications of Computers</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0480448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 with a Purpose</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6"/>
                </a:solidFill>
              </a:rPr>
              <a:t>Can Video Games Fend Off Mental Decline?</a:t>
            </a:r>
          </a:p>
          <a:p>
            <a:pPr marL="0" indent="0">
              <a:buNone/>
            </a:pPr>
            <a:r>
              <a:rPr lang="en-US" sz="2000" dirty="0" smtClean="0">
                <a:solidFill>
                  <a:schemeClr val="accent6"/>
                </a:solidFill>
              </a:rPr>
              <a:t>	By Clive Thompson    Oct. </a:t>
            </a:r>
            <a:r>
              <a:rPr lang="en-US" sz="2000" dirty="0">
                <a:solidFill>
                  <a:schemeClr val="accent6"/>
                </a:solidFill>
              </a:rPr>
              <a:t>23, </a:t>
            </a:r>
            <a:r>
              <a:rPr lang="en-US" sz="2000" dirty="0" smtClean="0">
                <a:solidFill>
                  <a:schemeClr val="accent6"/>
                </a:solidFill>
              </a:rPr>
              <a:t>2014    New York Times</a:t>
            </a:r>
          </a:p>
          <a:p>
            <a:pPr marL="0" indent="0">
              <a:buNone/>
            </a:pPr>
            <a:r>
              <a:rPr lang="en-US" sz="1800" i="0" dirty="0">
                <a:solidFill>
                  <a:schemeClr val="accent6"/>
                </a:solidFill>
              </a:rPr>
              <a:t>Project: </a:t>
            </a:r>
            <a:r>
              <a:rPr lang="en-US" sz="1800" i="0" dirty="0" err="1">
                <a:solidFill>
                  <a:schemeClr val="accent6"/>
                </a:solidFill>
              </a:rPr>
              <a:t>Evo</a:t>
            </a:r>
            <a:r>
              <a:rPr lang="en-US" sz="1800" i="0" dirty="0">
                <a:solidFill>
                  <a:schemeClr val="accent6"/>
                </a:solidFill>
              </a:rPr>
              <a:t>, as the game is called, was designed to tax several mental abilities at once. As I maneuvered the surfboard down winding river pathways, I was supposed to avoid hitting the sides, which required what </a:t>
            </a:r>
            <a:r>
              <a:rPr lang="en-US" sz="1800" i="0" dirty="0" err="1">
                <a:solidFill>
                  <a:schemeClr val="accent6"/>
                </a:solidFill>
              </a:rPr>
              <a:t>Gazzaley</a:t>
            </a:r>
            <a:r>
              <a:rPr lang="en-US" sz="1800" i="0" dirty="0">
                <a:solidFill>
                  <a:schemeClr val="accent6"/>
                </a:solidFill>
              </a:rPr>
              <a:t> said was “visual-motor tracking.” But I also had to watch out for targets: I was tasked with tapping the screen whenever a red fish jumped out of the water. The game increased in difficulty as I improved, making the river </a:t>
            </a:r>
            <a:r>
              <a:rPr lang="en-US" sz="1800" i="0" dirty="0" err="1">
                <a:solidFill>
                  <a:schemeClr val="accent6"/>
                </a:solidFill>
              </a:rPr>
              <a:t>twistier</a:t>
            </a:r>
            <a:r>
              <a:rPr lang="en-US" sz="1800" i="0" dirty="0">
                <a:solidFill>
                  <a:schemeClr val="accent6"/>
                </a:solidFill>
              </a:rPr>
              <a:t> and obliging me to remember turns I’d taken. (These were “working-memory challenges.”) Soon the targets became more confusing — I was trying to tap blue birds and green fish, but the game faked me out by mixing in green birds and blue fish. This was testing my “selective attention,” or how quickly I could assess a situation and react to it</a:t>
            </a:r>
            <a:r>
              <a:rPr lang="en-US" sz="1800" i="0" dirty="0" smtClean="0">
                <a:solidFill>
                  <a:schemeClr val="accent6"/>
                </a:solidFill>
              </a:rPr>
              <a:t>.</a:t>
            </a:r>
          </a:p>
          <a:p>
            <a:pPr marL="0" indent="0">
              <a:buNone/>
            </a:pPr>
            <a:r>
              <a:rPr lang="en-US" sz="2000" i="0" dirty="0">
                <a:solidFill>
                  <a:schemeClr val="accent6"/>
                </a:solidFill>
              </a:rPr>
              <a:t>The company behind Project: </a:t>
            </a:r>
            <a:r>
              <a:rPr lang="en-US" sz="2000" i="0" dirty="0" err="1">
                <a:solidFill>
                  <a:schemeClr val="accent6"/>
                </a:solidFill>
              </a:rPr>
              <a:t>Evo</a:t>
            </a:r>
            <a:r>
              <a:rPr lang="en-US" sz="2000" i="0" dirty="0">
                <a:solidFill>
                  <a:schemeClr val="accent6"/>
                </a:solidFill>
              </a:rPr>
              <a:t> is now seeking approval from the Food and Drug Administration for the game. If it gets that government stamp, it might become a sort of cognitive Lipitor or Viagra, a game that your doctor can prescribe for your aging mind.</a:t>
            </a:r>
          </a:p>
        </p:txBody>
      </p:sp>
    </p:spTree>
    <p:extLst>
      <p:ext uri="{BB962C8B-B14F-4D97-AF65-F5344CB8AC3E}">
        <p14:creationId xmlns:p14="http://schemas.microsoft.com/office/powerpoint/2010/main" val="339327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 with a Purpose (2)</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600" dirty="0"/>
              <a:t>Playing Army: Priming Future Recruits with Simulated Combat</a:t>
            </a:r>
          </a:p>
          <a:p>
            <a:pPr marL="0" indent="0">
              <a:buNone/>
            </a:pPr>
            <a:r>
              <a:rPr lang="en-US" sz="2900" dirty="0" smtClean="0"/>
              <a:t>   by </a:t>
            </a:r>
            <a:r>
              <a:rPr lang="en-US" sz="2900" dirty="0"/>
              <a:t>Ken </a:t>
            </a:r>
            <a:r>
              <a:rPr lang="en-US" sz="2900" dirty="0" smtClean="0"/>
              <a:t>Picard     Seven </a:t>
            </a:r>
            <a:r>
              <a:rPr lang="en-US" sz="2900" dirty="0"/>
              <a:t>Days (Burlington, Vermont) - October 12-18, 2005</a:t>
            </a:r>
          </a:p>
          <a:p>
            <a:pPr marL="0" indent="0">
              <a:buNone/>
            </a:pPr>
            <a:endParaRPr lang="en-US" i="0" dirty="0" smtClean="0"/>
          </a:p>
          <a:p>
            <a:pPr marL="0" indent="0">
              <a:buNone/>
            </a:pPr>
            <a:r>
              <a:rPr lang="en-US" sz="2900" i="0" dirty="0" smtClean="0"/>
              <a:t>On </a:t>
            </a:r>
            <a:r>
              <a:rPr lang="en-US" sz="2900" i="0" dirty="0"/>
              <a:t>July 4, 2002</a:t>
            </a:r>
            <a:r>
              <a:rPr lang="en-US" sz="2900" i="0" dirty="0" smtClean="0"/>
              <a:t>, the </a:t>
            </a:r>
            <a:r>
              <a:rPr lang="en-US" sz="2900" i="0" dirty="0"/>
              <a:t>Pentagon unveiled the video game</a:t>
            </a:r>
            <a:r>
              <a:rPr lang="en-US" sz="2900" dirty="0"/>
              <a:t> America's Army: The Official U.S. </a:t>
            </a:r>
            <a:r>
              <a:rPr lang="en-US" sz="2900" dirty="0" smtClean="0"/>
              <a:t>Army Game</a:t>
            </a:r>
            <a:r>
              <a:rPr lang="en-US" sz="2900" i="0" dirty="0"/>
              <a:t>, online and in CD-ROM format.</a:t>
            </a:r>
          </a:p>
          <a:p>
            <a:pPr marL="0" indent="0">
              <a:buNone/>
            </a:pPr>
            <a:endParaRPr lang="en-US" sz="2900" i="0" dirty="0"/>
          </a:p>
          <a:p>
            <a:pPr marL="0" indent="0">
              <a:buNone/>
            </a:pPr>
            <a:r>
              <a:rPr lang="en-US" sz="2900" dirty="0"/>
              <a:t>America's Army</a:t>
            </a:r>
            <a:r>
              <a:rPr lang="en-US" sz="2900" i="0" dirty="0"/>
              <a:t> was designed as a realistic simulation of what it's like </a:t>
            </a:r>
            <a:r>
              <a:rPr lang="en-US" sz="2900" i="0" dirty="0" smtClean="0"/>
              <a:t>to enlist </a:t>
            </a:r>
            <a:r>
              <a:rPr lang="en-US" sz="2900" i="0" dirty="0"/>
              <a:t>and train in the military. Players progress through a series </a:t>
            </a:r>
            <a:r>
              <a:rPr lang="en-US" sz="2900" i="0" dirty="0" smtClean="0"/>
              <a:t>of individual </a:t>
            </a:r>
            <a:r>
              <a:rPr lang="en-US" sz="2900" i="0" dirty="0"/>
              <a:t>and team-building training scenarios that include the use of "</a:t>
            </a:r>
            <a:r>
              <a:rPr lang="en-US" sz="2900" i="0" dirty="0" smtClean="0"/>
              <a:t>real” military </a:t>
            </a:r>
            <a:r>
              <a:rPr lang="en-US" sz="2900" i="0" dirty="0"/>
              <a:t>weapons and tactics, advancing through cooperative games-</a:t>
            </a:r>
            <a:r>
              <a:rPr lang="en-US" sz="2900" i="0" dirty="0" smtClean="0"/>
              <a:t>playing until </a:t>
            </a:r>
            <a:r>
              <a:rPr lang="en-US" sz="2900" i="0" dirty="0"/>
              <a:t>they reach the level of Green Beret.</a:t>
            </a:r>
          </a:p>
          <a:p>
            <a:pPr marL="0" indent="0">
              <a:buNone/>
            </a:pPr>
            <a:endParaRPr lang="en-US" sz="2900" i="0" dirty="0"/>
          </a:p>
          <a:p>
            <a:pPr marL="0" indent="0">
              <a:buNone/>
            </a:pPr>
            <a:r>
              <a:rPr lang="en-US" sz="2900" dirty="0"/>
              <a:t>America's Army</a:t>
            </a:r>
            <a:r>
              <a:rPr lang="en-US" sz="2900" i="0" dirty="0"/>
              <a:t> is free to anyone who is 13 or older. According to the </a:t>
            </a:r>
            <a:r>
              <a:rPr lang="en-US" sz="2900" i="0" dirty="0" smtClean="0"/>
              <a:t>official website</a:t>
            </a:r>
            <a:r>
              <a:rPr lang="en-US" sz="2900" i="0" dirty="0"/>
              <a:t>, recruiters don't have access to information about its </a:t>
            </a:r>
            <a:r>
              <a:rPr lang="en-US" sz="2900" i="0" dirty="0" smtClean="0"/>
              <a:t>users—unless they </a:t>
            </a:r>
            <a:r>
              <a:rPr lang="en-US" sz="2900" i="0" dirty="0"/>
              <a:t>volunteer it. Needless to say, the game offers plenty of </a:t>
            </a:r>
            <a:r>
              <a:rPr lang="en-US" sz="2900" i="0" dirty="0" smtClean="0"/>
              <a:t>opportunities for </a:t>
            </a:r>
            <a:r>
              <a:rPr lang="en-US" sz="2900" i="0" dirty="0"/>
              <a:t>players to learn more about the Army, including the location of </a:t>
            </a:r>
            <a:r>
              <a:rPr lang="en-US" sz="2900" i="0" dirty="0" smtClean="0"/>
              <a:t>the nearest </a:t>
            </a:r>
            <a:r>
              <a:rPr lang="en-US" sz="2900" i="0" dirty="0"/>
              <a:t>enlistment office.</a:t>
            </a:r>
          </a:p>
          <a:p>
            <a:pPr marL="0" indent="0">
              <a:buNone/>
            </a:pPr>
            <a:endParaRPr lang="en-US" dirty="0"/>
          </a:p>
        </p:txBody>
      </p:sp>
    </p:spTree>
    <p:extLst>
      <p:ext uri="{BB962C8B-B14F-4D97-AF65-F5344CB8AC3E}">
        <p14:creationId xmlns:p14="http://schemas.microsoft.com/office/powerpoint/2010/main" val="287041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 with a Purpose (3)</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6700" dirty="0"/>
              <a:t>Now Playing: Video Games With an Islamist Twist</a:t>
            </a:r>
          </a:p>
          <a:p>
            <a:pPr marL="0" indent="0">
              <a:buNone/>
            </a:pPr>
            <a:r>
              <a:rPr lang="en-US" sz="4200" dirty="0" smtClean="0"/>
              <a:t>    By </a:t>
            </a:r>
            <a:r>
              <a:rPr lang="en-US" sz="4200" dirty="0"/>
              <a:t>Jose Antonio </a:t>
            </a:r>
            <a:r>
              <a:rPr lang="en-US" sz="4200" dirty="0" smtClean="0"/>
              <a:t>Vargas     Washington </a:t>
            </a:r>
            <a:r>
              <a:rPr lang="en-US" sz="4200" dirty="0"/>
              <a:t>Post Staff </a:t>
            </a:r>
            <a:r>
              <a:rPr lang="en-US" sz="4200" dirty="0" smtClean="0"/>
              <a:t>Writer      Monday</a:t>
            </a:r>
            <a:r>
              <a:rPr lang="en-US" sz="4200" dirty="0"/>
              <a:t>, October 9, </a:t>
            </a:r>
            <a:r>
              <a:rPr lang="en-US" sz="4200" dirty="0" smtClean="0"/>
              <a:t>2006</a:t>
            </a:r>
            <a:endParaRPr lang="en-US" sz="4200" dirty="0"/>
          </a:p>
          <a:p>
            <a:pPr marL="0" indent="0">
              <a:buNone/>
            </a:pPr>
            <a:endParaRPr lang="en-US" dirty="0"/>
          </a:p>
          <a:p>
            <a:pPr marL="0" indent="0">
              <a:buNone/>
            </a:pPr>
            <a:r>
              <a:rPr lang="en-US" sz="4200" i="0" dirty="0"/>
              <a:t>A new video game lets players kill President Bush. It's called "Quest </a:t>
            </a:r>
            <a:r>
              <a:rPr lang="en-US" sz="4200" i="0" dirty="0" smtClean="0"/>
              <a:t>for Bush</a:t>
            </a:r>
            <a:r>
              <a:rPr lang="en-US" sz="4200" i="0" dirty="0"/>
              <a:t>." It looks a lot like a game that hit the market three years ago, </a:t>
            </a:r>
            <a:r>
              <a:rPr lang="en-US" sz="4200" i="0" dirty="0" smtClean="0"/>
              <a:t>called "</a:t>
            </a:r>
            <a:r>
              <a:rPr lang="en-US" sz="4200" i="0" dirty="0"/>
              <a:t>Quest for Saddam."</a:t>
            </a:r>
          </a:p>
          <a:p>
            <a:pPr marL="0" indent="0">
              <a:buNone/>
            </a:pPr>
            <a:endParaRPr lang="en-US" sz="4200" i="0" dirty="0"/>
          </a:p>
          <a:p>
            <a:pPr marL="0" indent="0">
              <a:buNone/>
            </a:pPr>
            <a:r>
              <a:rPr lang="en-US" sz="4200" i="0" dirty="0"/>
              <a:t>In the venerable shoot-'</a:t>
            </a:r>
            <a:r>
              <a:rPr lang="en-US" sz="4200" i="0" dirty="0" err="1"/>
              <a:t>em</a:t>
            </a:r>
            <a:r>
              <a:rPr lang="en-US" sz="4200" i="0" dirty="0"/>
              <a:t>-up genre, who's the hero and who's the </a:t>
            </a:r>
            <a:r>
              <a:rPr lang="en-US" sz="4200" i="0" dirty="0" smtClean="0"/>
              <a:t>enemy depends </a:t>
            </a:r>
            <a:r>
              <a:rPr lang="en-US" sz="4200" i="0" dirty="0"/>
              <a:t>on who's programming the game.</a:t>
            </a:r>
          </a:p>
          <a:p>
            <a:pPr marL="0" indent="0">
              <a:buNone/>
            </a:pPr>
            <a:endParaRPr lang="en-US" sz="4200" i="0" dirty="0"/>
          </a:p>
          <a:p>
            <a:pPr marL="0" indent="0">
              <a:buNone/>
            </a:pPr>
            <a:r>
              <a:rPr lang="en-US" sz="4200" i="0" dirty="0"/>
              <a:t>"Quest for Bush," a.k.a. "Night of Bush Capturing," is a free online </a:t>
            </a:r>
            <a:r>
              <a:rPr lang="en-US" sz="4200" i="0" dirty="0" smtClean="0"/>
              <a:t>game released </a:t>
            </a:r>
            <a:r>
              <a:rPr lang="en-US" sz="4200" i="0" dirty="0"/>
              <a:t>by the Global Islamic Media Front, a radical organization that </a:t>
            </a:r>
            <a:r>
              <a:rPr lang="en-US" sz="4200" i="0" dirty="0" smtClean="0"/>
              <a:t>has ties </a:t>
            </a:r>
            <a:r>
              <a:rPr lang="en-US" sz="4200" i="0" dirty="0"/>
              <a:t>with al-Qaeda. Armed with a rifle, a shotgun or a grenade launcher</a:t>
            </a:r>
            <a:r>
              <a:rPr lang="en-US" sz="4200" i="0" dirty="0" smtClean="0"/>
              <a:t>, players </a:t>
            </a:r>
            <a:r>
              <a:rPr lang="en-US" sz="4200" i="0" dirty="0"/>
              <a:t>navigate various missions that include "Jihad Growing Up," "</a:t>
            </a:r>
            <a:r>
              <a:rPr lang="en-US" sz="4200" i="0" dirty="0" smtClean="0"/>
              <a:t>Americans’ Hell</a:t>
            </a:r>
            <a:r>
              <a:rPr lang="en-US" sz="4200" i="0" dirty="0"/>
              <a:t>" and "Bush Hunted Like a Rat." In the final stage, you fight Bush.</a:t>
            </a:r>
          </a:p>
          <a:p>
            <a:pPr marL="0" indent="0">
              <a:buNone/>
            </a:pPr>
            <a:endParaRPr lang="en-US" dirty="0"/>
          </a:p>
        </p:txBody>
      </p:sp>
    </p:spTree>
    <p:extLst>
      <p:ext uri="{BB962C8B-B14F-4D97-AF65-F5344CB8AC3E}">
        <p14:creationId xmlns:p14="http://schemas.microsoft.com/office/powerpoint/2010/main" val="56362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 with a Purpose (4)</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solidFill>
              </a:rPr>
              <a:t>Google Image Labeler</a:t>
            </a:r>
          </a:p>
          <a:p>
            <a:pPr marL="0" indent="0">
              <a:buNone/>
            </a:pPr>
            <a:r>
              <a:rPr lang="en-US" sz="2000" dirty="0" smtClean="0">
                <a:solidFill>
                  <a:schemeClr val="accent6"/>
                </a:solidFill>
              </a:rPr>
              <a:t>     From </a:t>
            </a:r>
            <a:r>
              <a:rPr lang="en-US" sz="2000" dirty="0">
                <a:solidFill>
                  <a:schemeClr val="accent6"/>
                </a:solidFill>
              </a:rPr>
              <a:t>Wikipedia, the free </a:t>
            </a:r>
            <a:r>
              <a:rPr lang="en-US" sz="2000" dirty="0" smtClean="0">
                <a:solidFill>
                  <a:schemeClr val="accent6"/>
                </a:solidFill>
              </a:rPr>
              <a:t>encyclopedia</a:t>
            </a:r>
          </a:p>
          <a:p>
            <a:pPr marL="0" indent="0">
              <a:buNone/>
            </a:pPr>
            <a:endParaRPr lang="en-US" sz="2000" dirty="0">
              <a:solidFill>
                <a:schemeClr val="accent6"/>
              </a:solidFill>
            </a:endParaRPr>
          </a:p>
          <a:p>
            <a:pPr marL="0" indent="0">
              <a:buNone/>
            </a:pPr>
            <a:r>
              <a:rPr lang="en-US" sz="2000" i="0" dirty="0">
                <a:solidFill>
                  <a:schemeClr val="accent6"/>
                </a:solidFill>
              </a:rPr>
              <a:t>Luis von </a:t>
            </a:r>
            <a:r>
              <a:rPr lang="en-US" sz="2000" i="0" dirty="0" err="1">
                <a:solidFill>
                  <a:schemeClr val="accent6"/>
                </a:solidFill>
              </a:rPr>
              <a:t>Ahn</a:t>
            </a:r>
            <a:r>
              <a:rPr lang="en-US" sz="2000" i="0" dirty="0">
                <a:solidFill>
                  <a:schemeClr val="accent6"/>
                </a:solidFill>
              </a:rPr>
              <a:t> developed the ESP Game</a:t>
            </a:r>
            <a:r>
              <a:rPr lang="en-US" sz="2000" i="0" dirty="0" smtClean="0">
                <a:solidFill>
                  <a:schemeClr val="accent6"/>
                </a:solidFill>
              </a:rPr>
              <a:t>, </a:t>
            </a:r>
            <a:r>
              <a:rPr lang="en-US" sz="2000" i="0" dirty="0">
                <a:solidFill>
                  <a:schemeClr val="accent6"/>
                </a:solidFill>
              </a:rPr>
              <a:t>a game in which two people were simultaneously given an image, with no way to communicate, other than knowing the matching label for each picture or the pass signal. The ESP Game had been licensed by Google in the form of the Google Image Labeler and launched this service, as a beta on August 31, 2006</a:t>
            </a:r>
            <a:r>
              <a:rPr lang="en-US" sz="2000" i="0" dirty="0" smtClean="0">
                <a:solidFill>
                  <a:schemeClr val="accent6"/>
                </a:solidFill>
              </a:rPr>
              <a:t>.</a:t>
            </a:r>
          </a:p>
          <a:p>
            <a:pPr marL="0" indent="0">
              <a:buNone/>
            </a:pPr>
            <a:endParaRPr lang="en-US" sz="2000" i="0" dirty="0">
              <a:solidFill>
                <a:schemeClr val="accent6"/>
              </a:solidFill>
            </a:endParaRPr>
          </a:p>
          <a:p>
            <a:pPr marL="0" indent="0">
              <a:buNone/>
            </a:pPr>
            <a:r>
              <a:rPr lang="en-US" sz="2000" i="0" dirty="0">
                <a:solidFill>
                  <a:schemeClr val="accent6"/>
                </a:solidFill>
              </a:rPr>
              <a:t>The game was not designed simply for fun; it was also a way for Google to ensure that its keywords were matched to correct images. Each matched word was supposed to help Google to build an accurate database used when using the Google Image Search.</a:t>
            </a:r>
          </a:p>
        </p:txBody>
      </p:sp>
    </p:spTree>
    <p:extLst>
      <p:ext uri="{BB962C8B-B14F-4D97-AF65-F5344CB8AC3E}">
        <p14:creationId xmlns:p14="http://schemas.microsoft.com/office/powerpoint/2010/main" val="400454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Violent Games Make You Violent?</a:t>
            </a:r>
            <a:endParaRPr lang="en-US" dirty="0"/>
          </a:p>
        </p:txBody>
      </p:sp>
      <p:sp>
        <p:nvSpPr>
          <p:cNvPr id="3" name="Content Placeholder 2"/>
          <p:cNvSpPr>
            <a:spLocks noGrp="1"/>
          </p:cNvSpPr>
          <p:nvPr>
            <p:ph idx="1"/>
          </p:nvPr>
        </p:nvSpPr>
        <p:spPr/>
        <p:txBody>
          <a:bodyPr>
            <a:normAutofit/>
          </a:bodyPr>
          <a:lstStyle/>
          <a:p>
            <a:r>
              <a:rPr lang="en-US" dirty="0" smtClean="0"/>
              <a:t>Extensive research shows that playing violent video games has a </a:t>
            </a:r>
            <a:r>
              <a:rPr lang="en-US" u="sng" dirty="0" smtClean="0"/>
              <a:t>short-ter</a:t>
            </a:r>
            <a:r>
              <a:rPr lang="en-US" dirty="0" smtClean="0"/>
              <a:t>m effect of making kids more </a:t>
            </a:r>
            <a:r>
              <a:rPr lang="en-US" u="sng" dirty="0" smtClean="0"/>
              <a:t>aggressiv</a:t>
            </a:r>
            <a:r>
              <a:rPr lang="en-US" dirty="0" smtClean="0"/>
              <a:t>e in playground play.  But not more violent.</a:t>
            </a:r>
          </a:p>
          <a:p>
            <a:r>
              <a:rPr lang="en-US" dirty="0" smtClean="0"/>
              <a:t>Anecdotal evidence suggests that people who are predisposed to violence can be triggered by game play.</a:t>
            </a:r>
          </a:p>
          <a:p>
            <a:r>
              <a:rPr lang="en-US" dirty="0" smtClean="0"/>
              <a:t>Question for discussion:  Suppose yes.  How should society react?  Ban violent games?</a:t>
            </a:r>
            <a:endParaRPr lang="en-US" dirty="0"/>
          </a:p>
        </p:txBody>
      </p:sp>
    </p:spTree>
    <p:extLst>
      <p:ext uri="{BB962C8B-B14F-4D97-AF65-F5344CB8AC3E}">
        <p14:creationId xmlns:p14="http://schemas.microsoft.com/office/powerpoint/2010/main" val="29954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Supreme Court: Games are Protected Speech</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sz="5000" dirty="0"/>
              <a:t>Justices Reject Ban on Violent Video Games for Children</a:t>
            </a:r>
          </a:p>
          <a:p>
            <a:pPr marL="0" indent="0">
              <a:buNone/>
            </a:pPr>
            <a:r>
              <a:rPr lang="en-US" sz="5000" dirty="0" smtClean="0"/>
              <a:t>    By </a:t>
            </a:r>
            <a:r>
              <a:rPr lang="en-US" sz="5000" dirty="0"/>
              <a:t>ADAM LIPTAK    Published: June 27, 2011    New York Times</a:t>
            </a:r>
          </a:p>
          <a:p>
            <a:pPr marL="0" indent="0">
              <a:buNone/>
            </a:pPr>
            <a:endParaRPr lang="en-US" dirty="0"/>
          </a:p>
          <a:p>
            <a:pPr marL="0" indent="0">
              <a:buNone/>
            </a:pPr>
            <a:r>
              <a:rPr lang="en-US" sz="4300" i="0" dirty="0"/>
              <a:t>WASHINGTON — The Supreme Court on Monday struck down on First Amendment grounds a California law that banned the sale of violent video games to children. The 7-to-2 decision was the latest in a series of rulings protecting free speech, joining ones on funeral protests, videos showing cruelty to animals and political speech by corporations.</a:t>
            </a:r>
          </a:p>
          <a:p>
            <a:pPr marL="0" indent="0">
              <a:buNone/>
            </a:pPr>
            <a:endParaRPr lang="en-US" sz="4300" i="0" dirty="0"/>
          </a:p>
          <a:p>
            <a:pPr marL="0" indent="0">
              <a:buNone/>
            </a:pPr>
            <a:r>
              <a:rPr lang="en-US" sz="4300" i="0" dirty="0"/>
              <a:t>Justice Alito said the majority opinion was too quick to dismiss differences between current video games and other media.  “The objective of one game is to rape a mother and her daughters,” he wrote. In another, “players attempt to fire a rifle shot into the head of President Kennedy as his motorcade passes by the Texas School Book Depository.”</a:t>
            </a:r>
          </a:p>
          <a:p>
            <a:pPr marL="0" indent="0">
              <a:buNone/>
            </a:pPr>
            <a:endParaRPr lang="en-US" sz="4300" i="0" dirty="0"/>
          </a:p>
          <a:p>
            <a:pPr marL="0" indent="0">
              <a:buNone/>
            </a:pPr>
            <a:r>
              <a:rPr lang="en-US" sz="4300" i="0" dirty="0"/>
              <a:t>Justice </a:t>
            </a:r>
            <a:r>
              <a:rPr lang="en-US" sz="4300" i="0" dirty="0" err="1"/>
              <a:t>Breyer</a:t>
            </a:r>
            <a:r>
              <a:rPr lang="en-US" sz="4300" i="0" dirty="0"/>
              <a:t> also dissented, saying the statute survived First Amendment scrutiny. He relied on studies that he said showed violent video games were positively associated with aggressive behavior.  “Unlike the majority,” Justice </a:t>
            </a:r>
            <a:r>
              <a:rPr lang="en-US" sz="4300" i="0" dirty="0" err="1"/>
              <a:t>Breyer</a:t>
            </a:r>
            <a:r>
              <a:rPr lang="en-US" sz="4300" i="0" dirty="0"/>
              <a:t> wrote, “I would find sufficient grounds in these studies and expert opinions for this court to defer to an elected legislature’s conclusion that the video games in question are particularly likely to harm children.”</a:t>
            </a:r>
          </a:p>
          <a:p>
            <a:pPr marL="0" indent="0">
              <a:buNone/>
            </a:pPr>
            <a:endParaRPr lang="en-US" dirty="0"/>
          </a:p>
        </p:txBody>
      </p:sp>
    </p:spTree>
    <p:extLst>
      <p:ext uri="{BB962C8B-B14F-4D97-AF65-F5344CB8AC3E}">
        <p14:creationId xmlns:p14="http://schemas.microsoft.com/office/powerpoint/2010/main" val="175338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GamerGate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a:solidFill>
                  <a:schemeClr val="accent6"/>
                </a:solidFill>
              </a:rPr>
              <a:t>Can Video Games Survive?</a:t>
            </a:r>
          </a:p>
          <a:p>
            <a:pPr marL="0" indent="0">
              <a:buNone/>
            </a:pPr>
            <a:r>
              <a:rPr lang="en-US" sz="2600" dirty="0">
                <a:solidFill>
                  <a:schemeClr val="accent6"/>
                </a:solidFill>
              </a:rPr>
              <a:t>The Disheartening </a:t>
            </a:r>
            <a:r>
              <a:rPr lang="en-US" sz="2600" dirty="0" err="1">
                <a:solidFill>
                  <a:schemeClr val="accent6"/>
                </a:solidFill>
              </a:rPr>
              <a:t>GamerGate</a:t>
            </a:r>
            <a:r>
              <a:rPr lang="en-US" sz="2600" dirty="0">
                <a:solidFill>
                  <a:schemeClr val="accent6"/>
                </a:solidFill>
              </a:rPr>
              <a:t> Campaign</a:t>
            </a:r>
          </a:p>
          <a:p>
            <a:pPr marL="0" indent="0">
              <a:buNone/>
            </a:pPr>
            <a:r>
              <a:rPr lang="en-US" sz="1800" dirty="0" smtClean="0">
                <a:solidFill>
                  <a:schemeClr val="accent6"/>
                </a:solidFill>
              </a:rPr>
              <a:t>     By Chris </a:t>
            </a:r>
            <a:r>
              <a:rPr lang="en-US" sz="1800" dirty="0" err="1" smtClean="0">
                <a:solidFill>
                  <a:schemeClr val="accent6"/>
                </a:solidFill>
              </a:rPr>
              <a:t>Suellentrop</a:t>
            </a:r>
            <a:r>
              <a:rPr lang="en-US" sz="1800" dirty="0" smtClean="0">
                <a:solidFill>
                  <a:schemeClr val="accent6"/>
                </a:solidFill>
              </a:rPr>
              <a:t>   Oct. </a:t>
            </a:r>
            <a:r>
              <a:rPr lang="en-US" sz="1800" dirty="0">
                <a:solidFill>
                  <a:schemeClr val="accent6"/>
                </a:solidFill>
              </a:rPr>
              <a:t>25, </a:t>
            </a:r>
            <a:r>
              <a:rPr lang="en-US" sz="1800" dirty="0" smtClean="0">
                <a:solidFill>
                  <a:schemeClr val="accent6"/>
                </a:solidFill>
              </a:rPr>
              <a:t>2014   New York Times</a:t>
            </a:r>
          </a:p>
          <a:p>
            <a:pPr marL="0" indent="0">
              <a:buNone/>
            </a:pPr>
            <a:endParaRPr lang="en-US" sz="1800" i="0" dirty="0" smtClean="0">
              <a:solidFill>
                <a:schemeClr val="accent6"/>
              </a:solidFill>
            </a:endParaRPr>
          </a:p>
          <a:p>
            <a:pPr marL="0" indent="0">
              <a:buNone/>
            </a:pPr>
            <a:r>
              <a:rPr lang="en-US" sz="1800" i="0" dirty="0" err="1" smtClean="0">
                <a:solidFill>
                  <a:schemeClr val="accent6"/>
                </a:solidFill>
              </a:rPr>
              <a:t>GamerGate</a:t>
            </a:r>
            <a:r>
              <a:rPr lang="en-US" sz="1800" i="0" dirty="0" smtClean="0">
                <a:solidFill>
                  <a:schemeClr val="accent6"/>
                </a:solidFill>
              </a:rPr>
              <a:t> </a:t>
            </a:r>
            <a:r>
              <a:rPr lang="en-US" sz="1800" i="0" dirty="0">
                <a:solidFill>
                  <a:schemeClr val="accent6"/>
                </a:solidFill>
              </a:rPr>
              <a:t>— named for its Twitter </a:t>
            </a:r>
            <a:r>
              <a:rPr lang="en-US" sz="1800" i="0" dirty="0" err="1">
                <a:solidFill>
                  <a:schemeClr val="accent6"/>
                </a:solidFill>
              </a:rPr>
              <a:t>hashtag</a:t>
            </a:r>
            <a:r>
              <a:rPr lang="en-US" sz="1800" i="0" dirty="0">
                <a:solidFill>
                  <a:schemeClr val="accent6"/>
                </a:solidFill>
              </a:rPr>
              <a:t> — began this summer when Zoe Quinn, the designer of the game Depression Quest, received threats of violence after an ex-boyfriend posted a long diatribe about her on the Internet. Some of the crusaders against Ms. Quinn justified their actions by constructing flimsy conspiracies that she colluded unethically with journalists who write for enthusiast websites about video games</a:t>
            </a:r>
            <a:r>
              <a:rPr lang="en-US" sz="1800" i="0" dirty="0" smtClean="0">
                <a:solidFill>
                  <a:schemeClr val="accent6"/>
                </a:solidFill>
              </a:rPr>
              <a:t>.</a:t>
            </a:r>
          </a:p>
          <a:p>
            <a:pPr marL="0" indent="0">
              <a:buNone/>
            </a:pPr>
            <a:endParaRPr lang="en-US" sz="1800" i="0" dirty="0">
              <a:solidFill>
                <a:schemeClr val="accent6"/>
              </a:solidFill>
            </a:endParaRPr>
          </a:p>
          <a:p>
            <a:pPr marL="0" indent="0">
              <a:buNone/>
            </a:pPr>
            <a:r>
              <a:rPr lang="en-US" sz="1800" i="0" dirty="0">
                <a:solidFill>
                  <a:schemeClr val="accent6"/>
                </a:solidFill>
              </a:rPr>
              <a:t>For all of us who love games, </a:t>
            </a:r>
            <a:r>
              <a:rPr lang="en-US" sz="1800" i="0" dirty="0" err="1">
                <a:solidFill>
                  <a:schemeClr val="accent6"/>
                </a:solidFill>
              </a:rPr>
              <a:t>GamerGate</a:t>
            </a:r>
            <a:r>
              <a:rPr lang="en-US" sz="1800" i="0" dirty="0">
                <a:solidFill>
                  <a:schemeClr val="accent6"/>
                </a:solidFill>
              </a:rPr>
              <a:t> has made it impossible to overlook an ugly truth about the culture that surrounds them: Despite the growing diversity in designers and in games — games about bullying, games that put you in the role of a transgender woman, games about coming out to your parents — there is an undercurrent of “latent racism, homophobia and misogyny,” as the prominent game designer Cliff </a:t>
            </a:r>
            <a:r>
              <a:rPr lang="en-US" sz="1800" i="0" dirty="0" err="1">
                <a:solidFill>
                  <a:schemeClr val="accent6"/>
                </a:solidFill>
              </a:rPr>
              <a:t>Bleszinski</a:t>
            </a:r>
            <a:r>
              <a:rPr lang="en-US" sz="1800" i="0" dirty="0">
                <a:solidFill>
                  <a:schemeClr val="accent6"/>
                </a:solidFill>
              </a:rPr>
              <a:t> wrote in March, before </a:t>
            </a:r>
            <a:r>
              <a:rPr lang="en-US" sz="1800" i="0" dirty="0" err="1">
                <a:solidFill>
                  <a:schemeClr val="accent6"/>
                </a:solidFill>
              </a:rPr>
              <a:t>GamerGate</a:t>
            </a:r>
            <a:r>
              <a:rPr lang="en-US" sz="1800" i="0" dirty="0">
                <a:solidFill>
                  <a:schemeClr val="accent6"/>
                </a:solidFill>
              </a:rPr>
              <a:t> even began.</a:t>
            </a:r>
          </a:p>
        </p:txBody>
      </p:sp>
    </p:spTree>
    <p:extLst>
      <p:ext uri="{BB962C8B-B14F-4D97-AF65-F5344CB8AC3E}">
        <p14:creationId xmlns:p14="http://schemas.microsoft.com/office/powerpoint/2010/main" val="405482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GamerGate</a:t>
            </a:r>
            <a:r>
              <a:rPr lang="en-US" dirty="0" smtClean="0"/>
              <a:t>(2)</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i="0" dirty="0"/>
              <a:t>These players are so concerned about the fragility of big-budget video games in the face of cultural analysis and criticism that they circulated an online petition last year calling for the website </a:t>
            </a:r>
            <a:r>
              <a:rPr lang="en-US" sz="1800" i="0" dirty="0" err="1"/>
              <a:t>GameSpot</a:t>
            </a:r>
            <a:r>
              <a:rPr lang="en-US" sz="1800" i="0" dirty="0"/>
              <a:t> to fire a critic, Carolyn Petit, for daring to complain that Grand Theft Auto V “has little room for women except to portray them as strippers, prostitutes, long-suffering wives, humorless girlfriends and goofy, new-age feminists that we’re meant to laugh at.” (There were no such demands for the heads of male critics — including me, writing in The New York Times — who said pretty much the same thing.</a:t>
            </a:r>
            <a:r>
              <a:rPr lang="en-US" sz="1800" i="0" dirty="0" smtClean="0"/>
              <a:t>)</a:t>
            </a:r>
          </a:p>
          <a:p>
            <a:pPr marL="0" indent="0">
              <a:buNone/>
            </a:pPr>
            <a:endParaRPr lang="en-US" sz="1800" i="0" dirty="0"/>
          </a:p>
          <a:p>
            <a:pPr marL="0" indent="0">
              <a:buNone/>
            </a:pPr>
            <a:r>
              <a:rPr lang="en-US" sz="1800" i="0" dirty="0"/>
              <a:t>“The abuse is not the hard part for me,” Leigh Alexander, who wrote the column that led Intel to pull its advertising from </a:t>
            </a:r>
            <a:r>
              <a:rPr lang="en-US" sz="1800" i="0" dirty="0" err="1"/>
              <a:t>Gamasutra</a:t>
            </a:r>
            <a:r>
              <a:rPr lang="en-US" sz="1800" i="0" dirty="0"/>
              <a:t>, said to me in an email. She’s more discouraged by her peers at websites that took two months to denounce </a:t>
            </a:r>
            <a:r>
              <a:rPr lang="en-US" sz="1800" i="0" dirty="0" err="1"/>
              <a:t>GamerGate</a:t>
            </a:r>
            <a:r>
              <a:rPr lang="en-US" sz="1800" i="0" dirty="0"/>
              <a:t>. Others have yet to make a statement at all. Some of the participants in the community of intelligent writers and designers who think and talk about video games in print and online, on websites and social media networks and podcasts, are being cowed into silence.</a:t>
            </a:r>
          </a:p>
          <a:p>
            <a:pPr marL="0" indent="0">
              <a:buNone/>
            </a:pPr>
            <a:endParaRPr lang="en-US" sz="1800" i="0" dirty="0" smtClean="0"/>
          </a:p>
          <a:p>
            <a:pPr marL="0" indent="0">
              <a:buNone/>
            </a:pPr>
            <a:r>
              <a:rPr lang="en-US" sz="1800" i="0" dirty="0" smtClean="0"/>
              <a:t>In </a:t>
            </a:r>
            <a:r>
              <a:rPr lang="en-US" sz="1800" i="0" dirty="0"/>
              <a:t>particular, if the large companies that make video games remain quiet, they risk allowing </a:t>
            </a:r>
            <a:r>
              <a:rPr lang="en-US" sz="1800" i="0" dirty="0" err="1"/>
              <a:t>GamerGate</a:t>
            </a:r>
            <a:r>
              <a:rPr lang="en-US" sz="1800" i="0" dirty="0"/>
              <a:t> to win the debate over whether diversity — of people, of ideas, of games themselves — has a place in their culture.</a:t>
            </a:r>
          </a:p>
        </p:txBody>
      </p:sp>
    </p:spTree>
    <p:extLst>
      <p:ext uri="{BB962C8B-B14F-4D97-AF65-F5344CB8AC3E}">
        <p14:creationId xmlns:p14="http://schemas.microsoft.com/office/powerpoint/2010/main" val="3207126915"/>
      </p:ext>
    </p:extLst>
  </p:cSld>
  <p:clrMapOvr>
    <a:masterClrMapping/>
  </p:clrMapOvr>
</p:sld>
</file>

<file path=ppt/theme/theme1.xml><?xml version="1.0" encoding="utf-8"?>
<a:theme xmlns:a="http://schemas.openxmlformats.org/drawingml/2006/main" name="baskervil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baskerville.thmx</Template>
  <TotalTime>69</TotalTime>
  <Words>1282</Words>
  <Application>Microsoft Macintosh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baskerville</vt:lpstr>
      <vt:lpstr>Computer Games</vt:lpstr>
      <vt:lpstr>Games with a Purpose</vt:lpstr>
      <vt:lpstr>Games with a Purpose (2)</vt:lpstr>
      <vt:lpstr>Games with a Purpose (3)</vt:lpstr>
      <vt:lpstr>Games with a Purpose (4)</vt:lpstr>
      <vt:lpstr>Do Violent Games Make You Violent?</vt:lpstr>
      <vt:lpstr>Supreme Court: Games are Protected Speech</vt:lpstr>
      <vt:lpstr>#GamerGate</vt:lpstr>
      <vt:lpstr>#GamerGate(2)</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Games</dc:title>
  <dc:creator>Brian Harvey</dc:creator>
  <cp:lastModifiedBy>Brian Harvey</cp:lastModifiedBy>
  <cp:revision>6</cp:revision>
  <dcterms:created xsi:type="dcterms:W3CDTF">2014-10-26T19:19:51Z</dcterms:created>
  <dcterms:modified xsi:type="dcterms:W3CDTF">2014-10-26T20:28:52Z</dcterms:modified>
</cp:coreProperties>
</file>