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61" r:id="rId4"/>
    <p:sldId id="262" r:id="rId5"/>
    <p:sldId id="263" r:id="rId6"/>
    <p:sldId id="264" r:id="rId7"/>
    <p:sldId id="265"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660"/>
  </p:normalViewPr>
  <p:slideViewPr>
    <p:cSldViewPr snapToGrid="0" snapToObjects="1">
      <p:cViewPr>
        <p:scale>
          <a:sx n="75" d="100"/>
          <a:sy n="75" d="100"/>
        </p:scale>
        <p:origin x="-10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4B287-E400-FE4E-8637-2A53BF186B21}" type="datetimeFigureOut">
              <a:rPr lang="en-US" smtClean="0"/>
              <a:t>11/19/14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48075-95D3-8E42-B0FE-7C84E2FECDF7}" type="slidenum">
              <a:rPr lang="en-US" smtClean="0"/>
              <a:t>‹#›</a:t>
            </a:fld>
            <a:endParaRPr lang="en-US"/>
          </a:p>
        </p:txBody>
      </p:sp>
    </p:spTree>
    <p:extLst>
      <p:ext uri="{BB962C8B-B14F-4D97-AF65-F5344CB8AC3E}">
        <p14:creationId xmlns:p14="http://schemas.microsoft.com/office/powerpoint/2010/main" val="1308963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1</a:t>
            </a:fld>
            <a:endParaRPr lang="en-US"/>
          </a:p>
        </p:txBody>
      </p:sp>
    </p:spTree>
    <p:extLst>
      <p:ext uri="{BB962C8B-B14F-4D97-AF65-F5344CB8AC3E}">
        <p14:creationId xmlns:p14="http://schemas.microsoft.com/office/powerpoint/2010/main" val="417525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Jean-Paul Sartre, one of the big</a:t>
            </a:r>
            <a:r>
              <a:rPr lang="en-US" baseline="0" dirty="0" smtClean="0"/>
              <a:t> names in Existentialism...</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2</a:t>
            </a:fld>
            <a:endParaRPr lang="en-US"/>
          </a:p>
        </p:txBody>
      </p:sp>
    </p:spTree>
    <p:extLst>
      <p:ext uri="{BB962C8B-B14F-4D97-AF65-F5344CB8AC3E}">
        <p14:creationId xmlns:p14="http://schemas.microsoft.com/office/powerpoint/2010/main" val="72177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Nope, that’s not what we’re talking about.  Risks to the existence of humankind.</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3</a:t>
            </a:fld>
            <a:endParaRPr lang="en-US"/>
          </a:p>
        </p:txBody>
      </p:sp>
    </p:spTree>
    <p:extLst>
      <p:ext uri="{BB962C8B-B14F-4D97-AF65-F5344CB8AC3E}">
        <p14:creationId xmlns:p14="http://schemas.microsoft.com/office/powerpoint/2010/main" val="336236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each of these present ordinary</a:t>
            </a:r>
            <a:r>
              <a:rPr lang="en-US" baseline="0" dirty="0" smtClean="0"/>
              <a:t> risks as well as existential ones.</a:t>
            </a:r>
          </a:p>
          <a:p>
            <a:endParaRPr lang="en-US" baseline="0" dirty="0" smtClean="0"/>
          </a:p>
          <a:p>
            <a:r>
              <a:rPr lang="en-US" baseline="0" dirty="0" smtClean="0"/>
              <a:t>Also note that they hold vast promise, e.g., cholesterol-eating robots in arteries.</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4</a:t>
            </a:fld>
            <a:endParaRPr lang="en-US"/>
          </a:p>
        </p:txBody>
      </p:sp>
    </p:spTree>
    <p:extLst>
      <p:ext uri="{BB962C8B-B14F-4D97-AF65-F5344CB8AC3E}">
        <p14:creationId xmlns:p14="http://schemas.microsoft.com/office/powerpoint/2010/main" val="70516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a:t>
            </a:r>
            <a:r>
              <a:rPr lang="en-US" baseline="0" dirty="0" smtClean="0"/>
              <a:t> in use to make new drugs by splicing bits of the target disease into things that spread through the body the way they want.</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5</a:t>
            </a:fld>
            <a:endParaRPr lang="en-US"/>
          </a:p>
        </p:txBody>
      </p:sp>
    </p:spTree>
    <p:extLst>
      <p:ext uri="{BB962C8B-B14F-4D97-AF65-F5344CB8AC3E}">
        <p14:creationId xmlns:p14="http://schemas.microsoft.com/office/powerpoint/2010/main" val="208008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Closer threat: </a:t>
            </a:r>
            <a:r>
              <a:rPr lang="en-US" dirty="0" err="1" smtClean="0"/>
              <a:t>Ais</a:t>
            </a:r>
            <a:r>
              <a:rPr lang="en-US" dirty="0" smtClean="0"/>
              <a:t> make occasional mistakes, just as people do, but</a:t>
            </a:r>
            <a:r>
              <a:rPr lang="en-US" baseline="0" dirty="0" smtClean="0"/>
              <a:t> then people say “the computer said it, so it must be right.”</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6</a:t>
            </a:fld>
            <a:endParaRPr lang="en-US"/>
          </a:p>
        </p:txBody>
      </p:sp>
    </p:spTree>
    <p:extLst>
      <p:ext uri="{BB962C8B-B14F-4D97-AF65-F5344CB8AC3E}">
        <p14:creationId xmlns:p14="http://schemas.microsoft.com/office/powerpoint/2010/main" val="344456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 mention state terrorists such as the US.</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7</a:t>
            </a:fld>
            <a:endParaRPr lang="en-US"/>
          </a:p>
        </p:txBody>
      </p:sp>
    </p:spTree>
    <p:extLst>
      <p:ext uri="{BB962C8B-B14F-4D97-AF65-F5344CB8AC3E}">
        <p14:creationId xmlns:p14="http://schemas.microsoft.com/office/powerpoint/2010/main" val="377230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Precautionary</a:t>
            </a:r>
            <a:r>
              <a:rPr lang="en-US" baseline="0" dirty="0" smtClean="0"/>
              <a:t> principle is law in Europe, but is widely disliked by scientists, who point out that /not/ using a new technology also </a:t>
            </a:r>
            <a:r>
              <a:rPr lang="en-US" baseline="0" smtClean="0"/>
              <a:t>has risks.</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8</a:t>
            </a:fld>
            <a:endParaRPr lang="en-US"/>
          </a:p>
        </p:txBody>
      </p:sp>
    </p:spTree>
    <p:extLst>
      <p:ext uri="{BB962C8B-B14F-4D97-AF65-F5344CB8AC3E}">
        <p14:creationId xmlns:p14="http://schemas.microsoft.com/office/powerpoint/2010/main" val="259256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11/19/14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Existential Risks</a:t>
            </a:r>
            <a:endParaRPr lang="en-US" dirty="0"/>
          </a:p>
        </p:txBody>
      </p:sp>
      <p:sp>
        <p:nvSpPr>
          <p:cNvPr id="3" name="Subtitle 2"/>
          <p:cNvSpPr>
            <a:spLocks noGrp="1"/>
          </p:cNvSpPr>
          <p:nvPr>
            <p:ph type="subTitle" idx="1"/>
          </p:nvPr>
        </p:nvSpPr>
        <p:spPr>
          <a:xfrm>
            <a:off x="1371600" y="5528734"/>
            <a:ext cx="6400800" cy="702733"/>
          </a:xfrm>
        </p:spPr>
        <p:txBody>
          <a:bodyPr/>
          <a:lstStyle/>
          <a:p>
            <a:r>
              <a:rPr lang="en-US" dirty="0" smtClean="0">
                <a:solidFill>
                  <a:srgbClr val="FAC090"/>
                </a:solidFill>
              </a:rPr>
              <a:t>CS 195 Social Implications of Computers</a:t>
            </a:r>
            <a:endParaRPr lang="en-US" dirty="0">
              <a:solidFill>
                <a:srgbClr val="FAC090"/>
              </a:solidFill>
            </a:endParaRPr>
          </a:p>
        </p:txBody>
      </p:sp>
    </p:spTree>
    <p:extLst>
      <p:ext uri="{BB962C8B-B14F-4D97-AF65-F5344CB8AC3E}">
        <p14:creationId xmlns:p14="http://schemas.microsoft.com/office/powerpoint/2010/main" val="14878458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Risks</a:t>
            </a:r>
            <a:endParaRPr lang="en-US" dirty="0"/>
          </a:p>
        </p:txBody>
      </p:sp>
      <p:pic>
        <p:nvPicPr>
          <p:cNvPr id="6" name="Content Placeholder 5" descr="sartre.png"/>
          <p:cNvPicPr>
            <a:picLocks noGrp="1" noChangeAspect="1"/>
          </p:cNvPicPr>
          <p:nvPr>
            <p:ph idx="1"/>
          </p:nvPr>
        </p:nvPicPr>
        <p:blipFill>
          <a:blip r:embed="rId3">
            <a:extLst>
              <a:ext uri="{28A0092B-C50C-407E-A947-70E740481C1C}">
                <a14:useLocalDpi xmlns:a14="http://schemas.microsoft.com/office/drawing/2010/main" val="0"/>
              </a:ext>
            </a:extLst>
          </a:blip>
          <a:srcRect l="-33221" r="-33221"/>
          <a:stretch>
            <a:fillRect/>
          </a:stretch>
        </p:blipFill>
        <p:spPr/>
      </p:pic>
    </p:spTree>
    <p:extLst>
      <p:ext uri="{BB962C8B-B14F-4D97-AF65-F5344CB8AC3E}">
        <p14:creationId xmlns:p14="http://schemas.microsoft.com/office/powerpoint/2010/main" val="7659171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Risks</a:t>
            </a:r>
            <a:endParaRPr lang="en-US" dirty="0"/>
          </a:p>
        </p:txBody>
      </p:sp>
      <p:pic>
        <p:nvPicPr>
          <p:cNvPr id="6" name="Content Placeholder 5" descr="sartre.png"/>
          <p:cNvPicPr>
            <a:picLocks noGrp="1" noChangeAspect="1"/>
          </p:cNvPicPr>
          <p:nvPr>
            <p:ph idx="1"/>
          </p:nvPr>
        </p:nvPicPr>
        <p:blipFill>
          <a:blip r:embed="rId3">
            <a:extLst>
              <a:ext uri="{28A0092B-C50C-407E-A947-70E740481C1C}">
                <a14:useLocalDpi xmlns:a14="http://schemas.microsoft.com/office/drawing/2010/main" val="0"/>
              </a:ext>
            </a:extLst>
          </a:blip>
          <a:srcRect l="-33221" r="-33221"/>
          <a:stretch>
            <a:fillRect/>
          </a:stretch>
        </p:blipFill>
        <p:spPr/>
      </p:pic>
      <p:pic>
        <p:nvPicPr>
          <p:cNvPr id="4" name="Picture 3" descr="do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51" y="-237067"/>
            <a:ext cx="7247483" cy="7247483"/>
          </a:xfrm>
          <a:prstGeom prst="rect">
            <a:avLst/>
          </a:prstGeom>
        </p:spPr>
      </p:pic>
    </p:spTree>
    <p:extLst>
      <p:ext uri="{BB962C8B-B14F-4D97-AF65-F5344CB8AC3E}">
        <p14:creationId xmlns:p14="http://schemas.microsoft.com/office/powerpoint/2010/main" val="15504530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Nanotechnology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(Beyond Pesticides, March 4, 2010) Scientists at Purdue University have found that </a:t>
            </a:r>
            <a:r>
              <a:rPr lang="en-US" sz="2400" dirty="0" err="1"/>
              <a:t>nanosilver</a:t>
            </a:r>
            <a:r>
              <a:rPr lang="en-US" sz="2400" dirty="0"/>
              <a:t> that is </a:t>
            </a:r>
            <a:r>
              <a:rPr lang="en-US" sz="2400" dirty="0" err="1"/>
              <a:t>sonicated</a:t>
            </a:r>
            <a:r>
              <a:rPr lang="en-US" sz="2400" dirty="0"/>
              <a:t> or suspended in solution is toxic and even lethal to fathead minnows, an organism that is often used to measure toxicity on aquatic life</a:t>
            </a:r>
            <a:r>
              <a:rPr lang="en-US" sz="2400" dirty="0" smtClean="0"/>
              <a:t>.</a:t>
            </a:r>
          </a:p>
          <a:p>
            <a:pPr marL="0" indent="0">
              <a:buNone/>
            </a:pPr>
            <a:endParaRPr lang="en-US" sz="2400" dirty="0"/>
          </a:p>
          <a:p>
            <a:r>
              <a:rPr lang="en-US" dirty="0"/>
              <a:t> </a:t>
            </a:r>
            <a:r>
              <a:rPr lang="en-US" dirty="0" smtClean="0"/>
              <a:t>No evidence so far of toxicity to humans.</a:t>
            </a:r>
          </a:p>
          <a:p>
            <a:r>
              <a:rPr lang="en-US" dirty="0"/>
              <a:t> </a:t>
            </a:r>
            <a:r>
              <a:rPr lang="en-US" dirty="0" smtClean="0"/>
              <a:t>Widespread use in non-food consumer products</a:t>
            </a:r>
          </a:p>
          <a:p>
            <a:pPr lvl="1"/>
            <a:r>
              <a:rPr lang="en-US" dirty="0" smtClean="0"/>
              <a:t>E.g. “stain resistant” clothes</a:t>
            </a:r>
          </a:p>
          <a:p>
            <a:r>
              <a:rPr lang="en-US" dirty="0" smtClean="0"/>
              <a:t> Existential threat:  self-replicating “grey goo”</a:t>
            </a:r>
          </a:p>
        </p:txBody>
      </p:sp>
    </p:spTree>
    <p:extLst>
      <p:ext uri="{BB962C8B-B14F-4D97-AF65-F5344CB8AC3E}">
        <p14:creationId xmlns:p14="http://schemas.microsoft.com/office/powerpoint/2010/main" val="3316214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Engineering</a:t>
            </a:r>
            <a:endParaRPr lang="en-US" dirty="0"/>
          </a:p>
        </p:txBody>
      </p:sp>
      <p:sp>
        <p:nvSpPr>
          <p:cNvPr id="3" name="Content Placeholder 2"/>
          <p:cNvSpPr>
            <a:spLocks noGrp="1"/>
          </p:cNvSpPr>
          <p:nvPr>
            <p:ph idx="1"/>
          </p:nvPr>
        </p:nvSpPr>
        <p:spPr/>
        <p:txBody>
          <a:bodyPr/>
          <a:lstStyle/>
          <a:p>
            <a:r>
              <a:rPr lang="en-US" dirty="0" smtClean="0"/>
              <a:t>Widespread and increasing use in human food</a:t>
            </a:r>
          </a:p>
          <a:p>
            <a:pPr lvl="1"/>
            <a:r>
              <a:rPr lang="en-US" dirty="0" smtClean="0"/>
              <a:t>E.g., pesticide-tolerant crops</a:t>
            </a:r>
          </a:p>
          <a:p>
            <a:r>
              <a:rPr lang="en-US" dirty="0" smtClean="0"/>
              <a:t>Airborne seeds make containment impossible</a:t>
            </a:r>
          </a:p>
          <a:p>
            <a:pPr lvl="1"/>
            <a:r>
              <a:rPr lang="en-US" sz="2400" dirty="0" smtClean="0"/>
              <a:t>2003: </a:t>
            </a:r>
            <a:r>
              <a:rPr lang="en-US" sz="2400" dirty="0"/>
              <a:t>UC Prof. Ignacio </a:t>
            </a:r>
            <a:r>
              <a:rPr lang="en-US" sz="2400" dirty="0" err="1" smtClean="0"/>
              <a:t>Chapela</a:t>
            </a:r>
            <a:r>
              <a:rPr lang="en-US" sz="2400" dirty="0" smtClean="0"/>
              <a:t> denied tenure despite strong recommendation from colleagues after he proves that genetically modified corn from US had migrated to native maize fields in Mexico.  (Decision reversed in 2005.)</a:t>
            </a:r>
          </a:p>
          <a:p>
            <a:r>
              <a:rPr lang="en-US" dirty="0" smtClean="0"/>
              <a:t>Existential threat: super-viruses </a:t>
            </a:r>
            <a:r>
              <a:rPr lang="en-US" sz="2000" dirty="0" smtClean="0"/>
              <a:t>(happening anyway)</a:t>
            </a:r>
            <a:endParaRPr lang="en-US" sz="2800" dirty="0" smtClean="0"/>
          </a:p>
          <a:p>
            <a:r>
              <a:rPr lang="en-US" dirty="0" smtClean="0"/>
              <a:t>Existential threat: genetically enhanced people</a:t>
            </a:r>
            <a:endParaRPr lang="en-US" dirty="0"/>
          </a:p>
        </p:txBody>
      </p:sp>
    </p:spTree>
    <p:extLst>
      <p:ext uri="{BB962C8B-B14F-4D97-AF65-F5344CB8AC3E}">
        <p14:creationId xmlns:p14="http://schemas.microsoft.com/office/powerpoint/2010/main" val="36814598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lstStyle/>
          <a:p>
            <a:r>
              <a:rPr lang="en-US" dirty="0" smtClean="0"/>
              <a:t>New statistical techniques have pushed AI dramatically.</a:t>
            </a:r>
          </a:p>
          <a:p>
            <a:pPr lvl="1"/>
            <a:r>
              <a:rPr lang="en-US" dirty="0" smtClean="0"/>
              <a:t>Even “creative” tasks can be automated.</a:t>
            </a:r>
          </a:p>
          <a:p>
            <a:r>
              <a:rPr lang="en-US" dirty="0" smtClean="0"/>
              <a:t>Immediate threat: loss of jobs</a:t>
            </a:r>
          </a:p>
          <a:p>
            <a:r>
              <a:rPr lang="en-US" dirty="0" smtClean="0"/>
              <a:t>Existential threat: loss of </a:t>
            </a:r>
            <a:r>
              <a:rPr lang="en-US" b="1" dirty="0" smtClean="0"/>
              <a:t>most </a:t>
            </a:r>
            <a:r>
              <a:rPr lang="en-US" dirty="0" smtClean="0"/>
              <a:t>jobs</a:t>
            </a:r>
          </a:p>
          <a:p>
            <a:pPr lvl="1"/>
            <a:r>
              <a:rPr lang="en-US" dirty="0" smtClean="0"/>
              <a:t>What are people for?  (This really is Sartre’s meaning!)</a:t>
            </a:r>
          </a:p>
          <a:p>
            <a:r>
              <a:rPr lang="en-US" dirty="0" smtClean="0"/>
              <a:t>Existential threat: We lose control over AIs, which turn against us.</a:t>
            </a:r>
            <a:endParaRPr lang="en-US" dirty="0"/>
          </a:p>
        </p:txBody>
      </p:sp>
    </p:spTree>
    <p:extLst>
      <p:ext uri="{BB962C8B-B14F-4D97-AF65-F5344CB8AC3E}">
        <p14:creationId xmlns:p14="http://schemas.microsoft.com/office/powerpoint/2010/main" val="42200818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a:t>
            </a:r>
            <a:endParaRPr lang="en-US" dirty="0"/>
          </a:p>
        </p:txBody>
      </p:sp>
      <p:sp>
        <p:nvSpPr>
          <p:cNvPr id="3" name="Content Placeholder 2"/>
          <p:cNvSpPr>
            <a:spLocks noGrp="1"/>
          </p:cNvSpPr>
          <p:nvPr>
            <p:ph idx="1"/>
          </p:nvPr>
        </p:nvSpPr>
        <p:spPr/>
        <p:txBody>
          <a:bodyPr/>
          <a:lstStyle/>
          <a:p>
            <a:r>
              <a:rPr lang="en-US" dirty="0" smtClean="0"/>
              <a:t>Not a new 21</a:t>
            </a:r>
            <a:r>
              <a:rPr lang="en-US" baseline="30000" dirty="0" smtClean="0"/>
              <a:t>st</a:t>
            </a:r>
            <a:r>
              <a:rPr lang="en-US" dirty="0" smtClean="0"/>
              <a:t>-century one, but we already have the technology to destroy life on earth, or at least mammalian life.</a:t>
            </a:r>
          </a:p>
          <a:p>
            <a:r>
              <a:rPr lang="en-US" dirty="0" smtClean="0"/>
              <a:t>Only a matter of time until individual terrorists can build nuclear weapons, biological weapons, etc.</a:t>
            </a:r>
          </a:p>
          <a:p>
            <a:endParaRPr lang="en-US" dirty="0"/>
          </a:p>
        </p:txBody>
      </p:sp>
    </p:spTree>
    <p:extLst>
      <p:ext uri="{BB962C8B-B14F-4D97-AF65-F5344CB8AC3E}">
        <p14:creationId xmlns:p14="http://schemas.microsoft.com/office/powerpoint/2010/main" val="29856705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normAutofit lnSpcReduction="10000"/>
          </a:bodyPr>
          <a:lstStyle/>
          <a:p>
            <a:r>
              <a:rPr lang="en-US" dirty="0" smtClean="0"/>
              <a:t>The most likely risks of technology are not apocalyptic:</a:t>
            </a:r>
          </a:p>
          <a:p>
            <a:pPr lvl="1"/>
            <a:r>
              <a:rPr lang="en-US" sz="2200" dirty="0" smtClean="0"/>
              <a:t>Privacy</a:t>
            </a:r>
          </a:p>
          <a:p>
            <a:pPr lvl="1"/>
            <a:r>
              <a:rPr lang="en-US" sz="2200" dirty="0" smtClean="0"/>
              <a:t>Defects in life-critical technology</a:t>
            </a:r>
          </a:p>
          <a:p>
            <a:pPr lvl="1"/>
            <a:r>
              <a:rPr lang="en-US" sz="2200" dirty="0" smtClean="0"/>
              <a:t>Mercury poisoning in factories</a:t>
            </a:r>
          </a:p>
          <a:p>
            <a:pPr lvl="1"/>
            <a:r>
              <a:rPr lang="en-US" sz="2200" dirty="0" smtClean="0"/>
              <a:t>Non-world-destroying wars</a:t>
            </a:r>
          </a:p>
          <a:p>
            <a:r>
              <a:rPr lang="en-US" dirty="0" smtClean="0"/>
              <a:t>Existential risks are very low probability, very high risk.</a:t>
            </a:r>
          </a:p>
          <a:p>
            <a:pPr lvl="1"/>
            <a:r>
              <a:rPr lang="en-US" dirty="0" smtClean="0"/>
              <a:t>How should public policy prevent disaster?</a:t>
            </a:r>
          </a:p>
          <a:p>
            <a:pPr lvl="2"/>
            <a:r>
              <a:rPr lang="en-US" dirty="0" smtClean="0"/>
              <a:t>“Precautionary principle”</a:t>
            </a:r>
            <a:r>
              <a:rPr lang="en-US" dirty="0"/>
              <a:t>: </a:t>
            </a:r>
            <a:r>
              <a:rPr lang="en-US" dirty="0" smtClean="0"/>
              <a:t>If </a:t>
            </a:r>
            <a:r>
              <a:rPr lang="en-US" dirty="0"/>
              <a:t>an action or policy has a suspected risk of causing harm to the public or to the environment, in the absence of scientific consensus that the action or policy is not harmful, the burden of proof that it is not harmful falls on those taking an action.</a:t>
            </a:r>
          </a:p>
        </p:txBody>
      </p:sp>
    </p:spTree>
    <p:extLst>
      <p:ext uri="{BB962C8B-B14F-4D97-AF65-F5344CB8AC3E}">
        <p14:creationId xmlns:p14="http://schemas.microsoft.com/office/powerpoint/2010/main" val="33533426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280</TotalTime>
  <Words>544</Words>
  <Application>Microsoft Macintosh PowerPoint</Application>
  <PresentationFormat>On-screen Show (4:3)</PresentationFormat>
  <Paragraphs>54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Theme</vt:lpstr>
      <vt:lpstr>Existential Risks</vt:lpstr>
      <vt:lpstr>Existential Risks</vt:lpstr>
      <vt:lpstr>Existential Risks</vt:lpstr>
      <vt:lpstr>Nanotechnology</vt:lpstr>
      <vt:lpstr>Genetic Engineering</vt:lpstr>
      <vt:lpstr>Artificial Intelligence</vt:lpstr>
      <vt:lpstr>War</vt:lpstr>
      <vt:lpstr>Summary</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dc:title>
  <dc:creator>Brian Harvey</dc:creator>
  <cp:lastModifiedBy>Brian Harvey</cp:lastModifiedBy>
  <cp:revision>14</cp:revision>
  <dcterms:created xsi:type="dcterms:W3CDTF">2013-10-21T18:06:59Z</dcterms:created>
  <dcterms:modified xsi:type="dcterms:W3CDTF">2014-11-19T23:19:01Z</dcterms:modified>
</cp:coreProperties>
</file>