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873-8874-8347-AF8F-8D0946EEF5E6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53A4-10B4-9949-9BA9-09C37B32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invented the telephone, but got to the patent office a few</a:t>
            </a:r>
            <a:r>
              <a:rPr lang="en-US" baseline="0" dirty="0" smtClean="0"/>
              <a:t> hours after Bell.  (His phone was better, and Bell ended up building Gray’s version.)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invented the telephone, five</a:t>
            </a:r>
            <a:r>
              <a:rPr lang="en-US" baseline="0" dirty="0" smtClean="0"/>
              <a:t> years earlier, but he’s Italian, so it doesn’t 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reason everyone invents the same thing at the same time</a:t>
            </a:r>
            <a:r>
              <a:rPr lang="en-US" baseline="0" dirty="0" smtClean="0"/>
              <a:t> is government funding setting the agenda.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people who think “information wants to be free” on the Internet</a:t>
            </a:r>
            <a:r>
              <a:rPr lang="en-US" baseline="0" dirty="0" smtClean="0"/>
              <a:t> might have reason to respect authors’ moral rights.</a:t>
            </a:r>
          </a:p>
          <a:p>
            <a:r>
              <a:rPr lang="en-US" baseline="0" dirty="0" smtClean="0"/>
              <a:t>European laws often don’t have fair use exceptions like US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 technology:  artists’ pigments, Stradivarius violins...</a:t>
            </a:r>
          </a:p>
          <a:p>
            <a:r>
              <a:rPr lang="en-US" dirty="0" smtClean="0"/>
              <a:t>(Morally,</a:t>
            </a:r>
            <a:r>
              <a:rPr lang="en-US" baseline="0" dirty="0" smtClean="0"/>
              <a:t> real property is problematic, too – it was usually stolen from someone by force long ago.)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RIAA, you may not buy</a:t>
            </a:r>
            <a:r>
              <a:rPr lang="en-US" baseline="0" dirty="0" smtClean="0"/>
              <a:t> a CD and copy the songs onto your computer even if you never actually listen directly to the CD.  You’re supposed to buy the songs again from an online store.</a:t>
            </a:r>
          </a:p>
          <a:p>
            <a:r>
              <a:rPr lang="en-US" baseline="0" dirty="0" smtClean="0"/>
              <a:t>With older technologies, material cost and quality degradation limited amateur copying to a quantity not worth the publishers’ effort to enforce.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RMS:  The “$” button on the music player that sends $1 directly to the artist of the song currently</a:t>
            </a:r>
            <a:r>
              <a:rPr lang="en-US" baseline="0" dirty="0" smtClean="0"/>
              <a:t> playing.  Entirely optional.</a:t>
            </a:r>
          </a:p>
          <a:p>
            <a:r>
              <a:rPr lang="en-US" baseline="0" dirty="0" smtClean="0"/>
              <a:t>RMS:  Hardly any musicians actually make money from music sales because the record labels require contracts that pay artists based on *net* income, and there never is any net income because of creative accounting practices.</a:t>
            </a:r>
          </a:p>
          <a:p>
            <a:r>
              <a:rPr lang="en-US" baseline="0" dirty="0" smtClean="0"/>
              <a:t>(... but this isn’t true about movies!)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have gotten somewhat better since the patent office started hiring computer programmers as patent examiners.</a:t>
            </a:r>
          </a:p>
          <a:p>
            <a:r>
              <a:rPr lang="en-US" baseline="0" dirty="0" smtClean="0"/>
              <a:t>Big companies file trivial patents as a defensive strategy against other </a:t>
            </a:r>
            <a:r>
              <a:rPr lang="en-US" baseline="0" smtClean="0"/>
              <a:t>big companies’ patents.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Owning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1450"/>
            <a:ext cx="6400800" cy="78105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 195 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Software Patents Hinder Progress?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No:  The patent system supports the enormous efforts required to build modern, internationalized, easy-to-use, extensively tested software systems.</a:t>
            </a:r>
          </a:p>
          <a:p>
            <a:r>
              <a:rPr lang="en-US" dirty="0" smtClean="0"/>
              <a:t>Yes:  Patents last too long because the software development cycle is so much shorter than traditional manufacturing cycles; many patents have been granted for obvious ideas; the accumulation of thousands of obscure patents let big companies exclude competitors.</a:t>
            </a:r>
          </a:p>
          <a:p>
            <a:r>
              <a:rPr lang="en-US" dirty="0" smtClean="0"/>
              <a:t>Maybe the basic idea is okay but the details need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Elisha Gray?</a:t>
            </a:r>
            <a:endParaRPr lang="en-US" dirty="0"/>
          </a:p>
        </p:txBody>
      </p:sp>
      <p:pic>
        <p:nvPicPr>
          <p:cNvPr id="4" name="Content Placeholder 3" descr="220px-Portrait_elisha_gra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26" r="-6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Antonio </a:t>
            </a:r>
            <a:r>
              <a:rPr lang="en-US" dirty="0" err="1" smtClean="0"/>
              <a:t>Meucci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497px-Antonio_Meucci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8" r="-50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90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Inventions Aren’t Strokes of Genius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telephone, the electric light, the steam engine, all were researched in several labs at once, because the enabling technologies came into place and all working engineers knew it.</a:t>
            </a:r>
          </a:p>
          <a:p>
            <a:r>
              <a:rPr lang="en-US" dirty="0" smtClean="0"/>
              <a:t>So why do we issue patents?  They’re a way to encourage engineers to work hard at perfecting new technology.</a:t>
            </a:r>
          </a:p>
          <a:p>
            <a:r>
              <a:rPr lang="en-US" dirty="0" smtClean="0"/>
              <a:t>Exceptions: Xerox, Velcro</a:t>
            </a:r>
            <a:r>
              <a:rPr lang="en-US" b="1" dirty="0" smtClean="0"/>
              <a:t>—</a:t>
            </a:r>
            <a:r>
              <a:rPr lang="en-US" dirty="0" smtClean="0"/>
              <a:t>nobody else was working on these.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9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Constitution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Article 1, Section 8: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Congress shall have Power </a:t>
            </a:r>
            <a:r>
              <a:rPr lang="en-US" dirty="0" smtClean="0"/>
              <a:t>[...]</a:t>
            </a:r>
          </a:p>
          <a:p>
            <a:pPr marL="0" indent="0">
              <a:buNone/>
            </a:pPr>
            <a:r>
              <a:rPr lang="en-US" dirty="0"/>
              <a:t>To promote the Progress of Science and useful Arts, by securing for limited Times to Authors and Inventors the exclusive Right to their respective Writings and Discoveries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20593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earliest copyrights were granted to </a:t>
            </a:r>
            <a:r>
              <a:rPr lang="en-US" b="1" dirty="0" smtClean="0"/>
              <a:t>printers</a:t>
            </a:r>
            <a:r>
              <a:rPr lang="en-US" dirty="0" smtClean="0"/>
              <a:t>, not authors, and were part of licensing schemes meant to prevent the printing of seditious or irreligious material.</a:t>
            </a:r>
          </a:p>
          <a:p>
            <a:r>
              <a:rPr lang="en-US" dirty="0" smtClean="0"/>
              <a:t>In Europe, but not in the United States, the law distinguishes between</a:t>
            </a:r>
          </a:p>
          <a:p>
            <a:pPr lvl="1"/>
            <a:r>
              <a:rPr lang="en-US" b="1" dirty="0" smtClean="0"/>
              <a:t>Economic rights </a:t>
            </a:r>
            <a:r>
              <a:rPr lang="en-US" dirty="0" smtClean="0"/>
              <a:t>to profit from the publication of a work, which can be assigned, e.g., to a publisher, and</a:t>
            </a:r>
          </a:p>
          <a:p>
            <a:pPr lvl="1"/>
            <a:r>
              <a:rPr lang="en-US" b="1" dirty="0" smtClean="0"/>
              <a:t>Moral rights</a:t>
            </a:r>
            <a:r>
              <a:rPr lang="en-US" b="1" i="0" dirty="0" smtClean="0"/>
              <a:t> </a:t>
            </a:r>
            <a:r>
              <a:rPr lang="en-US" dirty="0" smtClean="0"/>
              <a:t>to protect the integrity and attribution of the work, which belong only to the author.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850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and Patent as Social Bargain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dirty="0"/>
              <a:t>To</a:t>
            </a:r>
            <a:r>
              <a:rPr lang="en-US" b="1" dirty="0"/>
              <a:t> promote the Progress</a:t>
            </a:r>
            <a:r>
              <a:rPr lang="en-US" dirty="0"/>
              <a:t> of Science and useful Arts, by </a:t>
            </a:r>
            <a:r>
              <a:rPr lang="en-US" dirty="0" smtClean="0"/>
              <a:t>securing </a:t>
            </a:r>
            <a:r>
              <a:rPr lang="en-US" b="1" dirty="0"/>
              <a:t>for limited Times</a:t>
            </a:r>
            <a:r>
              <a:rPr lang="en-US" dirty="0"/>
              <a:t> to Authors and Inventors the exclusive Right to their respective Writings and </a:t>
            </a:r>
            <a:r>
              <a:rPr lang="en-US" dirty="0" smtClean="0"/>
              <a:t>Discoveries” (This is US, but other countries have similar history.)</a:t>
            </a:r>
          </a:p>
          <a:p>
            <a:r>
              <a:rPr lang="en-US" dirty="0" smtClean="0"/>
              <a:t>In other words, the purpose of copyright and patent is</a:t>
            </a:r>
          </a:p>
          <a:p>
            <a:pPr lvl="1"/>
            <a:r>
              <a:rPr lang="en-US" dirty="0" smtClean="0"/>
              <a:t>to get ideas into the public domain eventually</a:t>
            </a:r>
          </a:p>
          <a:p>
            <a:pPr lvl="1"/>
            <a:r>
              <a:rPr lang="en-US" dirty="0" smtClean="0"/>
              <a:t>to prevent the loss of technology through secrecy</a:t>
            </a:r>
          </a:p>
          <a:p>
            <a:r>
              <a:rPr lang="en-US" dirty="0" smtClean="0"/>
              <a:t>Compare with “real property” (land), which you own </a:t>
            </a:r>
            <a:r>
              <a:rPr lang="en-US" b="1" dirty="0" smtClean="0"/>
              <a:t>by right</a:t>
            </a:r>
            <a:r>
              <a:rPr lang="en-US" dirty="0" smtClean="0"/>
              <a:t> and can pass down to your </a:t>
            </a:r>
            <a:r>
              <a:rPr lang="en-US" dirty="0" err="1" smtClean="0"/>
              <a:t>descendents</a:t>
            </a:r>
            <a:r>
              <a:rPr lang="en-US" dirty="0" smtClean="0"/>
              <a:t> </a:t>
            </a:r>
            <a:r>
              <a:rPr lang="en-US" b="1" dirty="0" smtClean="0"/>
              <a:t>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8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and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ideal “free” market, prices tend to fall to the marginal cost of making one more item.</a:t>
            </a:r>
          </a:p>
          <a:p>
            <a:r>
              <a:rPr lang="en-US" dirty="0" smtClean="0"/>
              <a:t>Digital storage enables unlimited, lossless copying at zero marginal cost.</a:t>
            </a:r>
          </a:p>
          <a:p>
            <a:r>
              <a:rPr lang="en-US" dirty="0" smtClean="0"/>
              <a:t>Copyright has always been a way to prevent the operation of market forces, in order to support artists.  But now everyone is a potential publisher, not just companies with expensive duplication equipment.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Bargain?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argue that the ease of digital copying and distribution make copyright obsolete, but in another sense the technology makes copyright more important than ever.</a:t>
            </a:r>
          </a:p>
          <a:p>
            <a:r>
              <a:rPr lang="en-US" dirty="0" smtClean="0"/>
              <a:t>Can we find other ways to support the creation of art without limiting copying?  One such attempt was a fee added to the price of blank CDs.</a:t>
            </a:r>
          </a:p>
          <a:p>
            <a:r>
              <a:rPr lang="en-US" dirty="0" smtClean="0"/>
              <a:t>DMCA changes the bargain in the other direction, into an effective permanent “intellectual property”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396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214</TotalTime>
  <Words>893</Words>
  <Application>Microsoft Macintosh PowerPoint</Application>
  <PresentationFormat>On-screen Show (4:3)</PresentationFormat>
  <Paragraphs>59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Owning Ideas</vt:lpstr>
      <vt:lpstr>Who is Elisha Gray?</vt:lpstr>
      <vt:lpstr>Who is Antonio Meucci?</vt:lpstr>
      <vt:lpstr>Inventions Aren’t Strokes of Genius</vt:lpstr>
      <vt:lpstr>US Constitution</vt:lpstr>
      <vt:lpstr>Copyright History</vt:lpstr>
      <vt:lpstr>Copyright and Patent as Social Bargain</vt:lpstr>
      <vt:lpstr>Copyright and Computers</vt:lpstr>
      <vt:lpstr>Changing the Bargain?</vt:lpstr>
      <vt:lpstr>Do Software Patents Hinder Progress?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Owning Ideas</dc:title>
  <dc:creator>Brian Harvey</dc:creator>
  <cp:lastModifiedBy>Brian Harvey</cp:lastModifiedBy>
  <cp:revision>9</cp:revision>
  <dcterms:created xsi:type="dcterms:W3CDTF">2013-09-16T17:16:15Z</dcterms:created>
  <dcterms:modified xsi:type="dcterms:W3CDTF">2013-09-16T21:00:30Z</dcterms:modified>
</cp:coreProperties>
</file>