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25FF8-7E67-AF46-A0B6-4F3B7113C75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04AC2-D294-FA4B-BD36-F8F04FD0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(In US labor law.)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3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was</a:t>
            </a:r>
            <a:r>
              <a:rPr lang="en-US" baseline="0" dirty="0" smtClean="0"/>
              <a:t> when doctors and lawyers were independent self-employed entrepreneurs with clients, lay people with no say over the conditions of work.  But these days, with HMOs and big law firms, that distinction no longer holds.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worth noting that doctors and lawyers don’t spend any time agonizing over whether they’re professionals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 on</a:t>
            </a:r>
            <a:r>
              <a:rPr lang="en-US" baseline="0" dirty="0" smtClean="0"/>
              <a:t> the next slide!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is a legitimate defense to a tort claim,</a:t>
            </a:r>
            <a:r>
              <a:rPr lang="en-US" baseline="0" dirty="0" smtClean="0"/>
              <a:t> although of course not guaranteed to convince the jury.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out</a:t>
            </a:r>
            <a:r>
              <a:rPr lang="en-US" baseline="0" dirty="0" smtClean="0"/>
              <a:t> of eight (I’m including the last one) about ownership of ideas!  Who wrote this code anyway?  And no mention of the virtues of sharing and cooperation.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bad.  Four out of</a:t>
            </a:r>
            <a:r>
              <a:rPr lang="en-US" baseline="0" dirty="0" smtClean="0"/>
              <a:t> eight about software engineering issues, typical of such codes.  More about duty to employers than about duty to the general public, but risks in #5 and consequences in #7 are steps in that direction.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Omitting section 3, about the specific duties of managers.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265"/>
            <a:ext cx="8229600" cy="494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1" kern="1200" baseline="0">
          <a:solidFill>
            <a:schemeClr val="accent6">
              <a:lumMod val="60000"/>
              <a:lumOff val="40000"/>
            </a:schemeClr>
          </a:solidFill>
          <a:latin typeface="Baskervil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Professional 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48076"/>
            <a:ext cx="6400800" cy="90774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195   Social Implications of Computers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6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What’s a professional?</a:t>
            </a:r>
            <a:endParaRPr lang="en-US" dirty="0"/>
          </a:p>
        </p:txBody>
      </p:sp>
      <p:pic>
        <p:nvPicPr>
          <p:cNvPr id="4" name="Picture 3" descr="doc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7" y="2841987"/>
            <a:ext cx="2463800" cy="3289300"/>
          </a:xfrm>
          <a:prstGeom prst="rect">
            <a:avLst/>
          </a:prstGeom>
        </p:spPr>
      </p:pic>
      <p:pic>
        <p:nvPicPr>
          <p:cNvPr id="5" name="Picture 4" descr="lawy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38" y="2846856"/>
            <a:ext cx="3694985" cy="32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professional is...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... someone whose boss can legally make him/her work overtime without paying time and a half.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So why would anyone want to be one?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046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son, the doctor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mom happy.</a:t>
            </a:r>
          </a:p>
          <a:p>
            <a:r>
              <a:rPr lang="en-US" dirty="0" smtClean="0"/>
              <a:t>Generally (bot not necessarily) higher pay.</a:t>
            </a:r>
          </a:p>
          <a:p>
            <a:r>
              <a:rPr lang="en-US" dirty="0" smtClean="0"/>
              <a:t>In theory, a professional decides him/herself how to do the job, rather than doing it the boss’s way.</a:t>
            </a:r>
          </a:p>
          <a:p>
            <a:endParaRPr lang="en-US" dirty="0"/>
          </a:p>
          <a:p>
            <a:r>
              <a:rPr lang="en-US" dirty="0" smtClean="0"/>
              <a:t>Snob appeal.  When Reagan broke the air traffic controllers’ union, one reason he succeeded was that they had a history of no solidarity with other unions. </a:t>
            </a:r>
            <a:r>
              <a:rPr lang="en-US" dirty="0"/>
              <a:t> </a:t>
            </a:r>
            <a:r>
              <a:rPr lang="en-US" dirty="0" smtClean="0"/>
              <a:t> They didn’t even think it </a:t>
            </a:r>
            <a:r>
              <a:rPr lang="en-US" u="sng" dirty="0" smtClean="0"/>
              <a:t>wa</a:t>
            </a:r>
            <a:r>
              <a:rPr lang="en-US" dirty="0" smtClean="0"/>
              <a:t>s a union: the </a:t>
            </a:r>
            <a:r>
              <a:rPr lang="en-US" u="sng" dirty="0" smtClean="0"/>
              <a:t>Professiona</a:t>
            </a:r>
            <a:r>
              <a:rPr lang="en-US" dirty="0" smtClean="0"/>
              <a:t>l Air Traffic Controllers </a:t>
            </a:r>
            <a:r>
              <a:rPr lang="en-US" u="sng" dirty="0" smtClean="0"/>
              <a:t>Organizatio</a:t>
            </a:r>
            <a:r>
              <a:rPr lang="en-US" dirty="0" smtClean="0"/>
              <a:t>n (PATCO).  So the pilots’ union, etc., didn’t honor their strike.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5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codes of ethics?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reason is that people don’t take you seriously as professionals unless you have one.</a:t>
            </a:r>
          </a:p>
          <a:p>
            <a:r>
              <a:rPr lang="en-US" dirty="0" smtClean="0"/>
              <a:t>But the main reason is...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5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codes of ethics?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reason is that people don’t take you seriously as professionals unless you have one.</a:t>
            </a:r>
          </a:p>
          <a:p>
            <a:r>
              <a:rPr lang="en-US" dirty="0" smtClean="0"/>
              <a:t>But the main reason is </a:t>
            </a:r>
            <a:r>
              <a:rPr lang="en-US" b="1" dirty="0" smtClean="0"/>
              <a:t>ass covering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You build a bridge.  It falls down.  You get sued.  Your lawyer says: “My client was following the professional standards of civil engineers.  It’s not his fault those standards didn’t anticipate (insert cause of collapse).”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7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Association for Computing Machinery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(largest, oldest) professional association of computer programmers, more recently branched out to include other computer-related professional categories.</a:t>
            </a:r>
          </a:p>
          <a:p>
            <a:pPr lvl="1"/>
            <a:r>
              <a:rPr lang="en-US" dirty="0" smtClean="0"/>
              <a:t>(The competition is the IEEE Computer Society, which appeals to people with one foot in Electrical Engineering.)</a:t>
            </a:r>
          </a:p>
          <a:p>
            <a:r>
              <a:rPr lang="en-US" dirty="0" smtClean="0"/>
              <a:t>Members must agree to the ACM Code of Ethics.</a:t>
            </a:r>
          </a:p>
          <a:p>
            <a:r>
              <a:rPr lang="en-US" dirty="0" smtClean="0"/>
              <a:t>The Code includes “general moral imperatives” and then “more specific professional responsibilities.”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ACM’s General Moral Imperatives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 to society and human well-being.</a:t>
            </a:r>
          </a:p>
          <a:p>
            <a:r>
              <a:rPr lang="en-US" dirty="0" smtClean="0"/>
              <a:t>Avoid harm to others.</a:t>
            </a:r>
          </a:p>
          <a:p>
            <a:r>
              <a:rPr lang="en-US" dirty="0" smtClean="0"/>
              <a:t>Be honest and trustworthy.</a:t>
            </a:r>
          </a:p>
          <a:p>
            <a:r>
              <a:rPr lang="en-US" dirty="0" smtClean="0"/>
              <a:t>Be fair and take action not to discriminate.</a:t>
            </a:r>
          </a:p>
          <a:p>
            <a:r>
              <a:rPr lang="en-US" dirty="0" smtClean="0"/>
              <a:t>Honor property rights including copyrights and patents.</a:t>
            </a:r>
          </a:p>
          <a:p>
            <a:r>
              <a:rPr lang="en-US" dirty="0" smtClean="0"/>
              <a:t>Give proper credit for intellectual property.</a:t>
            </a:r>
          </a:p>
          <a:p>
            <a:r>
              <a:rPr lang="en-US" dirty="0" smtClean="0"/>
              <a:t>Respect the privacy of others.</a:t>
            </a:r>
          </a:p>
          <a:p>
            <a:r>
              <a:rPr lang="en-US" dirty="0" smtClean="0"/>
              <a:t>Honor confidentiality.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5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ACM’s Specific Professional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Strive to achieve the highest quality, effectiveness and dignity in both the process and products of professional work</a:t>
            </a:r>
            <a:r>
              <a:rPr lang="en-US" dirty="0" smtClean="0"/>
              <a:t>.</a:t>
            </a:r>
          </a:p>
          <a:p>
            <a:r>
              <a:rPr lang="en-US" dirty="0"/>
              <a:t>Acquire and maintain professional competence</a:t>
            </a:r>
            <a:r>
              <a:rPr lang="en-US" dirty="0" smtClean="0"/>
              <a:t>.</a:t>
            </a:r>
          </a:p>
          <a:p>
            <a:r>
              <a:rPr lang="en-US" dirty="0"/>
              <a:t>Know and respect existing laws pertaining to professional work</a:t>
            </a:r>
            <a:r>
              <a:rPr lang="en-US" dirty="0" smtClean="0"/>
              <a:t>.</a:t>
            </a:r>
          </a:p>
          <a:p>
            <a:r>
              <a:rPr lang="en-US" dirty="0"/>
              <a:t>Accept and provide appropriate professional review</a:t>
            </a:r>
            <a:r>
              <a:rPr lang="en-US" dirty="0" smtClean="0"/>
              <a:t>.</a:t>
            </a:r>
          </a:p>
          <a:p>
            <a:r>
              <a:rPr lang="en-US" dirty="0"/>
              <a:t>Give comprehensive and thorough evaluations of computer systems and their impacts, including analysis of possible risks</a:t>
            </a:r>
            <a:r>
              <a:rPr lang="en-US" dirty="0" smtClean="0"/>
              <a:t>.</a:t>
            </a:r>
          </a:p>
          <a:p>
            <a:r>
              <a:rPr lang="en-US" dirty="0"/>
              <a:t>Honor contracts, agreements, and assigned responsibilities</a:t>
            </a:r>
            <a:r>
              <a:rPr lang="en-US" dirty="0" smtClean="0"/>
              <a:t>.</a:t>
            </a:r>
          </a:p>
          <a:p>
            <a:r>
              <a:rPr lang="en-US" dirty="0"/>
              <a:t>Improve public understanding of computing and its consequences</a:t>
            </a:r>
            <a:r>
              <a:rPr lang="en-US" dirty="0" smtClean="0"/>
              <a:t>.</a:t>
            </a:r>
          </a:p>
          <a:p>
            <a:r>
              <a:rPr lang="en-US" dirty="0"/>
              <a:t>Access computing and communication resources only when authorized to do so.</a:t>
            </a:r>
          </a:p>
        </p:txBody>
      </p:sp>
    </p:spTree>
    <p:extLst>
      <p:ext uri="{BB962C8B-B14F-4D97-AF65-F5344CB8AC3E}">
        <p14:creationId xmlns:p14="http://schemas.microsoft.com/office/powerpoint/2010/main" val="26337489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5161</TotalTime>
  <Words>682</Words>
  <Application>Microsoft Macintosh PowerPoint</Application>
  <PresentationFormat>On-screen Show (4:3)</PresentationFormat>
  <Paragraphs>61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Professional Ethics</vt:lpstr>
      <vt:lpstr>Pop Quiz</vt:lpstr>
      <vt:lpstr>A professional is...</vt:lpstr>
      <vt:lpstr>My son, the doctor</vt:lpstr>
      <vt:lpstr>Why codes of ethics?</vt:lpstr>
      <vt:lpstr>Why codes of ethics?</vt:lpstr>
      <vt:lpstr>The Association for Computing Machinery</vt:lpstr>
      <vt:lpstr>ACM’s General Moral Imperatives</vt:lpstr>
      <vt:lpstr>ACM’s Specific Professional Responsibilities</vt:lpstr>
    </vt:vector>
  </TitlesOfParts>
  <Company>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Brian Harvey</dc:creator>
  <cp:lastModifiedBy>Brian Harvey</cp:lastModifiedBy>
  <cp:revision>7</cp:revision>
  <dcterms:created xsi:type="dcterms:W3CDTF">2013-11-15T04:59:35Z</dcterms:created>
  <dcterms:modified xsi:type="dcterms:W3CDTF">2013-11-19T03:14:37Z</dcterms:modified>
</cp:coreProperties>
</file>