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28734"/>
            <a:ext cx="6400800" cy="702733"/>
          </a:xfrm>
        </p:spPr>
        <p:txBody>
          <a:bodyPr/>
          <a:lstStyle/>
          <a:p>
            <a:r>
              <a:rPr lang="en-US" dirty="0" smtClean="0">
                <a:solidFill>
                  <a:srgbClr val="FAC090"/>
                </a:solidFill>
              </a:rPr>
              <a:t>CS 195   Social Implications of Computers</a:t>
            </a:r>
            <a:endParaRPr lang="en-US" dirty="0">
              <a:solidFill>
                <a:srgbClr val="FAC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4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Digest (Peter Neumann)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7566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# 1.1 Recent yet-to-be-merged items</a:t>
            </a:r>
          </a:p>
          <a:p>
            <a:r>
              <a:rPr lang="en-US" dirty="0"/>
              <a:t># 1.2 11 Sep 2001 and Homeland Security</a:t>
            </a:r>
          </a:p>
          <a:p>
            <a:r>
              <a:rPr lang="en-US" dirty="0"/>
              <a:t># 1.3 Space</a:t>
            </a:r>
          </a:p>
          <a:p>
            <a:r>
              <a:rPr lang="en-US" dirty="0"/>
              <a:t># 1.4 Defense</a:t>
            </a:r>
          </a:p>
          <a:p>
            <a:r>
              <a:rPr lang="en-US" dirty="0"/>
              <a:t># 1.5 Military Aviation</a:t>
            </a:r>
          </a:p>
          <a:p>
            <a:r>
              <a:rPr lang="en-US" dirty="0"/>
              <a:t># 1.6 Commercial Aviation</a:t>
            </a:r>
          </a:p>
          <a:p>
            <a:r>
              <a:rPr lang="en-US" dirty="0"/>
              <a:t># 1.7 Rail, Bus, and Other Public Transit</a:t>
            </a:r>
          </a:p>
          <a:p>
            <a:r>
              <a:rPr lang="en-US" dirty="0"/>
              <a:t># 1.8 Ships</a:t>
            </a:r>
          </a:p>
          <a:p>
            <a:r>
              <a:rPr lang="en-US" dirty="0"/>
              <a:t># 1.9 Automobiles</a:t>
            </a:r>
          </a:p>
          <a:p>
            <a:r>
              <a:rPr lang="en-US" dirty="0"/>
              <a:t># 1.10 Motor-Vehicle and Related Database Problems</a:t>
            </a:r>
          </a:p>
          <a:p>
            <a:r>
              <a:rPr lang="en-US" dirty="0"/>
              <a:t># 1.11 Electrical Power (nuclear and other) and Energy</a:t>
            </a:r>
          </a:p>
          <a:p>
            <a:r>
              <a:rPr lang="en-US" dirty="0"/>
              <a:t># 1.12 Medical, Health, and Safety Risks</a:t>
            </a:r>
          </a:p>
          <a:p>
            <a:r>
              <a:rPr lang="en-US" dirty="0"/>
              <a:t># 1.13 Other Environmental Risks</a:t>
            </a:r>
          </a:p>
          <a:p>
            <a:r>
              <a:rPr lang="en-US" dirty="0"/>
              <a:t># 1.14 Robots and Artificial Intelligence</a:t>
            </a:r>
          </a:p>
          <a:p>
            <a:r>
              <a:rPr lang="en-US" dirty="0"/>
              <a:t># 1.15 Other Control-System </a:t>
            </a:r>
            <a:r>
              <a:rPr lang="en-US" dirty="0" smtClean="0"/>
              <a:t>Problems</a:t>
            </a:r>
          </a:p>
          <a:p>
            <a:r>
              <a:rPr lang="en-US" dirty="0"/>
              <a:t># 1.16 Other Computer-Aided-Design Problems</a:t>
            </a:r>
          </a:p>
          <a:p>
            <a:r>
              <a:rPr lang="en-US" dirty="0"/>
              <a:t># 1.17 Accidental Financial Losses, Errors, Outages</a:t>
            </a:r>
          </a:p>
          <a:p>
            <a:r>
              <a:rPr lang="en-US" dirty="0"/>
              <a:t># 1.18 Financial Frauds and Intentionally Caused Losses</a:t>
            </a:r>
          </a:p>
          <a:p>
            <a:r>
              <a:rPr lang="en-US" dirty="0"/>
              <a:t># 1.19 Stock-Market Phenomena</a:t>
            </a:r>
          </a:p>
          <a:p>
            <a:r>
              <a:rPr lang="en-US" dirty="0"/>
              <a:t># 1.20 Telephone Frauds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7566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 </a:t>
            </a:r>
            <a:r>
              <a:rPr lang="en-US" dirty="0"/>
              <a:t>1.21 Other Telephone and Communication Problems</a:t>
            </a:r>
          </a:p>
          <a:p>
            <a:r>
              <a:rPr lang="en-US" dirty="0"/>
              <a:t># 1.22 Election Problems</a:t>
            </a:r>
          </a:p>
          <a:p>
            <a:r>
              <a:rPr lang="en-US" dirty="0"/>
              <a:t># 1.23 Insurance Frauds</a:t>
            </a:r>
          </a:p>
          <a:p>
            <a:r>
              <a:rPr lang="en-US" dirty="0"/>
              <a:t># 1.24 Security Problems</a:t>
            </a:r>
          </a:p>
          <a:p>
            <a:r>
              <a:rPr lang="en-US" dirty="0"/>
              <a:t># 1.25 Cryptography</a:t>
            </a:r>
          </a:p>
          <a:p>
            <a:r>
              <a:rPr lang="en-US" dirty="0"/>
              <a:t># 1.26 April Foolery and Spoofs</a:t>
            </a:r>
          </a:p>
          <a:p>
            <a:r>
              <a:rPr lang="en-US" dirty="0"/>
              <a:t># 1.27 Privacy Problems</a:t>
            </a:r>
          </a:p>
          <a:p>
            <a:r>
              <a:rPr lang="en-US" dirty="0"/>
              <a:t># 1.28 Spamming, Phishing, </a:t>
            </a:r>
            <a:r>
              <a:rPr lang="en-US" dirty="0" err="1"/>
              <a:t>Junkmail</a:t>
            </a:r>
            <a:r>
              <a:rPr lang="en-US" dirty="0"/>
              <a:t>, and Related Annoyances:</a:t>
            </a:r>
          </a:p>
          <a:p>
            <a:r>
              <a:rPr lang="en-US" dirty="0"/>
              <a:t># 1.29 Other Unintentional Denials of Service:</a:t>
            </a:r>
          </a:p>
          <a:p>
            <a:r>
              <a:rPr lang="en-US" dirty="0"/>
              <a:t># 1.30 Law Enforcement Abuses, False Arrests, etc..</a:t>
            </a:r>
          </a:p>
          <a:p>
            <a:r>
              <a:rPr lang="en-US" dirty="0"/>
              <a:t># 1.31 Identity Theft, Internet Fraud, Mistakes, Related Problems</a:t>
            </a:r>
          </a:p>
          <a:p>
            <a:r>
              <a:rPr lang="en-US" dirty="0"/>
              <a:t># 1.32 Other Legal Implications</a:t>
            </a:r>
          </a:p>
          <a:p>
            <a:r>
              <a:rPr lang="en-US" dirty="0"/>
              <a:t># 1.33 Other Aggravation</a:t>
            </a:r>
          </a:p>
          <a:p>
            <a:r>
              <a:rPr lang="en-US" dirty="0"/>
              <a:t># 1.34 Calendar/Date/Clock Problems including Y2K</a:t>
            </a:r>
          </a:p>
          <a:p>
            <a:r>
              <a:rPr lang="en-US" dirty="0"/>
              <a:t># 1.35 The Game of Chess:</a:t>
            </a:r>
          </a:p>
          <a:p>
            <a:r>
              <a:rPr lang="en-US" dirty="0"/>
              <a:t># 1.36 Miscellaneous Hardware/Software Problems</a:t>
            </a:r>
          </a:p>
          <a:p>
            <a:r>
              <a:rPr lang="en-US" dirty="0"/>
              <a:t># 1.37 Other Computer System Development Difficulties</a:t>
            </a:r>
          </a:p>
          <a:p>
            <a:r>
              <a:rPr lang="en-US" dirty="0"/>
              <a:t># 1.38 Achieving Better System Development and Operation</a:t>
            </a:r>
          </a:p>
          <a:p>
            <a:r>
              <a:rPr lang="en-US" dirty="0"/>
              <a:t># 1.39 The Proper Role of Technology?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11293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AC090"/>
                </a:solidFill>
                <a:latin typeface="Baskerville"/>
                <a:cs typeface="Baskerville"/>
              </a:rPr>
              <a:t>http:</a:t>
            </a:r>
            <a:r>
              <a:rPr lang="en-US" dirty="0">
                <a:solidFill>
                  <a:srgbClr val="FAC090"/>
                </a:solidFill>
                <a:latin typeface="Baskerville"/>
                <a:cs typeface="Baskerville"/>
              </a:rPr>
              <a:t>//</a:t>
            </a:r>
            <a:r>
              <a:rPr lang="en-US" dirty="0" err="1">
                <a:solidFill>
                  <a:srgbClr val="FAC090"/>
                </a:solidFill>
                <a:latin typeface="Baskerville"/>
                <a:cs typeface="Baskerville"/>
              </a:rPr>
              <a:t>www.csl.sri.com</a:t>
            </a:r>
            <a:r>
              <a:rPr lang="en-US" dirty="0">
                <a:solidFill>
                  <a:srgbClr val="FAC090"/>
                </a:solidFill>
                <a:latin typeface="Baskerville"/>
                <a:cs typeface="Baskerville"/>
              </a:rPr>
              <a:t>/users/</a:t>
            </a:r>
            <a:r>
              <a:rPr lang="en-US" dirty="0" err="1">
                <a:solidFill>
                  <a:srgbClr val="FAC090"/>
                </a:solidFill>
                <a:latin typeface="Baskerville"/>
                <a:cs typeface="Baskerville"/>
              </a:rPr>
              <a:t>neumann</a:t>
            </a:r>
            <a:r>
              <a:rPr lang="en-US" dirty="0">
                <a:solidFill>
                  <a:srgbClr val="FAC090"/>
                </a:solidFill>
                <a:latin typeface="Baskerville"/>
                <a:cs typeface="Baskerville"/>
              </a:rPr>
              <a:t>/</a:t>
            </a:r>
            <a:r>
              <a:rPr lang="en-US" dirty="0" err="1">
                <a:solidFill>
                  <a:srgbClr val="FAC090"/>
                </a:solidFill>
                <a:latin typeface="Baskerville"/>
                <a:cs typeface="Baskerville"/>
              </a:rPr>
              <a:t>illustrative.html</a:t>
            </a:r>
            <a:endParaRPr lang="en-US" dirty="0">
              <a:solidFill>
                <a:srgbClr val="FAC090"/>
              </a:solidFill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7485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Therapeutic X-ray machine (1985-87)</a:t>
            </a:r>
          </a:p>
          <a:p>
            <a:r>
              <a:rPr lang="en-US" sz="1800" dirty="0" smtClean="0"/>
              <a:t>6 </a:t>
            </a:r>
            <a:r>
              <a:rPr lang="en-US" sz="1800" dirty="0"/>
              <a:t>accidents, 4 </a:t>
            </a:r>
            <a:r>
              <a:rPr lang="en-US" sz="1800" dirty="0" smtClean="0"/>
              <a:t>deaths</a:t>
            </a:r>
          </a:p>
          <a:p>
            <a:pPr lvl="1"/>
            <a:r>
              <a:rPr lang="en-US" sz="1800" dirty="0" smtClean="0"/>
              <a:t>but </a:t>
            </a:r>
            <a:r>
              <a:rPr lang="en-US" sz="1800" dirty="0"/>
              <a:t>100s of lives saved</a:t>
            </a:r>
          </a:p>
          <a:p>
            <a:r>
              <a:rPr lang="en-US" sz="1800" dirty="0" smtClean="0"/>
              <a:t>no </a:t>
            </a:r>
            <a:r>
              <a:rPr lang="en-US" sz="1800" dirty="0"/>
              <a:t>bad guys (cf. Ford Pinto case)</a:t>
            </a:r>
          </a:p>
          <a:p>
            <a:r>
              <a:rPr lang="en-US" sz="1800" dirty="0" smtClean="0"/>
              <a:t>Software </a:t>
            </a:r>
            <a:r>
              <a:rPr lang="en-US" sz="1800" dirty="0"/>
              <a:t>doesn't degrade like </a:t>
            </a:r>
            <a:r>
              <a:rPr lang="en-US" sz="1800" dirty="0" smtClean="0"/>
              <a:t>hardware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but it rots </a:t>
            </a:r>
            <a:r>
              <a:rPr lang="en-US" sz="1800" dirty="0" smtClean="0"/>
              <a:t>anyway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but it has much greater </a:t>
            </a:r>
            <a:r>
              <a:rPr lang="en-US" sz="1800" dirty="0" smtClean="0"/>
              <a:t>complexity</a:t>
            </a:r>
            <a:endParaRPr lang="en-US" sz="1800" dirty="0"/>
          </a:p>
          <a:p>
            <a:r>
              <a:rPr lang="en-US" sz="1800" dirty="0" err="1"/>
              <a:t>Therac</a:t>
            </a:r>
            <a:r>
              <a:rPr lang="en-US" sz="1800" dirty="0"/>
              <a:t> </a:t>
            </a:r>
            <a:r>
              <a:rPr lang="en-US" sz="1800" dirty="0" smtClean="0"/>
              <a:t>bugs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no atomic test and </a:t>
            </a:r>
            <a:r>
              <a:rPr lang="en-US" sz="1800" dirty="0" smtClean="0"/>
              <a:t>set</a:t>
            </a:r>
          </a:p>
          <a:p>
            <a:pPr lvl="1"/>
            <a:r>
              <a:rPr lang="en-US" sz="1800" dirty="0" smtClean="0"/>
              <a:t>- </a:t>
            </a:r>
            <a:r>
              <a:rPr lang="en-US" sz="1800" dirty="0"/>
              <a:t>hardware interlocks </a:t>
            </a:r>
            <a:r>
              <a:rPr lang="en-US" sz="1800" dirty="0" smtClean="0"/>
              <a:t>removed</a:t>
            </a:r>
          </a:p>
          <a:p>
            <a:pPr lvl="1"/>
            <a:r>
              <a:rPr lang="en-US" sz="1800" dirty="0" smtClean="0"/>
              <a:t>UI </a:t>
            </a:r>
            <a:r>
              <a:rPr lang="en-US" sz="1800" dirty="0"/>
              <a:t>problems</a:t>
            </a:r>
            <a:r>
              <a:rPr lang="en-US" sz="1800" dirty="0" smtClean="0"/>
              <a:t>:</a:t>
            </a:r>
          </a:p>
          <a:p>
            <a:pPr lvl="2"/>
            <a:r>
              <a:rPr lang="en-US" sz="1800" dirty="0" smtClean="0"/>
              <a:t>cursor position</a:t>
            </a:r>
          </a:p>
          <a:p>
            <a:pPr lvl="2"/>
            <a:r>
              <a:rPr lang="en-US" sz="1800" dirty="0" smtClean="0"/>
              <a:t>defaults</a:t>
            </a:r>
          </a:p>
          <a:p>
            <a:pPr lvl="2"/>
            <a:r>
              <a:rPr lang="en-US" sz="1800" dirty="0" smtClean="0"/>
              <a:t>too </a:t>
            </a:r>
            <a:r>
              <a:rPr lang="en-US" sz="1800" dirty="0"/>
              <a:t>many error </a:t>
            </a:r>
            <a:r>
              <a:rPr lang="en-US" sz="1800" dirty="0" smtClean="0"/>
              <a:t>messages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1"/>
            <a:r>
              <a:rPr lang="en-US" sz="1800" dirty="0"/>
              <a:t>documentation</a:t>
            </a:r>
          </a:p>
          <a:p>
            <a:pPr lvl="1"/>
            <a:r>
              <a:rPr lang="en-US" sz="1800" dirty="0"/>
              <a:t>organizational response</a:t>
            </a:r>
          </a:p>
          <a:p>
            <a:pPr lvl="2"/>
            <a:r>
              <a:rPr lang="en-US" sz="1800" dirty="0"/>
              <a:t>easy to see after the fact, but problems are inherent </a:t>
            </a:r>
            <a:r>
              <a:rPr lang="en-US" sz="1800" dirty="0" smtClean="0"/>
              <a:t>in organizations </a:t>
            </a:r>
            <a:r>
              <a:rPr lang="en-US" sz="1800" dirty="0"/>
              <a:t>(esp. ones that can be sued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Solutions</a:t>
            </a:r>
          </a:p>
          <a:p>
            <a:pPr lvl="1"/>
            <a:r>
              <a:rPr lang="en-US" sz="1800" dirty="0" smtClean="0"/>
              <a:t>redundancy</a:t>
            </a:r>
          </a:p>
          <a:p>
            <a:pPr lvl="1"/>
            <a:r>
              <a:rPr lang="en-US" sz="1800" dirty="0" smtClean="0"/>
              <a:t>fail </a:t>
            </a:r>
            <a:r>
              <a:rPr lang="en-US" sz="1800" dirty="0"/>
              <a:t>soft (work despite bugs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audit trail</a:t>
            </a:r>
          </a:p>
          <a:p>
            <a:pPr lvl="1"/>
            <a:r>
              <a:rPr lang="en-US" sz="1800" dirty="0" smtClean="0"/>
              <a:t>Software </a:t>
            </a:r>
            <a:r>
              <a:rPr lang="en-US" sz="1800" dirty="0"/>
              <a:t>Engineering (an attitude about programming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Design techniques</a:t>
            </a:r>
          </a:p>
          <a:p>
            <a:pPr lvl="2"/>
            <a:r>
              <a:rPr lang="en-US" sz="1800" dirty="0" smtClean="0"/>
              <a:t>Verification techniques</a:t>
            </a:r>
          </a:p>
          <a:p>
            <a:pPr lvl="2"/>
            <a:r>
              <a:rPr lang="en-US" sz="1800" dirty="0" smtClean="0"/>
              <a:t>Debugging </a:t>
            </a:r>
            <a:r>
              <a:rPr lang="en-US" sz="1800" dirty="0"/>
              <a:t>techniques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360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Apocalyptic risks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Nanotechnology</a:t>
            </a:r>
          </a:p>
          <a:p>
            <a:pPr lvl="1"/>
            <a:r>
              <a:rPr lang="en-US" dirty="0" smtClean="0"/>
              <a:t>self-replicating “grey goo”</a:t>
            </a:r>
          </a:p>
          <a:p>
            <a:r>
              <a:rPr lang="en-US" dirty="0" smtClean="0"/>
              <a:t>Genetic engineering</a:t>
            </a:r>
          </a:p>
          <a:p>
            <a:pPr lvl="1"/>
            <a:r>
              <a:rPr lang="en-US" dirty="0" smtClean="0"/>
              <a:t>super-viruses</a:t>
            </a:r>
          </a:p>
          <a:p>
            <a:pPr lvl="1"/>
            <a:r>
              <a:rPr lang="en-US" dirty="0" smtClean="0"/>
              <a:t>supermen</a:t>
            </a:r>
          </a:p>
          <a:p>
            <a:r>
              <a:rPr lang="en-US" dirty="0" smtClean="0"/>
              <a:t>Low probability, high 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191</TotalTime>
  <Words>431</Words>
  <Application>Microsoft Macintosh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Risks</vt:lpstr>
      <vt:lpstr>Risks Digest (Peter Neumann)</vt:lpstr>
      <vt:lpstr>Therac-25</vt:lpstr>
      <vt:lpstr>Apocalyptic risks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Risks</dc:title>
  <dc:creator>Brian Harvey</dc:creator>
  <cp:lastModifiedBy>Brian Harvey</cp:lastModifiedBy>
  <cp:revision>4</cp:revision>
  <dcterms:created xsi:type="dcterms:W3CDTF">2013-10-21T18:06:59Z</dcterms:created>
  <dcterms:modified xsi:type="dcterms:W3CDTF">2013-10-21T21:18:53Z</dcterms:modified>
</cp:coreProperties>
</file>