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24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8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3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3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3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34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3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36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3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38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39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40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41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4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4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44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45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46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47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48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49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50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51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52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433" r:id="rId13"/>
    <p:sldId id="411" r:id="rId14"/>
    <p:sldId id="413" r:id="rId15"/>
    <p:sldId id="434" r:id="rId16"/>
    <p:sldId id="415" r:id="rId17"/>
    <p:sldId id="416" r:id="rId18"/>
    <p:sldId id="435" r:id="rId19"/>
    <p:sldId id="418" r:id="rId20"/>
    <p:sldId id="419" r:id="rId21"/>
    <p:sldId id="420" r:id="rId22"/>
    <p:sldId id="376" r:id="rId23"/>
    <p:sldId id="377" r:id="rId24"/>
    <p:sldId id="422" r:id="rId25"/>
    <p:sldId id="421" r:id="rId26"/>
    <p:sldId id="378" r:id="rId27"/>
    <p:sldId id="379" r:id="rId28"/>
    <p:sldId id="436" r:id="rId29"/>
    <p:sldId id="437" r:id="rId30"/>
    <p:sldId id="438" r:id="rId31"/>
    <p:sldId id="460" r:id="rId32"/>
    <p:sldId id="461" r:id="rId33"/>
    <p:sldId id="462" r:id="rId34"/>
    <p:sldId id="384" r:id="rId35"/>
    <p:sldId id="388" r:id="rId36"/>
    <p:sldId id="385" r:id="rId37"/>
    <p:sldId id="439" r:id="rId38"/>
    <p:sldId id="389" r:id="rId39"/>
    <p:sldId id="423" r:id="rId40"/>
    <p:sldId id="440" r:id="rId41"/>
    <p:sldId id="441" r:id="rId42"/>
    <p:sldId id="391" r:id="rId43"/>
    <p:sldId id="394" r:id="rId44"/>
    <p:sldId id="442" r:id="rId45"/>
    <p:sldId id="443" r:id="rId46"/>
    <p:sldId id="444" r:id="rId47"/>
    <p:sldId id="445" r:id="rId48"/>
    <p:sldId id="446" r:id="rId49"/>
    <p:sldId id="399" r:id="rId50"/>
    <p:sldId id="447" r:id="rId51"/>
    <p:sldId id="448" r:id="rId52"/>
    <p:sldId id="449" r:id="rId53"/>
    <p:sldId id="450" r:id="rId54"/>
    <p:sldId id="451" r:id="rId55"/>
    <p:sldId id="463" r:id="rId56"/>
    <p:sldId id="466" r:id="rId57"/>
    <p:sldId id="464" r:id="rId58"/>
    <p:sldId id="452" r:id="rId59"/>
    <p:sldId id="403" r:id="rId60"/>
    <p:sldId id="404" r:id="rId61"/>
    <p:sldId id="453" r:id="rId62"/>
    <p:sldId id="455" r:id="rId63"/>
    <p:sldId id="457" r:id="rId64"/>
    <p:sldId id="459" r:id="rId65"/>
    <p:sldId id="458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216" autoAdjust="0"/>
  </p:normalViewPr>
  <p:slideViewPr>
    <p:cSldViewPr>
      <p:cViewPr varScale="1">
        <p:scale>
          <a:sx n="86" d="100"/>
          <a:sy n="86" d="100"/>
        </p:scale>
        <p:origin x="-1032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6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8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87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6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43.xml"/><Relationship Id="rId10" Type="http://schemas.openxmlformats.org/officeDocument/2006/relationships/image" Target="../media/image36.png"/><Relationship Id="rId4" Type="http://schemas.openxmlformats.org/officeDocument/2006/relationships/tags" Target="../tags/tag42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31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0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3.png"/><Relationship Id="rId2" Type="http://schemas.openxmlformats.org/officeDocument/2006/relationships/tags" Target="../tags/tag51.xml"/><Relationship Id="rId16" Type="http://schemas.openxmlformats.org/officeDocument/2006/relationships/image" Target="../media/image44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2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53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6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6.png"/><Relationship Id="rId5" Type="http://schemas.openxmlformats.org/officeDocument/2006/relationships/tags" Target="../tags/tag6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tags" Target="../tags/tag6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68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77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64.png"/><Relationship Id="rId26" Type="http://schemas.openxmlformats.org/officeDocument/2006/relationships/image" Target="../media/image67.png"/><Relationship Id="rId3" Type="http://schemas.openxmlformats.org/officeDocument/2006/relationships/tags" Target="../tags/tag84.xml"/><Relationship Id="rId21" Type="http://schemas.openxmlformats.org/officeDocument/2006/relationships/image" Target="../media/image2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63.png"/><Relationship Id="rId25" Type="http://schemas.openxmlformats.org/officeDocument/2006/relationships/image" Target="../media/image40.png"/><Relationship Id="rId2" Type="http://schemas.openxmlformats.org/officeDocument/2006/relationships/tags" Target="../tags/tag83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66.png"/><Relationship Id="rId29" Type="http://schemas.openxmlformats.org/officeDocument/2006/relationships/image" Target="../media/image7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39.png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tags" Target="../tags/tag91.xml"/><Relationship Id="rId19" Type="http://schemas.openxmlformats.org/officeDocument/2006/relationships/image" Target="../media/image65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30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80.png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9.png"/><Relationship Id="rId28" Type="http://schemas.openxmlformats.org/officeDocument/2006/relationships/image" Target="../media/image84.emf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6.png"/><Relationship Id="rId3" Type="http://schemas.openxmlformats.org/officeDocument/2006/relationships/tags" Target="../tags/tag111.xml"/><Relationship Id="rId21" Type="http://schemas.openxmlformats.org/officeDocument/2006/relationships/image" Target="../media/image74.png"/><Relationship Id="rId34" Type="http://schemas.openxmlformats.org/officeDocument/2006/relationships/image" Target="../media/image93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85.png"/><Relationship Id="rId33" Type="http://schemas.openxmlformats.org/officeDocument/2006/relationships/image" Target="../media/image92.png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72.png"/><Relationship Id="rId29" Type="http://schemas.openxmlformats.org/officeDocument/2006/relationships/image" Target="../media/image73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77.png"/><Relationship Id="rId32" Type="http://schemas.openxmlformats.org/officeDocument/2006/relationships/image" Target="../media/image91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36" Type="http://schemas.openxmlformats.org/officeDocument/2006/relationships/image" Target="../media/image84.emf"/><Relationship Id="rId10" Type="http://schemas.openxmlformats.org/officeDocument/2006/relationships/tags" Target="../tags/tag118.xml"/><Relationship Id="rId19" Type="http://schemas.openxmlformats.org/officeDocument/2006/relationships/notesSlide" Target="../notesSlides/notesSlide18.xml"/><Relationship Id="rId31" Type="http://schemas.openxmlformats.org/officeDocument/2006/relationships/image" Target="../media/image9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30.xml"/><Relationship Id="rId10" Type="http://schemas.openxmlformats.org/officeDocument/2006/relationships/image" Target="../media/image96.png"/><Relationship Id="rId4" Type="http://schemas.openxmlformats.org/officeDocument/2006/relationships/tags" Target="../tags/tag129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95.png"/><Relationship Id="rId18" Type="http://schemas.openxmlformats.org/officeDocument/2006/relationships/image" Target="../media/image32.png"/><Relationship Id="rId3" Type="http://schemas.openxmlformats.org/officeDocument/2006/relationships/tags" Target="../tags/tag133.xml"/><Relationship Id="rId21" Type="http://schemas.openxmlformats.org/officeDocument/2006/relationships/image" Target="../media/image100.png"/><Relationship Id="rId7" Type="http://schemas.openxmlformats.org/officeDocument/2006/relationships/tags" Target="../tags/tag137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29.png"/><Relationship Id="rId2" Type="http://schemas.openxmlformats.org/officeDocument/2006/relationships/tags" Target="../tags/tag132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image" Target="../media/image98.png"/><Relationship Id="rId10" Type="http://schemas.openxmlformats.org/officeDocument/2006/relationships/tags" Target="../tags/tag140.xml"/><Relationship Id="rId19" Type="http://schemas.openxmlformats.org/officeDocument/2006/relationships/image" Target="../media/image33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7.png"/><Relationship Id="rId3" Type="http://schemas.openxmlformats.org/officeDocument/2006/relationships/tags" Target="../tags/tag143.xml"/><Relationship Id="rId21" Type="http://schemas.openxmlformats.org/officeDocument/2006/relationships/image" Target="../media/image95.png"/><Relationship Id="rId34" Type="http://schemas.openxmlformats.org/officeDocument/2006/relationships/image" Target="../media/image93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02.png"/><Relationship Id="rId29" Type="http://schemas.openxmlformats.org/officeDocument/2006/relationships/image" Target="../media/image7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76.png"/><Relationship Id="rId32" Type="http://schemas.openxmlformats.org/officeDocument/2006/relationships/image" Target="../media/image91.png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72.png"/><Relationship Id="rId28" Type="http://schemas.openxmlformats.org/officeDocument/2006/relationships/image" Target="../media/image97.png"/><Relationship Id="rId36" Type="http://schemas.openxmlformats.org/officeDocument/2006/relationships/image" Target="../media/image84.emf"/><Relationship Id="rId10" Type="http://schemas.openxmlformats.org/officeDocument/2006/relationships/tags" Target="../tags/tag150.xml"/><Relationship Id="rId19" Type="http://schemas.openxmlformats.org/officeDocument/2006/relationships/notesSlide" Target="../notesSlides/notesSlide21.xml"/><Relationship Id="rId31" Type="http://schemas.openxmlformats.org/officeDocument/2006/relationships/image" Target="../media/image90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96.png"/><Relationship Id="rId27" Type="http://schemas.openxmlformats.org/officeDocument/2006/relationships/image" Target="../media/image8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60.xml"/><Relationship Id="rId7" Type="http://schemas.openxmlformats.org/officeDocument/2006/relationships/image" Target="../media/image3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161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23.xml"/><Relationship Id="rId18" Type="http://schemas.openxmlformats.org/officeDocument/2006/relationships/image" Target="../media/image29.png"/><Relationship Id="rId3" Type="http://schemas.openxmlformats.org/officeDocument/2006/relationships/tags" Target="../tags/tag164.xml"/><Relationship Id="rId21" Type="http://schemas.openxmlformats.org/officeDocument/2006/relationships/image" Target="../media/image107.png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6.png"/><Relationship Id="rId2" Type="http://schemas.openxmlformats.org/officeDocument/2006/relationships/tags" Target="../tags/tag163.xml"/><Relationship Id="rId16" Type="http://schemas.openxmlformats.org/officeDocument/2006/relationships/image" Target="../media/image105.png"/><Relationship Id="rId20" Type="http://schemas.openxmlformats.org/officeDocument/2006/relationships/image" Target="../media/image33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image" Target="../media/image110.png"/><Relationship Id="rId5" Type="http://schemas.openxmlformats.org/officeDocument/2006/relationships/tags" Target="../tags/tag166.xml"/><Relationship Id="rId15" Type="http://schemas.openxmlformats.org/officeDocument/2006/relationships/image" Target="../media/image104.png"/><Relationship Id="rId23" Type="http://schemas.openxmlformats.org/officeDocument/2006/relationships/image" Target="../media/image109.png"/><Relationship Id="rId10" Type="http://schemas.openxmlformats.org/officeDocument/2006/relationships/tags" Target="../tags/tag171.xml"/><Relationship Id="rId19" Type="http://schemas.openxmlformats.org/officeDocument/2006/relationships/image" Target="../media/image32.png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103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11.png"/><Relationship Id="rId2" Type="http://schemas.openxmlformats.org/officeDocument/2006/relationships/tags" Target="../tags/tag174.xml"/><Relationship Id="rId16" Type="http://schemas.openxmlformats.org/officeDocument/2006/relationships/image" Target="../media/image110.png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2.png"/><Relationship Id="rId5" Type="http://schemas.openxmlformats.org/officeDocument/2006/relationships/tags" Target="../tags/tag177.xml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tags" Target="../tags/tag176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82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10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5" Type="http://schemas.openxmlformats.org/officeDocument/2006/relationships/tags" Target="../tags/tag184.xml"/><Relationship Id="rId10" Type="http://schemas.openxmlformats.org/officeDocument/2006/relationships/image" Target="../media/image114.png"/><Relationship Id="rId4" Type="http://schemas.openxmlformats.org/officeDocument/2006/relationships/tags" Target="../tags/tag183.xml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118.png"/><Relationship Id="rId2" Type="http://schemas.openxmlformats.org/officeDocument/2006/relationships/tags" Target="../tags/tag186.xml"/><Relationship Id="rId16" Type="http://schemas.openxmlformats.org/officeDocument/2006/relationships/image" Target="../media/image113.png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17.png"/><Relationship Id="rId5" Type="http://schemas.openxmlformats.org/officeDocument/2006/relationships/tags" Target="../tags/tag189.xml"/><Relationship Id="rId1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tags" Target="../tags/tag188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4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22.png"/><Relationship Id="rId2" Type="http://schemas.openxmlformats.org/officeDocument/2006/relationships/tags" Target="../tags/tag193.xml"/><Relationship Id="rId16" Type="http://schemas.openxmlformats.org/officeDocument/2006/relationships/image" Target="../media/image123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21.png"/><Relationship Id="rId5" Type="http://schemas.openxmlformats.org/officeDocument/2006/relationships/tags" Target="../tags/tag196.xml"/><Relationship Id="rId15" Type="http://schemas.openxmlformats.org/officeDocument/2006/relationships/image" Target="../media/image103.png"/><Relationship Id="rId10" Type="http://schemas.openxmlformats.org/officeDocument/2006/relationships/image" Target="../media/image117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203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128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205.xml"/><Relationship Id="rId10" Type="http://schemas.openxmlformats.org/officeDocument/2006/relationships/image" Target="../media/image126.png"/><Relationship Id="rId4" Type="http://schemas.openxmlformats.org/officeDocument/2006/relationships/tags" Target="../tags/tag204.xml"/><Relationship Id="rId9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08.xml"/><Relationship Id="rId7" Type="http://schemas.openxmlformats.org/officeDocument/2006/relationships/image" Target="../media/image12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image" Target="../media/image132.png"/><Relationship Id="rId4" Type="http://schemas.openxmlformats.org/officeDocument/2006/relationships/tags" Target="../tags/tag209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133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132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19.xml"/><Relationship Id="rId7" Type="http://schemas.openxmlformats.org/officeDocument/2006/relationships/image" Target="../media/image1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image" Target="../media/image137.wmf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image" Target="../media/image145.pn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notesSlide" Target="../notesSlides/notesSlide32.xml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82.png"/><Relationship Id="rId3" Type="http://schemas.openxmlformats.org/officeDocument/2006/relationships/tags" Target="../tags/tag2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78.png"/><Relationship Id="rId5" Type="http://schemas.openxmlformats.org/officeDocument/2006/relationships/tags" Target="../tags/tag244.xml"/><Relationship Id="rId10" Type="http://schemas.openxmlformats.org/officeDocument/2006/relationships/image" Target="../media/image80.png"/><Relationship Id="rId4" Type="http://schemas.openxmlformats.org/officeDocument/2006/relationships/tags" Target="../tags/tag243.xml"/><Relationship Id="rId9" Type="http://schemas.openxmlformats.org/officeDocument/2006/relationships/image" Target="../media/image15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61.png"/><Relationship Id="rId3" Type="http://schemas.openxmlformats.org/officeDocument/2006/relationships/tags" Target="../tags/tag2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110.png"/><Relationship Id="rId5" Type="http://schemas.openxmlformats.org/officeDocument/2006/relationships/tags" Target="../tags/tag250.xml"/><Relationship Id="rId10" Type="http://schemas.openxmlformats.org/officeDocument/2006/relationships/image" Target="../media/image108.png"/><Relationship Id="rId4" Type="http://schemas.openxmlformats.org/officeDocument/2006/relationships/tags" Target="../tags/tag249.xml"/><Relationship Id="rId9" Type="http://schemas.openxmlformats.org/officeDocument/2006/relationships/image" Target="../media/image159.png"/><Relationship Id="rId14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54.xml"/><Relationship Id="rId7" Type="http://schemas.openxmlformats.org/officeDocument/2006/relationships/image" Target="../media/image163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255.xml"/><Relationship Id="rId9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3" Type="http://schemas.openxmlformats.org/officeDocument/2006/relationships/tags" Target="../tags/tag258.xml"/><Relationship Id="rId21" Type="http://schemas.openxmlformats.org/officeDocument/2006/relationships/image" Target="../media/image168.png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image" Target="../media/image79.png"/><Relationship Id="rId25" Type="http://schemas.openxmlformats.org/officeDocument/2006/relationships/image" Target="../media/image172.png"/><Relationship Id="rId2" Type="http://schemas.openxmlformats.org/officeDocument/2006/relationships/tags" Target="../tags/tag257.xml"/><Relationship Id="rId16" Type="http://schemas.openxmlformats.org/officeDocument/2006/relationships/image" Target="../media/image78.png"/><Relationship Id="rId20" Type="http://schemas.openxmlformats.org/officeDocument/2006/relationships/image" Target="../media/image167.png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71.png"/><Relationship Id="rId5" Type="http://schemas.openxmlformats.org/officeDocument/2006/relationships/tags" Target="../tags/tag260.xml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10" Type="http://schemas.openxmlformats.org/officeDocument/2006/relationships/tags" Target="../tags/tag265.xml"/><Relationship Id="rId19" Type="http://schemas.openxmlformats.org/officeDocument/2006/relationships/image" Target="../media/image83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notesSlide" Target="../notesSlides/notesSlide36.xml"/><Relationship Id="rId22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70.xml"/><Relationship Id="rId7" Type="http://schemas.openxmlformats.org/officeDocument/2006/relationships/image" Target="../media/image17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71.xml"/><Relationship Id="rId9" Type="http://schemas.openxmlformats.org/officeDocument/2006/relationships/image" Target="../media/image1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4.xml"/><Relationship Id="rId7" Type="http://schemas.openxmlformats.org/officeDocument/2006/relationships/image" Target="../media/image17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78.xml"/><Relationship Id="rId7" Type="http://schemas.openxmlformats.org/officeDocument/2006/relationships/image" Target="../media/image182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85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83.xml"/><Relationship Id="rId10" Type="http://schemas.openxmlformats.org/officeDocument/2006/relationships/image" Target="../media/image36.png"/><Relationship Id="rId4" Type="http://schemas.openxmlformats.org/officeDocument/2006/relationships/tags" Target="../tags/tag282.xml"/><Relationship Id="rId9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86.xml"/><Relationship Id="rId21" Type="http://schemas.openxmlformats.org/officeDocument/2006/relationships/image" Target="../media/image188.png"/><Relationship Id="rId7" Type="http://schemas.openxmlformats.org/officeDocument/2006/relationships/tags" Target="../tags/tag290.xml"/><Relationship Id="rId12" Type="http://schemas.openxmlformats.org/officeDocument/2006/relationships/notesSlide" Target="../notesSlides/notesSlide41.xml"/><Relationship Id="rId17" Type="http://schemas.openxmlformats.org/officeDocument/2006/relationships/image" Target="../media/image32.png"/><Relationship Id="rId2" Type="http://schemas.openxmlformats.org/officeDocument/2006/relationships/tags" Target="../tags/tag285.xml"/><Relationship Id="rId16" Type="http://schemas.openxmlformats.org/officeDocument/2006/relationships/image" Target="../media/image29.png"/><Relationship Id="rId20" Type="http://schemas.openxmlformats.org/officeDocument/2006/relationships/image" Target="../media/image187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15" Type="http://schemas.openxmlformats.org/officeDocument/2006/relationships/image" Target="../media/image31.png"/><Relationship Id="rId10" Type="http://schemas.openxmlformats.org/officeDocument/2006/relationships/tags" Target="../tags/tag293.xml"/><Relationship Id="rId19" Type="http://schemas.openxmlformats.org/officeDocument/2006/relationships/image" Target="../media/image186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image" Target="../media/image30.png"/><Relationship Id="rId22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6.xml"/><Relationship Id="rId7" Type="http://schemas.openxmlformats.org/officeDocument/2006/relationships/image" Target="../media/image190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3.png"/><Relationship Id="rId4" Type="http://schemas.openxmlformats.org/officeDocument/2006/relationships/tags" Target="../tags/tag297.xml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31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image" Target="../media/image28.png"/><Relationship Id="rId5" Type="http://schemas.openxmlformats.org/officeDocument/2006/relationships/tags" Target="../tags/tag302.xml"/><Relationship Id="rId10" Type="http://schemas.openxmlformats.org/officeDocument/2006/relationships/image" Target="../media/image39.png"/><Relationship Id="rId4" Type="http://schemas.openxmlformats.org/officeDocument/2006/relationships/tags" Target="../tags/tag301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43.png"/><Relationship Id="rId2" Type="http://schemas.openxmlformats.org/officeDocument/2006/relationships/tags" Target="../tags/tag305.xml"/><Relationship Id="rId16" Type="http://schemas.openxmlformats.org/officeDocument/2006/relationships/image" Target="../media/image44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42.png"/><Relationship Id="rId5" Type="http://schemas.openxmlformats.org/officeDocument/2006/relationships/tags" Target="../tags/tag308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307.xml"/><Relationship Id="rId9" Type="http://schemas.openxmlformats.org/officeDocument/2006/relationships/notesSlide" Target="../notesSlides/notesSlide44.xml"/><Relationship Id="rId1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89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8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187.png"/><Relationship Id="rId5" Type="http://schemas.openxmlformats.org/officeDocument/2006/relationships/tags" Target="../tags/tag315.xml"/><Relationship Id="rId10" Type="http://schemas.openxmlformats.org/officeDocument/2006/relationships/image" Target="../media/image195.png"/><Relationship Id="rId4" Type="http://schemas.openxmlformats.org/officeDocument/2006/relationships/tags" Target="../tags/tag314.xml"/><Relationship Id="rId9" Type="http://schemas.openxmlformats.org/officeDocument/2006/relationships/image" Target="../media/image194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319.xml"/><Relationship Id="rId7" Type="http://schemas.openxmlformats.org/officeDocument/2006/relationships/image" Target="../media/image198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197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13" Type="http://schemas.openxmlformats.org/officeDocument/2006/relationships/image" Target="../media/image120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118.png"/><Relationship Id="rId5" Type="http://schemas.openxmlformats.org/officeDocument/2006/relationships/tags" Target="../tags/tag324.xml"/><Relationship Id="rId10" Type="http://schemas.openxmlformats.org/officeDocument/2006/relationships/image" Target="../media/image117.png"/><Relationship Id="rId4" Type="http://schemas.openxmlformats.org/officeDocument/2006/relationships/tags" Target="../tags/tag323.xml"/><Relationship Id="rId9" Type="http://schemas.openxmlformats.org/officeDocument/2006/relationships/image" Target="../media/image116.png"/><Relationship Id="rId1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13" Type="http://schemas.openxmlformats.org/officeDocument/2006/relationships/image" Target="../media/image123.png"/><Relationship Id="rId3" Type="http://schemas.openxmlformats.org/officeDocument/2006/relationships/tags" Target="../tags/tag3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121.png"/><Relationship Id="rId5" Type="http://schemas.openxmlformats.org/officeDocument/2006/relationships/tags" Target="../tags/tag330.xml"/><Relationship Id="rId10" Type="http://schemas.openxmlformats.org/officeDocument/2006/relationships/image" Target="../media/image117.png"/><Relationship Id="rId4" Type="http://schemas.openxmlformats.org/officeDocument/2006/relationships/tags" Target="../tags/tag329.xml"/><Relationship Id="rId9" Type="http://schemas.openxmlformats.org/officeDocument/2006/relationships/image" Target="../media/image198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336.xml"/><Relationship Id="rId7" Type="http://schemas.openxmlformats.org/officeDocument/2006/relationships/image" Target="../media/image12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338.xml"/><Relationship Id="rId10" Type="http://schemas.openxmlformats.org/officeDocument/2006/relationships/image" Target="../media/image127.png"/><Relationship Id="rId4" Type="http://schemas.openxmlformats.org/officeDocument/2006/relationships/tags" Target="../tags/tag337.xml"/><Relationship Id="rId9" Type="http://schemas.openxmlformats.org/officeDocument/2006/relationships/image" Target="../media/image1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41.xml"/><Relationship Id="rId7" Type="http://schemas.openxmlformats.org/officeDocument/2006/relationships/image" Target="../media/image129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10" Type="http://schemas.openxmlformats.org/officeDocument/2006/relationships/image" Target="../media/image132.png"/><Relationship Id="rId4" Type="http://schemas.openxmlformats.org/officeDocument/2006/relationships/tags" Target="../tags/tag342.xml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202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49.xml"/><Relationship Id="rId7" Type="http://schemas.openxmlformats.org/officeDocument/2006/relationships/image" Target="../media/image203.png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9" Type="http://schemas.openxmlformats.org/officeDocument/2006/relationships/image" Target="../media/image155.png"/><Relationship Id="rId21" Type="http://schemas.openxmlformats.org/officeDocument/2006/relationships/tags" Target="../tags/tag370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53.png"/><Relationship Id="rId50" Type="http://schemas.openxmlformats.org/officeDocument/2006/relationships/image" Target="../media/image142.png"/><Relationship Id="rId55" Type="http://schemas.openxmlformats.org/officeDocument/2006/relationships/image" Target="../media/image212.png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9" Type="http://schemas.openxmlformats.org/officeDocument/2006/relationships/tags" Target="../tags/tag378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32" Type="http://schemas.openxmlformats.org/officeDocument/2006/relationships/image" Target="../media/image205.wmf"/><Relationship Id="rId37" Type="http://schemas.openxmlformats.org/officeDocument/2006/relationships/image" Target="../media/image147.png"/><Relationship Id="rId40" Type="http://schemas.openxmlformats.org/officeDocument/2006/relationships/image" Target="../media/image156.png"/><Relationship Id="rId45" Type="http://schemas.openxmlformats.org/officeDocument/2006/relationships/image" Target="../media/image151.png"/><Relationship Id="rId53" Type="http://schemas.openxmlformats.org/officeDocument/2006/relationships/image" Target="../media/image210.png"/><Relationship Id="rId58" Type="http://schemas.openxmlformats.org/officeDocument/2006/relationships/image" Target="../media/image214.png"/><Relationship Id="rId5" Type="http://schemas.openxmlformats.org/officeDocument/2006/relationships/tags" Target="../tags/tag354.xml"/><Relationship Id="rId61" Type="http://schemas.openxmlformats.org/officeDocument/2006/relationships/image" Target="../media/image217.png"/><Relationship Id="rId19" Type="http://schemas.openxmlformats.org/officeDocument/2006/relationships/tags" Target="../tags/tag36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39.png"/><Relationship Id="rId43" Type="http://schemas.openxmlformats.org/officeDocument/2006/relationships/image" Target="../media/image148.png"/><Relationship Id="rId48" Type="http://schemas.openxmlformats.org/officeDocument/2006/relationships/image" Target="../media/image206.png"/><Relationship Id="rId56" Type="http://schemas.openxmlformats.org/officeDocument/2006/relationships/image" Target="../media/image213.png"/><Relationship Id="rId8" Type="http://schemas.openxmlformats.org/officeDocument/2006/relationships/tags" Target="../tags/tag357.xml"/><Relationship Id="rId51" Type="http://schemas.openxmlformats.org/officeDocument/2006/relationships/image" Target="../media/image208.png"/><Relationship Id="rId3" Type="http://schemas.openxmlformats.org/officeDocument/2006/relationships/tags" Target="../tags/tag352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33" Type="http://schemas.openxmlformats.org/officeDocument/2006/relationships/image" Target="../media/image138.png"/><Relationship Id="rId38" Type="http://schemas.openxmlformats.org/officeDocument/2006/relationships/image" Target="../media/image149.png"/><Relationship Id="rId46" Type="http://schemas.openxmlformats.org/officeDocument/2006/relationships/image" Target="../media/image152.png"/><Relationship Id="rId59" Type="http://schemas.openxmlformats.org/officeDocument/2006/relationships/image" Target="../media/image215.png"/><Relationship Id="rId20" Type="http://schemas.openxmlformats.org/officeDocument/2006/relationships/tags" Target="../tags/tag369.xml"/><Relationship Id="rId41" Type="http://schemas.openxmlformats.org/officeDocument/2006/relationships/image" Target="../media/image154.png"/><Relationship Id="rId54" Type="http://schemas.openxmlformats.org/officeDocument/2006/relationships/image" Target="../media/image211.png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36" Type="http://schemas.openxmlformats.org/officeDocument/2006/relationships/image" Target="../media/image146.png"/><Relationship Id="rId49" Type="http://schemas.openxmlformats.org/officeDocument/2006/relationships/image" Target="../media/image207.png"/><Relationship Id="rId57" Type="http://schemas.openxmlformats.org/officeDocument/2006/relationships/image" Target="../media/image140.png"/><Relationship Id="rId10" Type="http://schemas.openxmlformats.org/officeDocument/2006/relationships/tags" Target="../tags/tag359.xml"/><Relationship Id="rId31" Type="http://schemas.openxmlformats.org/officeDocument/2006/relationships/notesSlide" Target="../notesSlides/notesSlide51.xml"/><Relationship Id="rId44" Type="http://schemas.openxmlformats.org/officeDocument/2006/relationships/image" Target="../media/image150.png"/><Relationship Id="rId52" Type="http://schemas.openxmlformats.org/officeDocument/2006/relationships/image" Target="../media/image209.png"/><Relationship Id="rId60" Type="http://schemas.openxmlformats.org/officeDocument/2006/relationships/image" Target="../media/image216.png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6" Type="http://schemas.openxmlformats.org/officeDocument/2006/relationships/image" Target="../media/image1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image" Target="../media/image140.png"/><Relationship Id="rId26" Type="http://schemas.openxmlformats.org/officeDocument/2006/relationships/image" Target="../media/image222.png"/><Relationship Id="rId3" Type="http://schemas.openxmlformats.org/officeDocument/2006/relationships/tags" Target="../tags/tag381.xml"/><Relationship Id="rId21" Type="http://schemas.openxmlformats.org/officeDocument/2006/relationships/image" Target="../media/image206.png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image" Target="../media/image218.wmf"/><Relationship Id="rId25" Type="http://schemas.openxmlformats.org/officeDocument/2006/relationships/image" Target="../media/image221.png"/><Relationship Id="rId2" Type="http://schemas.openxmlformats.org/officeDocument/2006/relationships/tags" Target="../tags/tag380.xml"/><Relationship Id="rId16" Type="http://schemas.openxmlformats.org/officeDocument/2006/relationships/notesSlide" Target="../notesSlides/notesSlide52.xml"/><Relationship Id="rId20" Type="http://schemas.openxmlformats.org/officeDocument/2006/relationships/image" Target="../media/image219.png"/><Relationship Id="rId29" Type="http://schemas.openxmlformats.org/officeDocument/2006/relationships/image" Target="../media/image225.png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image" Target="../media/image139.png"/><Relationship Id="rId5" Type="http://schemas.openxmlformats.org/officeDocument/2006/relationships/tags" Target="../tags/tag38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0.png"/><Relationship Id="rId28" Type="http://schemas.openxmlformats.org/officeDocument/2006/relationships/image" Target="../media/image224.png"/><Relationship Id="rId10" Type="http://schemas.openxmlformats.org/officeDocument/2006/relationships/tags" Target="../tags/tag388.xml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image" Target="../media/image13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228.emf"/><Relationship Id="rId18" Type="http://schemas.openxmlformats.org/officeDocument/2006/relationships/image" Target="../media/image233.pn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notesSlide" Target="../notesSlides/notesSlide53.xml"/><Relationship Id="rId17" Type="http://schemas.openxmlformats.org/officeDocument/2006/relationships/image" Target="../media/image232.emf"/><Relationship Id="rId2" Type="http://schemas.openxmlformats.org/officeDocument/2006/relationships/tags" Target="../tags/tag394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7.xml"/><Relationship Id="rId15" Type="http://schemas.openxmlformats.org/officeDocument/2006/relationships/image" Target="../media/image230.png"/><Relationship Id="rId10" Type="http://schemas.openxmlformats.org/officeDocument/2006/relationships/tags" Target="../tags/tag402.xml"/><Relationship Id="rId19" Type="http://schemas.openxmlformats.org/officeDocument/2006/relationships/image" Target="../media/image234.png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image" Target="../media/image229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2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0.png"/><Relationship Id="rId5" Type="http://schemas.openxmlformats.org/officeDocument/2006/relationships/tags" Target="../tags/tag37.xml"/><Relationship Id="rId10" Type="http://schemas.openxmlformats.org/officeDocument/2006/relationships/image" Target="../media/image29.png"/><Relationship Id="rId4" Type="http://schemas.openxmlformats.org/officeDocument/2006/relationships/tags" Target="../tags/tag36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Frequency-Shaped</a:t>
            </a:r>
            <a:br>
              <a:rPr lang="en-US" dirty="0"/>
            </a:br>
            <a:r>
              <a:rPr lang="en-US" dirty="0"/>
              <a:t>Linear Quadratic Regulator 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/>
              <a:t>(ME233 Class Notes pp.FSLQ1-FSLQ5)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4005" y="5181600"/>
            <a:ext cx="7950928" cy="69621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0" y="3124200"/>
            <a:ext cx="1946550" cy="5448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590800"/>
            <a:ext cx="4519882" cy="52713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066800"/>
            <a:ext cx="1836757" cy="5247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" y="19050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 simplified model of a voice coil motor and suspension</a:t>
            </a:r>
          </a:p>
          <a:p>
            <a:pPr>
              <a:buNone/>
            </a:pPr>
            <a:r>
              <a:rPr lang="en-US" sz="2000" dirty="0"/>
              <a:t>(from control input </a:t>
            </a:r>
            <a:r>
              <a:rPr lang="en-US" sz="2000" i="1" dirty="0"/>
              <a:t>u(k) </a:t>
            </a:r>
            <a:r>
              <a:rPr lang="en-US" sz="2000" dirty="0"/>
              <a:t>to read/write head position </a:t>
            </a:r>
            <a:r>
              <a:rPr lang="en-US" sz="2000" i="1" dirty="0"/>
              <a:t>y(k)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400" y="2895600"/>
            <a:ext cx="1080327" cy="35979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75268" y="1905000"/>
            <a:ext cx="4113205" cy="37429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438400" y="2895600"/>
            <a:ext cx="1447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95400" y="24384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667000"/>
            <a:ext cx="990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6670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3124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5814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4384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514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4384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048000" y="2438400"/>
            <a:ext cx="1524000" cy="838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32004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43434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76400" y="60198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046938" y="5486400"/>
            <a:ext cx="4002125" cy="307572"/>
          </a:xfrm>
          <a:prstGeom prst="rect">
            <a:avLst/>
          </a:prstGeom>
          <a:noFill/>
          <a:ln/>
          <a:effectLst/>
        </p:spPr>
      </p:pic>
      <p:sp>
        <p:nvSpPr>
          <p:cNvPr id="39" name="Right Brace 38"/>
          <p:cNvSpPr/>
          <p:nvPr/>
        </p:nvSpPr>
        <p:spPr bwMode="auto">
          <a:xfrm>
            <a:off x="5257800" y="5486400"/>
            <a:ext cx="228600" cy="990600"/>
          </a:xfrm>
          <a:prstGeom prst="rightBrace">
            <a:avLst>
              <a:gd name="adj1" fmla="val 36240"/>
              <a:gd name="adj2" fmla="val 5107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52538" y="5715000"/>
            <a:ext cx="742610" cy="4080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1" grpId="0" animBg="1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2623" y="4800600"/>
            <a:ext cx="1159099" cy="3372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6334" y="4683173"/>
            <a:ext cx="955386" cy="49828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3352800" y="5715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038600" y="6096000"/>
            <a:ext cx="1384691" cy="450982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5105400"/>
            <a:ext cx="1774460" cy="46696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14800" y="55626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553354" y="6096000"/>
            <a:ext cx="1384382" cy="450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2578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05593" y="5334000"/>
            <a:ext cx="4886007" cy="411218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419737" y="5867400"/>
            <a:ext cx="2470929" cy="49115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934354" y="4800600"/>
            <a:ext cx="1197106" cy="51317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74438" y="4800600"/>
            <a:ext cx="1383407" cy="55970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963643" y="5867400"/>
            <a:ext cx="1951757" cy="4633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2092" y="3276600"/>
            <a:ext cx="3795138" cy="468536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5562600"/>
            <a:ext cx="3449051" cy="362555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191000"/>
            <a:ext cx="381000" cy="2286000"/>
          </a:xfrm>
          <a:prstGeom prst="leftBrace">
            <a:avLst>
              <a:gd name="adj1" fmla="val 35249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581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83" name="Picture 8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33" y="5257800"/>
            <a:ext cx="2170763" cy="43752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4343400"/>
            <a:ext cx="4057475" cy="289510"/>
          </a:xfrm>
          <a:prstGeom prst="rect">
            <a:avLst/>
          </a:prstGeom>
          <a:noFill/>
          <a:ln/>
          <a:effectLst/>
        </p:spPr>
      </p:pic>
      <p:sp>
        <p:nvSpPr>
          <p:cNvPr id="69" name="Rectangle 68"/>
          <p:cNvSpPr/>
          <p:nvPr/>
        </p:nvSpPr>
        <p:spPr>
          <a:xfrm>
            <a:off x="5105400" y="1219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457200" y="1219200"/>
            <a:ext cx="4038600" cy="1066800"/>
            <a:chOff x="1392" y="1248"/>
            <a:chExt cx="2544" cy="67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845708" y="15240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521801" y="11430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45176" y="11430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2305119"/>
            <a:ext cx="3207176" cy="29716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085557" y="1828800"/>
            <a:ext cx="3677443" cy="247392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05000" y="3810000"/>
            <a:ext cx="1196488" cy="5129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096000" y="4953000"/>
            <a:ext cx="305100" cy="25475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543800" y="4953000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981853" y="6248305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7493075" y="6248400"/>
            <a:ext cx="305700" cy="255260"/>
          </a:xfrm>
          <a:prstGeom prst="rect">
            <a:avLst/>
          </a:prstGeom>
          <a:noFill/>
          <a:ln/>
          <a:effectLst/>
        </p:spPr>
      </p:pic>
      <p:cxnSp>
        <p:nvCxnSpPr>
          <p:cNvPr id="73" name="Straight Arrow Connector 72"/>
          <p:cNvCxnSpPr/>
          <p:nvPr/>
        </p:nvCxnSpPr>
        <p:spPr bwMode="auto">
          <a:xfrm rot="5400000" flipH="1" flipV="1">
            <a:off x="6121463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7556434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5400000" flipH="1" flipV="1">
            <a:off x="5956435" y="6032540"/>
            <a:ext cx="380906" cy="50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V="1">
            <a:off x="7442463" y="6044937"/>
            <a:ext cx="381000" cy="25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457200" y="167640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Apply control design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nominal model</a:t>
            </a:r>
            <a:endParaRPr lang="en-US" dirty="0"/>
          </a:p>
        </p:txBody>
      </p:sp>
      <p:pic>
        <p:nvPicPr>
          <p:cNvPr id="74" name="Picture 7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581400" y="4114800"/>
            <a:ext cx="3626718" cy="52289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7150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59436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14266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5181600"/>
            <a:ext cx="4025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25146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FS-LQR is a </a:t>
            </a:r>
            <a:r>
              <a:rPr lang="en-US" sz="2000" i="0" u="sng" kern="0" dirty="0">
                <a:solidFill>
                  <a:schemeClr val="accent2"/>
                </a:solidFill>
                <a:latin typeface="Helvetica"/>
              </a:rPr>
              <a:t>dynamic</a:t>
            </a:r>
          </a:p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state feedback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grpSp>
        <p:nvGrpSpPr>
          <p:cNvPr id="77" name="Group 76"/>
          <p:cNvGrpSpPr/>
          <p:nvPr/>
        </p:nvGrpSpPr>
        <p:grpSpPr bwMode="auto">
          <a:xfrm>
            <a:off x="381000" y="3352800"/>
            <a:ext cx="7848600" cy="1371600"/>
            <a:chOff x="381000" y="3352800"/>
            <a:chExt cx="7848600" cy="1371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81400" y="3429000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484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76400" y="3429000"/>
              <a:ext cx="15240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663817" y="3581400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357689" y="353867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3784279" y="3564308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1824832" y="3581400"/>
              <a:ext cx="1226209" cy="36368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8" name="Straight Arrow Connector 47"/>
            <p:cNvCxnSpPr>
              <a:stCxn id="37" idx="3"/>
              <a:endCxn id="32" idx="1"/>
            </p:cNvCxnSpPr>
            <p:nvPr/>
          </p:nvCxnSpPr>
          <p:spPr bwMode="auto">
            <a:xfrm>
              <a:off x="3200400" y="3733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2" idx="3"/>
              <a:endCxn id="33" idx="1"/>
            </p:cNvCxnSpPr>
            <p:nvPr/>
          </p:nvCxnSpPr>
          <p:spPr bwMode="auto">
            <a:xfrm>
              <a:off x="4267200" y="3733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3" idx="3"/>
              <a:endCxn id="35" idx="1"/>
            </p:cNvCxnSpPr>
            <p:nvPr/>
          </p:nvCxnSpPr>
          <p:spPr bwMode="auto">
            <a:xfrm>
              <a:off x="54864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812562" y="3657600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1562" y="374234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668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Freeform 57"/>
            <p:cNvSpPr/>
            <p:nvPr/>
          </p:nvSpPr>
          <p:spPr bwMode="auto">
            <a:xfrm>
              <a:off x="911551" y="3733800"/>
              <a:ext cx="6708450" cy="990600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7620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 bwMode="auto">
            <a:xfrm>
              <a:off x="609600" y="3886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1000" y="37338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587770" y="3352800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tretch>
              <a:fillRect/>
            </a:stretch>
          </p:blipFill>
          <p:spPr bwMode="auto">
            <a:xfrm>
              <a:off x="1092504" y="3352800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457200" y="3352800"/>
              <a:ext cx="178326" cy="228869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34" name="Straight Arrow Connector 33"/>
          <p:cNvCxnSpPr/>
          <p:nvPr/>
        </p:nvCxnSpPr>
        <p:spPr bwMode="auto">
          <a:xfrm>
            <a:off x="4648200" y="3048000"/>
            <a:ext cx="1904206" cy="4579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38200" y="29718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62000" y="46482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53000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3886200"/>
            <a:ext cx="398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ps2b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pic>
        <p:nvPicPr>
          <p:cNvPr id="82" name="Picture 8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420458" y="3429000"/>
            <a:ext cx="1284523" cy="751732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rot="10800000">
            <a:off x="63246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315200" y="4343400"/>
            <a:ext cx="1392435" cy="402729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 bwMode="auto">
          <a:xfrm rot="10800000">
            <a:off x="6629400" y="4572000"/>
            <a:ext cx="609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4" name="Picture 8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2691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620000" y="5334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657600" y="5867400"/>
            <a:ext cx="4038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4" name="Group 93"/>
          <p:cNvGrpSpPr/>
          <p:nvPr/>
        </p:nvGrpSpPr>
        <p:grpSpPr bwMode="auto">
          <a:xfrm>
            <a:off x="228600" y="1828800"/>
            <a:ext cx="4572000" cy="785674"/>
            <a:chOff x="228600" y="1828800"/>
            <a:chExt cx="4572000" cy="785674"/>
          </a:xfrm>
        </p:grpSpPr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2138039" y="22652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4" name="Rectangle 63"/>
            <p:cNvSpPr/>
            <p:nvPr/>
          </p:nvSpPr>
          <p:spPr bwMode="auto">
            <a:xfrm>
              <a:off x="2138039" y="18724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705470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665738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46825" y="18724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2254251" y="19499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758064" y="19597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3728339" y="19352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1131849" y="19597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7" name="Straight Arrow Connector 76"/>
            <p:cNvCxnSpPr>
              <a:stCxn id="69" idx="3"/>
              <a:endCxn id="64" idx="1"/>
            </p:cNvCxnSpPr>
            <p:nvPr/>
          </p:nvCxnSpPr>
          <p:spPr bwMode="auto">
            <a:xfrm>
              <a:off x="1919796" y="20470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64" idx="3"/>
              <a:endCxn id="66" idx="1"/>
            </p:cNvCxnSpPr>
            <p:nvPr/>
          </p:nvCxnSpPr>
          <p:spPr bwMode="auto">
            <a:xfrm>
              <a:off x="2530876" y="20470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66" idx="3"/>
              <a:endCxn id="68" idx="1"/>
            </p:cNvCxnSpPr>
            <p:nvPr/>
          </p:nvCxnSpPr>
          <p:spPr bwMode="auto">
            <a:xfrm>
              <a:off x="3229252" y="20470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552005" y="20033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33763" y="20519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97637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Freeform 85"/>
            <p:cNvSpPr/>
            <p:nvPr/>
          </p:nvSpPr>
          <p:spPr bwMode="auto">
            <a:xfrm>
              <a:off x="608708" y="20470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451412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381000" y="20574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228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3287319" y="18288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712360" y="18288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348449" y="18288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" y="3276600"/>
            <a:ext cx="4025410" cy="3352800"/>
          </a:xfrm>
          <a:prstGeom prst="rect">
            <a:avLst/>
          </a:prstGeom>
        </p:spPr>
      </p:pic>
      <p:pic>
        <p:nvPicPr>
          <p:cNvPr id="18" name="Picture 17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6629400" y="1143000"/>
            <a:ext cx="381000" cy="838200"/>
          </a:xfrm>
          <a:prstGeom prst="leftBrace">
            <a:avLst>
              <a:gd name="adj1" fmla="val 3166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latin typeface="+mj-lt"/>
              </a:rPr>
              <a:t>increase</a:t>
            </a:r>
            <a:r>
              <a:rPr lang="en-US" i="0" dirty="0">
                <a:latin typeface="+mj-lt"/>
              </a:rPr>
              <a:t> control penalty </a:t>
            </a:r>
          </a:p>
          <a:p>
            <a:r>
              <a:rPr lang="en-US" i="0" dirty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15200" y="32766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467600" y="25908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2258" y="4572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929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Parseval’s</a:t>
            </a:r>
            <a:r>
              <a:rPr lang="en-US" dirty="0"/>
              <a:t> theorem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Implementation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 with reference input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8600" y="2209800"/>
            <a:ext cx="3200400" cy="2665642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048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5400" y="1447799"/>
            <a:ext cx="3217390" cy="55992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49" name="Group 48"/>
          <p:cNvGrpSpPr/>
          <p:nvPr/>
        </p:nvGrpSpPr>
        <p:grpSpPr>
          <a:xfrm>
            <a:off x="381000" y="5486400"/>
            <a:ext cx="3164703" cy="914400"/>
            <a:chOff x="2030245" y="4643437"/>
            <a:chExt cx="4499814" cy="1300163"/>
          </a:xfrm>
        </p:grpSpPr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6" name="Picture 4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886200" y="2362200"/>
            <a:ext cx="5029209" cy="751780"/>
          </a:xfrm>
          <a:prstGeom prst="rect">
            <a:avLst/>
          </a:prstGeom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391400" y="3352800"/>
            <a:ext cx="1517437" cy="1604147"/>
          </a:xfrm>
          <a:prstGeom prst="rect">
            <a:avLst/>
          </a:prstGeom>
          <a:noFill/>
          <a:ln/>
          <a:effectLst/>
        </p:spPr>
      </p:pic>
      <p:sp>
        <p:nvSpPr>
          <p:cNvPr id="60" name="Down Arrow 59"/>
          <p:cNvSpPr/>
          <p:nvPr/>
        </p:nvSpPr>
        <p:spPr bwMode="auto">
          <a:xfrm>
            <a:off x="5943600" y="3733800"/>
            <a:ext cx="8382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3886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>
                <a:latin typeface="+mj-lt"/>
              </a:rPr>
              <a:t>Discretize</a:t>
            </a:r>
            <a:r>
              <a:rPr lang="en-US" sz="2800" i="0" dirty="0">
                <a:latin typeface="+mj-lt"/>
              </a:rPr>
              <a:t> using ZOH</a:t>
            </a: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827994" y="5638800"/>
            <a:ext cx="929936" cy="408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72000" y="3124200"/>
            <a:ext cx="4334465" cy="3453400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0198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019800" y="4419600"/>
            <a:ext cx="1143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2484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620000" y="5410200"/>
            <a:ext cx="1066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7800" y="5791200"/>
            <a:ext cx="274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Robustness 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" y="2209800"/>
            <a:ext cx="2590800" cy="2157901"/>
          </a:xfrm>
          <a:prstGeom prst="rect">
            <a:avLst/>
          </a:prstGeom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28194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57200" y="45720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143000" y="5181600"/>
            <a:ext cx="937935" cy="283528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705600" y="3276600"/>
            <a:ext cx="1284523" cy="751732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239000" y="4191000"/>
            <a:ext cx="1392435" cy="402729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105400" y="5638800"/>
            <a:ext cx="1207884" cy="40262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4191000" y="1676400"/>
            <a:ext cx="4572000" cy="785674"/>
            <a:chOff x="4191000" y="1676400"/>
            <a:chExt cx="4572000" cy="785674"/>
          </a:xfrm>
        </p:grpSpPr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100439" y="21128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Rectangle 69"/>
            <p:cNvSpPr/>
            <p:nvPr/>
          </p:nvSpPr>
          <p:spPr bwMode="auto">
            <a:xfrm>
              <a:off x="6100439" y="17200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7870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28138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009225" y="17200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6216651" y="17975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6720464" y="18073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7690739" y="17828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094249" y="18073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 bwMode="auto">
            <a:xfrm>
              <a:off x="5882196" y="18946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0" idx="3"/>
              <a:endCxn id="71" idx="1"/>
            </p:cNvCxnSpPr>
            <p:nvPr/>
          </p:nvCxnSpPr>
          <p:spPr bwMode="auto">
            <a:xfrm>
              <a:off x="6493276" y="18946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1" idx="3"/>
              <a:endCxn id="72" idx="1"/>
            </p:cNvCxnSpPr>
            <p:nvPr/>
          </p:nvCxnSpPr>
          <p:spPr bwMode="auto">
            <a:xfrm>
              <a:off x="7191652" y="18946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Oval 80"/>
            <p:cNvSpPr/>
            <p:nvPr/>
          </p:nvSpPr>
          <p:spPr bwMode="auto">
            <a:xfrm>
              <a:off x="4514405" y="18509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4296163" y="18995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4660037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Freeform 83"/>
            <p:cNvSpPr/>
            <p:nvPr/>
          </p:nvSpPr>
          <p:spPr bwMode="auto">
            <a:xfrm>
              <a:off x="4571108" y="18946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8413812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 bwMode="auto">
            <a:xfrm>
              <a:off x="4343400" y="19050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4191000" y="182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7249718" y="16764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4674760" y="16764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0" name="Picture 89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4310849" y="16764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Cost Function Realization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20567" y="3429000"/>
            <a:ext cx="7832332" cy="68583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628" y="12192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32060" y="1981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4" name="Up-Down Arrow 13"/>
          <p:cNvSpPr/>
          <p:nvPr/>
        </p:nvSpPr>
        <p:spPr bwMode="auto">
          <a:xfrm>
            <a:off x="4495800" y="26670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495800" y="42672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75761" y="5257800"/>
            <a:ext cx="5891648" cy="903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where</a:t>
            </a: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1219200"/>
            <a:ext cx="5981148" cy="917510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050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057900" y="2095500"/>
            <a:ext cx="9906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04800" y="3048000"/>
            <a:ext cx="3183824" cy="796758"/>
            <a:chOff x="1997776" y="1371600"/>
            <a:chExt cx="4567397" cy="1143000"/>
          </a:xfrm>
        </p:grpSpPr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2209800" y="1447800"/>
              <a:ext cx="4038600" cy="1066800"/>
              <a:chOff x="1392" y="1248"/>
              <a:chExt cx="2544" cy="672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598308" y="17526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274401" y="13716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997776" y="13716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5334000" y="2971800"/>
            <a:ext cx="3181188" cy="919163"/>
            <a:chOff x="2030245" y="1214437"/>
            <a:chExt cx="4499814" cy="1300163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2286000" y="1447800"/>
              <a:ext cx="4038600" cy="1066800"/>
              <a:chOff x="1392" y="1248"/>
              <a:chExt cx="2544" cy="672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3657600" y="1752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307927" y="1219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030245" y="1214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7" name="Picture 5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867400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1" y="5326468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52576" y="58674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105400" y="53340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3962400"/>
            <a:ext cx="4952629" cy="380620"/>
          </a:xfrm>
          <a:prstGeom prst="rect">
            <a:avLst/>
          </a:prstGeom>
          <a:noFill/>
          <a:ln/>
          <a:effectLst/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Plus: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define extended state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206" y="4953000"/>
            <a:ext cx="2876942" cy="139103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131732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1" y="2590800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52576" y="31242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25908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We can combine state equations and output as follows: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9810" y="34290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429000"/>
            <a:ext cx="5625226" cy="124087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19782" y="5486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77306" y="5334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143000" y="2286000"/>
            <a:ext cx="381000" cy="1905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15000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009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848100" y="2095500"/>
            <a:ext cx="381000" cy="21336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217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36575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19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39810" y="16002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971800" y="1600200"/>
            <a:ext cx="5625226" cy="12408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676900" y="32591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60375" y="4211637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705100"/>
            <a:ext cx="3810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1910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239000" y="3429000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0" y="41910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19782" y="2438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71800" y="2286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9144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54" grpId="0" animBg="1"/>
      <p:bldP spid="1016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problem statement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Infinite-Horizon LQR (review) </a:t>
            </a:r>
            <a:endParaRPr 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752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935" y="1752600"/>
            <a:ext cx="4952629" cy="38062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80881" y="3390900"/>
            <a:ext cx="2876936" cy="38062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876800"/>
            <a:ext cx="6166202" cy="9172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586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(You will be asked to show this for homework)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3 from the existence conditions: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equivalent to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state space realization for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i="1" dirty="0"/>
              <a:t> </a:t>
            </a:r>
            <a:r>
              <a:rPr lang="en-US" sz="2400" dirty="0"/>
              <a:t>has no transmission zeros on the unit circle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(This is because                    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528" y="2437945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2568549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5943600"/>
            <a:ext cx="1447800" cy="383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4 from the existence conditions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None of the unit circle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are transmission zeros of the state space realization for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(The latter is not enough for FSLQR existence)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43257" y="24384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24857" y="28194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124857" y="23622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>
            <a:off x="5896257" y="22098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81200" y="3124200"/>
            <a:ext cx="4781186" cy="139103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5257800"/>
            <a:ext cx="6134492" cy="3806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600" y="1219200"/>
            <a:ext cx="8763000" cy="5334000"/>
            <a:chOff x="228600" y="1219200"/>
            <a:chExt cx="8763000" cy="533400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28600" y="1447800"/>
              <a:ext cx="87630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382000" y="14478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661025" y="14319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77825" y="13684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553200" y="16002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614278" y="1600200"/>
              <a:ext cx="516268" cy="22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029096" y="48768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4033847" y="28956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3429000" y="4343400"/>
              <a:ext cx="438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429000" y="2438400"/>
              <a:ext cx="457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1371600" y="2362200"/>
              <a:ext cx="457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371600" y="4267200"/>
              <a:ext cx="5143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5105400" y="2895600"/>
              <a:ext cx="323850" cy="23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5105400" y="4800600"/>
              <a:ext cx="3238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2895600" y="4572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191000" y="3886200"/>
              <a:ext cx="3810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2895600" y="54102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895600" y="35814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895600" y="2819400"/>
              <a:ext cx="384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114800" y="2133600"/>
              <a:ext cx="320675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tretch>
              <a:fillRect/>
            </a:stretch>
          </p:blipFill>
          <p:spPr bwMode="auto">
            <a:xfrm>
              <a:off x="2750740" y="6172200"/>
              <a:ext cx="411958" cy="2590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304800" y="1219200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Block Diagram</a:t>
            </a: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2038" y="5022850"/>
            <a:ext cx="8362459" cy="453879"/>
          </a:xfrm>
          <a:prstGeom prst="rect">
            <a:avLst/>
          </a:prstGeom>
          <a:noFill/>
          <a:ln/>
          <a:effectLst/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 bwMode="auto">
          <a:xfrm>
            <a:off x="2438400" y="20574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realization for </a:t>
            </a:r>
            <a:r>
              <a:rPr lang="en-US" i="1" dirty="0"/>
              <a:t>K(z)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0726" y="1282631"/>
            <a:ext cx="6355871" cy="34231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9510" y="2133134"/>
            <a:ext cx="5332414" cy="35872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9969" y="3030414"/>
            <a:ext cx="5332409" cy="357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48131" y="3808865"/>
            <a:ext cx="6837607" cy="2882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3208" y="4978529"/>
            <a:ext cx="8237553" cy="734723"/>
          </a:xfrm>
          <a:prstGeom prst="rect">
            <a:avLst/>
          </a:prstGeom>
          <a:noFill/>
          <a:ln/>
          <a:effectLst/>
        </p:spPr>
      </p:pic>
      <p:sp>
        <p:nvSpPr>
          <p:cNvPr id="16" name="Down Arrow 15"/>
          <p:cNvSpPr/>
          <p:nvPr/>
        </p:nvSpPr>
        <p:spPr bwMode="auto">
          <a:xfrm>
            <a:off x="4308231" y="4237892"/>
            <a:ext cx="589084" cy="4747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840176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51692" y="4791808"/>
            <a:ext cx="8616462" cy="189913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/>
              <a:t>Assume that we want to design a FSLQR that will achieve asymptotic output convergence to  a reference input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3714" y="6019800"/>
            <a:ext cx="2495570" cy="59102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6356" y="5105400"/>
            <a:ext cx="3391288" cy="3806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788" y="2286000"/>
            <a:ext cx="2495173" cy="380620"/>
          </a:xfrm>
          <a:prstGeom prst="rect">
            <a:avLst/>
          </a:prstGeom>
          <a:noFill/>
          <a:ln/>
          <a:effectLst/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simplicity, we will 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6096000" y="16002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dirty="0">
                <a:latin typeface="Helvetica"/>
              </a:rPr>
              <a:t>           </a:t>
            </a:r>
            <a:r>
              <a:rPr lang="en-US" sz="2800" i="0" dirty="0">
                <a:latin typeface="Helvetica" pitchFamily="34" charset="0"/>
              </a:rPr>
              <a:t>has its zeros on the unit circle</a:t>
            </a: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389746" y="1363765"/>
            <a:ext cx="4620649" cy="1608034"/>
            <a:chOff x="2389747" y="1363765"/>
            <a:chExt cx="4620649" cy="160803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85370" y="1439965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24396" y="1439965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88249" y="1575273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67787" y="1592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224085" y="2514599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6" name="Straight Arrow Connector 75"/>
            <p:cNvCxnSpPr>
              <a:stCxn id="71" idx="3"/>
              <a:endCxn id="72" idx="1"/>
            </p:cNvCxnSpPr>
            <p:nvPr/>
          </p:nvCxnSpPr>
          <p:spPr bwMode="auto">
            <a:xfrm>
              <a:off x="4371170" y="1744765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>
              <a:off x="2791398" y="1668565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2410398" y="175331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045636" y="1752599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6400796" y="1751011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 bwMode="auto">
            <a:xfrm>
              <a:off x="2631166" y="189716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2389747" y="168850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691740" y="1363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5926" y="1363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" name="Freeform 86"/>
            <p:cNvSpPr/>
            <p:nvPr/>
          </p:nvSpPr>
          <p:spPr bwMode="auto">
            <a:xfrm>
              <a:off x="5029196" y="1752599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895596" y="1828799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90996" y="2362199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 bwMode="auto">
          <a:xfrm>
            <a:off x="214409" y="1363765"/>
            <a:ext cx="8764323" cy="2065235"/>
            <a:chOff x="214409" y="1363765"/>
            <a:chExt cx="8764323" cy="2065235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980441" y="1439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83190" y="1575274"/>
              <a:ext cx="264059" cy="2640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73605" y="1363765"/>
              <a:ext cx="534452" cy="27944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ectangle 93"/>
            <p:cNvSpPr/>
            <p:nvPr/>
          </p:nvSpPr>
          <p:spPr bwMode="auto">
            <a:xfrm>
              <a:off x="1587332" y="1439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1676417" y="1600200"/>
              <a:ext cx="695794" cy="2574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1003185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7" name="Oval 96"/>
            <p:cNvSpPr/>
            <p:nvPr/>
          </p:nvSpPr>
          <p:spPr bwMode="auto">
            <a:xfrm>
              <a:off x="723494" y="1668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>
              <a:off x="977732" y="1752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563262" y="1897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21843" y="1688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312583" y="1753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14409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Freeform 105"/>
            <p:cNvSpPr/>
            <p:nvPr/>
          </p:nvSpPr>
          <p:spPr bwMode="auto">
            <a:xfrm>
              <a:off x="825332" y="1752600"/>
              <a:ext cx="7543800" cy="1676400"/>
            </a:xfrm>
            <a:custGeom>
              <a:avLst/>
              <a:gdLst>
                <a:gd name="connsiteX0" fmla="*/ 6883400 w 7493000"/>
                <a:gd name="connsiteY0" fmla="*/ 0 h 1765300"/>
                <a:gd name="connsiteX1" fmla="*/ 6883400 w 7493000"/>
                <a:gd name="connsiteY1" fmla="*/ 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6819900 w 7493000"/>
                <a:gd name="connsiteY1" fmla="*/ 5080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493000"/>
                <a:gd name="connsiteY0" fmla="*/ 5080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505700"/>
                <a:gd name="connsiteY0" fmla="*/ 0 h 1714500"/>
                <a:gd name="connsiteX1" fmla="*/ 7505700 w 7505700"/>
                <a:gd name="connsiteY1" fmla="*/ 0 h 1714500"/>
                <a:gd name="connsiteX2" fmla="*/ 7467600 w 7505700"/>
                <a:gd name="connsiteY2" fmla="*/ 1714500 h 1714500"/>
                <a:gd name="connsiteX3" fmla="*/ 0 w 7505700"/>
                <a:gd name="connsiteY3" fmla="*/ 1676400 h 1714500"/>
                <a:gd name="connsiteX4" fmla="*/ 25400 w 7505700"/>
                <a:gd name="connsiteY4" fmla="*/ 241300 h 1714500"/>
                <a:gd name="connsiteX0" fmla="*/ 6819900 w 7505700"/>
                <a:gd name="connsiteY0" fmla="*/ 0 h 1676400"/>
                <a:gd name="connsiteX1" fmla="*/ 7505700 w 7505700"/>
                <a:gd name="connsiteY1" fmla="*/ 0 h 1676400"/>
                <a:gd name="connsiteX2" fmla="*/ 7505700 w 7505700"/>
                <a:gd name="connsiteY2" fmla="*/ 1676400 h 1676400"/>
                <a:gd name="connsiteX3" fmla="*/ 0 w 7505700"/>
                <a:gd name="connsiteY3" fmla="*/ 1676400 h 1676400"/>
                <a:gd name="connsiteX4" fmla="*/ 25400 w 75057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63500 w 75438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0 w 7543800"/>
                <a:gd name="connsiteY4" fmla="*/ 762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0" h="1676400">
                  <a:moveTo>
                    <a:pt x="6858000" y="0"/>
                  </a:moveTo>
                  <a:lnTo>
                    <a:pt x="7543800" y="0"/>
                  </a:lnTo>
                  <a:lnTo>
                    <a:pt x="7543800" y="1676400"/>
                  </a:lnTo>
                  <a:lnTo>
                    <a:pt x="0" y="1676400"/>
                  </a:lnTo>
                  <a:lnTo>
                    <a:pt x="0" y="762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8369132" y="1751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Group 101"/>
          <p:cNvGrpSpPr/>
          <p:nvPr/>
        </p:nvGrpSpPr>
        <p:grpSpPr bwMode="auto">
          <a:xfrm>
            <a:off x="2743200" y="4724400"/>
            <a:ext cx="3657600" cy="914400"/>
            <a:chOff x="2743200" y="4724400"/>
            <a:chExt cx="3657600" cy="914400"/>
          </a:xfrm>
        </p:grpSpPr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4038600" y="4876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28194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51816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 bwMode="auto">
            <a:xfrm>
              <a:off x="5867400" y="4724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2743200" y="4734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4153365" y="4953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867365" y="5943600"/>
            <a:ext cx="974674" cy="5072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i="1" dirty="0"/>
              <a:t>f(k) </a:t>
            </a:r>
            <a:r>
              <a:rPr lang="en-US" dirty="0"/>
              <a:t>be a map from the integers to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6858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1620" y="5867400"/>
            <a:ext cx="5232758" cy="798217"/>
          </a:xfrm>
          <a:prstGeom prst="rect">
            <a:avLst/>
          </a:prstGeom>
          <a:noFill/>
          <a:ln/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70888" y="3810000"/>
            <a:ext cx="3872398" cy="89982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44778" y="40386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10400" y="1447800"/>
            <a:ext cx="609600" cy="38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a)	Constant disturbance:</a:t>
            </a:r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41482" y="1828800"/>
            <a:ext cx="2459446" cy="32117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11021" y="2819400"/>
            <a:ext cx="2120368" cy="353717"/>
          </a:xfrm>
          <a:prstGeom prst="rect">
            <a:avLst/>
          </a:prstGeom>
          <a:noFill/>
          <a:ln/>
          <a:effectLst/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reference of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27173" y="4572000"/>
            <a:ext cx="3488066" cy="32113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07537" y="5943600"/>
            <a:ext cx="4303594" cy="368990"/>
          </a:xfrm>
          <a:prstGeom prst="rect">
            <a:avLst/>
          </a:prstGeom>
          <a:noFill/>
          <a:ln/>
          <a:effectLst/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41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c)	Periodic reference of </a:t>
            </a:r>
            <a:r>
              <a:rPr lang="en-US" b="1" i="1" u="sng" dirty="0"/>
              <a:t>known</a:t>
            </a:r>
            <a:r>
              <a:rPr lang="en-US" dirty="0"/>
              <a:t> period</a:t>
            </a: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In all of these three examples, the polynomial                                     has its zeros </a:t>
            </a:r>
            <a:r>
              <a:rPr lang="en-US" sz="2400" u="sng" dirty="0"/>
              <a:t>on the unit circle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9093" y="1973263"/>
            <a:ext cx="2556288" cy="32122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76821" y="3424237"/>
            <a:ext cx="2377659" cy="3691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238" y="4876800"/>
            <a:ext cx="835793" cy="353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64697" y="2239963"/>
            <a:ext cx="4382782" cy="40770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427" y="3581400"/>
            <a:ext cx="2411617" cy="848701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5257800" y="4267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This is determined by the reference we are trying to follow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We can choose this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4267200" y="35814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>
            <a:off x="4267200" y="4267200"/>
            <a:ext cx="990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 bwMode="auto">
          <a:xfrm>
            <a:off x="1066800" y="5486400"/>
            <a:ext cx="3657600" cy="914400"/>
            <a:chOff x="1066800" y="5486400"/>
            <a:chExt cx="3657600" cy="914400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362200" y="5638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430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5052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191000" y="5486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066800" y="5496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476965" y="5715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2819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771900" y="3187700"/>
            <a:ext cx="381000" cy="3352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130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used for achieving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4665" y="5207000"/>
            <a:ext cx="2494868" cy="5908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7488" y="4191000"/>
            <a:ext cx="7896959" cy="4921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362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90600" y="6019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(we will show why later)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3505200"/>
            <a:ext cx="4160431" cy="4921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44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Define the state, input, and output filters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1905000"/>
            <a:ext cx="3958411" cy="990600"/>
            <a:chOff x="1997776" y="1981200"/>
            <a:chExt cx="4567397" cy="1143000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2209800" y="2057400"/>
              <a:ext cx="4038600" cy="1066800"/>
              <a:chOff x="1392" y="1248"/>
              <a:chExt cx="2544" cy="672"/>
            </a:xfrm>
          </p:grpSpPr>
          <p:sp>
            <p:nvSpPr>
              <p:cNvPr id="10261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598308" y="23622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5274401" y="19812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97776" y="19812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5869" y="4419600"/>
            <a:ext cx="3899839" cy="1126808"/>
            <a:chOff x="2030245" y="4643437"/>
            <a:chExt cx="4499814" cy="130016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1025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2201512" y="2353912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2277712" y="5004720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1828800" y="3352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1828800" y="600360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input filter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2209800"/>
            <a:ext cx="1207972" cy="338445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5105400" y="3352800"/>
            <a:ext cx="3759561" cy="990600"/>
            <a:chOff x="5105400" y="3352800"/>
            <a:chExt cx="3759561" cy="9906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5149186" y="3418840"/>
              <a:ext cx="3500120" cy="924560"/>
              <a:chOff x="1392" y="1248"/>
              <a:chExt cx="2544" cy="672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8" name="Picture 47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367278" y="3683000"/>
              <a:ext cx="1059808" cy="33825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64052" y="3352800"/>
              <a:ext cx="1000909" cy="3383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5105400" y="3352800"/>
              <a:ext cx="942751" cy="33840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AutoShape 33"/>
          <p:cNvSpPr>
            <a:spLocks/>
          </p:cNvSpPr>
          <p:nvPr/>
        </p:nvSpPr>
        <p:spPr bwMode="auto">
          <a:xfrm rot="5400000">
            <a:off x="6629400" y="3810000"/>
            <a:ext cx="533400" cy="14478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943600" y="4800600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output filter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676900" y="27051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45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457200" y="4343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5486400"/>
            <a:ext cx="8686800" cy="55798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371600"/>
            <a:ext cx="7339016" cy="6961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505200"/>
            <a:ext cx="5997861" cy="52709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514600"/>
            <a:ext cx="5420513" cy="5097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5334000"/>
            <a:ext cx="6659774" cy="84916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079" y="4343400"/>
            <a:ext cx="4763925" cy="38070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615290" y="1752600"/>
            <a:ext cx="1222855" cy="39029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42504" y="1371600"/>
            <a:ext cx="1154564" cy="39029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23092" y="1371600"/>
            <a:ext cx="1087789" cy="390463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399" y="3505200"/>
            <a:ext cx="5506242" cy="380648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934200" y="5715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09600" y="26670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where,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180" y="3429000"/>
            <a:ext cx="8584020" cy="154309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5055" y="5179795"/>
            <a:ext cx="8028481" cy="15249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991" y="1600200"/>
            <a:ext cx="8257809" cy="917534"/>
          </a:xfrm>
          <a:prstGeom prst="rect">
            <a:avLst/>
          </a:prstGeom>
          <a:noFill/>
          <a:ln/>
          <a:effectLst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838200"/>
            <a:ext cx="4376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 </a:t>
            </a:r>
            <a:r>
              <a:rPr lang="en-US" sz="2800" i="0" dirty="0" err="1">
                <a:latin typeface="Helvetica" pitchFamily="34" charset="0"/>
              </a:rPr>
              <a:t>Parseval’s</a:t>
            </a:r>
            <a:r>
              <a:rPr lang="en-US" sz="2800" i="0" dirty="0">
                <a:latin typeface="Helvetica" pitchFamily="34" charset="0"/>
              </a:rPr>
              <a:t> theorem,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42196" y="1676400"/>
            <a:ext cx="6659606" cy="900112"/>
          </a:xfrm>
          <a:prstGeom prst="rect">
            <a:avLst/>
          </a:prstGeom>
          <a:noFill/>
          <a:ln/>
          <a:effectLst/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6128" y="5791200"/>
            <a:ext cx="3330492" cy="390444"/>
          </a:xfrm>
          <a:prstGeom prst="rect">
            <a:avLst/>
          </a:prstGeom>
          <a:noFill/>
          <a:ln/>
          <a:effectLst/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4578" y="4191000"/>
            <a:ext cx="2955443" cy="3903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028700" y="2400300"/>
            <a:ext cx="381000" cy="16764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6122025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5057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962400" y="16764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600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180" y="1295400"/>
            <a:ext cx="8584020" cy="15430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5055" y="2209800"/>
            <a:ext cx="8028481" cy="1524924"/>
          </a:xfrm>
          <a:prstGeom prst="rect">
            <a:avLst/>
          </a:prstGeom>
          <a:noFill/>
          <a:ln/>
          <a:effectLst/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6083925" y="3432514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385013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421276"/>
            <a:ext cx="381000" cy="3048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4364376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543800" y="3602376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4364376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991" y="838200"/>
            <a:ext cx="8257809" cy="917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r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/>
              <a:t>) has no unobservable modes on the unit circle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4038600"/>
            <a:ext cx="3508568" cy="8310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50687" y="4572000"/>
            <a:ext cx="871825" cy="28546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06167" y="4114800"/>
            <a:ext cx="2385433" cy="285430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39624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/>
              <a:t>Conditions 1-4 are the same as for the FSLQR without a reference input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Conditions 5-6 are met if the realization of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r</a:t>
            </a:r>
            <a:r>
              <a:rPr lang="en-US" sz="2400" dirty="0"/>
              <a:t> is minimal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 7 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none of the unit circle or unstable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i="1" dirty="0"/>
              <a:t> </a:t>
            </a:r>
            <a:r>
              <a:rPr lang="en-US" sz="2400" dirty="0"/>
              <a:t>are transmission zeros of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 err="1"/>
              <a:t>zI</a:t>
            </a:r>
            <a:r>
              <a:rPr lang="en-US" sz="2400" dirty="0"/>
              <a:t>-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i="1" dirty="0"/>
              <a:t>B</a:t>
            </a:r>
            <a:r>
              <a:rPr lang="en-US" sz="2400" dirty="0"/>
              <a:t>, the open-loop relationship between </a:t>
            </a: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</a:p>
          <a:p>
            <a:pPr marL="914400" lvl="1" indent="-514350"/>
            <a:r>
              <a:rPr lang="en-US" sz="2400" dirty="0"/>
              <a:t>The condition here is not enough to guarantee FSLQR existence for reference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58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3048000"/>
            <a:ext cx="5580855" cy="179094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349291"/>
            <a:ext cx="7753611" cy="3653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Diagram</a:t>
            </a:r>
          </a:p>
        </p:txBody>
      </p:sp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57200" y="609600"/>
            <a:ext cx="8229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72400" y="609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3600" y="7620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24000" y="533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48000" y="15240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4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71600" y="13716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572000" y="1828800"/>
            <a:ext cx="400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514600" y="17526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1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3733800" y="1219200"/>
            <a:ext cx="3206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514600" y="24384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1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4572000" y="2933700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2286000" y="3276600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6096000" y="3276600"/>
            <a:ext cx="3238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3" name="Picture 21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886200" y="3124200"/>
            <a:ext cx="36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4" name="Picture 22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5181600" y="2514600"/>
            <a:ext cx="381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23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886200" y="38100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7" name="Picture 26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7607300" y="4826000"/>
            <a:ext cx="255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9" name="Picture 30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800600" y="5791200"/>
            <a:ext cx="3111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/>
          <a:stretch>
            <a:fillRect/>
          </a:stretch>
        </p:blipFill>
        <p:spPr bwMode="auto">
          <a:xfrm>
            <a:off x="7004678" y="762000"/>
            <a:ext cx="516268" cy="2241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1" cstate="print"/>
          <a:stretch>
            <a:fillRect/>
          </a:stretch>
        </p:blipFill>
        <p:spPr bwMode="auto">
          <a:xfrm>
            <a:off x="5023089" y="3276600"/>
            <a:ext cx="698020" cy="24913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 cstate="print"/>
          <a:stretch>
            <a:fillRect/>
          </a:stretch>
        </p:blipFill>
        <p:spPr bwMode="auto">
          <a:xfrm>
            <a:off x="3657600" y="1894219"/>
            <a:ext cx="457200" cy="163181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 cstate="print"/>
          <a:stretch>
            <a:fillRect/>
          </a:stretch>
        </p:blipFill>
        <p:spPr bwMode="auto">
          <a:xfrm>
            <a:off x="2522140" y="4267200"/>
            <a:ext cx="411958" cy="25907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/>
          <a:stretch>
            <a:fillRect/>
          </a:stretch>
        </p:blipFill>
        <p:spPr bwMode="auto">
          <a:xfrm>
            <a:off x="3498969" y="5791200"/>
            <a:ext cx="672861" cy="248959"/>
          </a:xfrm>
          <a:prstGeom prst="rect">
            <a:avLst/>
          </a:prstGeom>
          <a:noFill/>
          <a:ln/>
          <a:effectLst/>
        </p:spPr>
      </p:pic>
      <p:pic>
        <p:nvPicPr>
          <p:cNvPr id="38950" name="Picture 33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2362200" y="5715000"/>
            <a:ext cx="352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1" name="Picture 34" descr="txp_fi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2362200" y="5029200"/>
            <a:ext cx="3952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2" name="Picture 38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382000" y="5486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3" name="Picture 4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924800" y="5343525"/>
            <a:ext cx="304800" cy="2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4" name="Picture 42" descr="txp_fi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6540500" y="549275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5" name="Picture 44" descr="txp_fi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33400" y="533400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Oval 48"/>
          <p:cNvSpPr>
            <a:spLocks noChangeArrowheads="1"/>
          </p:cNvSpPr>
          <p:nvPr/>
        </p:nvSpPr>
        <p:spPr bwMode="auto">
          <a:xfrm>
            <a:off x="1295400" y="57673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2895600" y="6224588"/>
            <a:ext cx="533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0"/>
          <p:cNvSpPr>
            <a:spLocks noChangeShapeType="1"/>
          </p:cNvSpPr>
          <p:nvPr/>
        </p:nvSpPr>
        <p:spPr bwMode="auto">
          <a:xfrm flipH="1">
            <a:off x="3429000" y="637698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51"/>
          <p:cNvSpPr>
            <a:spLocks noChangeShapeType="1"/>
          </p:cNvSpPr>
          <p:nvPr/>
        </p:nvSpPr>
        <p:spPr bwMode="auto">
          <a:xfrm flipV="1">
            <a:off x="1371600" y="60721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52"/>
          <p:cNvSpPr>
            <a:spLocks noChangeShapeType="1"/>
          </p:cNvSpPr>
          <p:nvPr/>
        </p:nvSpPr>
        <p:spPr bwMode="auto">
          <a:xfrm>
            <a:off x="1371600" y="63769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53"/>
          <p:cNvSpPr>
            <a:spLocks noChangeShapeType="1"/>
          </p:cNvSpPr>
          <p:nvPr/>
        </p:nvSpPr>
        <p:spPr bwMode="auto">
          <a:xfrm>
            <a:off x="5562600" y="59197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54"/>
          <p:cNvSpPr>
            <a:spLocks noChangeShapeType="1"/>
          </p:cNvSpPr>
          <p:nvPr/>
        </p:nvSpPr>
        <p:spPr bwMode="auto">
          <a:xfrm flipH="1">
            <a:off x="609600" y="59197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25" name="Picture 56" descr="txp_fi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2971800" y="6324600"/>
            <a:ext cx="4175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914400" y="5943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42196" y="152400"/>
            <a:ext cx="6659606" cy="9001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2083855"/>
            <a:ext cx="2137897" cy="7213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49917" y="2057400"/>
            <a:ext cx="5486945" cy="74907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33441" y="4827053"/>
            <a:ext cx="5772318" cy="857639"/>
          </a:xfrm>
          <a:prstGeom prst="rect">
            <a:avLst/>
          </a:prstGeom>
          <a:noFill/>
          <a:ln/>
          <a:effectLst/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6477000" y="76200"/>
            <a:ext cx="304800" cy="36576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038600" y="4114800"/>
            <a:ext cx="381000" cy="35814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1447800"/>
            <a:ext cx="696651" cy="3396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641517" y="6096000"/>
            <a:ext cx="1528928" cy="39038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511823" y="3505200"/>
            <a:ext cx="5527271" cy="857638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990598" y="1828800"/>
            <a:ext cx="7218947" cy="2286000"/>
            <a:chOff x="990599" y="1828800"/>
            <a:chExt cx="7218947" cy="2286000"/>
          </a:xfrm>
        </p:grpSpPr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90599" y="1888958"/>
              <a:ext cx="7218947" cy="22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50757" y="1828800"/>
              <a:ext cx="225592" cy="225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52336" y="1828800"/>
              <a:ext cx="240632" cy="210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5863641" y="3392904"/>
              <a:ext cx="672510" cy="2795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27493" y="2069432"/>
              <a:ext cx="203033" cy="20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6231" y="1888958"/>
            <a:ext cx="270711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48600" y="1888958"/>
            <a:ext cx="240632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374481" y="1828800"/>
            <a:ext cx="225592" cy="22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126991" y="2129589"/>
            <a:ext cx="661166" cy="27987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98720" y="2851484"/>
            <a:ext cx="601126" cy="24984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917684" y="2129589"/>
            <a:ext cx="738634" cy="234253"/>
          </a:xfrm>
          <a:prstGeom prst="rect">
            <a:avLst/>
          </a:prstGeom>
          <a:noFill/>
          <a:ln/>
          <a:effectLst/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03510" y="5029200"/>
            <a:ext cx="4444694" cy="38381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28596" y="5943600"/>
            <a:ext cx="3346396" cy="38379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86222" y="5029200"/>
            <a:ext cx="3469371" cy="38385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1905000" y="1752600"/>
            <a:ext cx="59436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12192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0000"/>
                </a:solidFill>
                <a:latin typeface="+mj-lt"/>
              </a:rPr>
              <a:t>SISO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03832" y="5715000"/>
            <a:ext cx="2292168" cy="797674"/>
          </a:xfrm>
          <a:prstGeom prst="rect">
            <a:avLst/>
          </a:prstGeom>
          <a:noFill/>
          <a:ln/>
          <a:effectLst/>
        </p:spPr>
      </p:pic>
      <p:sp>
        <p:nvSpPr>
          <p:cNvPr id="38" name="Oval 37"/>
          <p:cNvSpPr/>
          <p:nvPr/>
        </p:nvSpPr>
        <p:spPr bwMode="auto">
          <a:xfrm>
            <a:off x="4042157" y="6096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  <p:bldP spid="30" grpId="0" animBg="1"/>
      <p:bldP spid="34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343400" y="1295401"/>
            <a:ext cx="12954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67602" y="1524001"/>
            <a:ext cx="228600" cy="2029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486602" y="1608747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1840" y="1608035"/>
            <a:ext cx="1221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477000" y="1606447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707370" y="17526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65951" y="154394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219200"/>
            <a:ext cx="280227" cy="254328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4887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50" name="Freeform 49"/>
          <p:cNvSpPr/>
          <p:nvPr/>
        </p:nvSpPr>
        <p:spPr bwMode="auto">
          <a:xfrm>
            <a:off x="2971800" y="1608035"/>
            <a:ext cx="3505200" cy="914400"/>
          </a:xfrm>
          <a:custGeom>
            <a:avLst/>
            <a:gdLst>
              <a:gd name="connsiteX0" fmla="*/ 0 w 749300"/>
              <a:gd name="connsiteY0" fmla="*/ 0 h 1066800"/>
              <a:gd name="connsiteX1" fmla="*/ 749300 w 749300"/>
              <a:gd name="connsiteY1" fmla="*/ 254000 h 1066800"/>
              <a:gd name="connsiteX2" fmla="*/ 736600 w 749300"/>
              <a:gd name="connsiteY2" fmla="*/ 1028700 h 1066800"/>
              <a:gd name="connsiteX3" fmla="*/ 12700 w 749300"/>
              <a:gd name="connsiteY3" fmla="*/ 1066800 h 1066800"/>
              <a:gd name="connsiteX0" fmla="*/ 0 w 774700"/>
              <a:gd name="connsiteY0" fmla="*/ 0 h 990600"/>
              <a:gd name="connsiteX1" fmla="*/ 774700 w 774700"/>
              <a:gd name="connsiteY1" fmla="*/ 177800 h 990600"/>
              <a:gd name="connsiteX2" fmla="*/ 762000 w 774700"/>
              <a:gd name="connsiteY2" fmla="*/ 952500 h 990600"/>
              <a:gd name="connsiteX3" fmla="*/ 38100 w 774700"/>
              <a:gd name="connsiteY3" fmla="*/ 990600 h 990600"/>
              <a:gd name="connsiteX0" fmla="*/ 0 w 762000"/>
              <a:gd name="connsiteY0" fmla="*/ 0 h 990600"/>
              <a:gd name="connsiteX1" fmla="*/ 762000 w 762000"/>
              <a:gd name="connsiteY1" fmla="*/ 0 h 990600"/>
              <a:gd name="connsiteX2" fmla="*/ 762000 w 762000"/>
              <a:gd name="connsiteY2" fmla="*/ 952500 h 990600"/>
              <a:gd name="connsiteX3" fmla="*/ 38100 w 762000"/>
              <a:gd name="connsiteY3" fmla="*/ 990600 h 990600"/>
              <a:gd name="connsiteX0" fmla="*/ 0 w 762000"/>
              <a:gd name="connsiteY0" fmla="*/ 0 h 952500"/>
              <a:gd name="connsiteX1" fmla="*/ 762000 w 762000"/>
              <a:gd name="connsiteY1" fmla="*/ 0 h 952500"/>
              <a:gd name="connsiteX2" fmla="*/ 762000 w 762000"/>
              <a:gd name="connsiteY2" fmla="*/ 952500 h 952500"/>
              <a:gd name="connsiteX3" fmla="*/ 0 w 762000"/>
              <a:gd name="connsiteY3" fmla="*/ 914400 h 952500"/>
              <a:gd name="connsiteX0" fmla="*/ 76200 w 838200"/>
              <a:gd name="connsiteY0" fmla="*/ 0 h 952500"/>
              <a:gd name="connsiteX1" fmla="*/ 838200 w 838200"/>
              <a:gd name="connsiteY1" fmla="*/ 0 h 952500"/>
              <a:gd name="connsiteX2" fmla="*/ 838200 w 838200"/>
              <a:gd name="connsiteY2" fmla="*/ 952500 h 952500"/>
              <a:gd name="connsiteX3" fmla="*/ 0 w 838200"/>
              <a:gd name="connsiteY3" fmla="*/ 914400 h 952500"/>
              <a:gd name="connsiteX0" fmla="*/ 76200 w 838200"/>
              <a:gd name="connsiteY0" fmla="*/ 0 h 914400"/>
              <a:gd name="connsiteX1" fmla="*/ 838200 w 838200"/>
              <a:gd name="connsiteY1" fmla="*/ 0 h 914400"/>
              <a:gd name="connsiteX2" fmla="*/ 838200 w 838200"/>
              <a:gd name="connsiteY2" fmla="*/ 914400 h 914400"/>
              <a:gd name="connsiteX3" fmla="*/ 0 w 838200"/>
              <a:gd name="connsiteY3" fmla="*/ 914400 h 914400"/>
              <a:gd name="connsiteX0" fmla="*/ 76200 w 838200"/>
              <a:gd name="connsiteY0" fmla="*/ 0 h 914400"/>
              <a:gd name="connsiteX1" fmla="*/ 0 w 838200"/>
              <a:gd name="connsiteY1" fmla="*/ 0 h 914400"/>
              <a:gd name="connsiteX2" fmla="*/ 838200 w 838200"/>
              <a:gd name="connsiteY2" fmla="*/ 0 h 914400"/>
              <a:gd name="connsiteX3" fmla="*/ 838200 w 838200"/>
              <a:gd name="connsiteY3" fmla="*/ 914400 h 914400"/>
              <a:gd name="connsiteX4" fmla="*/ 0 w 8382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381000 w 3505200"/>
              <a:gd name="connsiteY4" fmla="*/ 838200 h 914400"/>
              <a:gd name="connsiteX5" fmla="*/ 0 w 3505200"/>
              <a:gd name="connsiteY5" fmla="*/ 9144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457200 w 3581400"/>
              <a:gd name="connsiteY4" fmla="*/ 838200 h 914400"/>
              <a:gd name="connsiteX5" fmla="*/ 0 w 3581400"/>
              <a:gd name="connsiteY5" fmla="*/ 3048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76200 w 3581400"/>
              <a:gd name="connsiteY4" fmla="*/ 914400 h 914400"/>
              <a:gd name="connsiteX5" fmla="*/ 0 w 3581400"/>
              <a:gd name="connsiteY5" fmla="*/ 3048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152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914400">
                <a:moveTo>
                  <a:pt x="2743200" y="0"/>
                </a:moveTo>
                <a:lnTo>
                  <a:pt x="2667000" y="0"/>
                </a:lnTo>
                <a:lnTo>
                  <a:pt x="3505200" y="0"/>
                </a:lnTo>
                <a:lnTo>
                  <a:pt x="3505200" y="914400"/>
                </a:lnTo>
                <a:lnTo>
                  <a:pt x="0" y="914400"/>
                </a:lnTo>
                <a:lnTo>
                  <a:pt x="0" y="762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1362343"/>
            <a:ext cx="1009840" cy="47605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5105401"/>
            <a:ext cx="2076937" cy="5522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09600" y="2971800"/>
            <a:ext cx="6346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closed-loop dynamics from </a:t>
            </a:r>
            <a:r>
              <a:rPr lang="en-US" dirty="0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to </a:t>
            </a:r>
            <a:r>
              <a:rPr lang="en-US" dirty="0">
                <a:latin typeface="Helvetica" pitchFamily="34" charset="0"/>
              </a:rPr>
              <a:t>E</a:t>
            </a:r>
            <a:r>
              <a:rPr lang="en-US" i="0" dirty="0">
                <a:latin typeface="Helvetica" pitchFamily="34" charset="0"/>
              </a:rPr>
              <a:t> will be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00748" y="3591263"/>
            <a:ext cx="2866852" cy="675937"/>
          </a:xfrm>
          <a:prstGeom prst="rect">
            <a:avLst/>
          </a:prstGeom>
          <a:noFill/>
          <a:ln/>
          <a:effectLst/>
        </p:spPr>
      </p:pic>
      <p:sp>
        <p:nvSpPr>
          <p:cNvPr id="74" name="Rectangle 73"/>
          <p:cNvSpPr/>
          <p:nvPr/>
        </p:nvSpPr>
        <p:spPr bwMode="auto">
          <a:xfrm>
            <a:off x="2057400" y="5029200"/>
            <a:ext cx="838200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58425" y="5029200"/>
            <a:ext cx="2923375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 bwMode="auto">
          <a:xfrm>
            <a:off x="2895600" y="5401734"/>
            <a:ext cx="9628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1417666" y="5410201"/>
            <a:ext cx="6119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781800" y="5410201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Picture 8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133600" y="5257801"/>
            <a:ext cx="685800" cy="285039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5029201"/>
            <a:ext cx="255001" cy="254578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5029201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91" name="TextBox 90"/>
          <p:cNvSpPr txBox="1"/>
          <p:nvPr/>
        </p:nvSpPr>
        <p:spPr>
          <a:xfrm>
            <a:off x="3124200" y="4876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4953001"/>
            <a:ext cx="6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= 0</a:t>
            </a:r>
          </a:p>
        </p:txBody>
      </p:sp>
      <p:sp>
        <p:nvSpPr>
          <p:cNvPr id="93" name="AutoShape 14"/>
          <p:cNvSpPr>
            <a:spLocks/>
          </p:cNvSpPr>
          <p:nvPr/>
        </p:nvSpPr>
        <p:spPr bwMode="auto">
          <a:xfrm rot="5400000">
            <a:off x="5105400" y="45720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48200" y="6248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2862" y="3581400"/>
            <a:ext cx="3219471" cy="8383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 animBg="1"/>
      <p:bldP spid="75" grpId="0" animBg="1"/>
      <p:bldP spid="91" grpId="0"/>
      <p:bldP spid="92" grpId="0"/>
      <p:bldP spid="93" grpId="0" animBg="1"/>
      <p:bldP spid="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dirty="0" err="1"/>
              <a:t>control,estimation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581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2667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2057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in Unit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Finite-horizon 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/>
              <a:t>Optimal LQG </a:t>
            </a:r>
          </a:p>
          <a:p>
            <a:pPr lvl="1"/>
            <a:r>
              <a:rPr lang="en-US" dirty="0"/>
              <a:t>state feedback</a:t>
            </a:r>
          </a:p>
          <a:p>
            <a:pPr lvl="1"/>
            <a:r>
              <a:rPr lang="en-US" dirty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Infinite-horizon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LQG</a:t>
            </a:r>
          </a:p>
          <a:p>
            <a:pPr lvl="1"/>
            <a:r>
              <a:rPr lang="en-US" dirty="0"/>
              <a:t>output feedback</a:t>
            </a:r>
          </a:p>
          <a:p>
            <a:endParaRPr lang="en-US" dirty="0"/>
          </a:p>
          <a:p>
            <a:r>
              <a:rPr lang="en-US" dirty="0"/>
              <a:t>Frequency-shaped LQR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</a:t>
            </a:r>
            <a:r>
              <a:rPr lang="en-US" u="sng" dirty="0"/>
              <a:t>skipping</a:t>
            </a:r>
            <a:r>
              <a:rPr lang="en-US" dirty="0"/>
              <a:t> in Unit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Continuous-time versions of:</a:t>
            </a:r>
          </a:p>
          <a:p>
            <a:pPr lvl="1"/>
            <a:r>
              <a:rPr lang="en-US" dirty="0"/>
              <a:t>Kalman filter</a:t>
            </a:r>
          </a:p>
          <a:p>
            <a:pPr lvl="1"/>
            <a:r>
              <a:rPr lang="en-US" dirty="0"/>
              <a:t>Optimal LQG</a:t>
            </a:r>
          </a:p>
          <a:p>
            <a:pPr lvl="1"/>
            <a:r>
              <a:rPr lang="en-US" dirty="0"/>
              <a:t>Frequency-shaped LQR</a:t>
            </a:r>
          </a:p>
          <a:p>
            <a:pPr lvl="1"/>
            <a:endParaRPr lang="en-US" dirty="0"/>
          </a:p>
          <a:p>
            <a:pPr marL="342900" lvl="1" indent="-342900">
              <a:buFontTx/>
              <a:buChar char="•"/>
            </a:pPr>
            <a:r>
              <a:rPr lang="en-US" dirty="0"/>
              <a:t>Loop transfer recovery</a:t>
            </a:r>
          </a:p>
          <a:p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Slides will be posted for 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Unit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SISO input/output control design techniques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Disturbance observer</a:t>
            </a:r>
          </a:p>
          <a:p>
            <a:r>
              <a:rPr lang="en-US" dirty="0"/>
              <a:t>Pole placement, disturbance rejection, and tracking control</a:t>
            </a:r>
          </a:p>
          <a:p>
            <a:r>
              <a:rPr lang="en-US" dirty="0"/>
              <a:t>Repetitive control and the internal model principle</a:t>
            </a:r>
          </a:p>
          <a:p>
            <a:r>
              <a:rPr lang="en-US" dirty="0"/>
              <a:t>Minimum variance regulators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By </a:t>
            </a:r>
            <a:r>
              <a:rPr lang="en-US" dirty="0" err="1"/>
              <a:t>Parseval’s</a:t>
            </a:r>
            <a:r>
              <a:rPr lang="en-US" dirty="0"/>
              <a:t> theorem, </a:t>
            </a:r>
            <a:r>
              <a:rPr lang="en-US" dirty="0">
                <a:solidFill>
                  <a:srgbClr val="000000"/>
                </a:solidFill>
              </a:rPr>
              <a:t>the cost function: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762000" y="38862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 the cost function 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2383" y="6096000"/>
            <a:ext cx="3006234" cy="390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16778" y="60960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058" y="1819275"/>
            <a:ext cx="6167247" cy="9174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155" y="4832441"/>
            <a:ext cx="7764204" cy="6642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16426" y="3048000"/>
            <a:ext cx="1853755" cy="2286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310708" y="3429000"/>
            <a:ext cx="1865190" cy="228601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9050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Key idea: </a:t>
            </a:r>
            <a:r>
              <a:rPr lang="en-US" dirty="0"/>
              <a:t>Make matrices  </a:t>
            </a:r>
            <a:r>
              <a:rPr lang="en-US" sz="3200" b="1" i="1" dirty="0">
                <a:latin typeface="Century Schoolbook" pitchFamily="18" charset="0"/>
              </a:rPr>
              <a:t>Q</a:t>
            </a:r>
            <a:r>
              <a:rPr lang="en-US" dirty="0"/>
              <a:t>  and </a:t>
            </a:r>
            <a:r>
              <a:rPr lang="en-US" sz="3200" b="1" i="1" dirty="0">
                <a:latin typeface="Century Schoolbook" pitchFamily="18" charset="0"/>
              </a:rPr>
              <a:t>R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functions of frequency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4028" y="2209800"/>
            <a:ext cx="5130506" cy="696232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Define the state and input filters </a:t>
            </a:r>
            <a:endParaRPr lang="en-US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98308" y="23622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7600" y="5181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4401" y="19812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776" y="19812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07927" y="4648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30245" y="4643437"/>
            <a:ext cx="1070311" cy="390409"/>
          </a:xfrm>
          <a:prstGeom prst="rect">
            <a:avLst/>
          </a:prstGeom>
          <a:noFill/>
          <a:ln/>
          <a:effectLst/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sqrt{2\pi}} \sum_{k=-\infty}^\infty f(k) e^{-j\omega k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6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R}^n  template TPT1  env TPENV1  fore 0  back 16777215  eqnno 1"/>
  <p:tag name="FILENAME" val="TP_tmp"/>
  <p:tag name="ORIGWIDTH" val="16"/>
  <p:tag name="PICTUREFILESIZE" val="1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 R (e^{j\omega})  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U^*_f(e^{j\omega}) U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959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R}_f(s) = \alpha^2 \frac{s^2 + 2 \zeta \omega_n s + \omega_n^2}&#10;{s^2 + 2 \bar{\zeta} (\alpha \omega_n) s + (\alpha \omega_n)^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97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alpha &amp; = 2.5 \\&#10;\zeta &amp; = 1.5 \\&#10;\omega_n &amp; = 7500 \\&#10;\bar{\zeta} &amp; = 0.6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1486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R_f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*(e^{j\omega}) = 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93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2.eps"/>
  <p:tag name="FORMAT" val="png256"/>
  <p:tag name="RES" val="600"/>
  <p:tag name="BLEND" val="0"/>
  <p:tag name="TRANSPARENT" val="0"/>
  <p:tag name="TBUG" val="0"/>
  <p:tag name="ORIGWIDTH" val="389"/>
  <p:tag name="PICTUREFILESIZE" val="1376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344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e(k) = \begin{bmatrix} x(k) \\ z_1(k) \\ z_2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67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sum_{k=-\infty}^\infty f^T(k)\left ( \frac{1}{\sqrt{2\pi}} \, &#10;\int_{-\pi }^\pi F(e^{j\omega}) e^{+j\omega k} d \omega \right 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017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}^\pi \left ( \frac{1}{\sqrt{2\pi}} &#10;\sum_{k=-\infty}^\infty  f^T(t) e^{+j\omega k}  dt  \right ) \, F(e^{j\omega}) 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22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29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93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D_2^T D_2 \succ 0&#10;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9012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1 &amp; K_2 \end{bmatrix}&#10;\begin{bmatrix} x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185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60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X(e^{j\omega})  = {\cal F} ( x(k)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0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e^{j\omega}) = \mathcal{F}(u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53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(z) = \left [ I + K_2 \Phi_2(z) B_2 \right ] ^{-1} &#10;\, \left [ K_x + K_1 \Phi_1(z) B_1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1"/>
  <p:tag name="PICTUREFILESIZE" val="21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k)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1808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_2 z_2(k) + B_2 (-K_x x(k) - K_1 z_1(k) - K_2 z_2(k)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31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= r(k) - y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34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 = C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8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Y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 X(e^{j\omega}) + U^*(e^{j\omega}) R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3024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K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3869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E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1) = r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685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82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D \; \sin(\omega \; k + \phi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059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2 - 2 \cos(\omega) \, z +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288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N) = r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788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N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73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 = Q_r^*(e^{j\omega}) Q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69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{r}(z) = \frac{\hat{B}_r(z)}{\hat{A}_r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1302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96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Q_r^*(e^{j\omega}) Q_r(e^{j\omega}) C&#10;+ Q_f^*(e^{j\omega}) Q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074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30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72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Y_r^*(e^{j\omega}) Y_r(e^{j\omega}) + X_f^*(e^{j\omega}) X_f(e^{j\omega}) +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8"/>
  <p:tag name="PICTUREFILESIZE" val="364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C^T Q_r^*(e^{j\omega}) Q_r(e^{j\omega}) C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90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_f^*(e^{j\omega}) R_f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284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^*(e^{j\omega}) Q_f^*(e^{j\omega}) Q_f(e^{j\omega}) X(e^{j\omega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204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r(z) = C_r (z I - A_r)^{-1} B_r + D_r = \frac{\hat{B}_r(z)}{\hat{A}_r(z)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45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r(k) &amp; = C_r z_r(k) + D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41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r(k+1) &amp; = A_r z_r(k) + B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8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left( \begin{bmatrix} &#10;A - \lambda I &amp; B \\&#10;C &amp; 0&#10;\end{bmatrix}^T \right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8386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\geq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_r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7"/>
  <p:tag name="PICTUREFILESIZE" val="11594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r &amp; K_1 &amp; K_2 \end{bmatrix}&#10;\begin{bmatrix} x(k) \\ z_r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2833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r z_r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20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62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758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93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B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18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 = K_x + K_1 \Phi_1(z) B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13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 = K_r \Phi_r(z) B_r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09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 = K_2 \Phi_2(z) B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77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hat{A}_r(z)} \bar{B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266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6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5"/>
  <p:tag name="FILENAME" val="TP_tmp"/>
  <p:tag name="ORIGWIDTH" val="11"/>
  <p:tag name="PICTUREFILESIZE" val="968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B'(z)}{\hat{A}_r(z) A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1118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565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 \hat{A}_r(z)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926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A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R_f^*(e^{j\omega}) R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1034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{ER}(z) = \frac{1}&#10;{ 1 + \frac{B'(z)}{\hat{A}_r(z) A'(z)} 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74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^*(e^{j\omega}) 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K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8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_{_A}(z) = G(z) \left [ 1 + \Delta(z) 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11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e^{j\omega})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| \frac{1}{e^{j\omega} - 1} \right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4.5em}}^{Q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89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27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X^*(e^{j\omega}) C^T \left( \frac{1}{e^{-j\omega} - 1} \right)&#10;\left( \frac{1}{e^{j\omega} - 1} \right)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197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7em}}_{X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3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2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.5em}}^{Q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87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5.5em}}_{X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651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 = \frac{1}{e^{j\omega} - 1} 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425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k) = 1 \, z_1(k) + 0 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24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f(z) = \frac{1}{z - 1}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5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_1(k+1) = 1 \, z_1(k) + C \,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0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= \frac{1}{\sqrt{2\pi}} \, \int_{-\pi}^\pi F(e^{j\omega}) e^{+j\omega k}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202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1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B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C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D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1359</Words>
  <Application>Microsoft Office PowerPoint</Application>
  <PresentationFormat>On-screen Show (4:3)</PresentationFormat>
  <Paragraphs>470</Paragraphs>
  <Slides>65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Lecture 13  Frequency-Shaped Linear Quadratic Regulator  </vt:lpstr>
      <vt:lpstr>Outline</vt:lpstr>
      <vt:lpstr>Infinite-Horizon LQR (review) </vt:lpstr>
      <vt:lpstr>Parseval’s theorem</vt:lpstr>
      <vt:lpstr>Parseval’s theorem</vt:lpstr>
      <vt:lpstr>PowerPoint Presentation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Example: Hard Disk Drive</vt:lpstr>
      <vt:lpstr>Example: Frequency State Weight Q(jω)</vt:lpstr>
      <vt:lpstr>Example: Frequency State Weight Q(jω)</vt:lpstr>
      <vt:lpstr>Example: Frequency State Weight Q(jω)</vt:lpstr>
      <vt:lpstr>Example: Hard Disk Drive</vt:lpstr>
      <vt:lpstr>Example: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FSLQR problem statement</vt:lpstr>
      <vt:lpstr>FSLQR solution</vt:lpstr>
      <vt:lpstr>FSLQR existence</vt:lpstr>
      <vt:lpstr>Sufficient conditions for FSLQR </vt:lpstr>
      <vt:lpstr>Remarks on existence conditions </vt:lpstr>
      <vt:lpstr>Remarks on existence conditions </vt:lpstr>
      <vt:lpstr>Implementation</vt:lpstr>
      <vt:lpstr>Block Diagram</vt:lpstr>
      <vt:lpstr>Equivalent Block Diagram</vt:lpstr>
      <vt:lpstr>State-space realization for K(z)</vt:lpstr>
      <vt:lpstr>FSLQR with reference input</vt:lpstr>
      <vt:lpstr>FSLQR with reference input</vt:lpstr>
      <vt:lpstr>Reference input examples</vt:lpstr>
      <vt:lpstr>Reference input examples</vt:lpstr>
      <vt:lpstr>FSLQR with reference input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FSLQR with reference input</vt:lpstr>
      <vt:lpstr>Solution</vt:lpstr>
      <vt:lpstr>Existence</vt:lpstr>
      <vt:lpstr>Sufficient conditions for FSLQR </vt:lpstr>
      <vt:lpstr>Sufficient conditions for FSLQR </vt:lpstr>
      <vt:lpstr>Remarks on existence conditions </vt:lpstr>
      <vt:lpstr>Implementation</vt:lpstr>
      <vt:lpstr>Block Diagram</vt:lpstr>
      <vt:lpstr>FSLQR with reference input – Block Diagram</vt:lpstr>
      <vt:lpstr>FSLQR with reference input – Block Diagram</vt:lpstr>
      <vt:lpstr>Course Outline</vt:lpstr>
      <vt:lpstr>What we covered in Unit 1</vt:lpstr>
      <vt:lpstr>What we are skipping in Unit 1</vt:lpstr>
      <vt:lpstr>What we will cover in Unit 2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604</cp:revision>
  <dcterms:created xsi:type="dcterms:W3CDTF">2003-05-19T17:57:23Z</dcterms:created>
  <dcterms:modified xsi:type="dcterms:W3CDTF">2016-03-08T22:58:28Z</dcterms:modified>
</cp:coreProperties>
</file>