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5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6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7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8.xml" ContentType="application/vnd.openxmlformats-officedocument.presentationml.notesSl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9.xml" ContentType="application/vnd.openxmlformats-officedocument.presentationml.notes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10.xml" ContentType="application/vnd.openxmlformats-officedocument.presentationml.notesSlid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11.xml" ContentType="application/vnd.openxmlformats-officedocument.presentationml.notesSlide+xml"/>
  <Override PartName="/ppt/tags/tag30.xml" ContentType="application/vnd.openxmlformats-officedocument.presentationml.tags+xml"/>
  <Override PartName="/ppt/notesSlides/notesSlide12.xml" ContentType="application/vnd.openxmlformats-officedocument.presentationml.notesSlide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notesSlides/notesSlide13.xml" ContentType="application/vnd.openxmlformats-officedocument.presentationml.notesSlide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notesSlides/notesSlide14.xml" ContentType="application/vnd.openxmlformats-officedocument.presentationml.notesSlide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notesSlides/notesSlide15.xml" ContentType="application/vnd.openxmlformats-officedocument.presentationml.notesSlide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notesSlides/notesSlide16.xml" ContentType="application/vnd.openxmlformats-officedocument.presentationml.notesSlide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notesSlides/notesSlide21.xml" ContentType="application/vnd.openxmlformats-officedocument.presentationml.notesSlide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notesSlides/notesSlide22.xml" ContentType="application/vnd.openxmlformats-officedocument.presentationml.notesSlide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notesSlides/notesSlide27.xml" ContentType="application/vnd.openxmlformats-officedocument.presentationml.notesSlide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notesSlides/notesSlide28.xml" ContentType="application/vnd.openxmlformats-officedocument.presentationml.notesSlide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notesSlides/notesSlide29.xml" ContentType="application/vnd.openxmlformats-officedocument.presentationml.notesSlide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notesSlides/notesSlide30.xml" ContentType="application/vnd.openxmlformats-officedocument.presentationml.notesSlide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notesSlides/notesSlide31.xml" ContentType="application/vnd.openxmlformats-officedocument.presentationml.notesSlide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256" r:id="rId2"/>
    <p:sldId id="706" r:id="rId3"/>
    <p:sldId id="758" r:id="rId4"/>
    <p:sldId id="649" r:id="rId5"/>
    <p:sldId id="693" r:id="rId6"/>
    <p:sldId id="650" r:id="rId7"/>
    <p:sldId id="694" r:id="rId8"/>
    <p:sldId id="651" r:id="rId9"/>
    <p:sldId id="785" r:id="rId10"/>
    <p:sldId id="695" r:id="rId11"/>
    <p:sldId id="784" r:id="rId12"/>
    <p:sldId id="654" r:id="rId13"/>
    <p:sldId id="696" r:id="rId14"/>
    <p:sldId id="656" r:id="rId15"/>
    <p:sldId id="655" r:id="rId16"/>
    <p:sldId id="657" r:id="rId17"/>
    <p:sldId id="697" r:id="rId18"/>
    <p:sldId id="658" r:id="rId19"/>
    <p:sldId id="765" r:id="rId20"/>
    <p:sldId id="783" r:id="rId21"/>
    <p:sldId id="766" r:id="rId22"/>
    <p:sldId id="767" r:id="rId23"/>
    <p:sldId id="659" r:id="rId24"/>
    <p:sldId id="719" r:id="rId25"/>
    <p:sldId id="720" r:id="rId26"/>
    <p:sldId id="782" r:id="rId27"/>
    <p:sldId id="781" r:id="rId28"/>
    <p:sldId id="774" r:id="rId29"/>
    <p:sldId id="776" r:id="rId30"/>
    <p:sldId id="778" r:id="rId31"/>
    <p:sldId id="779" r:id="rId32"/>
    <p:sldId id="780" r:id="rId33"/>
  </p:sldIdLst>
  <p:sldSz cx="9144000" cy="6858000" type="screen4x3"/>
  <p:notesSz cx="9601200" cy="7315200"/>
  <p:custDataLst>
    <p:tags r:id="rId36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2400" i="1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6pPr>
    <a:lvl7pPr marL="2743200" algn="l" defTabSz="914400" rtl="0" eaLnBrk="1" latinLnBrk="0" hangingPunct="1">
      <a:defRPr sz="2400" i="1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7pPr>
    <a:lvl8pPr marL="3200400" algn="l" defTabSz="914400" rtl="0" eaLnBrk="1" latinLnBrk="0" hangingPunct="1">
      <a:defRPr sz="2400" i="1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8pPr>
    <a:lvl9pPr marL="3657600" algn="l" defTabSz="914400" rtl="0" eaLnBrk="1" latinLnBrk="0" hangingPunct="1">
      <a:defRPr sz="2400" i="1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04">
          <p15:clr>
            <a:srgbClr val="A4A3A4"/>
          </p15:clr>
        </p15:guide>
        <p15:guide id="2" pos="30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73" autoAdjust="0"/>
    <p:restoredTop sz="94393" autoAdjust="0"/>
  </p:normalViewPr>
  <p:slideViewPr>
    <p:cSldViewPr>
      <p:cViewPr varScale="1">
        <p:scale>
          <a:sx n="86" d="100"/>
          <a:sy n="86" d="100"/>
        </p:scale>
        <p:origin x="-53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062"/>
    </p:cViewPr>
  </p:sorterViewPr>
  <p:notesViewPr>
    <p:cSldViewPr>
      <p:cViewPr varScale="1">
        <p:scale>
          <a:sx n="81" d="100"/>
          <a:sy n="81" d="100"/>
        </p:scale>
        <p:origin x="-1302" y="-84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81" tIns="48190" rIns="96381" bIns="48190" numCol="1" anchor="t" anchorCtr="0" compatLnSpc="1">
            <a:prstTxWarp prst="textNoShape">
              <a:avLst/>
            </a:prstTxWarp>
          </a:bodyPr>
          <a:lstStyle>
            <a:lvl1pPr defTabSz="963613">
              <a:defRPr sz="1300" i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2347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81" tIns="48190" rIns="96381" bIns="48190" numCol="1" anchor="t" anchorCtr="0" compatLnSpc="1">
            <a:prstTxWarp prst="textNoShape">
              <a:avLst/>
            </a:prstTxWarp>
          </a:bodyPr>
          <a:lstStyle>
            <a:lvl1pPr algn="r" defTabSz="963613">
              <a:defRPr sz="1300" i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55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81" tIns="48190" rIns="96381" bIns="48190" numCol="1" anchor="b" anchorCtr="0" compatLnSpc="1">
            <a:prstTxWarp prst="textNoShape">
              <a:avLst/>
            </a:prstTxWarp>
          </a:bodyPr>
          <a:lstStyle>
            <a:lvl1pPr defTabSz="963613">
              <a:defRPr sz="1300" i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55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81" tIns="48190" rIns="96381" bIns="48190" numCol="1" anchor="b" anchorCtr="0" compatLnSpc="1">
            <a:prstTxWarp prst="textNoShape">
              <a:avLst/>
            </a:prstTxWarp>
          </a:bodyPr>
          <a:lstStyle>
            <a:lvl1pPr algn="r" defTabSz="963613">
              <a:defRPr sz="1300" i="0">
                <a:cs typeface="+mn-cs"/>
              </a:defRPr>
            </a:lvl1pPr>
          </a:lstStyle>
          <a:p>
            <a:pPr>
              <a:defRPr/>
            </a:pPr>
            <a:fld id="{8EAE3C41-1E1D-4724-8915-3003E626A7F2}" type="slidenum">
              <a:rPr lang="en-US"/>
              <a:pPr>
                <a:defRPr/>
              </a:pPr>
              <a:t>0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208859" cy="3471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13" tIns="45657" rIns="91313" bIns="45657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2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11094" y="0"/>
            <a:ext cx="4208859" cy="3471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13" tIns="45657" rIns="91313" bIns="45657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60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47988" y="523875"/>
            <a:ext cx="3722687" cy="27908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2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02247" y="3489477"/>
            <a:ext cx="7013377" cy="3254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13" tIns="45657" rIns="91313" bIns="456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52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76533"/>
            <a:ext cx="4208859" cy="3483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13" tIns="45657" rIns="91313" bIns="45657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2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11094" y="6976533"/>
            <a:ext cx="4208859" cy="3483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13" tIns="45657" rIns="91313" bIns="45657" numCol="1" anchor="b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cs typeface="+mn-cs"/>
              </a:defRPr>
            </a:lvl1pPr>
          </a:lstStyle>
          <a:p>
            <a:pPr>
              <a:defRPr/>
            </a:pPr>
            <a:fld id="{AEB2490E-9CA6-4942-9740-8E1B1DA138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B2490E-9CA6-4942-9740-8E1B1DA1388A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B2490E-9CA6-4942-9740-8E1B1DA1388A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B2490E-9CA6-4942-9740-8E1B1DA1388A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B2490E-9CA6-4942-9740-8E1B1DA1388A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B2490E-9CA6-4942-9740-8E1B1DA1388A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B2490E-9CA6-4942-9740-8E1B1DA1388A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B2490E-9CA6-4942-9740-8E1B1DA1388A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B2490E-9CA6-4942-9740-8E1B1DA1388A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B2490E-9CA6-4942-9740-8E1B1DA1388A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B2490E-9CA6-4942-9740-8E1B1DA1388A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B2490E-9CA6-4942-9740-8E1B1DA1388A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B2490E-9CA6-4942-9740-8E1B1DA1388A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B2490E-9CA6-4942-9740-8E1B1DA1388A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B2490E-9CA6-4942-9740-8E1B1DA1388A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B2490E-9CA6-4942-9740-8E1B1DA1388A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B2490E-9CA6-4942-9740-8E1B1DA1388A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B2490E-9CA6-4942-9740-8E1B1DA1388A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B2490E-9CA6-4942-9740-8E1B1DA1388A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B2490E-9CA6-4942-9740-8E1B1DA1388A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B2490E-9CA6-4942-9740-8E1B1DA1388A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B2490E-9CA6-4942-9740-8E1B1DA1388A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B2490E-9CA6-4942-9740-8E1B1DA1388A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B2490E-9CA6-4942-9740-8E1B1DA1388A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B2490E-9CA6-4942-9740-8E1B1DA1388A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B2490E-9CA6-4942-9740-8E1B1DA1388A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B2490E-9CA6-4942-9740-8E1B1DA1388A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B2490E-9CA6-4942-9740-8E1B1DA1388A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B2490E-9CA6-4942-9740-8E1B1DA1388A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B2490E-9CA6-4942-9740-8E1B1DA1388A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B2490E-9CA6-4942-9740-8E1B1DA1388A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B2490E-9CA6-4942-9740-8E1B1DA1388A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B2490E-9CA6-4942-9740-8E1B1DA1388A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7F38E3-392E-456D-9F47-5F6BCEDE0D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D0FAA1-36AE-47A9-A982-17296B3C02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0"/>
            <a:ext cx="1943100" cy="6248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0"/>
            <a:ext cx="5676900" cy="6248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3D697C-99A0-4E95-88ED-23AE9076D1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206FE9-9A17-4788-A98D-C7B3604919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C0321B-EBC0-49DE-9E6D-6C6672A6F3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143000"/>
            <a:ext cx="38100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38100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60F743-56B7-4202-B2D0-229808E31E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D78A4C-42C0-46E3-B5C1-20C032FF4C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FCA3E4-C59C-46DD-9BC7-A2E6AEBC2F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DE2E88-CD51-448A-87D7-88B338CCAF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B8E02E-4C93-41FD-B886-A4163A0B10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00F9FF-C3E7-45CD-90CB-938AF5C414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143000"/>
            <a:ext cx="77724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i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i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i="0">
                <a:cs typeface="+mn-cs"/>
              </a:defRPr>
            </a:lvl1pPr>
          </a:lstStyle>
          <a:p>
            <a:pPr>
              <a:defRPr/>
            </a:pPr>
            <a:fld id="{0AB003DE-77BA-47ED-BD85-82766B629C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tags" Target="../tags/tag27.xml"/><Relationship Id="rId7" Type="http://schemas.openxmlformats.org/officeDocument/2006/relationships/image" Target="../media/image18.png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image" Target="../media/image17.png"/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tags" Target="../tags/tag33.xml"/><Relationship Id="rId7" Type="http://schemas.openxmlformats.org/officeDocument/2006/relationships/image" Target="../media/image22.png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0.png"/><Relationship Id="rId4" Type="http://schemas.openxmlformats.org/officeDocument/2006/relationships/tags" Target="../tags/tag34.xml"/><Relationship Id="rId9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tags" Target="../tags/tag39.xml"/><Relationship Id="rId7" Type="http://schemas.openxmlformats.org/officeDocument/2006/relationships/image" Target="../media/image27.png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6" Type="http://schemas.openxmlformats.org/officeDocument/2006/relationships/image" Target="../media/image26.png"/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tags" Target="../tags/tag42.xml"/><Relationship Id="rId7" Type="http://schemas.openxmlformats.org/officeDocument/2006/relationships/image" Target="../media/image30.png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6" Type="http://schemas.openxmlformats.org/officeDocument/2006/relationships/image" Target="../media/image29.png"/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33.png"/><Relationship Id="rId3" Type="http://schemas.openxmlformats.org/officeDocument/2006/relationships/tags" Target="../tags/tag45.xml"/><Relationship Id="rId7" Type="http://schemas.openxmlformats.org/officeDocument/2006/relationships/tags" Target="../tags/tag49.xml"/><Relationship Id="rId12" Type="http://schemas.openxmlformats.org/officeDocument/2006/relationships/image" Target="../media/image30.png"/><Relationship Id="rId2" Type="http://schemas.openxmlformats.org/officeDocument/2006/relationships/tags" Target="../tags/tag44.xml"/><Relationship Id="rId16" Type="http://schemas.openxmlformats.org/officeDocument/2006/relationships/image" Target="../media/image36.png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11" Type="http://schemas.openxmlformats.org/officeDocument/2006/relationships/image" Target="../media/image23.png"/><Relationship Id="rId5" Type="http://schemas.openxmlformats.org/officeDocument/2006/relationships/tags" Target="../tags/tag47.xml"/><Relationship Id="rId15" Type="http://schemas.openxmlformats.org/officeDocument/2006/relationships/image" Target="../media/image35.png"/><Relationship Id="rId10" Type="http://schemas.openxmlformats.org/officeDocument/2006/relationships/image" Target="../media/image32.png"/><Relationship Id="rId4" Type="http://schemas.openxmlformats.org/officeDocument/2006/relationships/tags" Target="../tags/tag46.xml"/><Relationship Id="rId9" Type="http://schemas.openxmlformats.org/officeDocument/2006/relationships/notesSlide" Target="../notesSlides/notesSlide17.xml"/><Relationship Id="rId14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8.emf"/><Relationship Id="rId4" Type="http://schemas.openxmlformats.org/officeDocument/2006/relationships/oleObject" Target="../embeddings/oleObject2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39.emf"/><Relationship Id="rId4" Type="http://schemas.openxmlformats.org/officeDocument/2006/relationships/oleObject" Target="../embeddings/oleObject3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emf"/><Relationship Id="rId3" Type="http://schemas.openxmlformats.org/officeDocument/2006/relationships/tags" Target="../tags/tag51.xml"/><Relationship Id="rId7" Type="http://schemas.openxmlformats.org/officeDocument/2006/relationships/oleObject" Target="../embeddings/oleObject4.bin"/><Relationship Id="rId2" Type="http://schemas.openxmlformats.org/officeDocument/2006/relationships/tags" Target="../tags/tag50.xml"/><Relationship Id="rId1" Type="http://schemas.openxmlformats.org/officeDocument/2006/relationships/vmlDrawing" Target="../drawings/vmlDrawing4.vml"/><Relationship Id="rId6" Type="http://schemas.openxmlformats.org/officeDocument/2006/relationships/notesSlide" Target="../notesSlides/notesSlide21.xml"/><Relationship Id="rId11" Type="http://schemas.openxmlformats.org/officeDocument/2006/relationships/image" Target="../media/image43.emf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42.emf"/><Relationship Id="rId4" Type="http://schemas.openxmlformats.org/officeDocument/2006/relationships/tags" Target="../tags/tag52.xml"/><Relationship Id="rId9" Type="http://schemas.openxmlformats.org/officeDocument/2006/relationships/image" Target="../media/image41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tags" Target="../tags/tag55.xml"/><Relationship Id="rId7" Type="http://schemas.openxmlformats.org/officeDocument/2006/relationships/image" Target="../media/image44.png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6" Type="http://schemas.openxmlformats.org/officeDocument/2006/relationships/notesSlide" Target="../notesSlides/notesSlide22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43.emf"/><Relationship Id="rId4" Type="http://schemas.openxmlformats.org/officeDocument/2006/relationships/tags" Target="../tags/tag56.xml"/><Relationship Id="rId9" Type="http://schemas.openxmlformats.org/officeDocument/2006/relationships/image" Target="../media/image42.e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48.png"/><Relationship Id="rId3" Type="http://schemas.openxmlformats.org/officeDocument/2006/relationships/tags" Target="../tags/tag59.xml"/><Relationship Id="rId7" Type="http://schemas.openxmlformats.org/officeDocument/2006/relationships/tags" Target="../tags/tag63.xml"/><Relationship Id="rId12" Type="http://schemas.openxmlformats.org/officeDocument/2006/relationships/image" Target="../media/image47.png"/><Relationship Id="rId17" Type="http://schemas.openxmlformats.org/officeDocument/2006/relationships/image" Target="../media/image52.png"/><Relationship Id="rId2" Type="http://schemas.openxmlformats.org/officeDocument/2006/relationships/tags" Target="../tags/tag58.xml"/><Relationship Id="rId16" Type="http://schemas.openxmlformats.org/officeDocument/2006/relationships/image" Target="../media/image51.png"/><Relationship Id="rId1" Type="http://schemas.openxmlformats.org/officeDocument/2006/relationships/tags" Target="../tags/tag57.xml"/><Relationship Id="rId6" Type="http://schemas.openxmlformats.org/officeDocument/2006/relationships/tags" Target="../tags/tag62.xml"/><Relationship Id="rId11" Type="http://schemas.openxmlformats.org/officeDocument/2006/relationships/image" Target="../media/image23.png"/><Relationship Id="rId5" Type="http://schemas.openxmlformats.org/officeDocument/2006/relationships/tags" Target="../tags/tag61.xml"/><Relationship Id="rId15" Type="http://schemas.openxmlformats.org/officeDocument/2006/relationships/image" Target="../media/image50.png"/><Relationship Id="rId10" Type="http://schemas.openxmlformats.org/officeDocument/2006/relationships/image" Target="../media/image46.wmf"/><Relationship Id="rId4" Type="http://schemas.openxmlformats.org/officeDocument/2006/relationships/tags" Target="../tags/tag60.xml"/><Relationship Id="rId9" Type="http://schemas.openxmlformats.org/officeDocument/2006/relationships/notesSlide" Target="../notesSlides/notesSlide23.xml"/><Relationship Id="rId14" Type="http://schemas.openxmlformats.org/officeDocument/2006/relationships/image" Target="../media/image4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tags" Target="../tags/tag66.xml"/><Relationship Id="rId7" Type="http://schemas.openxmlformats.org/officeDocument/2006/relationships/notesSlide" Target="../notesSlides/notesSlide27.xml"/><Relationship Id="rId12" Type="http://schemas.openxmlformats.org/officeDocument/2006/relationships/image" Target="../media/image57.png"/><Relationship Id="rId2" Type="http://schemas.openxmlformats.org/officeDocument/2006/relationships/tags" Target="../tags/tag65.xml"/><Relationship Id="rId1" Type="http://schemas.openxmlformats.org/officeDocument/2006/relationships/tags" Target="../tags/tag64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56.png"/><Relationship Id="rId5" Type="http://schemas.openxmlformats.org/officeDocument/2006/relationships/tags" Target="../tags/tag68.xml"/><Relationship Id="rId10" Type="http://schemas.openxmlformats.org/officeDocument/2006/relationships/image" Target="../media/image55.png"/><Relationship Id="rId4" Type="http://schemas.openxmlformats.org/officeDocument/2006/relationships/tags" Target="../tags/tag67.xml"/><Relationship Id="rId9" Type="http://schemas.openxmlformats.org/officeDocument/2006/relationships/image" Target="../media/image54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tags" Target="../tags/tag71.xml"/><Relationship Id="rId7" Type="http://schemas.openxmlformats.org/officeDocument/2006/relationships/image" Target="../media/image59.png"/><Relationship Id="rId2" Type="http://schemas.openxmlformats.org/officeDocument/2006/relationships/tags" Target="../tags/tag70.xml"/><Relationship Id="rId1" Type="http://schemas.openxmlformats.org/officeDocument/2006/relationships/tags" Target="../tags/tag69.xml"/><Relationship Id="rId6" Type="http://schemas.openxmlformats.org/officeDocument/2006/relationships/image" Target="../media/image58.png"/><Relationship Id="rId5" Type="http://schemas.openxmlformats.org/officeDocument/2006/relationships/notesSlide" Target="../notesSlides/notesSlide28.xml"/><Relationship Id="rId4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tags" Target="../tags/tag74.xml"/><Relationship Id="rId7" Type="http://schemas.openxmlformats.org/officeDocument/2006/relationships/notesSlide" Target="../notesSlides/notesSlide29.xml"/><Relationship Id="rId12" Type="http://schemas.openxmlformats.org/officeDocument/2006/relationships/image" Target="../media/image65.png"/><Relationship Id="rId2" Type="http://schemas.openxmlformats.org/officeDocument/2006/relationships/tags" Target="../tags/tag73.xml"/><Relationship Id="rId1" Type="http://schemas.openxmlformats.org/officeDocument/2006/relationships/tags" Target="../tags/tag72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64.png"/><Relationship Id="rId5" Type="http://schemas.openxmlformats.org/officeDocument/2006/relationships/tags" Target="../tags/tag76.xml"/><Relationship Id="rId10" Type="http://schemas.openxmlformats.org/officeDocument/2006/relationships/image" Target="../media/image63.png"/><Relationship Id="rId4" Type="http://schemas.openxmlformats.org/officeDocument/2006/relationships/tags" Target="../tags/tag75.xml"/><Relationship Id="rId9" Type="http://schemas.openxmlformats.org/officeDocument/2006/relationships/image" Target="../media/image6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ags" Target="../tags/tag4.xml"/><Relationship Id="rId7" Type="http://schemas.openxmlformats.org/officeDocument/2006/relationships/oleObject" Target="../embeddings/oleObject1.bin"/><Relationship Id="rId2" Type="http://schemas.openxmlformats.org/officeDocument/2006/relationships/tags" Target="../tags/tag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png"/><Relationship Id="rId5" Type="http://schemas.openxmlformats.org/officeDocument/2006/relationships/notesSlide" Target="../notesSlides/notesSlide3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0.xml"/><Relationship Id="rId13" Type="http://schemas.openxmlformats.org/officeDocument/2006/relationships/image" Target="../media/image70.png"/><Relationship Id="rId3" Type="http://schemas.openxmlformats.org/officeDocument/2006/relationships/tags" Target="../tags/tag79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69.png"/><Relationship Id="rId2" Type="http://schemas.openxmlformats.org/officeDocument/2006/relationships/tags" Target="../tags/tag78.xml"/><Relationship Id="rId1" Type="http://schemas.openxmlformats.org/officeDocument/2006/relationships/tags" Target="../tags/tag77.xml"/><Relationship Id="rId6" Type="http://schemas.openxmlformats.org/officeDocument/2006/relationships/tags" Target="../tags/tag82.xml"/><Relationship Id="rId11" Type="http://schemas.openxmlformats.org/officeDocument/2006/relationships/image" Target="../media/image68.png"/><Relationship Id="rId5" Type="http://schemas.openxmlformats.org/officeDocument/2006/relationships/tags" Target="../tags/tag81.xml"/><Relationship Id="rId10" Type="http://schemas.openxmlformats.org/officeDocument/2006/relationships/image" Target="../media/image67.png"/><Relationship Id="rId4" Type="http://schemas.openxmlformats.org/officeDocument/2006/relationships/tags" Target="../tags/tag80.xml"/><Relationship Id="rId9" Type="http://schemas.openxmlformats.org/officeDocument/2006/relationships/image" Target="../media/image66.png"/><Relationship Id="rId14" Type="http://schemas.openxmlformats.org/officeDocument/2006/relationships/image" Target="../media/image71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tags" Target="../tags/tag85.xml"/><Relationship Id="rId7" Type="http://schemas.openxmlformats.org/officeDocument/2006/relationships/notesSlide" Target="../notesSlides/notesSlide31.xml"/><Relationship Id="rId12" Type="http://schemas.openxmlformats.org/officeDocument/2006/relationships/image" Target="../media/image76.png"/><Relationship Id="rId2" Type="http://schemas.openxmlformats.org/officeDocument/2006/relationships/tags" Target="../tags/tag84.xml"/><Relationship Id="rId1" Type="http://schemas.openxmlformats.org/officeDocument/2006/relationships/tags" Target="../tags/tag83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75.png"/><Relationship Id="rId5" Type="http://schemas.openxmlformats.org/officeDocument/2006/relationships/tags" Target="../tags/tag87.xml"/><Relationship Id="rId10" Type="http://schemas.openxmlformats.org/officeDocument/2006/relationships/image" Target="../media/image74.png"/><Relationship Id="rId4" Type="http://schemas.openxmlformats.org/officeDocument/2006/relationships/tags" Target="../tags/tag86.xml"/><Relationship Id="rId9" Type="http://schemas.openxmlformats.org/officeDocument/2006/relationships/image" Target="../media/image73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3" Type="http://schemas.openxmlformats.org/officeDocument/2006/relationships/tags" Target="../tags/tag90.xml"/><Relationship Id="rId7" Type="http://schemas.openxmlformats.org/officeDocument/2006/relationships/image" Target="../media/image78.png"/><Relationship Id="rId2" Type="http://schemas.openxmlformats.org/officeDocument/2006/relationships/tags" Target="../tags/tag89.xml"/><Relationship Id="rId1" Type="http://schemas.openxmlformats.org/officeDocument/2006/relationships/tags" Target="../tags/tag88.xml"/><Relationship Id="rId6" Type="http://schemas.openxmlformats.org/officeDocument/2006/relationships/image" Target="../media/image77.png"/><Relationship Id="rId5" Type="http://schemas.openxmlformats.org/officeDocument/2006/relationships/notesSlide" Target="../notesSlides/notesSlide32.xml"/><Relationship Id="rId4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8.xml"/><Relationship Id="rId7" Type="http://schemas.openxmlformats.org/officeDocument/2006/relationships/notesSlide" Target="../notesSlides/notesSlide5.xml"/><Relationship Id="rId12" Type="http://schemas.openxmlformats.org/officeDocument/2006/relationships/image" Target="../media/image10.png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9.png"/><Relationship Id="rId5" Type="http://schemas.openxmlformats.org/officeDocument/2006/relationships/tags" Target="../tags/tag10.xml"/><Relationship Id="rId10" Type="http://schemas.openxmlformats.org/officeDocument/2006/relationships/image" Target="../media/image8.png"/><Relationship Id="rId4" Type="http://schemas.openxmlformats.org/officeDocument/2006/relationships/tags" Target="../tags/tag9.xml"/><Relationship Id="rId9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13.xml"/><Relationship Id="rId7" Type="http://schemas.openxmlformats.org/officeDocument/2006/relationships/notesSlide" Target="../notesSlides/notesSlide6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5.png"/><Relationship Id="rId5" Type="http://schemas.openxmlformats.org/officeDocument/2006/relationships/tags" Target="../tags/tag15.xml"/><Relationship Id="rId10" Type="http://schemas.openxmlformats.org/officeDocument/2006/relationships/image" Target="../media/image9.png"/><Relationship Id="rId4" Type="http://schemas.openxmlformats.org/officeDocument/2006/relationships/tags" Target="../tags/tag14.xml"/><Relationship Id="rId9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image" Target="../media/image5.png"/><Relationship Id="rId5" Type="http://schemas.openxmlformats.org/officeDocument/2006/relationships/image" Target="../media/image11.png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tags" Target="../tags/tag20.xml"/><Relationship Id="rId7" Type="http://schemas.openxmlformats.org/officeDocument/2006/relationships/image" Target="../media/image11.png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image" Target="../media/image12.png"/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tags" Target="../tags/tag23.xml"/><Relationship Id="rId7" Type="http://schemas.openxmlformats.org/officeDocument/2006/relationships/image" Target="../media/image14.png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6.png"/><Relationship Id="rId4" Type="http://schemas.openxmlformats.org/officeDocument/2006/relationships/tags" Target="../tags/tag24.xml"/><Relationship Id="rId9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FE0768E-4EAD-447B-879E-A408BD8F401E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1143000"/>
            <a:ext cx="8458200" cy="1905000"/>
          </a:xfrm>
        </p:spPr>
        <p:txBody>
          <a:bodyPr/>
          <a:lstStyle/>
          <a:p>
            <a:pPr eaLnBrk="1" hangingPunct="1"/>
            <a:r>
              <a:rPr lang="en-US" dirty="0"/>
              <a:t>ME 233 Advanced Control II</a:t>
            </a:r>
            <a:br>
              <a:rPr lang="en-US" dirty="0"/>
            </a:b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Lecture 3</a:t>
            </a:r>
            <a:br>
              <a:rPr lang="en-US" dirty="0"/>
            </a:br>
            <a:r>
              <a:rPr lang="en-US" dirty="0"/>
              <a:t>Introduction to Probability Theory</a:t>
            </a:r>
            <a:endParaRPr lang="en-US" sz="3200" dirty="0"/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00200" y="4419600"/>
            <a:ext cx="6400800" cy="1752600"/>
          </a:xfrm>
        </p:spPr>
        <p:txBody>
          <a:bodyPr/>
          <a:lstStyle/>
          <a:p>
            <a:pPr eaLnBrk="1" hangingPunct="1"/>
            <a:r>
              <a:rPr lang="en-US" smtClean="0"/>
              <a:t>(ME233 Class Notes pp. PR1-PR3)</a:t>
            </a:r>
          </a:p>
        </p:txBody>
      </p:sp>
      <p:sp>
        <p:nvSpPr>
          <p:cNvPr id="5" name="TextBox 4"/>
          <p:cNvSpPr txBox="1"/>
          <p:nvPr>
            <p:custDataLst>
              <p:tags r:id="rId1"/>
            </p:custDataLst>
          </p:nvPr>
        </p:nvSpPr>
        <p:spPr>
          <a:xfrm>
            <a:off x="0" y="7112000"/>
            <a:ext cx="9144000" cy="830997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mtClean="0"/>
              <a:t>TexPoint fonts used in EMF. </a:t>
            </a:r>
          </a:p>
          <a:p>
            <a:r>
              <a:rPr lang="en-US" smtClean="0"/>
              <a:t>Read the TexPoint manual before you delete this box.: </a:t>
            </a:r>
            <a:r>
              <a:rPr lang="en-US" smtClean="0">
                <a:latin typeface="CMMI10"/>
              </a:rPr>
              <a:t>A</a:t>
            </a:r>
            <a:r>
              <a:rPr lang="en-US" smtClean="0">
                <a:latin typeface="CMMI7"/>
              </a:rPr>
              <a:t>A</a:t>
            </a:r>
            <a:r>
              <a:rPr lang="en-US" smtClean="0">
                <a:latin typeface="CMR10"/>
              </a:rPr>
              <a:t>A</a:t>
            </a:r>
            <a:r>
              <a:rPr lang="en-US" smtClean="0">
                <a:latin typeface="CMMI5"/>
              </a:rPr>
              <a:t>A</a:t>
            </a:r>
            <a:r>
              <a:rPr lang="en-US" smtClean="0">
                <a:latin typeface="CMEX10"/>
              </a:rPr>
              <a:t>A</a:t>
            </a:r>
            <a:r>
              <a:rPr lang="en-US" smtClean="0">
                <a:latin typeface="CMR7"/>
              </a:rPr>
              <a:t>A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AC57BF0-3F05-44B3-B9D0-C1918171B444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Probability Density Function</a:t>
            </a:r>
          </a:p>
        </p:txBody>
      </p:sp>
      <p:grpSp>
        <p:nvGrpSpPr>
          <p:cNvPr id="43012" name="Group 21"/>
          <p:cNvGrpSpPr>
            <a:grpSpLocks noChangeAspect="1"/>
          </p:cNvGrpSpPr>
          <p:nvPr/>
        </p:nvGrpSpPr>
        <p:grpSpPr bwMode="auto">
          <a:xfrm>
            <a:off x="1066800" y="2133600"/>
            <a:ext cx="6477000" cy="4616450"/>
            <a:chOff x="2633" y="1920"/>
            <a:chExt cx="3367" cy="2400"/>
          </a:xfrm>
        </p:grpSpPr>
        <p:sp>
          <p:nvSpPr>
            <p:cNvPr id="43023" name="AutoShape 20"/>
            <p:cNvSpPr>
              <a:spLocks noChangeAspect="1" noChangeArrowheads="1" noTextEdit="1"/>
            </p:cNvSpPr>
            <p:nvPr/>
          </p:nvSpPr>
          <p:spPr bwMode="auto">
            <a:xfrm>
              <a:off x="2633" y="1920"/>
              <a:ext cx="3367" cy="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24" name="Rectangle 22"/>
            <p:cNvSpPr>
              <a:spLocks noChangeArrowheads="1"/>
            </p:cNvSpPr>
            <p:nvPr/>
          </p:nvSpPr>
          <p:spPr bwMode="auto">
            <a:xfrm>
              <a:off x="3071" y="2095"/>
              <a:ext cx="2609" cy="19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25" name="Rectangle 23"/>
            <p:cNvSpPr>
              <a:spLocks noChangeArrowheads="1"/>
            </p:cNvSpPr>
            <p:nvPr/>
          </p:nvSpPr>
          <p:spPr bwMode="auto">
            <a:xfrm>
              <a:off x="3071" y="2095"/>
              <a:ext cx="2609" cy="1963"/>
            </a:xfrm>
            <a:prstGeom prst="rect">
              <a:avLst/>
            </a:prstGeom>
            <a:noFill/>
            <a:ln w="0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26" name="Line 24"/>
            <p:cNvSpPr>
              <a:spLocks noChangeShapeType="1"/>
            </p:cNvSpPr>
            <p:nvPr/>
          </p:nvSpPr>
          <p:spPr bwMode="auto">
            <a:xfrm>
              <a:off x="3071" y="2095"/>
              <a:ext cx="2609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27" name="Freeform 25"/>
            <p:cNvSpPr>
              <a:spLocks/>
            </p:cNvSpPr>
            <p:nvPr/>
          </p:nvSpPr>
          <p:spPr bwMode="auto">
            <a:xfrm>
              <a:off x="3071" y="2095"/>
              <a:ext cx="2609" cy="1963"/>
            </a:xfrm>
            <a:custGeom>
              <a:avLst/>
              <a:gdLst>
                <a:gd name="T0" fmla="*/ 0 w 595"/>
                <a:gd name="T1" fmla="*/ 471 h 471"/>
                <a:gd name="T2" fmla="*/ 595 w 595"/>
                <a:gd name="T3" fmla="*/ 471 h 471"/>
                <a:gd name="T4" fmla="*/ 595 w 595"/>
                <a:gd name="T5" fmla="*/ 0 h 471"/>
                <a:gd name="T6" fmla="*/ 0 60000 65536"/>
                <a:gd name="T7" fmla="*/ 0 60000 65536"/>
                <a:gd name="T8" fmla="*/ 0 60000 65536"/>
                <a:gd name="T9" fmla="*/ 0 w 595"/>
                <a:gd name="T10" fmla="*/ 0 h 471"/>
                <a:gd name="T11" fmla="*/ 595 w 595"/>
                <a:gd name="T12" fmla="*/ 471 h 47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95" h="471">
                  <a:moveTo>
                    <a:pt x="0" y="471"/>
                  </a:moveTo>
                  <a:lnTo>
                    <a:pt x="595" y="471"/>
                  </a:lnTo>
                  <a:lnTo>
                    <a:pt x="595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28" name="Line 26"/>
            <p:cNvSpPr>
              <a:spLocks noChangeShapeType="1"/>
            </p:cNvSpPr>
            <p:nvPr/>
          </p:nvSpPr>
          <p:spPr bwMode="auto">
            <a:xfrm flipV="1">
              <a:off x="3071" y="2095"/>
              <a:ext cx="1" cy="196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29" name="Line 27"/>
            <p:cNvSpPr>
              <a:spLocks noChangeShapeType="1"/>
            </p:cNvSpPr>
            <p:nvPr/>
          </p:nvSpPr>
          <p:spPr bwMode="auto">
            <a:xfrm>
              <a:off x="3071" y="4058"/>
              <a:ext cx="2609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30" name="Line 28"/>
            <p:cNvSpPr>
              <a:spLocks noChangeShapeType="1"/>
            </p:cNvSpPr>
            <p:nvPr/>
          </p:nvSpPr>
          <p:spPr bwMode="auto">
            <a:xfrm flipV="1">
              <a:off x="3071" y="2095"/>
              <a:ext cx="1" cy="196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31" name="Line 29"/>
            <p:cNvSpPr>
              <a:spLocks noChangeShapeType="1"/>
            </p:cNvSpPr>
            <p:nvPr/>
          </p:nvSpPr>
          <p:spPr bwMode="auto">
            <a:xfrm flipV="1">
              <a:off x="3071" y="4033"/>
              <a:ext cx="1" cy="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32" name="Line 30"/>
            <p:cNvSpPr>
              <a:spLocks noChangeShapeType="1"/>
            </p:cNvSpPr>
            <p:nvPr/>
          </p:nvSpPr>
          <p:spPr bwMode="auto">
            <a:xfrm>
              <a:off x="3071" y="2099"/>
              <a:ext cx="1" cy="2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33" name="Line 31"/>
            <p:cNvSpPr>
              <a:spLocks noChangeShapeType="1"/>
            </p:cNvSpPr>
            <p:nvPr/>
          </p:nvSpPr>
          <p:spPr bwMode="auto">
            <a:xfrm flipV="1">
              <a:off x="3720" y="4033"/>
              <a:ext cx="1" cy="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34" name="Line 32"/>
            <p:cNvSpPr>
              <a:spLocks noChangeShapeType="1"/>
            </p:cNvSpPr>
            <p:nvPr/>
          </p:nvSpPr>
          <p:spPr bwMode="auto">
            <a:xfrm>
              <a:off x="3720" y="2099"/>
              <a:ext cx="1" cy="2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35" name="Line 33"/>
            <p:cNvSpPr>
              <a:spLocks noChangeShapeType="1"/>
            </p:cNvSpPr>
            <p:nvPr/>
          </p:nvSpPr>
          <p:spPr bwMode="auto">
            <a:xfrm flipV="1">
              <a:off x="4373" y="4033"/>
              <a:ext cx="1" cy="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36" name="Line 34"/>
            <p:cNvSpPr>
              <a:spLocks noChangeShapeType="1"/>
            </p:cNvSpPr>
            <p:nvPr/>
          </p:nvSpPr>
          <p:spPr bwMode="auto">
            <a:xfrm>
              <a:off x="4373" y="2099"/>
              <a:ext cx="1" cy="2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37" name="Line 35"/>
            <p:cNvSpPr>
              <a:spLocks noChangeShapeType="1"/>
            </p:cNvSpPr>
            <p:nvPr/>
          </p:nvSpPr>
          <p:spPr bwMode="auto">
            <a:xfrm flipV="1">
              <a:off x="5027" y="4033"/>
              <a:ext cx="1" cy="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38" name="Line 36"/>
            <p:cNvSpPr>
              <a:spLocks noChangeShapeType="1"/>
            </p:cNvSpPr>
            <p:nvPr/>
          </p:nvSpPr>
          <p:spPr bwMode="auto">
            <a:xfrm>
              <a:off x="5027" y="2099"/>
              <a:ext cx="1" cy="2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39" name="Line 37"/>
            <p:cNvSpPr>
              <a:spLocks noChangeShapeType="1"/>
            </p:cNvSpPr>
            <p:nvPr/>
          </p:nvSpPr>
          <p:spPr bwMode="auto">
            <a:xfrm flipV="1">
              <a:off x="5680" y="4033"/>
              <a:ext cx="1" cy="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40" name="Line 38"/>
            <p:cNvSpPr>
              <a:spLocks noChangeShapeType="1"/>
            </p:cNvSpPr>
            <p:nvPr/>
          </p:nvSpPr>
          <p:spPr bwMode="auto">
            <a:xfrm>
              <a:off x="5680" y="2099"/>
              <a:ext cx="1" cy="2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41" name="Line 39"/>
            <p:cNvSpPr>
              <a:spLocks noChangeShapeType="1"/>
            </p:cNvSpPr>
            <p:nvPr/>
          </p:nvSpPr>
          <p:spPr bwMode="auto">
            <a:xfrm>
              <a:off x="3071" y="4058"/>
              <a:ext cx="2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42" name="Line 40"/>
            <p:cNvSpPr>
              <a:spLocks noChangeShapeType="1"/>
            </p:cNvSpPr>
            <p:nvPr/>
          </p:nvSpPr>
          <p:spPr bwMode="auto">
            <a:xfrm flipH="1">
              <a:off x="5654" y="4058"/>
              <a:ext cx="2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43" name="Line 41"/>
            <p:cNvSpPr>
              <a:spLocks noChangeShapeType="1"/>
            </p:cNvSpPr>
            <p:nvPr/>
          </p:nvSpPr>
          <p:spPr bwMode="auto">
            <a:xfrm>
              <a:off x="3071" y="3774"/>
              <a:ext cx="2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44" name="Line 42"/>
            <p:cNvSpPr>
              <a:spLocks noChangeShapeType="1"/>
            </p:cNvSpPr>
            <p:nvPr/>
          </p:nvSpPr>
          <p:spPr bwMode="auto">
            <a:xfrm flipH="1">
              <a:off x="5654" y="3774"/>
              <a:ext cx="2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45" name="Line 43"/>
            <p:cNvSpPr>
              <a:spLocks noChangeShapeType="1"/>
            </p:cNvSpPr>
            <p:nvPr/>
          </p:nvSpPr>
          <p:spPr bwMode="auto">
            <a:xfrm>
              <a:off x="3071" y="3495"/>
              <a:ext cx="2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46" name="Line 44"/>
            <p:cNvSpPr>
              <a:spLocks noChangeShapeType="1"/>
            </p:cNvSpPr>
            <p:nvPr/>
          </p:nvSpPr>
          <p:spPr bwMode="auto">
            <a:xfrm flipH="1">
              <a:off x="5654" y="3495"/>
              <a:ext cx="2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47" name="Line 45"/>
            <p:cNvSpPr>
              <a:spLocks noChangeShapeType="1"/>
            </p:cNvSpPr>
            <p:nvPr/>
          </p:nvSpPr>
          <p:spPr bwMode="auto">
            <a:xfrm>
              <a:off x="3071" y="3216"/>
              <a:ext cx="2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48" name="Line 46"/>
            <p:cNvSpPr>
              <a:spLocks noChangeShapeType="1"/>
            </p:cNvSpPr>
            <p:nvPr/>
          </p:nvSpPr>
          <p:spPr bwMode="auto">
            <a:xfrm flipH="1">
              <a:off x="5654" y="3216"/>
              <a:ext cx="2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49" name="Line 47"/>
            <p:cNvSpPr>
              <a:spLocks noChangeShapeType="1"/>
            </p:cNvSpPr>
            <p:nvPr/>
          </p:nvSpPr>
          <p:spPr bwMode="auto">
            <a:xfrm>
              <a:off x="3071" y="2937"/>
              <a:ext cx="2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50" name="Line 48"/>
            <p:cNvSpPr>
              <a:spLocks noChangeShapeType="1"/>
            </p:cNvSpPr>
            <p:nvPr/>
          </p:nvSpPr>
          <p:spPr bwMode="auto">
            <a:xfrm flipH="1">
              <a:off x="5654" y="2937"/>
              <a:ext cx="2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51" name="Line 49"/>
            <p:cNvSpPr>
              <a:spLocks noChangeShapeType="1"/>
            </p:cNvSpPr>
            <p:nvPr/>
          </p:nvSpPr>
          <p:spPr bwMode="auto">
            <a:xfrm>
              <a:off x="3071" y="2658"/>
              <a:ext cx="2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52" name="Line 50"/>
            <p:cNvSpPr>
              <a:spLocks noChangeShapeType="1"/>
            </p:cNvSpPr>
            <p:nvPr/>
          </p:nvSpPr>
          <p:spPr bwMode="auto">
            <a:xfrm flipH="1">
              <a:off x="5654" y="2658"/>
              <a:ext cx="2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53" name="Line 51"/>
            <p:cNvSpPr>
              <a:spLocks noChangeShapeType="1"/>
            </p:cNvSpPr>
            <p:nvPr/>
          </p:nvSpPr>
          <p:spPr bwMode="auto">
            <a:xfrm>
              <a:off x="3071" y="2378"/>
              <a:ext cx="2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54" name="Line 52"/>
            <p:cNvSpPr>
              <a:spLocks noChangeShapeType="1"/>
            </p:cNvSpPr>
            <p:nvPr/>
          </p:nvSpPr>
          <p:spPr bwMode="auto">
            <a:xfrm flipH="1">
              <a:off x="5654" y="2378"/>
              <a:ext cx="2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55" name="Line 53"/>
            <p:cNvSpPr>
              <a:spLocks noChangeShapeType="1"/>
            </p:cNvSpPr>
            <p:nvPr/>
          </p:nvSpPr>
          <p:spPr bwMode="auto">
            <a:xfrm>
              <a:off x="3071" y="2099"/>
              <a:ext cx="2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56" name="Line 54"/>
            <p:cNvSpPr>
              <a:spLocks noChangeShapeType="1"/>
            </p:cNvSpPr>
            <p:nvPr/>
          </p:nvSpPr>
          <p:spPr bwMode="auto">
            <a:xfrm flipH="1">
              <a:off x="5654" y="2099"/>
              <a:ext cx="2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57" name="Line 55"/>
            <p:cNvSpPr>
              <a:spLocks noChangeShapeType="1"/>
            </p:cNvSpPr>
            <p:nvPr/>
          </p:nvSpPr>
          <p:spPr bwMode="auto">
            <a:xfrm>
              <a:off x="3071" y="2095"/>
              <a:ext cx="2609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58" name="Freeform 56"/>
            <p:cNvSpPr>
              <a:spLocks/>
            </p:cNvSpPr>
            <p:nvPr/>
          </p:nvSpPr>
          <p:spPr bwMode="auto">
            <a:xfrm>
              <a:off x="3071" y="2095"/>
              <a:ext cx="2609" cy="1963"/>
            </a:xfrm>
            <a:custGeom>
              <a:avLst/>
              <a:gdLst>
                <a:gd name="T0" fmla="*/ 0 w 595"/>
                <a:gd name="T1" fmla="*/ 471 h 471"/>
                <a:gd name="T2" fmla="*/ 595 w 595"/>
                <a:gd name="T3" fmla="*/ 471 h 471"/>
                <a:gd name="T4" fmla="*/ 595 w 595"/>
                <a:gd name="T5" fmla="*/ 0 h 471"/>
                <a:gd name="T6" fmla="*/ 0 60000 65536"/>
                <a:gd name="T7" fmla="*/ 0 60000 65536"/>
                <a:gd name="T8" fmla="*/ 0 60000 65536"/>
                <a:gd name="T9" fmla="*/ 0 w 595"/>
                <a:gd name="T10" fmla="*/ 0 h 471"/>
                <a:gd name="T11" fmla="*/ 595 w 595"/>
                <a:gd name="T12" fmla="*/ 471 h 47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95" h="471">
                  <a:moveTo>
                    <a:pt x="0" y="471"/>
                  </a:moveTo>
                  <a:lnTo>
                    <a:pt x="595" y="471"/>
                  </a:lnTo>
                  <a:lnTo>
                    <a:pt x="595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59" name="Line 57"/>
            <p:cNvSpPr>
              <a:spLocks noChangeShapeType="1"/>
            </p:cNvSpPr>
            <p:nvPr/>
          </p:nvSpPr>
          <p:spPr bwMode="auto">
            <a:xfrm flipV="1">
              <a:off x="3071" y="2095"/>
              <a:ext cx="1" cy="196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60" name="Freeform 58"/>
            <p:cNvSpPr>
              <a:spLocks/>
            </p:cNvSpPr>
            <p:nvPr/>
          </p:nvSpPr>
          <p:spPr bwMode="auto">
            <a:xfrm>
              <a:off x="3071" y="3783"/>
              <a:ext cx="535" cy="266"/>
            </a:xfrm>
            <a:custGeom>
              <a:avLst/>
              <a:gdLst>
                <a:gd name="T0" fmla="*/ 9 w 535"/>
                <a:gd name="T1" fmla="*/ 266 h 266"/>
                <a:gd name="T2" fmla="*/ 22 w 535"/>
                <a:gd name="T3" fmla="*/ 262 h 266"/>
                <a:gd name="T4" fmla="*/ 35 w 535"/>
                <a:gd name="T5" fmla="*/ 262 h 266"/>
                <a:gd name="T6" fmla="*/ 49 w 535"/>
                <a:gd name="T7" fmla="*/ 262 h 266"/>
                <a:gd name="T8" fmla="*/ 62 w 535"/>
                <a:gd name="T9" fmla="*/ 262 h 266"/>
                <a:gd name="T10" fmla="*/ 75 w 535"/>
                <a:gd name="T11" fmla="*/ 258 h 266"/>
                <a:gd name="T12" fmla="*/ 88 w 535"/>
                <a:gd name="T13" fmla="*/ 258 h 266"/>
                <a:gd name="T14" fmla="*/ 101 w 535"/>
                <a:gd name="T15" fmla="*/ 254 h 266"/>
                <a:gd name="T16" fmla="*/ 114 w 535"/>
                <a:gd name="T17" fmla="*/ 254 h 266"/>
                <a:gd name="T18" fmla="*/ 128 w 535"/>
                <a:gd name="T19" fmla="*/ 254 h 266"/>
                <a:gd name="T20" fmla="*/ 141 w 535"/>
                <a:gd name="T21" fmla="*/ 250 h 266"/>
                <a:gd name="T22" fmla="*/ 154 w 535"/>
                <a:gd name="T23" fmla="*/ 245 h 266"/>
                <a:gd name="T24" fmla="*/ 167 w 535"/>
                <a:gd name="T25" fmla="*/ 245 h 266"/>
                <a:gd name="T26" fmla="*/ 180 w 535"/>
                <a:gd name="T27" fmla="*/ 241 h 266"/>
                <a:gd name="T28" fmla="*/ 193 w 535"/>
                <a:gd name="T29" fmla="*/ 237 h 266"/>
                <a:gd name="T30" fmla="*/ 206 w 535"/>
                <a:gd name="T31" fmla="*/ 237 h 266"/>
                <a:gd name="T32" fmla="*/ 220 w 535"/>
                <a:gd name="T33" fmla="*/ 233 h 266"/>
                <a:gd name="T34" fmla="*/ 233 w 535"/>
                <a:gd name="T35" fmla="*/ 229 h 266"/>
                <a:gd name="T36" fmla="*/ 246 w 535"/>
                <a:gd name="T37" fmla="*/ 225 h 266"/>
                <a:gd name="T38" fmla="*/ 259 w 535"/>
                <a:gd name="T39" fmla="*/ 220 h 266"/>
                <a:gd name="T40" fmla="*/ 272 w 535"/>
                <a:gd name="T41" fmla="*/ 216 h 266"/>
                <a:gd name="T42" fmla="*/ 285 w 535"/>
                <a:gd name="T43" fmla="*/ 208 h 266"/>
                <a:gd name="T44" fmla="*/ 299 w 535"/>
                <a:gd name="T45" fmla="*/ 204 h 266"/>
                <a:gd name="T46" fmla="*/ 312 w 535"/>
                <a:gd name="T47" fmla="*/ 195 h 266"/>
                <a:gd name="T48" fmla="*/ 325 w 535"/>
                <a:gd name="T49" fmla="*/ 191 h 266"/>
                <a:gd name="T50" fmla="*/ 338 w 535"/>
                <a:gd name="T51" fmla="*/ 183 h 266"/>
                <a:gd name="T52" fmla="*/ 351 w 535"/>
                <a:gd name="T53" fmla="*/ 175 h 266"/>
                <a:gd name="T54" fmla="*/ 364 w 535"/>
                <a:gd name="T55" fmla="*/ 166 h 266"/>
                <a:gd name="T56" fmla="*/ 377 w 535"/>
                <a:gd name="T57" fmla="*/ 158 h 266"/>
                <a:gd name="T58" fmla="*/ 391 w 535"/>
                <a:gd name="T59" fmla="*/ 150 h 266"/>
                <a:gd name="T60" fmla="*/ 404 w 535"/>
                <a:gd name="T61" fmla="*/ 137 h 266"/>
                <a:gd name="T62" fmla="*/ 417 w 535"/>
                <a:gd name="T63" fmla="*/ 129 h 266"/>
                <a:gd name="T64" fmla="*/ 430 w 535"/>
                <a:gd name="T65" fmla="*/ 116 h 266"/>
                <a:gd name="T66" fmla="*/ 443 w 535"/>
                <a:gd name="T67" fmla="*/ 104 h 266"/>
                <a:gd name="T68" fmla="*/ 456 w 535"/>
                <a:gd name="T69" fmla="*/ 91 h 266"/>
                <a:gd name="T70" fmla="*/ 470 w 535"/>
                <a:gd name="T71" fmla="*/ 79 h 266"/>
                <a:gd name="T72" fmla="*/ 487 w 535"/>
                <a:gd name="T73" fmla="*/ 62 h 266"/>
                <a:gd name="T74" fmla="*/ 496 w 535"/>
                <a:gd name="T75" fmla="*/ 50 h 266"/>
                <a:gd name="T76" fmla="*/ 505 w 535"/>
                <a:gd name="T77" fmla="*/ 41 h 266"/>
                <a:gd name="T78" fmla="*/ 513 w 535"/>
                <a:gd name="T79" fmla="*/ 29 h 266"/>
                <a:gd name="T80" fmla="*/ 522 w 535"/>
                <a:gd name="T81" fmla="*/ 16 h 266"/>
                <a:gd name="T82" fmla="*/ 531 w 535"/>
                <a:gd name="T83" fmla="*/ 8 h 26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535"/>
                <a:gd name="T127" fmla="*/ 0 h 266"/>
                <a:gd name="T128" fmla="*/ 535 w 535"/>
                <a:gd name="T129" fmla="*/ 266 h 26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535" h="266">
                  <a:moveTo>
                    <a:pt x="0" y="266"/>
                  </a:moveTo>
                  <a:lnTo>
                    <a:pt x="5" y="266"/>
                  </a:lnTo>
                  <a:lnTo>
                    <a:pt x="9" y="266"/>
                  </a:lnTo>
                  <a:lnTo>
                    <a:pt x="14" y="266"/>
                  </a:lnTo>
                  <a:lnTo>
                    <a:pt x="18" y="262"/>
                  </a:lnTo>
                  <a:lnTo>
                    <a:pt x="22" y="262"/>
                  </a:lnTo>
                  <a:lnTo>
                    <a:pt x="27" y="262"/>
                  </a:lnTo>
                  <a:lnTo>
                    <a:pt x="31" y="262"/>
                  </a:lnTo>
                  <a:lnTo>
                    <a:pt x="35" y="262"/>
                  </a:lnTo>
                  <a:lnTo>
                    <a:pt x="40" y="262"/>
                  </a:lnTo>
                  <a:lnTo>
                    <a:pt x="44" y="262"/>
                  </a:lnTo>
                  <a:lnTo>
                    <a:pt x="49" y="262"/>
                  </a:lnTo>
                  <a:lnTo>
                    <a:pt x="53" y="262"/>
                  </a:lnTo>
                  <a:lnTo>
                    <a:pt x="57" y="262"/>
                  </a:lnTo>
                  <a:lnTo>
                    <a:pt x="62" y="262"/>
                  </a:lnTo>
                  <a:lnTo>
                    <a:pt x="66" y="258"/>
                  </a:lnTo>
                  <a:lnTo>
                    <a:pt x="71" y="258"/>
                  </a:lnTo>
                  <a:lnTo>
                    <a:pt x="75" y="258"/>
                  </a:lnTo>
                  <a:lnTo>
                    <a:pt x="79" y="258"/>
                  </a:lnTo>
                  <a:lnTo>
                    <a:pt x="84" y="258"/>
                  </a:lnTo>
                  <a:lnTo>
                    <a:pt x="88" y="258"/>
                  </a:lnTo>
                  <a:lnTo>
                    <a:pt x="92" y="258"/>
                  </a:lnTo>
                  <a:lnTo>
                    <a:pt x="97" y="258"/>
                  </a:lnTo>
                  <a:lnTo>
                    <a:pt x="101" y="254"/>
                  </a:lnTo>
                  <a:lnTo>
                    <a:pt x="106" y="254"/>
                  </a:lnTo>
                  <a:lnTo>
                    <a:pt x="110" y="254"/>
                  </a:lnTo>
                  <a:lnTo>
                    <a:pt x="114" y="254"/>
                  </a:lnTo>
                  <a:lnTo>
                    <a:pt x="119" y="254"/>
                  </a:lnTo>
                  <a:lnTo>
                    <a:pt x="123" y="254"/>
                  </a:lnTo>
                  <a:lnTo>
                    <a:pt x="128" y="254"/>
                  </a:lnTo>
                  <a:lnTo>
                    <a:pt x="132" y="250"/>
                  </a:lnTo>
                  <a:lnTo>
                    <a:pt x="136" y="250"/>
                  </a:lnTo>
                  <a:lnTo>
                    <a:pt x="141" y="250"/>
                  </a:lnTo>
                  <a:lnTo>
                    <a:pt x="145" y="250"/>
                  </a:lnTo>
                  <a:lnTo>
                    <a:pt x="149" y="250"/>
                  </a:lnTo>
                  <a:lnTo>
                    <a:pt x="154" y="245"/>
                  </a:lnTo>
                  <a:lnTo>
                    <a:pt x="158" y="245"/>
                  </a:lnTo>
                  <a:lnTo>
                    <a:pt x="163" y="245"/>
                  </a:lnTo>
                  <a:lnTo>
                    <a:pt x="167" y="245"/>
                  </a:lnTo>
                  <a:lnTo>
                    <a:pt x="171" y="245"/>
                  </a:lnTo>
                  <a:lnTo>
                    <a:pt x="176" y="241"/>
                  </a:lnTo>
                  <a:lnTo>
                    <a:pt x="180" y="241"/>
                  </a:lnTo>
                  <a:lnTo>
                    <a:pt x="185" y="241"/>
                  </a:lnTo>
                  <a:lnTo>
                    <a:pt x="189" y="241"/>
                  </a:lnTo>
                  <a:lnTo>
                    <a:pt x="193" y="237"/>
                  </a:lnTo>
                  <a:lnTo>
                    <a:pt x="198" y="237"/>
                  </a:lnTo>
                  <a:lnTo>
                    <a:pt x="202" y="237"/>
                  </a:lnTo>
                  <a:lnTo>
                    <a:pt x="206" y="237"/>
                  </a:lnTo>
                  <a:lnTo>
                    <a:pt x="211" y="233"/>
                  </a:lnTo>
                  <a:lnTo>
                    <a:pt x="215" y="233"/>
                  </a:lnTo>
                  <a:lnTo>
                    <a:pt x="220" y="233"/>
                  </a:lnTo>
                  <a:lnTo>
                    <a:pt x="224" y="229"/>
                  </a:lnTo>
                  <a:lnTo>
                    <a:pt x="228" y="229"/>
                  </a:lnTo>
                  <a:lnTo>
                    <a:pt x="233" y="229"/>
                  </a:lnTo>
                  <a:lnTo>
                    <a:pt x="237" y="225"/>
                  </a:lnTo>
                  <a:lnTo>
                    <a:pt x="242" y="225"/>
                  </a:lnTo>
                  <a:lnTo>
                    <a:pt x="246" y="225"/>
                  </a:lnTo>
                  <a:lnTo>
                    <a:pt x="250" y="220"/>
                  </a:lnTo>
                  <a:lnTo>
                    <a:pt x="255" y="220"/>
                  </a:lnTo>
                  <a:lnTo>
                    <a:pt x="259" y="220"/>
                  </a:lnTo>
                  <a:lnTo>
                    <a:pt x="263" y="216"/>
                  </a:lnTo>
                  <a:lnTo>
                    <a:pt x="268" y="216"/>
                  </a:lnTo>
                  <a:lnTo>
                    <a:pt x="272" y="216"/>
                  </a:lnTo>
                  <a:lnTo>
                    <a:pt x="277" y="212"/>
                  </a:lnTo>
                  <a:lnTo>
                    <a:pt x="281" y="212"/>
                  </a:lnTo>
                  <a:lnTo>
                    <a:pt x="285" y="208"/>
                  </a:lnTo>
                  <a:lnTo>
                    <a:pt x="290" y="208"/>
                  </a:lnTo>
                  <a:lnTo>
                    <a:pt x="294" y="204"/>
                  </a:lnTo>
                  <a:lnTo>
                    <a:pt x="299" y="204"/>
                  </a:lnTo>
                  <a:lnTo>
                    <a:pt x="303" y="200"/>
                  </a:lnTo>
                  <a:lnTo>
                    <a:pt x="307" y="200"/>
                  </a:lnTo>
                  <a:lnTo>
                    <a:pt x="312" y="195"/>
                  </a:lnTo>
                  <a:lnTo>
                    <a:pt x="316" y="195"/>
                  </a:lnTo>
                  <a:lnTo>
                    <a:pt x="320" y="191"/>
                  </a:lnTo>
                  <a:lnTo>
                    <a:pt x="325" y="191"/>
                  </a:lnTo>
                  <a:lnTo>
                    <a:pt x="329" y="187"/>
                  </a:lnTo>
                  <a:lnTo>
                    <a:pt x="334" y="183"/>
                  </a:lnTo>
                  <a:lnTo>
                    <a:pt x="338" y="183"/>
                  </a:lnTo>
                  <a:lnTo>
                    <a:pt x="342" y="179"/>
                  </a:lnTo>
                  <a:lnTo>
                    <a:pt x="347" y="179"/>
                  </a:lnTo>
                  <a:lnTo>
                    <a:pt x="351" y="175"/>
                  </a:lnTo>
                  <a:lnTo>
                    <a:pt x="356" y="175"/>
                  </a:lnTo>
                  <a:lnTo>
                    <a:pt x="360" y="170"/>
                  </a:lnTo>
                  <a:lnTo>
                    <a:pt x="364" y="166"/>
                  </a:lnTo>
                  <a:lnTo>
                    <a:pt x="369" y="166"/>
                  </a:lnTo>
                  <a:lnTo>
                    <a:pt x="373" y="162"/>
                  </a:lnTo>
                  <a:lnTo>
                    <a:pt x="377" y="158"/>
                  </a:lnTo>
                  <a:lnTo>
                    <a:pt x="382" y="154"/>
                  </a:lnTo>
                  <a:lnTo>
                    <a:pt x="386" y="154"/>
                  </a:lnTo>
                  <a:lnTo>
                    <a:pt x="391" y="150"/>
                  </a:lnTo>
                  <a:lnTo>
                    <a:pt x="395" y="145"/>
                  </a:lnTo>
                  <a:lnTo>
                    <a:pt x="399" y="141"/>
                  </a:lnTo>
                  <a:lnTo>
                    <a:pt x="404" y="137"/>
                  </a:lnTo>
                  <a:lnTo>
                    <a:pt x="408" y="137"/>
                  </a:lnTo>
                  <a:lnTo>
                    <a:pt x="413" y="133"/>
                  </a:lnTo>
                  <a:lnTo>
                    <a:pt x="417" y="129"/>
                  </a:lnTo>
                  <a:lnTo>
                    <a:pt x="421" y="125"/>
                  </a:lnTo>
                  <a:lnTo>
                    <a:pt x="426" y="120"/>
                  </a:lnTo>
                  <a:lnTo>
                    <a:pt x="430" y="116"/>
                  </a:lnTo>
                  <a:lnTo>
                    <a:pt x="434" y="112"/>
                  </a:lnTo>
                  <a:lnTo>
                    <a:pt x="439" y="108"/>
                  </a:lnTo>
                  <a:lnTo>
                    <a:pt x="443" y="104"/>
                  </a:lnTo>
                  <a:lnTo>
                    <a:pt x="448" y="104"/>
                  </a:lnTo>
                  <a:lnTo>
                    <a:pt x="452" y="95"/>
                  </a:lnTo>
                  <a:lnTo>
                    <a:pt x="456" y="91"/>
                  </a:lnTo>
                  <a:lnTo>
                    <a:pt x="461" y="87"/>
                  </a:lnTo>
                  <a:lnTo>
                    <a:pt x="465" y="83"/>
                  </a:lnTo>
                  <a:lnTo>
                    <a:pt x="470" y="79"/>
                  </a:lnTo>
                  <a:lnTo>
                    <a:pt x="474" y="75"/>
                  </a:lnTo>
                  <a:lnTo>
                    <a:pt x="478" y="70"/>
                  </a:lnTo>
                  <a:lnTo>
                    <a:pt x="487" y="62"/>
                  </a:lnTo>
                  <a:lnTo>
                    <a:pt x="487" y="58"/>
                  </a:lnTo>
                  <a:lnTo>
                    <a:pt x="491" y="54"/>
                  </a:lnTo>
                  <a:lnTo>
                    <a:pt x="496" y="50"/>
                  </a:lnTo>
                  <a:lnTo>
                    <a:pt x="505" y="41"/>
                  </a:lnTo>
                  <a:lnTo>
                    <a:pt x="500" y="41"/>
                  </a:lnTo>
                  <a:lnTo>
                    <a:pt x="505" y="41"/>
                  </a:lnTo>
                  <a:lnTo>
                    <a:pt x="509" y="37"/>
                  </a:lnTo>
                  <a:lnTo>
                    <a:pt x="509" y="33"/>
                  </a:lnTo>
                  <a:lnTo>
                    <a:pt x="513" y="29"/>
                  </a:lnTo>
                  <a:lnTo>
                    <a:pt x="518" y="25"/>
                  </a:lnTo>
                  <a:lnTo>
                    <a:pt x="522" y="20"/>
                  </a:lnTo>
                  <a:lnTo>
                    <a:pt x="522" y="16"/>
                  </a:lnTo>
                  <a:lnTo>
                    <a:pt x="531" y="8"/>
                  </a:lnTo>
                  <a:lnTo>
                    <a:pt x="527" y="8"/>
                  </a:lnTo>
                  <a:lnTo>
                    <a:pt x="531" y="8"/>
                  </a:lnTo>
                  <a:lnTo>
                    <a:pt x="535" y="4"/>
                  </a:lnTo>
                  <a:lnTo>
                    <a:pt x="535" y="0"/>
                  </a:lnTo>
                </a:path>
              </a:pathLst>
            </a:custGeom>
            <a:noFill/>
            <a:ln w="6985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61" name="Freeform 59"/>
            <p:cNvSpPr>
              <a:spLocks/>
            </p:cNvSpPr>
            <p:nvPr/>
          </p:nvSpPr>
          <p:spPr bwMode="auto">
            <a:xfrm>
              <a:off x="3606" y="3045"/>
              <a:ext cx="333" cy="738"/>
            </a:xfrm>
            <a:custGeom>
              <a:avLst/>
              <a:gdLst>
                <a:gd name="T0" fmla="*/ 5 w 333"/>
                <a:gd name="T1" fmla="*/ 729 h 738"/>
                <a:gd name="T2" fmla="*/ 18 w 333"/>
                <a:gd name="T3" fmla="*/ 717 h 738"/>
                <a:gd name="T4" fmla="*/ 27 w 333"/>
                <a:gd name="T5" fmla="*/ 704 h 738"/>
                <a:gd name="T6" fmla="*/ 31 w 333"/>
                <a:gd name="T7" fmla="*/ 692 h 738"/>
                <a:gd name="T8" fmla="*/ 40 w 333"/>
                <a:gd name="T9" fmla="*/ 679 h 738"/>
                <a:gd name="T10" fmla="*/ 48 w 333"/>
                <a:gd name="T11" fmla="*/ 667 h 738"/>
                <a:gd name="T12" fmla="*/ 57 w 333"/>
                <a:gd name="T13" fmla="*/ 654 h 738"/>
                <a:gd name="T14" fmla="*/ 62 w 333"/>
                <a:gd name="T15" fmla="*/ 642 h 738"/>
                <a:gd name="T16" fmla="*/ 70 w 333"/>
                <a:gd name="T17" fmla="*/ 629 h 738"/>
                <a:gd name="T18" fmla="*/ 79 w 333"/>
                <a:gd name="T19" fmla="*/ 613 h 738"/>
                <a:gd name="T20" fmla="*/ 88 w 333"/>
                <a:gd name="T21" fmla="*/ 600 h 738"/>
                <a:gd name="T22" fmla="*/ 97 w 333"/>
                <a:gd name="T23" fmla="*/ 588 h 738"/>
                <a:gd name="T24" fmla="*/ 101 w 333"/>
                <a:gd name="T25" fmla="*/ 571 h 738"/>
                <a:gd name="T26" fmla="*/ 110 w 333"/>
                <a:gd name="T27" fmla="*/ 554 h 738"/>
                <a:gd name="T28" fmla="*/ 119 w 333"/>
                <a:gd name="T29" fmla="*/ 542 h 738"/>
                <a:gd name="T30" fmla="*/ 127 w 333"/>
                <a:gd name="T31" fmla="*/ 525 h 738"/>
                <a:gd name="T32" fmla="*/ 136 w 333"/>
                <a:gd name="T33" fmla="*/ 508 h 738"/>
                <a:gd name="T34" fmla="*/ 141 w 333"/>
                <a:gd name="T35" fmla="*/ 492 h 738"/>
                <a:gd name="T36" fmla="*/ 149 w 333"/>
                <a:gd name="T37" fmla="*/ 475 h 738"/>
                <a:gd name="T38" fmla="*/ 158 w 333"/>
                <a:gd name="T39" fmla="*/ 458 h 738"/>
                <a:gd name="T40" fmla="*/ 167 w 333"/>
                <a:gd name="T41" fmla="*/ 442 h 738"/>
                <a:gd name="T42" fmla="*/ 176 w 333"/>
                <a:gd name="T43" fmla="*/ 421 h 738"/>
                <a:gd name="T44" fmla="*/ 180 w 333"/>
                <a:gd name="T45" fmla="*/ 404 h 738"/>
                <a:gd name="T46" fmla="*/ 189 w 333"/>
                <a:gd name="T47" fmla="*/ 388 h 738"/>
                <a:gd name="T48" fmla="*/ 198 w 333"/>
                <a:gd name="T49" fmla="*/ 367 h 738"/>
                <a:gd name="T50" fmla="*/ 206 w 333"/>
                <a:gd name="T51" fmla="*/ 350 h 738"/>
                <a:gd name="T52" fmla="*/ 211 w 333"/>
                <a:gd name="T53" fmla="*/ 329 h 738"/>
                <a:gd name="T54" fmla="*/ 219 w 333"/>
                <a:gd name="T55" fmla="*/ 308 h 738"/>
                <a:gd name="T56" fmla="*/ 228 w 333"/>
                <a:gd name="T57" fmla="*/ 292 h 738"/>
                <a:gd name="T58" fmla="*/ 237 w 333"/>
                <a:gd name="T59" fmla="*/ 271 h 738"/>
                <a:gd name="T60" fmla="*/ 246 w 333"/>
                <a:gd name="T61" fmla="*/ 250 h 738"/>
                <a:gd name="T62" fmla="*/ 250 w 333"/>
                <a:gd name="T63" fmla="*/ 229 h 738"/>
                <a:gd name="T64" fmla="*/ 259 w 333"/>
                <a:gd name="T65" fmla="*/ 208 h 738"/>
                <a:gd name="T66" fmla="*/ 268 w 333"/>
                <a:gd name="T67" fmla="*/ 188 h 738"/>
                <a:gd name="T68" fmla="*/ 276 w 333"/>
                <a:gd name="T69" fmla="*/ 167 h 738"/>
                <a:gd name="T70" fmla="*/ 285 w 333"/>
                <a:gd name="T71" fmla="*/ 146 h 738"/>
                <a:gd name="T72" fmla="*/ 290 w 333"/>
                <a:gd name="T73" fmla="*/ 125 h 738"/>
                <a:gd name="T74" fmla="*/ 298 w 333"/>
                <a:gd name="T75" fmla="*/ 104 h 738"/>
                <a:gd name="T76" fmla="*/ 307 w 333"/>
                <a:gd name="T77" fmla="*/ 79 h 738"/>
                <a:gd name="T78" fmla="*/ 316 w 333"/>
                <a:gd name="T79" fmla="*/ 58 h 738"/>
                <a:gd name="T80" fmla="*/ 320 w 333"/>
                <a:gd name="T81" fmla="*/ 38 h 738"/>
                <a:gd name="T82" fmla="*/ 329 w 333"/>
                <a:gd name="T83" fmla="*/ 13 h 738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333"/>
                <a:gd name="T127" fmla="*/ 0 h 738"/>
                <a:gd name="T128" fmla="*/ 333 w 333"/>
                <a:gd name="T129" fmla="*/ 738 h 738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333" h="738">
                  <a:moveTo>
                    <a:pt x="0" y="738"/>
                  </a:moveTo>
                  <a:lnTo>
                    <a:pt x="5" y="733"/>
                  </a:lnTo>
                  <a:lnTo>
                    <a:pt x="5" y="729"/>
                  </a:lnTo>
                  <a:lnTo>
                    <a:pt x="9" y="725"/>
                  </a:lnTo>
                  <a:lnTo>
                    <a:pt x="13" y="721"/>
                  </a:lnTo>
                  <a:lnTo>
                    <a:pt x="18" y="717"/>
                  </a:lnTo>
                  <a:lnTo>
                    <a:pt x="18" y="713"/>
                  </a:lnTo>
                  <a:lnTo>
                    <a:pt x="22" y="708"/>
                  </a:lnTo>
                  <a:lnTo>
                    <a:pt x="27" y="704"/>
                  </a:lnTo>
                  <a:lnTo>
                    <a:pt x="27" y="700"/>
                  </a:lnTo>
                  <a:lnTo>
                    <a:pt x="31" y="696"/>
                  </a:lnTo>
                  <a:lnTo>
                    <a:pt x="31" y="692"/>
                  </a:lnTo>
                  <a:lnTo>
                    <a:pt x="35" y="688"/>
                  </a:lnTo>
                  <a:lnTo>
                    <a:pt x="40" y="683"/>
                  </a:lnTo>
                  <a:lnTo>
                    <a:pt x="40" y="679"/>
                  </a:lnTo>
                  <a:lnTo>
                    <a:pt x="44" y="675"/>
                  </a:lnTo>
                  <a:lnTo>
                    <a:pt x="44" y="671"/>
                  </a:lnTo>
                  <a:lnTo>
                    <a:pt x="48" y="667"/>
                  </a:lnTo>
                  <a:lnTo>
                    <a:pt x="53" y="663"/>
                  </a:lnTo>
                  <a:lnTo>
                    <a:pt x="53" y="658"/>
                  </a:lnTo>
                  <a:lnTo>
                    <a:pt x="57" y="654"/>
                  </a:lnTo>
                  <a:lnTo>
                    <a:pt x="57" y="650"/>
                  </a:lnTo>
                  <a:lnTo>
                    <a:pt x="62" y="646"/>
                  </a:lnTo>
                  <a:lnTo>
                    <a:pt x="62" y="642"/>
                  </a:lnTo>
                  <a:lnTo>
                    <a:pt x="66" y="638"/>
                  </a:lnTo>
                  <a:lnTo>
                    <a:pt x="70" y="633"/>
                  </a:lnTo>
                  <a:lnTo>
                    <a:pt x="70" y="629"/>
                  </a:lnTo>
                  <a:lnTo>
                    <a:pt x="75" y="625"/>
                  </a:lnTo>
                  <a:lnTo>
                    <a:pt x="75" y="617"/>
                  </a:lnTo>
                  <a:lnTo>
                    <a:pt x="79" y="613"/>
                  </a:lnTo>
                  <a:lnTo>
                    <a:pt x="84" y="608"/>
                  </a:lnTo>
                  <a:lnTo>
                    <a:pt x="84" y="604"/>
                  </a:lnTo>
                  <a:lnTo>
                    <a:pt x="88" y="600"/>
                  </a:lnTo>
                  <a:lnTo>
                    <a:pt x="88" y="596"/>
                  </a:lnTo>
                  <a:lnTo>
                    <a:pt x="92" y="592"/>
                  </a:lnTo>
                  <a:lnTo>
                    <a:pt x="97" y="588"/>
                  </a:lnTo>
                  <a:lnTo>
                    <a:pt x="97" y="579"/>
                  </a:lnTo>
                  <a:lnTo>
                    <a:pt x="101" y="575"/>
                  </a:lnTo>
                  <a:lnTo>
                    <a:pt x="101" y="571"/>
                  </a:lnTo>
                  <a:lnTo>
                    <a:pt x="105" y="567"/>
                  </a:lnTo>
                  <a:lnTo>
                    <a:pt x="110" y="563"/>
                  </a:lnTo>
                  <a:lnTo>
                    <a:pt x="110" y="554"/>
                  </a:lnTo>
                  <a:lnTo>
                    <a:pt x="114" y="550"/>
                  </a:lnTo>
                  <a:lnTo>
                    <a:pt x="114" y="546"/>
                  </a:lnTo>
                  <a:lnTo>
                    <a:pt x="119" y="542"/>
                  </a:lnTo>
                  <a:lnTo>
                    <a:pt x="123" y="533"/>
                  </a:lnTo>
                  <a:lnTo>
                    <a:pt x="123" y="529"/>
                  </a:lnTo>
                  <a:lnTo>
                    <a:pt x="127" y="525"/>
                  </a:lnTo>
                  <a:lnTo>
                    <a:pt x="127" y="521"/>
                  </a:lnTo>
                  <a:lnTo>
                    <a:pt x="132" y="513"/>
                  </a:lnTo>
                  <a:lnTo>
                    <a:pt x="136" y="508"/>
                  </a:lnTo>
                  <a:lnTo>
                    <a:pt x="136" y="504"/>
                  </a:lnTo>
                  <a:lnTo>
                    <a:pt x="141" y="496"/>
                  </a:lnTo>
                  <a:lnTo>
                    <a:pt x="141" y="492"/>
                  </a:lnTo>
                  <a:lnTo>
                    <a:pt x="145" y="488"/>
                  </a:lnTo>
                  <a:lnTo>
                    <a:pt x="149" y="479"/>
                  </a:lnTo>
                  <a:lnTo>
                    <a:pt x="149" y="475"/>
                  </a:lnTo>
                  <a:lnTo>
                    <a:pt x="154" y="471"/>
                  </a:lnTo>
                  <a:lnTo>
                    <a:pt x="154" y="463"/>
                  </a:lnTo>
                  <a:lnTo>
                    <a:pt x="158" y="458"/>
                  </a:lnTo>
                  <a:lnTo>
                    <a:pt x="162" y="454"/>
                  </a:lnTo>
                  <a:lnTo>
                    <a:pt x="162" y="446"/>
                  </a:lnTo>
                  <a:lnTo>
                    <a:pt x="167" y="442"/>
                  </a:lnTo>
                  <a:lnTo>
                    <a:pt x="167" y="433"/>
                  </a:lnTo>
                  <a:lnTo>
                    <a:pt x="171" y="429"/>
                  </a:lnTo>
                  <a:lnTo>
                    <a:pt x="176" y="421"/>
                  </a:lnTo>
                  <a:lnTo>
                    <a:pt x="176" y="417"/>
                  </a:lnTo>
                  <a:lnTo>
                    <a:pt x="180" y="413"/>
                  </a:lnTo>
                  <a:lnTo>
                    <a:pt x="180" y="404"/>
                  </a:lnTo>
                  <a:lnTo>
                    <a:pt x="184" y="400"/>
                  </a:lnTo>
                  <a:lnTo>
                    <a:pt x="184" y="392"/>
                  </a:lnTo>
                  <a:lnTo>
                    <a:pt x="189" y="388"/>
                  </a:lnTo>
                  <a:lnTo>
                    <a:pt x="193" y="379"/>
                  </a:lnTo>
                  <a:lnTo>
                    <a:pt x="193" y="375"/>
                  </a:lnTo>
                  <a:lnTo>
                    <a:pt x="198" y="367"/>
                  </a:lnTo>
                  <a:lnTo>
                    <a:pt x="198" y="363"/>
                  </a:lnTo>
                  <a:lnTo>
                    <a:pt x="202" y="354"/>
                  </a:lnTo>
                  <a:lnTo>
                    <a:pt x="206" y="350"/>
                  </a:lnTo>
                  <a:lnTo>
                    <a:pt x="206" y="342"/>
                  </a:lnTo>
                  <a:lnTo>
                    <a:pt x="211" y="338"/>
                  </a:lnTo>
                  <a:lnTo>
                    <a:pt x="211" y="329"/>
                  </a:lnTo>
                  <a:lnTo>
                    <a:pt x="215" y="325"/>
                  </a:lnTo>
                  <a:lnTo>
                    <a:pt x="219" y="317"/>
                  </a:lnTo>
                  <a:lnTo>
                    <a:pt x="219" y="308"/>
                  </a:lnTo>
                  <a:lnTo>
                    <a:pt x="224" y="304"/>
                  </a:lnTo>
                  <a:lnTo>
                    <a:pt x="224" y="296"/>
                  </a:lnTo>
                  <a:lnTo>
                    <a:pt x="228" y="292"/>
                  </a:lnTo>
                  <a:lnTo>
                    <a:pt x="233" y="283"/>
                  </a:lnTo>
                  <a:lnTo>
                    <a:pt x="233" y="279"/>
                  </a:lnTo>
                  <a:lnTo>
                    <a:pt x="237" y="271"/>
                  </a:lnTo>
                  <a:lnTo>
                    <a:pt x="237" y="263"/>
                  </a:lnTo>
                  <a:lnTo>
                    <a:pt x="241" y="258"/>
                  </a:lnTo>
                  <a:lnTo>
                    <a:pt x="246" y="250"/>
                  </a:lnTo>
                  <a:lnTo>
                    <a:pt x="246" y="242"/>
                  </a:lnTo>
                  <a:lnTo>
                    <a:pt x="250" y="238"/>
                  </a:lnTo>
                  <a:lnTo>
                    <a:pt x="250" y="229"/>
                  </a:lnTo>
                  <a:lnTo>
                    <a:pt x="255" y="225"/>
                  </a:lnTo>
                  <a:lnTo>
                    <a:pt x="259" y="217"/>
                  </a:lnTo>
                  <a:lnTo>
                    <a:pt x="259" y="208"/>
                  </a:lnTo>
                  <a:lnTo>
                    <a:pt x="263" y="204"/>
                  </a:lnTo>
                  <a:lnTo>
                    <a:pt x="263" y="196"/>
                  </a:lnTo>
                  <a:lnTo>
                    <a:pt x="268" y="188"/>
                  </a:lnTo>
                  <a:lnTo>
                    <a:pt x="272" y="183"/>
                  </a:lnTo>
                  <a:lnTo>
                    <a:pt x="272" y="175"/>
                  </a:lnTo>
                  <a:lnTo>
                    <a:pt x="276" y="167"/>
                  </a:lnTo>
                  <a:lnTo>
                    <a:pt x="276" y="158"/>
                  </a:lnTo>
                  <a:lnTo>
                    <a:pt x="281" y="154"/>
                  </a:lnTo>
                  <a:lnTo>
                    <a:pt x="285" y="146"/>
                  </a:lnTo>
                  <a:lnTo>
                    <a:pt x="285" y="138"/>
                  </a:lnTo>
                  <a:lnTo>
                    <a:pt x="290" y="133"/>
                  </a:lnTo>
                  <a:lnTo>
                    <a:pt x="290" y="125"/>
                  </a:lnTo>
                  <a:lnTo>
                    <a:pt x="294" y="117"/>
                  </a:lnTo>
                  <a:lnTo>
                    <a:pt x="294" y="108"/>
                  </a:lnTo>
                  <a:lnTo>
                    <a:pt x="298" y="104"/>
                  </a:lnTo>
                  <a:lnTo>
                    <a:pt x="303" y="96"/>
                  </a:lnTo>
                  <a:lnTo>
                    <a:pt x="303" y="88"/>
                  </a:lnTo>
                  <a:lnTo>
                    <a:pt x="307" y="79"/>
                  </a:lnTo>
                  <a:lnTo>
                    <a:pt x="307" y="75"/>
                  </a:lnTo>
                  <a:lnTo>
                    <a:pt x="312" y="67"/>
                  </a:lnTo>
                  <a:lnTo>
                    <a:pt x="316" y="58"/>
                  </a:lnTo>
                  <a:lnTo>
                    <a:pt x="316" y="50"/>
                  </a:lnTo>
                  <a:lnTo>
                    <a:pt x="320" y="46"/>
                  </a:lnTo>
                  <a:lnTo>
                    <a:pt x="320" y="38"/>
                  </a:lnTo>
                  <a:lnTo>
                    <a:pt x="325" y="29"/>
                  </a:lnTo>
                  <a:lnTo>
                    <a:pt x="329" y="21"/>
                  </a:lnTo>
                  <a:lnTo>
                    <a:pt x="329" y="13"/>
                  </a:lnTo>
                  <a:lnTo>
                    <a:pt x="333" y="8"/>
                  </a:lnTo>
                  <a:lnTo>
                    <a:pt x="333" y="0"/>
                  </a:lnTo>
                </a:path>
              </a:pathLst>
            </a:custGeom>
            <a:noFill/>
            <a:ln w="6985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62" name="Freeform 60"/>
            <p:cNvSpPr>
              <a:spLocks/>
            </p:cNvSpPr>
            <p:nvPr/>
          </p:nvSpPr>
          <p:spPr bwMode="auto">
            <a:xfrm>
              <a:off x="3939" y="2253"/>
              <a:ext cx="338" cy="792"/>
            </a:xfrm>
            <a:custGeom>
              <a:avLst/>
              <a:gdLst>
                <a:gd name="T0" fmla="*/ 9 w 338"/>
                <a:gd name="T1" fmla="*/ 775 h 792"/>
                <a:gd name="T2" fmla="*/ 14 w 338"/>
                <a:gd name="T3" fmla="*/ 755 h 792"/>
                <a:gd name="T4" fmla="*/ 22 w 338"/>
                <a:gd name="T5" fmla="*/ 734 h 792"/>
                <a:gd name="T6" fmla="*/ 31 w 338"/>
                <a:gd name="T7" fmla="*/ 709 h 792"/>
                <a:gd name="T8" fmla="*/ 40 w 338"/>
                <a:gd name="T9" fmla="*/ 688 h 792"/>
                <a:gd name="T10" fmla="*/ 49 w 338"/>
                <a:gd name="T11" fmla="*/ 663 h 792"/>
                <a:gd name="T12" fmla="*/ 53 w 338"/>
                <a:gd name="T13" fmla="*/ 642 h 792"/>
                <a:gd name="T14" fmla="*/ 62 w 338"/>
                <a:gd name="T15" fmla="*/ 617 h 792"/>
                <a:gd name="T16" fmla="*/ 71 w 338"/>
                <a:gd name="T17" fmla="*/ 596 h 792"/>
                <a:gd name="T18" fmla="*/ 79 w 338"/>
                <a:gd name="T19" fmla="*/ 575 h 792"/>
                <a:gd name="T20" fmla="*/ 84 w 338"/>
                <a:gd name="T21" fmla="*/ 550 h 792"/>
                <a:gd name="T22" fmla="*/ 93 w 338"/>
                <a:gd name="T23" fmla="*/ 530 h 792"/>
                <a:gd name="T24" fmla="*/ 101 w 338"/>
                <a:gd name="T25" fmla="*/ 509 h 792"/>
                <a:gd name="T26" fmla="*/ 110 w 338"/>
                <a:gd name="T27" fmla="*/ 484 h 792"/>
                <a:gd name="T28" fmla="*/ 119 w 338"/>
                <a:gd name="T29" fmla="*/ 463 h 792"/>
                <a:gd name="T30" fmla="*/ 123 w 338"/>
                <a:gd name="T31" fmla="*/ 442 h 792"/>
                <a:gd name="T32" fmla="*/ 132 w 338"/>
                <a:gd name="T33" fmla="*/ 421 h 792"/>
                <a:gd name="T34" fmla="*/ 141 w 338"/>
                <a:gd name="T35" fmla="*/ 400 h 792"/>
                <a:gd name="T36" fmla="*/ 150 w 338"/>
                <a:gd name="T37" fmla="*/ 380 h 792"/>
                <a:gd name="T38" fmla="*/ 158 w 338"/>
                <a:gd name="T39" fmla="*/ 359 h 792"/>
                <a:gd name="T40" fmla="*/ 163 w 338"/>
                <a:gd name="T41" fmla="*/ 338 h 792"/>
                <a:gd name="T42" fmla="*/ 171 w 338"/>
                <a:gd name="T43" fmla="*/ 317 h 792"/>
                <a:gd name="T44" fmla="*/ 180 w 338"/>
                <a:gd name="T45" fmla="*/ 296 h 792"/>
                <a:gd name="T46" fmla="*/ 189 w 338"/>
                <a:gd name="T47" fmla="*/ 280 h 792"/>
                <a:gd name="T48" fmla="*/ 198 w 338"/>
                <a:gd name="T49" fmla="*/ 259 h 792"/>
                <a:gd name="T50" fmla="*/ 202 w 338"/>
                <a:gd name="T51" fmla="*/ 242 h 792"/>
                <a:gd name="T52" fmla="*/ 211 w 338"/>
                <a:gd name="T53" fmla="*/ 221 h 792"/>
                <a:gd name="T54" fmla="*/ 220 w 338"/>
                <a:gd name="T55" fmla="*/ 205 h 792"/>
                <a:gd name="T56" fmla="*/ 228 w 338"/>
                <a:gd name="T57" fmla="*/ 188 h 792"/>
                <a:gd name="T58" fmla="*/ 233 w 338"/>
                <a:gd name="T59" fmla="*/ 171 h 792"/>
                <a:gd name="T60" fmla="*/ 242 w 338"/>
                <a:gd name="T61" fmla="*/ 155 h 792"/>
                <a:gd name="T62" fmla="*/ 250 w 338"/>
                <a:gd name="T63" fmla="*/ 138 h 792"/>
                <a:gd name="T64" fmla="*/ 259 w 338"/>
                <a:gd name="T65" fmla="*/ 121 h 792"/>
                <a:gd name="T66" fmla="*/ 268 w 338"/>
                <a:gd name="T67" fmla="*/ 109 h 792"/>
                <a:gd name="T68" fmla="*/ 272 w 338"/>
                <a:gd name="T69" fmla="*/ 92 h 792"/>
                <a:gd name="T70" fmla="*/ 281 w 338"/>
                <a:gd name="T71" fmla="*/ 80 h 792"/>
                <a:gd name="T72" fmla="*/ 290 w 338"/>
                <a:gd name="T73" fmla="*/ 67 h 792"/>
                <a:gd name="T74" fmla="*/ 299 w 338"/>
                <a:gd name="T75" fmla="*/ 55 h 792"/>
                <a:gd name="T76" fmla="*/ 307 w 338"/>
                <a:gd name="T77" fmla="*/ 42 h 792"/>
                <a:gd name="T78" fmla="*/ 312 w 338"/>
                <a:gd name="T79" fmla="*/ 30 h 792"/>
                <a:gd name="T80" fmla="*/ 325 w 338"/>
                <a:gd name="T81" fmla="*/ 17 h 792"/>
                <a:gd name="T82" fmla="*/ 329 w 338"/>
                <a:gd name="T83" fmla="*/ 5 h 792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338"/>
                <a:gd name="T127" fmla="*/ 0 h 792"/>
                <a:gd name="T128" fmla="*/ 338 w 338"/>
                <a:gd name="T129" fmla="*/ 792 h 792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338" h="792">
                  <a:moveTo>
                    <a:pt x="0" y="792"/>
                  </a:moveTo>
                  <a:lnTo>
                    <a:pt x="5" y="784"/>
                  </a:lnTo>
                  <a:lnTo>
                    <a:pt x="9" y="775"/>
                  </a:lnTo>
                  <a:lnTo>
                    <a:pt x="9" y="771"/>
                  </a:lnTo>
                  <a:lnTo>
                    <a:pt x="14" y="763"/>
                  </a:lnTo>
                  <a:lnTo>
                    <a:pt x="14" y="755"/>
                  </a:lnTo>
                  <a:lnTo>
                    <a:pt x="18" y="746"/>
                  </a:lnTo>
                  <a:lnTo>
                    <a:pt x="22" y="738"/>
                  </a:lnTo>
                  <a:lnTo>
                    <a:pt x="22" y="734"/>
                  </a:lnTo>
                  <a:lnTo>
                    <a:pt x="27" y="725"/>
                  </a:lnTo>
                  <a:lnTo>
                    <a:pt x="27" y="717"/>
                  </a:lnTo>
                  <a:lnTo>
                    <a:pt x="31" y="709"/>
                  </a:lnTo>
                  <a:lnTo>
                    <a:pt x="36" y="700"/>
                  </a:lnTo>
                  <a:lnTo>
                    <a:pt x="36" y="696"/>
                  </a:lnTo>
                  <a:lnTo>
                    <a:pt x="40" y="688"/>
                  </a:lnTo>
                  <a:lnTo>
                    <a:pt x="40" y="680"/>
                  </a:lnTo>
                  <a:lnTo>
                    <a:pt x="44" y="671"/>
                  </a:lnTo>
                  <a:lnTo>
                    <a:pt x="49" y="663"/>
                  </a:lnTo>
                  <a:lnTo>
                    <a:pt x="49" y="655"/>
                  </a:lnTo>
                  <a:lnTo>
                    <a:pt x="53" y="650"/>
                  </a:lnTo>
                  <a:lnTo>
                    <a:pt x="53" y="642"/>
                  </a:lnTo>
                  <a:lnTo>
                    <a:pt x="57" y="634"/>
                  </a:lnTo>
                  <a:lnTo>
                    <a:pt x="62" y="625"/>
                  </a:lnTo>
                  <a:lnTo>
                    <a:pt x="62" y="617"/>
                  </a:lnTo>
                  <a:lnTo>
                    <a:pt x="66" y="613"/>
                  </a:lnTo>
                  <a:lnTo>
                    <a:pt x="66" y="605"/>
                  </a:lnTo>
                  <a:lnTo>
                    <a:pt x="71" y="596"/>
                  </a:lnTo>
                  <a:lnTo>
                    <a:pt x="75" y="588"/>
                  </a:lnTo>
                  <a:lnTo>
                    <a:pt x="75" y="580"/>
                  </a:lnTo>
                  <a:lnTo>
                    <a:pt x="79" y="575"/>
                  </a:lnTo>
                  <a:lnTo>
                    <a:pt x="79" y="567"/>
                  </a:lnTo>
                  <a:lnTo>
                    <a:pt x="84" y="559"/>
                  </a:lnTo>
                  <a:lnTo>
                    <a:pt x="84" y="550"/>
                  </a:lnTo>
                  <a:lnTo>
                    <a:pt x="88" y="546"/>
                  </a:lnTo>
                  <a:lnTo>
                    <a:pt x="93" y="538"/>
                  </a:lnTo>
                  <a:lnTo>
                    <a:pt x="93" y="530"/>
                  </a:lnTo>
                  <a:lnTo>
                    <a:pt x="97" y="521"/>
                  </a:lnTo>
                  <a:lnTo>
                    <a:pt x="97" y="513"/>
                  </a:lnTo>
                  <a:lnTo>
                    <a:pt x="101" y="509"/>
                  </a:lnTo>
                  <a:lnTo>
                    <a:pt x="106" y="500"/>
                  </a:lnTo>
                  <a:lnTo>
                    <a:pt x="106" y="492"/>
                  </a:lnTo>
                  <a:lnTo>
                    <a:pt x="110" y="484"/>
                  </a:lnTo>
                  <a:lnTo>
                    <a:pt x="110" y="480"/>
                  </a:lnTo>
                  <a:lnTo>
                    <a:pt x="114" y="471"/>
                  </a:lnTo>
                  <a:lnTo>
                    <a:pt x="119" y="463"/>
                  </a:lnTo>
                  <a:lnTo>
                    <a:pt x="119" y="455"/>
                  </a:lnTo>
                  <a:lnTo>
                    <a:pt x="123" y="450"/>
                  </a:lnTo>
                  <a:lnTo>
                    <a:pt x="123" y="442"/>
                  </a:lnTo>
                  <a:lnTo>
                    <a:pt x="128" y="434"/>
                  </a:lnTo>
                  <a:lnTo>
                    <a:pt x="132" y="430"/>
                  </a:lnTo>
                  <a:lnTo>
                    <a:pt x="132" y="421"/>
                  </a:lnTo>
                  <a:lnTo>
                    <a:pt x="136" y="413"/>
                  </a:lnTo>
                  <a:lnTo>
                    <a:pt x="136" y="405"/>
                  </a:lnTo>
                  <a:lnTo>
                    <a:pt x="141" y="400"/>
                  </a:lnTo>
                  <a:lnTo>
                    <a:pt x="145" y="392"/>
                  </a:lnTo>
                  <a:lnTo>
                    <a:pt x="145" y="384"/>
                  </a:lnTo>
                  <a:lnTo>
                    <a:pt x="150" y="380"/>
                  </a:lnTo>
                  <a:lnTo>
                    <a:pt x="150" y="371"/>
                  </a:lnTo>
                  <a:lnTo>
                    <a:pt x="154" y="363"/>
                  </a:lnTo>
                  <a:lnTo>
                    <a:pt x="158" y="359"/>
                  </a:lnTo>
                  <a:lnTo>
                    <a:pt x="158" y="350"/>
                  </a:lnTo>
                  <a:lnTo>
                    <a:pt x="163" y="342"/>
                  </a:lnTo>
                  <a:lnTo>
                    <a:pt x="163" y="338"/>
                  </a:lnTo>
                  <a:lnTo>
                    <a:pt x="167" y="330"/>
                  </a:lnTo>
                  <a:lnTo>
                    <a:pt x="171" y="325"/>
                  </a:lnTo>
                  <a:lnTo>
                    <a:pt x="171" y="317"/>
                  </a:lnTo>
                  <a:lnTo>
                    <a:pt x="176" y="309"/>
                  </a:lnTo>
                  <a:lnTo>
                    <a:pt x="176" y="305"/>
                  </a:lnTo>
                  <a:lnTo>
                    <a:pt x="180" y="296"/>
                  </a:lnTo>
                  <a:lnTo>
                    <a:pt x="185" y="292"/>
                  </a:lnTo>
                  <a:lnTo>
                    <a:pt x="185" y="284"/>
                  </a:lnTo>
                  <a:lnTo>
                    <a:pt x="189" y="280"/>
                  </a:lnTo>
                  <a:lnTo>
                    <a:pt x="189" y="271"/>
                  </a:lnTo>
                  <a:lnTo>
                    <a:pt x="193" y="267"/>
                  </a:lnTo>
                  <a:lnTo>
                    <a:pt x="198" y="259"/>
                  </a:lnTo>
                  <a:lnTo>
                    <a:pt x="198" y="250"/>
                  </a:lnTo>
                  <a:lnTo>
                    <a:pt x="202" y="246"/>
                  </a:lnTo>
                  <a:lnTo>
                    <a:pt x="202" y="242"/>
                  </a:lnTo>
                  <a:lnTo>
                    <a:pt x="207" y="234"/>
                  </a:lnTo>
                  <a:lnTo>
                    <a:pt x="207" y="230"/>
                  </a:lnTo>
                  <a:lnTo>
                    <a:pt x="211" y="221"/>
                  </a:lnTo>
                  <a:lnTo>
                    <a:pt x="215" y="217"/>
                  </a:lnTo>
                  <a:lnTo>
                    <a:pt x="215" y="209"/>
                  </a:lnTo>
                  <a:lnTo>
                    <a:pt x="220" y="205"/>
                  </a:lnTo>
                  <a:lnTo>
                    <a:pt x="220" y="196"/>
                  </a:lnTo>
                  <a:lnTo>
                    <a:pt x="224" y="192"/>
                  </a:lnTo>
                  <a:lnTo>
                    <a:pt x="228" y="188"/>
                  </a:lnTo>
                  <a:lnTo>
                    <a:pt x="228" y="180"/>
                  </a:lnTo>
                  <a:lnTo>
                    <a:pt x="233" y="175"/>
                  </a:lnTo>
                  <a:lnTo>
                    <a:pt x="233" y="171"/>
                  </a:lnTo>
                  <a:lnTo>
                    <a:pt x="237" y="163"/>
                  </a:lnTo>
                  <a:lnTo>
                    <a:pt x="242" y="159"/>
                  </a:lnTo>
                  <a:lnTo>
                    <a:pt x="242" y="155"/>
                  </a:lnTo>
                  <a:lnTo>
                    <a:pt x="246" y="146"/>
                  </a:lnTo>
                  <a:lnTo>
                    <a:pt x="246" y="142"/>
                  </a:lnTo>
                  <a:lnTo>
                    <a:pt x="250" y="138"/>
                  </a:lnTo>
                  <a:lnTo>
                    <a:pt x="255" y="134"/>
                  </a:lnTo>
                  <a:lnTo>
                    <a:pt x="255" y="125"/>
                  </a:lnTo>
                  <a:lnTo>
                    <a:pt x="259" y="121"/>
                  </a:lnTo>
                  <a:lnTo>
                    <a:pt x="259" y="117"/>
                  </a:lnTo>
                  <a:lnTo>
                    <a:pt x="264" y="113"/>
                  </a:lnTo>
                  <a:lnTo>
                    <a:pt x="268" y="109"/>
                  </a:lnTo>
                  <a:lnTo>
                    <a:pt x="268" y="100"/>
                  </a:lnTo>
                  <a:lnTo>
                    <a:pt x="272" y="96"/>
                  </a:lnTo>
                  <a:lnTo>
                    <a:pt x="272" y="92"/>
                  </a:lnTo>
                  <a:lnTo>
                    <a:pt x="277" y="88"/>
                  </a:lnTo>
                  <a:lnTo>
                    <a:pt x="281" y="84"/>
                  </a:lnTo>
                  <a:lnTo>
                    <a:pt x="281" y="80"/>
                  </a:lnTo>
                  <a:lnTo>
                    <a:pt x="285" y="75"/>
                  </a:lnTo>
                  <a:lnTo>
                    <a:pt x="285" y="71"/>
                  </a:lnTo>
                  <a:lnTo>
                    <a:pt x="290" y="67"/>
                  </a:lnTo>
                  <a:lnTo>
                    <a:pt x="294" y="63"/>
                  </a:lnTo>
                  <a:lnTo>
                    <a:pt x="294" y="59"/>
                  </a:lnTo>
                  <a:lnTo>
                    <a:pt x="299" y="55"/>
                  </a:lnTo>
                  <a:lnTo>
                    <a:pt x="299" y="50"/>
                  </a:lnTo>
                  <a:lnTo>
                    <a:pt x="303" y="46"/>
                  </a:lnTo>
                  <a:lnTo>
                    <a:pt x="307" y="42"/>
                  </a:lnTo>
                  <a:lnTo>
                    <a:pt x="307" y="38"/>
                  </a:lnTo>
                  <a:lnTo>
                    <a:pt x="312" y="34"/>
                  </a:lnTo>
                  <a:lnTo>
                    <a:pt x="312" y="30"/>
                  </a:lnTo>
                  <a:lnTo>
                    <a:pt x="316" y="25"/>
                  </a:lnTo>
                  <a:lnTo>
                    <a:pt x="316" y="21"/>
                  </a:lnTo>
                  <a:lnTo>
                    <a:pt x="325" y="17"/>
                  </a:lnTo>
                  <a:lnTo>
                    <a:pt x="325" y="13"/>
                  </a:lnTo>
                  <a:lnTo>
                    <a:pt x="334" y="5"/>
                  </a:lnTo>
                  <a:lnTo>
                    <a:pt x="329" y="5"/>
                  </a:lnTo>
                  <a:lnTo>
                    <a:pt x="334" y="5"/>
                  </a:lnTo>
                  <a:lnTo>
                    <a:pt x="338" y="0"/>
                  </a:lnTo>
                </a:path>
              </a:pathLst>
            </a:custGeom>
            <a:noFill/>
            <a:ln w="6985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63" name="Freeform 61"/>
            <p:cNvSpPr>
              <a:spLocks/>
            </p:cNvSpPr>
            <p:nvPr/>
          </p:nvSpPr>
          <p:spPr bwMode="auto">
            <a:xfrm>
              <a:off x="4277" y="2195"/>
              <a:ext cx="412" cy="521"/>
            </a:xfrm>
            <a:custGeom>
              <a:avLst/>
              <a:gdLst>
                <a:gd name="T0" fmla="*/ 4 w 412"/>
                <a:gd name="T1" fmla="*/ 50 h 521"/>
                <a:gd name="T2" fmla="*/ 18 w 412"/>
                <a:gd name="T3" fmla="*/ 38 h 521"/>
                <a:gd name="T4" fmla="*/ 35 w 412"/>
                <a:gd name="T5" fmla="*/ 25 h 521"/>
                <a:gd name="T6" fmla="*/ 48 w 412"/>
                <a:gd name="T7" fmla="*/ 13 h 521"/>
                <a:gd name="T8" fmla="*/ 61 w 412"/>
                <a:gd name="T9" fmla="*/ 8 h 521"/>
                <a:gd name="T10" fmla="*/ 75 w 412"/>
                <a:gd name="T11" fmla="*/ 4 h 521"/>
                <a:gd name="T12" fmla="*/ 88 w 412"/>
                <a:gd name="T13" fmla="*/ 0 h 521"/>
                <a:gd name="T14" fmla="*/ 101 w 412"/>
                <a:gd name="T15" fmla="*/ 0 h 521"/>
                <a:gd name="T16" fmla="*/ 114 w 412"/>
                <a:gd name="T17" fmla="*/ 4 h 521"/>
                <a:gd name="T18" fmla="*/ 127 w 412"/>
                <a:gd name="T19" fmla="*/ 8 h 521"/>
                <a:gd name="T20" fmla="*/ 140 w 412"/>
                <a:gd name="T21" fmla="*/ 13 h 521"/>
                <a:gd name="T22" fmla="*/ 153 w 412"/>
                <a:gd name="T23" fmla="*/ 21 h 521"/>
                <a:gd name="T24" fmla="*/ 167 w 412"/>
                <a:gd name="T25" fmla="*/ 33 h 521"/>
                <a:gd name="T26" fmla="*/ 180 w 412"/>
                <a:gd name="T27" fmla="*/ 42 h 521"/>
                <a:gd name="T28" fmla="*/ 193 w 412"/>
                <a:gd name="T29" fmla="*/ 58 h 521"/>
                <a:gd name="T30" fmla="*/ 210 w 412"/>
                <a:gd name="T31" fmla="*/ 75 h 521"/>
                <a:gd name="T32" fmla="*/ 215 w 412"/>
                <a:gd name="T33" fmla="*/ 79 h 521"/>
                <a:gd name="T34" fmla="*/ 219 w 412"/>
                <a:gd name="T35" fmla="*/ 92 h 521"/>
                <a:gd name="T36" fmla="*/ 228 w 412"/>
                <a:gd name="T37" fmla="*/ 104 h 521"/>
                <a:gd name="T38" fmla="*/ 237 w 412"/>
                <a:gd name="T39" fmla="*/ 117 h 521"/>
                <a:gd name="T40" fmla="*/ 246 w 412"/>
                <a:gd name="T41" fmla="*/ 129 h 521"/>
                <a:gd name="T42" fmla="*/ 250 w 412"/>
                <a:gd name="T43" fmla="*/ 142 h 521"/>
                <a:gd name="T44" fmla="*/ 259 w 412"/>
                <a:gd name="T45" fmla="*/ 154 h 521"/>
                <a:gd name="T46" fmla="*/ 267 w 412"/>
                <a:gd name="T47" fmla="*/ 171 h 521"/>
                <a:gd name="T48" fmla="*/ 276 w 412"/>
                <a:gd name="T49" fmla="*/ 183 h 521"/>
                <a:gd name="T50" fmla="*/ 285 w 412"/>
                <a:gd name="T51" fmla="*/ 200 h 521"/>
                <a:gd name="T52" fmla="*/ 289 w 412"/>
                <a:gd name="T53" fmla="*/ 217 h 521"/>
                <a:gd name="T54" fmla="*/ 298 w 412"/>
                <a:gd name="T55" fmla="*/ 233 h 521"/>
                <a:gd name="T56" fmla="*/ 307 w 412"/>
                <a:gd name="T57" fmla="*/ 250 h 521"/>
                <a:gd name="T58" fmla="*/ 316 w 412"/>
                <a:gd name="T59" fmla="*/ 267 h 521"/>
                <a:gd name="T60" fmla="*/ 324 w 412"/>
                <a:gd name="T61" fmla="*/ 288 h 521"/>
                <a:gd name="T62" fmla="*/ 329 w 412"/>
                <a:gd name="T63" fmla="*/ 304 h 521"/>
                <a:gd name="T64" fmla="*/ 338 w 412"/>
                <a:gd name="T65" fmla="*/ 325 h 521"/>
                <a:gd name="T66" fmla="*/ 346 w 412"/>
                <a:gd name="T67" fmla="*/ 342 h 521"/>
                <a:gd name="T68" fmla="*/ 355 w 412"/>
                <a:gd name="T69" fmla="*/ 363 h 521"/>
                <a:gd name="T70" fmla="*/ 360 w 412"/>
                <a:gd name="T71" fmla="*/ 383 h 521"/>
                <a:gd name="T72" fmla="*/ 368 w 412"/>
                <a:gd name="T73" fmla="*/ 400 h 521"/>
                <a:gd name="T74" fmla="*/ 377 w 412"/>
                <a:gd name="T75" fmla="*/ 421 h 521"/>
                <a:gd name="T76" fmla="*/ 386 w 412"/>
                <a:gd name="T77" fmla="*/ 442 h 521"/>
                <a:gd name="T78" fmla="*/ 395 w 412"/>
                <a:gd name="T79" fmla="*/ 463 h 521"/>
                <a:gd name="T80" fmla="*/ 399 w 412"/>
                <a:gd name="T81" fmla="*/ 488 h 521"/>
                <a:gd name="T82" fmla="*/ 408 w 412"/>
                <a:gd name="T83" fmla="*/ 508 h 521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412"/>
                <a:gd name="T127" fmla="*/ 0 h 521"/>
                <a:gd name="T128" fmla="*/ 412 w 412"/>
                <a:gd name="T129" fmla="*/ 521 h 521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412" h="521">
                  <a:moveTo>
                    <a:pt x="0" y="58"/>
                  </a:moveTo>
                  <a:lnTo>
                    <a:pt x="0" y="54"/>
                  </a:lnTo>
                  <a:lnTo>
                    <a:pt x="4" y="50"/>
                  </a:lnTo>
                  <a:lnTo>
                    <a:pt x="9" y="46"/>
                  </a:lnTo>
                  <a:lnTo>
                    <a:pt x="13" y="42"/>
                  </a:lnTo>
                  <a:lnTo>
                    <a:pt x="18" y="38"/>
                  </a:lnTo>
                  <a:lnTo>
                    <a:pt x="26" y="33"/>
                  </a:lnTo>
                  <a:lnTo>
                    <a:pt x="26" y="29"/>
                  </a:lnTo>
                  <a:lnTo>
                    <a:pt x="35" y="25"/>
                  </a:lnTo>
                  <a:lnTo>
                    <a:pt x="40" y="21"/>
                  </a:lnTo>
                  <a:lnTo>
                    <a:pt x="44" y="17"/>
                  </a:lnTo>
                  <a:lnTo>
                    <a:pt x="48" y="13"/>
                  </a:lnTo>
                  <a:lnTo>
                    <a:pt x="53" y="13"/>
                  </a:lnTo>
                  <a:lnTo>
                    <a:pt x="57" y="8"/>
                  </a:lnTo>
                  <a:lnTo>
                    <a:pt x="61" y="8"/>
                  </a:lnTo>
                  <a:lnTo>
                    <a:pt x="66" y="4"/>
                  </a:lnTo>
                  <a:lnTo>
                    <a:pt x="70" y="4"/>
                  </a:lnTo>
                  <a:lnTo>
                    <a:pt x="75" y="4"/>
                  </a:lnTo>
                  <a:lnTo>
                    <a:pt x="79" y="0"/>
                  </a:lnTo>
                  <a:lnTo>
                    <a:pt x="83" y="0"/>
                  </a:lnTo>
                  <a:lnTo>
                    <a:pt x="88" y="0"/>
                  </a:lnTo>
                  <a:lnTo>
                    <a:pt x="92" y="0"/>
                  </a:lnTo>
                  <a:lnTo>
                    <a:pt x="96" y="0"/>
                  </a:lnTo>
                  <a:lnTo>
                    <a:pt x="101" y="0"/>
                  </a:lnTo>
                  <a:lnTo>
                    <a:pt x="105" y="0"/>
                  </a:lnTo>
                  <a:lnTo>
                    <a:pt x="110" y="0"/>
                  </a:lnTo>
                  <a:lnTo>
                    <a:pt x="114" y="4"/>
                  </a:lnTo>
                  <a:lnTo>
                    <a:pt x="118" y="4"/>
                  </a:lnTo>
                  <a:lnTo>
                    <a:pt x="123" y="4"/>
                  </a:lnTo>
                  <a:lnTo>
                    <a:pt x="127" y="8"/>
                  </a:lnTo>
                  <a:lnTo>
                    <a:pt x="132" y="8"/>
                  </a:lnTo>
                  <a:lnTo>
                    <a:pt x="136" y="8"/>
                  </a:lnTo>
                  <a:lnTo>
                    <a:pt x="140" y="13"/>
                  </a:lnTo>
                  <a:lnTo>
                    <a:pt x="145" y="13"/>
                  </a:lnTo>
                  <a:lnTo>
                    <a:pt x="149" y="17"/>
                  </a:lnTo>
                  <a:lnTo>
                    <a:pt x="153" y="21"/>
                  </a:lnTo>
                  <a:lnTo>
                    <a:pt x="158" y="25"/>
                  </a:lnTo>
                  <a:lnTo>
                    <a:pt x="162" y="25"/>
                  </a:lnTo>
                  <a:lnTo>
                    <a:pt x="167" y="33"/>
                  </a:lnTo>
                  <a:lnTo>
                    <a:pt x="171" y="33"/>
                  </a:lnTo>
                  <a:lnTo>
                    <a:pt x="175" y="38"/>
                  </a:lnTo>
                  <a:lnTo>
                    <a:pt x="180" y="42"/>
                  </a:lnTo>
                  <a:lnTo>
                    <a:pt x="184" y="46"/>
                  </a:lnTo>
                  <a:lnTo>
                    <a:pt x="189" y="50"/>
                  </a:lnTo>
                  <a:lnTo>
                    <a:pt x="193" y="58"/>
                  </a:lnTo>
                  <a:lnTo>
                    <a:pt x="197" y="63"/>
                  </a:lnTo>
                  <a:lnTo>
                    <a:pt x="202" y="67"/>
                  </a:lnTo>
                  <a:lnTo>
                    <a:pt x="210" y="75"/>
                  </a:lnTo>
                  <a:lnTo>
                    <a:pt x="206" y="75"/>
                  </a:lnTo>
                  <a:lnTo>
                    <a:pt x="210" y="75"/>
                  </a:lnTo>
                  <a:lnTo>
                    <a:pt x="215" y="79"/>
                  </a:lnTo>
                  <a:lnTo>
                    <a:pt x="215" y="83"/>
                  </a:lnTo>
                  <a:lnTo>
                    <a:pt x="219" y="88"/>
                  </a:lnTo>
                  <a:lnTo>
                    <a:pt x="219" y="92"/>
                  </a:lnTo>
                  <a:lnTo>
                    <a:pt x="224" y="96"/>
                  </a:lnTo>
                  <a:lnTo>
                    <a:pt x="224" y="100"/>
                  </a:lnTo>
                  <a:lnTo>
                    <a:pt x="228" y="104"/>
                  </a:lnTo>
                  <a:lnTo>
                    <a:pt x="232" y="108"/>
                  </a:lnTo>
                  <a:lnTo>
                    <a:pt x="232" y="113"/>
                  </a:lnTo>
                  <a:lnTo>
                    <a:pt x="237" y="117"/>
                  </a:lnTo>
                  <a:lnTo>
                    <a:pt x="237" y="121"/>
                  </a:lnTo>
                  <a:lnTo>
                    <a:pt x="241" y="125"/>
                  </a:lnTo>
                  <a:lnTo>
                    <a:pt x="246" y="129"/>
                  </a:lnTo>
                  <a:lnTo>
                    <a:pt x="246" y="133"/>
                  </a:lnTo>
                  <a:lnTo>
                    <a:pt x="250" y="138"/>
                  </a:lnTo>
                  <a:lnTo>
                    <a:pt x="250" y="142"/>
                  </a:lnTo>
                  <a:lnTo>
                    <a:pt x="254" y="146"/>
                  </a:lnTo>
                  <a:lnTo>
                    <a:pt x="259" y="150"/>
                  </a:lnTo>
                  <a:lnTo>
                    <a:pt x="259" y="154"/>
                  </a:lnTo>
                  <a:lnTo>
                    <a:pt x="263" y="158"/>
                  </a:lnTo>
                  <a:lnTo>
                    <a:pt x="263" y="167"/>
                  </a:lnTo>
                  <a:lnTo>
                    <a:pt x="267" y="171"/>
                  </a:lnTo>
                  <a:lnTo>
                    <a:pt x="272" y="175"/>
                  </a:lnTo>
                  <a:lnTo>
                    <a:pt x="272" y="179"/>
                  </a:lnTo>
                  <a:lnTo>
                    <a:pt x="276" y="183"/>
                  </a:lnTo>
                  <a:lnTo>
                    <a:pt x="276" y="192"/>
                  </a:lnTo>
                  <a:lnTo>
                    <a:pt x="281" y="196"/>
                  </a:lnTo>
                  <a:lnTo>
                    <a:pt x="285" y="200"/>
                  </a:lnTo>
                  <a:lnTo>
                    <a:pt x="285" y="204"/>
                  </a:lnTo>
                  <a:lnTo>
                    <a:pt x="289" y="213"/>
                  </a:lnTo>
                  <a:lnTo>
                    <a:pt x="289" y="217"/>
                  </a:lnTo>
                  <a:lnTo>
                    <a:pt x="294" y="221"/>
                  </a:lnTo>
                  <a:lnTo>
                    <a:pt x="298" y="229"/>
                  </a:lnTo>
                  <a:lnTo>
                    <a:pt x="298" y="233"/>
                  </a:lnTo>
                  <a:lnTo>
                    <a:pt x="303" y="238"/>
                  </a:lnTo>
                  <a:lnTo>
                    <a:pt x="303" y="246"/>
                  </a:lnTo>
                  <a:lnTo>
                    <a:pt x="307" y="250"/>
                  </a:lnTo>
                  <a:lnTo>
                    <a:pt x="311" y="254"/>
                  </a:lnTo>
                  <a:lnTo>
                    <a:pt x="311" y="263"/>
                  </a:lnTo>
                  <a:lnTo>
                    <a:pt x="316" y="267"/>
                  </a:lnTo>
                  <a:lnTo>
                    <a:pt x="316" y="275"/>
                  </a:lnTo>
                  <a:lnTo>
                    <a:pt x="320" y="279"/>
                  </a:lnTo>
                  <a:lnTo>
                    <a:pt x="324" y="288"/>
                  </a:lnTo>
                  <a:lnTo>
                    <a:pt x="324" y="292"/>
                  </a:lnTo>
                  <a:lnTo>
                    <a:pt x="329" y="300"/>
                  </a:lnTo>
                  <a:lnTo>
                    <a:pt x="329" y="304"/>
                  </a:lnTo>
                  <a:lnTo>
                    <a:pt x="333" y="308"/>
                  </a:lnTo>
                  <a:lnTo>
                    <a:pt x="333" y="317"/>
                  </a:lnTo>
                  <a:lnTo>
                    <a:pt x="338" y="325"/>
                  </a:lnTo>
                  <a:lnTo>
                    <a:pt x="342" y="329"/>
                  </a:lnTo>
                  <a:lnTo>
                    <a:pt x="342" y="338"/>
                  </a:lnTo>
                  <a:lnTo>
                    <a:pt x="346" y="342"/>
                  </a:lnTo>
                  <a:lnTo>
                    <a:pt x="346" y="350"/>
                  </a:lnTo>
                  <a:lnTo>
                    <a:pt x="351" y="354"/>
                  </a:lnTo>
                  <a:lnTo>
                    <a:pt x="355" y="363"/>
                  </a:lnTo>
                  <a:lnTo>
                    <a:pt x="355" y="367"/>
                  </a:lnTo>
                  <a:lnTo>
                    <a:pt x="360" y="375"/>
                  </a:lnTo>
                  <a:lnTo>
                    <a:pt x="360" y="383"/>
                  </a:lnTo>
                  <a:lnTo>
                    <a:pt x="364" y="388"/>
                  </a:lnTo>
                  <a:lnTo>
                    <a:pt x="368" y="396"/>
                  </a:lnTo>
                  <a:lnTo>
                    <a:pt x="368" y="400"/>
                  </a:lnTo>
                  <a:lnTo>
                    <a:pt x="373" y="408"/>
                  </a:lnTo>
                  <a:lnTo>
                    <a:pt x="373" y="417"/>
                  </a:lnTo>
                  <a:lnTo>
                    <a:pt x="377" y="421"/>
                  </a:lnTo>
                  <a:lnTo>
                    <a:pt x="381" y="429"/>
                  </a:lnTo>
                  <a:lnTo>
                    <a:pt x="381" y="438"/>
                  </a:lnTo>
                  <a:lnTo>
                    <a:pt x="386" y="442"/>
                  </a:lnTo>
                  <a:lnTo>
                    <a:pt x="386" y="450"/>
                  </a:lnTo>
                  <a:lnTo>
                    <a:pt x="390" y="458"/>
                  </a:lnTo>
                  <a:lnTo>
                    <a:pt x="395" y="463"/>
                  </a:lnTo>
                  <a:lnTo>
                    <a:pt x="395" y="471"/>
                  </a:lnTo>
                  <a:lnTo>
                    <a:pt x="399" y="479"/>
                  </a:lnTo>
                  <a:lnTo>
                    <a:pt x="399" y="488"/>
                  </a:lnTo>
                  <a:lnTo>
                    <a:pt x="403" y="492"/>
                  </a:lnTo>
                  <a:lnTo>
                    <a:pt x="408" y="500"/>
                  </a:lnTo>
                  <a:lnTo>
                    <a:pt x="408" y="508"/>
                  </a:lnTo>
                  <a:lnTo>
                    <a:pt x="412" y="513"/>
                  </a:lnTo>
                  <a:lnTo>
                    <a:pt x="412" y="521"/>
                  </a:lnTo>
                </a:path>
              </a:pathLst>
            </a:custGeom>
            <a:noFill/>
            <a:ln w="6985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64" name="Freeform 62"/>
            <p:cNvSpPr>
              <a:spLocks/>
            </p:cNvSpPr>
            <p:nvPr/>
          </p:nvSpPr>
          <p:spPr bwMode="auto">
            <a:xfrm>
              <a:off x="4689" y="2716"/>
              <a:ext cx="333" cy="871"/>
            </a:xfrm>
            <a:custGeom>
              <a:avLst/>
              <a:gdLst>
                <a:gd name="T0" fmla="*/ 9 w 333"/>
                <a:gd name="T1" fmla="*/ 17 h 871"/>
                <a:gd name="T2" fmla="*/ 13 w 333"/>
                <a:gd name="T3" fmla="*/ 37 h 871"/>
                <a:gd name="T4" fmla="*/ 22 w 333"/>
                <a:gd name="T5" fmla="*/ 58 h 871"/>
                <a:gd name="T6" fmla="*/ 31 w 333"/>
                <a:gd name="T7" fmla="*/ 83 h 871"/>
                <a:gd name="T8" fmla="*/ 40 w 333"/>
                <a:gd name="T9" fmla="*/ 104 h 871"/>
                <a:gd name="T10" fmla="*/ 44 w 333"/>
                <a:gd name="T11" fmla="*/ 125 h 871"/>
                <a:gd name="T12" fmla="*/ 53 w 333"/>
                <a:gd name="T13" fmla="*/ 150 h 871"/>
                <a:gd name="T14" fmla="*/ 62 w 333"/>
                <a:gd name="T15" fmla="*/ 171 h 871"/>
                <a:gd name="T16" fmla="*/ 70 w 333"/>
                <a:gd name="T17" fmla="*/ 192 h 871"/>
                <a:gd name="T18" fmla="*/ 79 w 333"/>
                <a:gd name="T19" fmla="*/ 217 h 871"/>
                <a:gd name="T20" fmla="*/ 83 w 333"/>
                <a:gd name="T21" fmla="*/ 237 h 871"/>
                <a:gd name="T22" fmla="*/ 92 w 333"/>
                <a:gd name="T23" fmla="*/ 262 h 871"/>
                <a:gd name="T24" fmla="*/ 101 w 333"/>
                <a:gd name="T25" fmla="*/ 283 h 871"/>
                <a:gd name="T26" fmla="*/ 110 w 333"/>
                <a:gd name="T27" fmla="*/ 308 h 871"/>
                <a:gd name="T28" fmla="*/ 119 w 333"/>
                <a:gd name="T29" fmla="*/ 329 h 871"/>
                <a:gd name="T30" fmla="*/ 123 w 333"/>
                <a:gd name="T31" fmla="*/ 350 h 871"/>
                <a:gd name="T32" fmla="*/ 132 w 333"/>
                <a:gd name="T33" fmla="*/ 375 h 871"/>
                <a:gd name="T34" fmla="*/ 140 w 333"/>
                <a:gd name="T35" fmla="*/ 396 h 871"/>
                <a:gd name="T36" fmla="*/ 149 w 333"/>
                <a:gd name="T37" fmla="*/ 417 h 871"/>
                <a:gd name="T38" fmla="*/ 158 w 333"/>
                <a:gd name="T39" fmla="*/ 437 h 871"/>
                <a:gd name="T40" fmla="*/ 162 w 333"/>
                <a:gd name="T41" fmla="*/ 462 h 871"/>
                <a:gd name="T42" fmla="*/ 171 w 333"/>
                <a:gd name="T43" fmla="*/ 483 h 871"/>
                <a:gd name="T44" fmla="*/ 180 w 333"/>
                <a:gd name="T45" fmla="*/ 504 h 871"/>
                <a:gd name="T46" fmla="*/ 189 w 333"/>
                <a:gd name="T47" fmla="*/ 525 h 871"/>
                <a:gd name="T48" fmla="*/ 193 w 333"/>
                <a:gd name="T49" fmla="*/ 546 h 871"/>
                <a:gd name="T50" fmla="*/ 202 w 333"/>
                <a:gd name="T51" fmla="*/ 567 h 871"/>
                <a:gd name="T52" fmla="*/ 211 w 333"/>
                <a:gd name="T53" fmla="*/ 587 h 871"/>
                <a:gd name="T54" fmla="*/ 219 w 333"/>
                <a:gd name="T55" fmla="*/ 608 h 871"/>
                <a:gd name="T56" fmla="*/ 228 w 333"/>
                <a:gd name="T57" fmla="*/ 625 h 871"/>
                <a:gd name="T58" fmla="*/ 233 w 333"/>
                <a:gd name="T59" fmla="*/ 646 h 871"/>
                <a:gd name="T60" fmla="*/ 241 w 333"/>
                <a:gd name="T61" fmla="*/ 667 h 871"/>
                <a:gd name="T62" fmla="*/ 250 w 333"/>
                <a:gd name="T63" fmla="*/ 683 h 871"/>
                <a:gd name="T64" fmla="*/ 259 w 333"/>
                <a:gd name="T65" fmla="*/ 704 h 871"/>
                <a:gd name="T66" fmla="*/ 268 w 333"/>
                <a:gd name="T67" fmla="*/ 721 h 871"/>
                <a:gd name="T68" fmla="*/ 272 w 333"/>
                <a:gd name="T69" fmla="*/ 742 h 871"/>
                <a:gd name="T70" fmla="*/ 281 w 333"/>
                <a:gd name="T71" fmla="*/ 758 h 871"/>
                <a:gd name="T72" fmla="*/ 290 w 333"/>
                <a:gd name="T73" fmla="*/ 775 h 871"/>
                <a:gd name="T74" fmla="*/ 298 w 333"/>
                <a:gd name="T75" fmla="*/ 792 h 871"/>
                <a:gd name="T76" fmla="*/ 303 w 333"/>
                <a:gd name="T77" fmla="*/ 808 h 871"/>
                <a:gd name="T78" fmla="*/ 311 w 333"/>
                <a:gd name="T79" fmla="*/ 825 h 871"/>
                <a:gd name="T80" fmla="*/ 320 w 333"/>
                <a:gd name="T81" fmla="*/ 842 h 871"/>
                <a:gd name="T82" fmla="*/ 329 w 333"/>
                <a:gd name="T83" fmla="*/ 858 h 871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333"/>
                <a:gd name="T127" fmla="*/ 0 h 871"/>
                <a:gd name="T128" fmla="*/ 333 w 333"/>
                <a:gd name="T129" fmla="*/ 871 h 871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333" h="871">
                  <a:moveTo>
                    <a:pt x="0" y="0"/>
                  </a:moveTo>
                  <a:lnTo>
                    <a:pt x="5" y="8"/>
                  </a:lnTo>
                  <a:lnTo>
                    <a:pt x="9" y="17"/>
                  </a:lnTo>
                  <a:lnTo>
                    <a:pt x="9" y="21"/>
                  </a:lnTo>
                  <a:lnTo>
                    <a:pt x="13" y="29"/>
                  </a:lnTo>
                  <a:lnTo>
                    <a:pt x="13" y="37"/>
                  </a:lnTo>
                  <a:lnTo>
                    <a:pt x="18" y="46"/>
                  </a:lnTo>
                  <a:lnTo>
                    <a:pt x="22" y="50"/>
                  </a:lnTo>
                  <a:lnTo>
                    <a:pt x="22" y="58"/>
                  </a:lnTo>
                  <a:lnTo>
                    <a:pt x="26" y="67"/>
                  </a:lnTo>
                  <a:lnTo>
                    <a:pt x="26" y="75"/>
                  </a:lnTo>
                  <a:lnTo>
                    <a:pt x="31" y="83"/>
                  </a:lnTo>
                  <a:lnTo>
                    <a:pt x="35" y="87"/>
                  </a:lnTo>
                  <a:lnTo>
                    <a:pt x="35" y="96"/>
                  </a:lnTo>
                  <a:lnTo>
                    <a:pt x="40" y="104"/>
                  </a:lnTo>
                  <a:lnTo>
                    <a:pt x="40" y="112"/>
                  </a:lnTo>
                  <a:lnTo>
                    <a:pt x="44" y="117"/>
                  </a:lnTo>
                  <a:lnTo>
                    <a:pt x="44" y="125"/>
                  </a:lnTo>
                  <a:lnTo>
                    <a:pt x="48" y="133"/>
                  </a:lnTo>
                  <a:lnTo>
                    <a:pt x="53" y="142"/>
                  </a:lnTo>
                  <a:lnTo>
                    <a:pt x="53" y="150"/>
                  </a:lnTo>
                  <a:lnTo>
                    <a:pt x="57" y="154"/>
                  </a:lnTo>
                  <a:lnTo>
                    <a:pt x="57" y="162"/>
                  </a:lnTo>
                  <a:lnTo>
                    <a:pt x="62" y="171"/>
                  </a:lnTo>
                  <a:lnTo>
                    <a:pt x="66" y="179"/>
                  </a:lnTo>
                  <a:lnTo>
                    <a:pt x="66" y="187"/>
                  </a:lnTo>
                  <a:lnTo>
                    <a:pt x="70" y="192"/>
                  </a:lnTo>
                  <a:lnTo>
                    <a:pt x="70" y="200"/>
                  </a:lnTo>
                  <a:lnTo>
                    <a:pt x="75" y="208"/>
                  </a:lnTo>
                  <a:lnTo>
                    <a:pt x="79" y="217"/>
                  </a:lnTo>
                  <a:lnTo>
                    <a:pt x="79" y="225"/>
                  </a:lnTo>
                  <a:lnTo>
                    <a:pt x="83" y="233"/>
                  </a:lnTo>
                  <a:lnTo>
                    <a:pt x="83" y="237"/>
                  </a:lnTo>
                  <a:lnTo>
                    <a:pt x="88" y="246"/>
                  </a:lnTo>
                  <a:lnTo>
                    <a:pt x="92" y="254"/>
                  </a:lnTo>
                  <a:lnTo>
                    <a:pt x="92" y="262"/>
                  </a:lnTo>
                  <a:lnTo>
                    <a:pt x="97" y="271"/>
                  </a:lnTo>
                  <a:lnTo>
                    <a:pt x="97" y="275"/>
                  </a:lnTo>
                  <a:lnTo>
                    <a:pt x="101" y="283"/>
                  </a:lnTo>
                  <a:lnTo>
                    <a:pt x="105" y="292"/>
                  </a:lnTo>
                  <a:lnTo>
                    <a:pt x="105" y="300"/>
                  </a:lnTo>
                  <a:lnTo>
                    <a:pt x="110" y="308"/>
                  </a:lnTo>
                  <a:lnTo>
                    <a:pt x="110" y="312"/>
                  </a:lnTo>
                  <a:lnTo>
                    <a:pt x="114" y="321"/>
                  </a:lnTo>
                  <a:lnTo>
                    <a:pt x="119" y="329"/>
                  </a:lnTo>
                  <a:lnTo>
                    <a:pt x="119" y="337"/>
                  </a:lnTo>
                  <a:lnTo>
                    <a:pt x="123" y="342"/>
                  </a:lnTo>
                  <a:lnTo>
                    <a:pt x="123" y="350"/>
                  </a:lnTo>
                  <a:lnTo>
                    <a:pt x="127" y="358"/>
                  </a:lnTo>
                  <a:lnTo>
                    <a:pt x="132" y="367"/>
                  </a:lnTo>
                  <a:lnTo>
                    <a:pt x="132" y="375"/>
                  </a:lnTo>
                  <a:lnTo>
                    <a:pt x="136" y="379"/>
                  </a:lnTo>
                  <a:lnTo>
                    <a:pt x="136" y="387"/>
                  </a:lnTo>
                  <a:lnTo>
                    <a:pt x="140" y="396"/>
                  </a:lnTo>
                  <a:lnTo>
                    <a:pt x="145" y="404"/>
                  </a:lnTo>
                  <a:lnTo>
                    <a:pt x="145" y="408"/>
                  </a:lnTo>
                  <a:lnTo>
                    <a:pt x="149" y="417"/>
                  </a:lnTo>
                  <a:lnTo>
                    <a:pt x="149" y="425"/>
                  </a:lnTo>
                  <a:lnTo>
                    <a:pt x="154" y="433"/>
                  </a:lnTo>
                  <a:lnTo>
                    <a:pt x="158" y="437"/>
                  </a:lnTo>
                  <a:lnTo>
                    <a:pt x="158" y="446"/>
                  </a:lnTo>
                  <a:lnTo>
                    <a:pt x="162" y="454"/>
                  </a:lnTo>
                  <a:lnTo>
                    <a:pt x="162" y="462"/>
                  </a:lnTo>
                  <a:lnTo>
                    <a:pt x="167" y="467"/>
                  </a:lnTo>
                  <a:lnTo>
                    <a:pt x="167" y="475"/>
                  </a:lnTo>
                  <a:lnTo>
                    <a:pt x="171" y="483"/>
                  </a:lnTo>
                  <a:lnTo>
                    <a:pt x="176" y="487"/>
                  </a:lnTo>
                  <a:lnTo>
                    <a:pt x="176" y="496"/>
                  </a:lnTo>
                  <a:lnTo>
                    <a:pt x="180" y="504"/>
                  </a:lnTo>
                  <a:lnTo>
                    <a:pt x="180" y="512"/>
                  </a:lnTo>
                  <a:lnTo>
                    <a:pt x="184" y="517"/>
                  </a:lnTo>
                  <a:lnTo>
                    <a:pt x="189" y="525"/>
                  </a:lnTo>
                  <a:lnTo>
                    <a:pt x="189" y="533"/>
                  </a:lnTo>
                  <a:lnTo>
                    <a:pt x="193" y="537"/>
                  </a:lnTo>
                  <a:lnTo>
                    <a:pt x="193" y="546"/>
                  </a:lnTo>
                  <a:lnTo>
                    <a:pt x="197" y="554"/>
                  </a:lnTo>
                  <a:lnTo>
                    <a:pt x="202" y="558"/>
                  </a:lnTo>
                  <a:lnTo>
                    <a:pt x="202" y="567"/>
                  </a:lnTo>
                  <a:lnTo>
                    <a:pt x="206" y="571"/>
                  </a:lnTo>
                  <a:lnTo>
                    <a:pt x="206" y="579"/>
                  </a:lnTo>
                  <a:lnTo>
                    <a:pt x="211" y="587"/>
                  </a:lnTo>
                  <a:lnTo>
                    <a:pt x="215" y="592"/>
                  </a:lnTo>
                  <a:lnTo>
                    <a:pt x="215" y="600"/>
                  </a:lnTo>
                  <a:lnTo>
                    <a:pt x="219" y="608"/>
                  </a:lnTo>
                  <a:lnTo>
                    <a:pt x="219" y="612"/>
                  </a:lnTo>
                  <a:lnTo>
                    <a:pt x="224" y="621"/>
                  </a:lnTo>
                  <a:lnTo>
                    <a:pt x="228" y="625"/>
                  </a:lnTo>
                  <a:lnTo>
                    <a:pt x="228" y="633"/>
                  </a:lnTo>
                  <a:lnTo>
                    <a:pt x="233" y="637"/>
                  </a:lnTo>
                  <a:lnTo>
                    <a:pt x="233" y="646"/>
                  </a:lnTo>
                  <a:lnTo>
                    <a:pt x="237" y="654"/>
                  </a:lnTo>
                  <a:lnTo>
                    <a:pt x="241" y="658"/>
                  </a:lnTo>
                  <a:lnTo>
                    <a:pt x="241" y="667"/>
                  </a:lnTo>
                  <a:lnTo>
                    <a:pt x="246" y="671"/>
                  </a:lnTo>
                  <a:lnTo>
                    <a:pt x="246" y="679"/>
                  </a:lnTo>
                  <a:lnTo>
                    <a:pt x="250" y="683"/>
                  </a:lnTo>
                  <a:lnTo>
                    <a:pt x="254" y="692"/>
                  </a:lnTo>
                  <a:lnTo>
                    <a:pt x="254" y="696"/>
                  </a:lnTo>
                  <a:lnTo>
                    <a:pt x="259" y="704"/>
                  </a:lnTo>
                  <a:lnTo>
                    <a:pt x="259" y="708"/>
                  </a:lnTo>
                  <a:lnTo>
                    <a:pt x="263" y="717"/>
                  </a:lnTo>
                  <a:lnTo>
                    <a:pt x="268" y="721"/>
                  </a:lnTo>
                  <a:lnTo>
                    <a:pt x="268" y="729"/>
                  </a:lnTo>
                  <a:lnTo>
                    <a:pt x="272" y="733"/>
                  </a:lnTo>
                  <a:lnTo>
                    <a:pt x="272" y="742"/>
                  </a:lnTo>
                  <a:lnTo>
                    <a:pt x="276" y="746"/>
                  </a:lnTo>
                  <a:lnTo>
                    <a:pt x="276" y="750"/>
                  </a:lnTo>
                  <a:lnTo>
                    <a:pt x="281" y="758"/>
                  </a:lnTo>
                  <a:lnTo>
                    <a:pt x="285" y="762"/>
                  </a:lnTo>
                  <a:lnTo>
                    <a:pt x="285" y="771"/>
                  </a:lnTo>
                  <a:lnTo>
                    <a:pt x="290" y="775"/>
                  </a:lnTo>
                  <a:lnTo>
                    <a:pt x="290" y="783"/>
                  </a:lnTo>
                  <a:lnTo>
                    <a:pt x="294" y="787"/>
                  </a:lnTo>
                  <a:lnTo>
                    <a:pt x="298" y="792"/>
                  </a:lnTo>
                  <a:lnTo>
                    <a:pt x="298" y="800"/>
                  </a:lnTo>
                  <a:lnTo>
                    <a:pt x="303" y="804"/>
                  </a:lnTo>
                  <a:lnTo>
                    <a:pt x="303" y="808"/>
                  </a:lnTo>
                  <a:lnTo>
                    <a:pt x="307" y="817"/>
                  </a:lnTo>
                  <a:lnTo>
                    <a:pt x="311" y="821"/>
                  </a:lnTo>
                  <a:lnTo>
                    <a:pt x="311" y="825"/>
                  </a:lnTo>
                  <a:lnTo>
                    <a:pt x="316" y="833"/>
                  </a:lnTo>
                  <a:lnTo>
                    <a:pt x="316" y="837"/>
                  </a:lnTo>
                  <a:lnTo>
                    <a:pt x="320" y="842"/>
                  </a:lnTo>
                  <a:lnTo>
                    <a:pt x="325" y="850"/>
                  </a:lnTo>
                  <a:lnTo>
                    <a:pt x="325" y="854"/>
                  </a:lnTo>
                  <a:lnTo>
                    <a:pt x="329" y="858"/>
                  </a:lnTo>
                  <a:lnTo>
                    <a:pt x="329" y="862"/>
                  </a:lnTo>
                  <a:lnTo>
                    <a:pt x="333" y="871"/>
                  </a:lnTo>
                </a:path>
              </a:pathLst>
            </a:custGeom>
            <a:noFill/>
            <a:ln w="6985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65" name="Freeform 63"/>
            <p:cNvSpPr>
              <a:spLocks/>
            </p:cNvSpPr>
            <p:nvPr/>
          </p:nvSpPr>
          <p:spPr bwMode="auto">
            <a:xfrm>
              <a:off x="5022" y="3587"/>
              <a:ext cx="465" cy="437"/>
            </a:xfrm>
            <a:custGeom>
              <a:avLst/>
              <a:gdLst>
                <a:gd name="T0" fmla="*/ 5 w 465"/>
                <a:gd name="T1" fmla="*/ 8 h 437"/>
                <a:gd name="T2" fmla="*/ 13 w 465"/>
                <a:gd name="T3" fmla="*/ 25 h 437"/>
                <a:gd name="T4" fmla="*/ 22 w 465"/>
                <a:gd name="T5" fmla="*/ 37 h 437"/>
                <a:gd name="T6" fmla="*/ 31 w 465"/>
                <a:gd name="T7" fmla="*/ 54 h 437"/>
                <a:gd name="T8" fmla="*/ 35 w 465"/>
                <a:gd name="T9" fmla="*/ 66 h 437"/>
                <a:gd name="T10" fmla="*/ 44 w 465"/>
                <a:gd name="T11" fmla="*/ 83 h 437"/>
                <a:gd name="T12" fmla="*/ 53 w 465"/>
                <a:gd name="T13" fmla="*/ 96 h 437"/>
                <a:gd name="T14" fmla="*/ 62 w 465"/>
                <a:gd name="T15" fmla="*/ 108 h 437"/>
                <a:gd name="T16" fmla="*/ 66 w 465"/>
                <a:gd name="T17" fmla="*/ 121 h 437"/>
                <a:gd name="T18" fmla="*/ 75 w 465"/>
                <a:gd name="T19" fmla="*/ 133 h 437"/>
                <a:gd name="T20" fmla="*/ 84 w 465"/>
                <a:gd name="T21" fmla="*/ 146 h 437"/>
                <a:gd name="T22" fmla="*/ 92 w 465"/>
                <a:gd name="T23" fmla="*/ 158 h 437"/>
                <a:gd name="T24" fmla="*/ 101 w 465"/>
                <a:gd name="T25" fmla="*/ 171 h 437"/>
                <a:gd name="T26" fmla="*/ 110 w 465"/>
                <a:gd name="T27" fmla="*/ 183 h 437"/>
                <a:gd name="T28" fmla="*/ 119 w 465"/>
                <a:gd name="T29" fmla="*/ 196 h 437"/>
                <a:gd name="T30" fmla="*/ 127 w 465"/>
                <a:gd name="T31" fmla="*/ 208 h 437"/>
                <a:gd name="T32" fmla="*/ 136 w 465"/>
                <a:gd name="T33" fmla="*/ 221 h 437"/>
                <a:gd name="T34" fmla="*/ 145 w 465"/>
                <a:gd name="T35" fmla="*/ 233 h 437"/>
                <a:gd name="T36" fmla="*/ 163 w 465"/>
                <a:gd name="T37" fmla="*/ 250 h 437"/>
                <a:gd name="T38" fmla="*/ 171 w 465"/>
                <a:gd name="T39" fmla="*/ 258 h 437"/>
                <a:gd name="T40" fmla="*/ 180 w 465"/>
                <a:gd name="T41" fmla="*/ 271 h 437"/>
                <a:gd name="T42" fmla="*/ 193 w 465"/>
                <a:gd name="T43" fmla="*/ 283 h 437"/>
                <a:gd name="T44" fmla="*/ 206 w 465"/>
                <a:gd name="T45" fmla="*/ 300 h 437"/>
                <a:gd name="T46" fmla="*/ 220 w 465"/>
                <a:gd name="T47" fmla="*/ 308 h 437"/>
                <a:gd name="T48" fmla="*/ 233 w 465"/>
                <a:gd name="T49" fmla="*/ 321 h 437"/>
                <a:gd name="T50" fmla="*/ 246 w 465"/>
                <a:gd name="T51" fmla="*/ 333 h 437"/>
                <a:gd name="T52" fmla="*/ 259 w 465"/>
                <a:gd name="T53" fmla="*/ 341 h 437"/>
                <a:gd name="T54" fmla="*/ 272 w 465"/>
                <a:gd name="T55" fmla="*/ 350 h 437"/>
                <a:gd name="T56" fmla="*/ 285 w 465"/>
                <a:gd name="T57" fmla="*/ 362 h 437"/>
                <a:gd name="T58" fmla="*/ 298 w 465"/>
                <a:gd name="T59" fmla="*/ 371 h 437"/>
                <a:gd name="T60" fmla="*/ 312 w 465"/>
                <a:gd name="T61" fmla="*/ 379 h 437"/>
                <a:gd name="T62" fmla="*/ 325 w 465"/>
                <a:gd name="T63" fmla="*/ 387 h 437"/>
                <a:gd name="T64" fmla="*/ 338 w 465"/>
                <a:gd name="T65" fmla="*/ 391 h 437"/>
                <a:gd name="T66" fmla="*/ 351 w 465"/>
                <a:gd name="T67" fmla="*/ 400 h 437"/>
                <a:gd name="T68" fmla="*/ 364 w 465"/>
                <a:gd name="T69" fmla="*/ 404 h 437"/>
                <a:gd name="T70" fmla="*/ 377 w 465"/>
                <a:gd name="T71" fmla="*/ 408 h 437"/>
                <a:gd name="T72" fmla="*/ 391 w 465"/>
                <a:gd name="T73" fmla="*/ 412 h 437"/>
                <a:gd name="T74" fmla="*/ 404 w 465"/>
                <a:gd name="T75" fmla="*/ 421 h 437"/>
                <a:gd name="T76" fmla="*/ 417 w 465"/>
                <a:gd name="T77" fmla="*/ 425 h 437"/>
                <a:gd name="T78" fmla="*/ 430 w 465"/>
                <a:gd name="T79" fmla="*/ 429 h 437"/>
                <a:gd name="T80" fmla="*/ 443 w 465"/>
                <a:gd name="T81" fmla="*/ 429 h 437"/>
                <a:gd name="T82" fmla="*/ 456 w 465"/>
                <a:gd name="T83" fmla="*/ 433 h 437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465"/>
                <a:gd name="T127" fmla="*/ 0 h 437"/>
                <a:gd name="T128" fmla="*/ 465 w 465"/>
                <a:gd name="T129" fmla="*/ 437 h 437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465" h="437">
                  <a:moveTo>
                    <a:pt x="0" y="0"/>
                  </a:moveTo>
                  <a:lnTo>
                    <a:pt x="5" y="4"/>
                  </a:lnTo>
                  <a:lnTo>
                    <a:pt x="5" y="8"/>
                  </a:lnTo>
                  <a:lnTo>
                    <a:pt x="9" y="12"/>
                  </a:lnTo>
                  <a:lnTo>
                    <a:pt x="9" y="21"/>
                  </a:lnTo>
                  <a:lnTo>
                    <a:pt x="13" y="25"/>
                  </a:lnTo>
                  <a:lnTo>
                    <a:pt x="18" y="29"/>
                  </a:lnTo>
                  <a:lnTo>
                    <a:pt x="18" y="33"/>
                  </a:lnTo>
                  <a:lnTo>
                    <a:pt x="22" y="37"/>
                  </a:lnTo>
                  <a:lnTo>
                    <a:pt x="22" y="46"/>
                  </a:lnTo>
                  <a:lnTo>
                    <a:pt x="27" y="50"/>
                  </a:lnTo>
                  <a:lnTo>
                    <a:pt x="31" y="54"/>
                  </a:lnTo>
                  <a:lnTo>
                    <a:pt x="31" y="58"/>
                  </a:lnTo>
                  <a:lnTo>
                    <a:pt x="35" y="62"/>
                  </a:lnTo>
                  <a:lnTo>
                    <a:pt x="35" y="66"/>
                  </a:lnTo>
                  <a:lnTo>
                    <a:pt x="40" y="71"/>
                  </a:lnTo>
                  <a:lnTo>
                    <a:pt x="44" y="75"/>
                  </a:lnTo>
                  <a:lnTo>
                    <a:pt x="44" y="83"/>
                  </a:lnTo>
                  <a:lnTo>
                    <a:pt x="49" y="87"/>
                  </a:lnTo>
                  <a:lnTo>
                    <a:pt x="49" y="91"/>
                  </a:lnTo>
                  <a:lnTo>
                    <a:pt x="53" y="96"/>
                  </a:lnTo>
                  <a:lnTo>
                    <a:pt x="57" y="100"/>
                  </a:lnTo>
                  <a:lnTo>
                    <a:pt x="57" y="104"/>
                  </a:lnTo>
                  <a:lnTo>
                    <a:pt x="62" y="108"/>
                  </a:lnTo>
                  <a:lnTo>
                    <a:pt x="62" y="112"/>
                  </a:lnTo>
                  <a:lnTo>
                    <a:pt x="66" y="116"/>
                  </a:lnTo>
                  <a:lnTo>
                    <a:pt x="66" y="121"/>
                  </a:lnTo>
                  <a:lnTo>
                    <a:pt x="70" y="125"/>
                  </a:lnTo>
                  <a:lnTo>
                    <a:pt x="75" y="129"/>
                  </a:lnTo>
                  <a:lnTo>
                    <a:pt x="75" y="133"/>
                  </a:lnTo>
                  <a:lnTo>
                    <a:pt x="79" y="137"/>
                  </a:lnTo>
                  <a:lnTo>
                    <a:pt x="79" y="141"/>
                  </a:lnTo>
                  <a:lnTo>
                    <a:pt x="84" y="146"/>
                  </a:lnTo>
                  <a:lnTo>
                    <a:pt x="88" y="150"/>
                  </a:lnTo>
                  <a:lnTo>
                    <a:pt x="88" y="154"/>
                  </a:lnTo>
                  <a:lnTo>
                    <a:pt x="92" y="158"/>
                  </a:lnTo>
                  <a:lnTo>
                    <a:pt x="92" y="162"/>
                  </a:lnTo>
                  <a:lnTo>
                    <a:pt x="97" y="166"/>
                  </a:lnTo>
                  <a:lnTo>
                    <a:pt x="101" y="171"/>
                  </a:lnTo>
                  <a:lnTo>
                    <a:pt x="101" y="175"/>
                  </a:lnTo>
                  <a:lnTo>
                    <a:pt x="106" y="179"/>
                  </a:lnTo>
                  <a:lnTo>
                    <a:pt x="110" y="183"/>
                  </a:lnTo>
                  <a:lnTo>
                    <a:pt x="114" y="187"/>
                  </a:lnTo>
                  <a:lnTo>
                    <a:pt x="114" y="191"/>
                  </a:lnTo>
                  <a:lnTo>
                    <a:pt x="119" y="196"/>
                  </a:lnTo>
                  <a:lnTo>
                    <a:pt x="119" y="200"/>
                  </a:lnTo>
                  <a:lnTo>
                    <a:pt x="127" y="204"/>
                  </a:lnTo>
                  <a:lnTo>
                    <a:pt x="127" y="208"/>
                  </a:lnTo>
                  <a:lnTo>
                    <a:pt x="132" y="212"/>
                  </a:lnTo>
                  <a:lnTo>
                    <a:pt x="132" y="216"/>
                  </a:lnTo>
                  <a:lnTo>
                    <a:pt x="136" y="221"/>
                  </a:lnTo>
                  <a:lnTo>
                    <a:pt x="141" y="225"/>
                  </a:lnTo>
                  <a:lnTo>
                    <a:pt x="145" y="229"/>
                  </a:lnTo>
                  <a:lnTo>
                    <a:pt x="145" y="233"/>
                  </a:lnTo>
                  <a:lnTo>
                    <a:pt x="154" y="237"/>
                  </a:lnTo>
                  <a:lnTo>
                    <a:pt x="154" y="241"/>
                  </a:lnTo>
                  <a:lnTo>
                    <a:pt x="163" y="250"/>
                  </a:lnTo>
                  <a:lnTo>
                    <a:pt x="158" y="250"/>
                  </a:lnTo>
                  <a:lnTo>
                    <a:pt x="163" y="250"/>
                  </a:lnTo>
                  <a:lnTo>
                    <a:pt x="171" y="258"/>
                  </a:lnTo>
                  <a:lnTo>
                    <a:pt x="171" y="262"/>
                  </a:lnTo>
                  <a:lnTo>
                    <a:pt x="176" y="266"/>
                  </a:lnTo>
                  <a:lnTo>
                    <a:pt x="180" y="271"/>
                  </a:lnTo>
                  <a:lnTo>
                    <a:pt x="189" y="279"/>
                  </a:lnTo>
                  <a:lnTo>
                    <a:pt x="189" y="283"/>
                  </a:lnTo>
                  <a:lnTo>
                    <a:pt x="193" y="283"/>
                  </a:lnTo>
                  <a:lnTo>
                    <a:pt x="198" y="291"/>
                  </a:lnTo>
                  <a:lnTo>
                    <a:pt x="202" y="296"/>
                  </a:lnTo>
                  <a:lnTo>
                    <a:pt x="206" y="300"/>
                  </a:lnTo>
                  <a:lnTo>
                    <a:pt x="211" y="304"/>
                  </a:lnTo>
                  <a:lnTo>
                    <a:pt x="215" y="308"/>
                  </a:lnTo>
                  <a:lnTo>
                    <a:pt x="220" y="308"/>
                  </a:lnTo>
                  <a:lnTo>
                    <a:pt x="224" y="316"/>
                  </a:lnTo>
                  <a:lnTo>
                    <a:pt x="228" y="321"/>
                  </a:lnTo>
                  <a:lnTo>
                    <a:pt x="233" y="321"/>
                  </a:lnTo>
                  <a:lnTo>
                    <a:pt x="237" y="325"/>
                  </a:lnTo>
                  <a:lnTo>
                    <a:pt x="241" y="329"/>
                  </a:lnTo>
                  <a:lnTo>
                    <a:pt x="246" y="333"/>
                  </a:lnTo>
                  <a:lnTo>
                    <a:pt x="250" y="337"/>
                  </a:lnTo>
                  <a:lnTo>
                    <a:pt x="255" y="341"/>
                  </a:lnTo>
                  <a:lnTo>
                    <a:pt x="259" y="341"/>
                  </a:lnTo>
                  <a:lnTo>
                    <a:pt x="263" y="346"/>
                  </a:lnTo>
                  <a:lnTo>
                    <a:pt x="268" y="350"/>
                  </a:lnTo>
                  <a:lnTo>
                    <a:pt x="272" y="350"/>
                  </a:lnTo>
                  <a:lnTo>
                    <a:pt x="277" y="354"/>
                  </a:lnTo>
                  <a:lnTo>
                    <a:pt x="281" y="358"/>
                  </a:lnTo>
                  <a:lnTo>
                    <a:pt x="285" y="362"/>
                  </a:lnTo>
                  <a:lnTo>
                    <a:pt x="290" y="362"/>
                  </a:lnTo>
                  <a:lnTo>
                    <a:pt x="294" y="366"/>
                  </a:lnTo>
                  <a:lnTo>
                    <a:pt x="298" y="371"/>
                  </a:lnTo>
                  <a:lnTo>
                    <a:pt x="303" y="371"/>
                  </a:lnTo>
                  <a:lnTo>
                    <a:pt x="307" y="375"/>
                  </a:lnTo>
                  <a:lnTo>
                    <a:pt x="312" y="379"/>
                  </a:lnTo>
                  <a:lnTo>
                    <a:pt x="316" y="379"/>
                  </a:lnTo>
                  <a:lnTo>
                    <a:pt x="320" y="383"/>
                  </a:lnTo>
                  <a:lnTo>
                    <a:pt x="325" y="387"/>
                  </a:lnTo>
                  <a:lnTo>
                    <a:pt x="329" y="387"/>
                  </a:lnTo>
                  <a:lnTo>
                    <a:pt x="334" y="387"/>
                  </a:lnTo>
                  <a:lnTo>
                    <a:pt x="338" y="391"/>
                  </a:lnTo>
                  <a:lnTo>
                    <a:pt x="342" y="391"/>
                  </a:lnTo>
                  <a:lnTo>
                    <a:pt x="347" y="396"/>
                  </a:lnTo>
                  <a:lnTo>
                    <a:pt x="351" y="400"/>
                  </a:lnTo>
                  <a:lnTo>
                    <a:pt x="355" y="400"/>
                  </a:lnTo>
                  <a:lnTo>
                    <a:pt x="360" y="400"/>
                  </a:lnTo>
                  <a:lnTo>
                    <a:pt x="364" y="404"/>
                  </a:lnTo>
                  <a:lnTo>
                    <a:pt x="369" y="404"/>
                  </a:lnTo>
                  <a:lnTo>
                    <a:pt x="373" y="408"/>
                  </a:lnTo>
                  <a:lnTo>
                    <a:pt x="377" y="408"/>
                  </a:lnTo>
                  <a:lnTo>
                    <a:pt x="382" y="412"/>
                  </a:lnTo>
                  <a:lnTo>
                    <a:pt x="386" y="412"/>
                  </a:lnTo>
                  <a:lnTo>
                    <a:pt x="391" y="412"/>
                  </a:lnTo>
                  <a:lnTo>
                    <a:pt x="395" y="416"/>
                  </a:lnTo>
                  <a:lnTo>
                    <a:pt x="399" y="416"/>
                  </a:lnTo>
                  <a:lnTo>
                    <a:pt x="404" y="421"/>
                  </a:lnTo>
                  <a:lnTo>
                    <a:pt x="408" y="421"/>
                  </a:lnTo>
                  <a:lnTo>
                    <a:pt x="412" y="421"/>
                  </a:lnTo>
                  <a:lnTo>
                    <a:pt x="417" y="425"/>
                  </a:lnTo>
                  <a:lnTo>
                    <a:pt x="421" y="425"/>
                  </a:lnTo>
                  <a:lnTo>
                    <a:pt x="426" y="425"/>
                  </a:lnTo>
                  <a:lnTo>
                    <a:pt x="430" y="429"/>
                  </a:lnTo>
                  <a:lnTo>
                    <a:pt x="434" y="429"/>
                  </a:lnTo>
                  <a:lnTo>
                    <a:pt x="439" y="429"/>
                  </a:lnTo>
                  <a:lnTo>
                    <a:pt x="443" y="429"/>
                  </a:lnTo>
                  <a:lnTo>
                    <a:pt x="448" y="433"/>
                  </a:lnTo>
                  <a:lnTo>
                    <a:pt x="452" y="433"/>
                  </a:lnTo>
                  <a:lnTo>
                    <a:pt x="456" y="433"/>
                  </a:lnTo>
                  <a:lnTo>
                    <a:pt x="461" y="437"/>
                  </a:lnTo>
                  <a:lnTo>
                    <a:pt x="465" y="437"/>
                  </a:lnTo>
                </a:path>
              </a:pathLst>
            </a:custGeom>
            <a:noFill/>
            <a:ln w="6985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66" name="Freeform 64"/>
            <p:cNvSpPr>
              <a:spLocks/>
            </p:cNvSpPr>
            <p:nvPr/>
          </p:nvSpPr>
          <p:spPr bwMode="auto">
            <a:xfrm>
              <a:off x="5487" y="4024"/>
              <a:ext cx="193" cy="25"/>
            </a:xfrm>
            <a:custGeom>
              <a:avLst/>
              <a:gdLst>
                <a:gd name="T0" fmla="*/ 0 w 193"/>
                <a:gd name="T1" fmla="*/ 0 h 25"/>
                <a:gd name="T2" fmla="*/ 4 w 193"/>
                <a:gd name="T3" fmla="*/ 0 h 25"/>
                <a:gd name="T4" fmla="*/ 9 w 193"/>
                <a:gd name="T5" fmla="*/ 0 h 25"/>
                <a:gd name="T6" fmla="*/ 13 w 193"/>
                <a:gd name="T7" fmla="*/ 0 h 25"/>
                <a:gd name="T8" fmla="*/ 18 w 193"/>
                <a:gd name="T9" fmla="*/ 4 h 25"/>
                <a:gd name="T10" fmla="*/ 22 w 193"/>
                <a:gd name="T11" fmla="*/ 4 h 25"/>
                <a:gd name="T12" fmla="*/ 26 w 193"/>
                <a:gd name="T13" fmla="*/ 4 h 25"/>
                <a:gd name="T14" fmla="*/ 31 w 193"/>
                <a:gd name="T15" fmla="*/ 4 h 25"/>
                <a:gd name="T16" fmla="*/ 35 w 193"/>
                <a:gd name="T17" fmla="*/ 9 h 25"/>
                <a:gd name="T18" fmla="*/ 40 w 193"/>
                <a:gd name="T19" fmla="*/ 9 h 25"/>
                <a:gd name="T20" fmla="*/ 44 w 193"/>
                <a:gd name="T21" fmla="*/ 9 h 25"/>
                <a:gd name="T22" fmla="*/ 48 w 193"/>
                <a:gd name="T23" fmla="*/ 9 h 25"/>
                <a:gd name="T24" fmla="*/ 53 w 193"/>
                <a:gd name="T25" fmla="*/ 9 h 25"/>
                <a:gd name="T26" fmla="*/ 57 w 193"/>
                <a:gd name="T27" fmla="*/ 9 h 25"/>
                <a:gd name="T28" fmla="*/ 61 w 193"/>
                <a:gd name="T29" fmla="*/ 13 h 25"/>
                <a:gd name="T30" fmla="*/ 66 w 193"/>
                <a:gd name="T31" fmla="*/ 13 h 25"/>
                <a:gd name="T32" fmla="*/ 70 w 193"/>
                <a:gd name="T33" fmla="*/ 13 h 25"/>
                <a:gd name="T34" fmla="*/ 75 w 193"/>
                <a:gd name="T35" fmla="*/ 13 h 25"/>
                <a:gd name="T36" fmla="*/ 79 w 193"/>
                <a:gd name="T37" fmla="*/ 13 h 25"/>
                <a:gd name="T38" fmla="*/ 83 w 193"/>
                <a:gd name="T39" fmla="*/ 13 h 25"/>
                <a:gd name="T40" fmla="*/ 88 w 193"/>
                <a:gd name="T41" fmla="*/ 17 h 25"/>
                <a:gd name="T42" fmla="*/ 92 w 193"/>
                <a:gd name="T43" fmla="*/ 17 h 25"/>
                <a:gd name="T44" fmla="*/ 97 w 193"/>
                <a:gd name="T45" fmla="*/ 17 h 25"/>
                <a:gd name="T46" fmla="*/ 101 w 193"/>
                <a:gd name="T47" fmla="*/ 17 h 25"/>
                <a:gd name="T48" fmla="*/ 105 w 193"/>
                <a:gd name="T49" fmla="*/ 17 h 25"/>
                <a:gd name="T50" fmla="*/ 110 w 193"/>
                <a:gd name="T51" fmla="*/ 17 h 25"/>
                <a:gd name="T52" fmla="*/ 114 w 193"/>
                <a:gd name="T53" fmla="*/ 17 h 25"/>
                <a:gd name="T54" fmla="*/ 118 w 193"/>
                <a:gd name="T55" fmla="*/ 17 h 25"/>
                <a:gd name="T56" fmla="*/ 123 w 193"/>
                <a:gd name="T57" fmla="*/ 17 h 25"/>
                <a:gd name="T58" fmla="*/ 127 w 193"/>
                <a:gd name="T59" fmla="*/ 21 h 25"/>
                <a:gd name="T60" fmla="*/ 132 w 193"/>
                <a:gd name="T61" fmla="*/ 21 h 25"/>
                <a:gd name="T62" fmla="*/ 136 w 193"/>
                <a:gd name="T63" fmla="*/ 21 h 25"/>
                <a:gd name="T64" fmla="*/ 140 w 193"/>
                <a:gd name="T65" fmla="*/ 21 h 25"/>
                <a:gd name="T66" fmla="*/ 145 w 193"/>
                <a:gd name="T67" fmla="*/ 21 h 25"/>
                <a:gd name="T68" fmla="*/ 149 w 193"/>
                <a:gd name="T69" fmla="*/ 21 h 25"/>
                <a:gd name="T70" fmla="*/ 154 w 193"/>
                <a:gd name="T71" fmla="*/ 21 h 25"/>
                <a:gd name="T72" fmla="*/ 158 w 193"/>
                <a:gd name="T73" fmla="*/ 21 h 25"/>
                <a:gd name="T74" fmla="*/ 162 w 193"/>
                <a:gd name="T75" fmla="*/ 21 h 25"/>
                <a:gd name="T76" fmla="*/ 167 w 193"/>
                <a:gd name="T77" fmla="*/ 21 h 25"/>
                <a:gd name="T78" fmla="*/ 171 w 193"/>
                <a:gd name="T79" fmla="*/ 21 h 25"/>
                <a:gd name="T80" fmla="*/ 175 w 193"/>
                <a:gd name="T81" fmla="*/ 25 h 25"/>
                <a:gd name="T82" fmla="*/ 180 w 193"/>
                <a:gd name="T83" fmla="*/ 25 h 25"/>
                <a:gd name="T84" fmla="*/ 184 w 193"/>
                <a:gd name="T85" fmla="*/ 25 h 25"/>
                <a:gd name="T86" fmla="*/ 189 w 193"/>
                <a:gd name="T87" fmla="*/ 25 h 25"/>
                <a:gd name="T88" fmla="*/ 193 w 193"/>
                <a:gd name="T89" fmla="*/ 25 h 25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93"/>
                <a:gd name="T136" fmla="*/ 0 h 25"/>
                <a:gd name="T137" fmla="*/ 193 w 193"/>
                <a:gd name="T138" fmla="*/ 25 h 25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93" h="25">
                  <a:moveTo>
                    <a:pt x="0" y="0"/>
                  </a:moveTo>
                  <a:lnTo>
                    <a:pt x="4" y="0"/>
                  </a:lnTo>
                  <a:lnTo>
                    <a:pt x="9" y="0"/>
                  </a:lnTo>
                  <a:lnTo>
                    <a:pt x="13" y="0"/>
                  </a:lnTo>
                  <a:lnTo>
                    <a:pt x="18" y="4"/>
                  </a:lnTo>
                  <a:lnTo>
                    <a:pt x="22" y="4"/>
                  </a:lnTo>
                  <a:lnTo>
                    <a:pt x="26" y="4"/>
                  </a:lnTo>
                  <a:lnTo>
                    <a:pt x="31" y="4"/>
                  </a:lnTo>
                  <a:lnTo>
                    <a:pt x="35" y="9"/>
                  </a:lnTo>
                  <a:lnTo>
                    <a:pt x="40" y="9"/>
                  </a:lnTo>
                  <a:lnTo>
                    <a:pt x="44" y="9"/>
                  </a:lnTo>
                  <a:lnTo>
                    <a:pt x="48" y="9"/>
                  </a:lnTo>
                  <a:lnTo>
                    <a:pt x="53" y="9"/>
                  </a:lnTo>
                  <a:lnTo>
                    <a:pt x="57" y="9"/>
                  </a:lnTo>
                  <a:lnTo>
                    <a:pt x="61" y="13"/>
                  </a:lnTo>
                  <a:lnTo>
                    <a:pt x="66" y="13"/>
                  </a:lnTo>
                  <a:lnTo>
                    <a:pt x="70" y="13"/>
                  </a:lnTo>
                  <a:lnTo>
                    <a:pt x="75" y="13"/>
                  </a:lnTo>
                  <a:lnTo>
                    <a:pt x="79" y="13"/>
                  </a:lnTo>
                  <a:lnTo>
                    <a:pt x="83" y="13"/>
                  </a:lnTo>
                  <a:lnTo>
                    <a:pt x="88" y="17"/>
                  </a:lnTo>
                  <a:lnTo>
                    <a:pt x="92" y="17"/>
                  </a:lnTo>
                  <a:lnTo>
                    <a:pt x="97" y="17"/>
                  </a:lnTo>
                  <a:lnTo>
                    <a:pt x="101" y="17"/>
                  </a:lnTo>
                  <a:lnTo>
                    <a:pt x="105" y="17"/>
                  </a:lnTo>
                  <a:lnTo>
                    <a:pt x="110" y="17"/>
                  </a:lnTo>
                  <a:lnTo>
                    <a:pt x="114" y="17"/>
                  </a:lnTo>
                  <a:lnTo>
                    <a:pt x="118" y="17"/>
                  </a:lnTo>
                  <a:lnTo>
                    <a:pt x="123" y="17"/>
                  </a:lnTo>
                  <a:lnTo>
                    <a:pt x="127" y="21"/>
                  </a:lnTo>
                  <a:lnTo>
                    <a:pt x="132" y="21"/>
                  </a:lnTo>
                  <a:lnTo>
                    <a:pt x="136" y="21"/>
                  </a:lnTo>
                  <a:lnTo>
                    <a:pt x="140" y="21"/>
                  </a:lnTo>
                  <a:lnTo>
                    <a:pt x="145" y="21"/>
                  </a:lnTo>
                  <a:lnTo>
                    <a:pt x="149" y="21"/>
                  </a:lnTo>
                  <a:lnTo>
                    <a:pt x="154" y="21"/>
                  </a:lnTo>
                  <a:lnTo>
                    <a:pt x="158" y="21"/>
                  </a:lnTo>
                  <a:lnTo>
                    <a:pt x="162" y="21"/>
                  </a:lnTo>
                  <a:lnTo>
                    <a:pt x="167" y="21"/>
                  </a:lnTo>
                  <a:lnTo>
                    <a:pt x="171" y="21"/>
                  </a:lnTo>
                  <a:lnTo>
                    <a:pt x="175" y="25"/>
                  </a:lnTo>
                  <a:lnTo>
                    <a:pt x="180" y="25"/>
                  </a:lnTo>
                  <a:lnTo>
                    <a:pt x="184" y="25"/>
                  </a:lnTo>
                  <a:lnTo>
                    <a:pt x="189" y="25"/>
                  </a:lnTo>
                  <a:lnTo>
                    <a:pt x="193" y="25"/>
                  </a:lnTo>
                </a:path>
              </a:pathLst>
            </a:custGeom>
            <a:noFill/>
            <a:ln w="6985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87169" name="Rectangle 65"/>
          <p:cNvSpPr>
            <a:spLocks noChangeArrowheads="1"/>
          </p:cNvSpPr>
          <p:nvPr/>
        </p:nvSpPr>
        <p:spPr bwMode="auto">
          <a:xfrm>
            <a:off x="3886200" y="3429000"/>
            <a:ext cx="1066800" cy="2819400"/>
          </a:xfrm>
          <a:prstGeom prst="rect">
            <a:avLst/>
          </a:prstGeom>
          <a:solidFill>
            <a:srgbClr val="00B05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7173" name="Freeform 69"/>
          <p:cNvSpPr>
            <a:spLocks/>
          </p:cNvSpPr>
          <p:nvPr/>
        </p:nvSpPr>
        <p:spPr bwMode="auto">
          <a:xfrm>
            <a:off x="3733800" y="2667000"/>
            <a:ext cx="1219200" cy="838200"/>
          </a:xfrm>
          <a:custGeom>
            <a:avLst/>
            <a:gdLst>
              <a:gd name="T0" fmla="*/ 107 w 731"/>
              <a:gd name="T1" fmla="*/ 472 h 504"/>
              <a:gd name="T2" fmla="*/ 179 w 731"/>
              <a:gd name="T3" fmla="*/ 272 h 504"/>
              <a:gd name="T4" fmla="*/ 235 w 731"/>
              <a:gd name="T5" fmla="*/ 168 h 504"/>
              <a:gd name="T6" fmla="*/ 411 w 731"/>
              <a:gd name="T7" fmla="*/ 0 h 504"/>
              <a:gd name="T8" fmla="*/ 483 w 731"/>
              <a:gd name="T9" fmla="*/ 16 h 504"/>
              <a:gd name="T10" fmla="*/ 499 w 731"/>
              <a:gd name="T11" fmla="*/ 40 h 504"/>
              <a:gd name="T12" fmla="*/ 547 w 731"/>
              <a:gd name="T13" fmla="*/ 88 h 504"/>
              <a:gd name="T14" fmla="*/ 603 w 731"/>
              <a:gd name="T15" fmla="*/ 152 h 504"/>
              <a:gd name="T16" fmla="*/ 731 w 731"/>
              <a:gd name="T17" fmla="*/ 480 h 504"/>
              <a:gd name="T18" fmla="*/ 467 w 731"/>
              <a:gd name="T19" fmla="*/ 504 h 504"/>
              <a:gd name="T20" fmla="*/ 291 w 731"/>
              <a:gd name="T21" fmla="*/ 488 h 504"/>
              <a:gd name="T22" fmla="*/ 107 w 731"/>
              <a:gd name="T23" fmla="*/ 472 h 50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731"/>
              <a:gd name="T37" fmla="*/ 0 h 504"/>
              <a:gd name="T38" fmla="*/ 731 w 731"/>
              <a:gd name="T39" fmla="*/ 504 h 504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731" h="504">
                <a:moveTo>
                  <a:pt x="107" y="472"/>
                </a:moveTo>
                <a:cubicBezTo>
                  <a:pt x="129" y="405"/>
                  <a:pt x="148" y="334"/>
                  <a:pt x="179" y="272"/>
                </a:cubicBezTo>
                <a:cubicBezTo>
                  <a:pt x="200" y="230"/>
                  <a:pt x="192" y="196"/>
                  <a:pt x="235" y="168"/>
                </a:cubicBezTo>
                <a:cubicBezTo>
                  <a:pt x="272" y="94"/>
                  <a:pt x="338" y="37"/>
                  <a:pt x="411" y="0"/>
                </a:cubicBezTo>
                <a:cubicBezTo>
                  <a:pt x="411" y="0"/>
                  <a:pt x="473" y="8"/>
                  <a:pt x="483" y="16"/>
                </a:cubicBezTo>
                <a:cubicBezTo>
                  <a:pt x="491" y="22"/>
                  <a:pt x="493" y="33"/>
                  <a:pt x="499" y="40"/>
                </a:cubicBezTo>
                <a:cubicBezTo>
                  <a:pt x="514" y="57"/>
                  <a:pt x="531" y="72"/>
                  <a:pt x="547" y="88"/>
                </a:cubicBezTo>
                <a:cubicBezTo>
                  <a:pt x="640" y="181"/>
                  <a:pt x="535" y="107"/>
                  <a:pt x="603" y="152"/>
                </a:cubicBezTo>
                <a:cubicBezTo>
                  <a:pt x="666" y="247"/>
                  <a:pt x="703" y="369"/>
                  <a:pt x="731" y="480"/>
                </a:cubicBezTo>
                <a:cubicBezTo>
                  <a:pt x="642" y="487"/>
                  <a:pt x="556" y="498"/>
                  <a:pt x="467" y="504"/>
                </a:cubicBezTo>
                <a:cubicBezTo>
                  <a:pt x="408" y="499"/>
                  <a:pt x="350" y="493"/>
                  <a:pt x="291" y="488"/>
                </a:cubicBezTo>
                <a:cubicBezTo>
                  <a:pt x="85" y="471"/>
                  <a:pt x="0" y="472"/>
                  <a:pt x="107" y="472"/>
                </a:cubicBezTo>
                <a:close/>
              </a:path>
            </a:pathLst>
          </a:custGeom>
          <a:solidFill>
            <a:srgbClr val="00B05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015" name="Text Box 71"/>
          <p:cNvSpPr txBox="1">
            <a:spLocks noChangeArrowheads="1"/>
          </p:cNvSpPr>
          <p:nvPr/>
        </p:nvSpPr>
        <p:spPr bwMode="auto">
          <a:xfrm>
            <a:off x="3657600" y="6338888"/>
            <a:ext cx="381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b="1"/>
              <a:t>a</a:t>
            </a:r>
          </a:p>
        </p:txBody>
      </p:sp>
      <p:sp>
        <p:nvSpPr>
          <p:cNvPr id="43016" name="Text Box 72"/>
          <p:cNvSpPr txBox="1">
            <a:spLocks noChangeArrowheads="1"/>
          </p:cNvSpPr>
          <p:nvPr/>
        </p:nvSpPr>
        <p:spPr bwMode="auto">
          <a:xfrm>
            <a:off x="4800600" y="6338888"/>
            <a:ext cx="3619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/>
              <a:t>b</a:t>
            </a:r>
          </a:p>
        </p:txBody>
      </p:sp>
      <p:pic>
        <p:nvPicPr>
          <p:cNvPr id="59" name="Picture 58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1447793" y="1066800"/>
            <a:ext cx="6381763" cy="1099957"/>
          </a:xfrm>
          <a:prstGeom prst="rect">
            <a:avLst/>
          </a:prstGeom>
          <a:noFill/>
          <a:ln/>
          <a:effectLst/>
        </p:spPr>
      </p:pic>
      <p:pic>
        <p:nvPicPr>
          <p:cNvPr id="43018" name="Picture 75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029200" y="2743200"/>
            <a:ext cx="131445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87180" name="Line 76"/>
          <p:cNvSpPr>
            <a:spLocks noChangeShapeType="1"/>
          </p:cNvSpPr>
          <p:nvPr/>
        </p:nvSpPr>
        <p:spPr bwMode="auto">
          <a:xfrm>
            <a:off x="2667000" y="2057400"/>
            <a:ext cx="1676400" cy="20574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3020" name="Line 77"/>
          <p:cNvSpPr>
            <a:spLocks noChangeShapeType="1"/>
          </p:cNvSpPr>
          <p:nvPr/>
        </p:nvSpPr>
        <p:spPr bwMode="auto">
          <a:xfrm>
            <a:off x="4953000" y="6019800"/>
            <a:ext cx="0" cy="304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021" name="Line 78"/>
          <p:cNvSpPr>
            <a:spLocks noChangeShapeType="1"/>
          </p:cNvSpPr>
          <p:nvPr/>
        </p:nvSpPr>
        <p:spPr bwMode="auto">
          <a:xfrm>
            <a:off x="3886200" y="6019800"/>
            <a:ext cx="0" cy="304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43022" name="Picture 80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705600" y="6400800"/>
            <a:ext cx="287338" cy="239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7169" grpId="0" animBg="1"/>
      <p:bldP spid="687173" grpId="0" animBg="1"/>
      <p:bldP spid="68718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AC57BF0-3F05-44B3-B9D0-C1918171B444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Probability Density Function</a:t>
            </a:r>
          </a:p>
        </p:txBody>
      </p:sp>
      <p:sp>
        <p:nvSpPr>
          <p:cNvPr id="60" name="Rectangle 3"/>
          <p:cNvSpPr txBox="1">
            <a:spLocks noChangeArrowheads="1"/>
          </p:cNvSpPr>
          <p:nvPr/>
        </p:nvSpPr>
        <p:spPr bwMode="auto">
          <a:xfrm>
            <a:off x="533400" y="1143000"/>
            <a:ext cx="84582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33400" marR="0" lvl="0" indent="-5334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Property:</a:t>
            </a:r>
          </a:p>
          <a:p>
            <a:pPr marL="533400" marR="0" lvl="0" indent="-5334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  <a:p>
            <a:pPr marL="533400" marR="0" lvl="0" indent="-5334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pic>
        <p:nvPicPr>
          <p:cNvPr id="8" name="Picture 7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 bwMode="auto">
          <a:xfrm>
            <a:off x="1600200" y="1905000"/>
            <a:ext cx="4467258" cy="1111129"/>
          </a:xfrm>
          <a:prstGeom prst="rect">
            <a:avLst/>
          </a:prstGeom>
          <a:noFill/>
          <a:ln/>
          <a:effectLst/>
        </p:spPr>
      </p:pic>
      <p:pic>
        <p:nvPicPr>
          <p:cNvPr id="10" name="Picture 9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1066800" y="4419600"/>
            <a:ext cx="7568944" cy="967694"/>
          </a:xfrm>
          <a:prstGeom prst="rect">
            <a:avLst/>
          </a:prstGeom>
          <a:noFill/>
          <a:ln/>
          <a:effectLst/>
        </p:spPr>
      </p:pic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533400" y="3505200"/>
            <a:ext cx="84582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33400" marR="0" lvl="0" indent="-5334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because</a:t>
            </a:r>
          </a:p>
          <a:p>
            <a:pPr marL="533400" marR="0" lvl="0" indent="-5334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  <a:p>
            <a:pPr marL="533400" marR="0" lvl="0" indent="-5334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63D27B0-229F-4E60-BBA0-F5808A13C9C3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Expectation</a:t>
            </a:r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143000"/>
            <a:ext cx="8229600" cy="1066800"/>
          </a:xfrm>
        </p:spPr>
        <p:txBody>
          <a:bodyPr/>
          <a:lstStyle/>
          <a:p>
            <a:pPr marL="533400" indent="-533400" eaLnBrk="1" hangingPunct="1">
              <a:buFontTx/>
              <a:buNone/>
            </a:pPr>
            <a:r>
              <a:rPr lang="en-US" smtClean="0">
                <a:latin typeface="Arial" pitchFamily="34" charset="0"/>
              </a:rPr>
              <a:t>The </a:t>
            </a:r>
            <a:r>
              <a:rPr lang="en-US" b="1" i="1" smtClean="0">
                <a:latin typeface="Arial" pitchFamily="34" charset="0"/>
              </a:rPr>
              <a:t>expected value</a:t>
            </a:r>
            <a:r>
              <a:rPr lang="en-US" smtClean="0">
                <a:latin typeface="Arial" pitchFamily="34" charset="0"/>
              </a:rPr>
              <a:t> of random variable </a:t>
            </a:r>
            <a:r>
              <a:rPr lang="en-US" i="1" smtClean="0">
                <a:latin typeface="Century Schoolbook" pitchFamily="18" charset="0"/>
              </a:rPr>
              <a:t>X</a:t>
            </a:r>
            <a:r>
              <a:rPr lang="en-US" smtClean="0">
                <a:latin typeface="Arial" pitchFamily="34" charset="0"/>
              </a:rPr>
              <a:t> is:</a:t>
            </a:r>
          </a:p>
          <a:p>
            <a:pPr marL="533400" indent="-533400" eaLnBrk="1" hangingPunct="1">
              <a:buFontTx/>
              <a:buNone/>
            </a:pPr>
            <a:endParaRPr lang="en-US" smtClean="0">
              <a:latin typeface="Arial" pitchFamily="34" charset="0"/>
            </a:endParaRPr>
          </a:p>
        </p:txBody>
      </p:sp>
      <p:sp>
        <p:nvSpPr>
          <p:cNvPr id="44037" name="Rectangle 4"/>
          <p:cNvSpPr>
            <a:spLocks noChangeArrowheads="1"/>
          </p:cNvSpPr>
          <p:nvPr/>
        </p:nvSpPr>
        <p:spPr bwMode="auto">
          <a:xfrm>
            <a:off x="457200" y="4267200"/>
            <a:ext cx="8229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>
              <a:spcBef>
                <a:spcPct val="20000"/>
              </a:spcBef>
            </a:pPr>
            <a:r>
              <a:rPr lang="en-US" sz="2800" i="0">
                <a:latin typeface="Arial" pitchFamily="34" charset="0"/>
              </a:rPr>
              <a:t>This is  the average value of  </a:t>
            </a:r>
            <a:r>
              <a:rPr lang="en-US" sz="2800">
                <a:latin typeface="Century Schoolbook" pitchFamily="18" charset="0"/>
              </a:rPr>
              <a:t>X</a:t>
            </a:r>
            <a:r>
              <a:rPr lang="en-US" sz="2800" i="0">
                <a:latin typeface="Arial" pitchFamily="34" charset="0"/>
              </a:rPr>
              <a:t>.</a:t>
            </a:r>
          </a:p>
          <a:p>
            <a:pPr marL="533400" indent="-533400">
              <a:spcBef>
                <a:spcPct val="20000"/>
              </a:spcBef>
            </a:pPr>
            <a:endParaRPr lang="en-US" sz="2800" i="0">
              <a:latin typeface="Arial" pitchFamily="34" charset="0"/>
            </a:endParaRPr>
          </a:p>
          <a:p>
            <a:pPr marL="533400" indent="-533400">
              <a:spcBef>
                <a:spcPct val="20000"/>
              </a:spcBef>
            </a:pPr>
            <a:endParaRPr lang="en-US" sz="2800" i="0">
              <a:latin typeface="Arial" pitchFamily="34" charset="0"/>
            </a:endParaRPr>
          </a:p>
        </p:txBody>
      </p:sp>
      <p:sp>
        <p:nvSpPr>
          <p:cNvPr id="44038" name="Rectangle 5"/>
          <p:cNvSpPr>
            <a:spLocks noChangeArrowheads="1"/>
          </p:cNvSpPr>
          <p:nvPr/>
        </p:nvSpPr>
        <p:spPr bwMode="auto">
          <a:xfrm>
            <a:off x="457200" y="5181600"/>
            <a:ext cx="82296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i="0" dirty="0">
                <a:latin typeface="Arial" pitchFamily="34" charset="0"/>
              </a:rPr>
              <a:t>It is also called the </a:t>
            </a:r>
            <a:r>
              <a:rPr lang="en-US" sz="2800" b="1" dirty="0">
                <a:latin typeface="Arial" pitchFamily="34" charset="0"/>
              </a:rPr>
              <a:t>mean</a:t>
            </a:r>
            <a:r>
              <a:rPr lang="en-US" sz="2800" i="0" dirty="0">
                <a:latin typeface="Arial" pitchFamily="34" charset="0"/>
              </a:rPr>
              <a:t> </a:t>
            </a:r>
            <a:r>
              <a:rPr lang="en-US" sz="2800" i="0" dirty="0" smtClean="0">
                <a:latin typeface="Arial" pitchFamily="34" charset="0"/>
              </a:rPr>
              <a:t>of </a:t>
            </a:r>
            <a:r>
              <a:rPr lang="en-US" sz="2800" dirty="0" smtClean="0">
                <a:latin typeface="Century Schoolbook" pitchFamily="18" charset="0"/>
              </a:rPr>
              <a:t>X </a:t>
            </a:r>
          </a:p>
          <a:p>
            <a:r>
              <a:rPr lang="en-US" sz="2800" i="0" dirty="0" smtClean="0">
                <a:latin typeface="Arial" pitchFamily="34" charset="0"/>
              </a:rPr>
              <a:t>or the </a:t>
            </a:r>
            <a:r>
              <a:rPr lang="en-US" sz="2800" b="1" dirty="0" smtClean="0">
                <a:latin typeface="Arial" pitchFamily="34" charset="0"/>
              </a:rPr>
              <a:t>first </a:t>
            </a:r>
            <a:r>
              <a:rPr lang="en-US" sz="2800" b="1" dirty="0">
                <a:latin typeface="Arial" pitchFamily="34" charset="0"/>
              </a:rPr>
              <a:t>moment </a:t>
            </a:r>
            <a:r>
              <a:rPr lang="en-US" sz="2800" i="0" dirty="0">
                <a:latin typeface="Arial" pitchFamily="34" charset="0"/>
              </a:rPr>
              <a:t>of </a:t>
            </a:r>
            <a:r>
              <a:rPr lang="en-US" sz="2800" dirty="0">
                <a:latin typeface="Century Schoolbook" pitchFamily="18" charset="0"/>
              </a:rPr>
              <a:t>X </a:t>
            </a:r>
          </a:p>
        </p:txBody>
      </p:sp>
      <p:sp>
        <p:nvSpPr>
          <p:cNvPr id="44039" name="Rectangle 17"/>
          <p:cNvSpPr>
            <a:spLocks noChangeArrowheads="1"/>
          </p:cNvSpPr>
          <p:nvPr/>
        </p:nvSpPr>
        <p:spPr bwMode="auto">
          <a:xfrm>
            <a:off x="1600200" y="1905000"/>
            <a:ext cx="5638800" cy="18288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44040" name="Picture 20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28800" y="2362200"/>
            <a:ext cx="4857750" cy="896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817AD99-3F25-441F-91EC-054600BE29AC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Expected value - notation</a:t>
            </a:r>
          </a:p>
        </p:txBody>
      </p:sp>
      <p:sp>
        <p:nvSpPr>
          <p:cNvPr id="45060" name="Rectangle 8"/>
          <p:cNvSpPr>
            <a:spLocks noChangeArrowheads="1"/>
          </p:cNvSpPr>
          <p:nvPr/>
        </p:nvSpPr>
        <p:spPr bwMode="auto">
          <a:xfrm>
            <a:off x="1828800" y="1447800"/>
            <a:ext cx="5029200" cy="1143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55" name="Picture 54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2762056" y="1846263"/>
            <a:ext cx="2934086" cy="437770"/>
          </a:xfrm>
          <a:prstGeom prst="rect">
            <a:avLst/>
          </a:prstGeom>
          <a:noFill/>
          <a:ln/>
          <a:effectLst/>
        </p:spPr>
      </p:pic>
      <p:grpSp>
        <p:nvGrpSpPr>
          <p:cNvPr id="45062" name="Group 11"/>
          <p:cNvGrpSpPr>
            <a:grpSpLocks noChangeAspect="1"/>
          </p:cNvGrpSpPr>
          <p:nvPr/>
        </p:nvGrpSpPr>
        <p:grpSpPr bwMode="auto">
          <a:xfrm>
            <a:off x="1905000" y="2760663"/>
            <a:ext cx="5105400" cy="3640137"/>
            <a:chOff x="2633" y="1920"/>
            <a:chExt cx="3367" cy="2400"/>
          </a:xfrm>
        </p:grpSpPr>
        <p:sp>
          <p:nvSpPr>
            <p:cNvPr id="45067" name="AutoShape 12"/>
            <p:cNvSpPr>
              <a:spLocks noChangeAspect="1" noChangeArrowheads="1" noTextEdit="1"/>
            </p:cNvSpPr>
            <p:nvPr/>
          </p:nvSpPr>
          <p:spPr bwMode="auto">
            <a:xfrm>
              <a:off x="2633" y="1920"/>
              <a:ext cx="3367" cy="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068" name="Rectangle 13"/>
            <p:cNvSpPr>
              <a:spLocks noChangeArrowheads="1"/>
            </p:cNvSpPr>
            <p:nvPr/>
          </p:nvSpPr>
          <p:spPr bwMode="auto">
            <a:xfrm>
              <a:off x="3071" y="2095"/>
              <a:ext cx="2609" cy="19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069" name="Rectangle 14"/>
            <p:cNvSpPr>
              <a:spLocks noChangeArrowheads="1"/>
            </p:cNvSpPr>
            <p:nvPr/>
          </p:nvSpPr>
          <p:spPr bwMode="auto">
            <a:xfrm>
              <a:off x="3071" y="2095"/>
              <a:ext cx="2609" cy="1963"/>
            </a:xfrm>
            <a:prstGeom prst="rect">
              <a:avLst/>
            </a:prstGeom>
            <a:noFill/>
            <a:ln w="0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070" name="Line 15"/>
            <p:cNvSpPr>
              <a:spLocks noChangeShapeType="1"/>
            </p:cNvSpPr>
            <p:nvPr/>
          </p:nvSpPr>
          <p:spPr bwMode="auto">
            <a:xfrm>
              <a:off x="3071" y="2095"/>
              <a:ext cx="2609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071" name="Freeform 16"/>
            <p:cNvSpPr>
              <a:spLocks/>
            </p:cNvSpPr>
            <p:nvPr/>
          </p:nvSpPr>
          <p:spPr bwMode="auto">
            <a:xfrm>
              <a:off x="3071" y="2095"/>
              <a:ext cx="2609" cy="1963"/>
            </a:xfrm>
            <a:custGeom>
              <a:avLst/>
              <a:gdLst>
                <a:gd name="T0" fmla="*/ 0 w 595"/>
                <a:gd name="T1" fmla="*/ 471 h 471"/>
                <a:gd name="T2" fmla="*/ 595 w 595"/>
                <a:gd name="T3" fmla="*/ 471 h 471"/>
                <a:gd name="T4" fmla="*/ 595 w 595"/>
                <a:gd name="T5" fmla="*/ 0 h 471"/>
                <a:gd name="T6" fmla="*/ 0 60000 65536"/>
                <a:gd name="T7" fmla="*/ 0 60000 65536"/>
                <a:gd name="T8" fmla="*/ 0 60000 65536"/>
                <a:gd name="T9" fmla="*/ 0 w 595"/>
                <a:gd name="T10" fmla="*/ 0 h 471"/>
                <a:gd name="T11" fmla="*/ 595 w 595"/>
                <a:gd name="T12" fmla="*/ 471 h 47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95" h="471">
                  <a:moveTo>
                    <a:pt x="0" y="471"/>
                  </a:moveTo>
                  <a:lnTo>
                    <a:pt x="595" y="471"/>
                  </a:lnTo>
                  <a:lnTo>
                    <a:pt x="595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072" name="Line 17"/>
            <p:cNvSpPr>
              <a:spLocks noChangeShapeType="1"/>
            </p:cNvSpPr>
            <p:nvPr/>
          </p:nvSpPr>
          <p:spPr bwMode="auto">
            <a:xfrm flipV="1">
              <a:off x="3071" y="2095"/>
              <a:ext cx="1" cy="196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073" name="Line 18"/>
            <p:cNvSpPr>
              <a:spLocks noChangeShapeType="1"/>
            </p:cNvSpPr>
            <p:nvPr/>
          </p:nvSpPr>
          <p:spPr bwMode="auto">
            <a:xfrm>
              <a:off x="3071" y="4058"/>
              <a:ext cx="2609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074" name="Line 19"/>
            <p:cNvSpPr>
              <a:spLocks noChangeShapeType="1"/>
            </p:cNvSpPr>
            <p:nvPr/>
          </p:nvSpPr>
          <p:spPr bwMode="auto">
            <a:xfrm flipV="1">
              <a:off x="3071" y="2095"/>
              <a:ext cx="1" cy="196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075" name="Line 20"/>
            <p:cNvSpPr>
              <a:spLocks noChangeShapeType="1"/>
            </p:cNvSpPr>
            <p:nvPr/>
          </p:nvSpPr>
          <p:spPr bwMode="auto">
            <a:xfrm flipV="1">
              <a:off x="3071" y="4033"/>
              <a:ext cx="1" cy="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076" name="Line 21"/>
            <p:cNvSpPr>
              <a:spLocks noChangeShapeType="1"/>
            </p:cNvSpPr>
            <p:nvPr/>
          </p:nvSpPr>
          <p:spPr bwMode="auto">
            <a:xfrm>
              <a:off x="3071" y="2099"/>
              <a:ext cx="1" cy="2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077" name="Line 22"/>
            <p:cNvSpPr>
              <a:spLocks noChangeShapeType="1"/>
            </p:cNvSpPr>
            <p:nvPr/>
          </p:nvSpPr>
          <p:spPr bwMode="auto">
            <a:xfrm flipV="1">
              <a:off x="3720" y="4033"/>
              <a:ext cx="1" cy="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078" name="Line 23"/>
            <p:cNvSpPr>
              <a:spLocks noChangeShapeType="1"/>
            </p:cNvSpPr>
            <p:nvPr/>
          </p:nvSpPr>
          <p:spPr bwMode="auto">
            <a:xfrm>
              <a:off x="3720" y="2099"/>
              <a:ext cx="1" cy="2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079" name="Line 24"/>
            <p:cNvSpPr>
              <a:spLocks noChangeShapeType="1"/>
            </p:cNvSpPr>
            <p:nvPr/>
          </p:nvSpPr>
          <p:spPr bwMode="auto">
            <a:xfrm flipV="1">
              <a:off x="4373" y="4033"/>
              <a:ext cx="1" cy="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080" name="Line 25"/>
            <p:cNvSpPr>
              <a:spLocks noChangeShapeType="1"/>
            </p:cNvSpPr>
            <p:nvPr/>
          </p:nvSpPr>
          <p:spPr bwMode="auto">
            <a:xfrm>
              <a:off x="4373" y="2099"/>
              <a:ext cx="1" cy="2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081" name="Line 26"/>
            <p:cNvSpPr>
              <a:spLocks noChangeShapeType="1"/>
            </p:cNvSpPr>
            <p:nvPr/>
          </p:nvSpPr>
          <p:spPr bwMode="auto">
            <a:xfrm flipV="1">
              <a:off x="5027" y="4033"/>
              <a:ext cx="1" cy="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082" name="Line 27"/>
            <p:cNvSpPr>
              <a:spLocks noChangeShapeType="1"/>
            </p:cNvSpPr>
            <p:nvPr/>
          </p:nvSpPr>
          <p:spPr bwMode="auto">
            <a:xfrm>
              <a:off x="5027" y="2099"/>
              <a:ext cx="1" cy="2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083" name="Line 28"/>
            <p:cNvSpPr>
              <a:spLocks noChangeShapeType="1"/>
            </p:cNvSpPr>
            <p:nvPr/>
          </p:nvSpPr>
          <p:spPr bwMode="auto">
            <a:xfrm flipV="1">
              <a:off x="5680" y="4033"/>
              <a:ext cx="1" cy="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084" name="Line 29"/>
            <p:cNvSpPr>
              <a:spLocks noChangeShapeType="1"/>
            </p:cNvSpPr>
            <p:nvPr/>
          </p:nvSpPr>
          <p:spPr bwMode="auto">
            <a:xfrm>
              <a:off x="5680" y="2099"/>
              <a:ext cx="1" cy="2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085" name="Line 30"/>
            <p:cNvSpPr>
              <a:spLocks noChangeShapeType="1"/>
            </p:cNvSpPr>
            <p:nvPr/>
          </p:nvSpPr>
          <p:spPr bwMode="auto">
            <a:xfrm>
              <a:off x="3071" y="4058"/>
              <a:ext cx="2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086" name="Line 31"/>
            <p:cNvSpPr>
              <a:spLocks noChangeShapeType="1"/>
            </p:cNvSpPr>
            <p:nvPr/>
          </p:nvSpPr>
          <p:spPr bwMode="auto">
            <a:xfrm flipH="1">
              <a:off x="5654" y="4058"/>
              <a:ext cx="2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087" name="Line 32"/>
            <p:cNvSpPr>
              <a:spLocks noChangeShapeType="1"/>
            </p:cNvSpPr>
            <p:nvPr/>
          </p:nvSpPr>
          <p:spPr bwMode="auto">
            <a:xfrm>
              <a:off x="3071" y="3774"/>
              <a:ext cx="2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088" name="Line 33"/>
            <p:cNvSpPr>
              <a:spLocks noChangeShapeType="1"/>
            </p:cNvSpPr>
            <p:nvPr/>
          </p:nvSpPr>
          <p:spPr bwMode="auto">
            <a:xfrm flipH="1">
              <a:off x="5654" y="3774"/>
              <a:ext cx="2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089" name="Line 34"/>
            <p:cNvSpPr>
              <a:spLocks noChangeShapeType="1"/>
            </p:cNvSpPr>
            <p:nvPr/>
          </p:nvSpPr>
          <p:spPr bwMode="auto">
            <a:xfrm>
              <a:off x="3071" y="3495"/>
              <a:ext cx="2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090" name="Line 35"/>
            <p:cNvSpPr>
              <a:spLocks noChangeShapeType="1"/>
            </p:cNvSpPr>
            <p:nvPr/>
          </p:nvSpPr>
          <p:spPr bwMode="auto">
            <a:xfrm flipH="1">
              <a:off x="5654" y="3495"/>
              <a:ext cx="2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091" name="Line 36"/>
            <p:cNvSpPr>
              <a:spLocks noChangeShapeType="1"/>
            </p:cNvSpPr>
            <p:nvPr/>
          </p:nvSpPr>
          <p:spPr bwMode="auto">
            <a:xfrm>
              <a:off x="3071" y="3216"/>
              <a:ext cx="2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092" name="Line 37"/>
            <p:cNvSpPr>
              <a:spLocks noChangeShapeType="1"/>
            </p:cNvSpPr>
            <p:nvPr/>
          </p:nvSpPr>
          <p:spPr bwMode="auto">
            <a:xfrm flipH="1">
              <a:off x="5654" y="3216"/>
              <a:ext cx="2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093" name="Line 38"/>
            <p:cNvSpPr>
              <a:spLocks noChangeShapeType="1"/>
            </p:cNvSpPr>
            <p:nvPr/>
          </p:nvSpPr>
          <p:spPr bwMode="auto">
            <a:xfrm>
              <a:off x="3071" y="2937"/>
              <a:ext cx="2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094" name="Line 39"/>
            <p:cNvSpPr>
              <a:spLocks noChangeShapeType="1"/>
            </p:cNvSpPr>
            <p:nvPr/>
          </p:nvSpPr>
          <p:spPr bwMode="auto">
            <a:xfrm flipH="1">
              <a:off x="5654" y="2937"/>
              <a:ext cx="2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095" name="Line 40"/>
            <p:cNvSpPr>
              <a:spLocks noChangeShapeType="1"/>
            </p:cNvSpPr>
            <p:nvPr/>
          </p:nvSpPr>
          <p:spPr bwMode="auto">
            <a:xfrm>
              <a:off x="3071" y="2658"/>
              <a:ext cx="2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096" name="Line 41"/>
            <p:cNvSpPr>
              <a:spLocks noChangeShapeType="1"/>
            </p:cNvSpPr>
            <p:nvPr/>
          </p:nvSpPr>
          <p:spPr bwMode="auto">
            <a:xfrm flipH="1">
              <a:off x="5654" y="2658"/>
              <a:ext cx="2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097" name="Line 42"/>
            <p:cNvSpPr>
              <a:spLocks noChangeShapeType="1"/>
            </p:cNvSpPr>
            <p:nvPr/>
          </p:nvSpPr>
          <p:spPr bwMode="auto">
            <a:xfrm>
              <a:off x="3071" y="2378"/>
              <a:ext cx="2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098" name="Line 43"/>
            <p:cNvSpPr>
              <a:spLocks noChangeShapeType="1"/>
            </p:cNvSpPr>
            <p:nvPr/>
          </p:nvSpPr>
          <p:spPr bwMode="auto">
            <a:xfrm flipH="1">
              <a:off x="5654" y="2378"/>
              <a:ext cx="2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099" name="Line 44"/>
            <p:cNvSpPr>
              <a:spLocks noChangeShapeType="1"/>
            </p:cNvSpPr>
            <p:nvPr/>
          </p:nvSpPr>
          <p:spPr bwMode="auto">
            <a:xfrm>
              <a:off x="3071" y="2099"/>
              <a:ext cx="2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100" name="Line 45"/>
            <p:cNvSpPr>
              <a:spLocks noChangeShapeType="1"/>
            </p:cNvSpPr>
            <p:nvPr/>
          </p:nvSpPr>
          <p:spPr bwMode="auto">
            <a:xfrm flipH="1">
              <a:off x="5654" y="2099"/>
              <a:ext cx="2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101" name="Line 46"/>
            <p:cNvSpPr>
              <a:spLocks noChangeShapeType="1"/>
            </p:cNvSpPr>
            <p:nvPr/>
          </p:nvSpPr>
          <p:spPr bwMode="auto">
            <a:xfrm>
              <a:off x="3071" y="2095"/>
              <a:ext cx="2609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102" name="Freeform 47"/>
            <p:cNvSpPr>
              <a:spLocks/>
            </p:cNvSpPr>
            <p:nvPr/>
          </p:nvSpPr>
          <p:spPr bwMode="auto">
            <a:xfrm>
              <a:off x="3071" y="2095"/>
              <a:ext cx="2609" cy="1963"/>
            </a:xfrm>
            <a:custGeom>
              <a:avLst/>
              <a:gdLst>
                <a:gd name="T0" fmla="*/ 0 w 595"/>
                <a:gd name="T1" fmla="*/ 471 h 471"/>
                <a:gd name="T2" fmla="*/ 595 w 595"/>
                <a:gd name="T3" fmla="*/ 471 h 471"/>
                <a:gd name="T4" fmla="*/ 595 w 595"/>
                <a:gd name="T5" fmla="*/ 0 h 471"/>
                <a:gd name="T6" fmla="*/ 0 60000 65536"/>
                <a:gd name="T7" fmla="*/ 0 60000 65536"/>
                <a:gd name="T8" fmla="*/ 0 60000 65536"/>
                <a:gd name="T9" fmla="*/ 0 w 595"/>
                <a:gd name="T10" fmla="*/ 0 h 471"/>
                <a:gd name="T11" fmla="*/ 595 w 595"/>
                <a:gd name="T12" fmla="*/ 471 h 47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95" h="471">
                  <a:moveTo>
                    <a:pt x="0" y="471"/>
                  </a:moveTo>
                  <a:lnTo>
                    <a:pt x="595" y="471"/>
                  </a:lnTo>
                  <a:lnTo>
                    <a:pt x="595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103" name="Line 48"/>
            <p:cNvSpPr>
              <a:spLocks noChangeShapeType="1"/>
            </p:cNvSpPr>
            <p:nvPr/>
          </p:nvSpPr>
          <p:spPr bwMode="auto">
            <a:xfrm flipV="1">
              <a:off x="3071" y="2095"/>
              <a:ext cx="1" cy="196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104" name="Freeform 49"/>
            <p:cNvSpPr>
              <a:spLocks/>
            </p:cNvSpPr>
            <p:nvPr/>
          </p:nvSpPr>
          <p:spPr bwMode="auto">
            <a:xfrm>
              <a:off x="3071" y="3783"/>
              <a:ext cx="535" cy="266"/>
            </a:xfrm>
            <a:custGeom>
              <a:avLst/>
              <a:gdLst>
                <a:gd name="T0" fmla="*/ 9 w 535"/>
                <a:gd name="T1" fmla="*/ 266 h 266"/>
                <a:gd name="T2" fmla="*/ 22 w 535"/>
                <a:gd name="T3" fmla="*/ 262 h 266"/>
                <a:gd name="T4" fmla="*/ 35 w 535"/>
                <a:gd name="T5" fmla="*/ 262 h 266"/>
                <a:gd name="T6" fmla="*/ 49 w 535"/>
                <a:gd name="T7" fmla="*/ 262 h 266"/>
                <a:gd name="T8" fmla="*/ 62 w 535"/>
                <a:gd name="T9" fmla="*/ 262 h 266"/>
                <a:gd name="T10" fmla="*/ 75 w 535"/>
                <a:gd name="T11" fmla="*/ 258 h 266"/>
                <a:gd name="T12" fmla="*/ 88 w 535"/>
                <a:gd name="T13" fmla="*/ 258 h 266"/>
                <a:gd name="T14" fmla="*/ 101 w 535"/>
                <a:gd name="T15" fmla="*/ 254 h 266"/>
                <a:gd name="T16" fmla="*/ 114 w 535"/>
                <a:gd name="T17" fmla="*/ 254 h 266"/>
                <a:gd name="T18" fmla="*/ 128 w 535"/>
                <a:gd name="T19" fmla="*/ 254 h 266"/>
                <a:gd name="T20" fmla="*/ 141 w 535"/>
                <a:gd name="T21" fmla="*/ 250 h 266"/>
                <a:gd name="T22" fmla="*/ 154 w 535"/>
                <a:gd name="T23" fmla="*/ 245 h 266"/>
                <a:gd name="T24" fmla="*/ 167 w 535"/>
                <a:gd name="T25" fmla="*/ 245 h 266"/>
                <a:gd name="T26" fmla="*/ 180 w 535"/>
                <a:gd name="T27" fmla="*/ 241 h 266"/>
                <a:gd name="T28" fmla="*/ 193 w 535"/>
                <a:gd name="T29" fmla="*/ 237 h 266"/>
                <a:gd name="T30" fmla="*/ 206 w 535"/>
                <a:gd name="T31" fmla="*/ 237 h 266"/>
                <a:gd name="T32" fmla="*/ 220 w 535"/>
                <a:gd name="T33" fmla="*/ 233 h 266"/>
                <a:gd name="T34" fmla="*/ 233 w 535"/>
                <a:gd name="T35" fmla="*/ 229 h 266"/>
                <a:gd name="T36" fmla="*/ 246 w 535"/>
                <a:gd name="T37" fmla="*/ 225 h 266"/>
                <a:gd name="T38" fmla="*/ 259 w 535"/>
                <a:gd name="T39" fmla="*/ 220 h 266"/>
                <a:gd name="T40" fmla="*/ 272 w 535"/>
                <a:gd name="T41" fmla="*/ 216 h 266"/>
                <a:gd name="T42" fmla="*/ 285 w 535"/>
                <a:gd name="T43" fmla="*/ 208 h 266"/>
                <a:gd name="T44" fmla="*/ 299 w 535"/>
                <a:gd name="T45" fmla="*/ 204 h 266"/>
                <a:gd name="T46" fmla="*/ 312 w 535"/>
                <a:gd name="T47" fmla="*/ 195 h 266"/>
                <a:gd name="T48" fmla="*/ 325 w 535"/>
                <a:gd name="T49" fmla="*/ 191 h 266"/>
                <a:gd name="T50" fmla="*/ 338 w 535"/>
                <a:gd name="T51" fmla="*/ 183 h 266"/>
                <a:gd name="T52" fmla="*/ 351 w 535"/>
                <a:gd name="T53" fmla="*/ 175 h 266"/>
                <a:gd name="T54" fmla="*/ 364 w 535"/>
                <a:gd name="T55" fmla="*/ 166 h 266"/>
                <a:gd name="T56" fmla="*/ 377 w 535"/>
                <a:gd name="T57" fmla="*/ 158 h 266"/>
                <a:gd name="T58" fmla="*/ 391 w 535"/>
                <a:gd name="T59" fmla="*/ 150 h 266"/>
                <a:gd name="T60" fmla="*/ 404 w 535"/>
                <a:gd name="T61" fmla="*/ 137 h 266"/>
                <a:gd name="T62" fmla="*/ 417 w 535"/>
                <a:gd name="T63" fmla="*/ 129 h 266"/>
                <a:gd name="T64" fmla="*/ 430 w 535"/>
                <a:gd name="T65" fmla="*/ 116 h 266"/>
                <a:gd name="T66" fmla="*/ 443 w 535"/>
                <a:gd name="T67" fmla="*/ 104 h 266"/>
                <a:gd name="T68" fmla="*/ 456 w 535"/>
                <a:gd name="T69" fmla="*/ 91 h 266"/>
                <a:gd name="T70" fmla="*/ 470 w 535"/>
                <a:gd name="T71" fmla="*/ 79 h 266"/>
                <a:gd name="T72" fmla="*/ 487 w 535"/>
                <a:gd name="T73" fmla="*/ 62 h 266"/>
                <a:gd name="T74" fmla="*/ 496 w 535"/>
                <a:gd name="T75" fmla="*/ 50 h 266"/>
                <a:gd name="T76" fmla="*/ 505 w 535"/>
                <a:gd name="T77" fmla="*/ 41 h 266"/>
                <a:gd name="T78" fmla="*/ 513 w 535"/>
                <a:gd name="T79" fmla="*/ 29 h 266"/>
                <a:gd name="T80" fmla="*/ 522 w 535"/>
                <a:gd name="T81" fmla="*/ 16 h 266"/>
                <a:gd name="T82" fmla="*/ 531 w 535"/>
                <a:gd name="T83" fmla="*/ 8 h 26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535"/>
                <a:gd name="T127" fmla="*/ 0 h 266"/>
                <a:gd name="T128" fmla="*/ 535 w 535"/>
                <a:gd name="T129" fmla="*/ 266 h 26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535" h="266">
                  <a:moveTo>
                    <a:pt x="0" y="266"/>
                  </a:moveTo>
                  <a:lnTo>
                    <a:pt x="5" y="266"/>
                  </a:lnTo>
                  <a:lnTo>
                    <a:pt x="9" y="266"/>
                  </a:lnTo>
                  <a:lnTo>
                    <a:pt x="14" y="266"/>
                  </a:lnTo>
                  <a:lnTo>
                    <a:pt x="18" y="262"/>
                  </a:lnTo>
                  <a:lnTo>
                    <a:pt x="22" y="262"/>
                  </a:lnTo>
                  <a:lnTo>
                    <a:pt x="27" y="262"/>
                  </a:lnTo>
                  <a:lnTo>
                    <a:pt x="31" y="262"/>
                  </a:lnTo>
                  <a:lnTo>
                    <a:pt x="35" y="262"/>
                  </a:lnTo>
                  <a:lnTo>
                    <a:pt x="40" y="262"/>
                  </a:lnTo>
                  <a:lnTo>
                    <a:pt x="44" y="262"/>
                  </a:lnTo>
                  <a:lnTo>
                    <a:pt x="49" y="262"/>
                  </a:lnTo>
                  <a:lnTo>
                    <a:pt x="53" y="262"/>
                  </a:lnTo>
                  <a:lnTo>
                    <a:pt x="57" y="262"/>
                  </a:lnTo>
                  <a:lnTo>
                    <a:pt x="62" y="262"/>
                  </a:lnTo>
                  <a:lnTo>
                    <a:pt x="66" y="258"/>
                  </a:lnTo>
                  <a:lnTo>
                    <a:pt x="71" y="258"/>
                  </a:lnTo>
                  <a:lnTo>
                    <a:pt x="75" y="258"/>
                  </a:lnTo>
                  <a:lnTo>
                    <a:pt x="79" y="258"/>
                  </a:lnTo>
                  <a:lnTo>
                    <a:pt x="84" y="258"/>
                  </a:lnTo>
                  <a:lnTo>
                    <a:pt x="88" y="258"/>
                  </a:lnTo>
                  <a:lnTo>
                    <a:pt x="92" y="258"/>
                  </a:lnTo>
                  <a:lnTo>
                    <a:pt x="97" y="258"/>
                  </a:lnTo>
                  <a:lnTo>
                    <a:pt x="101" y="254"/>
                  </a:lnTo>
                  <a:lnTo>
                    <a:pt x="106" y="254"/>
                  </a:lnTo>
                  <a:lnTo>
                    <a:pt x="110" y="254"/>
                  </a:lnTo>
                  <a:lnTo>
                    <a:pt x="114" y="254"/>
                  </a:lnTo>
                  <a:lnTo>
                    <a:pt x="119" y="254"/>
                  </a:lnTo>
                  <a:lnTo>
                    <a:pt x="123" y="254"/>
                  </a:lnTo>
                  <a:lnTo>
                    <a:pt x="128" y="254"/>
                  </a:lnTo>
                  <a:lnTo>
                    <a:pt x="132" y="250"/>
                  </a:lnTo>
                  <a:lnTo>
                    <a:pt x="136" y="250"/>
                  </a:lnTo>
                  <a:lnTo>
                    <a:pt x="141" y="250"/>
                  </a:lnTo>
                  <a:lnTo>
                    <a:pt x="145" y="250"/>
                  </a:lnTo>
                  <a:lnTo>
                    <a:pt x="149" y="250"/>
                  </a:lnTo>
                  <a:lnTo>
                    <a:pt x="154" y="245"/>
                  </a:lnTo>
                  <a:lnTo>
                    <a:pt x="158" y="245"/>
                  </a:lnTo>
                  <a:lnTo>
                    <a:pt x="163" y="245"/>
                  </a:lnTo>
                  <a:lnTo>
                    <a:pt x="167" y="245"/>
                  </a:lnTo>
                  <a:lnTo>
                    <a:pt x="171" y="245"/>
                  </a:lnTo>
                  <a:lnTo>
                    <a:pt x="176" y="241"/>
                  </a:lnTo>
                  <a:lnTo>
                    <a:pt x="180" y="241"/>
                  </a:lnTo>
                  <a:lnTo>
                    <a:pt x="185" y="241"/>
                  </a:lnTo>
                  <a:lnTo>
                    <a:pt x="189" y="241"/>
                  </a:lnTo>
                  <a:lnTo>
                    <a:pt x="193" y="237"/>
                  </a:lnTo>
                  <a:lnTo>
                    <a:pt x="198" y="237"/>
                  </a:lnTo>
                  <a:lnTo>
                    <a:pt x="202" y="237"/>
                  </a:lnTo>
                  <a:lnTo>
                    <a:pt x="206" y="237"/>
                  </a:lnTo>
                  <a:lnTo>
                    <a:pt x="211" y="233"/>
                  </a:lnTo>
                  <a:lnTo>
                    <a:pt x="215" y="233"/>
                  </a:lnTo>
                  <a:lnTo>
                    <a:pt x="220" y="233"/>
                  </a:lnTo>
                  <a:lnTo>
                    <a:pt x="224" y="229"/>
                  </a:lnTo>
                  <a:lnTo>
                    <a:pt x="228" y="229"/>
                  </a:lnTo>
                  <a:lnTo>
                    <a:pt x="233" y="229"/>
                  </a:lnTo>
                  <a:lnTo>
                    <a:pt x="237" y="225"/>
                  </a:lnTo>
                  <a:lnTo>
                    <a:pt x="242" y="225"/>
                  </a:lnTo>
                  <a:lnTo>
                    <a:pt x="246" y="225"/>
                  </a:lnTo>
                  <a:lnTo>
                    <a:pt x="250" y="220"/>
                  </a:lnTo>
                  <a:lnTo>
                    <a:pt x="255" y="220"/>
                  </a:lnTo>
                  <a:lnTo>
                    <a:pt x="259" y="220"/>
                  </a:lnTo>
                  <a:lnTo>
                    <a:pt x="263" y="216"/>
                  </a:lnTo>
                  <a:lnTo>
                    <a:pt x="268" y="216"/>
                  </a:lnTo>
                  <a:lnTo>
                    <a:pt x="272" y="216"/>
                  </a:lnTo>
                  <a:lnTo>
                    <a:pt x="277" y="212"/>
                  </a:lnTo>
                  <a:lnTo>
                    <a:pt x="281" y="212"/>
                  </a:lnTo>
                  <a:lnTo>
                    <a:pt x="285" y="208"/>
                  </a:lnTo>
                  <a:lnTo>
                    <a:pt x="290" y="208"/>
                  </a:lnTo>
                  <a:lnTo>
                    <a:pt x="294" y="204"/>
                  </a:lnTo>
                  <a:lnTo>
                    <a:pt x="299" y="204"/>
                  </a:lnTo>
                  <a:lnTo>
                    <a:pt x="303" y="200"/>
                  </a:lnTo>
                  <a:lnTo>
                    <a:pt x="307" y="200"/>
                  </a:lnTo>
                  <a:lnTo>
                    <a:pt x="312" y="195"/>
                  </a:lnTo>
                  <a:lnTo>
                    <a:pt x="316" y="195"/>
                  </a:lnTo>
                  <a:lnTo>
                    <a:pt x="320" y="191"/>
                  </a:lnTo>
                  <a:lnTo>
                    <a:pt x="325" y="191"/>
                  </a:lnTo>
                  <a:lnTo>
                    <a:pt x="329" y="187"/>
                  </a:lnTo>
                  <a:lnTo>
                    <a:pt x="334" y="183"/>
                  </a:lnTo>
                  <a:lnTo>
                    <a:pt x="338" y="183"/>
                  </a:lnTo>
                  <a:lnTo>
                    <a:pt x="342" y="179"/>
                  </a:lnTo>
                  <a:lnTo>
                    <a:pt x="347" y="179"/>
                  </a:lnTo>
                  <a:lnTo>
                    <a:pt x="351" y="175"/>
                  </a:lnTo>
                  <a:lnTo>
                    <a:pt x="356" y="175"/>
                  </a:lnTo>
                  <a:lnTo>
                    <a:pt x="360" y="170"/>
                  </a:lnTo>
                  <a:lnTo>
                    <a:pt x="364" y="166"/>
                  </a:lnTo>
                  <a:lnTo>
                    <a:pt x="369" y="166"/>
                  </a:lnTo>
                  <a:lnTo>
                    <a:pt x="373" y="162"/>
                  </a:lnTo>
                  <a:lnTo>
                    <a:pt x="377" y="158"/>
                  </a:lnTo>
                  <a:lnTo>
                    <a:pt x="382" y="154"/>
                  </a:lnTo>
                  <a:lnTo>
                    <a:pt x="386" y="154"/>
                  </a:lnTo>
                  <a:lnTo>
                    <a:pt x="391" y="150"/>
                  </a:lnTo>
                  <a:lnTo>
                    <a:pt x="395" y="145"/>
                  </a:lnTo>
                  <a:lnTo>
                    <a:pt x="399" y="141"/>
                  </a:lnTo>
                  <a:lnTo>
                    <a:pt x="404" y="137"/>
                  </a:lnTo>
                  <a:lnTo>
                    <a:pt x="408" y="137"/>
                  </a:lnTo>
                  <a:lnTo>
                    <a:pt x="413" y="133"/>
                  </a:lnTo>
                  <a:lnTo>
                    <a:pt x="417" y="129"/>
                  </a:lnTo>
                  <a:lnTo>
                    <a:pt x="421" y="125"/>
                  </a:lnTo>
                  <a:lnTo>
                    <a:pt x="426" y="120"/>
                  </a:lnTo>
                  <a:lnTo>
                    <a:pt x="430" y="116"/>
                  </a:lnTo>
                  <a:lnTo>
                    <a:pt x="434" y="112"/>
                  </a:lnTo>
                  <a:lnTo>
                    <a:pt x="439" y="108"/>
                  </a:lnTo>
                  <a:lnTo>
                    <a:pt x="443" y="104"/>
                  </a:lnTo>
                  <a:lnTo>
                    <a:pt x="448" y="104"/>
                  </a:lnTo>
                  <a:lnTo>
                    <a:pt x="452" y="95"/>
                  </a:lnTo>
                  <a:lnTo>
                    <a:pt x="456" y="91"/>
                  </a:lnTo>
                  <a:lnTo>
                    <a:pt x="461" y="87"/>
                  </a:lnTo>
                  <a:lnTo>
                    <a:pt x="465" y="83"/>
                  </a:lnTo>
                  <a:lnTo>
                    <a:pt x="470" y="79"/>
                  </a:lnTo>
                  <a:lnTo>
                    <a:pt x="474" y="75"/>
                  </a:lnTo>
                  <a:lnTo>
                    <a:pt x="478" y="70"/>
                  </a:lnTo>
                  <a:lnTo>
                    <a:pt x="487" y="62"/>
                  </a:lnTo>
                  <a:lnTo>
                    <a:pt x="487" y="58"/>
                  </a:lnTo>
                  <a:lnTo>
                    <a:pt x="491" y="54"/>
                  </a:lnTo>
                  <a:lnTo>
                    <a:pt x="496" y="50"/>
                  </a:lnTo>
                  <a:lnTo>
                    <a:pt x="505" y="41"/>
                  </a:lnTo>
                  <a:lnTo>
                    <a:pt x="500" y="41"/>
                  </a:lnTo>
                  <a:lnTo>
                    <a:pt x="505" y="41"/>
                  </a:lnTo>
                  <a:lnTo>
                    <a:pt x="509" y="37"/>
                  </a:lnTo>
                  <a:lnTo>
                    <a:pt x="509" y="33"/>
                  </a:lnTo>
                  <a:lnTo>
                    <a:pt x="513" y="29"/>
                  </a:lnTo>
                  <a:lnTo>
                    <a:pt x="518" y="25"/>
                  </a:lnTo>
                  <a:lnTo>
                    <a:pt x="522" y="20"/>
                  </a:lnTo>
                  <a:lnTo>
                    <a:pt x="522" y="16"/>
                  </a:lnTo>
                  <a:lnTo>
                    <a:pt x="531" y="8"/>
                  </a:lnTo>
                  <a:lnTo>
                    <a:pt x="527" y="8"/>
                  </a:lnTo>
                  <a:lnTo>
                    <a:pt x="531" y="8"/>
                  </a:lnTo>
                  <a:lnTo>
                    <a:pt x="535" y="4"/>
                  </a:lnTo>
                  <a:lnTo>
                    <a:pt x="535" y="0"/>
                  </a:lnTo>
                </a:path>
              </a:pathLst>
            </a:custGeom>
            <a:noFill/>
            <a:ln w="6985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105" name="Freeform 50"/>
            <p:cNvSpPr>
              <a:spLocks/>
            </p:cNvSpPr>
            <p:nvPr/>
          </p:nvSpPr>
          <p:spPr bwMode="auto">
            <a:xfrm>
              <a:off x="3606" y="3045"/>
              <a:ext cx="333" cy="738"/>
            </a:xfrm>
            <a:custGeom>
              <a:avLst/>
              <a:gdLst>
                <a:gd name="T0" fmla="*/ 5 w 333"/>
                <a:gd name="T1" fmla="*/ 729 h 738"/>
                <a:gd name="T2" fmla="*/ 18 w 333"/>
                <a:gd name="T3" fmla="*/ 717 h 738"/>
                <a:gd name="T4" fmla="*/ 27 w 333"/>
                <a:gd name="T5" fmla="*/ 704 h 738"/>
                <a:gd name="T6" fmla="*/ 31 w 333"/>
                <a:gd name="T7" fmla="*/ 692 h 738"/>
                <a:gd name="T8" fmla="*/ 40 w 333"/>
                <a:gd name="T9" fmla="*/ 679 h 738"/>
                <a:gd name="T10" fmla="*/ 48 w 333"/>
                <a:gd name="T11" fmla="*/ 667 h 738"/>
                <a:gd name="T12" fmla="*/ 57 w 333"/>
                <a:gd name="T13" fmla="*/ 654 h 738"/>
                <a:gd name="T14" fmla="*/ 62 w 333"/>
                <a:gd name="T15" fmla="*/ 642 h 738"/>
                <a:gd name="T16" fmla="*/ 70 w 333"/>
                <a:gd name="T17" fmla="*/ 629 h 738"/>
                <a:gd name="T18" fmla="*/ 79 w 333"/>
                <a:gd name="T19" fmla="*/ 613 h 738"/>
                <a:gd name="T20" fmla="*/ 88 w 333"/>
                <a:gd name="T21" fmla="*/ 600 h 738"/>
                <a:gd name="T22" fmla="*/ 97 w 333"/>
                <a:gd name="T23" fmla="*/ 588 h 738"/>
                <a:gd name="T24" fmla="*/ 101 w 333"/>
                <a:gd name="T25" fmla="*/ 571 h 738"/>
                <a:gd name="T26" fmla="*/ 110 w 333"/>
                <a:gd name="T27" fmla="*/ 554 h 738"/>
                <a:gd name="T28" fmla="*/ 119 w 333"/>
                <a:gd name="T29" fmla="*/ 542 h 738"/>
                <a:gd name="T30" fmla="*/ 127 w 333"/>
                <a:gd name="T31" fmla="*/ 525 h 738"/>
                <a:gd name="T32" fmla="*/ 136 w 333"/>
                <a:gd name="T33" fmla="*/ 508 h 738"/>
                <a:gd name="T34" fmla="*/ 141 w 333"/>
                <a:gd name="T35" fmla="*/ 492 h 738"/>
                <a:gd name="T36" fmla="*/ 149 w 333"/>
                <a:gd name="T37" fmla="*/ 475 h 738"/>
                <a:gd name="T38" fmla="*/ 158 w 333"/>
                <a:gd name="T39" fmla="*/ 458 h 738"/>
                <a:gd name="T40" fmla="*/ 167 w 333"/>
                <a:gd name="T41" fmla="*/ 442 h 738"/>
                <a:gd name="T42" fmla="*/ 176 w 333"/>
                <a:gd name="T43" fmla="*/ 421 h 738"/>
                <a:gd name="T44" fmla="*/ 180 w 333"/>
                <a:gd name="T45" fmla="*/ 404 h 738"/>
                <a:gd name="T46" fmla="*/ 189 w 333"/>
                <a:gd name="T47" fmla="*/ 388 h 738"/>
                <a:gd name="T48" fmla="*/ 198 w 333"/>
                <a:gd name="T49" fmla="*/ 367 h 738"/>
                <a:gd name="T50" fmla="*/ 206 w 333"/>
                <a:gd name="T51" fmla="*/ 350 h 738"/>
                <a:gd name="T52" fmla="*/ 211 w 333"/>
                <a:gd name="T53" fmla="*/ 329 h 738"/>
                <a:gd name="T54" fmla="*/ 219 w 333"/>
                <a:gd name="T55" fmla="*/ 308 h 738"/>
                <a:gd name="T56" fmla="*/ 228 w 333"/>
                <a:gd name="T57" fmla="*/ 292 h 738"/>
                <a:gd name="T58" fmla="*/ 237 w 333"/>
                <a:gd name="T59" fmla="*/ 271 h 738"/>
                <a:gd name="T60" fmla="*/ 246 w 333"/>
                <a:gd name="T61" fmla="*/ 250 h 738"/>
                <a:gd name="T62" fmla="*/ 250 w 333"/>
                <a:gd name="T63" fmla="*/ 229 h 738"/>
                <a:gd name="T64" fmla="*/ 259 w 333"/>
                <a:gd name="T65" fmla="*/ 208 h 738"/>
                <a:gd name="T66" fmla="*/ 268 w 333"/>
                <a:gd name="T67" fmla="*/ 188 h 738"/>
                <a:gd name="T68" fmla="*/ 276 w 333"/>
                <a:gd name="T69" fmla="*/ 167 h 738"/>
                <a:gd name="T70" fmla="*/ 285 w 333"/>
                <a:gd name="T71" fmla="*/ 146 h 738"/>
                <a:gd name="T72" fmla="*/ 290 w 333"/>
                <a:gd name="T73" fmla="*/ 125 h 738"/>
                <a:gd name="T74" fmla="*/ 298 w 333"/>
                <a:gd name="T75" fmla="*/ 104 h 738"/>
                <a:gd name="T76" fmla="*/ 307 w 333"/>
                <a:gd name="T77" fmla="*/ 79 h 738"/>
                <a:gd name="T78" fmla="*/ 316 w 333"/>
                <a:gd name="T79" fmla="*/ 58 h 738"/>
                <a:gd name="T80" fmla="*/ 320 w 333"/>
                <a:gd name="T81" fmla="*/ 38 h 738"/>
                <a:gd name="T82" fmla="*/ 329 w 333"/>
                <a:gd name="T83" fmla="*/ 13 h 738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333"/>
                <a:gd name="T127" fmla="*/ 0 h 738"/>
                <a:gd name="T128" fmla="*/ 333 w 333"/>
                <a:gd name="T129" fmla="*/ 738 h 738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333" h="738">
                  <a:moveTo>
                    <a:pt x="0" y="738"/>
                  </a:moveTo>
                  <a:lnTo>
                    <a:pt x="5" y="733"/>
                  </a:lnTo>
                  <a:lnTo>
                    <a:pt x="5" y="729"/>
                  </a:lnTo>
                  <a:lnTo>
                    <a:pt x="9" y="725"/>
                  </a:lnTo>
                  <a:lnTo>
                    <a:pt x="13" y="721"/>
                  </a:lnTo>
                  <a:lnTo>
                    <a:pt x="18" y="717"/>
                  </a:lnTo>
                  <a:lnTo>
                    <a:pt x="18" y="713"/>
                  </a:lnTo>
                  <a:lnTo>
                    <a:pt x="22" y="708"/>
                  </a:lnTo>
                  <a:lnTo>
                    <a:pt x="27" y="704"/>
                  </a:lnTo>
                  <a:lnTo>
                    <a:pt x="27" y="700"/>
                  </a:lnTo>
                  <a:lnTo>
                    <a:pt x="31" y="696"/>
                  </a:lnTo>
                  <a:lnTo>
                    <a:pt x="31" y="692"/>
                  </a:lnTo>
                  <a:lnTo>
                    <a:pt x="35" y="688"/>
                  </a:lnTo>
                  <a:lnTo>
                    <a:pt x="40" y="683"/>
                  </a:lnTo>
                  <a:lnTo>
                    <a:pt x="40" y="679"/>
                  </a:lnTo>
                  <a:lnTo>
                    <a:pt x="44" y="675"/>
                  </a:lnTo>
                  <a:lnTo>
                    <a:pt x="44" y="671"/>
                  </a:lnTo>
                  <a:lnTo>
                    <a:pt x="48" y="667"/>
                  </a:lnTo>
                  <a:lnTo>
                    <a:pt x="53" y="663"/>
                  </a:lnTo>
                  <a:lnTo>
                    <a:pt x="53" y="658"/>
                  </a:lnTo>
                  <a:lnTo>
                    <a:pt x="57" y="654"/>
                  </a:lnTo>
                  <a:lnTo>
                    <a:pt x="57" y="650"/>
                  </a:lnTo>
                  <a:lnTo>
                    <a:pt x="62" y="646"/>
                  </a:lnTo>
                  <a:lnTo>
                    <a:pt x="62" y="642"/>
                  </a:lnTo>
                  <a:lnTo>
                    <a:pt x="66" y="638"/>
                  </a:lnTo>
                  <a:lnTo>
                    <a:pt x="70" y="633"/>
                  </a:lnTo>
                  <a:lnTo>
                    <a:pt x="70" y="629"/>
                  </a:lnTo>
                  <a:lnTo>
                    <a:pt x="75" y="625"/>
                  </a:lnTo>
                  <a:lnTo>
                    <a:pt x="75" y="617"/>
                  </a:lnTo>
                  <a:lnTo>
                    <a:pt x="79" y="613"/>
                  </a:lnTo>
                  <a:lnTo>
                    <a:pt x="84" y="608"/>
                  </a:lnTo>
                  <a:lnTo>
                    <a:pt x="84" y="604"/>
                  </a:lnTo>
                  <a:lnTo>
                    <a:pt x="88" y="600"/>
                  </a:lnTo>
                  <a:lnTo>
                    <a:pt x="88" y="596"/>
                  </a:lnTo>
                  <a:lnTo>
                    <a:pt x="92" y="592"/>
                  </a:lnTo>
                  <a:lnTo>
                    <a:pt x="97" y="588"/>
                  </a:lnTo>
                  <a:lnTo>
                    <a:pt x="97" y="579"/>
                  </a:lnTo>
                  <a:lnTo>
                    <a:pt x="101" y="575"/>
                  </a:lnTo>
                  <a:lnTo>
                    <a:pt x="101" y="571"/>
                  </a:lnTo>
                  <a:lnTo>
                    <a:pt x="105" y="567"/>
                  </a:lnTo>
                  <a:lnTo>
                    <a:pt x="110" y="563"/>
                  </a:lnTo>
                  <a:lnTo>
                    <a:pt x="110" y="554"/>
                  </a:lnTo>
                  <a:lnTo>
                    <a:pt x="114" y="550"/>
                  </a:lnTo>
                  <a:lnTo>
                    <a:pt x="114" y="546"/>
                  </a:lnTo>
                  <a:lnTo>
                    <a:pt x="119" y="542"/>
                  </a:lnTo>
                  <a:lnTo>
                    <a:pt x="123" y="533"/>
                  </a:lnTo>
                  <a:lnTo>
                    <a:pt x="123" y="529"/>
                  </a:lnTo>
                  <a:lnTo>
                    <a:pt x="127" y="525"/>
                  </a:lnTo>
                  <a:lnTo>
                    <a:pt x="127" y="521"/>
                  </a:lnTo>
                  <a:lnTo>
                    <a:pt x="132" y="513"/>
                  </a:lnTo>
                  <a:lnTo>
                    <a:pt x="136" y="508"/>
                  </a:lnTo>
                  <a:lnTo>
                    <a:pt x="136" y="504"/>
                  </a:lnTo>
                  <a:lnTo>
                    <a:pt x="141" y="496"/>
                  </a:lnTo>
                  <a:lnTo>
                    <a:pt x="141" y="492"/>
                  </a:lnTo>
                  <a:lnTo>
                    <a:pt x="145" y="488"/>
                  </a:lnTo>
                  <a:lnTo>
                    <a:pt x="149" y="479"/>
                  </a:lnTo>
                  <a:lnTo>
                    <a:pt x="149" y="475"/>
                  </a:lnTo>
                  <a:lnTo>
                    <a:pt x="154" y="471"/>
                  </a:lnTo>
                  <a:lnTo>
                    <a:pt x="154" y="463"/>
                  </a:lnTo>
                  <a:lnTo>
                    <a:pt x="158" y="458"/>
                  </a:lnTo>
                  <a:lnTo>
                    <a:pt x="162" y="454"/>
                  </a:lnTo>
                  <a:lnTo>
                    <a:pt x="162" y="446"/>
                  </a:lnTo>
                  <a:lnTo>
                    <a:pt x="167" y="442"/>
                  </a:lnTo>
                  <a:lnTo>
                    <a:pt x="167" y="433"/>
                  </a:lnTo>
                  <a:lnTo>
                    <a:pt x="171" y="429"/>
                  </a:lnTo>
                  <a:lnTo>
                    <a:pt x="176" y="421"/>
                  </a:lnTo>
                  <a:lnTo>
                    <a:pt x="176" y="417"/>
                  </a:lnTo>
                  <a:lnTo>
                    <a:pt x="180" y="413"/>
                  </a:lnTo>
                  <a:lnTo>
                    <a:pt x="180" y="404"/>
                  </a:lnTo>
                  <a:lnTo>
                    <a:pt x="184" y="400"/>
                  </a:lnTo>
                  <a:lnTo>
                    <a:pt x="184" y="392"/>
                  </a:lnTo>
                  <a:lnTo>
                    <a:pt x="189" y="388"/>
                  </a:lnTo>
                  <a:lnTo>
                    <a:pt x="193" y="379"/>
                  </a:lnTo>
                  <a:lnTo>
                    <a:pt x="193" y="375"/>
                  </a:lnTo>
                  <a:lnTo>
                    <a:pt x="198" y="367"/>
                  </a:lnTo>
                  <a:lnTo>
                    <a:pt x="198" y="363"/>
                  </a:lnTo>
                  <a:lnTo>
                    <a:pt x="202" y="354"/>
                  </a:lnTo>
                  <a:lnTo>
                    <a:pt x="206" y="350"/>
                  </a:lnTo>
                  <a:lnTo>
                    <a:pt x="206" y="342"/>
                  </a:lnTo>
                  <a:lnTo>
                    <a:pt x="211" y="338"/>
                  </a:lnTo>
                  <a:lnTo>
                    <a:pt x="211" y="329"/>
                  </a:lnTo>
                  <a:lnTo>
                    <a:pt x="215" y="325"/>
                  </a:lnTo>
                  <a:lnTo>
                    <a:pt x="219" y="317"/>
                  </a:lnTo>
                  <a:lnTo>
                    <a:pt x="219" y="308"/>
                  </a:lnTo>
                  <a:lnTo>
                    <a:pt x="224" y="304"/>
                  </a:lnTo>
                  <a:lnTo>
                    <a:pt x="224" y="296"/>
                  </a:lnTo>
                  <a:lnTo>
                    <a:pt x="228" y="292"/>
                  </a:lnTo>
                  <a:lnTo>
                    <a:pt x="233" y="283"/>
                  </a:lnTo>
                  <a:lnTo>
                    <a:pt x="233" y="279"/>
                  </a:lnTo>
                  <a:lnTo>
                    <a:pt x="237" y="271"/>
                  </a:lnTo>
                  <a:lnTo>
                    <a:pt x="237" y="263"/>
                  </a:lnTo>
                  <a:lnTo>
                    <a:pt x="241" y="258"/>
                  </a:lnTo>
                  <a:lnTo>
                    <a:pt x="246" y="250"/>
                  </a:lnTo>
                  <a:lnTo>
                    <a:pt x="246" y="242"/>
                  </a:lnTo>
                  <a:lnTo>
                    <a:pt x="250" y="238"/>
                  </a:lnTo>
                  <a:lnTo>
                    <a:pt x="250" y="229"/>
                  </a:lnTo>
                  <a:lnTo>
                    <a:pt x="255" y="225"/>
                  </a:lnTo>
                  <a:lnTo>
                    <a:pt x="259" y="217"/>
                  </a:lnTo>
                  <a:lnTo>
                    <a:pt x="259" y="208"/>
                  </a:lnTo>
                  <a:lnTo>
                    <a:pt x="263" y="204"/>
                  </a:lnTo>
                  <a:lnTo>
                    <a:pt x="263" y="196"/>
                  </a:lnTo>
                  <a:lnTo>
                    <a:pt x="268" y="188"/>
                  </a:lnTo>
                  <a:lnTo>
                    <a:pt x="272" y="183"/>
                  </a:lnTo>
                  <a:lnTo>
                    <a:pt x="272" y="175"/>
                  </a:lnTo>
                  <a:lnTo>
                    <a:pt x="276" y="167"/>
                  </a:lnTo>
                  <a:lnTo>
                    <a:pt x="276" y="158"/>
                  </a:lnTo>
                  <a:lnTo>
                    <a:pt x="281" y="154"/>
                  </a:lnTo>
                  <a:lnTo>
                    <a:pt x="285" y="146"/>
                  </a:lnTo>
                  <a:lnTo>
                    <a:pt x="285" y="138"/>
                  </a:lnTo>
                  <a:lnTo>
                    <a:pt x="290" y="133"/>
                  </a:lnTo>
                  <a:lnTo>
                    <a:pt x="290" y="125"/>
                  </a:lnTo>
                  <a:lnTo>
                    <a:pt x="294" y="117"/>
                  </a:lnTo>
                  <a:lnTo>
                    <a:pt x="294" y="108"/>
                  </a:lnTo>
                  <a:lnTo>
                    <a:pt x="298" y="104"/>
                  </a:lnTo>
                  <a:lnTo>
                    <a:pt x="303" y="96"/>
                  </a:lnTo>
                  <a:lnTo>
                    <a:pt x="303" y="88"/>
                  </a:lnTo>
                  <a:lnTo>
                    <a:pt x="307" y="79"/>
                  </a:lnTo>
                  <a:lnTo>
                    <a:pt x="307" y="75"/>
                  </a:lnTo>
                  <a:lnTo>
                    <a:pt x="312" y="67"/>
                  </a:lnTo>
                  <a:lnTo>
                    <a:pt x="316" y="58"/>
                  </a:lnTo>
                  <a:lnTo>
                    <a:pt x="316" y="50"/>
                  </a:lnTo>
                  <a:lnTo>
                    <a:pt x="320" y="46"/>
                  </a:lnTo>
                  <a:lnTo>
                    <a:pt x="320" y="38"/>
                  </a:lnTo>
                  <a:lnTo>
                    <a:pt x="325" y="29"/>
                  </a:lnTo>
                  <a:lnTo>
                    <a:pt x="329" y="21"/>
                  </a:lnTo>
                  <a:lnTo>
                    <a:pt x="329" y="13"/>
                  </a:lnTo>
                  <a:lnTo>
                    <a:pt x="333" y="8"/>
                  </a:lnTo>
                  <a:lnTo>
                    <a:pt x="333" y="0"/>
                  </a:lnTo>
                </a:path>
              </a:pathLst>
            </a:custGeom>
            <a:noFill/>
            <a:ln w="6985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106" name="Freeform 51"/>
            <p:cNvSpPr>
              <a:spLocks/>
            </p:cNvSpPr>
            <p:nvPr/>
          </p:nvSpPr>
          <p:spPr bwMode="auto">
            <a:xfrm>
              <a:off x="3939" y="2253"/>
              <a:ext cx="338" cy="792"/>
            </a:xfrm>
            <a:custGeom>
              <a:avLst/>
              <a:gdLst>
                <a:gd name="T0" fmla="*/ 9 w 338"/>
                <a:gd name="T1" fmla="*/ 775 h 792"/>
                <a:gd name="T2" fmla="*/ 14 w 338"/>
                <a:gd name="T3" fmla="*/ 755 h 792"/>
                <a:gd name="T4" fmla="*/ 22 w 338"/>
                <a:gd name="T5" fmla="*/ 734 h 792"/>
                <a:gd name="T6" fmla="*/ 31 w 338"/>
                <a:gd name="T7" fmla="*/ 709 h 792"/>
                <a:gd name="T8" fmla="*/ 40 w 338"/>
                <a:gd name="T9" fmla="*/ 688 h 792"/>
                <a:gd name="T10" fmla="*/ 49 w 338"/>
                <a:gd name="T11" fmla="*/ 663 h 792"/>
                <a:gd name="T12" fmla="*/ 53 w 338"/>
                <a:gd name="T13" fmla="*/ 642 h 792"/>
                <a:gd name="T14" fmla="*/ 62 w 338"/>
                <a:gd name="T15" fmla="*/ 617 h 792"/>
                <a:gd name="T16" fmla="*/ 71 w 338"/>
                <a:gd name="T17" fmla="*/ 596 h 792"/>
                <a:gd name="T18" fmla="*/ 79 w 338"/>
                <a:gd name="T19" fmla="*/ 575 h 792"/>
                <a:gd name="T20" fmla="*/ 84 w 338"/>
                <a:gd name="T21" fmla="*/ 550 h 792"/>
                <a:gd name="T22" fmla="*/ 93 w 338"/>
                <a:gd name="T23" fmla="*/ 530 h 792"/>
                <a:gd name="T24" fmla="*/ 101 w 338"/>
                <a:gd name="T25" fmla="*/ 509 h 792"/>
                <a:gd name="T26" fmla="*/ 110 w 338"/>
                <a:gd name="T27" fmla="*/ 484 h 792"/>
                <a:gd name="T28" fmla="*/ 119 w 338"/>
                <a:gd name="T29" fmla="*/ 463 h 792"/>
                <a:gd name="T30" fmla="*/ 123 w 338"/>
                <a:gd name="T31" fmla="*/ 442 h 792"/>
                <a:gd name="T32" fmla="*/ 132 w 338"/>
                <a:gd name="T33" fmla="*/ 421 h 792"/>
                <a:gd name="T34" fmla="*/ 141 w 338"/>
                <a:gd name="T35" fmla="*/ 400 h 792"/>
                <a:gd name="T36" fmla="*/ 150 w 338"/>
                <a:gd name="T37" fmla="*/ 380 h 792"/>
                <a:gd name="T38" fmla="*/ 158 w 338"/>
                <a:gd name="T39" fmla="*/ 359 h 792"/>
                <a:gd name="T40" fmla="*/ 163 w 338"/>
                <a:gd name="T41" fmla="*/ 338 h 792"/>
                <a:gd name="T42" fmla="*/ 171 w 338"/>
                <a:gd name="T43" fmla="*/ 317 h 792"/>
                <a:gd name="T44" fmla="*/ 180 w 338"/>
                <a:gd name="T45" fmla="*/ 296 h 792"/>
                <a:gd name="T46" fmla="*/ 189 w 338"/>
                <a:gd name="T47" fmla="*/ 280 h 792"/>
                <a:gd name="T48" fmla="*/ 198 w 338"/>
                <a:gd name="T49" fmla="*/ 259 h 792"/>
                <a:gd name="T50" fmla="*/ 202 w 338"/>
                <a:gd name="T51" fmla="*/ 242 h 792"/>
                <a:gd name="T52" fmla="*/ 211 w 338"/>
                <a:gd name="T53" fmla="*/ 221 h 792"/>
                <a:gd name="T54" fmla="*/ 220 w 338"/>
                <a:gd name="T55" fmla="*/ 205 h 792"/>
                <a:gd name="T56" fmla="*/ 228 w 338"/>
                <a:gd name="T57" fmla="*/ 188 h 792"/>
                <a:gd name="T58" fmla="*/ 233 w 338"/>
                <a:gd name="T59" fmla="*/ 171 h 792"/>
                <a:gd name="T60" fmla="*/ 242 w 338"/>
                <a:gd name="T61" fmla="*/ 155 h 792"/>
                <a:gd name="T62" fmla="*/ 250 w 338"/>
                <a:gd name="T63" fmla="*/ 138 h 792"/>
                <a:gd name="T64" fmla="*/ 259 w 338"/>
                <a:gd name="T65" fmla="*/ 121 h 792"/>
                <a:gd name="T66" fmla="*/ 268 w 338"/>
                <a:gd name="T67" fmla="*/ 109 h 792"/>
                <a:gd name="T68" fmla="*/ 272 w 338"/>
                <a:gd name="T69" fmla="*/ 92 h 792"/>
                <a:gd name="T70" fmla="*/ 281 w 338"/>
                <a:gd name="T71" fmla="*/ 80 h 792"/>
                <a:gd name="T72" fmla="*/ 290 w 338"/>
                <a:gd name="T73" fmla="*/ 67 h 792"/>
                <a:gd name="T74" fmla="*/ 299 w 338"/>
                <a:gd name="T75" fmla="*/ 55 h 792"/>
                <a:gd name="T76" fmla="*/ 307 w 338"/>
                <a:gd name="T77" fmla="*/ 42 h 792"/>
                <a:gd name="T78" fmla="*/ 312 w 338"/>
                <a:gd name="T79" fmla="*/ 30 h 792"/>
                <a:gd name="T80" fmla="*/ 325 w 338"/>
                <a:gd name="T81" fmla="*/ 17 h 792"/>
                <a:gd name="T82" fmla="*/ 329 w 338"/>
                <a:gd name="T83" fmla="*/ 5 h 792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338"/>
                <a:gd name="T127" fmla="*/ 0 h 792"/>
                <a:gd name="T128" fmla="*/ 338 w 338"/>
                <a:gd name="T129" fmla="*/ 792 h 792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338" h="792">
                  <a:moveTo>
                    <a:pt x="0" y="792"/>
                  </a:moveTo>
                  <a:lnTo>
                    <a:pt x="5" y="784"/>
                  </a:lnTo>
                  <a:lnTo>
                    <a:pt x="9" y="775"/>
                  </a:lnTo>
                  <a:lnTo>
                    <a:pt x="9" y="771"/>
                  </a:lnTo>
                  <a:lnTo>
                    <a:pt x="14" y="763"/>
                  </a:lnTo>
                  <a:lnTo>
                    <a:pt x="14" y="755"/>
                  </a:lnTo>
                  <a:lnTo>
                    <a:pt x="18" y="746"/>
                  </a:lnTo>
                  <a:lnTo>
                    <a:pt x="22" y="738"/>
                  </a:lnTo>
                  <a:lnTo>
                    <a:pt x="22" y="734"/>
                  </a:lnTo>
                  <a:lnTo>
                    <a:pt x="27" y="725"/>
                  </a:lnTo>
                  <a:lnTo>
                    <a:pt x="27" y="717"/>
                  </a:lnTo>
                  <a:lnTo>
                    <a:pt x="31" y="709"/>
                  </a:lnTo>
                  <a:lnTo>
                    <a:pt x="36" y="700"/>
                  </a:lnTo>
                  <a:lnTo>
                    <a:pt x="36" y="696"/>
                  </a:lnTo>
                  <a:lnTo>
                    <a:pt x="40" y="688"/>
                  </a:lnTo>
                  <a:lnTo>
                    <a:pt x="40" y="680"/>
                  </a:lnTo>
                  <a:lnTo>
                    <a:pt x="44" y="671"/>
                  </a:lnTo>
                  <a:lnTo>
                    <a:pt x="49" y="663"/>
                  </a:lnTo>
                  <a:lnTo>
                    <a:pt x="49" y="655"/>
                  </a:lnTo>
                  <a:lnTo>
                    <a:pt x="53" y="650"/>
                  </a:lnTo>
                  <a:lnTo>
                    <a:pt x="53" y="642"/>
                  </a:lnTo>
                  <a:lnTo>
                    <a:pt x="57" y="634"/>
                  </a:lnTo>
                  <a:lnTo>
                    <a:pt x="62" y="625"/>
                  </a:lnTo>
                  <a:lnTo>
                    <a:pt x="62" y="617"/>
                  </a:lnTo>
                  <a:lnTo>
                    <a:pt x="66" y="613"/>
                  </a:lnTo>
                  <a:lnTo>
                    <a:pt x="66" y="605"/>
                  </a:lnTo>
                  <a:lnTo>
                    <a:pt x="71" y="596"/>
                  </a:lnTo>
                  <a:lnTo>
                    <a:pt x="75" y="588"/>
                  </a:lnTo>
                  <a:lnTo>
                    <a:pt x="75" y="580"/>
                  </a:lnTo>
                  <a:lnTo>
                    <a:pt x="79" y="575"/>
                  </a:lnTo>
                  <a:lnTo>
                    <a:pt x="79" y="567"/>
                  </a:lnTo>
                  <a:lnTo>
                    <a:pt x="84" y="559"/>
                  </a:lnTo>
                  <a:lnTo>
                    <a:pt x="84" y="550"/>
                  </a:lnTo>
                  <a:lnTo>
                    <a:pt x="88" y="546"/>
                  </a:lnTo>
                  <a:lnTo>
                    <a:pt x="93" y="538"/>
                  </a:lnTo>
                  <a:lnTo>
                    <a:pt x="93" y="530"/>
                  </a:lnTo>
                  <a:lnTo>
                    <a:pt x="97" y="521"/>
                  </a:lnTo>
                  <a:lnTo>
                    <a:pt x="97" y="513"/>
                  </a:lnTo>
                  <a:lnTo>
                    <a:pt x="101" y="509"/>
                  </a:lnTo>
                  <a:lnTo>
                    <a:pt x="106" y="500"/>
                  </a:lnTo>
                  <a:lnTo>
                    <a:pt x="106" y="492"/>
                  </a:lnTo>
                  <a:lnTo>
                    <a:pt x="110" y="484"/>
                  </a:lnTo>
                  <a:lnTo>
                    <a:pt x="110" y="480"/>
                  </a:lnTo>
                  <a:lnTo>
                    <a:pt x="114" y="471"/>
                  </a:lnTo>
                  <a:lnTo>
                    <a:pt x="119" y="463"/>
                  </a:lnTo>
                  <a:lnTo>
                    <a:pt x="119" y="455"/>
                  </a:lnTo>
                  <a:lnTo>
                    <a:pt x="123" y="450"/>
                  </a:lnTo>
                  <a:lnTo>
                    <a:pt x="123" y="442"/>
                  </a:lnTo>
                  <a:lnTo>
                    <a:pt x="128" y="434"/>
                  </a:lnTo>
                  <a:lnTo>
                    <a:pt x="132" y="430"/>
                  </a:lnTo>
                  <a:lnTo>
                    <a:pt x="132" y="421"/>
                  </a:lnTo>
                  <a:lnTo>
                    <a:pt x="136" y="413"/>
                  </a:lnTo>
                  <a:lnTo>
                    <a:pt x="136" y="405"/>
                  </a:lnTo>
                  <a:lnTo>
                    <a:pt x="141" y="400"/>
                  </a:lnTo>
                  <a:lnTo>
                    <a:pt x="145" y="392"/>
                  </a:lnTo>
                  <a:lnTo>
                    <a:pt x="145" y="384"/>
                  </a:lnTo>
                  <a:lnTo>
                    <a:pt x="150" y="380"/>
                  </a:lnTo>
                  <a:lnTo>
                    <a:pt x="150" y="371"/>
                  </a:lnTo>
                  <a:lnTo>
                    <a:pt x="154" y="363"/>
                  </a:lnTo>
                  <a:lnTo>
                    <a:pt x="158" y="359"/>
                  </a:lnTo>
                  <a:lnTo>
                    <a:pt x="158" y="350"/>
                  </a:lnTo>
                  <a:lnTo>
                    <a:pt x="163" y="342"/>
                  </a:lnTo>
                  <a:lnTo>
                    <a:pt x="163" y="338"/>
                  </a:lnTo>
                  <a:lnTo>
                    <a:pt x="167" y="330"/>
                  </a:lnTo>
                  <a:lnTo>
                    <a:pt x="171" y="325"/>
                  </a:lnTo>
                  <a:lnTo>
                    <a:pt x="171" y="317"/>
                  </a:lnTo>
                  <a:lnTo>
                    <a:pt x="176" y="309"/>
                  </a:lnTo>
                  <a:lnTo>
                    <a:pt x="176" y="305"/>
                  </a:lnTo>
                  <a:lnTo>
                    <a:pt x="180" y="296"/>
                  </a:lnTo>
                  <a:lnTo>
                    <a:pt x="185" y="292"/>
                  </a:lnTo>
                  <a:lnTo>
                    <a:pt x="185" y="284"/>
                  </a:lnTo>
                  <a:lnTo>
                    <a:pt x="189" y="280"/>
                  </a:lnTo>
                  <a:lnTo>
                    <a:pt x="189" y="271"/>
                  </a:lnTo>
                  <a:lnTo>
                    <a:pt x="193" y="267"/>
                  </a:lnTo>
                  <a:lnTo>
                    <a:pt x="198" y="259"/>
                  </a:lnTo>
                  <a:lnTo>
                    <a:pt x="198" y="250"/>
                  </a:lnTo>
                  <a:lnTo>
                    <a:pt x="202" y="246"/>
                  </a:lnTo>
                  <a:lnTo>
                    <a:pt x="202" y="242"/>
                  </a:lnTo>
                  <a:lnTo>
                    <a:pt x="207" y="234"/>
                  </a:lnTo>
                  <a:lnTo>
                    <a:pt x="207" y="230"/>
                  </a:lnTo>
                  <a:lnTo>
                    <a:pt x="211" y="221"/>
                  </a:lnTo>
                  <a:lnTo>
                    <a:pt x="215" y="217"/>
                  </a:lnTo>
                  <a:lnTo>
                    <a:pt x="215" y="209"/>
                  </a:lnTo>
                  <a:lnTo>
                    <a:pt x="220" y="205"/>
                  </a:lnTo>
                  <a:lnTo>
                    <a:pt x="220" y="196"/>
                  </a:lnTo>
                  <a:lnTo>
                    <a:pt x="224" y="192"/>
                  </a:lnTo>
                  <a:lnTo>
                    <a:pt x="228" y="188"/>
                  </a:lnTo>
                  <a:lnTo>
                    <a:pt x="228" y="180"/>
                  </a:lnTo>
                  <a:lnTo>
                    <a:pt x="233" y="175"/>
                  </a:lnTo>
                  <a:lnTo>
                    <a:pt x="233" y="171"/>
                  </a:lnTo>
                  <a:lnTo>
                    <a:pt x="237" y="163"/>
                  </a:lnTo>
                  <a:lnTo>
                    <a:pt x="242" y="159"/>
                  </a:lnTo>
                  <a:lnTo>
                    <a:pt x="242" y="155"/>
                  </a:lnTo>
                  <a:lnTo>
                    <a:pt x="246" y="146"/>
                  </a:lnTo>
                  <a:lnTo>
                    <a:pt x="246" y="142"/>
                  </a:lnTo>
                  <a:lnTo>
                    <a:pt x="250" y="138"/>
                  </a:lnTo>
                  <a:lnTo>
                    <a:pt x="255" y="134"/>
                  </a:lnTo>
                  <a:lnTo>
                    <a:pt x="255" y="125"/>
                  </a:lnTo>
                  <a:lnTo>
                    <a:pt x="259" y="121"/>
                  </a:lnTo>
                  <a:lnTo>
                    <a:pt x="259" y="117"/>
                  </a:lnTo>
                  <a:lnTo>
                    <a:pt x="264" y="113"/>
                  </a:lnTo>
                  <a:lnTo>
                    <a:pt x="268" y="109"/>
                  </a:lnTo>
                  <a:lnTo>
                    <a:pt x="268" y="100"/>
                  </a:lnTo>
                  <a:lnTo>
                    <a:pt x="272" y="96"/>
                  </a:lnTo>
                  <a:lnTo>
                    <a:pt x="272" y="92"/>
                  </a:lnTo>
                  <a:lnTo>
                    <a:pt x="277" y="88"/>
                  </a:lnTo>
                  <a:lnTo>
                    <a:pt x="281" y="84"/>
                  </a:lnTo>
                  <a:lnTo>
                    <a:pt x="281" y="80"/>
                  </a:lnTo>
                  <a:lnTo>
                    <a:pt x="285" y="75"/>
                  </a:lnTo>
                  <a:lnTo>
                    <a:pt x="285" y="71"/>
                  </a:lnTo>
                  <a:lnTo>
                    <a:pt x="290" y="67"/>
                  </a:lnTo>
                  <a:lnTo>
                    <a:pt x="294" y="63"/>
                  </a:lnTo>
                  <a:lnTo>
                    <a:pt x="294" y="59"/>
                  </a:lnTo>
                  <a:lnTo>
                    <a:pt x="299" y="55"/>
                  </a:lnTo>
                  <a:lnTo>
                    <a:pt x="299" y="50"/>
                  </a:lnTo>
                  <a:lnTo>
                    <a:pt x="303" y="46"/>
                  </a:lnTo>
                  <a:lnTo>
                    <a:pt x="307" y="42"/>
                  </a:lnTo>
                  <a:lnTo>
                    <a:pt x="307" y="38"/>
                  </a:lnTo>
                  <a:lnTo>
                    <a:pt x="312" y="34"/>
                  </a:lnTo>
                  <a:lnTo>
                    <a:pt x="312" y="30"/>
                  </a:lnTo>
                  <a:lnTo>
                    <a:pt x="316" y="25"/>
                  </a:lnTo>
                  <a:lnTo>
                    <a:pt x="316" y="21"/>
                  </a:lnTo>
                  <a:lnTo>
                    <a:pt x="325" y="17"/>
                  </a:lnTo>
                  <a:lnTo>
                    <a:pt x="325" y="13"/>
                  </a:lnTo>
                  <a:lnTo>
                    <a:pt x="334" y="5"/>
                  </a:lnTo>
                  <a:lnTo>
                    <a:pt x="329" y="5"/>
                  </a:lnTo>
                  <a:lnTo>
                    <a:pt x="334" y="5"/>
                  </a:lnTo>
                  <a:lnTo>
                    <a:pt x="338" y="0"/>
                  </a:lnTo>
                </a:path>
              </a:pathLst>
            </a:custGeom>
            <a:noFill/>
            <a:ln w="6985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107" name="Freeform 52"/>
            <p:cNvSpPr>
              <a:spLocks/>
            </p:cNvSpPr>
            <p:nvPr/>
          </p:nvSpPr>
          <p:spPr bwMode="auto">
            <a:xfrm>
              <a:off x="4277" y="2195"/>
              <a:ext cx="412" cy="521"/>
            </a:xfrm>
            <a:custGeom>
              <a:avLst/>
              <a:gdLst>
                <a:gd name="T0" fmla="*/ 4 w 412"/>
                <a:gd name="T1" fmla="*/ 50 h 521"/>
                <a:gd name="T2" fmla="*/ 18 w 412"/>
                <a:gd name="T3" fmla="*/ 38 h 521"/>
                <a:gd name="T4" fmla="*/ 35 w 412"/>
                <a:gd name="T5" fmla="*/ 25 h 521"/>
                <a:gd name="T6" fmla="*/ 48 w 412"/>
                <a:gd name="T7" fmla="*/ 13 h 521"/>
                <a:gd name="T8" fmla="*/ 61 w 412"/>
                <a:gd name="T9" fmla="*/ 8 h 521"/>
                <a:gd name="T10" fmla="*/ 75 w 412"/>
                <a:gd name="T11" fmla="*/ 4 h 521"/>
                <a:gd name="T12" fmla="*/ 88 w 412"/>
                <a:gd name="T13" fmla="*/ 0 h 521"/>
                <a:gd name="T14" fmla="*/ 101 w 412"/>
                <a:gd name="T15" fmla="*/ 0 h 521"/>
                <a:gd name="T16" fmla="*/ 114 w 412"/>
                <a:gd name="T17" fmla="*/ 4 h 521"/>
                <a:gd name="T18" fmla="*/ 127 w 412"/>
                <a:gd name="T19" fmla="*/ 8 h 521"/>
                <a:gd name="T20" fmla="*/ 140 w 412"/>
                <a:gd name="T21" fmla="*/ 13 h 521"/>
                <a:gd name="T22" fmla="*/ 153 w 412"/>
                <a:gd name="T23" fmla="*/ 21 h 521"/>
                <a:gd name="T24" fmla="*/ 167 w 412"/>
                <a:gd name="T25" fmla="*/ 33 h 521"/>
                <a:gd name="T26" fmla="*/ 180 w 412"/>
                <a:gd name="T27" fmla="*/ 42 h 521"/>
                <a:gd name="T28" fmla="*/ 193 w 412"/>
                <a:gd name="T29" fmla="*/ 58 h 521"/>
                <a:gd name="T30" fmla="*/ 210 w 412"/>
                <a:gd name="T31" fmla="*/ 75 h 521"/>
                <a:gd name="T32" fmla="*/ 215 w 412"/>
                <a:gd name="T33" fmla="*/ 79 h 521"/>
                <a:gd name="T34" fmla="*/ 219 w 412"/>
                <a:gd name="T35" fmla="*/ 92 h 521"/>
                <a:gd name="T36" fmla="*/ 228 w 412"/>
                <a:gd name="T37" fmla="*/ 104 h 521"/>
                <a:gd name="T38" fmla="*/ 237 w 412"/>
                <a:gd name="T39" fmla="*/ 117 h 521"/>
                <a:gd name="T40" fmla="*/ 246 w 412"/>
                <a:gd name="T41" fmla="*/ 129 h 521"/>
                <a:gd name="T42" fmla="*/ 250 w 412"/>
                <a:gd name="T43" fmla="*/ 142 h 521"/>
                <a:gd name="T44" fmla="*/ 259 w 412"/>
                <a:gd name="T45" fmla="*/ 154 h 521"/>
                <a:gd name="T46" fmla="*/ 267 w 412"/>
                <a:gd name="T47" fmla="*/ 171 h 521"/>
                <a:gd name="T48" fmla="*/ 276 w 412"/>
                <a:gd name="T49" fmla="*/ 183 h 521"/>
                <a:gd name="T50" fmla="*/ 285 w 412"/>
                <a:gd name="T51" fmla="*/ 200 h 521"/>
                <a:gd name="T52" fmla="*/ 289 w 412"/>
                <a:gd name="T53" fmla="*/ 217 h 521"/>
                <a:gd name="T54" fmla="*/ 298 w 412"/>
                <a:gd name="T55" fmla="*/ 233 h 521"/>
                <a:gd name="T56" fmla="*/ 307 w 412"/>
                <a:gd name="T57" fmla="*/ 250 h 521"/>
                <a:gd name="T58" fmla="*/ 316 w 412"/>
                <a:gd name="T59" fmla="*/ 267 h 521"/>
                <a:gd name="T60" fmla="*/ 324 w 412"/>
                <a:gd name="T61" fmla="*/ 288 h 521"/>
                <a:gd name="T62" fmla="*/ 329 w 412"/>
                <a:gd name="T63" fmla="*/ 304 h 521"/>
                <a:gd name="T64" fmla="*/ 338 w 412"/>
                <a:gd name="T65" fmla="*/ 325 h 521"/>
                <a:gd name="T66" fmla="*/ 346 w 412"/>
                <a:gd name="T67" fmla="*/ 342 h 521"/>
                <a:gd name="T68" fmla="*/ 355 w 412"/>
                <a:gd name="T69" fmla="*/ 363 h 521"/>
                <a:gd name="T70" fmla="*/ 360 w 412"/>
                <a:gd name="T71" fmla="*/ 383 h 521"/>
                <a:gd name="T72" fmla="*/ 368 w 412"/>
                <a:gd name="T73" fmla="*/ 400 h 521"/>
                <a:gd name="T74" fmla="*/ 377 w 412"/>
                <a:gd name="T75" fmla="*/ 421 h 521"/>
                <a:gd name="T76" fmla="*/ 386 w 412"/>
                <a:gd name="T77" fmla="*/ 442 h 521"/>
                <a:gd name="T78" fmla="*/ 395 w 412"/>
                <a:gd name="T79" fmla="*/ 463 h 521"/>
                <a:gd name="T80" fmla="*/ 399 w 412"/>
                <a:gd name="T81" fmla="*/ 488 h 521"/>
                <a:gd name="T82" fmla="*/ 408 w 412"/>
                <a:gd name="T83" fmla="*/ 508 h 521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412"/>
                <a:gd name="T127" fmla="*/ 0 h 521"/>
                <a:gd name="T128" fmla="*/ 412 w 412"/>
                <a:gd name="T129" fmla="*/ 521 h 521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412" h="521">
                  <a:moveTo>
                    <a:pt x="0" y="58"/>
                  </a:moveTo>
                  <a:lnTo>
                    <a:pt x="0" y="54"/>
                  </a:lnTo>
                  <a:lnTo>
                    <a:pt x="4" y="50"/>
                  </a:lnTo>
                  <a:lnTo>
                    <a:pt x="9" y="46"/>
                  </a:lnTo>
                  <a:lnTo>
                    <a:pt x="13" y="42"/>
                  </a:lnTo>
                  <a:lnTo>
                    <a:pt x="18" y="38"/>
                  </a:lnTo>
                  <a:lnTo>
                    <a:pt x="26" y="33"/>
                  </a:lnTo>
                  <a:lnTo>
                    <a:pt x="26" y="29"/>
                  </a:lnTo>
                  <a:lnTo>
                    <a:pt x="35" y="25"/>
                  </a:lnTo>
                  <a:lnTo>
                    <a:pt x="40" y="21"/>
                  </a:lnTo>
                  <a:lnTo>
                    <a:pt x="44" y="17"/>
                  </a:lnTo>
                  <a:lnTo>
                    <a:pt x="48" y="13"/>
                  </a:lnTo>
                  <a:lnTo>
                    <a:pt x="53" y="13"/>
                  </a:lnTo>
                  <a:lnTo>
                    <a:pt x="57" y="8"/>
                  </a:lnTo>
                  <a:lnTo>
                    <a:pt x="61" y="8"/>
                  </a:lnTo>
                  <a:lnTo>
                    <a:pt x="66" y="4"/>
                  </a:lnTo>
                  <a:lnTo>
                    <a:pt x="70" y="4"/>
                  </a:lnTo>
                  <a:lnTo>
                    <a:pt x="75" y="4"/>
                  </a:lnTo>
                  <a:lnTo>
                    <a:pt x="79" y="0"/>
                  </a:lnTo>
                  <a:lnTo>
                    <a:pt x="83" y="0"/>
                  </a:lnTo>
                  <a:lnTo>
                    <a:pt x="88" y="0"/>
                  </a:lnTo>
                  <a:lnTo>
                    <a:pt x="92" y="0"/>
                  </a:lnTo>
                  <a:lnTo>
                    <a:pt x="96" y="0"/>
                  </a:lnTo>
                  <a:lnTo>
                    <a:pt x="101" y="0"/>
                  </a:lnTo>
                  <a:lnTo>
                    <a:pt x="105" y="0"/>
                  </a:lnTo>
                  <a:lnTo>
                    <a:pt x="110" y="0"/>
                  </a:lnTo>
                  <a:lnTo>
                    <a:pt x="114" y="4"/>
                  </a:lnTo>
                  <a:lnTo>
                    <a:pt x="118" y="4"/>
                  </a:lnTo>
                  <a:lnTo>
                    <a:pt x="123" y="4"/>
                  </a:lnTo>
                  <a:lnTo>
                    <a:pt x="127" y="8"/>
                  </a:lnTo>
                  <a:lnTo>
                    <a:pt x="132" y="8"/>
                  </a:lnTo>
                  <a:lnTo>
                    <a:pt x="136" y="8"/>
                  </a:lnTo>
                  <a:lnTo>
                    <a:pt x="140" y="13"/>
                  </a:lnTo>
                  <a:lnTo>
                    <a:pt x="145" y="13"/>
                  </a:lnTo>
                  <a:lnTo>
                    <a:pt x="149" y="17"/>
                  </a:lnTo>
                  <a:lnTo>
                    <a:pt x="153" y="21"/>
                  </a:lnTo>
                  <a:lnTo>
                    <a:pt x="158" y="25"/>
                  </a:lnTo>
                  <a:lnTo>
                    <a:pt x="162" y="25"/>
                  </a:lnTo>
                  <a:lnTo>
                    <a:pt x="167" y="33"/>
                  </a:lnTo>
                  <a:lnTo>
                    <a:pt x="171" y="33"/>
                  </a:lnTo>
                  <a:lnTo>
                    <a:pt x="175" y="38"/>
                  </a:lnTo>
                  <a:lnTo>
                    <a:pt x="180" y="42"/>
                  </a:lnTo>
                  <a:lnTo>
                    <a:pt x="184" y="46"/>
                  </a:lnTo>
                  <a:lnTo>
                    <a:pt x="189" y="50"/>
                  </a:lnTo>
                  <a:lnTo>
                    <a:pt x="193" y="58"/>
                  </a:lnTo>
                  <a:lnTo>
                    <a:pt x="197" y="63"/>
                  </a:lnTo>
                  <a:lnTo>
                    <a:pt x="202" y="67"/>
                  </a:lnTo>
                  <a:lnTo>
                    <a:pt x="210" y="75"/>
                  </a:lnTo>
                  <a:lnTo>
                    <a:pt x="206" y="75"/>
                  </a:lnTo>
                  <a:lnTo>
                    <a:pt x="210" y="75"/>
                  </a:lnTo>
                  <a:lnTo>
                    <a:pt x="215" y="79"/>
                  </a:lnTo>
                  <a:lnTo>
                    <a:pt x="215" y="83"/>
                  </a:lnTo>
                  <a:lnTo>
                    <a:pt x="219" y="88"/>
                  </a:lnTo>
                  <a:lnTo>
                    <a:pt x="219" y="92"/>
                  </a:lnTo>
                  <a:lnTo>
                    <a:pt x="224" y="96"/>
                  </a:lnTo>
                  <a:lnTo>
                    <a:pt x="224" y="100"/>
                  </a:lnTo>
                  <a:lnTo>
                    <a:pt x="228" y="104"/>
                  </a:lnTo>
                  <a:lnTo>
                    <a:pt x="232" y="108"/>
                  </a:lnTo>
                  <a:lnTo>
                    <a:pt x="232" y="113"/>
                  </a:lnTo>
                  <a:lnTo>
                    <a:pt x="237" y="117"/>
                  </a:lnTo>
                  <a:lnTo>
                    <a:pt x="237" y="121"/>
                  </a:lnTo>
                  <a:lnTo>
                    <a:pt x="241" y="125"/>
                  </a:lnTo>
                  <a:lnTo>
                    <a:pt x="246" y="129"/>
                  </a:lnTo>
                  <a:lnTo>
                    <a:pt x="246" y="133"/>
                  </a:lnTo>
                  <a:lnTo>
                    <a:pt x="250" y="138"/>
                  </a:lnTo>
                  <a:lnTo>
                    <a:pt x="250" y="142"/>
                  </a:lnTo>
                  <a:lnTo>
                    <a:pt x="254" y="146"/>
                  </a:lnTo>
                  <a:lnTo>
                    <a:pt x="259" y="150"/>
                  </a:lnTo>
                  <a:lnTo>
                    <a:pt x="259" y="154"/>
                  </a:lnTo>
                  <a:lnTo>
                    <a:pt x="263" y="158"/>
                  </a:lnTo>
                  <a:lnTo>
                    <a:pt x="263" y="167"/>
                  </a:lnTo>
                  <a:lnTo>
                    <a:pt x="267" y="171"/>
                  </a:lnTo>
                  <a:lnTo>
                    <a:pt x="272" y="175"/>
                  </a:lnTo>
                  <a:lnTo>
                    <a:pt x="272" y="179"/>
                  </a:lnTo>
                  <a:lnTo>
                    <a:pt x="276" y="183"/>
                  </a:lnTo>
                  <a:lnTo>
                    <a:pt x="276" y="192"/>
                  </a:lnTo>
                  <a:lnTo>
                    <a:pt x="281" y="196"/>
                  </a:lnTo>
                  <a:lnTo>
                    <a:pt x="285" y="200"/>
                  </a:lnTo>
                  <a:lnTo>
                    <a:pt x="285" y="204"/>
                  </a:lnTo>
                  <a:lnTo>
                    <a:pt x="289" y="213"/>
                  </a:lnTo>
                  <a:lnTo>
                    <a:pt x="289" y="217"/>
                  </a:lnTo>
                  <a:lnTo>
                    <a:pt x="294" y="221"/>
                  </a:lnTo>
                  <a:lnTo>
                    <a:pt x="298" y="229"/>
                  </a:lnTo>
                  <a:lnTo>
                    <a:pt x="298" y="233"/>
                  </a:lnTo>
                  <a:lnTo>
                    <a:pt x="303" y="238"/>
                  </a:lnTo>
                  <a:lnTo>
                    <a:pt x="303" y="246"/>
                  </a:lnTo>
                  <a:lnTo>
                    <a:pt x="307" y="250"/>
                  </a:lnTo>
                  <a:lnTo>
                    <a:pt x="311" y="254"/>
                  </a:lnTo>
                  <a:lnTo>
                    <a:pt x="311" y="263"/>
                  </a:lnTo>
                  <a:lnTo>
                    <a:pt x="316" y="267"/>
                  </a:lnTo>
                  <a:lnTo>
                    <a:pt x="316" y="275"/>
                  </a:lnTo>
                  <a:lnTo>
                    <a:pt x="320" y="279"/>
                  </a:lnTo>
                  <a:lnTo>
                    <a:pt x="324" y="288"/>
                  </a:lnTo>
                  <a:lnTo>
                    <a:pt x="324" y="292"/>
                  </a:lnTo>
                  <a:lnTo>
                    <a:pt x="329" y="300"/>
                  </a:lnTo>
                  <a:lnTo>
                    <a:pt x="329" y="304"/>
                  </a:lnTo>
                  <a:lnTo>
                    <a:pt x="333" y="308"/>
                  </a:lnTo>
                  <a:lnTo>
                    <a:pt x="333" y="317"/>
                  </a:lnTo>
                  <a:lnTo>
                    <a:pt x="338" y="325"/>
                  </a:lnTo>
                  <a:lnTo>
                    <a:pt x="342" y="329"/>
                  </a:lnTo>
                  <a:lnTo>
                    <a:pt x="342" y="338"/>
                  </a:lnTo>
                  <a:lnTo>
                    <a:pt x="346" y="342"/>
                  </a:lnTo>
                  <a:lnTo>
                    <a:pt x="346" y="350"/>
                  </a:lnTo>
                  <a:lnTo>
                    <a:pt x="351" y="354"/>
                  </a:lnTo>
                  <a:lnTo>
                    <a:pt x="355" y="363"/>
                  </a:lnTo>
                  <a:lnTo>
                    <a:pt x="355" y="367"/>
                  </a:lnTo>
                  <a:lnTo>
                    <a:pt x="360" y="375"/>
                  </a:lnTo>
                  <a:lnTo>
                    <a:pt x="360" y="383"/>
                  </a:lnTo>
                  <a:lnTo>
                    <a:pt x="364" y="388"/>
                  </a:lnTo>
                  <a:lnTo>
                    <a:pt x="368" y="396"/>
                  </a:lnTo>
                  <a:lnTo>
                    <a:pt x="368" y="400"/>
                  </a:lnTo>
                  <a:lnTo>
                    <a:pt x="373" y="408"/>
                  </a:lnTo>
                  <a:lnTo>
                    <a:pt x="373" y="417"/>
                  </a:lnTo>
                  <a:lnTo>
                    <a:pt x="377" y="421"/>
                  </a:lnTo>
                  <a:lnTo>
                    <a:pt x="381" y="429"/>
                  </a:lnTo>
                  <a:lnTo>
                    <a:pt x="381" y="438"/>
                  </a:lnTo>
                  <a:lnTo>
                    <a:pt x="386" y="442"/>
                  </a:lnTo>
                  <a:lnTo>
                    <a:pt x="386" y="450"/>
                  </a:lnTo>
                  <a:lnTo>
                    <a:pt x="390" y="458"/>
                  </a:lnTo>
                  <a:lnTo>
                    <a:pt x="395" y="463"/>
                  </a:lnTo>
                  <a:lnTo>
                    <a:pt x="395" y="471"/>
                  </a:lnTo>
                  <a:lnTo>
                    <a:pt x="399" y="479"/>
                  </a:lnTo>
                  <a:lnTo>
                    <a:pt x="399" y="488"/>
                  </a:lnTo>
                  <a:lnTo>
                    <a:pt x="403" y="492"/>
                  </a:lnTo>
                  <a:lnTo>
                    <a:pt x="408" y="500"/>
                  </a:lnTo>
                  <a:lnTo>
                    <a:pt x="408" y="508"/>
                  </a:lnTo>
                  <a:lnTo>
                    <a:pt x="412" y="513"/>
                  </a:lnTo>
                  <a:lnTo>
                    <a:pt x="412" y="521"/>
                  </a:lnTo>
                </a:path>
              </a:pathLst>
            </a:custGeom>
            <a:noFill/>
            <a:ln w="6985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108" name="Freeform 53"/>
            <p:cNvSpPr>
              <a:spLocks/>
            </p:cNvSpPr>
            <p:nvPr/>
          </p:nvSpPr>
          <p:spPr bwMode="auto">
            <a:xfrm>
              <a:off x="4689" y="2716"/>
              <a:ext cx="333" cy="871"/>
            </a:xfrm>
            <a:custGeom>
              <a:avLst/>
              <a:gdLst>
                <a:gd name="T0" fmla="*/ 9 w 333"/>
                <a:gd name="T1" fmla="*/ 17 h 871"/>
                <a:gd name="T2" fmla="*/ 13 w 333"/>
                <a:gd name="T3" fmla="*/ 37 h 871"/>
                <a:gd name="T4" fmla="*/ 22 w 333"/>
                <a:gd name="T5" fmla="*/ 58 h 871"/>
                <a:gd name="T6" fmla="*/ 31 w 333"/>
                <a:gd name="T7" fmla="*/ 83 h 871"/>
                <a:gd name="T8" fmla="*/ 40 w 333"/>
                <a:gd name="T9" fmla="*/ 104 h 871"/>
                <a:gd name="T10" fmla="*/ 44 w 333"/>
                <a:gd name="T11" fmla="*/ 125 h 871"/>
                <a:gd name="T12" fmla="*/ 53 w 333"/>
                <a:gd name="T13" fmla="*/ 150 h 871"/>
                <a:gd name="T14" fmla="*/ 62 w 333"/>
                <a:gd name="T15" fmla="*/ 171 h 871"/>
                <a:gd name="T16" fmla="*/ 70 w 333"/>
                <a:gd name="T17" fmla="*/ 192 h 871"/>
                <a:gd name="T18" fmla="*/ 79 w 333"/>
                <a:gd name="T19" fmla="*/ 217 h 871"/>
                <a:gd name="T20" fmla="*/ 83 w 333"/>
                <a:gd name="T21" fmla="*/ 237 h 871"/>
                <a:gd name="T22" fmla="*/ 92 w 333"/>
                <a:gd name="T23" fmla="*/ 262 h 871"/>
                <a:gd name="T24" fmla="*/ 101 w 333"/>
                <a:gd name="T25" fmla="*/ 283 h 871"/>
                <a:gd name="T26" fmla="*/ 110 w 333"/>
                <a:gd name="T27" fmla="*/ 308 h 871"/>
                <a:gd name="T28" fmla="*/ 119 w 333"/>
                <a:gd name="T29" fmla="*/ 329 h 871"/>
                <a:gd name="T30" fmla="*/ 123 w 333"/>
                <a:gd name="T31" fmla="*/ 350 h 871"/>
                <a:gd name="T32" fmla="*/ 132 w 333"/>
                <a:gd name="T33" fmla="*/ 375 h 871"/>
                <a:gd name="T34" fmla="*/ 140 w 333"/>
                <a:gd name="T35" fmla="*/ 396 h 871"/>
                <a:gd name="T36" fmla="*/ 149 w 333"/>
                <a:gd name="T37" fmla="*/ 417 h 871"/>
                <a:gd name="T38" fmla="*/ 158 w 333"/>
                <a:gd name="T39" fmla="*/ 437 h 871"/>
                <a:gd name="T40" fmla="*/ 162 w 333"/>
                <a:gd name="T41" fmla="*/ 462 h 871"/>
                <a:gd name="T42" fmla="*/ 171 w 333"/>
                <a:gd name="T43" fmla="*/ 483 h 871"/>
                <a:gd name="T44" fmla="*/ 180 w 333"/>
                <a:gd name="T45" fmla="*/ 504 h 871"/>
                <a:gd name="T46" fmla="*/ 189 w 333"/>
                <a:gd name="T47" fmla="*/ 525 h 871"/>
                <a:gd name="T48" fmla="*/ 193 w 333"/>
                <a:gd name="T49" fmla="*/ 546 h 871"/>
                <a:gd name="T50" fmla="*/ 202 w 333"/>
                <a:gd name="T51" fmla="*/ 567 h 871"/>
                <a:gd name="T52" fmla="*/ 211 w 333"/>
                <a:gd name="T53" fmla="*/ 587 h 871"/>
                <a:gd name="T54" fmla="*/ 219 w 333"/>
                <a:gd name="T55" fmla="*/ 608 h 871"/>
                <a:gd name="T56" fmla="*/ 228 w 333"/>
                <a:gd name="T57" fmla="*/ 625 h 871"/>
                <a:gd name="T58" fmla="*/ 233 w 333"/>
                <a:gd name="T59" fmla="*/ 646 h 871"/>
                <a:gd name="T60" fmla="*/ 241 w 333"/>
                <a:gd name="T61" fmla="*/ 667 h 871"/>
                <a:gd name="T62" fmla="*/ 250 w 333"/>
                <a:gd name="T63" fmla="*/ 683 h 871"/>
                <a:gd name="T64" fmla="*/ 259 w 333"/>
                <a:gd name="T65" fmla="*/ 704 h 871"/>
                <a:gd name="T66" fmla="*/ 268 w 333"/>
                <a:gd name="T67" fmla="*/ 721 h 871"/>
                <a:gd name="T68" fmla="*/ 272 w 333"/>
                <a:gd name="T69" fmla="*/ 742 h 871"/>
                <a:gd name="T70" fmla="*/ 281 w 333"/>
                <a:gd name="T71" fmla="*/ 758 h 871"/>
                <a:gd name="T72" fmla="*/ 290 w 333"/>
                <a:gd name="T73" fmla="*/ 775 h 871"/>
                <a:gd name="T74" fmla="*/ 298 w 333"/>
                <a:gd name="T75" fmla="*/ 792 h 871"/>
                <a:gd name="T76" fmla="*/ 303 w 333"/>
                <a:gd name="T77" fmla="*/ 808 h 871"/>
                <a:gd name="T78" fmla="*/ 311 w 333"/>
                <a:gd name="T79" fmla="*/ 825 h 871"/>
                <a:gd name="T80" fmla="*/ 320 w 333"/>
                <a:gd name="T81" fmla="*/ 842 h 871"/>
                <a:gd name="T82" fmla="*/ 329 w 333"/>
                <a:gd name="T83" fmla="*/ 858 h 871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333"/>
                <a:gd name="T127" fmla="*/ 0 h 871"/>
                <a:gd name="T128" fmla="*/ 333 w 333"/>
                <a:gd name="T129" fmla="*/ 871 h 871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333" h="871">
                  <a:moveTo>
                    <a:pt x="0" y="0"/>
                  </a:moveTo>
                  <a:lnTo>
                    <a:pt x="5" y="8"/>
                  </a:lnTo>
                  <a:lnTo>
                    <a:pt x="9" y="17"/>
                  </a:lnTo>
                  <a:lnTo>
                    <a:pt x="9" y="21"/>
                  </a:lnTo>
                  <a:lnTo>
                    <a:pt x="13" y="29"/>
                  </a:lnTo>
                  <a:lnTo>
                    <a:pt x="13" y="37"/>
                  </a:lnTo>
                  <a:lnTo>
                    <a:pt x="18" y="46"/>
                  </a:lnTo>
                  <a:lnTo>
                    <a:pt x="22" y="50"/>
                  </a:lnTo>
                  <a:lnTo>
                    <a:pt x="22" y="58"/>
                  </a:lnTo>
                  <a:lnTo>
                    <a:pt x="26" y="67"/>
                  </a:lnTo>
                  <a:lnTo>
                    <a:pt x="26" y="75"/>
                  </a:lnTo>
                  <a:lnTo>
                    <a:pt x="31" y="83"/>
                  </a:lnTo>
                  <a:lnTo>
                    <a:pt x="35" y="87"/>
                  </a:lnTo>
                  <a:lnTo>
                    <a:pt x="35" y="96"/>
                  </a:lnTo>
                  <a:lnTo>
                    <a:pt x="40" y="104"/>
                  </a:lnTo>
                  <a:lnTo>
                    <a:pt x="40" y="112"/>
                  </a:lnTo>
                  <a:lnTo>
                    <a:pt x="44" y="117"/>
                  </a:lnTo>
                  <a:lnTo>
                    <a:pt x="44" y="125"/>
                  </a:lnTo>
                  <a:lnTo>
                    <a:pt x="48" y="133"/>
                  </a:lnTo>
                  <a:lnTo>
                    <a:pt x="53" y="142"/>
                  </a:lnTo>
                  <a:lnTo>
                    <a:pt x="53" y="150"/>
                  </a:lnTo>
                  <a:lnTo>
                    <a:pt x="57" y="154"/>
                  </a:lnTo>
                  <a:lnTo>
                    <a:pt x="57" y="162"/>
                  </a:lnTo>
                  <a:lnTo>
                    <a:pt x="62" y="171"/>
                  </a:lnTo>
                  <a:lnTo>
                    <a:pt x="66" y="179"/>
                  </a:lnTo>
                  <a:lnTo>
                    <a:pt x="66" y="187"/>
                  </a:lnTo>
                  <a:lnTo>
                    <a:pt x="70" y="192"/>
                  </a:lnTo>
                  <a:lnTo>
                    <a:pt x="70" y="200"/>
                  </a:lnTo>
                  <a:lnTo>
                    <a:pt x="75" y="208"/>
                  </a:lnTo>
                  <a:lnTo>
                    <a:pt x="79" y="217"/>
                  </a:lnTo>
                  <a:lnTo>
                    <a:pt x="79" y="225"/>
                  </a:lnTo>
                  <a:lnTo>
                    <a:pt x="83" y="233"/>
                  </a:lnTo>
                  <a:lnTo>
                    <a:pt x="83" y="237"/>
                  </a:lnTo>
                  <a:lnTo>
                    <a:pt x="88" y="246"/>
                  </a:lnTo>
                  <a:lnTo>
                    <a:pt x="92" y="254"/>
                  </a:lnTo>
                  <a:lnTo>
                    <a:pt x="92" y="262"/>
                  </a:lnTo>
                  <a:lnTo>
                    <a:pt x="97" y="271"/>
                  </a:lnTo>
                  <a:lnTo>
                    <a:pt x="97" y="275"/>
                  </a:lnTo>
                  <a:lnTo>
                    <a:pt x="101" y="283"/>
                  </a:lnTo>
                  <a:lnTo>
                    <a:pt x="105" y="292"/>
                  </a:lnTo>
                  <a:lnTo>
                    <a:pt x="105" y="300"/>
                  </a:lnTo>
                  <a:lnTo>
                    <a:pt x="110" y="308"/>
                  </a:lnTo>
                  <a:lnTo>
                    <a:pt x="110" y="312"/>
                  </a:lnTo>
                  <a:lnTo>
                    <a:pt x="114" y="321"/>
                  </a:lnTo>
                  <a:lnTo>
                    <a:pt x="119" y="329"/>
                  </a:lnTo>
                  <a:lnTo>
                    <a:pt x="119" y="337"/>
                  </a:lnTo>
                  <a:lnTo>
                    <a:pt x="123" y="342"/>
                  </a:lnTo>
                  <a:lnTo>
                    <a:pt x="123" y="350"/>
                  </a:lnTo>
                  <a:lnTo>
                    <a:pt x="127" y="358"/>
                  </a:lnTo>
                  <a:lnTo>
                    <a:pt x="132" y="367"/>
                  </a:lnTo>
                  <a:lnTo>
                    <a:pt x="132" y="375"/>
                  </a:lnTo>
                  <a:lnTo>
                    <a:pt x="136" y="379"/>
                  </a:lnTo>
                  <a:lnTo>
                    <a:pt x="136" y="387"/>
                  </a:lnTo>
                  <a:lnTo>
                    <a:pt x="140" y="396"/>
                  </a:lnTo>
                  <a:lnTo>
                    <a:pt x="145" y="404"/>
                  </a:lnTo>
                  <a:lnTo>
                    <a:pt x="145" y="408"/>
                  </a:lnTo>
                  <a:lnTo>
                    <a:pt x="149" y="417"/>
                  </a:lnTo>
                  <a:lnTo>
                    <a:pt x="149" y="425"/>
                  </a:lnTo>
                  <a:lnTo>
                    <a:pt x="154" y="433"/>
                  </a:lnTo>
                  <a:lnTo>
                    <a:pt x="158" y="437"/>
                  </a:lnTo>
                  <a:lnTo>
                    <a:pt x="158" y="446"/>
                  </a:lnTo>
                  <a:lnTo>
                    <a:pt x="162" y="454"/>
                  </a:lnTo>
                  <a:lnTo>
                    <a:pt x="162" y="462"/>
                  </a:lnTo>
                  <a:lnTo>
                    <a:pt x="167" y="467"/>
                  </a:lnTo>
                  <a:lnTo>
                    <a:pt x="167" y="475"/>
                  </a:lnTo>
                  <a:lnTo>
                    <a:pt x="171" y="483"/>
                  </a:lnTo>
                  <a:lnTo>
                    <a:pt x="176" y="487"/>
                  </a:lnTo>
                  <a:lnTo>
                    <a:pt x="176" y="496"/>
                  </a:lnTo>
                  <a:lnTo>
                    <a:pt x="180" y="504"/>
                  </a:lnTo>
                  <a:lnTo>
                    <a:pt x="180" y="512"/>
                  </a:lnTo>
                  <a:lnTo>
                    <a:pt x="184" y="517"/>
                  </a:lnTo>
                  <a:lnTo>
                    <a:pt x="189" y="525"/>
                  </a:lnTo>
                  <a:lnTo>
                    <a:pt x="189" y="533"/>
                  </a:lnTo>
                  <a:lnTo>
                    <a:pt x="193" y="537"/>
                  </a:lnTo>
                  <a:lnTo>
                    <a:pt x="193" y="546"/>
                  </a:lnTo>
                  <a:lnTo>
                    <a:pt x="197" y="554"/>
                  </a:lnTo>
                  <a:lnTo>
                    <a:pt x="202" y="558"/>
                  </a:lnTo>
                  <a:lnTo>
                    <a:pt x="202" y="567"/>
                  </a:lnTo>
                  <a:lnTo>
                    <a:pt x="206" y="571"/>
                  </a:lnTo>
                  <a:lnTo>
                    <a:pt x="206" y="579"/>
                  </a:lnTo>
                  <a:lnTo>
                    <a:pt x="211" y="587"/>
                  </a:lnTo>
                  <a:lnTo>
                    <a:pt x="215" y="592"/>
                  </a:lnTo>
                  <a:lnTo>
                    <a:pt x="215" y="600"/>
                  </a:lnTo>
                  <a:lnTo>
                    <a:pt x="219" y="608"/>
                  </a:lnTo>
                  <a:lnTo>
                    <a:pt x="219" y="612"/>
                  </a:lnTo>
                  <a:lnTo>
                    <a:pt x="224" y="621"/>
                  </a:lnTo>
                  <a:lnTo>
                    <a:pt x="228" y="625"/>
                  </a:lnTo>
                  <a:lnTo>
                    <a:pt x="228" y="633"/>
                  </a:lnTo>
                  <a:lnTo>
                    <a:pt x="233" y="637"/>
                  </a:lnTo>
                  <a:lnTo>
                    <a:pt x="233" y="646"/>
                  </a:lnTo>
                  <a:lnTo>
                    <a:pt x="237" y="654"/>
                  </a:lnTo>
                  <a:lnTo>
                    <a:pt x="241" y="658"/>
                  </a:lnTo>
                  <a:lnTo>
                    <a:pt x="241" y="667"/>
                  </a:lnTo>
                  <a:lnTo>
                    <a:pt x="246" y="671"/>
                  </a:lnTo>
                  <a:lnTo>
                    <a:pt x="246" y="679"/>
                  </a:lnTo>
                  <a:lnTo>
                    <a:pt x="250" y="683"/>
                  </a:lnTo>
                  <a:lnTo>
                    <a:pt x="254" y="692"/>
                  </a:lnTo>
                  <a:lnTo>
                    <a:pt x="254" y="696"/>
                  </a:lnTo>
                  <a:lnTo>
                    <a:pt x="259" y="704"/>
                  </a:lnTo>
                  <a:lnTo>
                    <a:pt x="259" y="708"/>
                  </a:lnTo>
                  <a:lnTo>
                    <a:pt x="263" y="717"/>
                  </a:lnTo>
                  <a:lnTo>
                    <a:pt x="268" y="721"/>
                  </a:lnTo>
                  <a:lnTo>
                    <a:pt x="268" y="729"/>
                  </a:lnTo>
                  <a:lnTo>
                    <a:pt x="272" y="733"/>
                  </a:lnTo>
                  <a:lnTo>
                    <a:pt x="272" y="742"/>
                  </a:lnTo>
                  <a:lnTo>
                    <a:pt x="276" y="746"/>
                  </a:lnTo>
                  <a:lnTo>
                    <a:pt x="276" y="750"/>
                  </a:lnTo>
                  <a:lnTo>
                    <a:pt x="281" y="758"/>
                  </a:lnTo>
                  <a:lnTo>
                    <a:pt x="285" y="762"/>
                  </a:lnTo>
                  <a:lnTo>
                    <a:pt x="285" y="771"/>
                  </a:lnTo>
                  <a:lnTo>
                    <a:pt x="290" y="775"/>
                  </a:lnTo>
                  <a:lnTo>
                    <a:pt x="290" y="783"/>
                  </a:lnTo>
                  <a:lnTo>
                    <a:pt x="294" y="787"/>
                  </a:lnTo>
                  <a:lnTo>
                    <a:pt x="298" y="792"/>
                  </a:lnTo>
                  <a:lnTo>
                    <a:pt x="298" y="800"/>
                  </a:lnTo>
                  <a:lnTo>
                    <a:pt x="303" y="804"/>
                  </a:lnTo>
                  <a:lnTo>
                    <a:pt x="303" y="808"/>
                  </a:lnTo>
                  <a:lnTo>
                    <a:pt x="307" y="817"/>
                  </a:lnTo>
                  <a:lnTo>
                    <a:pt x="311" y="821"/>
                  </a:lnTo>
                  <a:lnTo>
                    <a:pt x="311" y="825"/>
                  </a:lnTo>
                  <a:lnTo>
                    <a:pt x="316" y="833"/>
                  </a:lnTo>
                  <a:lnTo>
                    <a:pt x="316" y="837"/>
                  </a:lnTo>
                  <a:lnTo>
                    <a:pt x="320" y="842"/>
                  </a:lnTo>
                  <a:lnTo>
                    <a:pt x="325" y="850"/>
                  </a:lnTo>
                  <a:lnTo>
                    <a:pt x="325" y="854"/>
                  </a:lnTo>
                  <a:lnTo>
                    <a:pt x="329" y="858"/>
                  </a:lnTo>
                  <a:lnTo>
                    <a:pt x="329" y="862"/>
                  </a:lnTo>
                  <a:lnTo>
                    <a:pt x="333" y="871"/>
                  </a:lnTo>
                </a:path>
              </a:pathLst>
            </a:custGeom>
            <a:noFill/>
            <a:ln w="6985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109" name="Freeform 54"/>
            <p:cNvSpPr>
              <a:spLocks/>
            </p:cNvSpPr>
            <p:nvPr/>
          </p:nvSpPr>
          <p:spPr bwMode="auto">
            <a:xfrm>
              <a:off x="5022" y="3587"/>
              <a:ext cx="465" cy="437"/>
            </a:xfrm>
            <a:custGeom>
              <a:avLst/>
              <a:gdLst>
                <a:gd name="T0" fmla="*/ 5 w 465"/>
                <a:gd name="T1" fmla="*/ 8 h 437"/>
                <a:gd name="T2" fmla="*/ 13 w 465"/>
                <a:gd name="T3" fmla="*/ 25 h 437"/>
                <a:gd name="T4" fmla="*/ 22 w 465"/>
                <a:gd name="T5" fmla="*/ 37 h 437"/>
                <a:gd name="T6" fmla="*/ 31 w 465"/>
                <a:gd name="T7" fmla="*/ 54 h 437"/>
                <a:gd name="T8" fmla="*/ 35 w 465"/>
                <a:gd name="T9" fmla="*/ 66 h 437"/>
                <a:gd name="T10" fmla="*/ 44 w 465"/>
                <a:gd name="T11" fmla="*/ 83 h 437"/>
                <a:gd name="T12" fmla="*/ 53 w 465"/>
                <a:gd name="T13" fmla="*/ 96 h 437"/>
                <a:gd name="T14" fmla="*/ 62 w 465"/>
                <a:gd name="T15" fmla="*/ 108 h 437"/>
                <a:gd name="T16" fmla="*/ 66 w 465"/>
                <a:gd name="T17" fmla="*/ 121 h 437"/>
                <a:gd name="T18" fmla="*/ 75 w 465"/>
                <a:gd name="T19" fmla="*/ 133 h 437"/>
                <a:gd name="T20" fmla="*/ 84 w 465"/>
                <a:gd name="T21" fmla="*/ 146 h 437"/>
                <a:gd name="T22" fmla="*/ 92 w 465"/>
                <a:gd name="T23" fmla="*/ 158 h 437"/>
                <a:gd name="T24" fmla="*/ 101 w 465"/>
                <a:gd name="T25" fmla="*/ 171 h 437"/>
                <a:gd name="T26" fmla="*/ 110 w 465"/>
                <a:gd name="T27" fmla="*/ 183 h 437"/>
                <a:gd name="T28" fmla="*/ 119 w 465"/>
                <a:gd name="T29" fmla="*/ 196 h 437"/>
                <a:gd name="T30" fmla="*/ 127 w 465"/>
                <a:gd name="T31" fmla="*/ 208 h 437"/>
                <a:gd name="T32" fmla="*/ 136 w 465"/>
                <a:gd name="T33" fmla="*/ 221 h 437"/>
                <a:gd name="T34" fmla="*/ 145 w 465"/>
                <a:gd name="T35" fmla="*/ 233 h 437"/>
                <a:gd name="T36" fmla="*/ 163 w 465"/>
                <a:gd name="T37" fmla="*/ 250 h 437"/>
                <a:gd name="T38" fmla="*/ 171 w 465"/>
                <a:gd name="T39" fmla="*/ 258 h 437"/>
                <a:gd name="T40" fmla="*/ 180 w 465"/>
                <a:gd name="T41" fmla="*/ 271 h 437"/>
                <a:gd name="T42" fmla="*/ 193 w 465"/>
                <a:gd name="T43" fmla="*/ 283 h 437"/>
                <a:gd name="T44" fmla="*/ 206 w 465"/>
                <a:gd name="T45" fmla="*/ 300 h 437"/>
                <a:gd name="T46" fmla="*/ 220 w 465"/>
                <a:gd name="T47" fmla="*/ 308 h 437"/>
                <a:gd name="T48" fmla="*/ 233 w 465"/>
                <a:gd name="T49" fmla="*/ 321 h 437"/>
                <a:gd name="T50" fmla="*/ 246 w 465"/>
                <a:gd name="T51" fmla="*/ 333 h 437"/>
                <a:gd name="T52" fmla="*/ 259 w 465"/>
                <a:gd name="T53" fmla="*/ 341 h 437"/>
                <a:gd name="T54" fmla="*/ 272 w 465"/>
                <a:gd name="T55" fmla="*/ 350 h 437"/>
                <a:gd name="T56" fmla="*/ 285 w 465"/>
                <a:gd name="T57" fmla="*/ 362 h 437"/>
                <a:gd name="T58" fmla="*/ 298 w 465"/>
                <a:gd name="T59" fmla="*/ 371 h 437"/>
                <a:gd name="T60" fmla="*/ 312 w 465"/>
                <a:gd name="T61" fmla="*/ 379 h 437"/>
                <a:gd name="T62" fmla="*/ 325 w 465"/>
                <a:gd name="T63" fmla="*/ 387 h 437"/>
                <a:gd name="T64" fmla="*/ 338 w 465"/>
                <a:gd name="T65" fmla="*/ 391 h 437"/>
                <a:gd name="T66" fmla="*/ 351 w 465"/>
                <a:gd name="T67" fmla="*/ 400 h 437"/>
                <a:gd name="T68" fmla="*/ 364 w 465"/>
                <a:gd name="T69" fmla="*/ 404 h 437"/>
                <a:gd name="T70" fmla="*/ 377 w 465"/>
                <a:gd name="T71" fmla="*/ 408 h 437"/>
                <a:gd name="T72" fmla="*/ 391 w 465"/>
                <a:gd name="T73" fmla="*/ 412 h 437"/>
                <a:gd name="T74" fmla="*/ 404 w 465"/>
                <a:gd name="T75" fmla="*/ 421 h 437"/>
                <a:gd name="T76" fmla="*/ 417 w 465"/>
                <a:gd name="T77" fmla="*/ 425 h 437"/>
                <a:gd name="T78" fmla="*/ 430 w 465"/>
                <a:gd name="T79" fmla="*/ 429 h 437"/>
                <a:gd name="T80" fmla="*/ 443 w 465"/>
                <a:gd name="T81" fmla="*/ 429 h 437"/>
                <a:gd name="T82" fmla="*/ 456 w 465"/>
                <a:gd name="T83" fmla="*/ 433 h 437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465"/>
                <a:gd name="T127" fmla="*/ 0 h 437"/>
                <a:gd name="T128" fmla="*/ 465 w 465"/>
                <a:gd name="T129" fmla="*/ 437 h 437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465" h="437">
                  <a:moveTo>
                    <a:pt x="0" y="0"/>
                  </a:moveTo>
                  <a:lnTo>
                    <a:pt x="5" y="4"/>
                  </a:lnTo>
                  <a:lnTo>
                    <a:pt x="5" y="8"/>
                  </a:lnTo>
                  <a:lnTo>
                    <a:pt x="9" y="12"/>
                  </a:lnTo>
                  <a:lnTo>
                    <a:pt x="9" y="21"/>
                  </a:lnTo>
                  <a:lnTo>
                    <a:pt x="13" y="25"/>
                  </a:lnTo>
                  <a:lnTo>
                    <a:pt x="18" y="29"/>
                  </a:lnTo>
                  <a:lnTo>
                    <a:pt x="18" y="33"/>
                  </a:lnTo>
                  <a:lnTo>
                    <a:pt x="22" y="37"/>
                  </a:lnTo>
                  <a:lnTo>
                    <a:pt x="22" y="46"/>
                  </a:lnTo>
                  <a:lnTo>
                    <a:pt x="27" y="50"/>
                  </a:lnTo>
                  <a:lnTo>
                    <a:pt x="31" y="54"/>
                  </a:lnTo>
                  <a:lnTo>
                    <a:pt x="31" y="58"/>
                  </a:lnTo>
                  <a:lnTo>
                    <a:pt x="35" y="62"/>
                  </a:lnTo>
                  <a:lnTo>
                    <a:pt x="35" y="66"/>
                  </a:lnTo>
                  <a:lnTo>
                    <a:pt x="40" y="71"/>
                  </a:lnTo>
                  <a:lnTo>
                    <a:pt x="44" y="75"/>
                  </a:lnTo>
                  <a:lnTo>
                    <a:pt x="44" y="83"/>
                  </a:lnTo>
                  <a:lnTo>
                    <a:pt x="49" y="87"/>
                  </a:lnTo>
                  <a:lnTo>
                    <a:pt x="49" y="91"/>
                  </a:lnTo>
                  <a:lnTo>
                    <a:pt x="53" y="96"/>
                  </a:lnTo>
                  <a:lnTo>
                    <a:pt x="57" y="100"/>
                  </a:lnTo>
                  <a:lnTo>
                    <a:pt x="57" y="104"/>
                  </a:lnTo>
                  <a:lnTo>
                    <a:pt x="62" y="108"/>
                  </a:lnTo>
                  <a:lnTo>
                    <a:pt x="62" y="112"/>
                  </a:lnTo>
                  <a:lnTo>
                    <a:pt x="66" y="116"/>
                  </a:lnTo>
                  <a:lnTo>
                    <a:pt x="66" y="121"/>
                  </a:lnTo>
                  <a:lnTo>
                    <a:pt x="70" y="125"/>
                  </a:lnTo>
                  <a:lnTo>
                    <a:pt x="75" y="129"/>
                  </a:lnTo>
                  <a:lnTo>
                    <a:pt x="75" y="133"/>
                  </a:lnTo>
                  <a:lnTo>
                    <a:pt x="79" y="137"/>
                  </a:lnTo>
                  <a:lnTo>
                    <a:pt x="79" y="141"/>
                  </a:lnTo>
                  <a:lnTo>
                    <a:pt x="84" y="146"/>
                  </a:lnTo>
                  <a:lnTo>
                    <a:pt x="88" y="150"/>
                  </a:lnTo>
                  <a:lnTo>
                    <a:pt x="88" y="154"/>
                  </a:lnTo>
                  <a:lnTo>
                    <a:pt x="92" y="158"/>
                  </a:lnTo>
                  <a:lnTo>
                    <a:pt x="92" y="162"/>
                  </a:lnTo>
                  <a:lnTo>
                    <a:pt x="97" y="166"/>
                  </a:lnTo>
                  <a:lnTo>
                    <a:pt x="101" y="171"/>
                  </a:lnTo>
                  <a:lnTo>
                    <a:pt x="101" y="175"/>
                  </a:lnTo>
                  <a:lnTo>
                    <a:pt x="106" y="179"/>
                  </a:lnTo>
                  <a:lnTo>
                    <a:pt x="110" y="183"/>
                  </a:lnTo>
                  <a:lnTo>
                    <a:pt x="114" y="187"/>
                  </a:lnTo>
                  <a:lnTo>
                    <a:pt x="114" y="191"/>
                  </a:lnTo>
                  <a:lnTo>
                    <a:pt x="119" y="196"/>
                  </a:lnTo>
                  <a:lnTo>
                    <a:pt x="119" y="200"/>
                  </a:lnTo>
                  <a:lnTo>
                    <a:pt x="127" y="204"/>
                  </a:lnTo>
                  <a:lnTo>
                    <a:pt x="127" y="208"/>
                  </a:lnTo>
                  <a:lnTo>
                    <a:pt x="132" y="212"/>
                  </a:lnTo>
                  <a:lnTo>
                    <a:pt x="132" y="216"/>
                  </a:lnTo>
                  <a:lnTo>
                    <a:pt x="136" y="221"/>
                  </a:lnTo>
                  <a:lnTo>
                    <a:pt x="141" y="225"/>
                  </a:lnTo>
                  <a:lnTo>
                    <a:pt x="145" y="229"/>
                  </a:lnTo>
                  <a:lnTo>
                    <a:pt x="145" y="233"/>
                  </a:lnTo>
                  <a:lnTo>
                    <a:pt x="154" y="237"/>
                  </a:lnTo>
                  <a:lnTo>
                    <a:pt x="154" y="241"/>
                  </a:lnTo>
                  <a:lnTo>
                    <a:pt x="163" y="250"/>
                  </a:lnTo>
                  <a:lnTo>
                    <a:pt x="158" y="250"/>
                  </a:lnTo>
                  <a:lnTo>
                    <a:pt x="163" y="250"/>
                  </a:lnTo>
                  <a:lnTo>
                    <a:pt x="171" y="258"/>
                  </a:lnTo>
                  <a:lnTo>
                    <a:pt x="171" y="262"/>
                  </a:lnTo>
                  <a:lnTo>
                    <a:pt x="176" y="266"/>
                  </a:lnTo>
                  <a:lnTo>
                    <a:pt x="180" y="271"/>
                  </a:lnTo>
                  <a:lnTo>
                    <a:pt x="189" y="279"/>
                  </a:lnTo>
                  <a:lnTo>
                    <a:pt x="189" y="283"/>
                  </a:lnTo>
                  <a:lnTo>
                    <a:pt x="193" y="283"/>
                  </a:lnTo>
                  <a:lnTo>
                    <a:pt x="198" y="291"/>
                  </a:lnTo>
                  <a:lnTo>
                    <a:pt x="202" y="296"/>
                  </a:lnTo>
                  <a:lnTo>
                    <a:pt x="206" y="300"/>
                  </a:lnTo>
                  <a:lnTo>
                    <a:pt x="211" y="304"/>
                  </a:lnTo>
                  <a:lnTo>
                    <a:pt x="215" y="308"/>
                  </a:lnTo>
                  <a:lnTo>
                    <a:pt x="220" y="308"/>
                  </a:lnTo>
                  <a:lnTo>
                    <a:pt x="224" y="316"/>
                  </a:lnTo>
                  <a:lnTo>
                    <a:pt x="228" y="321"/>
                  </a:lnTo>
                  <a:lnTo>
                    <a:pt x="233" y="321"/>
                  </a:lnTo>
                  <a:lnTo>
                    <a:pt x="237" y="325"/>
                  </a:lnTo>
                  <a:lnTo>
                    <a:pt x="241" y="329"/>
                  </a:lnTo>
                  <a:lnTo>
                    <a:pt x="246" y="333"/>
                  </a:lnTo>
                  <a:lnTo>
                    <a:pt x="250" y="337"/>
                  </a:lnTo>
                  <a:lnTo>
                    <a:pt x="255" y="341"/>
                  </a:lnTo>
                  <a:lnTo>
                    <a:pt x="259" y="341"/>
                  </a:lnTo>
                  <a:lnTo>
                    <a:pt x="263" y="346"/>
                  </a:lnTo>
                  <a:lnTo>
                    <a:pt x="268" y="350"/>
                  </a:lnTo>
                  <a:lnTo>
                    <a:pt x="272" y="350"/>
                  </a:lnTo>
                  <a:lnTo>
                    <a:pt x="277" y="354"/>
                  </a:lnTo>
                  <a:lnTo>
                    <a:pt x="281" y="358"/>
                  </a:lnTo>
                  <a:lnTo>
                    <a:pt x="285" y="362"/>
                  </a:lnTo>
                  <a:lnTo>
                    <a:pt x="290" y="362"/>
                  </a:lnTo>
                  <a:lnTo>
                    <a:pt x="294" y="366"/>
                  </a:lnTo>
                  <a:lnTo>
                    <a:pt x="298" y="371"/>
                  </a:lnTo>
                  <a:lnTo>
                    <a:pt x="303" y="371"/>
                  </a:lnTo>
                  <a:lnTo>
                    <a:pt x="307" y="375"/>
                  </a:lnTo>
                  <a:lnTo>
                    <a:pt x="312" y="379"/>
                  </a:lnTo>
                  <a:lnTo>
                    <a:pt x="316" y="379"/>
                  </a:lnTo>
                  <a:lnTo>
                    <a:pt x="320" y="383"/>
                  </a:lnTo>
                  <a:lnTo>
                    <a:pt x="325" y="387"/>
                  </a:lnTo>
                  <a:lnTo>
                    <a:pt x="329" y="387"/>
                  </a:lnTo>
                  <a:lnTo>
                    <a:pt x="334" y="387"/>
                  </a:lnTo>
                  <a:lnTo>
                    <a:pt x="338" y="391"/>
                  </a:lnTo>
                  <a:lnTo>
                    <a:pt x="342" y="391"/>
                  </a:lnTo>
                  <a:lnTo>
                    <a:pt x="347" y="396"/>
                  </a:lnTo>
                  <a:lnTo>
                    <a:pt x="351" y="400"/>
                  </a:lnTo>
                  <a:lnTo>
                    <a:pt x="355" y="400"/>
                  </a:lnTo>
                  <a:lnTo>
                    <a:pt x="360" y="400"/>
                  </a:lnTo>
                  <a:lnTo>
                    <a:pt x="364" y="404"/>
                  </a:lnTo>
                  <a:lnTo>
                    <a:pt x="369" y="404"/>
                  </a:lnTo>
                  <a:lnTo>
                    <a:pt x="373" y="408"/>
                  </a:lnTo>
                  <a:lnTo>
                    <a:pt x="377" y="408"/>
                  </a:lnTo>
                  <a:lnTo>
                    <a:pt x="382" y="412"/>
                  </a:lnTo>
                  <a:lnTo>
                    <a:pt x="386" y="412"/>
                  </a:lnTo>
                  <a:lnTo>
                    <a:pt x="391" y="412"/>
                  </a:lnTo>
                  <a:lnTo>
                    <a:pt x="395" y="416"/>
                  </a:lnTo>
                  <a:lnTo>
                    <a:pt x="399" y="416"/>
                  </a:lnTo>
                  <a:lnTo>
                    <a:pt x="404" y="421"/>
                  </a:lnTo>
                  <a:lnTo>
                    <a:pt x="408" y="421"/>
                  </a:lnTo>
                  <a:lnTo>
                    <a:pt x="412" y="421"/>
                  </a:lnTo>
                  <a:lnTo>
                    <a:pt x="417" y="425"/>
                  </a:lnTo>
                  <a:lnTo>
                    <a:pt x="421" y="425"/>
                  </a:lnTo>
                  <a:lnTo>
                    <a:pt x="426" y="425"/>
                  </a:lnTo>
                  <a:lnTo>
                    <a:pt x="430" y="429"/>
                  </a:lnTo>
                  <a:lnTo>
                    <a:pt x="434" y="429"/>
                  </a:lnTo>
                  <a:lnTo>
                    <a:pt x="439" y="429"/>
                  </a:lnTo>
                  <a:lnTo>
                    <a:pt x="443" y="429"/>
                  </a:lnTo>
                  <a:lnTo>
                    <a:pt x="448" y="433"/>
                  </a:lnTo>
                  <a:lnTo>
                    <a:pt x="452" y="433"/>
                  </a:lnTo>
                  <a:lnTo>
                    <a:pt x="456" y="433"/>
                  </a:lnTo>
                  <a:lnTo>
                    <a:pt x="461" y="437"/>
                  </a:lnTo>
                  <a:lnTo>
                    <a:pt x="465" y="437"/>
                  </a:lnTo>
                </a:path>
              </a:pathLst>
            </a:custGeom>
            <a:noFill/>
            <a:ln w="6985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110" name="Freeform 55"/>
            <p:cNvSpPr>
              <a:spLocks/>
            </p:cNvSpPr>
            <p:nvPr/>
          </p:nvSpPr>
          <p:spPr bwMode="auto">
            <a:xfrm>
              <a:off x="5487" y="4024"/>
              <a:ext cx="193" cy="25"/>
            </a:xfrm>
            <a:custGeom>
              <a:avLst/>
              <a:gdLst>
                <a:gd name="T0" fmla="*/ 0 w 193"/>
                <a:gd name="T1" fmla="*/ 0 h 25"/>
                <a:gd name="T2" fmla="*/ 4 w 193"/>
                <a:gd name="T3" fmla="*/ 0 h 25"/>
                <a:gd name="T4" fmla="*/ 9 w 193"/>
                <a:gd name="T5" fmla="*/ 0 h 25"/>
                <a:gd name="T6" fmla="*/ 13 w 193"/>
                <a:gd name="T7" fmla="*/ 0 h 25"/>
                <a:gd name="T8" fmla="*/ 18 w 193"/>
                <a:gd name="T9" fmla="*/ 4 h 25"/>
                <a:gd name="T10" fmla="*/ 22 w 193"/>
                <a:gd name="T11" fmla="*/ 4 h 25"/>
                <a:gd name="T12" fmla="*/ 26 w 193"/>
                <a:gd name="T13" fmla="*/ 4 h 25"/>
                <a:gd name="T14" fmla="*/ 31 w 193"/>
                <a:gd name="T15" fmla="*/ 4 h 25"/>
                <a:gd name="T16" fmla="*/ 35 w 193"/>
                <a:gd name="T17" fmla="*/ 9 h 25"/>
                <a:gd name="T18" fmla="*/ 40 w 193"/>
                <a:gd name="T19" fmla="*/ 9 h 25"/>
                <a:gd name="T20" fmla="*/ 44 w 193"/>
                <a:gd name="T21" fmla="*/ 9 h 25"/>
                <a:gd name="T22" fmla="*/ 48 w 193"/>
                <a:gd name="T23" fmla="*/ 9 h 25"/>
                <a:gd name="T24" fmla="*/ 53 w 193"/>
                <a:gd name="T25" fmla="*/ 9 h 25"/>
                <a:gd name="T26" fmla="*/ 57 w 193"/>
                <a:gd name="T27" fmla="*/ 9 h 25"/>
                <a:gd name="T28" fmla="*/ 61 w 193"/>
                <a:gd name="T29" fmla="*/ 13 h 25"/>
                <a:gd name="T30" fmla="*/ 66 w 193"/>
                <a:gd name="T31" fmla="*/ 13 h 25"/>
                <a:gd name="T32" fmla="*/ 70 w 193"/>
                <a:gd name="T33" fmla="*/ 13 h 25"/>
                <a:gd name="T34" fmla="*/ 75 w 193"/>
                <a:gd name="T35" fmla="*/ 13 h 25"/>
                <a:gd name="T36" fmla="*/ 79 w 193"/>
                <a:gd name="T37" fmla="*/ 13 h 25"/>
                <a:gd name="T38" fmla="*/ 83 w 193"/>
                <a:gd name="T39" fmla="*/ 13 h 25"/>
                <a:gd name="T40" fmla="*/ 88 w 193"/>
                <a:gd name="T41" fmla="*/ 17 h 25"/>
                <a:gd name="T42" fmla="*/ 92 w 193"/>
                <a:gd name="T43" fmla="*/ 17 h 25"/>
                <a:gd name="T44" fmla="*/ 97 w 193"/>
                <a:gd name="T45" fmla="*/ 17 h 25"/>
                <a:gd name="T46" fmla="*/ 101 w 193"/>
                <a:gd name="T47" fmla="*/ 17 h 25"/>
                <a:gd name="T48" fmla="*/ 105 w 193"/>
                <a:gd name="T49" fmla="*/ 17 h 25"/>
                <a:gd name="T50" fmla="*/ 110 w 193"/>
                <a:gd name="T51" fmla="*/ 17 h 25"/>
                <a:gd name="T52" fmla="*/ 114 w 193"/>
                <a:gd name="T53" fmla="*/ 17 h 25"/>
                <a:gd name="T54" fmla="*/ 118 w 193"/>
                <a:gd name="T55" fmla="*/ 17 h 25"/>
                <a:gd name="T56" fmla="*/ 123 w 193"/>
                <a:gd name="T57" fmla="*/ 17 h 25"/>
                <a:gd name="T58" fmla="*/ 127 w 193"/>
                <a:gd name="T59" fmla="*/ 21 h 25"/>
                <a:gd name="T60" fmla="*/ 132 w 193"/>
                <a:gd name="T61" fmla="*/ 21 h 25"/>
                <a:gd name="T62" fmla="*/ 136 w 193"/>
                <a:gd name="T63" fmla="*/ 21 h 25"/>
                <a:gd name="T64" fmla="*/ 140 w 193"/>
                <a:gd name="T65" fmla="*/ 21 h 25"/>
                <a:gd name="T66" fmla="*/ 145 w 193"/>
                <a:gd name="T67" fmla="*/ 21 h 25"/>
                <a:gd name="T68" fmla="*/ 149 w 193"/>
                <a:gd name="T69" fmla="*/ 21 h 25"/>
                <a:gd name="T70" fmla="*/ 154 w 193"/>
                <a:gd name="T71" fmla="*/ 21 h 25"/>
                <a:gd name="T72" fmla="*/ 158 w 193"/>
                <a:gd name="T73" fmla="*/ 21 h 25"/>
                <a:gd name="T74" fmla="*/ 162 w 193"/>
                <a:gd name="T75" fmla="*/ 21 h 25"/>
                <a:gd name="T76" fmla="*/ 167 w 193"/>
                <a:gd name="T77" fmla="*/ 21 h 25"/>
                <a:gd name="T78" fmla="*/ 171 w 193"/>
                <a:gd name="T79" fmla="*/ 21 h 25"/>
                <a:gd name="T80" fmla="*/ 175 w 193"/>
                <a:gd name="T81" fmla="*/ 25 h 25"/>
                <a:gd name="T82" fmla="*/ 180 w 193"/>
                <a:gd name="T83" fmla="*/ 25 h 25"/>
                <a:gd name="T84" fmla="*/ 184 w 193"/>
                <a:gd name="T85" fmla="*/ 25 h 25"/>
                <a:gd name="T86" fmla="*/ 189 w 193"/>
                <a:gd name="T87" fmla="*/ 25 h 25"/>
                <a:gd name="T88" fmla="*/ 193 w 193"/>
                <a:gd name="T89" fmla="*/ 25 h 25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93"/>
                <a:gd name="T136" fmla="*/ 0 h 25"/>
                <a:gd name="T137" fmla="*/ 193 w 193"/>
                <a:gd name="T138" fmla="*/ 25 h 25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93" h="25">
                  <a:moveTo>
                    <a:pt x="0" y="0"/>
                  </a:moveTo>
                  <a:lnTo>
                    <a:pt x="4" y="0"/>
                  </a:lnTo>
                  <a:lnTo>
                    <a:pt x="9" y="0"/>
                  </a:lnTo>
                  <a:lnTo>
                    <a:pt x="13" y="0"/>
                  </a:lnTo>
                  <a:lnTo>
                    <a:pt x="18" y="4"/>
                  </a:lnTo>
                  <a:lnTo>
                    <a:pt x="22" y="4"/>
                  </a:lnTo>
                  <a:lnTo>
                    <a:pt x="26" y="4"/>
                  </a:lnTo>
                  <a:lnTo>
                    <a:pt x="31" y="4"/>
                  </a:lnTo>
                  <a:lnTo>
                    <a:pt x="35" y="9"/>
                  </a:lnTo>
                  <a:lnTo>
                    <a:pt x="40" y="9"/>
                  </a:lnTo>
                  <a:lnTo>
                    <a:pt x="44" y="9"/>
                  </a:lnTo>
                  <a:lnTo>
                    <a:pt x="48" y="9"/>
                  </a:lnTo>
                  <a:lnTo>
                    <a:pt x="53" y="9"/>
                  </a:lnTo>
                  <a:lnTo>
                    <a:pt x="57" y="9"/>
                  </a:lnTo>
                  <a:lnTo>
                    <a:pt x="61" y="13"/>
                  </a:lnTo>
                  <a:lnTo>
                    <a:pt x="66" y="13"/>
                  </a:lnTo>
                  <a:lnTo>
                    <a:pt x="70" y="13"/>
                  </a:lnTo>
                  <a:lnTo>
                    <a:pt x="75" y="13"/>
                  </a:lnTo>
                  <a:lnTo>
                    <a:pt x="79" y="13"/>
                  </a:lnTo>
                  <a:lnTo>
                    <a:pt x="83" y="13"/>
                  </a:lnTo>
                  <a:lnTo>
                    <a:pt x="88" y="17"/>
                  </a:lnTo>
                  <a:lnTo>
                    <a:pt x="92" y="17"/>
                  </a:lnTo>
                  <a:lnTo>
                    <a:pt x="97" y="17"/>
                  </a:lnTo>
                  <a:lnTo>
                    <a:pt x="101" y="17"/>
                  </a:lnTo>
                  <a:lnTo>
                    <a:pt x="105" y="17"/>
                  </a:lnTo>
                  <a:lnTo>
                    <a:pt x="110" y="17"/>
                  </a:lnTo>
                  <a:lnTo>
                    <a:pt x="114" y="17"/>
                  </a:lnTo>
                  <a:lnTo>
                    <a:pt x="118" y="17"/>
                  </a:lnTo>
                  <a:lnTo>
                    <a:pt x="123" y="17"/>
                  </a:lnTo>
                  <a:lnTo>
                    <a:pt x="127" y="21"/>
                  </a:lnTo>
                  <a:lnTo>
                    <a:pt x="132" y="21"/>
                  </a:lnTo>
                  <a:lnTo>
                    <a:pt x="136" y="21"/>
                  </a:lnTo>
                  <a:lnTo>
                    <a:pt x="140" y="21"/>
                  </a:lnTo>
                  <a:lnTo>
                    <a:pt x="145" y="21"/>
                  </a:lnTo>
                  <a:lnTo>
                    <a:pt x="149" y="21"/>
                  </a:lnTo>
                  <a:lnTo>
                    <a:pt x="154" y="21"/>
                  </a:lnTo>
                  <a:lnTo>
                    <a:pt x="158" y="21"/>
                  </a:lnTo>
                  <a:lnTo>
                    <a:pt x="162" y="21"/>
                  </a:lnTo>
                  <a:lnTo>
                    <a:pt x="167" y="21"/>
                  </a:lnTo>
                  <a:lnTo>
                    <a:pt x="171" y="21"/>
                  </a:lnTo>
                  <a:lnTo>
                    <a:pt x="175" y="25"/>
                  </a:lnTo>
                  <a:lnTo>
                    <a:pt x="180" y="25"/>
                  </a:lnTo>
                  <a:lnTo>
                    <a:pt x="184" y="25"/>
                  </a:lnTo>
                  <a:lnTo>
                    <a:pt x="189" y="25"/>
                  </a:lnTo>
                  <a:lnTo>
                    <a:pt x="193" y="25"/>
                  </a:lnTo>
                </a:path>
              </a:pathLst>
            </a:custGeom>
            <a:noFill/>
            <a:ln w="6985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88184" name="Line 56"/>
          <p:cNvSpPr>
            <a:spLocks noChangeShapeType="1"/>
          </p:cNvSpPr>
          <p:nvPr/>
        </p:nvSpPr>
        <p:spPr bwMode="auto">
          <a:xfrm>
            <a:off x="4572000" y="3124200"/>
            <a:ext cx="0" cy="2895600"/>
          </a:xfrm>
          <a:prstGeom prst="line">
            <a:avLst/>
          </a:prstGeom>
          <a:noFill/>
          <a:ln w="571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45064" name="Picture 57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105400" y="3276600"/>
            <a:ext cx="131445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88188" name="Picture 60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276725" y="6172200"/>
            <a:ext cx="5905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5066" name="Picture 61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400800" y="6096000"/>
            <a:ext cx="287338" cy="239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818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64CE45A-538D-4C9A-8248-DB72C5D14F6C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Expected value of a function</a:t>
            </a:r>
          </a:p>
        </p:txBody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143000"/>
            <a:ext cx="8229600" cy="1066800"/>
          </a:xfrm>
        </p:spPr>
        <p:txBody>
          <a:bodyPr/>
          <a:lstStyle/>
          <a:p>
            <a:pPr marL="533400" indent="-533400" eaLnBrk="1" hangingPunct="1">
              <a:lnSpc>
                <a:spcPct val="120000"/>
              </a:lnSpc>
              <a:buFontTx/>
              <a:buNone/>
            </a:pPr>
            <a:r>
              <a:rPr lang="en-US" b="1" i="1" smtClean="0">
                <a:latin typeface="Century Schoolbook" pitchFamily="18" charset="0"/>
              </a:rPr>
              <a:t>f  </a:t>
            </a:r>
            <a:r>
              <a:rPr lang="en-US" smtClean="0">
                <a:latin typeface="Arial" pitchFamily="34" charset="0"/>
              </a:rPr>
              <a:t>: real valued function of random variable </a:t>
            </a:r>
            <a:r>
              <a:rPr lang="en-US" i="1" smtClean="0">
                <a:latin typeface="Century Schoolbook" pitchFamily="18" charset="0"/>
              </a:rPr>
              <a:t>X</a:t>
            </a:r>
          </a:p>
        </p:txBody>
      </p:sp>
      <p:sp>
        <p:nvSpPr>
          <p:cNvPr id="626692" name="Rectangle 4"/>
          <p:cNvSpPr>
            <a:spLocks noChangeArrowheads="1"/>
          </p:cNvSpPr>
          <p:nvPr/>
        </p:nvSpPr>
        <p:spPr bwMode="auto">
          <a:xfrm>
            <a:off x="533400" y="3352800"/>
            <a:ext cx="8229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>
              <a:spcBef>
                <a:spcPct val="20000"/>
              </a:spcBef>
            </a:pPr>
            <a:r>
              <a:rPr lang="en-US" sz="2800" i="0">
                <a:latin typeface="Arial" pitchFamily="34" charset="0"/>
              </a:rPr>
              <a:t>The  expected value of  </a:t>
            </a:r>
            <a:r>
              <a:rPr lang="en-US" sz="2800">
                <a:latin typeface="Century Schoolbook" pitchFamily="18" charset="0"/>
              </a:rPr>
              <a:t>Y</a:t>
            </a:r>
            <a:r>
              <a:rPr lang="en-US" sz="2800" i="0">
                <a:latin typeface="Arial" pitchFamily="34" charset="0"/>
              </a:rPr>
              <a:t> is</a:t>
            </a:r>
          </a:p>
          <a:p>
            <a:pPr marL="533400" indent="-533400">
              <a:spcBef>
                <a:spcPct val="20000"/>
              </a:spcBef>
            </a:pPr>
            <a:endParaRPr lang="en-US" sz="2800" i="0">
              <a:latin typeface="Arial" pitchFamily="34" charset="0"/>
            </a:endParaRPr>
          </a:p>
          <a:p>
            <a:pPr marL="533400" indent="-533400">
              <a:spcBef>
                <a:spcPct val="20000"/>
              </a:spcBef>
            </a:pPr>
            <a:endParaRPr lang="en-US" sz="2800" i="0">
              <a:latin typeface="Arial" pitchFamily="34" charset="0"/>
            </a:endParaRPr>
          </a:p>
        </p:txBody>
      </p:sp>
      <p:sp>
        <p:nvSpPr>
          <p:cNvPr id="626693" name="Rectangle 5"/>
          <p:cNvSpPr>
            <a:spLocks noChangeArrowheads="1"/>
          </p:cNvSpPr>
          <p:nvPr/>
        </p:nvSpPr>
        <p:spPr bwMode="auto">
          <a:xfrm>
            <a:off x="1371600" y="4343400"/>
            <a:ext cx="6934200" cy="17526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46087" name="Picture 6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971800" y="2209800"/>
            <a:ext cx="2838450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26696" name="Picture 8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828800" y="4724400"/>
            <a:ext cx="6083300" cy="989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6692" grpId="0"/>
      <p:bldP spid="62669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4E9E3B8-9E93-472B-991E-9ACAAD79631A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Variance</a:t>
            </a:r>
          </a:p>
        </p:txBody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143000"/>
            <a:ext cx="8229600" cy="1066800"/>
          </a:xfrm>
        </p:spPr>
        <p:txBody>
          <a:bodyPr/>
          <a:lstStyle/>
          <a:p>
            <a:pPr marL="533400" indent="-533400" eaLnBrk="1" hangingPunct="1">
              <a:buFontTx/>
              <a:buNone/>
            </a:pPr>
            <a:r>
              <a:rPr lang="en-US" smtClean="0">
                <a:latin typeface="Arial" pitchFamily="34" charset="0"/>
              </a:rPr>
              <a:t>The </a:t>
            </a:r>
            <a:r>
              <a:rPr lang="en-US" b="1" i="1" smtClean="0">
                <a:latin typeface="Arial" pitchFamily="34" charset="0"/>
              </a:rPr>
              <a:t>variance </a:t>
            </a:r>
            <a:r>
              <a:rPr lang="en-US" smtClean="0">
                <a:latin typeface="Arial" pitchFamily="34" charset="0"/>
              </a:rPr>
              <a:t>of random variable </a:t>
            </a:r>
            <a:r>
              <a:rPr lang="en-US" i="1" smtClean="0">
                <a:latin typeface="Century Schoolbook" pitchFamily="18" charset="0"/>
              </a:rPr>
              <a:t>X</a:t>
            </a:r>
            <a:r>
              <a:rPr lang="en-US" smtClean="0">
                <a:latin typeface="Arial" pitchFamily="34" charset="0"/>
              </a:rPr>
              <a:t> is:</a:t>
            </a:r>
          </a:p>
        </p:txBody>
      </p:sp>
      <p:sp>
        <p:nvSpPr>
          <p:cNvPr id="47109" name="Rectangle 9"/>
          <p:cNvSpPr>
            <a:spLocks noChangeArrowheads="1"/>
          </p:cNvSpPr>
          <p:nvPr/>
        </p:nvSpPr>
        <p:spPr bwMode="auto">
          <a:xfrm>
            <a:off x="1219200" y="1905000"/>
            <a:ext cx="7010400" cy="2438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625681" name="Picture 17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362200" y="5029200"/>
            <a:ext cx="209550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25682" name="Rectangle 18"/>
          <p:cNvSpPr>
            <a:spLocks noChangeArrowheads="1"/>
          </p:cNvSpPr>
          <p:nvPr/>
        </p:nvSpPr>
        <p:spPr bwMode="auto">
          <a:xfrm>
            <a:off x="762000" y="4953000"/>
            <a:ext cx="11557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i="0">
                <a:latin typeface="Arial" pitchFamily="34" charset="0"/>
              </a:rPr>
              <a:t>where</a:t>
            </a:r>
          </a:p>
        </p:txBody>
      </p:sp>
      <p:sp>
        <p:nvSpPr>
          <p:cNvPr id="625683" name="Rectangle 19"/>
          <p:cNvSpPr>
            <a:spLocks noChangeArrowheads="1"/>
          </p:cNvSpPr>
          <p:nvPr/>
        </p:nvSpPr>
        <p:spPr bwMode="auto">
          <a:xfrm>
            <a:off x="1676400" y="5943600"/>
            <a:ext cx="6248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i="0">
                <a:latin typeface="Arial" pitchFamily="34" charset="0"/>
              </a:rPr>
              <a:t>Is called the standard deviation of </a:t>
            </a:r>
            <a:r>
              <a:rPr lang="en-US" sz="2800">
                <a:latin typeface="Century Schoolbook" pitchFamily="18" charset="0"/>
              </a:rPr>
              <a:t>X</a:t>
            </a:r>
            <a:r>
              <a:rPr lang="en-US" sz="2800" i="0">
                <a:latin typeface="Arial" pitchFamily="34" charset="0"/>
              </a:rPr>
              <a:t> </a:t>
            </a:r>
          </a:p>
        </p:txBody>
      </p:sp>
      <p:pic>
        <p:nvPicPr>
          <p:cNvPr id="625685" name="Picture 21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914400" y="6096000"/>
            <a:ext cx="4762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114" name="Picture 23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612900" y="2133600"/>
            <a:ext cx="5867400" cy="18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5682" grpId="0"/>
      <p:bldP spid="62568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694B63E-9E22-4025-A772-FA591D89158F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Variance</a:t>
            </a:r>
          </a:p>
        </p:txBody>
      </p:sp>
      <p:pic>
        <p:nvPicPr>
          <p:cNvPr id="48132" name="Picture 3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981200" y="1295400"/>
            <a:ext cx="3681413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8133" name="Picture 5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743200" y="2667000"/>
            <a:ext cx="2640013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68688" name="Rectangle 16"/>
          <p:cNvSpPr>
            <a:spLocks noChangeArrowheads="1"/>
          </p:cNvSpPr>
          <p:nvPr/>
        </p:nvSpPr>
        <p:spPr bwMode="auto">
          <a:xfrm>
            <a:off x="990600" y="4267200"/>
            <a:ext cx="11557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i="0">
                <a:latin typeface="Arial" pitchFamily="34" charset="0"/>
              </a:rPr>
              <a:t>where</a:t>
            </a:r>
          </a:p>
        </p:txBody>
      </p:sp>
      <p:pic>
        <p:nvPicPr>
          <p:cNvPr id="668689" name="Picture 17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698625" y="5335588"/>
            <a:ext cx="4222750" cy="709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868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DAB70E1-0E03-4FE4-B082-9758984BF2FD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Proof</a:t>
            </a:r>
          </a:p>
        </p:txBody>
      </p:sp>
      <p:pic>
        <p:nvPicPr>
          <p:cNvPr id="689162" name="Picture 10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524000" y="5867400"/>
            <a:ext cx="3976688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89163" name="AutoShape 11"/>
          <p:cNvSpPr>
            <a:spLocks/>
          </p:cNvSpPr>
          <p:nvPr/>
        </p:nvSpPr>
        <p:spPr bwMode="auto">
          <a:xfrm rot="5400000">
            <a:off x="5334000" y="3733800"/>
            <a:ext cx="381000" cy="2362200"/>
          </a:xfrm>
          <a:prstGeom prst="rightBrace">
            <a:avLst>
              <a:gd name="adj1" fmla="val 51667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689165" name="Picture 13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5257800" y="5257800"/>
            <a:ext cx="538163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89170" name="Picture 18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5943600" y="5867400"/>
            <a:ext cx="2640013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160" name="Picture 19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81050" y="1066800"/>
            <a:ext cx="5348288" cy="71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89172" name="Picture 20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481138" y="2133600"/>
            <a:ext cx="6165850" cy="712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89173" name="Picture 21" descr="txp_fig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6130925" y="3152775"/>
            <a:ext cx="2520950" cy="55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89174" name="Picture 22" descr="txp_fig"/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1343025" y="3962400"/>
            <a:ext cx="6443663" cy="712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689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916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A2C791E-9803-4CA5-A5B0-64C960B553A5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Uniform Distribution</a:t>
            </a:r>
          </a:p>
        </p:txBody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143000"/>
            <a:ext cx="8305800" cy="1524000"/>
          </a:xfrm>
        </p:spPr>
        <p:txBody>
          <a:bodyPr/>
          <a:lstStyle/>
          <a:p>
            <a:pPr marL="533400" indent="-533400" eaLnBrk="1" hangingPunct="1">
              <a:lnSpc>
                <a:spcPct val="120000"/>
              </a:lnSpc>
              <a:buFontTx/>
              <a:buNone/>
            </a:pPr>
            <a:r>
              <a:rPr lang="en-US" dirty="0" smtClean="0">
                <a:latin typeface="Arial" pitchFamily="34" charset="0"/>
              </a:rPr>
              <a:t>A random variable </a:t>
            </a:r>
            <a:r>
              <a:rPr lang="en-US" i="1" dirty="0" smtClean="0">
                <a:latin typeface="Century Schoolbook" pitchFamily="18" charset="0"/>
              </a:rPr>
              <a:t>X</a:t>
            </a:r>
            <a:r>
              <a:rPr lang="en-US" dirty="0" smtClean="0">
                <a:latin typeface="Arial" pitchFamily="34" charset="0"/>
              </a:rPr>
              <a:t> which is uniformly distributed between </a:t>
            </a:r>
            <a:r>
              <a:rPr lang="en-US" i="1" dirty="0" err="1" smtClean="0">
                <a:latin typeface="Century Schoolbook" pitchFamily="18" charset="0"/>
              </a:rPr>
              <a:t>x</a:t>
            </a:r>
            <a:r>
              <a:rPr lang="en-US" i="1" baseline="-25000" dirty="0" err="1" smtClean="0">
                <a:latin typeface="Century Schoolbook" pitchFamily="18" charset="0"/>
              </a:rPr>
              <a:t>min</a:t>
            </a:r>
            <a:r>
              <a:rPr lang="en-US" dirty="0" smtClean="0">
                <a:latin typeface="Arial" pitchFamily="34" charset="0"/>
              </a:rPr>
              <a:t> and </a:t>
            </a:r>
            <a:r>
              <a:rPr lang="en-US" i="1" dirty="0" err="1" smtClean="0">
                <a:latin typeface="Century Schoolbook" pitchFamily="18" charset="0"/>
              </a:rPr>
              <a:t>x</a:t>
            </a:r>
            <a:r>
              <a:rPr lang="en-US" i="1" baseline="-25000" dirty="0" err="1" smtClean="0">
                <a:latin typeface="Century Schoolbook" pitchFamily="18" charset="0"/>
              </a:rPr>
              <a:t>max</a:t>
            </a:r>
            <a:r>
              <a:rPr lang="en-US" dirty="0" smtClean="0">
                <a:latin typeface="Arial" pitchFamily="34" charset="0"/>
              </a:rPr>
              <a:t> has the PDF:</a:t>
            </a:r>
          </a:p>
        </p:txBody>
      </p:sp>
      <p:pic>
        <p:nvPicPr>
          <p:cNvPr id="628744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2438400"/>
            <a:ext cx="8339138" cy="3805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4495800" y="2819400"/>
            <a:ext cx="36824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0" kern="0" dirty="0" smtClean="0">
                <a:solidFill>
                  <a:srgbClr val="000000"/>
                </a:solidFill>
                <a:latin typeface="Arial" pitchFamily="34" charset="0"/>
                <a:cs typeface="+mn-cs"/>
              </a:rPr>
              <a:t>matlab function: </a:t>
            </a:r>
            <a:r>
              <a:rPr lang="en-US" sz="2800" b="1" i="0" kern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rand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Summing independent uniformly distributed random variables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 </a:t>
            </a:r>
            <a:r>
              <a:rPr lang="en-US" sz="3600" i="1" dirty="0" smtClean="0">
                <a:latin typeface="Century Schoolbook" pitchFamily="18" charset="0"/>
              </a:rPr>
              <a:t>X</a:t>
            </a:r>
            <a:r>
              <a:rPr lang="en-US" i="1" dirty="0" smtClean="0">
                <a:latin typeface="Century Schoolbook" pitchFamily="18" charset="0"/>
              </a:rPr>
              <a:t> </a:t>
            </a:r>
            <a:r>
              <a:rPr lang="en-US" dirty="0" smtClean="0"/>
              <a:t> and </a:t>
            </a:r>
            <a:r>
              <a:rPr lang="en-US" sz="3200" i="1" dirty="0" smtClean="0">
                <a:latin typeface="Century Schoolbook" pitchFamily="18" charset="0"/>
              </a:rPr>
              <a:t>Y </a:t>
            </a:r>
            <a:r>
              <a:rPr lang="en-US" dirty="0" smtClean="0"/>
              <a:t>be 2 independent uniformly distributed variables between [0,1]</a:t>
            </a:r>
          </a:p>
          <a:p>
            <a:endParaRPr lang="en-US" dirty="0" smtClean="0"/>
          </a:p>
          <a:p>
            <a:r>
              <a:rPr lang="en-US" dirty="0" smtClean="0"/>
              <a:t>The random variable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is </a:t>
            </a:r>
            <a:r>
              <a:rPr lang="en-US" b="1" u="sng" dirty="0" smtClean="0">
                <a:solidFill>
                  <a:schemeClr val="tx1"/>
                </a:solidFill>
              </a:rPr>
              <a:t>not uniformly distributed</a:t>
            </a:r>
            <a:endParaRPr lang="en-US" b="1" u="sng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BCF0E2-282C-4B9F-9D98-363BA3ED6385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2590800" y="3657600"/>
          <a:ext cx="2568575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32" name="Equation" r:id="rId4" imgW="672840" imgH="164880" progId="">
                  <p:embed/>
                </p:oleObj>
              </mc:Choice>
              <mc:Fallback>
                <p:oleObj name="Equation" r:id="rId4" imgW="672840" imgH="164880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2590800" y="3657600"/>
                        <a:ext cx="2568575" cy="530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1B59C83-AAA7-4BDA-A21F-9694B48E0CA9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Outline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sz="2400" dirty="0" smtClean="0"/>
              <a:t>Continuous random variable</a:t>
            </a:r>
          </a:p>
          <a:p>
            <a:pPr eaLnBrk="1" hangingPunct="1">
              <a:lnSpc>
                <a:spcPct val="110000"/>
              </a:lnSpc>
            </a:pPr>
            <a:endParaRPr lang="en-US" sz="2400" dirty="0" smtClean="0"/>
          </a:p>
          <a:p>
            <a:pPr eaLnBrk="1" hangingPunct="1">
              <a:lnSpc>
                <a:spcPct val="110000"/>
              </a:lnSpc>
            </a:pPr>
            <a:r>
              <a:rPr lang="en-US" sz="2400" dirty="0" smtClean="0"/>
              <a:t>CDF, PDF, expectation and variance</a:t>
            </a:r>
          </a:p>
          <a:p>
            <a:pPr eaLnBrk="1" hangingPunct="1">
              <a:lnSpc>
                <a:spcPct val="110000"/>
              </a:lnSpc>
            </a:pPr>
            <a:endParaRPr lang="en-US" sz="2400" dirty="0" smtClean="0"/>
          </a:p>
          <a:p>
            <a:pPr eaLnBrk="1" hangingPunct="1">
              <a:lnSpc>
                <a:spcPct val="110000"/>
              </a:lnSpc>
            </a:pPr>
            <a:r>
              <a:rPr lang="en-US" sz="2400" dirty="0" smtClean="0"/>
              <a:t>Uniform and normal PDFs</a:t>
            </a:r>
          </a:p>
          <a:p>
            <a:pPr eaLnBrk="1" hangingPunct="1">
              <a:lnSpc>
                <a:spcPct val="110000"/>
              </a:lnSpc>
              <a:buNone/>
            </a:pP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Summing independent  uniformly distributed random variables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90600"/>
            <a:ext cx="7772400" cy="5105400"/>
          </a:xfrm>
        </p:spPr>
        <p:txBody>
          <a:bodyPr/>
          <a:lstStyle/>
          <a:p>
            <a:r>
              <a:rPr lang="en-US" dirty="0" smtClean="0"/>
              <a:t>Let </a:t>
            </a:r>
            <a:r>
              <a:rPr lang="en-US" sz="4000" i="1" dirty="0" smtClean="0">
                <a:latin typeface="Century Schoolbook" pitchFamily="18" charset="0"/>
              </a:rPr>
              <a:t>X</a:t>
            </a:r>
            <a:r>
              <a:rPr lang="en-US" sz="3200" i="1" dirty="0" smtClean="0">
                <a:latin typeface="Century Schoolbook" pitchFamily="18" charset="0"/>
              </a:rPr>
              <a:t> </a:t>
            </a:r>
            <a:r>
              <a:rPr lang="en-US" sz="3200" dirty="0" smtClean="0"/>
              <a:t> and </a:t>
            </a:r>
            <a:r>
              <a:rPr lang="en-US" sz="3600" i="1" dirty="0" smtClean="0">
                <a:latin typeface="Century Schoolbook" pitchFamily="18" charset="0"/>
              </a:rPr>
              <a:t>Y </a:t>
            </a:r>
            <a:r>
              <a:rPr lang="en-US" sz="3200" dirty="0" smtClean="0">
                <a:solidFill>
                  <a:schemeClr val="tx1"/>
                </a:solidFill>
              </a:rPr>
              <a:t>be 2 </a:t>
            </a:r>
            <a:r>
              <a:rPr lang="en-US" dirty="0" smtClean="0"/>
              <a:t>independent uniformly distributed </a:t>
            </a:r>
            <a:r>
              <a:rPr lang="en-US" dirty="0" smtClean="0">
                <a:solidFill>
                  <a:schemeClr val="tx1"/>
                </a:solidFill>
              </a:rPr>
              <a:t>variables between [0,1]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b="1" u="sng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BCF0E2-282C-4B9F-9D98-363BA3ED6385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graphicFrame>
        <p:nvGraphicFramePr>
          <p:cNvPr id="6" name="Object 3"/>
          <p:cNvGraphicFramePr>
            <a:graphicFrameLocks noChangeAspect="1"/>
          </p:cNvGraphicFramePr>
          <p:nvPr/>
        </p:nvGraphicFramePr>
        <p:xfrm>
          <a:off x="3581400" y="2362200"/>
          <a:ext cx="2568575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963" name="Equation" r:id="rId4" imgW="672840" imgH="164880" progId="">
                  <p:embed/>
                </p:oleObj>
              </mc:Choice>
              <mc:Fallback>
                <p:oleObj name="Equation" r:id="rId4" imgW="672840" imgH="16488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3581400" y="2362200"/>
                        <a:ext cx="2568575" cy="530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/>
          <p:cNvSpPr/>
          <p:nvPr/>
        </p:nvSpPr>
        <p:spPr>
          <a:xfrm>
            <a:off x="2514600" y="3200400"/>
            <a:ext cx="63246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0" dirty="0" smtClean="0">
                <a:solidFill>
                  <a:schemeClr val="tx1"/>
                </a:solidFill>
                <a:latin typeface="Courier New"/>
              </a:rPr>
              <a:t>X=rand(1,1e5);</a:t>
            </a:r>
          </a:p>
          <a:p>
            <a:r>
              <a:rPr lang="en-US" b="1" i="0" dirty="0" smtClean="0">
                <a:solidFill>
                  <a:schemeClr val="tx1"/>
                </a:solidFill>
                <a:latin typeface="Courier New"/>
              </a:rPr>
              <a:t>Y=rand(1,1e5);</a:t>
            </a:r>
          </a:p>
          <a:p>
            <a:r>
              <a:rPr lang="en-US" b="1" i="0" dirty="0" smtClean="0">
                <a:solidFill>
                  <a:schemeClr val="tx1"/>
                </a:solidFill>
                <a:latin typeface="Courier New"/>
              </a:rPr>
              <a:t>Z=X+Y;</a:t>
            </a:r>
          </a:p>
          <a:p>
            <a:r>
              <a:rPr lang="en-US" b="1" i="0" dirty="0" smtClean="0">
                <a:solidFill>
                  <a:schemeClr val="tx1"/>
                </a:solidFill>
                <a:latin typeface="Courier New"/>
              </a:rPr>
              <a:t>[</a:t>
            </a:r>
            <a:r>
              <a:rPr lang="en-US" b="1" i="0" dirty="0" err="1" smtClean="0">
                <a:solidFill>
                  <a:schemeClr val="tx1"/>
                </a:solidFill>
                <a:latin typeface="Courier New"/>
              </a:rPr>
              <a:t>freqZ,cent</a:t>
            </a:r>
            <a:r>
              <a:rPr lang="en-US" b="1" i="0" dirty="0" smtClean="0">
                <a:solidFill>
                  <a:schemeClr val="tx1"/>
                </a:solidFill>
                <a:latin typeface="Courier New"/>
              </a:rPr>
              <a:t>]=</a:t>
            </a:r>
            <a:r>
              <a:rPr lang="en-US" b="1" i="0" dirty="0" err="1" smtClean="0">
                <a:solidFill>
                  <a:schemeClr val="tx1"/>
                </a:solidFill>
                <a:latin typeface="Courier New"/>
              </a:rPr>
              <a:t>hist</a:t>
            </a:r>
            <a:r>
              <a:rPr lang="en-US" b="1" i="0" dirty="0" smtClean="0">
                <a:solidFill>
                  <a:schemeClr val="tx1"/>
                </a:solidFill>
                <a:latin typeface="Courier New"/>
              </a:rPr>
              <a:t>(Z,100);</a:t>
            </a:r>
          </a:p>
          <a:p>
            <a:r>
              <a:rPr lang="en-US" sz="2400" b="1" i="0" dirty="0" err="1" smtClean="0">
                <a:solidFill>
                  <a:schemeClr val="tx1"/>
                </a:solidFill>
                <a:latin typeface="Courier New"/>
              </a:rPr>
              <a:t>bin_width</a:t>
            </a:r>
            <a:r>
              <a:rPr lang="en-US" sz="2400" b="1" i="0" dirty="0" smtClean="0">
                <a:solidFill>
                  <a:schemeClr val="tx1"/>
                </a:solidFill>
                <a:latin typeface="Courier New"/>
              </a:rPr>
              <a:t>=(cent(100)-cent(1))/99;</a:t>
            </a:r>
          </a:p>
          <a:p>
            <a:r>
              <a:rPr lang="en-US" b="1" i="0" dirty="0" smtClean="0">
                <a:latin typeface="Courier New"/>
              </a:rPr>
              <a:t>area = sum(</a:t>
            </a:r>
            <a:r>
              <a:rPr lang="en-US" b="1" i="0" dirty="0" err="1" smtClean="0">
                <a:latin typeface="Courier New"/>
              </a:rPr>
              <a:t>freqZ</a:t>
            </a:r>
            <a:r>
              <a:rPr lang="en-US" b="1" i="0" dirty="0" smtClean="0">
                <a:latin typeface="Courier New"/>
              </a:rPr>
              <a:t>)*</a:t>
            </a:r>
            <a:r>
              <a:rPr lang="en-US" b="1" i="0" dirty="0" err="1" smtClean="0">
                <a:latin typeface="Courier New"/>
              </a:rPr>
              <a:t>bin_width</a:t>
            </a:r>
            <a:r>
              <a:rPr lang="en-US" b="1" i="0" dirty="0" smtClean="0">
                <a:latin typeface="Courier New"/>
              </a:rPr>
              <a:t>;</a:t>
            </a:r>
            <a:endParaRPr lang="en-US" sz="2400" b="1" i="0" dirty="0" smtClean="0">
              <a:solidFill>
                <a:schemeClr val="tx1"/>
              </a:solidFill>
              <a:latin typeface="Courier New"/>
            </a:endParaRPr>
          </a:p>
          <a:p>
            <a:r>
              <a:rPr lang="en-US" b="1" i="0" dirty="0" smtClean="0">
                <a:solidFill>
                  <a:schemeClr val="tx1"/>
                </a:solidFill>
                <a:latin typeface="Courier New"/>
              </a:rPr>
              <a:t>bar(</a:t>
            </a:r>
            <a:r>
              <a:rPr lang="en-US" b="1" i="0" dirty="0" err="1" smtClean="0">
                <a:solidFill>
                  <a:schemeClr val="tx1"/>
                </a:solidFill>
                <a:latin typeface="Courier New"/>
              </a:rPr>
              <a:t>centers,freqZ</a:t>
            </a:r>
            <a:r>
              <a:rPr lang="en-US" b="1" i="0" dirty="0" smtClean="0">
                <a:solidFill>
                  <a:schemeClr val="tx1"/>
                </a:solidFill>
                <a:latin typeface="Courier New"/>
              </a:rPr>
              <a:t>/area)</a:t>
            </a:r>
          </a:p>
          <a:p>
            <a:r>
              <a:rPr lang="en-US" b="1" i="0" dirty="0" err="1" smtClean="0">
                <a:solidFill>
                  <a:schemeClr val="tx1"/>
                </a:solidFill>
                <a:latin typeface="Courier New"/>
              </a:rPr>
              <a:t>xlabel</a:t>
            </a:r>
            <a:r>
              <a:rPr lang="en-US" b="1" i="0" dirty="0" smtClean="0">
                <a:latin typeface="Courier New"/>
              </a:rPr>
              <a:t>('z</a:t>
            </a:r>
            <a:r>
              <a:rPr lang="en-US" b="1" i="0" dirty="0" smtClean="0">
                <a:solidFill>
                  <a:schemeClr val="tx1"/>
                </a:solidFill>
                <a:latin typeface="Courier New"/>
              </a:rPr>
              <a:t>')</a:t>
            </a:r>
          </a:p>
          <a:p>
            <a:r>
              <a:rPr lang="en-US" b="1" i="0" dirty="0" err="1" smtClean="0">
                <a:solidFill>
                  <a:schemeClr val="tx1"/>
                </a:solidFill>
                <a:latin typeface="Courier New"/>
              </a:rPr>
              <a:t>ylabel</a:t>
            </a:r>
            <a:r>
              <a:rPr lang="en-US" b="1" i="0" dirty="0" smtClean="0">
                <a:solidFill>
                  <a:schemeClr val="tx1"/>
                </a:solidFill>
                <a:latin typeface="Courier New"/>
              </a:rPr>
              <a:t>('F_Z(z)')</a:t>
            </a:r>
          </a:p>
        </p:txBody>
      </p:sp>
      <p:sp>
        <p:nvSpPr>
          <p:cNvPr id="13" name="Left Brace 12"/>
          <p:cNvSpPr/>
          <p:nvPr/>
        </p:nvSpPr>
        <p:spPr bwMode="auto">
          <a:xfrm>
            <a:off x="2209800" y="3276600"/>
            <a:ext cx="304800" cy="990600"/>
          </a:xfrm>
          <a:prstGeom prst="leftBrace">
            <a:avLst>
              <a:gd name="adj1" fmla="val 66869"/>
              <a:gd name="adj2" fmla="val 50000"/>
            </a:avLst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0" y="3276600"/>
            <a:ext cx="228599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i="0" kern="0" dirty="0" smtClean="0">
                <a:solidFill>
                  <a:srgbClr val="000000"/>
                </a:solidFill>
                <a:latin typeface="Arial" pitchFamily="34" charset="0"/>
                <a:cs typeface="+mn-cs"/>
              </a:rPr>
              <a:t>10</a:t>
            </a:r>
            <a:r>
              <a:rPr lang="en-US" i="0" kern="0" baseline="30000" dirty="0" smtClean="0">
                <a:solidFill>
                  <a:srgbClr val="000000"/>
                </a:solidFill>
                <a:latin typeface="Arial" pitchFamily="34" charset="0"/>
                <a:cs typeface="+mn-cs"/>
              </a:rPr>
              <a:t>5</a:t>
            </a:r>
            <a:r>
              <a:rPr lang="en-US" i="0" kern="0" dirty="0" smtClean="0">
                <a:solidFill>
                  <a:srgbClr val="000000"/>
                </a:solidFill>
                <a:latin typeface="Arial" pitchFamily="34" charset="0"/>
                <a:cs typeface="+mn-cs"/>
              </a:rPr>
              <a:t> random samples of </a:t>
            </a:r>
            <a:r>
              <a:rPr lang="en-US" kern="0" dirty="0" smtClean="0">
                <a:solidFill>
                  <a:srgbClr val="000000"/>
                </a:solidFill>
                <a:latin typeface="Century" pitchFamily="18" charset="0"/>
                <a:cs typeface="+mn-cs"/>
              </a:rPr>
              <a:t>Z</a:t>
            </a:r>
            <a:endParaRPr lang="en-US" b="1" baseline="30000" dirty="0">
              <a:latin typeface="Century" pitchFamily="18" charset="0"/>
              <a:cs typeface="Courier New" pitchFamily="49" charset="0"/>
            </a:endParaRPr>
          </a:p>
        </p:txBody>
      </p:sp>
      <p:sp>
        <p:nvSpPr>
          <p:cNvPr id="15" name="Left Brace 14"/>
          <p:cNvSpPr/>
          <p:nvPr/>
        </p:nvSpPr>
        <p:spPr bwMode="auto">
          <a:xfrm>
            <a:off x="2209800" y="4419600"/>
            <a:ext cx="304800" cy="2057400"/>
          </a:xfrm>
          <a:prstGeom prst="leftBrace">
            <a:avLst>
              <a:gd name="adj1" fmla="val 66869"/>
              <a:gd name="adj2" fmla="val 50000"/>
            </a:avLst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52401" y="4648200"/>
            <a:ext cx="19812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i="0" kern="0" dirty="0" smtClean="0">
                <a:solidFill>
                  <a:srgbClr val="000000"/>
                </a:solidFill>
                <a:latin typeface="Arial" pitchFamily="34" charset="0"/>
                <a:cs typeface="+mn-cs"/>
              </a:rPr>
              <a:t>Histogram of </a:t>
            </a:r>
            <a:r>
              <a:rPr lang="en-US" kern="0" dirty="0" smtClean="0">
                <a:solidFill>
                  <a:srgbClr val="000000"/>
                </a:solidFill>
                <a:latin typeface="Century" pitchFamily="18" charset="0"/>
                <a:cs typeface="+mn-cs"/>
              </a:rPr>
              <a:t>Z </a:t>
            </a:r>
            <a:r>
              <a:rPr lang="en-US" i="0" kern="0" dirty="0" smtClean="0">
                <a:solidFill>
                  <a:srgbClr val="000000"/>
                </a:solidFill>
                <a:latin typeface="Arial" pitchFamily="34" charset="0"/>
                <a:cs typeface="+mn-cs"/>
              </a:rPr>
              <a:t>with normalized area</a:t>
            </a:r>
            <a:endParaRPr lang="en-US" b="1" baseline="30000" dirty="0">
              <a:latin typeface="Century" pitchFamily="18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  <p:bldP spid="15" grpId="0" animBg="1"/>
      <p:bldP spid="1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Summing independent  uniformly distributed random variables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90600"/>
            <a:ext cx="7772400" cy="5105400"/>
          </a:xfrm>
        </p:spPr>
        <p:txBody>
          <a:bodyPr/>
          <a:lstStyle/>
          <a:p>
            <a:r>
              <a:rPr lang="en-US" dirty="0" smtClean="0"/>
              <a:t>Let </a:t>
            </a:r>
            <a:r>
              <a:rPr lang="en-US" sz="4000" i="1" dirty="0" smtClean="0">
                <a:latin typeface="Century Schoolbook" pitchFamily="18" charset="0"/>
              </a:rPr>
              <a:t>X</a:t>
            </a:r>
            <a:r>
              <a:rPr lang="en-US" sz="3200" i="1" dirty="0" smtClean="0">
                <a:latin typeface="Century Schoolbook" pitchFamily="18" charset="0"/>
              </a:rPr>
              <a:t> </a:t>
            </a:r>
            <a:r>
              <a:rPr lang="en-US" sz="3200" dirty="0" smtClean="0"/>
              <a:t> and </a:t>
            </a:r>
            <a:r>
              <a:rPr lang="en-US" sz="3600" i="1" dirty="0" smtClean="0">
                <a:latin typeface="Century Schoolbook" pitchFamily="18" charset="0"/>
              </a:rPr>
              <a:t>Y </a:t>
            </a:r>
            <a:r>
              <a:rPr lang="en-US" dirty="0" smtClean="0">
                <a:solidFill>
                  <a:schemeClr val="tx1"/>
                </a:solidFill>
              </a:rPr>
              <a:t>be 2 </a:t>
            </a:r>
            <a:r>
              <a:rPr lang="en-US" dirty="0" smtClean="0"/>
              <a:t>independent uniformly distributed </a:t>
            </a:r>
            <a:r>
              <a:rPr lang="en-US" dirty="0" smtClean="0">
                <a:solidFill>
                  <a:schemeClr val="tx1"/>
                </a:solidFill>
              </a:rPr>
              <a:t>variables between [0,1]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b="1" u="sng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BCF0E2-282C-4B9F-9D98-363BA3ED6385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graphicFrame>
        <p:nvGraphicFramePr>
          <p:cNvPr id="6" name="Object 3"/>
          <p:cNvGraphicFramePr>
            <a:graphicFrameLocks noChangeAspect="1"/>
          </p:cNvGraphicFramePr>
          <p:nvPr/>
        </p:nvGraphicFramePr>
        <p:xfrm>
          <a:off x="3581400" y="2362200"/>
          <a:ext cx="2568575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955" name="Equation" r:id="rId7" imgW="672840" imgH="164880" progId="">
                  <p:embed/>
                </p:oleObj>
              </mc:Choice>
              <mc:Fallback>
                <p:oleObj name="Equation" r:id="rId7" imgW="672840" imgH="16488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3581400" y="2362200"/>
                        <a:ext cx="2568575" cy="530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" name="Picture 15" descr="TPps2b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/>
          <a:stretch>
            <a:fillRect/>
          </a:stretch>
        </p:blipFill>
        <p:spPr>
          <a:xfrm>
            <a:off x="2692988" y="3276600"/>
            <a:ext cx="4085407" cy="2895600"/>
          </a:xfrm>
          <a:prstGeom prst="rect">
            <a:avLst/>
          </a:prstGeom>
        </p:spPr>
      </p:pic>
      <p:cxnSp>
        <p:nvCxnSpPr>
          <p:cNvPr id="18" name="Straight Connector 17"/>
          <p:cNvCxnSpPr/>
          <p:nvPr/>
        </p:nvCxnSpPr>
        <p:spPr bwMode="auto">
          <a:xfrm rot="5400000" flipH="1" flipV="1">
            <a:off x="2578688" y="3695700"/>
            <a:ext cx="2590800" cy="190500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/>
          <p:nvPr/>
        </p:nvCxnSpPr>
        <p:spPr bwMode="auto">
          <a:xfrm rot="16200000" flipV="1">
            <a:off x="4483688" y="3695700"/>
            <a:ext cx="2590800" cy="190500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24" name="Picture 23" descr="TP_tmp.emf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/>
          <a:stretch>
            <a:fillRect/>
          </a:stretch>
        </p:blipFill>
        <p:spPr>
          <a:xfrm>
            <a:off x="4674188" y="6248400"/>
            <a:ext cx="177975" cy="177679"/>
          </a:xfrm>
          <a:prstGeom prst="rect">
            <a:avLst/>
          </a:prstGeom>
        </p:spPr>
      </p:pic>
      <p:pic>
        <p:nvPicPr>
          <p:cNvPr id="29" name="Picture 28" descr="TP_tmp.emf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1993273" y="4648200"/>
            <a:ext cx="663004" cy="330951"/>
          </a:xfrm>
          <a:prstGeom prst="rect">
            <a:avLst/>
          </a:prstGeom>
          <a:noFill/>
          <a:ln/>
          <a:effectLst/>
          <a:scene3d>
            <a:camera prst="orthographicFront">
              <a:rot lat="0" lon="0" rev="300000"/>
            </a:camera>
            <a:lightRig rig="threePt" dir="t"/>
          </a:scene3d>
          <a:sp3d extrusionH="457200">
            <a:contourClr>
              <a:srgbClr val="000000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2"/>
          <p:cNvSpPr txBox="1">
            <a:spLocks/>
          </p:cNvSpPr>
          <p:nvPr/>
        </p:nvSpPr>
        <p:spPr bwMode="auto">
          <a:xfrm>
            <a:off x="685800" y="990600"/>
            <a:ext cx="77724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Let </a:t>
            </a:r>
            <a:r>
              <a:rPr kumimoji="0" lang="en-US" sz="40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Schoolbook" pitchFamily="18" charset="0"/>
                <a:ea typeface="+mn-ea"/>
                <a:cs typeface="+mn-cs"/>
              </a:rPr>
              <a:t>X</a:t>
            </a:r>
            <a:r>
              <a:rPr kumimoji="0" lang="en-US" sz="4000" b="0" i="0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Schoolbook" pitchFamily="18" charset="0"/>
                <a:ea typeface="+mn-ea"/>
                <a:cs typeface="+mn-cs"/>
              </a:rPr>
              <a:t>1</a:t>
            </a:r>
            <a:r>
              <a:rPr lang="en-US" sz="3200" kern="0" dirty="0" smtClean="0">
                <a:latin typeface="Century Schoolbook" pitchFamily="18" charset="0"/>
                <a:cs typeface="+mn-cs"/>
              </a:rPr>
              <a:t>,…,</a:t>
            </a:r>
            <a:r>
              <a:rPr kumimoji="0" lang="en-US" sz="36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Schoolbook" pitchFamily="18" charset="0"/>
                <a:ea typeface="+mn-ea"/>
                <a:cs typeface="+mn-cs"/>
              </a:rPr>
              <a:t>X</a:t>
            </a:r>
            <a:r>
              <a:rPr kumimoji="0" lang="en-US" sz="3600" b="0" i="0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Schoolbook" pitchFamily="18" charset="0"/>
                <a:ea typeface="+mn-ea"/>
                <a:cs typeface="+mn-cs"/>
              </a:rPr>
              <a:t>1000</a:t>
            </a:r>
            <a:r>
              <a:rPr kumimoji="0" lang="en-US" sz="36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Schoolbook" pitchFamily="18" charset="0"/>
                <a:ea typeface="+mn-ea"/>
                <a:cs typeface="+mn-cs"/>
              </a:rPr>
              <a:t> 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be 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independent uniformly distributed variables between [0,1]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sz="2800" b="1" i="0" u="sng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Summing a very large number  of random variables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BCF0E2-282C-4B9F-9D98-363BA3ED6385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pic>
        <p:nvPicPr>
          <p:cNvPr id="10" name="Picture 9" descr="TP_tmp.emf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1252266" y="2362200"/>
            <a:ext cx="1686466" cy="992040"/>
          </a:xfrm>
          <a:prstGeom prst="rect">
            <a:avLst/>
          </a:prstGeom>
          <a:noFill/>
          <a:ln/>
          <a:effectLst/>
        </p:spPr>
      </p:pic>
      <p:grpSp>
        <p:nvGrpSpPr>
          <p:cNvPr id="9" name="Group 8"/>
          <p:cNvGrpSpPr/>
          <p:nvPr/>
        </p:nvGrpSpPr>
        <p:grpSpPr>
          <a:xfrm>
            <a:off x="2895600" y="2743200"/>
            <a:ext cx="5410200" cy="3682879"/>
            <a:chOff x="2895600" y="2743200"/>
            <a:chExt cx="5410200" cy="3682879"/>
          </a:xfrm>
        </p:grpSpPr>
        <p:pic>
          <p:nvPicPr>
            <p:cNvPr id="8" name="Picture 7" descr="TPps2bmp.png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8" cstate="print"/>
            <a:stretch>
              <a:fillRect/>
            </a:stretch>
          </p:blipFill>
          <p:spPr>
            <a:xfrm>
              <a:off x="3717986" y="2743200"/>
              <a:ext cx="4587814" cy="3505200"/>
            </a:xfrm>
            <a:prstGeom prst="rect">
              <a:avLst/>
            </a:prstGeom>
          </p:spPr>
        </p:pic>
        <p:pic>
          <p:nvPicPr>
            <p:cNvPr id="11" name="Picture 10" descr="TP_tmp.emf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9" cstate="print"/>
            <a:stretch>
              <a:fillRect/>
            </a:stretch>
          </p:blipFill>
          <p:spPr>
            <a:xfrm>
              <a:off x="6019800" y="6248400"/>
              <a:ext cx="177975" cy="177679"/>
            </a:xfrm>
            <a:prstGeom prst="rect">
              <a:avLst/>
            </a:prstGeom>
          </p:spPr>
        </p:pic>
        <p:pic>
          <p:nvPicPr>
            <p:cNvPr id="12" name="Picture 11" descr="TP_tmp.emf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0" cstate="print"/>
            <a:stretch>
              <a:fillRect/>
            </a:stretch>
          </p:blipFill>
          <p:spPr bwMode="auto">
            <a:xfrm>
              <a:off x="2895600" y="4038600"/>
              <a:ext cx="663004" cy="330951"/>
            </a:xfrm>
            <a:prstGeom prst="rect">
              <a:avLst/>
            </a:prstGeom>
            <a:noFill/>
            <a:ln/>
            <a:effectLst/>
            <a:scene3d>
              <a:camera prst="orthographicFront">
                <a:rot lat="0" lon="0" rev="300000"/>
              </a:camera>
              <a:lightRig rig="threePt" dir="t"/>
            </a:scene3d>
            <a:sp3d extrusionH="457200">
              <a:contourClr>
                <a:srgbClr val="000000"/>
              </a:contourClr>
            </a:sp3d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609135B-686F-48E9-9C4C-670380F7FD69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Gaussian (Normal) Distribution</a:t>
            </a:r>
          </a:p>
        </p:txBody>
      </p:sp>
      <p:grpSp>
        <p:nvGrpSpPr>
          <p:cNvPr id="2" name="Group 28"/>
          <p:cNvGrpSpPr>
            <a:grpSpLocks/>
          </p:cNvGrpSpPr>
          <p:nvPr/>
        </p:nvGrpSpPr>
        <p:grpSpPr bwMode="auto">
          <a:xfrm>
            <a:off x="3886200" y="3048000"/>
            <a:ext cx="5638800" cy="3810000"/>
            <a:chOff x="1776" y="960"/>
            <a:chExt cx="3984" cy="2839"/>
          </a:xfrm>
        </p:grpSpPr>
        <p:pic>
          <p:nvPicPr>
            <p:cNvPr id="51209" name="Picture 5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1984" y="960"/>
              <a:ext cx="3776" cy="28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51210" name="Group 27"/>
            <p:cNvGrpSpPr>
              <a:grpSpLocks/>
            </p:cNvGrpSpPr>
            <p:nvPr/>
          </p:nvGrpSpPr>
          <p:grpSpPr bwMode="auto">
            <a:xfrm>
              <a:off x="1776" y="1104"/>
              <a:ext cx="3232" cy="2640"/>
              <a:chOff x="1776" y="1104"/>
              <a:chExt cx="3232" cy="2640"/>
            </a:xfrm>
          </p:grpSpPr>
          <p:sp>
            <p:nvSpPr>
              <p:cNvPr id="51211" name="Line 7"/>
              <p:cNvSpPr>
                <a:spLocks noChangeShapeType="1"/>
              </p:cNvSpPr>
              <p:nvPr/>
            </p:nvSpPr>
            <p:spPr bwMode="auto">
              <a:xfrm flipV="1">
                <a:off x="3936" y="1296"/>
                <a:ext cx="0" cy="21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212" name="Line 8"/>
              <p:cNvSpPr>
                <a:spLocks noChangeShapeType="1"/>
              </p:cNvSpPr>
              <p:nvPr/>
            </p:nvSpPr>
            <p:spPr bwMode="auto">
              <a:xfrm>
                <a:off x="2496" y="2496"/>
                <a:ext cx="196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213" name="Line 9"/>
              <p:cNvSpPr>
                <a:spLocks noChangeShapeType="1"/>
              </p:cNvSpPr>
              <p:nvPr/>
            </p:nvSpPr>
            <p:spPr bwMode="auto">
              <a:xfrm flipH="1">
                <a:off x="2448" y="1296"/>
                <a:ext cx="14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51214" name="Picture 14" descr="txp_fig"/>
              <p:cNvPicPr>
                <a:picLocks noChangeAspect="1" noChangeArrowheads="1"/>
              </p:cNvPicPr>
              <p:nvPr>
                <p:custDataLst>
                  <p:tags r:id="rId3"/>
                </p:custDataLst>
              </p:nvPr>
            </p:nvPicPr>
            <p:blipFill>
              <a:blip r:embed="rId11" cstate="print"/>
              <a:srcRect/>
              <a:stretch>
                <a:fillRect/>
              </a:stretch>
            </p:blipFill>
            <p:spPr bwMode="auto">
              <a:xfrm>
                <a:off x="3744" y="3552"/>
                <a:ext cx="37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51215" name="Picture 18" descr="txp_fig"/>
              <p:cNvPicPr>
                <a:picLocks noChangeAspect="1" noChangeArrowheads="1"/>
              </p:cNvPicPr>
              <p:nvPr>
                <p:custDataLst>
                  <p:tags r:id="rId4"/>
                </p:custDataLst>
              </p:nvPr>
            </p:nvPicPr>
            <p:blipFill>
              <a:blip r:embed="rId12" cstate="print"/>
              <a:srcRect/>
              <a:stretch>
                <a:fillRect/>
              </a:stretch>
            </p:blipFill>
            <p:spPr bwMode="auto">
              <a:xfrm>
                <a:off x="4176" y="3552"/>
                <a:ext cx="832" cy="1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51216" name="Picture 19" descr="txp_fig"/>
              <p:cNvPicPr>
                <a:picLocks noChangeAspect="1" noChangeArrowheads="1"/>
              </p:cNvPicPr>
              <p:nvPr>
                <p:custDataLst>
                  <p:tags r:id="rId5"/>
                </p:custDataLst>
              </p:nvPr>
            </p:nvPicPr>
            <p:blipFill>
              <a:blip r:embed="rId13" cstate="print"/>
              <a:srcRect/>
              <a:stretch>
                <a:fillRect/>
              </a:stretch>
            </p:blipFill>
            <p:spPr bwMode="auto">
              <a:xfrm>
                <a:off x="2880" y="3552"/>
                <a:ext cx="734" cy="1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51217" name="Picture 22" descr="txp_fig"/>
              <p:cNvPicPr>
                <a:picLocks noChangeAspect="1" noChangeArrowheads="1"/>
              </p:cNvPicPr>
              <p:nvPr>
                <p:custDataLst>
                  <p:tags r:id="rId6"/>
                </p:custDataLst>
              </p:nvPr>
            </p:nvPicPr>
            <p:blipFill>
              <a:blip r:embed="rId14" cstate="print"/>
              <a:srcRect/>
              <a:stretch>
                <a:fillRect/>
              </a:stretch>
            </p:blipFill>
            <p:spPr bwMode="auto">
              <a:xfrm>
                <a:off x="1824" y="1104"/>
                <a:ext cx="564" cy="4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51218" name="Picture 24" descr="txp_fig"/>
              <p:cNvPicPr>
                <a:picLocks noChangeAspect="1" noChangeArrowheads="1"/>
              </p:cNvPicPr>
              <p:nvPr>
                <p:custDataLst>
                  <p:tags r:id="rId7"/>
                </p:custDataLst>
              </p:nvPr>
            </p:nvPicPr>
            <p:blipFill>
              <a:blip r:embed="rId15" cstate="print"/>
              <a:srcRect/>
              <a:stretch>
                <a:fillRect/>
              </a:stretch>
            </p:blipFill>
            <p:spPr bwMode="auto">
              <a:xfrm>
                <a:off x="1776" y="2304"/>
                <a:ext cx="548" cy="3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51219" name="Line 25"/>
              <p:cNvSpPr>
                <a:spLocks noChangeShapeType="1"/>
              </p:cNvSpPr>
              <p:nvPr/>
            </p:nvSpPr>
            <p:spPr bwMode="auto">
              <a:xfrm>
                <a:off x="4512" y="2496"/>
                <a:ext cx="0" cy="100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Dot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220" name="Line 26"/>
              <p:cNvSpPr>
                <a:spLocks noChangeShapeType="1"/>
              </p:cNvSpPr>
              <p:nvPr/>
            </p:nvSpPr>
            <p:spPr bwMode="auto">
              <a:xfrm>
                <a:off x="3360" y="2496"/>
                <a:ext cx="0" cy="100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Dot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pic>
        <p:nvPicPr>
          <p:cNvPr id="51205" name="Picture 32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1981200" y="1219200"/>
            <a:ext cx="5486400" cy="147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06" name="Rectangle 33"/>
          <p:cNvSpPr>
            <a:spLocks noChangeArrowheads="1"/>
          </p:cNvSpPr>
          <p:nvPr/>
        </p:nvSpPr>
        <p:spPr bwMode="auto">
          <a:xfrm>
            <a:off x="1600200" y="990600"/>
            <a:ext cx="6477000" cy="2057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29797" name="Rectangle 37"/>
          <p:cNvSpPr>
            <a:spLocks noChangeArrowheads="1"/>
          </p:cNvSpPr>
          <p:nvPr/>
        </p:nvSpPr>
        <p:spPr bwMode="auto">
          <a:xfrm>
            <a:off x="457200" y="3505200"/>
            <a:ext cx="3155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i="0">
                <a:latin typeface="Arial" pitchFamily="34" charset="0"/>
              </a:rPr>
              <a:t>Normal distribution</a:t>
            </a:r>
          </a:p>
        </p:txBody>
      </p:sp>
      <p:pic>
        <p:nvPicPr>
          <p:cNvPr id="629798" name="Picture 38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530225" y="4208463"/>
            <a:ext cx="2878138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6" grpId="0" animBg="1"/>
      <p:bldP spid="62979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72F7AFB-C5BF-4997-9E14-EC5BEC13A262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History of the Normal Distribution</a:t>
            </a:r>
          </a:p>
        </p:txBody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143000"/>
            <a:ext cx="6781800" cy="5105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 i="1" dirty="0" smtClean="0"/>
              <a:t>From Wikipedia:</a:t>
            </a:r>
          </a:p>
          <a:p>
            <a:pPr eaLnBrk="1" hangingPunct="1">
              <a:lnSpc>
                <a:spcPct val="90000"/>
              </a:lnSpc>
            </a:pPr>
            <a:endParaRPr lang="en-US" sz="2000" i="1" dirty="0" smtClean="0"/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The normal distribution was first introduced by </a:t>
            </a:r>
            <a:r>
              <a:rPr lang="en-US" sz="2400" b="1" dirty="0" smtClean="0">
                <a:solidFill>
                  <a:srgbClr val="FF0000"/>
                </a:solidFill>
              </a:rPr>
              <a:t>de </a:t>
            </a:r>
            <a:r>
              <a:rPr lang="en-US" sz="2400" b="1" dirty="0" err="1" smtClean="0">
                <a:solidFill>
                  <a:srgbClr val="FF0000"/>
                </a:solidFill>
              </a:rPr>
              <a:t>Moivre</a:t>
            </a:r>
            <a:r>
              <a:rPr lang="en-US" sz="2400" dirty="0" smtClean="0"/>
              <a:t> in an article in </a:t>
            </a:r>
            <a:r>
              <a:rPr lang="en-US" sz="2400" b="1" dirty="0" smtClean="0">
                <a:solidFill>
                  <a:srgbClr val="FF0000"/>
                </a:solidFill>
              </a:rPr>
              <a:t>1733</a:t>
            </a:r>
            <a:r>
              <a:rPr lang="en-US" sz="2400" dirty="0" smtClean="0"/>
              <a:t> in the context of approximating certain binomial distributions for large </a:t>
            </a:r>
            <a:r>
              <a:rPr lang="en-US" sz="2400" i="1" dirty="0" smtClean="0"/>
              <a:t>n</a:t>
            </a:r>
            <a:r>
              <a:rPr lang="en-US" sz="2400" dirty="0" smtClean="0"/>
              <a:t>. </a:t>
            </a:r>
          </a:p>
          <a:p>
            <a:pPr eaLnBrk="1" hangingPunct="1">
              <a:lnSpc>
                <a:spcPct val="90000"/>
              </a:lnSpc>
            </a:pPr>
            <a:endParaRPr lang="en-US" sz="2400" dirty="0" smtClean="0"/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His result was extended by </a:t>
            </a:r>
            <a:r>
              <a:rPr lang="en-US" sz="2400" b="1" dirty="0" smtClean="0">
                <a:solidFill>
                  <a:srgbClr val="FF0000"/>
                </a:solidFill>
              </a:rPr>
              <a:t>Laplace</a:t>
            </a:r>
            <a:r>
              <a:rPr lang="en-US" sz="2400" dirty="0" smtClean="0"/>
              <a:t> in his book Analytical Theory of Probabilities (1812), and is now called the theorem of de </a:t>
            </a:r>
            <a:r>
              <a:rPr lang="en-US" sz="2400" dirty="0" err="1" smtClean="0"/>
              <a:t>Moivre</a:t>
            </a:r>
            <a:r>
              <a:rPr lang="en-US" sz="2400" dirty="0" smtClean="0"/>
              <a:t>-Laplace.</a:t>
            </a:r>
          </a:p>
          <a:p>
            <a:pPr eaLnBrk="1" hangingPunct="1">
              <a:lnSpc>
                <a:spcPct val="90000"/>
              </a:lnSpc>
            </a:pPr>
            <a:endParaRPr lang="en-US" sz="2400" dirty="0" smtClean="0"/>
          </a:p>
          <a:p>
            <a:pPr eaLnBrk="1" hangingPunct="1">
              <a:lnSpc>
                <a:spcPct val="90000"/>
              </a:lnSpc>
            </a:pPr>
            <a:r>
              <a:rPr lang="en-US" sz="2400" b="1" dirty="0" smtClean="0">
                <a:solidFill>
                  <a:srgbClr val="FF0000"/>
                </a:solidFill>
              </a:rPr>
              <a:t>Laplace</a:t>
            </a:r>
            <a:r>
              <a:rPr lang="en-US" sz="2400" dirty="0" smtClean="0"/>
              <a:t> used the normal distribution in the analysis of errors of experiments. </a:t>
            </a:r>
          </a:p>
          <a:p>
            <a:pPr eaLnBrk="1" hangingPunct="1">
              <a:lnSpc>
                <a:spcPct val="90000"/>
              </a:lnSpc>
            </a:pP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7DEE824-EE66-4F18-BE40-151579A9527E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History of the Normal Distribution</a:t>
            </a:r>
          </a:p>
        </p:txBody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b="1" i="1" dirty="0" smtClean="0"/>
              <a:t>From Wikipedia:</a:t>
            </a:r>
          </a:p>
          <a:p>
            <a:pPr eaLnBrk="1" hangingPunct="1">
              <a:lnSpc>
                <a:spcPct val="90000"/>
              </a:lnSpc>
            </a:pPr>
            <a:endParaRPr lang="en-US" sz="2400" dirty="0" smtClean="0"/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The important method of </a:t>
            </a:r>
            <a:r>
              <a:rPr lang="en-US" sz="2400" b="1" dirty="0" smtClean="0">
                <a:solidFill>
                  <a:srgbClr val="FF0000"/>
                </a:solidFill>
              </a:rPr>
              <a:t>least squares</a:t>
            </a:r>
            <a:r>
              <a:rPr lang="en-US" sz="2400" dirty="0" smtClean="0"/>
              <a:t> was introduced by </a:t>
            </a:r>
            <a:r>
              <a:rPr lang="en-US" sz="2400" b="1" dirty="0" smtClean="0">
                <a:solidFill>
                  <a:srgbClr val="FF0000"/>
                </a:solidFill>
              </a:rPr>
              <a:t>Legendre</a:t>
            </a:r>
            <a:r>
              <a:rPr lang="en-US" sz="2400" dirty="0" smtClean="0"/>
              <a:t> in 1805. </a:t>
            </a:r>
          </a:p>
          <a:p>
            <a:pPr eaLnBrk="1" hangingPunct="1">
              <a:lnSpc>
                <a:spcPct val="90000"/>
              </a:lnSpc>
            </a:pPr>
            <a:endParaRPr lang="en-US" sz="2400" dirty="0" smtClean="0"/>
          </a:p>
          <a:p>
            <a:pPr eaLnBrk="1" hangingPunct="1">
              <a:lnSpc>
                <a:spcPct val="90000"/>
              </a:lnSpc>
            </a:pPr>
            <a:r>
              <a:rPr lang="en-US" sz="2400" b="1" dirty="0" smtClean="0">
                <a:solidFill>
                  <a:srgbClr val="FF0000"/>
                </a:solidFill>
              </a:rPr>
              <a:t>Gauss</a:t>
            </a:r>
            <a:r>
              <a:rPr lang="en-US" sz="2400" dirty="0" smtClean="0"/>
              <a:t>, who claimed to have used the method since 1794, justified it rigorously in 1809 by assuming a normal distribution of the errors. </a:t>
            </a:r>
          </a:p>
          <a:p>
            <a:pPr eaLnBrk="1" hangingPunct="1">
              <a:lnSpc>
                <a:spcPct val="90000"/>
              </a:lnSpc>
            </a:pPr>
            <a:endParaRPr lang="en-US" sz="2400" dirty="0" smtClean="0"/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That the distribution is called the normal or Gaussian distribution is an instance of Stigler's law of eponymy: "No scientific discovery is named after its original discoverer."</a:t>
            </a:r>
          </a:p>
          <a:p>
            <a:pPr eaLnBrk="1" hangingPunct="1">
              <a:lnSpc>
                <a:spcPct val="90000"/>
              </a:lnSpc>
            </a:pP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1B59C83-AAA7-4BDA-A21F-9694B48E0CA9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Supplemental Material </a:t>
            </a:r>
            <a:br>
              <a:rPr lang="en-US" dirty="0" smtClean="0"/>
            </a:br>
            <a:r>
              <a:rPr lang="en-US" dirty="0" smtClean="0"/>
              <a:t>(You are not responsible for this…)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</a:pPr>
            <a:endParaRPr lang="en-US" sz="2400" dirty="0" smtClean="0"/>
          </a:p>
          <a:p>
            <a:pPr eaLnBrk="1" hangingPunct="1">
              <a:lnSpc>
                <a:spcPct val="110000"/>
              </a:lnSpc>
            </a:pPr>
            <a:r>
              <a:rPr lang="en-US" sz="2400" dirty="0" smtClean="0"/>
              <a:t>Laplace transform of normal PDF</a:t>
            </a:r>
          </a:p>
          <a:p>
            <a:pPr eaLnBrk="1" hangingPunct="1">
              <a:lnSpc>
                <a:spcPct val="110000"/>
              </a:lnSpc>
            </a:pPr>
            <a:endParaRPr lang="en-US" sz="2400" dirty="0" smtClean="0"/>
          </a:p>
          <a:p>
            <a:pPr eaLnBrk="1" hangingPunct="1">
              <a:lnSpc>
                <a:spcPct val="110000"/>
              </a:lnSpc>
            </a:pPr>
            <a:r>
              <a:rPr lang="en-US" sz="2400" dirty="0" smtClean="0"/>
              <a:t>Proof of the central limit theorem</a:t>
            </a:r>
          </a:p>
          <a:p>
            <a:pPr eaLnBrk="1" hangingPunct="1">
              <a:lnSpc>
                <a:spcPct val="110000"/>
              </a:lnSpc>
              <a:buNone/>
            </a:pPr>
            <a:endParaRPr lang="en-US" sz="24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Laplace transform of normal PDF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206FE9-9A17-4788-A98D-C7B36049199A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pic>
        <p:nvPicPr>
          <p:cNvPr id="6" name="Picture 32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819400" y="1066800"/>
            <a:ext cx="2971800" cy="801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685800" y="2133600"/>
            <a:ext cx="7252246" cy="838200"/>
          </a:xfrm>
          <a:prstGeom prst="rect">
            <a:avLst/>
          </a:prstGeom>
          <a:noFill/>
          <a:ln/>
          <a:effectLst/>
        </p:spPr>
      </p:pic>
      <p:pic>
        <p:nvPicPr>
          <p:cNvPr id="12" name="Picture 11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1676400" y="3505200"/>
            <a:ext cx="2830203" cy="607149"/>
          </a:xfrm>
          <a:prstGeom prst="rect">
            <a:avLst/>
          </a:prstGeom>
          <a:noFill/>
          <a:ln/>
          <a:effectLst/>
        </p:spPr>
      </p:pic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533400" y="4419600"/>
            <a:ext cx="7772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where, after “completing the squares”,</a:t>
            </a:r>
          </a:p>
        </p:txBody>
      </p:sp>
      <p:pic>
        <p:nvPicPr>
          <p:cNvPr id="15" name="Picture 14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609600" y="5181600"/>
            <a:ext cx="3749350" cy="673531"/>
          </a:xfrm>
          <a:prstGeom prst="rect">
            <a:avLst/>
          </a:prstGeom>
          <a:noFill/>
          <a:ln/>
          <a:effectLst/>
        </p:spPr>
      </p:pic>
      <p:pic>
        <p:nvPicPr>
          <p:cNvPr id="18" name="Picture 17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3581400" y="6019800"/>
            <a:ext cx="5293012" cy="603821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Laplace transform of normal PDF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206FE9-9A17-4788-A98D-C7B36049199A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pic>
        <p:nvPicPr>
          <p:cNvPr id="10" name="Picture 9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667570" y="2133600"/>
            <a:ext cx="7288704" cy="643592"/>
          </a:xfrm>
          <a:prstGeom prst="rect">
            <a:avLst/>
          </a:prstGeom>
          <a:noFill/>
          <a:ln/>
          <a:effectLst/>
        </p:spPr>
      </p:pic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457200" y="1143000"/>
            <a:ext cx="7772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substituting</a:t>
            </a:r>
            <a:r>
              <a:rPr lang="en-US" i="0" kern="0" dirty="0" smtClean="0">
                <a:latin typeface="+mn-lt"/>
                <a:cs typeface="+mn-cs"/>
              </a:rPr>
              <a:t>, </a:t>
            </a:r>
            <a:endParaRPr kumimoji="0" lang="en-US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Right Brace 10"/>
          <p:cNvSpPr/>
          <p:nvPr/>
        </p:nvSpPr>
        <p:spPr bwMode="auto">
          <a:xfrm rot="5400000">
            <a:off x="5562600" y="609600"/>
            <a:ext cx="381000" cy="4648200"/>
          </a:xfrm>
          <a:prstGeom prst="rightBrac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334000" y="3048000"/>
            <a:ext cx="8499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entury Schoolbook" pitchFamily="18" charset="0"/>
                <a:cs typeface="+mn-cs"/>
              </a:rPr>
              <a:t>= 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248400" y="3200400"/>
            <a:ext cx="27024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(area under a PDF = 1)</a:t>
            </a:r>
            <a:endParaRPr lang="en-US" sz="2000" dirty="0"/>
          </a:p>
        </p:txBody>
      </p:sp>
      <p:pic>
        <p:nvPicPr>
          <p:cNvPr id="19" name="Picture 18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533400" y="4114800"/>
            <a:ext cx="4495803" cy="685800"/>
          </a:xfrm>
          <a:prstGeom prst="rect">
            <a:avLst/>
          </a:prstGeom>
          <a:noFill/>
          <a:ln/>
          <a:effectLst/>
        </p:spPr>
      </p:pic>
      <p:sp>
        <p:nvSpPr>
          <p:cNvPr id="20" name="Rectangle 19"/>
          <p:cNvSpPr/>
          <p:nvPr/>
        </p:nvSpPr>
        <p:spPr bwMode="auto">
          <a:xfrm>
            <a:off x="381000" y="3886200"/>
            <a:ext cx="5105400" cy="1143000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22" name="Picture 21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3657600" y="5562600"/>
            <a:ext cx="4859105" cy="867308"/>
          </a:xfrm>
          <a:prstGeom prst="rect">
            <a:avLst/>
          </a:prstGeom>
          <a:noFill/>
          <a:ln/>
          <a:effectLst/>
        </p:spPr>
      </p:pic>
      <p:sp>
        <p:nvSpPr>
          <p:cNvPr id="23" name="Rectangle 22"/>
          <p:cNvSpPr/>
          <p:nvPr/>
        </p:nvSpPr>
        <p:spPr>
          <a:xfrm>
            <a:off x="457200" y="5867400"/>
            <a:ext cx="304442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0" kern="0" dirty="0" smtClean="0">
                <a:solidFill>
                  <a:srgbClr val="000000"/>
                </a:solidFill>
                <a:latin typeface="Helvetica"/>
                <a:cs typeface="+mn-cs"/>
              </a:rPr>
              <a:t>Fourier transform: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/>
      <p:bldP spid="16" grpId="0"/>
      <p:bldP spid="20" grpId="0" animBg="1"/>
      <p:bldP spid="2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 of the central limit theorem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43000"/>
            <a:ext cx="7772400" cy="1219200"/>
          </a:xfrm>
        </p:spPr>
        <p:txBody>
          <a:bodyPr/>
          <a:lstStyle/>
          <a:p>
            <a:pPr>
              <a:buNone/>
            </a:pPr>
            <a:r>
              <a:rPr lang="en-US" sz="2000" dirty="0" smtClean="0"/>
              <a:t>Let </a:t>
            </a:r>
            <a:r>
              <a:rPr lang="en-US" sz="2400" i="1" dirty="0" smtClean="0">
                <a:latin typeface="Century Schoolbook" pitchFamily="18" charset="0"/>
              </a:rPr>
              <a:t>X</a:t>
            </a:r>
            <a:r>
              <a:rPr lang="en-US" sz="2400" i="1" baseline="-25000" dirty="0" smtClean="0">
                <a:latin typeface="Century Schoolbook" pitchFamily="18" charset="0"/>
              </a:rPr>
              <a:t>1</a:t>
            </a:r>
            <a:r>
              <a:rPr lang="en-US" sz="2000" dirty="0" smtClean="0"/>
              <a:t>,</a:t>
            </a:r>
            <a:r>
              <a:rPr lang="en-US" sz="2000" i="1" dirty="0" smtClean="0">
                <a:latin typeface="Century Schoolbook" pitchFamily="18" charset="0"/>
              </a:rPr>
              <a:t> </a:t>
            </a:r>
            <a:r>
              <a:rPr lang="en-US" sz="2400" i="1" dirty="0" smtClean="0">
                <a:latin typeface="Century Schoolbook" pitchFamily="18" charset="0"/>
              </a:rPr>
              <a:t>X</a:t>
            </a:r>
            <a:r>
              <a:rPr lang="en-US" sz="2400" i="1" baseline="-25000" dirty="0" smtClean="0">
                <a:latin typeface="Century Schoolbook" pitchFamily="18" charset="0"/>
              </a:rPr>
              <a:t>2</a:t>
            </a:r>
            <a:r>
              <a:rPr lang="en-US" sz="1800" dirty="0" smtClean="0"/>
              <a:t>,... </a:t>
            </a:r>
            <a:r>
              <a:rPr lang="en-US" sz="2400" dirty="0" smtClean="0"/>
              <a:t>be independent random variables each with mean </a:t>
            </a:r>
            <a:r>
              <a:rPr lang="en-US" sz="2400" i="1" dirty="0" err="1" smtClean="0">
                <a:latin typeface="Century Schoolbook" pitchFamily="18" charset="0"/>
              </a:rPr>
              <a:t>m</a:t>
            </a:r>
            <a:r>
              <a:rPr lang="en-US" sz="2400" i="1" baseline="-25000" dirty="0" err="1" smtClean="0">
                <a:latin typeface="Century Schoolbook" pitchFamily="18" charset="0"/>
              </a:rPr>
              <a:t>x</a:t>
            </a:r>
            <a:r>
              <a:rPr lang="en-US" sz="2400" dirty="0" smtClean="0"/>
              <a:t> and variance </a:t>
            </a:r>
            <a:r>
              <a:rPr lang="el-GR" sz="2400" dirty="0" smtClean="0"/>
              <a:t>σ</a:t>
            </a:r>
            <a:r>
              <a:rPr lang="en-US" sz="2400" baseline="-25000" dirty="0" smtClean="0"/>
              <a:t>x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 and define the sequence</a:t>
            </a:r>
          </a:p>
          <a:p>
            <a:pPr>
              <a:buNone/>
            </a:pPr>
            <a:endParaRPr lang="en-US" sz="2400" i="1" baseline="30000" dirty="0" smtClean="0">
              <a:latin typeface="Century Schoolbook" pitchFamily="18" charset="0"/>
            </a:endParaRPr>
          </a:p>
          <a:p>
            <a:pPr>
              <a:buNone/>
            </a:pPr>
            <a:endParaRPr lang="en-US" sz="2400" i="1" baseline="30000" dirty="0" smtClean="0">
              <a:latin typeface="Century Schoolbook" pitchFamily="18" charset="0"/>
            </a:endParaRPr>
          </a:p>
          <a:p>
            <a:pPr>
              <a:buNone/>
            </a:pPr>
            <a:endParaRPr lang="en-US" sz="2400" i="1" baseline="30000" dirty="0" smtClean="0">
              <a:latin typeface="Century Schoolbook" pitchFamily="18" charset="0"/>
            </a:endParaRPr>
          </a:p>
          <a:p>
            <a:pPr>
              <a:buNone/>
            </a:pPr>
            <a:endParaRPr lang="en-US" sz="2400" i="1" baseline="30000" dirty="0" smtClean="0">
              <a:latin typeface="Century Schoolbook" pitchFamily="18" charset="0"/>
            </a:endParaRPr>
          </a:p>
          <a:p>
            <a:pPr>
              <a:buNone/>
            </a:pPr>
            <a:endParaRPr lang="en-US" sz="2400" i="1" baseline="30000" dirty="0" smtClean="0">
              <a:latin typeface="Century Schoolbook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206FE9-9A17-4788-A98D-C7B36049199A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pic>
        <p:nvPicPr>
          <p:cNvPr id="10" name="Picture 9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1066800" y="2590800"/>
            <a:ext cx="3784924" cy="903255"/>
          </a:xfrm>
          <a:prstGeom prst="rect">
            <a:avLst/>
          </a:prstGeom>
          <a:noFill/>
          <a:ln/>
          <a:effectLst/>
        </p:spPr>
      </p:pic>
      <p:pic>
        <p:nvPicPr>
          <p:cNvPr id="12" name="Picture 11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5105400" y="2590800"/>
            <a:ext cx="1666758" cy="937551"/>
          </a:xfrm>
          <a:prstGeom prst="rect">
            <a:avLst/>
          </a:prstGeom>
          <a:noFill/>
          <a:ln/>
          <a:effectLst/>
        </p:spPr>
      </p:pic>
      <p:sp>
        <p:nvSpPr>
          <p:cNvPr id="13" name="Rectangle 12"/>
          <p:cNvSpPr/>
          <p:nvPr/>
        </p:nvSpPr>
        <p:spPr>
          <a:xfrm>
            <a:off x="838200" y="3962400"/>
            <a:ext cx="10246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0" kern="0" dirty="0" smtClean="0">
                <a:solidFill>
                  <a:srgbClr val="000000"/>
                </a:solidFill>
                <a:latin typeface="Helvetica"/>
                <a:cs typeface="+mn-cs"/>
              </a:rPr>
              <a:t>where</a:t>
            </a:r>
            <a:endParaRPr lang="en-US" dirty="0"/>
          </a:p>
        </p:txBody>
      </p:sp>
      <p:pic>
        <p:nvPicPr>
          <p:cNvPr id="16" name="Picture 15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2286000" y="4038600"/>
            <a:ext cx="3350849" cy="398936"/>
          </a:xfrm>
          <a:prstGeom prst="rect">
            <a:avLst/>
          </a:prstGeom>
          <a:noFill/>
          <a:ln/>
          <a:effectLst/>
        </p:spPr>
      </p:pic>
      <p:sp>
        <p:nvSpPr>
          <p:cNvPr id="22" name="Rectangle 21"/>
          <p:cNvSpPr/>
          <p:nvPr/>
        </p:nvSpPr>
        <p:spPr>
          <a:xfrm>
            <a:off x="914400" y="5029200"/>
            <a:ext cx="16049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0" kern="0" dirty="0" smtClean="0">
                <a:solidFill>
                  <a:srgbClr val="000000"/>
                </a:solidFill>
                <a:latin typeface="Helvetica"/>
                <a:cs typeface="+mn-cs"/>
              </a:rPr>
              <a:t>notice that</a:t>
            </a:r>
            <a:endParaRPr lang="en-US" dirty="0"/>
          </a:p>
        </p:txBody>
      </p:sp>
      <p:pic>
        <p:nvPicPr>
          <p:cNvPr id="27" name="Picture 26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914400" y="5867400"/>
            <a:ext cx="2794362" cy="382234"/>
          </a:xfrm>
          <a:prstGeom prst="rect">
            <a:avLst/>
          </a:prstGeom>
          <a:noFill/>
          <a:ln/>
          <a:effectLst/>
        </p:spPr>
      </p:pic>
      <p:pic>
        <p:nvPicPr>
          <p:cNvPr id="28" name="Picture 27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5000534" y="5791200"/>
            <a:ext cx="2794368" cy="538460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Continuous random variable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A continuous-valued random </a:t>
            </a:r>
            <a:r>
              <a:rPr lang="en-US" i="1" dirty="0" smtClean="0">
                <a:latin typeface="Century Schoolbook" pitchFamily="18" charset="0"/>
              </a:rPr>
              <a:t>X </a:t>
            </a:r>
            <a:r>
              <a:rPr lang="en-US" dirty="0" smtClean="0"/>
              <a:t>variable takes on a range of </a:t>
            </a:r>
            <a:r>
              <a:rPr lang="en-US" b="1" u="sng" dirty="0" smtClean="0"/>
              <a:t>real</a:t>
            </a:r>
            <a:r>
              <a:rPr lang="en-US" dirty="0" smtClean="0"/>
              <a:t> values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Example: </a:t>
            </a:r>
            <a:endParaRPr lang="en-US" dirty="0" smtClean="0">
              <a:latin typeface="Arial" charset="0"/>
            </a:endParaRPr>
          </a:p>
          <a:p>
            <a:r>
              <a:rPr lang="en-US" dirty="0" smtClean="0">
                <a:latin typeface="Arial" charset="0"/>
              </a:rPr>
              <a:t>An experiment whose outcome is a real number, e.g. measurement of a noisy voltage. </a:t>
            </a:r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BCF0E2-282C-4B9F-9D98-363BA3ED6385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pic>
        <p:nvPicPr>
          <p:cNvPr id="6" name="Picture 10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696200" y="4964973"/>
            <a:ext cx="1252332" cy="18930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15" name="Object 2"/>
          <p:cNvGraphicFramePr>
            <a:graphicFrameLocks noChangeAspect="1"/>
          </p:cNvGraphicFramePr>
          <p:nvPr/>
        </p:nvGraphicFramePr>
        <p:xfrm>
          <a:off x="2590800" y="5943600"/>
          <a:ext cx="3241675" cy="661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11" name="Equation" r:id="rId7" imgW="939600" imgH="228600" progId="">
                  <p:embed/>
                </p:oleObj>
              </mc:Choice>
              <mc:Fallback>
                <p:oleObj name="Equation" r:id="rId7" imgW="939600" imgH="22860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2590800" y="5943600"/>
                        <a:ext cx="3241675" cy="661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Picture 11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5200648" y="2667000"/>
            <a:ext cx="1714503" cy="380621"/>
          </a:xfrm>
          <a:prstGeom prst="rect">
            <a:avLst/>
          </a:prstGeom>
          <a:noFill/>
          <a:ln/>
          <a:effectLst/>
        </p:spPr>
      </p:pic>
      <p:sp>
        <p:nvSpPr>
          <p:cNvPr id="9" name="Rectangle 8"/>
          <p:cNvSpPr/>
          <p:nvPr/>
        </p:nvSpPr>
        <p:spPr>
          <a:xfrm>
            <a:off x="1066800" y="2667000"/>
            <a:ext cx="40735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spcBef>
                <a:spcPct val="20000"/>
              </a:spcBef>
              <a:buFontTx/>
              <a:buChar char="•"/>
            </a:pPr>
            <a:r>
              <a:rPr lang="en-US" i="0" kern="0" dirty="0">
                <a:solidFill>
                  <a:srgbClr val="000000"/>
                </a:solidFill>
                <a:latin typeface="Helvetica"/>
                <a:cs typeface="+mn-cs"/>
              </a:rPr>
              <a:t>For the probability space,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66800" y="3352800"/>
            <a:ext cx="5638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i="0" kern="0" dirty="0">
                <a:solidFill>
                  <a:srgbClr val="000000"/>
                </a:solidFill>
                <a:latin typeface="Arial" pitchFamily="34" charset="0"/>
                <a:cs typeface="+mn-cs"/>
              </a:rPr>
              <a:t>A random variable </a:t>
            </a:r>
            <a:r>
              <a:rPr lang="en-US" kern="0" dirty="0">
                <a:solidFill>
                  <a:srgbClr val="000000"/>
                </a:solidFill>
                <a:latin typeface="Century Schoolbook" pitchFamily="18" charset="0"/>
                <a:cs typeface="+mn-cs"/>
              </a:rPr>
              <a:t>X</a:t>
            </a:r>
            <a:r>
              <a:rPr lang="en-US" i="0" kern="0" dirty="0">
                <a:solidFill>
                  <a:srgbClr val="000000"/>
                </a:solidFill>
                <a:latin typeface="Arial" pitchFamily="34" charset="0"/>
                <a:cs typeface="+mn-cs"/>
              </a:rPr>
              <a:t> is a mapping</a:t>
            </a:r>
          </a:p>
        </p:txBody>
      </p:sp>
      <p:pic>
        <p:nvPicPr>
          <p:cNvPr id="11" name="Picture 5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553200" y="3429000"/>
            <a:ext cx="20193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 of the central limit theorem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206FE9-9A17-4788-A98D-C7B36049199A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79701" y="990600"/>
            <a:ext cx="57358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0" kern="0" dirty="0" smtClean="0">
                <a:solidFill>
                  <a:srgbClr val="000000"/>
                </a:solidFill>
                <a:latin typeface="Helvetica"/>
                <a:cs typeface="+mn-cs"/>
              </a:rPr>
              <a:t>The moment generating function of </a:t>
            </a:r>
            <a:r>
              <a:rPr lang="en-US" b="1" dirty="0" smtClean="0">
                <a:latin typeface="Century Schoolbook" pitchFamily="18" charset="0"/>
              </a:rPr>
              <a:t>Z</a:t>
            </a:r>
            <a:r>
              <a:rPr lang="en-US" b="1" baseline="-25000" dirty="0" smtClean="0">
                <a:latin typeface="Century Schoolbook" pitchFamily="18" charset="0"/>
              </a:rPr>
              <a:t>n</a:t>
            </a:r>
            <a:r>
              <a:rPr lang="en-US" i="0" kern="0" dirty="0" smtClean="0">
                <a:solidFill>
                  <a:srgbClr val="000000"/>
                </a:solidFill>
                <a:latin typeface="Helvetica"/>
                <a:cs typeface="+mn-cs"/>
              </a:rPr>
              <a:t> </a:t>
            </a:r>
            <a:r>
              <a:rPr lang="en-US" i="0" kern="0" dirty="0" smtClean="0">
                <a:solidFill>
                  <a:srgbClr val="000000"/>
                </a:solidFill>
                <a:latin typeface="Helvetica"/>
              </a:rPr>
              <a:t>is</a:t>
            </a:r>
            <a:endParaRPr lang="en-US" dirty="0"/>
          </a:p>
        </p:txBody>
      </p:sp>
      <p:pic>
        <p:nvPicPr>
          <p:cNvPr id="18" name="Picture 17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1066800" y="1905000"/>
            <a:ext cx="3521704" cy="552079"/>
          </a:xfrm>
          <a:prstGeom prst="rect">
            <a:avLst/>
          </a:prstGeom>
          <a:noFill/>
          <a:ln/>
          <a:effectLst/>
        </p:spPr>
      </p:pic>
      <p:pic>
        <p:nvPicPr>
          <p:cNvPr id="22" name="Picture 21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5029200" y="1676400"/>
            <a:ext cx="3125001" cy="932217"/>
          </a:xfrm>
          <a:prstGeom prst="rect">
            <a:avLst/>
          </a:prstGeom>
          <a:noFill/>
          <a:ln/>
          <a:effectLst/>
        </p:spPr>
      </p:pic>
      <p:pic>
        <p:nvPicPr>
          <p:cNvPr id="24" name="Picture 23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2514600" y="2590800"/>
            <a:ext cx="2882948" cy="984118"/>
          </a:xfrm>
          <a:prstGeom prst="rect">
            <a:avLst/>
          </a:prstGeom>
          <a:noFill/>
          <a:ln/>
          <a:effectLst/>
        </p:spPr>
      </p:pic>
      <p:sp>
        <p:nvSpPr>
          <p:cNvPr id="25" name="Rectangle 24"/>
          <p:cNvSpPr/>
          <p:nvPr/>
        </p:nvSpPr>
        <p:spPr>
          <a:xfrm>
            <a:off x="533400" y="3810000"/>
            <a:ext cx="51267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0" kern="0" dirty="0" smtClean="0">
                <a:solidFill>
                  <a:srgbClr val="000000"/>
                </a:solidFill>
                <a:latin typeface="Helvetica"/>
                <a:cs typeface="+mn-cs"/>
              </a:rPr>
              <a:t>by the Taylor series expansion of </a:t>
            </a:r>
            <a:r>
              <a:rPr lang="en-US" b="1" dirty="0" smtClean="0">
                <a:latin typeface="Century Schoolbook" pitchFamily="18" charset="0"/>
              </a:rPr>
              <a:t>e</a:t>
            </a:r>
            <a:r>
              <a:rPr lang="en-US" b="1" baseline="30000" dirty="0" smtClean="0">
                <a:latin typeface="Century Schoolbook" pitchFamily="18" charset="0"/>
              </a:rPr>
              <a:t>x</a:t>
            </a:r>
          </a:p>
        </p:txBody>
      </p:sp>
      <p:pic>
        <p:nvPicPr>
          <p:cNvPr id="32" name="Picture 31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1066800" y="4572000"/>
            <a:ext cx="6860045" cy="788320"/>
          </a:xfrm>
          <a:prstGeom prst="rect">
            <a:avLst/>
          </a:prstGeom>
          <a:noFill/>
          <a:ln/>
          <a:effectLst/>
        </p:spPr>
      </p:pic>
      <p:pic>
        <p:nvPicPr>
          <p:cNvPr id="41" name="Picture 40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/>
          <a:stretch>
            <a:fillRect/>
          </a:stretch>
        </p:blipFill>
        <p:spPr bwMode="auto">
          <a:xfrm>
            <a:off x="2327250" y="5638800"/>
            <a:ext cx="2074855" cy="774335"/>
          </a:xfrm>
          <a:prstGeom prst="rect">
            <a:avLst/>
          </a:prstGeom>
          <a:noFill/>
          <a:ln/>
          <a:effectLst/>
        </p:spPr>
      </p:pic>
      <p:pic>
        <p:nvPicPr>
          <p:cNvPr id="42" name="Picture 41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 cstate="print"/>
          <a:stretch>
            <a:fillRect/>
          </a:stretch>
        </p:blipFill>
        <p:spPr bwMode="auto">
          <a:xfrm>
            <a:off x="4648200" y="5638800"/>
            <a:ext cx="1756763" cy="746852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 of the central limit theorem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206FE9-9A17-4788-A98D-C7B36049199A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79701" y="990600"/>
            <a:ext cx="66447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0" kern="0" dirty="0" smtClean="0">
                <a:solidFill>
                  <a:srgbClr val="000000"/>
                </a:solidFill>
                <a:latin typeface="Helvetica"/>
                <a:cs typeface="+mn-cs"/>
              </a:rPr>
              <a:t>notice that, as n </a:t>
            </a:r>
            <a:r>
              <a:rPr lang="en-US" i="0" kern="0" dirty="0" smtClean="0">
                <a:solidFill>
                  <a:srgbClr val="000000"/>
                </a:solidFill>
                <a:latin typeface="Bookman Old Style"/>
                <a:cs typeface="+mn-cs"/>
              </a:rPr>
              <a:t>→∞ </a:t>
            </a:r>
            <a:r>
              <a:rPr lang="en-US" i="0" kern="0" dirty="0" smtClean="0">
                <a:solidFill>
                  <a:srgbClr val="000000"/>
                </a:solidFill>
                <a:latin typeface="Helvetica"/>
              </a:rPr>
              <a:t>the approximation is exact</a:t>
            </a:r>
            <a:endParaRPr lang="en-US" dirty="0"/>
          </a:p>
        </p:txBody>
      </p:sp>
      <p:pic>
        <p:nvPicPr>
          <p:cNvPr id="12" name="Picture 11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914400" y="1752600"/>
            <a:ext cx="4274337" cy="746971"/>
          </a:xfrm>
          <a:prstGeom prst="rect">
            <a:avLst/>
          </a:prstGeom>
          <a:noFill/>
          <a:ln/>
          <a:effectLst/>
        </p:spPr>
      </p:pic>
      <p:sp>
        <p:nvSpPr>
          <p:cNvPr id="13" name="Rectangle 12"/>
          <p:cNvSpPr/>
          <p:nvPr/>
        </p:nvSpPr>
        <p:spPr>
          <a:xfrm>
            <a:off x="609600" y="3048000"/>
            <a:ext cx="840165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0" kern="0" dirty="0" smtClean="0">
                <a:solidFill>
                  <a:srgbClr val="000000"/>
                </a:solidFill>
                <a:latin typeface="Helvetica"/>
                <a:cs typeface="+mn-cs"/>
              </a:rPr>
              <a:t>Moreover, the PDF and moment generating function of a </a:t>
            </a:r>
          </a:p>
          <a:p>
            <a:r>
              <a:rPr lang="en-US" i="0" kern="0" dirty="0" smtClean="0">
                <a:solidFill>
                  <a:srgbClr val="000000"/>
                </a:solidFill>
                <a:latin typeface="Helvetica"/>
                <a:cs typeface="+mn-cs"/>
              </a:rPr>
              <a:t>normally distributed random variable                                are </a:t>
            </a:r>
            <a:endParaRPr lang="en-US" b="1" baseline="30000" dirty="0" smtClean="0">
              <a:latin typeface="Century Schoolbook" pitchFamily="18" charset="0"/>
            </a:endParaRPr>
          </a:p>
        </p:txBody>
      </p:sp>
      <p:pic>
        <p:nvPicPr>
          <p:cNvPr id="16" name="Picture 15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5943600" y="3505200"/>
            <a:ext cx="2215413" cy="378325"/>
          </a:xfrm>
          <a:prstGeom prst="rect">
            <a:avLst/>
          </a:prstGeom>
          <a:noFill/>
          <a:ln/>
          <a:effectLst/>
        </p:spPr>
      </p:pic>
      <p:pic>
        <p:nvPicPr>
          <p:cNvPr id="20" name="Picture 19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914400" y="4191000"/>
            <a:ext cx="2782188" cy="762000"/>
          </a:xfrm>
          <a:prstGeom prst="rect">
            <a:avLst/>
          </a:prstGeom>
          <a:noFill/>
          <a:ln/>
          <a:effectLst/>
        </p:spPr>
      </p:pic>
      <p:pic>
        <p:nvPicPr>
          <p:cNvPr id="26" name="Picture 25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4495800" y="4114800"/>
            <a:ext cx="2452727" cy="639346"/>
          </a:xfrm>
          <a:prstGeom prst="rect">
            <a:avLst/>
          </a:prstGeom>
          <a:noFill/>
          <a:ln/>
          <a:effectLst/>
        </p:spPr>
      </p:pic>
      <p:sp>
        <p:nvSpPr>
          <p:cNvPr id="27" name="Rectangle 26"/>
          <p:cNvSpPr/>
          <p:nvPr/>
        </p:nvSpPr>
        <p:spPr>
          <a:xfrm>
            <a:off x="762000" y="5791200"/>
            <a:ext cx="7841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0" kern="0" dirty="0" smtClean="0">
                <a:solidFill>
                  <a:srgbClr val="000000"/>
                </a:solidFill>
                <a:latin typeface="Helvetica"/>
              </a:rPr>
              <a:t>and </a:t>
            </a:r>
            <a:endParaRPr lang="en-US" dirty="0"/>
          </a:p>
        </p:txBody>
      </p:sp>
      <p:pic>
        <p:nvPicPr>
          <p:cNvPr id="29" name="Picture 28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1981200" y="5486400"/>
            <a:ext cx="5630573" cy="950347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3" grpId="0"/>
      <p:bldP spid="2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 of the central limit theorem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206FE9-9A17-4788-A98D-C7B36049199A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79701" y="990600"/>
            <a:ext cx="24096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0" kern="0" dirty="0" smtClean="0">
                <a:solidFill>
                  <a:srgbClr val="000000"/>
                </a:solidFill>
                <a:latin typeface="Helvetica"/>
                <a:cs typeface="+mn-cs"/>
              </a:rPr>
              <a:t>Therefore, since</a:t>
            </a:r>
            <a:endParaRPr lang="en-US" dirty="0"/>
          </a:p>
        </p:txBody>
      </p:sp>
      <p:pic>
        <p:nvPicPr>
          <p:cNvPr id="17" name="Picture 16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1689319" y="1828800"/>
            <a:ext cx="5297928" cy="747005"/>
          </a:xfrm>
          <a:prstGeom prst="rect">
            <a:avLst/>
          </a:prstGeom>
          <a:noFill/>
          <a:ln/>
          <a:effectLst/>
        </p:spPr>
      </p:pic>
      <p:sp>
        <p:nvSpPr>
          <p:cNvPr id="13" name="Rectangle 12"/>
          <p:cNvSpPr/>
          <p:nvPr/>
        </p:nvSpPr>
        <p:spPr>
          <a:xfrm>
            <a:off x="609600" y="3048000"/>
            <a:ext cx="74061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0" kern="0" dirty="0" smtClean="0">
                <a:solidFill>
                  <a:srgbClr val="000000"/>
                </a:solidFill>
                <a:latin typeface="Helvetica"/>
                <a:cs typeface="+mn-cs"/>
              </a:rPr>
              <a:t>Then, taking the inverse Fourier transform we obtain </a:t>
            </a:r>
            <a:endParaRPr lang="en-US" b="1" baseline="30000" dirty="0" smtClean="0">
              <a:latin typeface="Century Schoolbook" pitchFamily="18" charset="0"/>
            </a:endParaRPr>
          </a:p>
        </p:txBody>
      </p:sp>
      <p:pic>
        <p:nvPicPr>
          <p:cNvPr id="19" name="Picture 18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2590800" y="5943600"/>
            <a:ext cx="3294722" cy="511251"/>
          </a:xfrm>
          <a:prstGeom prst="rect">
            <a:avLst/>
          </a:prstGeom>
          <a:noFill/>
          <a:ln/>
          <a:effectLst/>
        </p:spPr>
      </p:pic>
      <p:pic>
        <p:nvPicPr>
          <p:cNvPr id="18" name="Picture 17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2438400" y="3886200"/>
            <a:ext cx="4419600" cy="929902"/>
          </a:xfrm>
          <a:prstGeom prst="rect">
            <a:avLst/>
          </a:prstGeom>
          <a:noFill/>
          <a:ln/>
          <a:effectLst/>
        </p:spPr>
      </p:pic>
      <p:sp>
        <p:nvSpPr>
          <p:cNvPr id="27" name="Rectangle 26"/>
          <p:cNvSpPr/>
          <p:nvPr/>
        </p:nvSpPr>
        <p:spPr>
          <a:xfrm>
            <a:off x="685800" y="5105400"/>
            <a:ext cx="7841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0" kern="0" dirty="0" smtClean="0">
                <a:solidFill>
                  <a:srgbClr val="000000"/>
                </a:solidFill>
                <a:latin typeface="Helvetica"/>
              </a:rPr>
              <a:t>and 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3" grpId="0"/>
      <p:bldP spid="2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0A72037-50E0-4C68-9FD2-EB2C44F077D3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pitchFamily="34" charset="0"/>
              </a:rPr>
              <a:t>Cumulative </a:t>
            </a:r>
            <a:r>
              <a:rPr lang="en-US" dirty="0" smtClean="0"/>
              <a:t>Distribution Function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8077200" cy="5105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 smtClean="0">
                <a:latin typeface="Arial" pitchFamily="34" charset="0"/>
              </a:rPr>
              <a:t>Cumulative distribution function (CDF) associated with the random variable </a:t>
            </a:r>
            <a:r>
              <a:rPr lang="en-US" sz="3200" b="1" i="1" dirty="0" smtClean="0">
                <a:latin typeface="Century Schoolbook" pitchFamily="18" charset="0"/>
              </a:rPr>
              <a:t>X</a:t>
            </a:r>
            <a:r>
              <a:rPr lang="en-US" i="1" dirty="0" smtClean="0">
                <a:latin typeface="Century Schoolbook" pitchFamily="18" charset="0"/>
              </a:rPr>
              <a:t> </a:t>
            </a:r>
            <a:r>
              <a:rPr lang="en-US" dirty="0" smtClean="0">
                <a:latin typeface="Arial" pitchFamily="34" charset="0"/>
              </a:rPr>
              <a:t>:</a:t>
            </a:r>
          </a:p>
          <a:p>
            <a:pPr eaLnBrk="1" hangingPunct="1"/>
            <a:endParaRPr lang="en-US" dirty="0" smtClean="0"/>
          </a:p>
        </p:txBody>
      </p:sp>
      <p:sp>
        <p:nvSpPr>
          <p:cNvPr id="37893" name="Rectangle 8"/>
          <p:cNvSpPr>
            <a:spLocks noChangeArrowheads="1"/>
          </p:cNvSpPr>
          <p:nvPr/>
        </p:nvSpPr>
        <p:spPr bwMode="auto">
          <a:xfrm>
            <a:off x="1090613" y="5029200"/>
            <a:ext cx="6962775" cy="1163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800" i="0">
                <a:latin typeface="Arial" pitchFamily="34" charset="0"/>
              </a:rPr>
              <a:t>The probability that the random variable </a:t>
            </a:r>
            <a:r>
              <a:rPr lang="en-US" sz="3200" b="1">
                <a:latin typeface="Century Schoolbook" pitchFamily="18" charset="0"/>
              </a:rPr>
              <a:t>X</a:t>
            </a:r>
            <a:r>
              <a:rPr lang="en-US" sz="2800" i="0">
                <a:latin typeface="Arial" pitchFamily="34" charset="0"/>
              </a:rPr>
              <a:t> </a:t>
            </a:r>
          </a:p>
          <a:p>
            <a:pPr>
              <a:spcBef>
                <a:spcPct val="20000"/>
              </a:spcBef>
            </a:pPr>
            <a:r>
              <a:rPr lang="en-US" sz="2800" i="0">
                <a:latin typeface="Arial" pitchFamily="34" charset="0"/>
              </a:rPr>
              <a:t>will be less than or equal to the value  </a:t>
            </a:r>
            <a:r>
              <a:rPr lang="en-US" sz="3200" b="1">
                <a:latin typeface="Century Schoolbook" pitchFamily="18" charset="0"/>
              </a:rPr>
              <a:t>x</a:t>
            </a:r>
          </a:p>
        </p:txBody>
      </p:sp>
      <p:sp>
        <p:nvSpPr>
          <p:cNvPr id="37894" name="Rectangle 10"/>
          <p:cNvSpPr>
            <a:spLocks noChangeArrowheads="1"/>
          </p:cNvSpPr>
          <p:nvPr/>
        </p:nvSpPr>
        <p:spPr bwMode="auto">
          <a:xfrm>
            <a:off x="1600200" y="2514600"/>
            <a:ext cx="5867400" cy="1905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8" name="Picture 7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 bwMode="auto">
          <a:xfrm>
            <a:off x="2081187" y="3144838"/>
            <a:ext cx="4981625" cy="540882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67DFC54-5BA5-4813-9ECC-072FBFE62B71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534400" cy="11430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" pitchFamily="34" charset="0"/>
              </a:rPr>
              <a:t>Properties of the cumulative distribution </a:t>
            </a:r>
          </a:p>
        </p:txBody>
      </p:sp>
      <p:pic>
        <p:nvPicPr>
          <p:cNvPr id="685061" name="Picture 5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14300" y="5629275"/>
            <a:ext cx="3143250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85062" name="Picture 6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829300" y="2733675"/>
            <a:ext cx="287655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918" name="Line 9"/>
          <p:cNvSpPr>
            <a:spLocks noChangeShapeType="1"/>
          </p:cNvSpPr>
          <p:nvPr/>
        </p:nvSpPr>
        <p:spPr bwMode="auto">
          <a:xfrm>
            <a:off x="685800" y="5562600"/>
            <a:ext cx="76962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8919" name="Line 10"/>
          <p:cNvSpPr>
            <a:spLocks noChangeShapeType="1"/>
          </p:cNvSpPr>
          <p:nvPr/>
        </p:nvSpPr>
        <p:spPr bwMode="auto">
          <a:xfrm flipV="1">
            <a:off x="4546600" y="2362200"/>
            <a:ext cx="25400" cy="32004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8920" name="Line 11"/>
          <p:cNvSpPr>
            <a:spLocks noChangeShapeType="1"/>
          </p:cNvSpPr>
          <p:nvPr/>
        </p:nvSpPr>
        <p:spPr bwMode="auto">
          <a:xfrm>
            <a:off x="723900" y="3505200"/>
            <a:ext cx="784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921" name="Text Box 12"/>
          <p:cNvSpPr txBox="1">
            <a:spLocks noChangeArrowheads="1"/>
          </p:cNvSpPr>
          <p:nvPr/>
        </p:nvSpPr>
        <p:spPr bwMode="auto">
          <a:xfrm>
            <a:off x="4365625" y="5588000"/>
            <a:ext cx="361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/>
              <a:t>0</a:t>
            </a:r>
          </a:p>
        </p:txBody>
      </p:sp>
      <p:sp>
        <p:nvSpPr>
          <p:cNvPr id="38922" name="Text Box 13"/>
          <p:cNvSpPr txBox="1">
            <a:spLocks noChangeArrowheads="1"/>
          </p:cNvSpPr>
          <p:nvPr/>
        </p:nvSpPr>
        <p:spPr bwMode="auto">
          <a:xfrm>
            <a:off x="4572000" y="2909888"/>
            <a:ext cx="3619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/>
              <a:t>1</a:t>
            </a:r>
          </a:p>
        </p:txBody>
      </p:sp>
      <p:sp>
        <p:nvSpPr>
          <p:cNvPr id="38923" name="Freeform 14"/>
          <p:cNvSpPr>
            <a:spLocks/>
          </p:cNvSpPr>
          <p:nvPr/>
        </p:nvSpPr>
        <p:spPr bwMode="auto">
          <a:xfrm>
            <a:off x="114300" y="3724275"/>
            <a:ext cx="8458200" cy="1689100"/>
          </a:xfrm>
          <a:custGeom>
            <a:avLst/>
            <a:gdLst>
              <a:gd name="T0" fmla="*/ 0 w 5328"/>
              <a:gd name="T1" fmla="*/ 1056 h 1064"/>
              <a:gd name="T2" fmla="*/ 240 w 5328"/>
              <a:gd name="T3" fmla="*/ 1056 h 1064"/>
              <a:gd name="T4" fmla="*/ 816 w 5328"/>
              <a:gd name="T5" fmla="*/ 1008 h 1064"/>
              <a:gd name="T6" fmla="*/ 1248 w 5328"/>
              <a:gd name="T7" fmla="*/ 912 h 1064"/>
              <a:gd name="T8" fmla="*/ 1344 w 5328"/>
              <a:gd name="T9" fmla="*/ 672 h 1064"/>
              <a:gd name="T10" fmla="*/ 1728 w 5328"/>
              <a:gd name="T11" fmla="*/ 576 h 1064"/>
              <a:gd name="T12" fmla="*/ 2736 w 5328"/>
              <a:gd name="T13" fmla="*/ 528 h 1064"/>
              <a:gd name="T14" fmla="*/ 3168 w 5328"/>
              <a:gd name="T15" fmla="*/ 288 h 1064"/>
              <a:gd name="T16" fmla="*/ 4032 w 5328"/>
              <a:gd name="T17" fmla="*/ 144 h 1064"/>
              <a:gd name="T18" fmla="*/ 5328 w 5328"/>
              <a:gd name="T19" fmla="*/ 0 h 106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328"/>
              <a:gd name="T31" fmla="*/ 0 h 1064"/>
              <a:gd name="T32" fmla="*/ 5328 w 5328"/>
              <a:gd name="T33" fmla="*/ 1064 h 106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328" h="1064">
                <a:moveTo>
                  <a:pt x="0" y="1056"/>
                </a:moveTo>
                <a:cubicBezTo>
                  <a:pt x="52" y="1060"/>
                  <a:pt x="104" y="1064"/>
                  <a:pt x="240" y="1056"/>
                </a:cubicBezTo>
                <a:cubicBezTo>
                  <a:pt x="376" y="1048"/>
                  <a:pt x="648" y="1032"/>
                  <a:pt x="816" y="1008"/>
                </a:cubicBezTo>
                <a:cubicBezTo>
                  <a:pt x="984" y="984"/>
                  <a:pt x="1160" y="968"/>
                  <a:pt x="1248" y="912"/>
                </a:cubicBezTo>
                <a:cubicBezTo>
                  <a:pt x="1336" y="856"/>
                  <a:pt x="1264" y="728"/>
                  <a:pt x="1344" y="672"/>
                </a:cubicBezTo>
                <a:cubicBezTo>
                  <a:pt x="1424" y="616"/>
                  <a:pt x="1496" y="600"/>
                  <a:pt x="1728" y="576"/>
                </a:cubicBezTo>
                <a:cubicBezTo>
                  <a:pt x="1960" y="552"/>
                  <a:pt x="2496" y="576"/>
                  <a:pt x="2736" y="528"/>
                </a:cubicBezTo>
                <a:cubicBezTo>
                  <a:pt x="2976" y="480"/>
                  <a:pt x="2952" y="352"/>
                  <a:pt x="3168" y="288"/>
                </a:cubicBezTo>
                <a:cubicBezTo>
                  <a:pt x="3384" y="224"/>
                  <a:pt x="3672" y="192"/>
                  <a:pt x="4032" y="144"/>
                </a:cubicBezTo>
                <a:cubicBezTo>
                  <a:pt x="4392" y="96"/>
                  <a:pt x="4860" y="48"/>
                  <a:pt x="5328" y="0"/>
                </a:cubicBezTo>
              </a:path>
            </a:pathLst>
          </a:cu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85071" name="Line 15"/>
          <p:cNvSpPr>
            <a:spLocks noChangeShapeType="1"/>
          </p:cNvSpPr>
          <p:nvPr/>
        </p:nvSpPr>
        <p:spPr bwMode="auto">
          <a:xfrm>
            <a:off x="6477000" y="3962400"/>
            <a:ext cx="0" cy="160020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85072" name="Text Box 16"/>
          <p:cNvSpPr txBox="1">
            <a:spLocks noChangeArrowheads="1"/>
          </p:cNvSpPr>
          <p:nvPr/>
        </p:nvSpPr>
        <p:spPr bwMode="auto">
          <a:xfrm>
            <a:off x="6324600" y="5553075"/>
            <a:ext cx="4222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b="1">
                <a:solidFill>
                  <a:schemeClr val="accent2"/>
                </a:solidFill>
              </a:rPr>
              <a:t>a</a:t>
            </a:r>
          </a:p>
        </p:txBody>
      </p:sp>
      <p:pic>
        <p:nvPicPr>
          <p:cNvPr id="17" name="Picture 16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6667688" y="4572000"/>
            <a:ext cx="2209423" cy="380620"/>
          </a:xfrm>
          <a:prstGeom prst="rect">
            <a:avLst/>
          </a:prstGeom>
          <a:noFill/>
          <a:ln/>
          <a:effectLst/>
        </p:spPr>
      </p:pic>
      <p:pic>
        <p:nvPicPr>
          <p:cNvPr id="38927" name="Picture 19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3200400" y="2362200"/>
            <a:ext cx="11239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28" name="Picture 20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8229600" y="5791200"/>
            <a:ext cx="287338" cy="239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5071" grpId="0" animBg="1"/>
      <p:bldP spid="68507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E1F4DF3-04AC-4267-9709-ABCBA2A02ACC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534400" cy="11430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" pitchFamily="34" charset="0"/>
              </a:rPr>
              <a:t>Properties of the cumulative distribution </a:t>
            </a:r>
          </a:p>
        </p:txBody>
      </p:sp>
      <p:sp>
        <p:nvSpPr>
          <p:cNvPr id="620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447800"/>
            <a:ext cx="8229600" cy="5410200"/>
          </a:xfrm>
        </p:spPr>
        <p:txBody>
          <a:bodyPr/>
          <a:lstStyle/>
          <a:p>
            <a:pPr marL="533400" indent="-533400" eaLnBrk="1" hangingPunct="1">
              <a:buFontTx/>
              <a:buNone/>
            </a:pPr>
            <a:endParaRPr lang="en-US" smtClean="0">
              <a:latin typeface="Arial" pitchFamily="34" charset="0"/>
            </a:endParaRPr>
          </a:p>
          <a:p>
            <a:pPr marL="533400" indent="-533400" eaLnBrk="1" hangingPunct="1">
              <a:buFontTx/>
              <a:buAutoNum type="arabicPeriod"/>
            </a:pPr>
            <a:r>
              <a:rPr lang="en-US" smtClean="0"/>
              <a:t> </a:t>
            </a:r>
          </a:p>
          <a:p>
            <a:pPr marL="533400" indent="-533400" eaLnBrk="1" hangingPunct="1">
              <a:lnSpc>
                <a:spcPct val="50000"/>
              </a:lnSpc>
              <a:buFontTx/>
              <a:buAutoNum type="arabicPeriod"/>
            </a:pPr>
            <a:endParaRPr lang="en-US" smtClean="0"/>
          </a:p>
          <a:p>
            <a:pPr marL="533400" indent="-533400" eaLnBrk="1" hangingPunct="1">
              <a:buFontTx/>
              <a:buAutoNum type="arabicPeriod"/>
            </a:pPr>
            <a:endParaRPr lang="en-US" smtClean="0"/>
          </a:p>
          <a:p>
            <a:pPr marL="533400" indent="-533400" eaLnBrk="1" hangingPunct="1">
              <a:buFontTx/>
              <a:buAutoNum type="arabicPeriod"/>
            </a:pPr>
            <a:r>
              <a:rPr lang="en-US" smtClean="0"/>
              <a:t> </a:t>
            </a:r>
          </a:p>
          <a:p>
            <a:pPr marL="533400" indent="-533400" eaLnBrk="1" hangingPunct="1">
              <a:buFontTx/>
              <a:buAutoNum type="arabicPeriod"/>
            </a:pPr>
            <a:endParaRPr lang="en-US" smtClean="0"/>
          </a:p>
          <a:p>
            <a:pPr marL="533400" indent="-533400" eaLnBrk="1" hangingPunct="1">
              <a:lnSpc>
                <a:spcPct val="40000"/>
              </a:lnSpc>
              <a:buFontTx/>
              <a:buAutoNum type="arabicPeriod"/>
            </a:pPr>
            <a:endParaRPr lang="en-US" smtClean="0"/>
          </a:p>
          <a:p>
            <a:pPr marL="533400" indent="-533400" eaLnBrk="1" hangingPunct="1">
              <a:buFontTx/>
              <a:buAutoNum type="arabicPeriod"/>
            </a:pPr>
            <a:r>
              <a:rPr lang="en-US" smtClean="0"/>
              <a:t>                 is a monotone non decreasing  </a:t>
            </a:r>
          </a:p>
          <a:p>
            <a:pPr marL="533400" indent="-533400" eaLnBrk="1" hangingPunct="1">
              <a:buFontTx/>
              <a:buAutoNum type="arabicPeriod"/>
            </a:pPr>
            <a:endParaRPr lang="en-US" smtClean="0"/>
          </a:p>
          <a:p>
            <a:pPr marL="533400" indent="-533400" eaLnBrk="1" hangingPunct="1">
              <a:lnSpc>
                <a:spcPct val="50000"/>
              </a:lnSpc>
              <a:buFontTx/>
              <a:buAutoNum type="arabicPeriod"/>
            </a:pPr>
            <a:endParaRPr lang="en-US" smtClean="0"/>
          </a:p>
          <a:p>
            <a:pPr marL="533400" indent="-533400" eaLnBrk="1" hangingPunct="1">
              <a:lnSpc>
                <a:spcPct val="10000"/>
              </a:lnSpc>
              <a:buFontTx/>
              <a:buAutoNum type="arabicPeriod"/>
            </a:pPr>
            <a:endParaRPr lang="en-US" smtClean="0"/>
          </a:p>
          <a:p>
            <a:pPr marL="533400" indent="-533400" eaLnBrk="1" hangingPunct="1">
              <a:buFontTx/>
              <a:buAutoNum type="arabicPeriod"/>
            </a:pPr>
            <a:r>
              <a:rPr lang="en-US" smtClean="0"/>
              <a:t>                 is left-continuous</a:t>
            </a:r>
          </a:p>
        </p:txBody>
      </p:sp>
      <p:pic>
        <p:nvPicPr>
          <p:cNvPr id="620564" name="Picture 20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428750" y="2057400"/>
            <a:ext cx="3143250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20565" name="Picture 21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524000" y="3429000"/>
            <a:ext cx="287655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20566" name="Picture 22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524000" y="4648200"/>
            <a:ext cx="11239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20567" name="Picture 23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447800" y="6096000"/>
            <a:ext cx="11239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2133601" y="1066800"/>
            <a:ext cx="4419600" cy="479860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2B723C2-FF8A-47A1-B68D-F34A5908A1B2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Probability Density Function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143000"/>
            <a:ext cx="8458200" cy="1066800"/>
          </a:xfrm>
        </p:spPr>
        <p:txBody>
          <a:bodyPr/>
          <a:lstStyle/>
          <a:p>
            <a:pPr marL="533400" indent="-533400" eaLnBrk="1" hangingPunct="1">
              <a:buFontTx/>
              <a:buNone/>
            </a:pPr>
            <a:r>
              <a:rPr lang="en-US" dirty="0" smtClean="0">
                <a:latin typeface="Arial" pitchFamily="34" charset="0"/>
              </a:rPr>
              <a:t>For a </a:t>
            </a:r>
            <a:r>
              <a:rPr lang="en-US" b="1" i="1" dirty="0" smtClean="0">
                <a:latin typeface="Arial" pitchFamily="34" charset="0"/>
              </a:rPr>
              <a:t>differentiable</a:t>
            </a:r>
            <a:r>
              <a:rPr lang="en-US" dirty="0" smtClean="0">
                <a:latin typeface="Arial" pitchFamily="34" charset="0"/>
              </a:rPr>
              <a:t> cumulative distribution function, </a:t>
            </a:r>
          </a:p>
          <a:p>
            <a:pPr marL="533400" indent="-533400" eaLnBrk="1" hangingPunct="1">
              <a:buFontTx/>
              <a:buNone/>
            </a:pPr>
            <a:endParaRPr lang="en-US" dirty="0" smtClean="0">
              <a:latin typeface="Arial" pitchFamily="34" charset="0"/>
            </a:endParaRPr>
          </a:p>
          <a:p>
            <a:pPr marL="533400" indent="-533400" eaLnBrk="1" hangingPunct="1">
              <a:buFontTx/>
              <a:buNone/>
            </a:pPr>
            <a:endParaRPr lang="en-US" dirty="0" smtClean="0">
              <a:latin typeface="Arial" pitchFamily="34" charset="0"/>
            </a:endParaRPr>
          </a:p>
        </p:txBody>
      </p:sp>
      <p:sp>
        <p:nvSpPr>
          <p:cNvPr id="40965" name="Rectangle 4"/>
          <p:cNvSpPr>
            <a:spLocks noChangeArrowheads="1"/>
          </p:cNvSpPr>
          <p:nvPr/>
        </p:nvSpPr>
        <p:spPr bwMode="auto">
          <a:xfrm>
            <a:off x="609600" y="3048000"/>
            <a:ext cx="8229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>
              <a:spcBef>
                <a:spcPct val="20000"/>
              </a:spcBef>
            </a:pPr>
            <a:r>
              <a:rPr lang="en-US" sz="2800" i="0">
                <a:latin typeface="Arial" pitchFamily="34" charset="0"/>
              </a:rPr>
              <a:t>Define the  </a:t>
            </a:r>
            <a:r>
              <a:rPr lang="en-US" sz="2800" b="1" i="0">
                <a:latin typeface="Arial" pitchFamily="34" charset="0"/>
              </a:rPr>
              <a:t>probability density function (PDF)</a:t>
            </a:r>
            <a:r>
              <a:rPr lang="en-US" sz="2800" i="0">
                <a:latin typeface="Arial" pitchFamily="34" charset="0"/>
              </a:rPr>
              <a:t>, </a:t>
            </a:r>
          </a:p>
          <a:p>
            <a:pPr marL="533400" indent="-533400">
              <a:spcBef>
                <a:spcPct val="20000"/>
              </a:spcBef>
            </a:pPr>
            <a:endParaRPr lang="en-US" sz="2800" i="0">
              <a:latin typeface="Arial" pitchFamily="34" charset="0"/>
            </a:endParaRPr>
          </a:p>
          <a:p>
            <a:pPr marL="533400" indent="-533400">
              <a:spcBef>
                <a:spcPct val="20000"/>
              </a:spcBef>
            </a:pPr>
            <a:endParaRPr lang="en-US" sz="2800" i="0">
              <a:latin typeface="Arial" pitchFamily="34" charset="0"/>
            </a:endParaRPr>
          </a:p>
        </p:txBody>
      </p:sp>
      <p:sp>
        <p:nvSpPr>
          <p:cNvPr id="40966" name="Rectangle 6"/>
          <p:cNvSpPr>
            <a:spLocks noChangeArrowheads="1"/>
          </p:cNvSpPr>
          <p:nvPr/>
        </p:nvSpPr>
        <p:spPr bwMode="auto">
          <a:xfrm>
            <a:off x="1676400" y="4343400"/>
            <a:ext cx="6400800" cy="18288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40968" name="Picture 10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743200" y="4724400"/>
            <a:ext cx="3867150" cy="1093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2057400" y="2057400"/>
            <a:ext cx="4981625" cy="540882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0121F2B-307C-4193-B9FE-F9018572D129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Probability Density Function</a:t>
            </a:r>
          </a:p>
        </p:txBody>
      </p:sp>
      <p:sp>
        <p:nvSpPr>
          <p:cNvPr id="41988" name="Rectangle 12"/>
          <p:cNvSpPr>
            <a:spLocks noChangeArrowheads="1"/>
          </p:cNvSpPr>
          <p:nvPr/>
        </p:nvSpPr>
        <p:spPr bwMode="auto">
          <a:xfrm>
            <a:off x="533400" y="2590800"/>
            <a:ext cx="23828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i="0" dirty="0">
                <a:latin typeface="Arial" pitchFamily="34" charset="0"/>
              </a:rPr>
              <a:t>Interpretation:</a:t>
            </a:r>
          </a:p>
        </p:txBody>
      </p:sp>
      <p:pic>
        <p:nvPicPr>
          <p:cNvPr id="8" name="Picture 7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1207483" y="3657600"/>
            <a:ext cx="7376733" cy="538151"/>
          </a:xfrm>
          <a:prstGeom prst="rect">
            <a:avLst/>
          </a:prstGeom>
          <a:noFill/>
          <a:ln/>
          <a:effectLst/>
        </p:spPr>
      </p:pic>
      <p:pic>
        <p:nvPicPr>
          <p:cNvPr id="41991" name="Picture 2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667000" y="1143000"/>
            <a:ext cx="3867150" cy="1093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2667000" y="4419600"/>
            <a:ext cx="164339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i="0" dirty="0" smtClean="0">
                <a:latin typeface="Arial" pitchFamily="34" charset="0"/>
              </a:rPr>
              <a:t>for small </a:t>
            </a:r>
            <a:endParaRPr lang="en-US" sz="2800" i="0" dirty="0">
              <a:latin typeface="Arial" pitchFamily="34" charset="0"/>
            </a:endParaRPr>
          </a:p>
        </p:txBody>
      </p:sp>
      <p:pic>
        <p:nvPicPr>
          <p:cNvPr id="14" name="Picture 13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4267200" y="4495800"/>
            <a:ext cx="726434" cy="351273"/>
          </a:xfrm>
          <a:prstGeom prst="rect">
            <a:avLst/>
          </a:prstGeom>
          <a:noFill/>
          <a:ln/>
          <a:effectLst/>
        </p:spPr>
      </p:pic>
      <p:sp>
        <p:nvSpPr>
          <p:cNvPr id="21" name="Rectangle 12"/>
          <p:cNvSpPr>
            <a:spLocks noChangeArrowheads="1"/>
          </p:cNvSpPr>
          <p:nvPr/>
        </p:nvSpPr>
        <p:spPr bwMode="auto">
          <a:xfrm>
            <a:off x="533400" y="5105400"/>
            <a:ext cx="8433719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i="0" dirty="0" smtClean="0">
                <a:latin typeface="Arial" pitchFamily="34" charset="0"/>
              </a:rPr>
              <a:t>Loosely interpret this as the probability that </a:t>
            </a:r>
            <a:r>
              <a:rPr lang="en-US" sz="2800" dirty="0" smtClean="0">
                <a:latin typeface="Century" pitchFamily="18" charset="0"/>
              </a:rPr>
              <a:t>X</a:t>
            </a:r>
            <a:r>
              <a:rPr lang="en-US" sz="2800" i="0" dirty="0" smtClean="0">
                <a:latin typeface="Arial" pitchFamily="34" charset="0"/>
              </a:rPr>
              <a:t>  takes</a:t>
            </a:r>
          </a:p>
          <a:p>
            <a:r>
              <a:rPr lang="en-US" sz="2800" i="0" dirty="0" smtClean="0">
                <a:latin typeface="Arial" pitchFamily="34" charset="0"/>
              </a:rPr>
              <a:t>a value close to </a:t>
            </a:r>
            <a:r>
              <a:rPr lang="en-US" sz="2800" dirty="0" smtClean="0">
                <a:latin typeface="Century" pitchFamily="18" charset="0"/>
              </a:rPr>
              <a:t>x</a:t>
            </a:r>
            <a:endParaRPr lang="en-US" sz="2800" dirty="0">
              <a:latin typeface="Century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0121F2B-307C-4193-B9FE-F9018572D129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Probability Density Function</a:t>
            </a:r>
          </a:p>
        </p:txBody>
      </p:sp>
      <p:pic>
        <p:nvPicPr>
          <p:cNvPr id="20" name="Picture 19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1219200" y="3352800"/>
            <a:ext cx="6318936" cy="1057523"/>
          </a:xfrm>
          <a:prstGeom prst="rect">
            <a:avLst/>
          </a:prstGeom>
          <a:noFill/>
          <a:ln/>
          <a:effectLst/>
        </p:spPr>
      </p:pic>
      <p:pic>
        <p:nvPicPr>
          <p:cNvPr id="41991" name="Picture 2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667000" y="1143000"/>
            <a:ext cx="3867150" cy="1093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12"/>
          <p:cNvSpPr>
            <a:spLocks noChangeArrowheads="1"/>
          </p:cNvSpPr>
          <p:nvPr/>
        </p:nvSpPr>
        <p:spPr bwMode="auto">
          <a:xfrm>
            <a:off x="533400" y="2667000"/>
            <a:ext cx="68162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i="0" dirty="0" smtClean="0">
                <a:latin typeface="Arial" pitchFamily="34" charset="0"/>
              </a:rPr>
              <a:t>By the Fundamental Theorem of Calculus</a:t>
            </a:r>
            <a:endParaRPr lang="en-US" sz="2800" i="0" dirty="0">
              <a:latin typeface="Arial" pitchFamily="34" charset="0"/>
            </a:endParaRPr>
          </a:p>
        </p:txBody>
      </p:sp>
      <p:pic>
        <p:nvPicPr>
          <p:cNvPr id="13" name="Picture 12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1143000" y="4953000"/>
            <a:ext cx="6383457" cy="1100249"/>
          </a:xfrm>
          <a:prstGeom prst="rect">
            <a:avLst/>
          </a:prstGeom>
          <a:noFill/>
          <a:ln/>
          <a:effectLst/>
        </p:spPr>
      </p:pic>
      <p:sp>
        <p:nvSpPr>
          <p:cNvPr id="15" name="Rectangle 14"/>
          <p:cNvSpPr/>
          <p:nvPr/>
        </p:nvSpPr>
        <p:spPr bwMode="auto">
          <a:xfrm>
            <a:off x="914400" y="4724400"/>
            <a:ext cx="7010400" cy="1600200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18" name="Picture 17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304800" y="5410200"/>
            <a:ext cx="485949" cy="291860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usepackage{amsmath}&#10;\begin{document}&#10;\input{me232_eq}&#10;\input{cm_def}&#10;&#10;&#10;\end{document}&#10;"/>
  <p:tag name="TEX2PS" val="latex $(base).tex; dvips -D $(res) -E -o $(base).ps $(base).dvi"/>
  <p:tag name="TEX2PSBATCH" val="latex --interaction=nonstopmode $(base).tex; dvips -D $(res) -E -o $(base).ps $(base).dvi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1"/>
  <p:tag name="DEFAULTFONTSIZE" val="10"/>
  <p:tag name="DEFAULTWIDTH" val="584"/>
  <p:tag name="DEFAULTHEIGHT" val="53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 x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2"/>
  <p:tag name="PICTUREFILESIZE" val="86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lim_{x \to -\infty} F_X(x) = 0&#10;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165"/>
  <p:tag name="PICTUREFILESIZE" val="876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lim_{x \to \infty} F_X(x) = 1&#10;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151"/>
  <p:tag name="PICTUREFILESIZE" val="8028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F_X(x)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59"/>
  <p:tag name="PICTUREFILESIZE" val="3905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F_X(x)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59"/>
  <p:tag name="PICTUREFILESIZE" val="3905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F_X(x) = P( X \le x )&#10;  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84"/>
  <p:tag name="PICTUREFILESIZE" val="946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p_{_{X}}(x) = \frac{dF_{_{X}}(x)}{dx}&#10;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159"/>
  <p:tag name="PICTUREFILESIZE" val="1190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F_X(x) = P( X \le x )&#10;  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84"/>
  <p:tag name="PICTUREFILESIZE" val="946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p_{_{X}}(x) \, \Delta x \approx  &#10;P ( x \le X \le x + \Delta x ) 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15"/>
  <p:tag name="PICTUREFILESIZE" val="15806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p_{_{X}}(x) = \frac{dF_{_{X}}(x)}{dx}&#10;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159"/>
  <p:tag name="PICTUREFILESIZE" val="1190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DDENFONTSHAPE" val="tru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Delta x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1"/>
  <p:tag name="PICTUREFILESIZE" val="1889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equation*}&#10;\int_a^b p_{_{X}}(x)  dx  =  &#10;F_{_X}(b) - F_{_X}(a)&#10;\end{equation*}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75"/>
  <p:tag name="PICTUREFILESIZE" val="17705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p_{_{X}}(x) = \frac{dF_{_{X}}(x)}{dx}&#10;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159"/>
  <p:tag name="PICTUREFILESIZE" val="1190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equation*}&#10;\int_a^b p_{_{X}}(x)  dx  =  P ( a \leq X \leq b )&#10;\end{equation*}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67"/>
  <p:tag name="PICTUREFILESIZE" val="16946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Rightarrow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0"/>
  <p:tag name="PICTUREFILESIZE" val="777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int_a^b p_{_{X}}(x)  dx  =  &#10;P ( a \le X \le b)  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67"/>
  <p:tag name="PICTUREFILESIZE" val="16944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 p_{_{X}}(x)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55"/>
  <p:tag name="PICTUREFILESIZE" val="3992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 x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2"/>
  <p:tag name="PICTUREFILESIZE" val="863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equation*}&#10;\int_{-\infty}^\infty p_{_X}(x) dx = 1&#10;\end{equation*}&#10;&#10;\end{document}&#10;"/>
  <p:tag name="FILENAME" val="txp_fig"/>
  <p:tag name="FORMAT" val="pngmono"/>
  <p:tag name="RES" val="600"/>
  <p:tag name="BLEND" val="0"/>
  <p:tag name="TRANSPARENT" val="0"/>
  <p:tag name="TBUG" val="0"/>
  <p:tag name="ALLOWFS" val="0"/>
  <p:tag name="ORIGWIDTH" val="165"/>
  <p:tag name="PICTUREFILESIZE" val="4714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equation*}&#10;\int_{-\infty}^\infty p_{_X}(x) dx = P(-\infty \leq X \leq \infty)&#10;\end{equation*}&#10;&#10;\end{document}&#10;"/>
  <p:tag name="FILENAME" val="txp_fig"/>
  <p:tag name="FORMAT" val="pngmono"/>
  <p:tag name="RES" val="600"/>
  <p:tag name="BLEND" val="0"/>
  <p:tag name="TRANSPARENT" val="0"/>
  <p:tag name="TBUG" val="0"/>
  <p:tag name="ALLOWFS" val="0"/>
  <p:tag name="ORIGWIDTH" val="321"/>
  <p:tag name="PICTUREFILESIZE" val="834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( \Omega , \, \S ,\, P ) 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90"/>
  <p:tag name="PICTUREFILESIZE" val="5043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E [ X ] = \int_{-\infty}^\infty x \, p_{{_X}}(x) \, dx &#10;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222"/>
  <p:tag name="PICTUREFILESIZE" val="14423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m_{{_X}} = \hat{x} = &#10;E [ X ]  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54"/>
  <p:tag name="PICTUREFILESIZE" val="6667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 p_{_{X}}(x)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55"/>
  <p:tag name="PICTUREFILESIZE" val="3992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m_{{_X}}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31"/>
  <p:tag name="PICTUREFILESIZE" val="2024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 x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2"/>
  <p:tag name="PICTUREFILESIZE" val="863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Y = f(X)&#10;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97"/>
  <p:tag name="PICTUREFILESIZE" val="4654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E [ Y ] = \int_{-\infty}^\infty f(x) \, p_{{_X}}(x) \, dx &#10;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252"/>
  <p:tag name="PICTUREFILESIZE" val="16529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m_{{_X}} = &#10;E [ X ]  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110"/>
  <p:tag name="PICTUREFILESIZE" val="5099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sigma_{{_X}}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25"/>
  <p:tag name="PICTUREFILESIZE" val="1506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sigma_{{_X}}^2 &amp;=&amp;  E [ (X - m_{{_X}})^2 ]\\[1em]&#10;&amp;=&amp; \int_{-\infty}^\infty \left ( x - m_{{_X}}  \right )^2 \, p_{{_X}}(x)\, dx&#10;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15"/>
  <p:tag name="BOXHEIGHT" val="536"/>
  <p:tag name="BOXFONT" val="10"/>
  <p:tag name="BOXWRAP" val="False"/>
  <p:tag name="WORKAROUNDTRANSPARENCYBUG" val="False"/>
  <p:tag name="ALLOWFONTSUBSTITUTION" val="False"/>
  <p:tag name="BITMAPFORMAT" val="pngmono"/>
  <p:tag name="ORIGWIDTH" val="308"/>
  <p:tag name="PICTUREFILESIZE" val="2946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[&#10;X : \Omega \to \R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106"/>
  <p:tag name="PICTUREFILESIZE" val="4528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sigma_{{_X}}^2 &amp;=&amp;  E [ (X - m_{{_X}})^2 ]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84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212"/>
  <p:tag name="PICTUREFILESIZE" val="10214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&amp;=&amp; E[X^2] - m_{{_X}}^2&#10;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84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52"/>
  <p:tag name="PICTUREFILESIZE" val="7256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 E[X^2] = \int_{-\infty}^\infty  x^2  \, p_{{_X}}(x)\, dx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84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244"/>
  <p:tag name="PICTUREFILESIZE" val="15926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&amp;=&amp; E[X^2] - 2\, m_{{_X}}^2 +  m_{{_X}}^2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84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229"/>
  <p:tag name="PICTUREFILESIZE" val="11154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 m_{{_X}}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84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31"/>
  <p:tag name="PICTUREFILESIZE" val="2024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&amp;=&amp; E[X^2] - m_{{_X}}^2&#10;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84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52"/>
  <p:tag name="PICTUREFILESIZE" val="7256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sigma_{{_X}}^2 &amp;=&amp;  \int_{-\infty}^\infty \left ( x - m_{{_X}}  \right )^2 \, p_{{_X}}(x)\, dx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84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308"/>
  <p:tag name="PICTUREFILESIZE" val="18945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 &amp;=&amp; \int_{-\infty}^\infty \left ( x^2 - 2x m_{{_X}} + m_{{_X}}^2  \right ) \, p_{{_X}}(x)\, dx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84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355"/>
  <p:tag name="PICTUREFILESIZE" val="22019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(\int_{-\infty}^\infty  p_{{_X}}(x)\, dx = 1)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84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86"/>
  <p:tag name="PICTUREFILESIZE" val="1270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&amp;=&amp; E[X^2] - 2\, m_{{_X}} \int_{-\infty}^\infty x p_{{_X}}(x)\, dx +  m_{{_X}}^2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84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371"/>
  <p:tag name="PICTUREFILESIZE" val="2220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F_X(x) = P( X \le x )&#10;  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84"/>
  <p:tag name="PICTUREFILESIZE" val="946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postscript"/>
  <p:tag name="FILENAME" val="D:\My Dropbox\ME 233\Lectures\L2_hist1.eps"/>
  <p:tag name="FORMAT" val="png256"/>
  <p:tag name="RES" val="150"/>
  <p:tag name="BLEND" val="0"/>
  <p:tag name="TRANSPARENT" val="0"/>
  <p:tag name="TBUG" val="0"/>
  <p:tag name="ORIGWIDTH" val="323"/>
  <p:tag name="PICTUREFILESIZE" val="5998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z  template TPT1  env TPENV1  fore 0  back 16777215  eqnno 1"/>
  <p:tag name="FILENAME" val="TP_tmp"/>
  <p:tag name="ORIGWIDTH" val="7"/>
  <p:tag name="PICTUREFILESIZE" val="968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p_{_Z}(z)  template TPT1  env TPENV1  fore 0  back 16777215  eqnno 1"/>
  <p:tag name="FILENAME" val="TP_tmp"/>
  <p:tag name="ORIGWIDTH" val="26"/>
  <p:tag name="PICTUREFILESIZE" val="2968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article}&#10;\usepackage[usenames]{color}&#10;&#10;\pagestyle{empty}&#10;\begin{document}&#10;\pagecolor[rgb]{1,1,1}%&#10;\color[rgb]{0,0,0}&#10;&#10;\setcounter{equation}{2}&#10;\addtocounter{equation}{-1}&#10;&#10;\[&#10;Z = \sum_{k=1}^{1000} X_k&#10;\]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51"/>
  <p:tag name="PICTUREFILESIZE" val="54062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postscript"/>
  <p:tag name="FILENAME" val="D:\My Dropbox\ME 233\Lectures\L2_hist2.eps"/>
  <p:tag name="FORMAT" val="png256"/>
  <p:tag name="RES" val="600"/>
  <p:tag name="BLEND" val="0"/>
  <p:tag name="TRANSPARENT" val="0"/>
  <p:tag name="TBUG" val="0"/>
  <p:tag name="ORIGWIDTH" val="445"/>
  <p:tag name="PICTUREFILESIZE" val="90095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z  template TPT1  env TPENV1  fore 0  back 16777215  eqnno 1"/>
  <p:tag name="FILENAME" val="TP_tmp"/>
  <p:tag name="ORIGWIDTH" val="7"/>
  <p:tag name="PICTUREFILESIZE" val="968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p_{_Z}(z)  template TPT1  env TPENV1  fore 0  back 16777215  eqnno 1"/>
  <p:tag name="FILENAME" val="TP_tmp"/>
  <p:tag name="ORIGWIDTH" val="26"/>
  <p:tag name="PICTUREFILESIZE" val="2968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p_{_{X}}(x) = \frac{1}{\sigma_{_{X}} \sqrt{2 \pi}}\,&#10;e^{- \frac{(x - m_{_{X}})^2}{2 \sigma_{_{X}}^2}}&#10;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256"/>
  <p:tag name="PICTUREFILESIZE" val="19288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X \sim N(m_{_{X}},\sigma_{_{X}}^2)&#10;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152"/>
  <p:tag name="PICTUREFILESIZE" val="9513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m_{{_X}}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31"/>
  <p:tag name="PICTUREFILESIZE" val="202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lim_{x \to -\infty} F_X(x) = 0&#10;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165"/>
  <p:tag name="PICTUREFILESIZE" val="8763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(m_{{_X}} + \sigma_{{_X}})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104"/>
  <p:tag name="PICTUREFILESIZE" val="5582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(m_{{_X}} - \sigma_{{_X}})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100"/>
  <p:tag name="PICTUREFILESIZE" val="5246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frac{1}{\sigma_{{_X}} \sqrt{2 \pi}}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70"/>
  <p:tag name="PICTUREFILESIZE" val="4902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frac{0.607}{\sigma_{{_X}} \sqrt{2 \pi}}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70"/>
  <p:tag name="PICTUREFILESIZE" val="7114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p_{_{X}}(x) = \frac{1}{\sigma_{_{X}} \sqrt{2 \pi}}\,&#10;e^{- \frac{(x - m_{_{X}})^2}{2 \sigma_{_{X}}^2}}&#10;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256"/>
  <p:tag name="PICTUREFILESIZE" val="19288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P_{_X}(s) &amp;=&amp;    &#10;\int_{-\infty}^\infty e^{-  s x}\, &#10;p_{_{X}}(x)\, dx &#10;= \frac{1}{\sigma_{_{X}} \sqrt{2 \pi}}\,&#10;\int_{-\infty}^\infty e^{-  s x}\, e^{- \frac{(x - m_{_{X}})^2}{2 \sigma_{_{X}}^2}} dx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97"/>
  <p:tag name="PICTUREFILESIZE" val="40540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= \frac{1}{\sigma_{_{X}} \sqrt{2 \pi}}\,&#10;\int_{-\infty}^\infty e^{-A(x)} dx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33"/>
  <p:tag name="PICTUREFILESIZE" val="15471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A(x) = s x + \frac{x^2}{2 \sigmaX^2} + \frac{\mX^2}{2 \sigmaX^2}&#10;- \frac{2 \mX x }{2 \sigmaX^2} &#10;  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23"/>
  <p:tag name="PICTUREFILESIZE" val="24288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= \frac{1}{2 \sigmaX^2} \left \{ &#10; \left [ x + (s \sigmaX^2 - \mX) \right ]^2 &#10;- s^2 \sigmaX^4 + 2 \mX s \sigmaX^2&#10;\right \}&#10;  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56"/>
  <p:tag name="PICTUREFILESIZE" val="27502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P_{_X}(s) &#10;= e^{(s^2 \sigmaX^2/2) - s \mX}&#10;\: \int_{-\infty}^\infty \left \{&#10;\frac{1}{\sqrt{2 \pi} \sigmaX}\, e^{-(x + s \sigmaX^2 - \mX)^2/2 \sigmaX^2}&#10;\right \} dx 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600"/>
  <p:tag name="PICTUREFILESIZE" val="4063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lim_{x \to \infty} F_X(x) = 1&#10;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151"/>
  <p:tag name="PICTUREFILESIZE" val="8028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P_{_X}(s) &#10;= e^{(s^2 \sigmaX^2/2) - s \mX}&#10; 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23"/>
  <p:tag name="PICTUREFILESIZE" val="13540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P_{_X}(j \omega ) &#10;= e^{\frac{- \omega ^2 \sigmaX^2}{2}} \, e^{ - j \omega \mX}&#10; 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41"/>
  <p:tag name="PICTUREFILESIZE" val="14588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Z_n = \frac{\sum_{k=1}^n (X_k - m_{_X}) }&#10;{\sqrt{n} \sigma_{_X}  }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18"/>
  <p:tag name="PICTUREFILESIZE" val="16260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= \sum_{k=1}^n \frac{Y_k } &#10;{\sqrt{n}  }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96"/>
  <p:tag name="PICTUREFILESIZE" val="8602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 Y_k = (X_k - \mX)/\sigmaX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93"/>
  <p:tag name="PICTUREFILESIZE" val="10068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 m_{_Y}= E \left [ Y_k \right ] = 0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61"/>
  <p:tag name="PICTUREFILESIZE" val="6506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 \sigma_{_Y} = E \left [ Y_k^2 \right ] = 1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61"/>
  <p:tag name="PICTUREFILESIZE" val="6608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P_{_{Z_n}}(j \omega) = E \left [  e^{-j \omega Z_n} \right ] \\[.5em] 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04"/>
  <p:tag name="PICTUREFILESIZE" val="11205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 = E \left [  e^{-j \omega \sum_{k=1}^n \frac{Y_k } &#10;{\sqrt{n}  }&#10;} \right ] \\[.5em] 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81"/>
  <p:tag name="PICTUREFILESIZE" val="11047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 = \prod_{k=1}^n E \left [  e^{-j \omega \frac{Y_k } &#10;{\sqrt{n}  }&#10;} \right ] \\[.5em] 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67"/>
  <p:tag name="PICTUREFILESIZE" val="1051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 = P (X \le a)&#10;  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16"/>
  <p:tag name="PICTUREFILESIZE" val="5379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P_{_{Z_n}}(j \omega) =  \prod_{k=1}^n E \left [  1 &#10;- \frac{ j \omega Y_k}{\sqrt{n} }&#10;- \frac{   \omega^2 Y^2_k}{n} -   \frac{  j \omega^3 Y^3_k}{n^2}&#10;+ \cdots&#10;\right ] \\[.5em] 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96"/>
  <p:tag name="PICTUREFILESIZE" val="31639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approx  \prod_{k=1}^n \left (  1 &#10;- \frac{   \omega^2 }{n} \right ) \\[.5em] 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50"/>
  <p:tag name="PICTUREFILESIZE" val="10400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=   \left (  1 &#10;- \frac{   \omega^2 }{n} \right )^n \\[.5em] 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27"/>
  <p:tag name="PICTUREFILESIZE" val="8123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lim_{n \to \infty} P_{_{Z_n}}(j \omega) =   \lim_{n \to \infty} \left (  1 &#10;- \frac{   \omega^2 }{n} \right )^n \\[.5em] 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09"/>
  <p:tag name="PICTUREFILESIZE" val="20618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X \sim N(0,1)&#10;  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17"/>
  <p:tag name="PICTUREFILESIZE" val="5998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p_{_{X}}(x) = \frac{1}{ \sqrt{2 \pi}}\,&#10;e^{- \frac{x  ^2}{2 }}&#10;  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79"/>
  <p:tag name="PICTUREFILESIZE" val="11375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P_{_X}(j \omega) = e^{\frac{- \omega^2}{2}}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42"/>
  <p:tag name="PICTUREFILESIZE" val="8495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P_{_X}(j \omega) = e^{\frac{- \omega^2}{2}} = \lim_{n \to \infty} \left (  1 &#10;- \frac{   \omega^2 }{n} \right )^n 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26"/>
  <p:tag name="PICTUREFILESIZE" val="20277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lim_{n \to \infty} P_{_{Z_n}}(j \omega) =   \lim_{n \to \infty} \left (  1 &#10;- \frac{   \omega^2 }{n} \right )^n =  e^{\frac{- \omega^2}{2}} \\[.5em] 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83"/>
  <p:tag name="PICTUREFILESIZE" val="24272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lim_{n \to \infty} Z_n  \sim N(0,1)&#10;  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74"/>
  <p:tag name="PICTUREFILESIZE" val="9977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F_X(x)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59"/>
  <p:tag name="PICTUREFILESIZE" val="3905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lim_{n\to\infty} p_{_{Z_n}}(x) = \frac{1}{ \sqrt{2 \pi}}\,&#10;e^{- \frac{x  ^2}{2 }}&#10;  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33"/>
  <p:tag name="PICTUREFILESIZE" val="15139"/>
</p:tagLst>
</file>

<file path=ppt/theme/theme1.xml><?xml version="1.0" encoding="utf-8"?>
<a:theme xmlns:a="http://schemas.openxmlformats.org/drawingml/2006/main" name="Default Design">
  <a:themeElements>
    <a:clrScheme name="ME23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0000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36645</TotalTime>
  <Words>807</Words>
  <Application>Microsoft Office PowerPoint</Application>
  <PresentationFormat>On-screen Show (4:3)</PresentationFormat>
  <Paragraphs>217</Paragraphs>
  <Slides>32</Slides>
  <Notes>32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Default Design</vt:lpstr>
      <vt:lpstr>ME 233 Advanced Control II    Lecture 3 Introduction to Probability Theory</vt:lpstr>
      <vt:lpstr>Outline</vt:lpstr>
      <vt:lpstr>Continuous random variable</vt:lpstr>
      <vt:lpstr>Cumulative Distribution Function</vt:lpstr>
      <vt:lpstr>Properties of the cumulative distribution </vt:lpstr>
      <vt:lpstr>Properties of the cumulative distribution </vt:lpstr>
      <vt:lpstr>Probability Density Function</vt:lpstr>
      <vt:lpstr>Probability Density Function</vt:lpstr>
      <vt:lpstr>Probability Density Function</vt:lpstr>
      <vt:lpstr>Probability Density Function</vt:lpstr>
      <vt:lpstr>Probability Density Function</vt:lpstr>
      <vt:lpstr>Expectation</vt:lpstr>
      <vt:lpstr>Expected value - notation</vt:lpstr>
      <vt:lpstr>Expected value of a function</vt:lpstr>
      <vt:lpstr>Variance</vt:lpstr>
      <vt:lpstr>Variance</vt:lpstr>
      <vt:lpstr>Proof</vt:lpstr>
      <vt:lpstr>Uniform Distribution</vt:lpstr>
      <vt:lpstr>Summing independent uniformly distributed random variables</vt:lpstr>
      <vt:lpstr>Summing independent  uniformly distributed random variables</vt:lpstr>
      <vt:lpstr>Summing independent  uniformly distributed random variables</vt:lpstr>
      <vt:lpstr>Summing a very large number  of random variables</vt:lpstr>
      <vt:lpstr>Gaussian (Normal) Distribution</vt:lpstr>
      <vt:lpstr>History of the Normal Distribution</vt:lpstr>
      <vt:lpstr>History of the Normal Distribution</vt:lpstr>
      <vt:lpstr>Supplemental Material  (You are not responsible for this…)</vt:lpstr>
      <vt:lpstr>Laplace transform of normal PDF</vt:lpstr>
      <vt:lpstr>Laplace transform of normal PDF</vt:lpstr>
      <vt:lpstr>Proof of the central limit theorem</vt:lpstr>
      <vt:lpstr>Proof of the central limit theorem</vt:lpstr>
      <vt:lpstr>Proof of the central limit theorem</vt:lpstr>
      <vt:lpstr>Proof of the central limit theorem</vt:lpstr>
    </vt:vector>
  </TitlesOfParts>
  <Company>UC, Berkeley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 233 Review</dc:title>
  <dc:creator>Roberto Horowitz;Richard Conway</dc:creator>
  <cp:lastModifiedBy>Richard</cp:lastModifiedBy>
  <cp:revision>339</cp:revision>
  <dcterms:created xsi:type="dcterms:W3CDTF">2003-05-19T17:57:23Z</dcterms:created>
  <dcterms:modified xsi:type="dcterms:W3CDTF">2016-01-21T10:53:31Z</dcterms:modified>
</cp:coreProperties>
</file>