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8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0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1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4.xml" ContentType="application/vnd.openxmlformats-officedocument.presentationml.notesSlide+xml"/>
  <Override PartName="/ppt/tags/tag135.xml" ContentType="application/vnd.openxmlformats-officedocument.presentationml.tags+xml"/>
  <Override PartName="/ppt/notesSlides/notesSlide3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38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39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40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41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42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44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46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7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8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49.xml" ContentType="application/vnd.openxmlformats-officedocument.presentationml.notesSlide+xml"/>
  <Override PartName="/ppt/tags/tag240.xml" ContentType="application/vnd.openxmlformats-officedocument.presentationml.tags+xml"/>
  <Override PartName="/ppt/notesSlides/notesSlide50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51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2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3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54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55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56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57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5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5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60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61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62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63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64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65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66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67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68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69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70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71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72.xml" ContentType="application/vnd.openxmlformats-officedocument.presentationml.notesSlide+xml"/>
  <Override PartName="/ppt/tags/tag326.xml" ContentType="application/vnd.openxmlformats-officedocument.presentationml.tags+xml"/>
  <Override PartName="/ppt/notesSlides/notesSlide73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74.xml" ContentType="application/vnd.openxmlformats-officedocument.presentationml.notesSlide+xml"/>
  <Override PartName="/ppt/tags/tag330.xml" ContentType="application/vnd.openxmlformats-officedocument.presentationml.tags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948" r:id="rId3"/>
    <p:sldId id="949" r:id="rId4"/>
    <p:sldId id="990" r:id="rId5"/>
    <p:sldId id="950" r:id="rId6"/>
    <p:sldId id="995" r:id="rId7"/>
    <p:sldId id="840" r:id="rId8"/>
    <p:sldId id="951" r:id="rId9"/>
    <p:sldId id="908" r:id="rId10"/>
    <p:sldId id="955" r:id="rId11"/>
    <p:sldId id="956" r:id="rId12"/>
    <p:sldId id="957" r:id="rId13"/>
    <p:sldId id="991" r:id="rId14"/>
    <p:sldId id="909" r:id="rId15"/>
    <p:sldId id="993" r:id="rId16"/>
    <p:sldId id="959" r:id="rId17"/>
    <p:sldId id="992" r:id="rId18"/>
    <p:sldId id="910" r:id="rId19"/>
    <p:sldId id="911" r:id="rId20"/>
    <p:sldId id="912" r:id="rId21"/>
    <p:sldId id="994" r:id="rId22"/>
    <p:sldId id="913" r:id="rId23"/>
    <p:sldId id="914" r:id="rId24"/>
    <p:sldId id="915" r:id="rId25"/>
    <p:sldId id="916" r:id="rId26"/>
    <p:sldId id="952" r:id="rId27"/>
    <p:sldId id="989" r:id="rId28"/>
    <p:sldId id="953" r:id="rId29"/>
    <p:sldId id="942" r:id="rId30"/>
    <p:sldId id="943" r:id="rId31"/>
    <p:sldId id="944" r:id="rId32"/>
    <p:sldId id="945" r:id="rId33"/>
    <p:sldId id="946" r:id="rId34"/>
    <p:sldId id="998" r:id="rId35"/>
    <p:sldId id="999" r:id="rId36"/>
    <p:sldId id="947" r:id="rId37"/>
    <p:sldId id="971" r:id="rId38"/>
    <p:sldId id="972" r:id="rId39"/>
    <p:sldId id="973" r:id="rId40"/>
    <p:sldId id="960" r:id="rId41"/>
    <p:sldId id="917" r:id="rId42"/>
    <p:sldId id="988" r:id="rId43"/>
    <p:sldId id="925" r:id="rId44"/>
    <p:sldId id="918" r:id="rId45"/>
    <p:sldId id="974" r:id="rId46"/>
    <p:sldId id="987" r:id="rId47"/>
    <p:sldId id="975" r:id="rId48"/>
    <p:sldId id="976" r:id="rId49"/>
    <p:sldId id="977" r:id="rId50"/>
    <p:sldId id="919" r:id="rId51"/>
    <p:sldId id="962" r:id="rId52"/>
    <p:sldId id="964" r:id="rId53"/>
    <p:sldId id="965" r:id="rId54"/>
    <p:sldId id="967" r:id="rId55"/>
    <p:sldId id="966" r:id="rId56"/>
    <p:sldId id="963" r:id="rId57"/>
    <p:sldId id="979" r:id="rId58"/>
    <p:sldId id="978" r:id="rId59"/>
    <p:sldId id="968" r:id="rId60"/>
    <p:sldId id="926" r:id="rId61"/>
    <p:sldId id="969" r:id="rId62"/>
    <p:sldId id="970" r:id="rId63"/>
    <p:sldId id="927" r:id="rId64"/>
    <p:sldId id="933" r:id="rId65"/>
    <p:sldId id="982" r:id="rId66"/>
    <p:sldId id="980" r:id="rId67"/>
    <p:sldId id="981" r:id="rId68"/>
    <p:sldId id="983" r:id="rId69"/>
    <p:sldId id="984" r:id="rId70"/>
    <p:sldId id="934" r:id="rId71"/>
    <p:sldId id="935" r:id="rId72"/>
    <p:sldId id="985" r:id="rId73"/>
    <p:sldId id="937" r:id="rId74"/>
    <p:sldId id="938" r:id="rId75"/>
    <p:sldId id="986" r:id="rId76"/>
  </p:sldIdLst>
  <p:sldSz cx="9144000" cy="6858000" type="screen4x3"/>
  <p:notesSz cx="9601200" cy="7315200"/>
  <p:custDataLst>
    <p:tags r:id="rId7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0929"/>
  </p:normalViewPr>
  <p:slideViewPr>
    <p:cSldViewPr>
      <p:cViewPr varScale="1">
        <p:scale>
          <a:sx n="103" d="100"/>
          <a:sy n="103" d="100"/>
        </p:scale>
        <p:origin x="-1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37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ED6B77B7-C657-4673-A57A-75E99597BCD9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95F23956-8671-43F1-98CD-689868735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F793-9148-414B-AD91-B0A2EC01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75E-321B-4A54-B733-720D36505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C389D-B009-4BA5-9832-EA1C155A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6019C-7B60-4EE0-A683-B84774BA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0DEE-FB4C-47D6-ABA2-D63BAF2DC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DDCE-7DF5-407A-AA89-E902C83AE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4BA6-D76F-4E2A-8537-CAD793DD0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BBD8-8736-49E2-804D-F999F189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84CD-A7C2-42BD-9A90-AAC54D95B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921E-F2E4-4790-931F-63B1E316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34F-66FF-4978-80C8-3D7DC7AE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412D909D-9C3B-4CAF-B594-8DACFA0F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8.xml"/><Relationship Id="rId7" Type="http://schemas.openxmlformats.org/officeDocument/2006/relationships/image" Target="../media/image3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2.xml"/><Relationship Id="rId7" Type="http://schemas.openxmlformats.org/officeDocument/2006/relationships/image" Target="../media/image3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43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6.xml"/><Relationship Id="rId7" Type="http://schemas.openxmlformats.org/officeDocument/2006/relationships/image" Target="../media/image3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47.xml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0.xml"/><Relationship Id="rId7" Type="http://schemas.openxmlformats.org/officeDocument/2006/relationships/image" Target="../media/image3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51.xml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tags" Target="../tags/tag54.xml"/><Relationship Id="rId7" Type="http://schemas.openxmlformats.org/officeDocument/2006/relationships/image" Target="../media/image4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tags" Target="../tags/tag56.xml"/><Relationship Id="rId16" Type="http://schemas.openxmlformats.org/officeDocument/2006/relationships/image" Target="../media/image51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6.emf"/><Relationship Id="rId5" Type="http://schemas.openxmlformats.org/officeDocument/2006/relationships/tags" Target="../tags/tag59.xml"/><Relationship Id="rId15" Type="http://schemas.openxmlformats.org/officeDocument/2006/relationships/image" Target="../media/image50.png"/><Relationship Id="rId10" Type="http://schemas.openxmlformats.org/officeDocument/2006/relationships/notesSlide" Target="../notesSlides/notesSlide17.xml"/><Relationship Id="rId19" Type="http://schemas.openxmlformats.org/officeDocument/2006/relationships/image" Target="../media/image47.pn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5.xml"/><Relationship Id="rId7" Type="http://schemas.openxmlformats.org/officeDocument/2006/relationships/image" Target="../media/image5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68.xml"/><Relationship Id="rId7" Type="http://schemas.openxmlformats.org/officeDocument/2006/relationships/image" Target="../media/image5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4" Type="http://schemas.openxmlformats.org/officeDocument/2006/relationships/tags" Target="../tags/tag69.xml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13" Type="http://schemas.openxmlformats.org/officeDocument/2006/relationships/image" Target="../media/image64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62.png"/><Relationship Id="rId5" Type="http://schemas.openxmlformats.org/officeDocument/2006/relationships/tags" Target="../tags/tag77.xml"/><Relationship Id="rId10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image" Target="../media/image27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1.xml"/><Relationship Id="rId7" Type="http://schemas.openxmlformats.org/officeDocument/2006/relationships/image" Target="../media/image26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5.xml"/><Relationship Id="rId7" Type="http://schemas.openxmlformats.org/officeDocument/2006/relationships/image" Target="../media/image6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tags" Target="../tags/tag86.xml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89.xml"/><Relationship Id="rId7" Type="http://schemas.openxmlformats.org/officeDocument/2006/relationships/image" Target="../media/image7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0.xml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93.xml"/><Relationship Id="rId7" Type="http://schemas.openxmlformats.org/officeDocument/2006/relationships/image" Target="../media/image7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4" Type="http://schemas.openxmlformats.org/officeDocument/2006/relationships/tags" Target="../tags/tag94.xml"/><Relationship Id="rId9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84.emf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82.png"/><Relationship Id="rId5" Type="http://schemas.openxmlformats.org/officeDocument/2006/relationships/tags" Target="../tags/tag99.xml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tags" Target="../tags/tag98.xml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3.xml"/><Relationship Id="rId7" Type="http://schemas.openxmlformats.org/officeDocument/2006/relationships/image" Target="../media/image82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8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8.png"/><Relationship Id="rId4" Type="http://schemas.openxmlformats.org/officeDocument/2006/relationships/tags" Target="../tags/tag104.xml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1.png"/><Relationship Id="rId3" Type="http://schemas.openxmlformats.org/officeDocument/2006/relationships/tags" Target="../tags/tag107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9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emf"/><Relationship Id="rId5" Type="http://schemas.openxmlformats.org/officeDocument/2006/relationships/tags" Target="../tags/tag109.xml"/><Relationship Id="rId10" Type="http://schemas.openxmlformats.org/officeDocument/2006/relationships/image" Target="../media/image83.png"/><Relationship Id="rId4" Type="http://schemas.openxmlformats.org/officeDocument/2006/relationships/tags" Target="../tags/tag108.xml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2.xml"/><Relationship Id="rId7" Type="http://schemas.openxmlformats.org/officeDocument/2006/relationships/image" Target="../media/image9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5.png"/><Relationship Id="rId4" Type="http://schemas.openxmlformats.org/officeDocument/2006/relationships/tags" Target="../tags/tag113.xml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6.xml"/><Relationship Id="rId7" Type="http://schemas.openxmlformats.org/officeDocument/2006/relationships/image" Target="../media/image97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96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100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98.png"/><Relationship Id="rId5" Type="http://schemas.openxmlformats.org/officeDocument/2006/relationships/tags" Target="../tags/tag121.xml"/><Relationship Id="rId10" Type="http://schemas.openxmlformats.org/officeDocument/2006/relationships/image" Target="../media/image96.png"/><Relationship Id="rId4" Type="http://schemas.openxmlformats.org/officeDocument/2006/relationships/tags" Target="../tags/tag120.xml"/><Relationship Id="rId9" Type="http://schemas.openxmlformats.org/officeDocument/2006/relationships/image" Target="../media/image15.png"/><Relationship Id="rId1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25.xml"/><Relationship Id="rId7" Type="http://schemas.openxmlformats.org/officeDocument/2006/relationships/notesSlide" Target="../notesSlides/notesSlide32.xml"/><Relationship Id="rId12" Type="http://schemas.openxmlformats.org/officeDocument/2006/relationships/image" Target="../media/image104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27.xml"/><Relationship Id="rId10" Type="http://schemas.openxmlformats.org/officeDocument/2006/relationships/image" Target="../media/image102.png"/><Relationship Id="rId4" Type="http://schemas.openxmlformats.org/officeDocument/2006/relationships/tags" Target="../tags/tag126.xml"/><Relationship Id="rId9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130.xml"/><Relationship Id="rId7" Type="http://schemas.openxmlformats.org/officeDocument/2006/relationships/image" Target="../media/image10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7.png"/><Relationship Id="rId4" Type="http://schemas.openxmlformats.org/officeDocument/2006/relationships/tags" Target="../tags/tag131.xml"/><Relationship Id="rId9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34.xml"/><Relationship Id="rId7" Type="http://schemas.openxmlformats.org/officeDocument/2006/relationships/image" Target="../media/image106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08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38.xml"/><Relationship Id="rId7" Type="http://schemas.openxmlformats.org/officeDocument/2006/relationships/image" Target="../media/image109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92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tags" Target="../tags/tag140.xml"/><Relationship Id="rId16" Type="http://schemas.openxmlformats.org/officeDocument/2006/relationships/image" Target="../media/image115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96.png"/><Relationship Id="rId5" Type="http://schemas.openxmlformats.org/officeDocument/2006/relationships/tags" Target="../tags/tag143.xml"/><Relationship Id="rId15" Type="http://schemas.openxmlformats.org/officeDocument/2006/relationships/image" Target="../media/image114.png"/><Relationship Id="rId10" Type="http://schemas.openxmlformats.org/officeDocument/2006/relationships/notesSlide" Target="../notesSlides/notesSlide37.xml"/><Relationship Id="rId4" Type="http://schemas.openxmlformats.org/officeDocument/2006/relationships/tags" Target="../tags/tag14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tags" Target="../tags/tag149.xml"/><Relationship Id="rId21" Type="http://schemas.openxmlformats.org/officeDocument/2006/relationships/image" Target="../media/image121.png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101.png"/><Relationship Id="rId25" Type="http://schemas.openxmlformats.org/officeDocument/2006/relationships/image" Target="../media/image125.png"/><Relationship Id="rId2" Type="http://schemas.openxmlformats.org/officeDocument/2006/relationships/tags" Target="../tags/tag148.xml"/><Relationship Id="rId16" Type="http://schemas.openxmlformats.org/officeDocument/2006/relationships/image" Target="../media/image96.png"/><Relationship Id="rId20" Type="http://schemas.openxmlformats.org/officeDocument/2006/relationships/image" Target="../media/image120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image" Target="../media/image124.png"/><Relationship Id="rId5" Type="http://schemas.openxmlformats.org/officeDocument/2006/relationships/tags" Target="../tags/tag151.xml"/><Relationship Id="rId15" Type="http://schemas.openxmlformats.org/officeDocument/2006/relationships/notesSlide" Target="../notesSlides/notesSlide38.xml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tags" Target="../tags/tag156.xml"/><Relationship Id="rId19" Type="http://schemas.openxmlformats.org/officeDocument/2006/relationships/image" Target="../media/image119.pn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1.pn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130.png"/><Relationship Id="rId2" Type="http://schemas.openxmlformats.org/officeDocument/2006/relationships/tags" Target="../tags/tag161.xml"/><Relationship Id="rId16" Type="http://schemas.openxmlformats.org/officeDocument/2006/relationships/image" Target="../media/image134.png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129.png"/><Relationship Id="rId5" Type="http://schemas.openxmlformats.org/officeDocument/2006/relationships/tags" Target="../tags/tag164.xml"/><Relationship Id="rId15" Type="http://schemas.openxmlformats.org/officeDocument/2006/relationships/image" Target="../media/image133.png"/><Relationship Id="rId10" Type="http://schemas.openxmlformats.org/officeDocument/2006/relationships/image" Target="../media/image96.png"/><Relationship Id="rId4" Type="http://schemas.openxmlformats.org/officeDocument/2006/relationships/tags" Target="../tags/tag163.xml"/><Relationship Id="rId9" Type="http://schemas.openxmlformats.org/officeDocument/2006/relationships/notesSlide" Target="../notesSlides/notesSlide39.xml"/><Relationship Id="rId1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tags" Target="../tags/tag169.xml"/><Relationship Id="rId7" Type="http://schemas.openxmlformats.org/officeDocument/2006/relationships/image" Target="../media/image76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40.xml"/><Relationship Id="rId11" Type="http://schemas.openxmlformats.org/officeDocument/2006/relationships/image" Target="../media/image7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70.xml"/><Relationship Id="rId9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57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8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37.png"/><Relationship Id="rId5" Type="http://schemas.openxmlformats.org/officeDocument/2006/relationships/tags" Target="../tags/tag175.xml"/><Relationship Id="rId10" Type="http://schemas.openxmlformats.org/officeDocument/2006/relationships/image" Target="../media/image136.png"/><Relationship Id="rId4" Type="http://schemas.openxmlformats.org/officeDocument/2006/relationships/tags" Target="../tags/tag174.xml"/><Relationship Id="rId9" Type="http://schemas.openxmlformats.org/officeDocument/2006/relationships/image" Target="../media/image135.png"/><Relationship Id="rId1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40.png"/><Relationship Id="rId18" Type="http://schemas.openxmlformats.org/officeDocument/2006/relationships/image" Target="../media/image144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139.png"/><Relationship Id="rId17" Type="http://schemas.openxmlformats.org/officeDocument/2006/relationships/image" Target="../media/image143.png"/><Relationship Id="rId2" Type="http://schemas.openxmlformats.org/officeDocument/2006/relationships/tags" Target="../tags/tag178.xml"/><Relationship Id="rId16" Type="http://schemas.openxmlformats.org/officeDocument/2006/relationships/image" Target="../media/image142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138.png"/><Relationship Id="rId5" Type="http://schemas.openxmlformats.org/officeDocument/2006/relationships/tags" Target="../tags/tag181.xml"/><Relationship Id="rId15" Type="http://schemas.openxmlformats.org/officeDocument/2006/relationships/image" Target="../media/image58.png"/><Relationship Id="rId10" Type="http://schemas.openxmlformats.org/officeDocument/2006/relationships/notesSlide" Target="../notesSlides/notesSlide42.xml"/><Relationship Id="rId4" Type="http://schemas.openxmlformats.org/officeDocument/2006/relationships/tags" Target="../tags/tag1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187.xml"/><Relationship Id="rId7" Type="http://schemas.openxmlformats.org/officeDocument/2006/relationships/notesSlide" Target="../notesSlides/notesSlide43.xml"/><Relationship Id="rId12" Type="http://schemas.openxmlformats.org/officeDocument/2006/relationships/image" Target="../media/image57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6.png"/><Relationship Id="rId5" Type="http://schemas.openxmlformats.org/officeDocument/2006/relationships/tags" Target="../tags/tag189.xml"/><Relationship Id="rId10" Type="http://schemas.openxmlformats.org/officeDocument/2006/relationships/image" Target="../media/image145.png"/><Relationship Id="rId4" Type="http://schemas.openxmlformats.org/officeDocument/2006/relationships/tags" Target="../tags/tag188.xml"/><Relationship Id="rId9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tags" Target="../tags/tag191.xml"/><Relationship Id="rId16" Type="http://schemas.openxmlformats.org/officeDocument/2006/relationships/image" Target="../media/image126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142.png"/><Relationship Id="rId5" Type="http://schemas.openxmlformats.org/officeDocument/2006/relationships/tags" Target="../tags/tag194.xml"/><Relationship Id="rId15" Type="http://schemas.openxmlformats.org/officeDocument/2006/relationships/image" Target="../media/image149.png"/><Relationship Id="rId10" Type="http://schemas.openxmlformats.org/officeDocument/2006/relationships/notesSlide" Target="../notesSlides/notesSlide44.xml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../media/image153.png"/><Relationship Id="rId2" Type="http://schemas.openxmlformats.org/officeDocument/2006/relationships/tags" Target="../tags/tag199.xml"/><Relationship Id="rId16" Type="http://schemas.openxmlformats.org/officeDocument/2006/relationships/image" Target="../media/image156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152.png"/><Relationship Id="rId5" Type="http://schemas.openxmlformats.org/officeDocument/2006/relationships/tags" Target="../tags/tag202.xml"/><Relationship Id="rId15" Type="http://schemas.openxmlformats.org/officeDocument/2006/relationships/image" Target="../media/image155.png"/><Relationship Id="rId10" Type="http://schemas.openxmlformats.org/officeDocument/2006/relationships/image" Target="../media/image142.png"/><Relationship Id="rId4" Type="http://schemas.openxmlformats.org/officeDocument/2006/relationships/tags" Target="../tags/tag201.xml"/><Relationship Id="rId9" Type="http://schemas.openxmlformats.org/officeDocument/2006/relationships/notesSlide" Target="../notesSlides/notesSlide45.xml"/><Relationship Id="rId14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207.xml"/><Relationship Id="rId7" Type="http://schemas.openxmlformats.org/officeDocument/2006/relationships/image" Target="../media/image155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08.xml"/><Relationship Id="rId9" Type="http://schemas.openxmlformats.org/officeDocument/2006/relationships/image" Target="../media/image1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image" Target="../media/image82.png"/><Relationship Id="rId18" Type="http://schemas.openxmlformats.org/officeDocument/2006/relationships/image" Target="../media/image160.png"/><Relationship Id="rId3" Type="http://schemas.openxmlformats.org/officeDocument/2006/relationships/tags" Target="../tags/tag211.xml"/><Relationship Id="rId21" Type="http://schemas.openxmlformats.org/officeDocument/2006/relationships/image" Target="../media/image163.png"/><Relationship Id="rId7" Type="http://schemas.openxmlformats.org/officeDocument/2006/relationships/tags" Target="../tags/tag215.xml"/><Relationship Id="rId12" Type="http://schemas.openxmlformats.org/officeDocument/2006/relationships/notesSlide" Target="../notesSlides/notesSlide47.xml"/><Relationship Id="rId17" Type="http://schemas.openxmlformats.org/officeDocument/2006/relationships/image" Target="../media/image112.png"/><Relationship Id="rId2" Type="http://schemas.openxmlformats.org/officeDocument/2006/relationships/tags" Target="../tags/tag210.xml"/><Relationship Id="rId16" Type="http://schemas.openxmlformats.org/officeDocument/2006/relationships/image" Target="../media/image159.png"/><Relationship Id="rId20" Type="http://schemas.openxmlformats.org/officeDocument/2006/relationships/image" Target="../media/image162.png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15" Type="http://schemas.openxmlformats.org/officeDocument/2006/relationships/image" Target="../media/image158.png"/><Relationship Id="rId23" Type="http://schemas.openxmlformats.org/officeDocument/2006/relationships/image" Target="../media/image165.png"/><Relationship Id="rId10" Type="http://schemas.openxmlformats.org/officeDocument/2006/relationships/tags" Target="../tags/tag218.xml"/><Relationship Id="rId19" Type="http://schemas.openxmlformats.org/officeDocument/2006/relationships/image" Target="../media/image161.png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image" Target="../media/image157.png"/><Relationship Id="rId22" Type="http://schemas.openxmlformats.org/officeDocument/2006/relationships/image" Target="../media/image16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166.png"/><Relationship Id="rId26" Type="http://schemas.openxmlformats.org/officeDocument/2006/relationships/image" Target="../media/image172.png"/><Relationship Id="rId3" Type="http://schemas.openxmlformats.org/officeDocument/2006/relationships/tags" Target="../tags/tag221.xml"/><Relationship Id="rId21" Type="http://schemas.openxmlformats.org/officeDocument/2006/relationships/image" Target="../media/image168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142.png"/><Relationship Id="rId25" Type="http://schemas.openxmlformats.org/officeDocument/2006/relationships/image" Target="../media/image171.png"/><Relationship Id="rId2" Type="http://schemas.openxmlformats.org/officeDocument/2006/relationships/tags" Target="../tags/tag220.xml"/><Relationship Id="rId16" Type="http://schemas.openxmlformats.org/officeDocument/2006/relationships/notesSlide" Target="../notesSlides/notesSlide48.xml"/><Relationship Id="rId20" Type="http://schemas.openxmlformats.org/officeDocument/2006/relationships/image" Target="../media/image167.png"/><Relationship Id="rId29" Type="http://schemas.openxmlformats.org/officeDocument/2006/relationships/image" Target="../media/image175.pn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image" Target="../media/image170.png"/><Relationship Id="rId5" Type="http://schemas.openxmlformats.org/officeDocument/2006/relationships/tags" Target="../tags/tag22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tags" Target="../tags/tag228.xml"/><Relationship Id="rId19" Type="http://schemas.openxmlformats.org/officeDocument/2006/relationships/image" Target="../media/image120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123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8.png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170.png"/><Relationship Id="rId17" Type="http://schemas.openxmlformats.org/officeDocument/2006/relationships/image" Target="../media/image157.png"/><Relationship Id="rId2" Type="http://schemas.openxmlformats.org/officeDocument/2006/relationships/tags" Target="../tags/tag234.xml"/><Relationship Id="rId16" Type="http://schemas.openxmlformats.org/officeDocument/2006/relationships/image" Target="../media/image165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177.png"/><Relationship Id="rId5" Type="http://schemas.openxmlformats.org/officeDocument/2006/relationships/tags" Target="../tags/tag237.xml"/><Relationship Id="rId15" Type="http://schemas.openxmlformats.org/officeDocument/2006/relationships/image" Target="../media/image82.png"/><Relationship Id="rId10" Type="http://schemas.openxmlformats.org/officeDocument/2006/relationships/image" Target="../media/image76.png"/><Relationship Id="rId4" Type="http://schemas.openxmlformats.org/officeDocument/2006/relationships/tags" Target="../tags/tag236.xml"/><Relationship Id="rId9" Type="http://schemas.openxmlformats.org/officeDocument/2006/relationships/notesSlide" Target="../notesSlides/notesSlide49.xml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Relationship Id="rId5" Type="http://schemas.openxmlformats.org/officeDocument/2006/relationships/image" Target="../media/image82.png"/><Relationship Id="rId4" Type="http://schemas.openxmlformats.org/officeDocument/2006/relationships/image" Target="../media/image1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1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180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13" Type="http://schemas.openxmlformats.org/officeDocument/2006/relationships/image" Target="../media/image184.png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../media/image54.png"/><Relationship Id="rId5" Type="http://schemas.openxmlformats.org/officeDocument/2006/relationships/tags" Target="../tags/tag247.xml"/><Relationship Id="rId10" Type="http://schemas.openxmlformats.org/officeDocument/2006/relationships/image" Target="../media/image183.png"/><Relationship Id="rId4" Type="http://schemas.openxmlformats.org/officeDocument/2006/relationships/tags" Target="../tags/tag246.xml"/><Relationship Id="rId9" Type="http://schemas.openxmlformats.org/officeDocument/2006/relationships/image" Target="../media/image182.png"/><Relationship Id="rId1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tags" Target="../tags/tag251.xml"/><Relationship Id="rId7" Type="http://schemas.openxmlformats.org/officeDocument/2006/relationships/image" Target="../media/image184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7.png"/><Relationship Id="rId4" Type="http://schemas.openxmlformats.org/officeDocument/2006/relationships/tags" Target="../tags/tag252.xml"/><Relationship Id="rId9" Type="http://schemas.openxmlformats.org/officeDocument/2006/relationships/image" Target="../media/image18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55.xml"/><Relationship Id="rId7" Type="http://schemas.openxmlformats.org/officeDocument/2006/relationships/image" Target="../media/image180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image" Target="../media/image82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258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85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60.xml"/><Relationship Id="rId10" Type="http://schemas.openxmlformats.org/officeDocument/2006/relationships/image" Target="../media/image136.png"/><Relationship Id="rId4" Type="http://schemas.openxmlformats.org/officeDocument/2006/relationships/tags" Target="../tags/tag259.xml"/><Relationship Id="rId9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263.xml"/><Relationship Id="rId7" Type="http://schemas.openxmlformats.org/officeDocument/2006/relationships/image" Target="../media/image185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89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13" Type="http://schemas.openxmlformats.org/officeDocument/2006/relationships/image" Target="../media/image163.png"/><Relationship Id="rId3" Type="http://schemas.openxmlformats.org/officeDocument/2006/relationships/tags" Target="../tags/tag26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7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image" Target="../media/image170.png"/><Relationship Id="rId5" Type="http://schemas.openxmlformats.org/officeDocument/2006/relationships/tags" Target="../tags/tag268.xml"/><Relationship Id="rId15" Type="http://schemas.openxmlformats.org/officeDocument/2006/relationships/image" Target="../media/image165.png"/><Relationship Id="rId10" Type="http://schemas.openxmlformats.org/officeDocument/2006/relationships/image" Target="../media/image177.png"/><Relationship Id="rId4" Type="http://schemas.openxmlformats.org/officeDocument/2006/relationships/tags" Target="../tags/tag267.xml"/><Relationship Id="rId9" Type="http://schemas.openxmlformats.org/officeDocument/2006/relationships/image" Target="../media/image76.png"/><Relationship Id="rId1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272.xml"/><Relationship Id="rId7" Type="http://schemas.openxmlformats.org/officeDocument/2006/relationships/image" Target="../media/image82.png"/><Relationship Id="rId12" Type="http://schemas.openxmlformats.org/officeDocument/2006/relationships/image" Target="../media/image191.emf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58.xml"/><Relationship Id="rId11" Type="http://schemas.openxmlformats.org/officeDocument/2006/relationships/image" Target="../media/image19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9.png"/><Relationship Id="rId4" Type="http://schemas.openxmlformats.org/officeDocument/2006/relationships/tags" Target="../tags/tag273.xml"/><Relationship Id="rId9" Type="http://schemas.openxmlformats.org/officeDocument/2006/relationships/image" Target="../media/image1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3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image" Target="../media/image82.png"/><Relationship Id="rId5" Type="http://schemas.openxmlformats.org/officeDocument/2006/relationships/image" Target="../media/image192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tags" Target="../tags/tag278.xml"/><Relationship Id="rId7" Type="http://schemas.openxmlformats.org/officeDocument/2006/relationships/image" Target="../media/image195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94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8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79.png"/><Relationship Id="rId5" Type="http://schemas.openxmlformats.org/officeDocument/2006/relationships/image" Target="../media/image194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4.png"/><Relationship Id="rId3" Type="http://schemas.openxmlformats.org/officeDocument/2006/relationships/tags" Target="../tags/tag283.xml"/><Relationship Id="rId7" Type="http://schemas.openxmlformats.org/officeDocument/2006/relationships/notesSlide" Target="../notesSlides/notesSlide62.xml"/><Relationship Id="rId12" Type="http://schemas.openxmlformats.org/officeDocument/2006/relationships/image" Target="../media/image203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7.png"/><Relationship Id="rId5" Type="http://schemas.openxmlformats.org/officeDocument/2006/relationships/tags" Target="../tags/tag285.xml"/><Relationship Id="rId10" Type="http://schemas.openxmlformats.org/officeDocument/2006/relationships/image" Target="../media/image202.png"/><Relationship Id="rId4" Type="http://schemas.openxmlformats.org/officeDocument/2006/relationships/tags" Target="../tags/tag284.xml"/><Relationship Id="rId9" Type="http://schemas.openxmlformats.org/officeDocument/2006/relationships/image" Target="../media/image201.png"/><Relationship Id="rId14" Type="http://schemas.openxmlformats.org/officeDocument/2006/relationships/image" Target="../media/image20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0.png"/><Relationship Id="rId3" Type="http://schemas.openxmlformats.org/officeDocument/2006/relationships/tags" Target="../tags/tag288.xml"/><Relationship Id="rId7" Type="http://schemas.openxmlformats.org/officeDocument/2006/relationships/notesSlide" Target="../notesSlides/notesSlide63.xml"/><Relationship Id="rId12" Type="http://schemas.openxmlformats.org/officeDocument/2006/relationships/image" Target="../media/image209.png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290.xml"/><Relationship Id="rId10" Type="http://schemas.openxmlformats.org/officeDocument/2006/relationships/image" Target="../media/image207.png"/><Relationship Id="rId4" Type="http://schemas.openxmlformats.org/officeDocument/2006/relationships/tags" Target="../tags/tag289.xml"/><Relationship Id="rId9" Type="http://schemas.openxmlformats.org/officeDocument/2006/relationships/image" Target="../media/image20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08.png"/><Relationship Id="rId3" Type="http://schemas.openxmlformats.org/officeDocument/2006/relationships/tags" Target="../tags/tag293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204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3.png"/><Relationship Id="rId5" Type="http://schemas.openxmlformats.org/officeDocument/2006/relationships/tags" Target="../tags/tag295.xml"/><Relationship Id="rId10" Type="http://schemas.openxmlformats.org/officeDocument/2006/relationships/image" Target="../media/image200.wmf"/><Relationship Id="rId4" Type="http://schemas.openxmlformats.org/officeDocument/2006/relationships/tags" Target="../tags/tag294.xml"/><Relationship Id="rId9" Type="http://schemas.openxmlformats.org/officeDocument/2006/relationships/image" Target="../media/image2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5.xml"/><Relationship Id="rId3" Type="http://schemas.openxmlformats.org/officeDocument/2006/relationships/tags" Target="../tags/tag29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image" Target="../media/image216.png"/><Relationship Id="rId5" Type="http://schemas.openxmlformats.org/officeDocument/2006/relationships/tags" Target="../tags/tag300.xml"/><Relationship Id="rId10" Type="http://schemas.openxmlformats.org/officeDocument/2006/relationships/image" Target="../media/image215.png"/><Relationship Id="rId4" Type="http://schemas.openxmlformats.org/officeDocument/2006/relationships/tags" Target="../tags/tag299.xml"/><Relationship Id="rId9" Type="http://schemas.openxmlformats.org/officeDocument/2006/relationships/image" Target="../media/image21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04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221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0.png"/><Relationship Id="rId5" Type="http://schemas.openxmlformats.org/officeDocument/2006/relationships/tags" Target="../tags/tag306.xml"/><Relationship Id="rId10" Type="http://schemas.openxmlformats.org/officeDocument/2006/relationships/image" Target="../media/image219.png"/><Relationship Id="rId4" Type="http://schemas.openxmlformats.org/officeDocument/2006/relationships/tags" Target="../tags/tag305.xml"/><Relationship Id="rId9" Type="http://schemas.openxmlformats.org/officeDocument/2006/relationships/image" Target="../media/image2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tags" Target="../tags/tag309.xml"/><Relationship Id="rId7" Type="http://schemas.openxmlformats.org/officeDocument/2006/relationships/image" Target="../media/image223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image" Target="../media/image222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tags" Target="../tags/tag314.xml"/><Relationship Id="rId7" Type="http://schemas.openxmlformats.org/officeDocument/2006/relationships/image" Target="../media/image161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2.png"/><Relationship Id="rId4" Type="http://schemas.openxmlformats.org/officeDocument/2006/relationships/tags" Target="../tags/tag315.xml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tags" Target="../tags/tag318.xml"/><Relationship Id="rId7" Type="http://schemas.openxmlformats.org/officeDocument/2006/relationships/image" Target="../media/image230.pn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image" Target="../media/image229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tags" Target="../tags/tag321.xml"/><Relationship Id="rId7" Type="http://schemas.openxmlformats.org/officeDocument/2006/relationships/image" Target="../media/image233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image" Target="../media/image232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tags" Target="../tags/tag324.xml"/><Relationship Id="rId7" Type="http://schemas.openxmlformats.org/officeDocument/2006/relationships/image" Target="../media/image161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72.xml"/><Relationship Id="rId11" Type="http://schemas.openxmlformats.org/officeDocument/2006/relationships/image" Target="../media/image237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6.png"/><Relationship Id="rId4" Type="http://schemas.openxmlformats.org/officeDocument/2006/relationships/tags" Target="../tags/tag325.xml"/><Relationship Id="rId9" Type="http://schemas.openxmlformats.org/officeDocument/2006/relationships/image" Target="../media/image2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6.xml"/><Relationship Id="rId5" Type="http://schemas.openxmlformats.org/officeDocument/2006/relationships/image" Target="../media/image239.emf"/><Relationship Id="rId4" Type="http://schemas.openxmlformats.org/officeDocument/2006/relationships/image" Target="../media/image23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29.xml"/><Relationship Id="rId7" Type="http://schemas.openxmlformats.org/officeDocument/2006/relationships/image" Target="../media/image79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194.png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0.xml"/><Relationship Id="rId5" Type="http://schemas.openxmlformats.org/officeDocument/2006/relationships/image" Target="../media/image238.png"/><Relationship Id="rId4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9.xml"/><Relationship Id="rId7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30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B51950-3AE0-489E-BB05-5D60BC875A29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Deterministic Input/Output Approach to SISO Discrete Time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Pole Placement, Disturbance Rejection and Tracking Control</a:t>
            </a: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867400"/>
            <a:ext cx="6324600" cy="7620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1021023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i="0">
                <a:latin typeface="+mj-lt"/>
              </a:rPr>
              <a:t>TexPoint fonts used in EMF. </a:t>
            </a:r>
          </a:p>
          <a:p>
            <a:r>
              <a:rPr lang="en-US" i="0">
                <a:latin typeface="+mj-lt"/>
              </a:rPr>
              <a:t>Read the TexPoint manual before you delete this box.: </a:t>
            </a:r>
            <a:r>
              <a:rPr lang="en-US" i="0">
                <a:latin typeface="CMMI10"/>
              </a:rPr>
              <a:t>A</a:t>
            </a:r>
            <a:r>
              <a:rPr lang="en-US" i="0">
                <a:latin typeface="CMR10"/>
              </a:rPr>
              <a:t>A</a:t>
            </a:r>
            <a:r>
              <a:rPr lang="en-US" i="0">
                <a:latin typeface="CMEX10"/>
              </a:rPr>
              <a:t>A</a:t>
            </a:r>
            <a:r>
              <a:rPr lang="en-US" i="0">
                <a:latin typeface="CMSY8"/>
              </a:rPr>
              <a:t>A</a:t>
            </a:r>
            <a:r>
              <a:rPr lang="en-US" i="0">
                <a:latin typeface="CMMI8"/>
              </a:rPr>
              <a:t>A</a:t>
            </a:r>
            <a:r>
              <a:rPr lang="en-US" i="0">
                <a:latin typeface="LCMSS8"/>
              </a:rPr>
              <a:t>A</a:t>
            </a:r>
            <a:r>
              <a:rPr lang="en-US" i="0">
                <a:latin typeface="CMMI7"/>
              </a:rPr>
              <a:t>A</a:t>
            </a:r>
            <a:r>
              <a:rPr lang="en-US" i="0">
                <a:latin typeface="CMSY7"/>
              </a:rPr>
              <a:t>A</a:t>
            </a:r>
            <a:r>
              <a:rPr lang="en-US" i="0">
                <a:latin typeface="CMR7"/>
              </a:rPr>
              <a:t>A</a:t>
            </a:r>
            <a:r>
              <a:rPr lang="en-US" i="0">
                <a:latin typeface="CMSY10ORIG"/>
              </a:rPr>
              <a:t>A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Polynomials in </a:t>
            </a:r>
            <a:r>
              <a:rPr lang="en-US" sz="3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lang="en-US" sz="3200" i="1" kern="1200" baseline="300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1066800"/>
          </a:xfrm>
        </p:spPr>
        <p:txBody>
          <a:bodyPr/>
          <a:lstStyle/>
          <a:p>
            <a:r>
              <a:rPr lang="en-US" sz="2400" dirty="0" err="1"/>
              <a:t>Monic</a:t>
            </a:r>
            <a:r>
              <a:rPr lang="en-US" sz="2400" dirty="0"/>
              <a:t>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400" y="1828800"/>
            <a:ext cx="5736688" cy="40205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>
            <a:off x="3352800" y="22860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191000" y="2514600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 coefficient is 1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600" y="3505200"/>
            <a:ext cx="2651723" cy="3693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600" y="4572000"/>
            <a:ext cx="4755584" cy="369226"/>
          </a:xfrm>
          <a:prstGeom prst="rect">
            <a:avLst/>
          </a:prstGeom>
          <a:noFill/>
          <a:ln/>
          <a:effectLst/>
        </p:spPr>
      </p:pic>
      <p:cxnSp>
        <p:nvCxnSpPr>
          <p:cNvPr id="21" name="Straight Arrow Connector 20"/>
          <p:cNvCxnSpPr/>
          <p:nvPr/>
        </p:nvCxnSpPr>
        <p:spPr bwMode="auto">
          <a:xfrm rot="10800000">
            <a:off x="3107589" y="50292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945789" y="51816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leading coefficient is 1</a:t>
            </a:r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181600" y="4343400"/>
            <a:ext cx="457200" cy="2895600"/>
          </a:xfrm>
          <a:prstGeom prst="rightBrace">
            <a:avLst>
              <a:gd name="adj1" fmla="val 3591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76800" y="6019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err="1">
                <a:latin typeface="+mj-lt"/>
              </a:rPr>
              <a:t>monic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981200" y="5562600"/>
            <a:ext cx="569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>
                <a:solidFill>
                  <a:srgbClr val="000000"/>
                </a:solidFill>
                <a:latin typeface="Helvetica"/>
              </a:rPr>
              <a:t>                 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whenever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p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satisfies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A(p)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Polynomials in 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q</a:t>
            </a:r>
            <a:r>
              <a:rPr lang="en-US" sz="3200" i="1" kern="1200" baseline="30000" dirty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endParaRPr lang="en-US" sz="3200" i="1" kern="1200" dirty="0">
              <a:solidFill>
                <a:schemeClr val="tx1"/>
              </a:solidFill>
              <a:latin typeface="Century Schoolbook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1066800"/>
          </a:xfrm>
        </p:spPr>
        <p:txBody>
          <a:bodyPr/>
          <a:lstStyle/>
          <a:p>
            <a:r>
              <a:rPr lang="en-US" sz="2400" dirty="0"/>
              <a:t>Co-prime polynomials have no common roots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43000" y="2819400"/>
            <a:ext cx="5736688" cy="40205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3733800"/>
            <a:ext cx="5913128" cy="385660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85800" y="4572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co-prime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and only if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polynomials</a:t>
            </a: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57400" y="5638800"/>
            <a:ext cx="1358648" cy="3050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Polynomials in 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q</a:t>
            </a:r>
            <a:r>
              <a:rPr lang="en-US" sz="3200" i="1" kern="1200" baseline="300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1066800"/>
          </a:xfrm>
        </p:spPr>
        <p:txBody>
          <a:bodyPr/>
          <a:lstStyle/>
          <a:p>
            <a:r>
              <a:rPr lang="en-US" sz="2400" u="sng" dirty="0"/>
              <a:t>Anti-</a:t>
            </a:r>
            <a:r>
              <a:rPr lang="en-US" sz="2400" u="sng" dirty="0" err="1"/>
              <a:t>Schur</a:t>
            </a:r>
            <a:r>
              <a:rPr lang="en-US" sz="2400" u="sng" dirty="0"/>
              <a:t> </a:t>
            </a:r>
            <a:r>
              <a:rPr lang="en-US" sz="2400" u="sng" dirty="0">
                <a:latin typeface="+mj-lt"/>
              </a:rPr>
              <a:t>polynomials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/>
              <a:t>have all of their roots </a:t>
            </a:r>
            <a:r>
              <a:rPr lang="en-US" sz="2400" u="sng" dirty="0"/>
              <a:t>outside</a:t>
            </a:r>
            <a:r>
              <a:rPr lang="en-US" sz="2400" dirty="0"/>
              <a:t> the unit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828800" y="4114800"/>
            <a:ext cx="5736688" cy="402051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3048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For example, if the polynomial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105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is anti-</a:t>
            </a:r>
            <a:r>
              <a:rPr lang="en-US" i="0" dirty="0" err="1">
                <a:latin typeface="+mj-lt"/>
              </a:rPr>
              <a:t>Schur</a:t>
            </a:r>
            <a:r>
              <a:rPr lang="en-US" i="0" dirty="0">
                <a:latin typeface="+mj-lt"/>
              </a:rPr>
              <a:t>, then </a:t>
            </a:r>
            <a:r>
              <a:rPr lang="en-US" i="0" dirty="0"/>
              <a:t>|</a:t>
            </a:r>
            <a:r>
              <a:rPr lang="en-US" dirty="0">
                <a:latin typeface="Helvetica"/>
              </a:rPr>
              <a:t>q</a:t>
            </a:r>
            <a:r>
              <a:rPr lang="en-US" i="0" baseline="30000" dirty="0">
                <a:latin typeface="Helvetica"/>
              </a:rPr>
              <a:t>-1</a:t>
            </a:r>
            <a:r>
              <a:rPr lang="en-US" i="0" dirty="0"/>
              <a:t>| &gt; 1 whenever </a:t>
            </a:r>
            <a:r>
              <a:rPr lang="en-US" dirty="0">
                <a:latin typeface="Helvetica"/>
              </a:rPr>
              <a:t>A(q</a:t>
            </a:r>
            <a:r>
              <a:rPr lang="en-US" baseline="30000" dirty="0">
                <a:latin typeface="Helvetica"/>
              </a:rPr>
              <a:t>-1</a:t>
            </a:r>
            <a:r>
              <a:rPr lang="en-US" dirty="0"/>
              <a:t>)</a:t>
            </a:r>
            <a:r>
              <a:rPr lang="en-US" i="0" dirty="0"/>
              <a:t> = 0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85800" y="4191000"/>
            <a:ext cx="610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for all sequences                        that satisfy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Polynomials in 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q</a:t>
            </a:r>
            <a:r>
              <a:rPr lang="en-US" sz="3200" i="1" kern="1200" baseline="300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600" y="1371600"/>
            <a:ext cx="5736688" cy="402051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anti-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Schur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and 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if  </a:t>
            </a: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95600" y="5181600"/>
            <a:ext cx="2860642" cy="38566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124200" y="3200400"/>
            <a:ext cx="2120814" cy="49839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76600" y="4267200"/>
            <a:ext cx="1703403" cy="3374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Factorization of the zero polynomial 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B(q</a:t>
            </a:r>
            <a:r>
              <a:rPr lang="en-US" sz="3200" i="1" kern="1200" baseline="30000" dirty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Assume the </a:t>
            </a: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dirty="0"/>
              <a:t> order zero polynomial             has</a:t>
            </a:r>
          </a:p>
          <a:p>
            <a:pPr eaLnBrk="1" hangingPunct="1">
              <a:lnSpc>
                <a:spcPct val="120000"/>
              </a:lnSpc>
            </a:pPr>
            <a:endParaRPr lang="en-US" sz="2400" i="1" dirty="0">
              <a:latin typeface="Century Schoolbook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u</a:t>
            </a:r>
            <a:r>
              <a:rPr lang="en-US" sz="2400" dirty="0"/>
              <a:t>  zeros that </a:t>
            </a:r>
            <a:r>
              <a:rPr lang="en-US" sz="2400" b="1" u="sng" dirty="0"/>
              <a:t>we do not want to cancel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+mj-lt"/>
              </a:rPr>
              <a:t>its remaining </a:t>
            </a: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s</a:t>
            </a:r>
            <a:r>
              <a:rPr lang="en-US" sz="2400" dirty="0"/>
              <a:t>  zeros inside the unit circle; these are the zeros we </a:t>
            </a:r>
            <a:r>
              <a:rPr lang="en-US" sz="2400" b="1" u="sng" dirty="0"/>
              <a:t>will</a:t>
            </a:r>
            <a:r>
              <a:rPr lang="en-US" sz="2400" dirty="0"/>
              <a:t> cancel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943600" y="990600"/>
            <a:ext cx="706481" cy="3537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5867400"/>
            <a:ext cx="4240408" cy="369109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19400" y="3657600"/>
            <a:ext cx="3003725" cy="3536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4495800"/>
            <a:ext cx="6264102" cy="513657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Arrow Connector 26"/>
          <p:cNvCxnSpPr/>
          <p:nvPr/>
        </p:nvCxnSpPr>
        <p:spPr bwMode="auto">
          <a:xfrm rot="16200000" flipH="1">
            <a:off x="2324100" y="5372100"/>
            <a:ext cx="7620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 rot="5400000">
            <a:off x="4299355" y="5205903"/>
            <a:ext cx="781743" cy="3888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 flipV="1">
            <a:off x="5791200" y="5029200"/>
            <a:ext cx="11430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Factorization of the zero polynomial 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B(q</a:t>
            </a:r>
            <a:r>
              <a:rPr lang="en-US" sz="3200" i="1" kern="1200" baseline="30000" dirty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>
                <a:solidFill>
                  <a:schemeClr val="tx1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Assume the </a:t>
            </a: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dirty="0"/>
              <a:t> order zero polynomial             has</a:t>
            </a:r>
          </a:p>
          <a:p>
            <a:pPr eaLnBrk="1" hangingPunct="1">
              <a:lnSpc>
                <a:spcPct val="120000"/>
              </a:lnSpc>
            </a:pPr>
            <a:endParaRPr lang="en-US" sz="2400" i="1" dirty="0">
              <a:latin typeface="Century Schoolbook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u</a:t>
            </a:r>
            <a:r>
              <a:rPr lang="en-US" sz="2400" dirty="0"/>
              <a:t>  zeros that </a:t>
            </a:r>
            <a:r>
              <a:rPr lang="en-US" sz="2400" b="1" u="sng" dirty="0"/>
              <a:t>we do not want to cancel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+mj-lt"/>
              </a:rPr>
              <a:t>its remaining </a:t>
            </a: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s</a:t>
            </a:r>
            <a:r>
              <a:rPr lang="en-US" sz="2400" dirty="0"/>
              <a:t>  zeros inside the unit circle; these are the zeros we </a:t>
            </a:r>
            <a:r>
              <a:rPr lang="en-US" sz="2400" b="1" u="sng" dirty="0"/>
              <a:t>will</a:t>
            </a:r>
            <a:r>
              <a:rPr lang="en-US" sz="2400" dirty="0"/>
              <a:t> cancel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943600" y="990600"/>
            <a:ext cx="706481" cy="3537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3810000"/>
            <a:ext cx="4240408" cy="36910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5105400"/>
            <a:ext cx="1236366" cy="38546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38720" y="6019800"/>
            <a:ext cx="3245079" cy="369132"/>
          </a:xfrm>
          <a:prstGeom prst="rect">
            <a:avLst/>
          </a:prstGeom>
          <a:noFill/>
          <a:ln/>
          <a:effectLst/>
        </p:spPr>
      </p:pic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2667000" y="51054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anti-</a:t>
            </a:r>
            <a:r>
              <a:rPr lang="en-US" i="0" dirty="0" err="1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4724400" y="5865813"/>
            <a:ext cx="39821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has the zeros (in 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i="0" dirty="0">
                <a:latin typeface="Helvetica" pitchFamily="34" charset="0"/>
              </a:rPr>
              <a:t>) that we </a:t>
            </a:r>
          </a:p>
          <a:p>
            <a:r>
              <a:rPr lang="en-US" b="1" i="0" u="sng" dirty="0">
                <a:latin typeface="Helvetica" pitchFamily="34" charset="0"/>
              </a:rPr>
              <a:t>do not want to cancel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</a:t>
            </a:r>
            <a:endParaRPr lang="en-US" sz="3200" i="1" kern="12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914400"/>
            <a:ext cx="8017277" cy="38077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0" y="3048000"/>
            <a:ext cx="2891459" cy="36914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30800" y="3848100"/>
            <a:ext cx="40132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7569200" y="59055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9200" y="4381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50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406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47537" y="5562600"/>
            <a:ext cx="1413588" cy="353639"/>
          </a:xfrm>
          <a:prstGeom prst="rect">
            <a:avLst/>
          </a:prstGeom>
          <a:noFill/>
          <a:ln/>
          <a:effectLst/>
        </p:spPr>
      </p:pic>
      <p:sp>
        <p:nvSpPr>
          <p:cNvPr id="44" name="Down Arrow 43"/>
          <p:cNvSpPr/>
          <p:nvPr/>
        </p:nvSpPr>
        <p:spPr bwMode="auto">
          <a:xfrm>
            <a:off x="4267200" y="1905000"/>
            <a:ext cx="5334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</a:t>
            </a:r>
            <a:endParaRPr lang="en-US" sz="3200" i="1" kern="12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30800" y="3848100"/>
            <a:ext cx="40132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914400"/>
            <a:ext cx="8017277" cy="38077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7569200" y="59055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9200" y="4381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550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06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6"/>
                </a:solidFill>
              </a:rPr>
              <a:t>*</a:t>
            </a:r>
          </a:p>
        </p:txBody>
      </p:sp>
      <p:pic>
        <p:nvPicPr>
          <p:cNvPr id="54" name="Picture 5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69231" y="1828800"/>
            <a:ext cx="6023860" cy="38552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24200" y="2286000"/>
            <a:ext cx="5703245" cy="417358"/>
          </a:xfrm>
          <a:prstGeom prst="rect">
            <a:avLst/>
          </a:prstGeom>
          <a:noFill/>
          <a:ln/>
          <a:effectLst/>
        </p:spPr>
      </p:pic>
      <p:sp>
        <p:nvSpPr>
          <p:cNvPr id="41" name="Rectangle 40"/>
          <p:cNvSpPr/>
          <p:nvPr/>
        </p:nvSpPr>
        <p:spPr>
          <a:xfrm>
            <a:off x="914400" y="3657600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40632" y="4343400"/>
            <a:ext cx="3710704" cy="369143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114" y="5334000"/>
            <a:ext cx="3090121" cy="28201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990600" y="5715000"/>
            <a:ext cx="4343400" cy="331868"/>
          </a:xfrm>
          <a:prstGeom prst="rect">
            <a:avLst/>
          </a:prstGeom>
          <a:noFill/>
          <a:ln/>
          <a:effectLst/>
        </p:spPr>
      </p:pic>
      <p:sp>
        <p:nvSpPr>
          <p:cNvPr id="47" name="Oval 46"/>
          <p:cNvSpPr/>
          <p:nvPr/>
        </p:nvSpPr>
        <p:spPr bwMode="auto">
          <a:xfrm>
            <a:off x="7239000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114800" y="4495800"/>
            <a:ext cx="3124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ight Brace 51"/>
          <p:cNvSpPr/>
          <p:nvPr/>
        </p:nvSpPr>
        <p:spPr bwMode="auto">
          <a:xfrm rot="5400000">
            <a:off x="2971800" y="4038600"/>
            <a:ext cx="304800" cy="4419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6324600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could have chosen to cancel these 2</a:t>
            </a:r>
          </a:p>
        </p:txBody>
      </p:sp>
      <p:pic>
        <p:nvPicPr>
          <p:cNvPr id="56" name="Picture 5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828800" y="2971800"/>
            <a:ext cx="3003943" cy="385492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7537" y="5562600"/>
            <a:ext cx="1413588" cy="3536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 animBg="1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7911C-87A4-4256-8E71-F7FBDBE22400}" type="slidenum">
              <a:rPr lang="en-US"/>
              <a:pPr/>
              <a:t>18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SISO ARMA models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The zero polynomial: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Without loss of generality, we will assume that 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61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8288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1559" y="3733800"/>
            <a:ext cx="4641081" cy="43356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04393" y="4648200"/>
            <a:ext cx="4787475" cy="43373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rot="5400000">
            <a:off x="3695700" y="34671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DE71E-B8A7-4E28-AB50-02911CE7EA0E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20955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u="sng" dirty="0"/>
              <a:t>Pole Placement</a:t>
            </a:r>
            <a:r>
              <a:rPr lang="en-US" dirty="0"/>
              <a:t>: </a:t>
            </a:r>
            <a:r>
              <a:rPr lang="en-US" sz="2400" dirty="0"/>
              <a:t>The poles of the closed-loop system must be placed at specific locations in the complex plane.</a:t>
            </a:r>
          </a:p>
          <a:p>
            <a:pPr marL="533400" indent="-533400" eaLnBrk="1" hangingPunct="1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 eaLnBrk="1" hangingPunct="1"/>
            <a:r>
              <a:rPr lang="en-US" sz="2400" b="1" dirty="0"/>
              <a:t>Closed-loop polynomial:</a:t>
            </a:r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000" b="1" dirty="0"/>
          </a:p>
          <a:p>
            <a:pPr marL="533400" indent="-533400" eaLnBrk="1" hangingPunct="1"/>
            <a:endParaRPr lang="en-US" sz="2000" b="1" dirty="0"/>
          </a:p>
          <a:p>
            <a:pPr marL="533400" indent="-533400" eaLnBrk="1" hangingPunct="1">
              <a:lnSpc>
                <a:spcPct val="0"/>
              </a:lnSpc>
            </a:pPr>
            <a:endParaRPr lang="en-US" sz="2000" b="1" dirty="0"/>
          </a:p>
          <a:p>
            <a:pPr marL="533400" indent="-533400" eaLnBrk="1" hangingPunct="1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 eaLnBrk="1" hangingPunct="1">
              <a:buFontTx/>
              <a:buNone/>
            </a:pPr>
            <a:endParaRPr lang="en-US" sz="2000" b="1" dirty="0"/>
          </a:p>
          <a:p>
            <a:pPr marL="533400" indent="-533400" eaLnBrk="1" hangingPunct="1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 eaLnBrk="1" hangingPunct="1"/>
            <a:endParaRPr lang="en-US" sz="2000" dirty="0"/>
          </a:p>
          <a:p>
            <a:pPr marL="533400" indent="-533400" eaLnBrk="1" hangingPunct="1"/>
            <a:r>
              <a:rPr lang="en-US" sz="2000" dirty="0"/>
              <a:t>                    anti-</a:t>
            </a:r>
            <a:r>
              <a:rPr lang="en-US" sz="2000" dirty="0" err="1"/>
              <a:t>Schur</a:t>
            </a:r>
            <a:r>
              <a:rPr lang="en-US" sz="2000" dirty="0"/>
              <a:t> polynomial of the form</a:t>
            </a:r>
          </a:p>
        </p:txBody>
      </p:sp>
      <p:pic>
        <p:nvPicPr>
          <p:cNvPr id="7173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7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191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chosen by the designer</a:t>
            </a:r>
            <a:endParaRPr lang="en-US" i="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4800600" y="4648200"/>
            <a:ext cx="2438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V="1">
            <a:off x="3314700" y="64389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B19D-44E3-433F-AF63-94445D07D8D8}" type="slidenum">
              <a:rPr lang="en-US"/>
              <a:pPr/>
              <a:t>2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371600"/>
          </a:xfrm>
        </p:spPr>
        <p:txBody>
          <a:bodyPr/>
          <a:lstStyle/>
          <a:p>
            <a:r>
              <a:rPr lang="en-US" dirty="0"/>
              <a:t>SISO State space model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09556" y="2057400"/>
            <a:ext cx="5505467" cy="1200071"/>
          </a:xfrm>
          <a:prstGeom prst="rect">
            <a:avLst/>
          </a:prstGeom>
          <a:noFill/>
          <a:ln/>
          <a:effectLst/>
        </p:spPr>
      </p:pic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228600" y="3657600"/>
            <a:ext cx="86106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all inputs and outputs are scalars: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                  	control input 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			output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 			state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38200" y="4419600"/>
            <a:ext cx="1775255" cy="40769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867400"/>
            <a:ext cx="1979152" cy="40758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48605" y="5105400"/>
            <a:ext cx="1754444" cy="4076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build="p"/>
      <p:bldP spid="8294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20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b="1" u="sng" dirty="0"/>
              <a:t>Tracking</a:t>
            </a:r>
            <a:r>
              <a:rPr lang="en-US" dirty="0"/>
              <a:t>: </a:t>
            </a:r>
            <a:r>
              <a:rPr lang="en-US" sz="2400" dirty="0"/>
              <a:t>The output sequence             must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   which is known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In general, </a:t>
            </a:r>
            <a:r>
              <a:rPr lang="en-US" sz="2400" i="1" dirty="0">
                <a:latin typeface="Helvetica"/>
              </a:rPr>
              <a:t>y</a:t>
            </a:r>
            <a:r>
              <a:rPr lang="en-US" sz="2400" i="1" baseline="-25000" dirty="0">
                <a:latin typeface="Helvetica"/>
              </a:rPr>
              <a:t>d</a:t>
            </a:r>
            <a:r>
              <a:rPr lang="en-US" sz="2400" i="1" dirty="0">
                <a:latin typeface="Helvetica"/>
              </a:rPr>
              <a:t>(k</a:t>
            </a:r>
            <a:r>
              <a:rPr lang="en-US" sz="2400" i="1" dirty="0"/>
              <a:t>) </a:t>
            </a:r>
            <a:r>
              <a:rPr lang="en-US" sz="2400" dirty="0"/>
              <a:t>can be generated by a reference model of the form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The design of </a:t>
            </a:r>
            <a:r>
              <a:rPr lang="en-US" sz="2400" i="1" dirty="0">
                <a:latin typeface="Helvetica"/>
              </a:rPr>
              <a:t>A</a:t>
            </a:r>
            <a:r>
              <a:rPr lang="en-US" sz="2400" i="1" baseline="-25000" dirty="0">
                <a:latin typeface="Helvetica"/>
              </a:rPr>
              <a:t>m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and </a:t>
            </a:r>
            <a:r>
              <a:rPr lang="en-US" sz="2400" i="1" dirty="0" err="1">
                <a:latin typeface="Helvetica"/>
              </a:rPr>
              <a:t>B</a:t>
            </a:r>
            <a:r>
              <a:rPr lang="en-US" sz="2400" i="1" baseline="-25000" dirty="0" err="1">
                <a:latin typeface="Helvetica"/>
              </a:rPr>
              <a:t>m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not a part of this control design technique and these polynomials do not enter into the analysis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/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3505200"/>
            <a:ext cx="5541893" cy="417329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2667000" y="39624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29000" y="4267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j-lt"/>
              </a:rPr>
              <a:t>anti-</a:t>
            </a:r>
            <a:r>
              <a:rPr lang="en-US" sz="1800" i="0" dirty="0" err="1">
                <a:latin typeface="+mj-lt"/>
              </a:rPr>
              <a:t>Schur</a:t>
            </a:r>
            <a:r>
              <a:rPr lang="en-US" sz="1800" i="0" dirty="0">
                <a:latin typeface="+mj-lt"/>
              </a:rPr>
              <a:t> polynomial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21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2.	</a:t>
            </a:r>
            <a:r>
              <a:rPr lang="en-US" b="1" u="sng" dirty="0"/>
              <a:t>Tracking</a:t>
            </a:r>
            <a:r>
              <a:rPr lang="en-US" dirty="0"/>
              <a:t>: </a:t>
            </a:r>
            <a:r>
              <a:rPr lang="en-US" sz="2400" dirty="0"/>
              <a:t>The output sequence             must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   which is known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b="1" dirty="0"/>
              <a:t>Reference model: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1200" b="1" dirty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20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Where: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b="1" dirty="0"/>
              <a:t>                   reference output sequence, </a:t>
            </a:r>
            <a:r>
              <a:rPr lang="en-US" sz="2000" dirty="0"/>
              <a:t>which is known in 			advance (i.e. </a:t>
            </a:r>
            <a:r>
              <a:rPr lang="en-US" sz="2400" i="1" dirty="0">
                <a:solidFill>
                  <a:srgbClr val="000000"/>
                </a:solidFill>
                <a:latin typeface="Century Schoolbook" pitchFamily="18" charset="0"/>
              </a:rPr>
              <a:t>y</a:t>
            </a:r>
            <a:r>
              <a:rPr lang="en-US" sz="2400" i="1" baseline="-25000" dirty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en-US" sz="2400" i="1" dirty="0">
                <a:solidFill>
                  <a:srgbClr val="000000"/>
                </a:solidFill>
                <a:latin typeface="Century Schoolbook" pitchFamily="18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entury Schoolbook" pitchFamily="18" charset="0"/>
              </a:rPr>
              <a:t>k+L</a:t>
            </a:r>
            <a:r>
              <a:rPr lang="en-US" sz="2400" i="1" dirty="0">
                <a:solidFill>
                  <a:srgbClr val="000000"/>
                </a:solidFill>
                <a:latin typeface="Century Schoolbook" pitchFamily="18" charset="0"/>
              </a:rPr>
              <a:t>) </a:t>
            </a:r>
            <a:r>
              <a:rPr lang="en-US" sz="2000" dirty="0"/>
              <a:t>is available at instance </a:t>
            </a:r>
            <a:r>
              <a:rPr lang="en-US" sz="2000" i="1" dirty="0">
                <a:solidFill>
                  <a:srgbClr val="000000"/>
                </a:solidFill>
                <a:latin typeface="Century Schoolbook" pitchFamily="18" charset="0"/>
              </a:rPr>
              <a:t>k </a:t>
            </a:r>
            <a:r>
              <a:rPr lang="en-US" sz="2000" dirty="0"/>
              <a:t>for                 		some </a:t>
            </a:r>
            <a:r>
              <a:rPr lang="en-US" sz="2000" i="1" dirty="0">
                <a:solidFill>
                  <a:srgbClr val="000000"/>
                </a:solidFill>
                <a:latin typeface="Century Schoolbook" pitchFamily="18" charset="0"/>
              </a:rPr>
              <a:t>L&gt;d).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000" b="1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/>
              <a:t>                  anti-</a:t>
            </a:r>
            <a:r>
              <a:rPr lang="en-US" sz="2000" dirty="0" err="1"/>
              <a:t>Schur</a:t>
            </a:r>
            <a:r>
              <a:rPr lang="en-US" sz="2000" dirty="0"/>
              <a:t> polynomial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/>
              <a:t>                  polynomial</a:t>
            </a:r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09800" y="2895600"/>
            <a:ext cx="5541893" cy="41732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5334000"/>
            <a:ext cx="1349294" cy="385513"/>
          </a:xfrm>
          <a:prstGeom prst="rect">
            <a:avLst/>
          </a:prstGeom>
          <a:noFill/>
          <a:ln/>
          <a:effectLst/>
        </p:spPr>
      </p:pic>
      <p:pic>
        <p:nvPicPr>
          <p:cNvPr id="8201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6019800"/>
            <a:ext cx="13335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4191000"/>
            <a:ext cx="787348" cy="337298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162800" y="5715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chosen by the designer</a:t>
            </a:r>
            <a:endParaRPr lang="en-US" i="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4343400" y="6172200"/>
            <a:ext cx="2667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943600" y="5638800"/>
            <a:ext cx="1066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4B5E-E8A7-4608-9F41-2958BE78B737}" type="slidenum">
              <a:rPr lang="en-US"/>
              <a:pPr/>
              <a:t>22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3"/>
            </a:pPr>
            <a:r>
              <a:rPr lang="en-US" b="1" u="sng" dirty="0"/>
              <a:t>Disturbance rejection</a:t>
            </a:r>
            <a:r>
              <a:rPr lang="en-US" dirty="0"/>
              <a:t>: </a:t>
            </a:r>
            <a:r>
              <a:rPr lang="en-US" sz="2400" dirty="0"/>
              <a:t>The closed-loop system must reject a class of </a:t>
            </a:r>
            <a:r>
              <a:rPr lang="en-US" sz="2400" b="1" u="sng" dirty="0"/>
              <a:t>persistent</a:t>
            </a:r>
            <a:r>
              <a:rPr lang="en-US" sz="2400" dirty="0"/>
              <a:t> disturbances</a:t>
            </a:r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/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/>
          </a:p>
          <a:p>
            <a:pPr marL="533400" indent="-533400" eaLnBrk="1" hangingPunct="1"/>
            <a:r>
              <a:rPr lang="en-US" sz="2400" b="1" dirty="0"/>
              <a:t>Disturbance model:</a:t>
            </a:r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16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Where</a:t>
            </a:r>
          </a:p>
          <a:p>
            <a:pPr marL="533400" indent="-533400" eaLnBrk="1" hangingPunct="1">
              <a:buFontTx/>
              <a:buNone/>
            </a:pPr>
            <a:endParaRPr lang="en-US" sz="2400" b="1" dirty="0"/>
          </a:p>
          <a:p>
            <a:pPr marL="533400" indent="-533400" eaLnBrk="1" hangingPunct="1"/>
            <a:r>
              <a:rPr lang="en-US" sz="2400" b="1" dirty="0"/>
              <a:t>               </a:t>
            </a:r>
            <a:r>
              <a:rPr lang="en-US" sz="2400" dirty="0"/>
              <a:t>is a </a:t>
            </a:r>
            <a:r>
              <a:rPr lang="en-US" sz="2400" b="1" i="1" dirty="0"/>
              <a:t>known</a:t>
            </a:r>
            <a:r>
              <a:rPr lang="en-US" sz="2400" dirty="0"/>
              <a:t> annihilating polynomial </a:t>
            </a:r>
          </a:p>
          <a:p>
            <a:pPr marL="533400" indent="-533400" eaLnBrk="1" hangingPunct="1">
              <a:buNone/>
            </a:pPr>
            <a:r>
              <a:rPr lang="en-US" sz="2400" dirty="0"/>
              <a:t> 			</a:t>
            </a:r>
            <a:r>
              <a:rPr lang="en-US" sz="2400" u="sng" dirty="0"/>
              <a:t>with zeros on the unit circle</a:t>
            </a:r>
          </a:p>
          <a:p>
            <a:pPr marL="533400" indent="-533400" eaLnBrk="1" hangingPunct="1"/>
            <a:endParaRPr lang="en-US" sz="2400" dirty="0"/>
          </a:p>
          <a:p>
            <a:pPr marL="533400" indent="-533400" eaLnBrk="1" hangingPunct="1"/>
            <a:r>
              <a:rPr lang="en-US" sz="2400" dirty="0"/>
              <a:t>                                are co-prime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2895600" y="31242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2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1600200"/>
            <a:ext cx="62706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13" y="3429000"/>
            <a:ext cx="26177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876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6172200"/>
            <a:ext cx="26019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disturbance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a)	Constant disturbance:</a:t>
            </a:r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pic>
        <p:nvPicPr>
          <p:cNvPr id="102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7563" y="1828800"/>
            <a:ext cx="24272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7850" y="2819400"/>
            <a:ext cx="2906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disturbance of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0249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27338" y="4572000"/>
            <a:ext cx="34877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5943600"/>
            <a:ext cx="529907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24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disturbance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c)	Periodic disturbance of </a:t>
            </a:r>
            <a:r>
              <a:rPr lang="en-US" b="1" i="1" u="sng" dirty="0"/>
              <a:t>known</a:t>
            </a:r>
            <a:r>
              <a:rPr lang="en-US" dirty="0"/>
              <a:t> period</a:t>
            </a: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In all of these three examples, the polynomial                                      		has its roots </a:t>
            </a:r>
            <a:r>
              <a:rPr lang="en-US" sz="2400" u="sng" dirty="0"/>
              <a:t>on the unit circle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5175" y="1973263"/>
            <a:ext cx="25241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5938" y="3424238"/>
            <a:ext cx="30194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257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/>
              <a:t> Feedback and </a:t>
            </a:r>
            <a:r>
              <a:rPr lang="en-US" dirty="0" err="1"/>
              <a:t>feedforward</a:t>
            </a:r>
            <a:r>
              <a:rPr lang="en-US" dirty="0"/>
              <a:t>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648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2701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 action</a:t>
            </a:r>
          </a:p>
          <a:p>
            <a:r>
              <a:rPr lang="en-US" dirty="0">
                <a:solidFill>
                  <a:schemeClr val="accent2"/>
                </a:solidFill>
              </a:rPr>
              <a:t>(a-causal)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8288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" y="2133600"/>
            <a:ext cx="863576" cy="369954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19" idx="1"/>
          </p:cNvCxnSpPr>
          <p:nvPr/>
        </p:nvCxnSpPr>
        <p:spPr bwMode="auto">
          <a:xfrm rot="10800000" flipV="1">
            <a:off x="304800" y="1754832"/>
            <a:ext cx="457200" cy="302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2184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reference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Closed-Loop TF from </a:t>
            </a:r>
            <a:r>
              <a:rPr lang="en-US" i="1" dirty="0">
                <a:latin typeface="Century Schoolbook" pitchFamily="18" charset="0"/>
              </a:rPr>
              <a:t>r(k) </a:t>
            </a:r>
            <a:r>
              <a:rPr lang="en-US" dirty="0"/>
              <a:t>to </a:t>
            </a:r>
            <a:r>
              <a:rPr lang="en-US" i="1" dirty="0">
                <a:latin typeface="Century Schoolbook" pitchFamily="18" charset="0"/>
              </a:rPr>
              <a:t>y(k)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3200400"/>
            <a:ext cx="4368324" cy="130095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946664"/>
            <a:ext cx="4876800" cy="689415"/>
          </a:xfrm>
          <a:prstGeom prst="rect">
            <a:avLst/>
          </a:prstGeom>
          <a:noFill/>
          <a:ln/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05000" y="5715000"/>
            <a:ext cx="4495800" cy="480060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810000" y="6172201"/>
            <a:ext cx="228600" cy="1523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52800" y="6248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latin typeface="+mj-lt"/>
              </a:rPr>
              <a:t>Closed-loop </a:t>
            </a:r>
            <a:r>
              <a:rPr lang="en-US" sz="2000" i="0" dirty="0">
                <a:solidFill>
                  <a:srgbClr val="000000"/>
                </a:solidFill>
                <a:latin typeface="Helvetica"/>
              </a:rPr>
              <a:t>characteristic </a:t>
            </a:r>
            <a:r>
              <a:rPr lang="en-US" sz="2000" i="0" dirty="0">
                <a:latin typeface="+mj-lt"/>
              </a:rPr>
              <a:t>polynomial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0" y="34290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3276600"/>
            <a:ext cx="9144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09600" y="3657600"/>
            <a:ext cx="714902" cy="441822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215740" y="3429000"/>
            <a:ext cx="2765634" cy="64941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83706" y="4953000"/>
            <a:ext cx="2471231" cy="5802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Closed-Loop TF from </a:t>
            </a:r>
            <a:r>
              <a:rPr lang="en-US" i="1" dirty="0">
                <a:latin typeface="Century Schoolbook" pitchFamily="18" charset="0"/>
              </a:rPr>
              <a:t>r(k) </a:t>
            </a:r>
            <a:r>
              <a:rPr lang="en-US" dirty="0"/>
              <a:t>to </a:t>
            </a:r>
            <a:r>
              <a:rPr lang="en-US" i="1" dirty="0">
                <a:latin typeface="Century Schoolbook" pitchFamily="18" charset="0"/>
              </a:rPr>
              <a:t>y(k)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00200" y="4572000"/>
            <a:ext cx="3572981" cy="701098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64507" y="4578336"/>
            <a:ext cx="2471231" cy="580281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Connector 22"/>
          <p:cNvCxnSpPr/>
          <p:nvPr/>
        </p:nvCxnSpPr>
        <p:spPr bwMode="auto">
          <a:xfrm flipV="1">
            <a:off x="2971800" y="4419600"/>
            <a:ext cx="11430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5800" y="3505200"/>
            <a:ext cx="619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If we let              have the special structure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781800" y="3581400"/>
            <a:ext cx="1779820" cy="30502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3581400"/>
            <a:ext cx="889147" cy="3050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Closed-Loop TF from </a:t>
            </a:r>
            <a:r>
              <a:rPr lang="en-US" i="1" dirty="0">
                <a:latin typeface="Century Schoolbook" pitchFamily="18" charset="0"/>
              </a:rPr>
              <a:t>r(k) </a:t>
            </a:r>
            <a:r>
              <a:rPr lang="en-US" dirty="0"/>
              <a:t>to </a:t>
            </a:r>
            <a:r>
              <a:rPr lang="en-US" i="1" dirty="0">
                <a:latin typeface="Century Schoolbook" pitchFamily="18" charset="0"/>
              </a:rPr>
              <a:t>y(k)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42621" y="3276600"/>
            <a:ext cx="3858243" cy="5454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44046" y="3884463"/>
            <a:ext cx="3556818" cy="37979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3751172" y="4246174"/>
            <a:ext cx="180855" cy="1205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89462" y="4306458"/>
            <a:ext cx="42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+mj-lt"/>
              </a:rPr>
              <a:t>Closed-loop </a:t>
            </a:r>
            <a:r>
              <a:rPr lang="en-US" sz="1800" i="0" dirty="0">
                <a:solidFill>
                  <a:srgbClr val="000000"/>
                </a:solidFill>
                <a:latin typeface="Helvetica"/>
              </a:rPr>
              <a:t>characteristic </a:t>
            </a:r>
            <a:r>
              <a:rPr lang="en-US" sz="1800" i="0" dirty="0">
                <a:latin typeface="+mj-lt"/>
              </a:rPr>
              <a:t>polynomial</a:t>
            </a: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219200" y="3402183"/>
            <a:ext cx="565589" cy="349544"/>
          </a:xfrm>
          <a:prstGeom prst="rect">
            <a:avLst/>
          </a:prstGeom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5568" y="3281612"/>
            <a:ext cx="1955096" cy="459085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609600" y="5105400"/>
            <a:ext cx="6752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Given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kern="0" baseline="-25000" dirty="0">
                <a:solidFill>
                  <a:srgbClr val="000000"/>
                </a:solidFill>
                <a:latin typeface="Helvetica"/>
              </a:rPr>
              <a:t>c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(q</a:t>
            </a:r>
            <a:r>
              <a:rPr lang="en-US" i="0" kern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), we would like to find polynomials  </a:t>
            </a:r>
          </a:p>
          <a:p>
            <a:r>
              <a:rPr lang="en-US" dirty="0">
                <a:latin typeface="Century Schoolbook" pitchFamily="18" charset="0"/>
              </a:rPr>
              <a:t>R(q</a:t>
            </a:r>
            <a:r>
              <a:rPr lang="en-US" baseline="30000" dirty="0">
                <a:latin typeface="Century Schoolbook" pitchFamily="18" charset="0"/>
              </a:rPr>
              <a:t>-1</a:t>
            </a:r>
            <a:r>
              <a:rPr lang="en-US" dirty="0">
                <a:latin typeface="Century Schoolbook" pitchFamily="18" charset="0"/>
              </a:rPr>
              <a:t>)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dirty="0">
                <a:latin typeface="Century Schoolbook" pitchFamily="18" charset="0"/>
              </a:rPr>
              <a:t>S(q</a:t>
            </a:r>
            <a:r>
              <a:rPr lang="en-US" baseline="30000" dirty="0">
                <a:latin typeface="Century Schoolbook" pitchFamily="18" charset="0"/>
              </a:rPr>
              <a:t>-1</a:t>
            </a:r>
            <a:r>
              <a:rPr lang="en-US" dirty="0">
                <a:latin typeface="Century Schoolbook" pitchFamily="18" charset="0"/>
              </a:rPr>
              <a:t>)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so that</a:t>
            </a:r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71600" y="6096000"/>
            <a:ext cx="6487631" cy="3623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BE7-92C1-4370-9A11-0FDED45282CA}" type="slidenum">
              <a:rPr lang="en-US"/>
              <a:pPr/>
              <a:t>29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 </a:t>
            </a:r>
            <a:r>
              <a:rPr lang="en-US" b="1" i="1" dirty="0"/>
              <a:t>co-prime</a:t>
            </a:r>
            <a:r>
              <a:rPr lang="en-US" dirty="0"/>
              <a:t> polynomials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 lvl="1"/>
            <a:r>
              <a:rPr lang="en-US" sz="2400" dirty="0"/>
              <a:t>                    is order </a:t>
            </a:r>
            <a:r>
              <a:rPr lang="en-US" sz="2400" i="1" dirty="0">
                <a:latin typeface="Century Schoolbook" pitchFamily="18" charset="0"/>
              </a:rPr>
              <a:t>n</a:t>
            </a:r>
            <a:r>
              <a:rPr lang="en-US" sz="2400" dirty="0"/>
              <a:t> and has constant term 1</a:t>
            </a:r>
            <a:endParaRPr lang="en-US" sz="2400" i="1" dirty="0">
              <a:latin typeface="Century Schoolbook" pitchFamily="18" charset="0"/>
            </a:endParaRPr>
          </a:p>
          <a:p>
            <a:pPr lvl="1">
              <a:lnSpc>
                <a:spcPct val="0"/>
              </a:lnSpc>
            </a:pPr>
            <a:endParaRPr lang="en-US" sz="2400" dirty="0"/>
          </a:p>
          <a:p>
            <a:pPr lvl="1"/>
            <a:r>
              <a:rPr lang="en-US" sz="2400" dirty="0"/>
              <a:t>                    is order </a:t>
            </a:r>
            <a:r>
              <a:rPr lang="en-US" sz="2400" i="1" dirty="0">
                <a:latin typeface="Century Schoolbook" pitchFamily="18" charset="0"/>
              </a:rPr>
              <a:t>m  </a:t>
            </a:r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  <a:p>
            <a:r>
              <a:rPr lang="en-US" sz="2400" dirty="0"/>
              <a:t>and a polynomial of order </a:t>
            </a:r>
            <a:r>
              <a:rPr lang="en-US" sz="2400" i="1" dirty="0" err="1">
                <a:latin typeface="Helvetica"/>
              </a:rPr>
              <a:t>n</a:t>
            </a:r>
            <a:r>
              <a:rPr lang="en-US" sz="2400" i="1" baseline="-25000" dirty="0" err="1">
                <a:latin typeface="Helvetica"/>
              </a:rPr>
              <a:t>c</a:t>
            </a:r>
            <a:r>
              <a:rPr lang="en-US" sz="2400" dirty="0"/>
              <a:t> with constant term 1</a:t>
            </a:r>
            <a:endParaRPr lang="en-US" dirty="0"/>
          </a:p>
        </p:txBody>
      </p:sp>
      <p:pic>
        <p:nvPicPr>
          <p:cNvPr id="8591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5814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114800"/>
            <a:ext cx="10763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2438" y="1793875"/>
            <a:ext cx="59277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5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486400"/>
            <a:ext cx="58308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F75-0757-4A7C-831C-846202BF0BE7}" type="slidenum">
              <a:rPr lang="en-US"/>
              <a:pPr/>
              <a:t>3</a:t>
            </a:fld>
            <a:endParaRPr lang="en-US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transfer function</a:t>
            </a:r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324600" y="1295400"/>
            <a:ext cx="2014658" cy="75399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2667000"/>
            <a:ext cx="7937256" cy="417446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81200" y="4876800"/>
            <a:ext cx="4675394" cy="40506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30657" y="1447800"/>
            <a:ext cx="5106645" cy="49192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" y="3962400"/>
            <a:ext cx="5434869" cy="37164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0200" y="6096000"/>
            <a:ext cx="2514600" cy="32799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4495800" y="6019800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relative degree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E2B-BA67-43F1-9504-BE826A1B2B7D}" type="slidenum">
              <a:rPr lang="en-US"/>
              <a:pPr/>
              <a:t>30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We wish to find polynomials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762000" y="3886200"/>
            <a:ext cx="6102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that satisfy the Diophantine equation:</a:t>
            </a: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685800" y="4800600"/>
            <a:ext cx="762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505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1054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5562600"/>
            <a:ext cx="5257800" cy="762000"/>
            <a:chOff x="912" y="3504"/>
            <a:chExt cx="3312" cy="480"/>
          </a:xfrm>
        </p:grpSpPr>
        <p:sp>
          <p:nvSpPr>
            <p:cNvPr id="855060" name="Line 20"/>
            <p:cNvSpPr>
              <a:spLocks noChangeShapeType="1"/>
            </p:cNvSpPr>
            <p:nvPr/>
          </p:nvSpPr>
          <p:spPr bwMode="auto">
            <a:xfrm flipV="1">
              <a:off x="912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1" name="Line 21"/>
            <p:cNvSpPr>
              <a:spLocks noChangeShapeType="1"/>
            </p:cNvSpPr>
            <p:nvPr/>
          </p:nvSpPr>
          <p:spPr bwMode="auto">
            <a:xfrm flipV="1">
              <a:off x="1872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2" name="Line 22"/>
            <p:cNvSpPr>
              <a:spLocks noChangeShapeType="1"/>
            </p:cNvSpPr>
            <p:nvPr/>
          </p:nvSpPr>
          <p:spPr bwMode="auto">
            <a:xfrm flipV="1">
              <a:off x="3984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3" name="Line 23"/>
            <p:cNvSpPr>
              <a:spLocks noChangeShapeType="1"/>
            </p:cNvSpPr>
            <p:nvPr/>
          </p:nvSpPr>
          <p:spPr bwMode="auto">
            <a:xfrm>
              <a:off x="912" y="3984"/>
              <a:ext cx="33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5064" name="Text Box 24"/>
          <p:cNvSpPr txBox="1">
            <a:spLocks noChangeArrowheads="1"/>
          </p:cNvSpPr>
          <p:nvPr/>
        </p:nvSpPr>
        <p:spPr bwMode="auto">
          <a:xfrm>
            <a:off x="6781800" y="60198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given</a:t>
            </a:r>
          </a:p>
        </p:txBody>
      </p:sp>
      <p:pic>
        <p:nvPicPr>
          <p:cNvPr id="85506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1950" y="2054225"/>
            <a:ext cx="592772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7316788" y="1903412"/>
            <a:ext cx="30321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63077" y="1371600"/>
            <a:ext cx="26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same order as</a:t>
            </a:r>
            <a:endParaRPr lang="en-US" kern="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17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1447800"/>
            <a:ext cx="86371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 bwMode="auto">
          <a:xfrm rot="5400000">
            <a:off x="3810000" y="1828800"/>
            <a:ext cx="2286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64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5DE-D502-41D2-A8DB-1F27FDC8AFFB}" type="slidenum">
              <a:rPr lang="en-US"/>
              <a:pPr/>
              <a:t>31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Expanding in terms of              coefficients: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601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990600"/>
            <a:ext cx="671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19050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62200" y="2590800"/>
            <a:ext cx="2590800" cy="685800"/>
            <a:chOff x="1488" y="1632"/>
            <a:chExt cx="1584" cy="432"/>
          </a:xfrm>
        </p:grpSpPr>
        <p:sp>
          <p:nvSpPr>
            <p:cNvPr id="860171" name="Line 11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2" name="Line 12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4400" y="2590800"/>
            <a:ext cx="990600" cy="685800"/>
            <a:chOff x="576" y="1632"/>
            <a:chExt cx="624" cy="432"/>
          </a:xfrm>
        </p:grpSpPr>
        <p:sp>
          <p:nvSpPr>
            <p:cNvPr id="860170" name="Line 10"/>
            <p:cNvSpPr>
              <a:spLocks noChangeShapeType="1"/>
            </p:cNvSpPr>
            <p:nvPr/>
          </p:nvSpPr>
          <p:spPr bwMode="auto">
            <a:xfrm flipV="1">
              <a:off x="864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3" name="Line 13"/>
            <p:cNvSpPr>
              <a:spLocks noChangeShapeType="1"/>
            </p:cNvSpPr>
            <p:nvPr/>
          </p:nvSpPr>
          <p:spPr bwMode="auto">
            <a:xfrm>
              <a:off x="576" y="1632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10200" y="2590800"/>
            <a:ext cx="2514600" cy="685800"/>
            <a:chOff x="1488" y="1632"/>
            <a:chExt cx="1584" cy="432"/>
          </a:xfrm>
        </p:grpSpPr>
        <p:sp>
          <p:nvSpPr>
            <p:cNvPr id="860176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7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179" name="Rectangle 19"/>
          <p:cNvSpPr>
            <a:spLocks noChangeArrowheads="1"/>
          </p:cNvSpPr>
          <p:nvPr/>
        </p:nvSpPr>
        <p:spPr bwMode="auto">
          <a:xfrm>
            <a:off x="9144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sp>
        <p:nvSpPr>
          <p:cNvPr id="860180" name="Rectangle 20"/>
          <p:cNvSpPr>
            <a:spLocks noChangeArrowheads="1"/>
          </p:cNvSpPr>
          <p:nvPr/>
        </p:nvSpPr>
        <p:spPr bwMode="auto">
          <a:xfrm>
            <a:off x="29718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sp>
        <p:nvSpPr>
          <p:cNvPr id="860181" name="Rectangle 21"/>
          <p:cNvSpPr>
            <a:spLocks noChangeArrowheads="1"/>
          </p:cNvSpPr>
          <p:nvPr/>
        </p:nvSpPr>
        <p:spPr bwMode="auto">
          <a:xfrm>
            <a:off x="60960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pic>
        <p:nvPicPr>
          <p:cNvPr id="86018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4114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84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43200" y="4038600"/>
            <a:ext cx="1371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83767" y="3959225"/>
            <a:ext cx="2445253" cy="388113"/>
          </a:xfrm>
          <a:prstGeom prst="rect">
            <a:avLst/>
          </a:prstGeom>
          <a:noFill/>
          <a:ln/>
          <a:effectLst/>
        </p:spPr>
      </p:pic>
      <p:pic>
        <p:nvPicPr>
          <p:cNvPr id="860188" name="Picture 2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5257800"/>
            <a:ext cx="6354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189" name="Rectangle 29"/>
          <p:cNvSpPr>
            <a:spLocks noChangeArrowheads="1"/>
          </p:cNvSpPr>
          <p:nvPr/>
        </p:nvSpPr>
        <p:spPr bwMode="auto">
          <a:xfrm>
            <a:off x="685800" y="4953000"/>
            <a:ext cx="762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7391400" y="3810000"/>
            <a:ext cx="685800" cy="762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9" grpId="0"/>
      <p:bldP spid="860180" grpId="0"/>
      <p:bldP spid="860181" grpId="0"/>
      <p:bldP spid="860189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7651-0CBF-4B89-9E70-144A6C943AEC}" type="slidenum">
              <a:rPr lang="en-US"/>
              <a:pPr/>
              <a:t>32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Expanding in terms of              coefficients: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685800" y="2224087"/>
            <a:ext cx="188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obtain:</a:t>
            </a:r>
          </a:p>
        </p:txBody>
      </p:sp>
      <p:pic>
        <p:nvPicPr>
          <p:cNvPr id="8560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990600"/>
            <a:ext cx="671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16764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8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43250" y="2895600"/>
            <a:ext cx="4386263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8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2911475"/>
            <a:ext cx="183038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6172200"/>
            <a:ext cx="4819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91200" y="624840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given on next slide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33</a:t>
            </a:fld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Where the matrix </a:t>
            </a:r>
            <a:r>
              <a:rPr lang="en-US" i="1" dirty="0">
                <a:latin typeface="Century Schoolbook" pitchFamily="18" charset="0"/>
              </a:rPr>
              <a:t> </a:t>
            </a:r>
            <a:r>
              <a:rPr lang="en-US" dirty="0"/>
              <a:t>                       </a:t>
            </a:r>
          </a:p>
          <a:p>
            <a:pPr>
              <a:buFontTx/>
              <a:buNone/>
            </a:pPr>
            <a:r>
              <a:rPr lang="en-US" dirty="0"/>
              <a:t>is given by: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570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797083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0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9375" y="990600"/>
            <a:ext cx="4819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0" y="5715000"/>
            <a:ext cx="3276600" cy="457200"/>
            <a:chOff x="1488" y="1632"/>
            <a:chExt cx="1584" cy="432"/>
          </a:xfrm>
        </p:grpSpPr>
        <p:sp>
          <p:nvSpPr>
            <p:cNvPr id="857104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5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5400" y="5715000"/>
            <a:ext cx="3276600" cy="457200"/>
            <a:chOff x="1488" y="1632"/>
            <a:chExt cx="1584" cy="432"/>
          </a:xfrm>
        </p:grpSpPr>
        <p:sp>
          <p:nvSpPr>
            <p:cNvPr id="857107" name="Line 19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8" name="Line 20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5711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6324600"/>
            <a:ext cx="411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12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07088" y="6169025"/>
            <a:ext cx="13938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8600" y="381000"/>
            <a:ext cx="8610600" cy="5394908"/>
          </a:xfrm>
          <a:prstGeom prst="rect">
            <a:avLst/>
          </a:prstGeom>
          <a:noFill/>
          <a:ln/>
          <a:effectLst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0" y="5867400"/>
            <a:ext cx="3124200" cy="457200"/>
            <a:chOff x="1488" y="1632"/>
            <a:chExt cx="1584" cy="432"/>
          </a:xfrm>
        </p:grpSpPr>
        <p:sp>
          <p:nvSpPr>
            <p:cNvPr id="857104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5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72000" y="5870575"/>
            <a:ext cx="4114800" cy="457200"/>
            <a:chOff x="1488" y="1632"/>
            <a:chExt cx="1584" cy="432"/>
          </a:xfrm>
        </p:grpSpPr>
        <p:sp>
          <p:nvSpPr>
            <p:cNvPr id="857107" name="Line 19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8" name="Line 20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57110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6400800"/>
            <a:ext cx="411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12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6324600"/>
            <a:ext cx="13938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2590800" y="6248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columns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6248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columns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381000"/>
            <a:ext cx="8610600" cy="5394908"/>
          </a:xfrm>
          <a:prstGeom prst="rect">
            <a:avLst/>
          </a:prstGeom>
          <a:noFill/>
          <a:ln/>
          <a:effectLst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71600" y="4572000"/>
            <a:ext cx="25908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6172200"/>
            <a:ext cx="744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If </a:t>
            </a:r>
            <a:r>
              <a:rPr lang="en-US" dirty="0">
                <a:latin typeface="Helvetica"/>
              </a:rPr>
              <a:t>n</a:t>
            </a:r>
            <a:r>
              <a:rPr lang="en-US" baseline="-25000" dirty="0">
                <a:latin typeface="Helvetica"/>
              </a:rPr>
              <a:t>s</a:t>
            </a:r>
            <a:r>
              <a:rPr lang="en-US" i="0" dirty="0">
                <a:latin typeface="+mj-lt"/>
              </a:rPr>
              <a:t> =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 - 1, then these rows of zeros will not be here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3810000" y="5867400"/>
            <a:ext cx="457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279-8AE1-47EC-BE94-AB8CA9BB9C1D}" type="slidenum">
              <a:rPr lang="en-US"/>
              <a:pPr/>
              <a:t>36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Theorem:</a:t>
            </a:r>
            <a:r>
              <a:rPr lang="en-US" dirty="0"/>
              <a:t>  </a:t>
            </a:r>
            <a:r>
              <a:rPr lang="en-US" i="1" dirty="0">
                <a:latin typeface="Century Schoolbook" pitchFamily="18" charset="0"/>
              </a:rPr>
              <a:t>D</a:t>
            </a:r>
            <a:r>
              <a:rPr lang="en-US" dirty="0"/>
              <a:t> is nonsingular </a:t>
            </a:r>
            <a:r>
              <a:rPr lang="en-US" dirty="0" err="1"/>
              <a:t>iff</a:t>
            </a:r>
            <a:r>
              <a:rPr lang="en-US" dirty="0"/>
              <a:t>  the polynomials</a:t>
            </a:r>
          </a:p>
          <a:p>
            <a:pPr>
              <a:buFontTx/>
              <a:buNone/>
            </a:pPr>
            <a:r>
              <a:rPr lang="en-US" dirty="0"/>
              <a:t>               and                     are co-prime.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581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002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457200" y="9906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685800" y="2514600"/>
            <a:ext cx="7037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 solution to the Diophantine equation is:</a:t>
            </a:r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609600" y="3200400"/>
            <a:ext cx="7772400" cy="3429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812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600200"/>
            <a:ext cx="16875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812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01775" y="3573463"/>
            <a:ext cx="578485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0" grpId="0"/>
      <p:bldP spid="8581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1600200"/>
            <a:ext cx="5478569" cy="3856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05000" y="2209800"/>
            <a:ext cx="3839729" cy="369224"/>
          </a:xfrm>
          <a:prstGeom prst="rect">
            <a:avLst/>
          </a:prstGeom>
          <a:noFill/>
          <a:ln/>
          <a:effectLst/>
        </p:spPr>
      </p:pic>
      <p:sp>
        <p:nvSpPr>
          <p:cNvPr id="11" name="Rectangle 10"/>
          <p:cNvSpPr/>
          <p:nvPr/>
        </p:nvSpPr>
        <p:spPr>
          <a:xfrm>
            <a:off x="609600" y="83820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Let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38200" y="3124200"/>
            <a:ext cx="5060858" cy="38559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32291" y="3810000"/>
            <a:ext cx="3968917" cy="385613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94366" y="4724400"/>
            <a:ext cx="4128375" cy="385560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0" y="5867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Solve for </a:t>
            </a:r>
            <a:endParaRPr lang="en-US" sz="2800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209800" y="5562600"/>
            <a:ext cx="4515233" cy="385671"/>
          </a:xfrm>
          <a:prstGeom prst="rect">
            <a:avLst/>
          </a:prstGeom>
          <a:noFill/>
          <a:ln/>
          <a:effectLst/>
        </p:spPr>
      </p:pic>
      <p:sp>
        <p:nvSpPr>
          <p:cNvPr id="21" name="Left Brace 20"/>
          <p:cNvSpPr/>
          <p:nvPr/>
        </p:nvSpPr>
        <p:spPr bwMode="auto">
          <a:xfrm>
            <a:off x="1524000" y="5486400"/>
            <a:ext cx="457200" cy="12192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0" y="1524000"/>
            <a:ext cx="2045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order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 err="1">
                <a:solidFill>
                  <a:srgbClr val="000000"/>
                </a:solidFill>
                <a:latin typeface="Century Schoolbook" pitchFamily="18" charset="0"/>
              </a:rPr>
              <a:t>c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29400" y="3048000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3200" y="4648200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sz="2800" kern="0" baseline="-250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53363" y="5486400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sz="2800" kern="0" baseline="-250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09800" y="6096000"/>
            <a:ext cx="1060519" cy="385644"/>
          </a:xfrm>
          <a:prstGeom prst="rect">
            <a:avLst/>
          </a:prstGeom>
          <a:noFill/>
          <a:ln/>
          <a:effectLst/>
        </p:spPr>
      </p:pic>
      <p:sp>
        <p:nvSpPr>
          <p:cNvPr id="29" name="Rectangle 28"/>
          <p:cNvSpPr/>
          <p:nvPr/>
        </p:nvSpPr>
        <p:spPr>
          <a:xfrm>
            <a:off x="7053363" y="6096000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>
                <a:solidFill>
                  <a:srgbClr val="000000"/>
                </a:solidFill>
                <a:latin typeface="Century Schoolbook" pitchFamily="18" charset="0"/>
              </a:rPr>
              <a:t>s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/>
      <p:bldP spid="23" grpId="0"/>
      <p:bldP spid="24" grpId="0"/>
      <p:bldP spid="26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1295400"/>
            <a:ext cx="4015184" cy="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48200" y="1295400"/>
            <a:ext cx="4014911" cy="30330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52011" y="2590800"/>
            <a:ext cx="2575036" cy="26895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933549" y="2590800"/>
            <a:ext cx="2718353" cy="30483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715000" y="2514600"/>
            <a:ext cx="3149743" cy="385644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027637" y="4114800"/>
            <a:ext cx="3390375" cy="385599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553200" y="4114800"/>
            <a:ext cx="1896598" cy="385684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228602" y="2971800"/>
            <a:ext cx="2255925" cy="45118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200400" y="3048000"/>
            <a:ext cx="2255929" cy="451186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4038600" y="4572000"/>
            <a:ext cx="2255933" cy="451187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705600" y="4648200"/>
            <a:ext cx="1518697" cy="451188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867402" y="3048000"/>
            <a:ext cx="3007610" cy="451187"/>
          </a:xfrm>
          <a:prstGeom prst="rect">
            <a:avLst/>
          </a:prstGeom>
          <a:noFill/>
          <a:ln/>
          <a:effectLst/>
        </p:spPr>
      </p:pic>
      <p:sp>
        <p:nvSpPr>
          <p:cNvPr id="55" name="Rectangle 54"/>
          <p:cNvSpPr/>
          <p:nvPr/>
        </p:nvSpPr>
        <p:spPr>
          <a:xfrm>
            <a:off x="609600" y="5715000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4 equations and 4 unknowns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035" y="2133600"/>
            <a:ext cx="3728349" cy="15108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343400" y="2133600"/>
            <a:ext cx="803061" cy="151068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257800" y="2133600"/>
            <a:ext cx="1686431" cy="151007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126591" y="2133600"/>
            <a:ext cx="1606449" cy="1510080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381000" y="441960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Solution: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" y="990600"/>
            <a:ext cx="5479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Equating coefficients of powers of  </a:t>
            </a:r>
            <a:r>
              <a:rPr lang="en-US" sz="2800" kern="0" dirty="0">
                <a:solidFill>
                  <a:srgbClr val="000000"/>
                </a:solidFill>
                <a:latin typeface="Century Schoolbook" pitchFamily="18" charset="0"/>
              </a:rPr>
              <a:t>q</a:t>
            </a:r>
            <a:r>
              <a:rPr lang="en-US" sz="2800" kern="0" baseline="30000" dirty="0">
                <a:solidFill>
                  <a:srgbClr val="000000"/>
                </a:solidFill>
                <a:latin typeface="Century Schoolbook" pitchFamily="18" charset="0"/>
              </a:rPr>
              <a:t>-1</a:t>
            </a:r>
            <a:endParaRPr lang="en-US" sz="2000" baseline="30000" dirty="0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12831" y="5181600"/>
            <a:ext cx="5061570" cy="385644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057235" y="6096000"/>
            <a:ext cx="3921074" cy="3856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F75-0757-4A7C-831C-846202BF0BE7}" type="slidenum">
              <a:rPr lang="en-US"/>
              <a:pPr/>
              <a:t>4</a:t>
            </a:fld>
            <a:endParaRPr lang="en-US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transfer function</a:t>
            </a:r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2742" y="3124200"/>
            <a:ext cx="4788713" cy="36925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75156" y="4191000"/>
            <a:ext cx="5552771" cy="38787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1447800"/>
            <a:ext cx="2630995" cy="78468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58358" y="5562600"/>
            <a:ext cx="2550684" cy="32799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5105400" y="5486400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relative degree 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371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U(z)</a:t>
            </a:r>
            <a:r>
              <a:rPr lang="en-US" i="0" dirty="0">
                <a:latin typeface="+mj-lt"/>
              </a:rPr>
              <a:t>	control input</a:t>
            </a:r>
          </a:p>
          <a:p>
            <a:r>
              <a:rPr lang="en-US" dirty="0">
                <a:latin typeface="+mj-lt"/>
              </a:rPr>
              <a:t>Y(z)</a:t>
            </a:r>
            <a:r>
              <a:rPr lang="en-US" i="0" dirty="0">
                <a:latin typeface="+mj-lt"/>
              </a:rPr>
              <a:t>	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Return to the Control Problem…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/>
              <a:t> Feedback and feedforward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8006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310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Feedforward (a-causal)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6764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048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" y="2057400"/>
            <a:ext cx="711176" cy="30466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5A921-6657-489B-817F-9ED0916E95E3}" type="slidenum">
              <a:rPr lang="en-US"/>
              <a:pPr/>
              <a:t>41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Feedback Controller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/>
              <a:t>that satisfy: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331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zeros</a:t>
            </a:r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28956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3321" name="Text Box 17"/>
          <p:cNvSpPr txBox="1">
            <a:spLocks noChangeArrowheads="1"/>
          </p:cNvSpPr>
          <p:nvPr/>
        </p:nvSpPr>
        <p:spPr bwMode="auto">
          <a:xfrm>
            <a:off x="6096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Closed-loop </a:t>
            </a:r>
          </a:p>
          <a:p>
            <a:r>
              <a:rPr lang="en-US" dirty="0">
                <a:solidFill>
                  <a:schemeClr val="accent2"/>
                </a:solidFill>
              </a:rPr>
              <a:t>poles</a:t>
            </a:r>
          </a:p>
        </p:txBody>
      </p:sp>
      <p:sp>
        <p:nvSpPr>
          <p:cNvPr id="13322" name="Line 18"/>
          <p:cNvSpPr>
            <a:spLocks noChangeShapeType="1"/>
          </p:cNvSpPr>
          <p:nvPr/>
        </p:nvSpPr>
        <p:spPr bwMode="auto">
          <a:xfrm flipV="1">
            <a:off x="14478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 flipV="1">
            <a:off x="32766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21"/>
          <p:cNvSpPr>
            <a:spLocks noChangeShapeType="1"/>
          </p:cNvSpPr>
          <p:nvPr/>
        </p:nvSpPr>
        <p:spPr bwMode="auto">
          <a:xfrm flipV="1">
            <a:off x="6324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381000" y="4876800"/>
            <a:ext cx="60198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6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867400"/>
            <a:ext cx="52736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Line 26"/>
          <p:cNvSpPr>
            <a:spLocks noChangeShapeType="1"/>
          </p:cNvSpPr>
          <p:nvPr/>
        </p:nvSpPr>
        <p:spPr bwMode="auto">
          <a:xfrm>
            <a:off x="3810000" y="31242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6934200" y="31242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8"/>
          <p:cNvSpPr>
            <a:spLocks noChangeShapeType="1"/>
          </p:cNvSpPr>
          <p:nvPr/>
        </p:nvSpPr>
        <p:spPr bwMode="auto">
          <a:xfrm flipH="1">
            <a:off x="4495800" y="14478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9"/>
          <p:cNvSpPr>
            <a:spLocks noChangeShapeType="1"/>
          </p:cNvSpPr>
          <p:nvPr/>
        </p:nvSpPr>
        <p:spPr bwMode="auto">
          <a:xfrm flipH="1">
            <a:off x="7467600" y="1524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33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40525" y="1016000"/>
            <a:ext cx="11001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63650" y="2684463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" y="5029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4" name="Line 34"/>
          <p:cNvSpPr>
            <a:spLocks noChangeShapeType="1"/>
          </p:cNvSpPr>
          <p:nvPr/>
        </p:nvSpPr>
        <p:spPr bwMode="auto">
          <a:xfrm>
            <a:off x="4800600" y="6400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35"/>
          <p:cNvSpPr>
            <a:spLocks noChangeShapeType="1"/>
          </p:cNvSpPr>
          <p:nvPr/>
        </p:nvSpPr>
        <p:spPr bwMode="auto">
          <a:xfrm>
            <a:off x="2438400" y="55626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36"/>
          <p:cNvSpPr txBox="1">
            <a:spLocks noChangeArrowheads="1"/>
          </p:cNvSpPr>
          <p:nvPr/>
        </p:nvSpPr>
        <p:spPr bwMode="auto">
          <a:xfrm>
            <a:off x="6629400" y="5181600"/>
            <a:ext cx="2136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will factor</a:t>
            </a:r>
          </a:p>
          <a:p>
            <a:r>
              <a:rPr lang="en-US">
                <a:solidFill>
                  <a:schemeClr val="accent2"/>
                </a:solidFill>
              </a:rPr>
              <a:t>out the</a:t>
            </a:r>
          </a:p>
          <a:p>
            <a:r>
              <a:rPr lang="en-US">
                <a:solidFill>
                  <a:schemeClr val="accent2"/>
                </a:solidFill>
              </a:rPr>
              <a:t>polynomial next</a:t>
            </a:r>
          </a:p>
        </p:txBody>
      </p:sp>
      <p:pic>
        <p:nvPicPr>
          <p:cNvPr id="13337" name="Picture 3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47000" y="55626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8" name="Line 40"/>
          <p:cNvSpPr>
            <a:spLocks noChangeShapeType="1"/>
          </p:cNvSpPr>
          <p:nvPr/>
        </p:nvSpPr>
        <p:spPr bwMode="auto">
          <a:xfrm>
            <a:off x="3505200" y="64008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 animBg="1"/>
      <p:bldP spid="13323" grpId="0" animBg="1"/>
      <p:bldP spid="13324" grpId="0" animBg="1"/>
      <p:bldP spid="13325" grpId="0" animBg="1"/>
      <p:bldP spid="13327" grpId="0" animBg="1"/>
      <p:bldP spid="13328" grpId="0" animBg="1"/>
      <p:bldP spid="13329" grpId="0" animBg="1"/>
      <p:bldP spid="13330" grpId="0" animBg="1"/>
      <p:bldP spid="13334" grpId="0" animBg="1"/>
      <p:bldP spid="13335" grpId="0" animBg="1"/>
      <p:bldP spid="13336" grpId="0"/>
      <p:bldP spid="133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5A921-6657-489B-817F-9ED0916E95E3}" type="slidenum">
              <a:rPr lang="en-US"/>
              <a:pPr/>
              <a:t>42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Controller Diophantine equation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Factor out                 polynomial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3332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2286000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3429000"/>
            <a:ext cx="2161991" cy="3810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90800" y="3429000"/>
            <a:ext cx="4836512" cy="41695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91000" y="4114800"/>
            <a:ext cx="4309767" cy="38100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600" y="12192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 bwMode="auto">
          <a:xfrm rot="5400000" flipH="1" flipV="1">
            <a:off x="381000" y="32766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3124200" y="33528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 flipH="1" flipV="1">
            <a:off x="5410200" y="39624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5791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91200" y="1524000"/>
            <a:ext cx="3200400" cy="2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3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15000" y="1143000"/>
            <a:ext cx="2602132" cy="27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495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Therefore, we want to find </a:t>
            </a:r>
            <a:r>
              <a:rPr lang="en-US" dirty="0">
                <a:latin typeface="+mj-lt"/>
              </a:rPr>
              <a:t>R’(</a:t>
            </a:r>
            <a:r>
              <a:rPr lang="en-US" dirty="0">
                <a:latin typeface="Helvetica"/>
              </a:rPr>
              <a:t>q</a:t>
            </a:r>
            <a:r>
              <a:rPr lang="en-US" baseline="30000" dirty="0">
                <a:latin typeface="Helvetica"/>
              </a:rPr>
              <a:t>-1</a:t>
            </a:r>
            <a:r>
              <a:rPr lang="en-US" dirty="0">
                <a:latin typeface="+mj-lt"/>
              </a:rPr>
              <a:t>)</a:t>
            </a:r>
            <a:r>
              <a:rPr lang="en-US" i="0" dirty="0">
                <a:latin typeface="+mj-lt"/>
              </a:rPr>
              <a:t> and </a:t>
            </a:r>
            <a:r>
              <a:rPr lang="en-US" dirty="0">
                <a:latin typeface="Helvetica"/>
              </a:rPr>
              <a:t>S(q</a:t>
            </a:r>
            <a:r>
              <a:rPr lang="en-US" baseline="30000" dirty="0">
                <a:latin typeface="Helvetica"/>
              </a:rPr>
              <a:t>-1</a:t>
            </a:r>
            <a:r>
              <a:rPr lang="en-US" dirty="0">
                <a:latin typeface="+mj-lt"/>
              </a:rPr>
              <a:t>) </a:t>
            </a:r>
            <a:r>
              <a:rPr lang="en-US" i="0" dirty="0">
                <a:latin typeface="+mj-lt"/>
              </a:rPr>
              <a:t>such that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F23B-4CDE-4DE6-9057-00064FEC7D92}" type="slidenum">
              <a:rPr lang="en-US"/>
              <a:pPr/>
              <a:t>43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Feedback 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/>
              <a:t>which satisfy: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6670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484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Unstable plant zeros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438400" y="426720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Disturbance annihilating polynomial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304800" y="3810000"/>
            <a:ext cx="2077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Closed-loop </a:t>
            </a:r>
          </a:p>
          <a:p>
            <a:r>
              <a:rPr lang="en-US" dirty="0">
                <a:solidFill>
                  <a:schemeClr val="accent2"/>
                </a:solidFill>
              </a:rPr>
              <a:t>poles without</a:t>
            </a:r>
          </a:p>
          <a:p>
            <a:r>
              <a:rPr lang="en-US" dirty="0">
                <a:solidFill>
                  <a:schemeClr val="accent2"/>
                </a:solidFill>
              </a:rPr>
              <a:t>cancelled zeros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2514600" y="3124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705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1295400" y="50292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6200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2578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8229600" y="1676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0" y="5791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/>
      <p:bldP spid="14347" grpId="0"/>
      <p:bldP spid="14348" grpId="0"/>
      <p:bldP spid="14349" grpId="0" animBg="1"/>
      <p:bldP spid="14350" grpId="0" animBg="1"/>
      <p:bldP spid="14351" grpId="0" animBg="1"/>
      <p:bldP spid="14352" grpId="0" animBg="1"/>
      <p:bldP spid="14354" grpId="0" animBg="1"/>
      <p:bldP spid="14355" grpId="0" animBg="1"/>
      <p:bldP spid="14357" grpId="0" animBg="1"/>
      <p:bldP spid="14358" grpId="0" animBg="1"/>
      <p:bldP spid="14359" grpId="0" animBg="1"/>
      <p:bldP spid="143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previous solution of the Diophantine equation</a:t>
            </a:r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87169" y="2971800"/>
            <a:ext cx="5431839" cy="49112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263343" y="4495800"/>
            <a:ext cx="4404701" cy="475919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90600" y="3505200"/>
            <a:ext cx="1143305" cy="45118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547834" y="3581400"/>
            <a:ext cx="2646661" cy="45118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7800" y="5029200"/>
            <a:ext cx="2255933" cy="451187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5029200"/>
            <a:ext cx="1143084" cy="451099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334000" y="3505200"/>
            <a:ext cx="1143194" cy="4511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Diophantine equation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Solution: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4495800"/>
            <a:ext cx="7620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21336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96921" y="4648200"/>
            <a:ext cx="3245333" cy="54758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94883" y="5257800"/>
            <a:ext cx="6725633" cy="512972"/>
          </a:xfrm>
          <a:prstGeom prst="rect">
            <a:avLst/>
          </a:prstGeom>
          <a:noFill/>
          <a:ln/>
          <a:effectLst/>
        </p:spPr>
      </p:pic>
      <p:pic>
        <p:nvPicPr>
          <p:cNvPr id="1537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71800" y="36576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5867400"/>
            <a:ext cx="36512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19400" y="2968625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2362200" y="2895600"/>
            <a:ext cx="228600" cy="1219200"/>
          </a:xfrm>
          <a:prstGeom prst="leftBrace">
            <a:avLst>
              <a:gd name="adj1" fmla="val 5931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2895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These are the controller parameters!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6BFAC-476A-4859-B4E5-941CA96D4446}" type="slidenum">
              <a:rPr lang="en-US"/>
              <a:pPr/>
              <a:t>46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Feedback Controller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where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16389" name="Rectangle 29"/>
          <p:cNvSpPr>
            <a:spLocks noChangeArrowheads="1"/>
          </p:cNvSpPr>
          <p:nvPr/>
        </p:nvSpPr>
        <p:spPr bwMode="auto">
          <a:xfrm>
            <a:off x="3429000" y="2133600"/>
            <a:ext cx="5562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92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3124200"/>
            <a:ext cx="26606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0668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46"/>
          <p:cNvSpPr>
            <a:spLocks noChangeArrowheads="1"/>
          </p:cNvSpPr>
          <p:nvPr/>
        </p:nvSpPr>
        <p:spPr bwMode="auto">
          <a:xfrm>
            <a:off x="609600" y="3886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If the degree of the disturbance annihilator polynomial, </a:t>
            </a:r>
            <a:r>
              <a:rPr lang="en-US" sz="2800" dirty="0" err="1">
                <a:latin typeface="Century Schoolbook" pitchFamily="18" charset="0"/>
              </a:rPr>
              <a:t>n</a:t>
            </a:r>
            <a:r>
              <a:rPr lang="en-US" sz="2800" baseline="-25000" dirty="0" err="1">
                <a:latin typeface="Century Schoolbook" pitchFamily="18" charset="0"/>
              </a:rPr>
              <a:t>d</a:t>
            </a:r>
            <a:r>
              <a:rPr lang="en-US" sz="2800" i="0" dirty="0">
                <a:latin typeface="Helvetica" pitchFamily="34" charset="0"/>
              </a:rPr>
              <a:t> is large (e.g.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i="0" dirty="0">
                <a:latin typeface="Helvetica" pitchFamily="34" charset="0"/>
              </a:rPr>
              <a:t> is large),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    then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baseline="-25000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and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baseline="-25000" dirty="0">
                <a:latin typeface="Century Schoolbook" pitchFamily="18" charset="0"/>
              </a:rPr>
              <a:t>s </a:t>
            </a:r>
            <a:r>
              <a:rPr lang="en-US" sz="2800" i="0" dirty="0">
                <a:latin typeface="Helvetica" pitchFamily="34" charset="0"/>
              </a:rPr>
              <a:t>are also large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 the solution of the Diophantine equation may be ill conditioned.</a:t>
            </a:r>
          </a:p>
        </p:txBody>
      </p:sp>
      <p:sp>
        <p:nvSpPr>
          <p:cNvPr id="16396" name="Oval 48"/>
          <p:cNvSpPr>
            <a:spLocks noChangeArrowheads="1"/>
          </p:cNvSpPr>
          <p:nvPr/>
        </p:nvSpPr>
        <p:spPr bwMode="auto">
          <a:xfrm>
            <a:off x="5181600" y="3048000"/>
            <a:ext cx="5334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733798" y="2217871"/>
            <a:ext cx="2463521" cy="41566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733798" y="2667000"/>
            <a:ext cx="5105401" cy="389396"/>
          </a:xfrm>
          <a:prstGeom prst="rect">
            <a:avLst/>
          </a:prstGeom>
          <a:noFill/>
          <a:ln/>
          <a:effectLst/>
        </p:spPr>
      </p:pic>
      <p:sp>
        <p:nvSpPr>
          <p:cNvPr id="16395" name="Oval 47"/>
          <p:cNvSpPr>
            <a:spLocks noChangeArrowheads="1"/>
          </p:cNvSpPr>
          <p:nvPr/>
        </p:nvSpPr>
        <p:spPr bwMode="auto">
          <a:xfrm>
            <a:off x="5791200" y="2590800"/>
            <a:ext cx="533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1905000"/>
            <a:ext cx="971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Plant: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724400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Disturbance: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09800" y="4876800"/>
            <a:ext cx="2187070" cy="289351"/>
          </a:xfrm>
          <a:prstGeom prst="rect">
            <a:avLst/>
          </a:prstGeom>
          <a:noFill/>
          <a:ln/>
          <a:effectLst/>
        </p:spPr>
      </p:pic>
      <p:sp>
        <p:nvSpPr>
          <p:cNvPr id="16" name="Right Arrow 15"/>
          <p:cNvSpPr/>
          <p:nvPr/>
        </p:nvSpPr>
        <p:spPr bwMode="auto">
          <a:xfrm>
            <a:off x="4724400" y="48768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257800" y="4800600"/>
            <a:ext cx="2621882" cy="376293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>
          <a:xfrm>
            <a:off x="152400" y="56388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Select closed-loop poles: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635869" y="5791200"/>
            <a:ext cx="4286685" cy="34121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638800" y="6400800"/>
            <a:ext cx="2910323" cy="279853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228600" y="365760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Zeros: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523997" y="3733800"/>
            <a:ext cx="3258454" cy="347569"/>
          </a:xfrm>
          <a:prstGeom prst="rect">
            <a:avLst/>
          </a:prstGeom>
          <a:noFill/>
          <a:ln/>
          <a:effectLst/>
        </p:spPr>
      </p:pic>
      <p:sp>
        <p:nvSpPr>
          <p:cNvPr id="27" name="Left Brace 26"/>
          <p:cNvSpPr/>
          <p:nvPr/>
        </p:nvSpPr>
        <p:spPr bwMode="auto">
          <a:xfrm>
            <a:off x="5506180" y="34290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63380" y="4038600"/>
            <a:ext cx="3104420" cy="317021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963380" y="3505200"/>
            <a:ext cx="1598574" cy="317021"/>
          </a:xfrm>
          <a:prstGeom prst="rect">
            <a:avLst/>
          </a:prstGeom>
          <a:noFill/>
          <a:ln/>
          <a:effectLst/>
        </p:spPr>
      </p:pic>
      <p:sp>
        <p:nvSpPr>
          <p:cNvPr id="34" name="Right Arrow 33"/>
          <p:cNvSpPr/>
          <p:nvPr/>
        </p:nvSpPr>
        <p:spPr bwMode="auto">
          <a:xfrm>
            <a:off x="5029200" y="38100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10200" y="23622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715000" y="990600"/>
            <a:ext cx="2413982" cy="6096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6" grpId="0" animBg="1"/>
      <p:bldP spid="20" grpId="0"/>
      <p:bldP spid="24" grpId="0"/>
      <p:bldP spid="27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 Diophantine equation</a:t>
            </a:r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66852" y="2209801"/>
            <a:ext cx="2469459" cy="28086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895600" y="2209800"/>
            <a:ext cx="2718353" cy="30483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715000" y="2133600"/>
            <a:ext cx="3150070" cy="45028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657600" y="3276600"/>
            <a:ext cx="2460536" cy="33363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553200" y="3200400"/>
            <a:ext cx="1873562" cy="3810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4642201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Solution:</a:t>
            </a:r>
            <a:endParaRPr lang="en-US" dirty="0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489288" y="4413601"/>
            <a:ext cx="4273744" cy="36403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3581401" y="5099402"/>
            <a:ext cx="3276600" cy="323616"/>
          </a:xfrm>
          <a:prstGeom prst="rect">
            <a:avLst/>
          </a:prstGeom>
          <a:noFill/>
          <a:ln/>
          <a:effectLst/>
        </p:spPr>
      </p:pic>
      <p:sp>
        <p:nvSpPr>
          <p:cNvPr id="28" name="Left Brace 27"/>
          <p:cNvSpPr/>
          <p:nvPr/>
        </p:nvSpPr>
        <p:spPr bwMode="auto">
          <a:xfrm>
            <a:off x="2667000" y="4108801"/>
            <a:ext cx="609600" cy="1524000"/>
          </a:xfrm>
          <a:prstGeom prst="leftBrac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553200" y="3657600"/>
            <a:ext cx="1895116" cy="45121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638800" y="2590800"/>
            <a:ext cx="3384085" cy="480991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3048000" y="2590800"/>
            <a:ext cx="2514600" cy="451212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4343398" y="3657600"/>
            <a:ext cx="1895119" cy="45121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450426" y="5854781"/>
            <a:ext cx="4585583" cy="37294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1524000" y="6311981"/>
            <a:ext cx="4792775" cy="3174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429000"/>
            <a:ext cx="2209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Control: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1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33528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" y="4800600"/>
            <a:ext cx="5662276" cy="33146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5562600"/>
            <a:ext cx="3581400" cy="353719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" y="6400800"/>
            <a:ext cx="2844787" cy="29447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257800" y="10668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71512" y="1981200"/>
            <a:ext cx="2225719" cy="2944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785D-EC66-442E-83F2-C01A55986FF4}" type="slidenum">
              <a:rPr lang="en-US"/>
              <a:pPr/>
              <a:t>5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ARMA  Models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Define: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back-step</a:t>
            </a:r>
            <a:r>
              <a:rPr lang="en-US" sz="2400" dirty="0"/>
              <a:t> operator             such that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polynomials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relative degree (pure time delay)</a:t>
            </a:r>
          </a:p>
        </p:txBody>
      </p:sp>
      <p:pic>
        <p:nvPicPr>
          <p:cNvPr id="8386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1371600"/>
            <a:ext cx="609600" cy="44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866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2133600"/>
            <a:ext cx="3673475" cy="46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50396" y="3657600"/>
            <a:ext cx="7247497" cy="36926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10708" y="6096000"/>
            <a:ext cx="2266695" cy="33993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82545" y="4419600"/>
            <a:ext cx="7488835" cy="36928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71745-10A4-4356-8E01-9134155B9EE1}" type="slidenum">
              <a:rPr lang="en-US"/>
              <a:pPr/>
              <a:t>50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Feedback Control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Feedback control action: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370228" y="4876800"/>
            <a:ext cx="3758997" cy="85107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981200"/>
            <a:ext cx="6086170" cy="214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 bwMode="auto">
          <a:xfrm rot="5400000">
            <a:off x="4343400" y="1752600"/>
            <a:ext cx="457200" cy="51816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closed-loop dynamics is from </a:t>
            </a:r>
            <a:r>
              <a:rPr lang="en-US" sz="2400" i="1" dirty="0">
                <a:latin typeface="Century Schoolbook" pitchFamily="18" charset="0"/>
              </a:rPr>
              <a:t>r(k) </a:t>
            </a:r>
            <a:r>
              <a:rPr lang="en-US" sz="2400" dirty="0"/>
              <a:t>and </a:t>
            </a:r>
            <a:r>
              <a:rPr lang="en-US" sz="2400" i="1" dirty="0">
                <a:latin typeface="Century Schoolbook" pitchFamily="18" charset="0"/>
              </a:rPr>
              <a:t>d(k)  </a:t>
            </a:r>
            <a:r>
              <a:rPr lang="en-US" sz="2400" dirty="0"/>
              <a:t>to </a:t>
            </a:r>
            <a:r>
              <a:rPr lang="en-US" sz="2400" i="1" dirty="0">
                <a:latin typeface="Century Schoolbook" pitchFamily="18" charset="0"/>
              </a:rPr>
              <a:t>y(k)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85800"/>
            <a:ext cx="6579500" cy="20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4038600"/>
            <a:ext cx="6942639" cy="78508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5486400"/>
            <a:ext cx="6248400" cy="78512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closed-loop dynamics from </a:t>
            </a:r>
            <a:r>
              <a:rPr lang="en-US" sz="2400" i="1" dirty="0">
                <a:latin typeface="Century Schoolbook" pitchFamily="18" charset="0"/>
              </a:rPr>
              <a:t>d(k) </a:t>
            </a:r>
            <a:r>
              <a:rPr lang="en-US" sz="2400" dirty="0"/>
              <a:t>to </a:t>
            </a:r>
            <a:r>
              <a:rPr lang="en-US" sz="2400" i="1" dirty="0">
                <a:latin typeface="Century Schoolbook" pitchFamily="18" charset="0"/>
              </a:rPr>
              <a:t>y(k) </a:t>
            </a:r>
            <a:r>
              <a:rPr lang="en-US" sz="2400" dirty="0"/>
              <a:t>( </a:t>
            </a:r>
            <a:r>
              <a:rPr lang="en-US" sz="2400" i="1" dirty="0">
                <a:latin typeface="Century Schoolbook" pitchFamily="18" charset="0"/>
              </a:rPr>
              <a:t>r(k) = 0 </a:t>
            </a:r>
            <a:r>
              <a:rPr lang="en-US" sz="2400" dirty="0"/>
              <a:t>)</a:t>
            </a:r>
            <a:endParaRPr lang="en-US" sz="2400" i="1" dirty="0">
              <a:latin typeface="Century Schoolbook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1905000"/>
            <a:ext cx="1258558" cy="38100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1752600"/>
            <a:ext cx="5484754" cy="73725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0" y="31242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Substitute:</a:t>
            </a:r>
            <a:endParaRPr lang="en-US" dirty="0"/>
          </a:p>
        </p:txBody>
      </p:sp>
      <p:pic>
        <p:nvPicPr>
          <p:cNvPr id="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3429000"/>
            <a:ext cx="3200400" cy="2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3886200"/>
            <a:ext cx="4495800" cy="3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66370" y="5105400"/>
            <a:ext cx="8655378" cy="843406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pole-zero</a:t>
            </a:r>
          </a:p>
          <a:p>
            <a:r>
              <a:rPr lang="en-US" sz="1800" dirty="0"/>
              <a:t>cancellation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Diophantine  equation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4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closed-loop dynamics from </a:t>
            </a:r>
            <a:r>
              <a:rPr lang="en-US" sz="2400" i="1" dirty="0">
                <a:latin typeface="Century Schoolbook" pitchFamily="18" charset="0"/>
              </a:rPr>
              <a:t>d(k) </a:t>
            </a:r>
            <a:r>
              <a:rPr lang="en-US" sz="2400" dirty="0"/>
              <a:t>to </a:t>
            </a:r>
            <a:r>
              <a:rPr lang="en-US" sz="2400" i="1" dirty="0">
                <a:latin typeface="Century Schoolbook" pitchFamily="18" charset="0"/>
              </a:rPr>
              <a:t>y(k) </a:t>
            </a:r>
            <a:r>
              <a:rPr lang="en-US" sz="2400" dirty="0"/>
              <a:t>( </a:t>
            </a:r>
            <a:r>
              <a:rPr lang="en-US" sz="2400" i="1" dirty="0">
                <a:latin typeface="Century Schoolbook" pitchFamily="18" charset="0"/>
              </a:rPr>
              <a:t>r(k) = 0 </a:t>
            </a:r>
            <a:r>
              <a:rPr lang="en-US" sz="2400" dirty="0"/>
              <a:t>)</a:t>
            </a:r>
            <a:endParaRPr lang="en-US" sz="2400" i="1" dirty="0">
              <a:latin typeface="Century Schoolbook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2400" y="4724400"/>
            <a:ext cx="8610600" cy="1932801"/>
            <a:chOff x="152400" y="4648200"/>
            <a:chExt cx="8769348" cy="1932801"/>
          </a:xfrm>
        </p:grpSpPr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66370" y="5105400"/>
              <a:ext cx="8655378" cy="84340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1219200" y="5029200"/>
              <a:ext cx="114300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152400" y="5867400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pole-zero</a:t>
              </a:r>
            </a:p>
            <a:p>
              <a:r>
                <a:rPr lang="en-US" sz="1800" dirty="0"/>
                <a:t>cancellation</a:t>
              </a:r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5943600"/>
              <a:ext cx="5638812" cy="62026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6248400" y="62116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Diophantine  equation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0" y="4648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444494"/>
            <a:ext cx="5943600" cy="909592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9201" y="3130294"/>
            <a:ext cx="1752600" cy="45110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closed-loop dynamics from </a:t>
            </a:r>
            <a:r>
              <a:rPr lang="en-US" sz="2400" i="1" dirty="0">
                <a:latin typeface="Century Schoolbook" pitchFamily="18" charset="0"/>
              </a:rPr>
              <a:t>r(k) </a:t>
            </a:r>
            <a:r>
              <a:rPr lang="en-US" sz="2400" dirty="0"/>
              <a:t>and </a:t>
            </a:r>
            <a:r>
              <a:rPr lang="en-US" sz="2400" i="1" dirty="0">
                <a:latin typeface="Century Schoolbook" pitchFamily="18" charset="0"/>
              </a:rPr>
              <a:t>d(k)  </a:t>
            </a:r>
            <a:r>
              <a:rPr lang="en-US" sz="2400" dirty="0"/>
              <a:t>to </a:t>
            </a:r>
            <a:r>
              <a:rPr lang="en-US" sz="2400" i="1" dirty="0">
                <a:latin typeface="Century Schoolbook" pitchFamily="18" charset="0"/>
              </a:rPr>
              <a:t>y(k)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685800"/>
            <a:ext cx="6579500" cy="20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3810000"/>
            <a:ext cx="6942639" cy="78508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05000" y="5181600"/>
            <a:ext cx="6248400" cy="78512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5975" y="6096000"/>
            <a:ext cx="5867448" cy="46939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90600" y="1143000"/>
            <a:ext cx="6339534" cy="716887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0" y="27432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Substitute:</a:t>
            </a:r>
            <a:endParaRPr lang="en-US" dirty="0"/>
          </a:p>
        </p:txBody>
      </p:sp>
      <p:pic>
        <p:nvPicPr>
          <p:cNvPr id="1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2895600"/>
            <a:ext cx="3200400" cy="2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3429000"/>
            <a:ext cx="4495800" cy="3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2720" y="5105400"/>
            <a:ext cx="8642680" cy="816601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pole-zero</a:t>
            </a:r>
          </a:p>
          <a:p>
            <a:r>
              <a:rPr lang="en-US" sz="1800" dirty="0"/>
              <a:t>cancellation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Diophantine  equation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4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Proof – block diagram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2720" y="5105400"/>
            <a:ext cx="8642680" cy="816601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pole-zero</a:t>
            </a:r>
          </a:p>
          <a:p>
            <a:r>
              <a:rPr lang="en-US" sz="1800" dirty="0"/>
              <a:t>cancellation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Diophantine  equation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762000"/>
            <a:ext cx="5715000" cy="18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43200" y="3124200"/>
            <a:ext cx="3810000" cy="86262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2362200" y="2971800"/>
            <a:ext cx="4800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57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2209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Control: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1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35814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5029200"/>
            <a:ext cx="5662276" cy="33146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" y="5791200"/>
            <a:ext cx="3581400" cy="35371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00112" y="2133600"/>
            <a:ext cx="2225719" cy="29446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10200" y="11430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6858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58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124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Closed-loop dynamics:</a:t>
            </a:r>
            <a:endParaRPr lang="en-US" dirty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9144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95469" y="1981200"/>
            <a:ext cx="990862" cy="39102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3962401"/>
            <a:ext cx="3581400" cy="81086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4565" y="5410200"/>
            <a:ext cx="4746039" cy="685802"/>
          </a:xfrm>
          <a:prstGeom prst="rect">
            <a:avLst/>
          </a:prstGeom>
          <a:noFill/>
          <a:ln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53000" y="35433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638800" y="3200400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Unit step response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71745-10A4-4356-8E01-9134155B9EE1}" type="slidenum">
              <a:rPr lang="en-US"/>
              <a:pPr/>
              <a:t>59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Feedback Control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The feedback control action: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56901" y="4495800"/>
            <a:ext cx="4433311" cy="867386"/>
          </a:xfrm>
          <a:prstGeom prst="rect">
            <a:avLst/>
          </a:prstGeom>
          <a:noFill/>
          <a:ln/>
          <a:effectLst/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304800" y="3581400"/>
            <a:ext cx="8558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Results in the following closed-loop input/output dynamics: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524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191000" y="5715000"/>
            <a:ext cx="3899289" cy="803892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 rot="5400000">
            <a:off x="2095500" y="4762500"/>
            <a:ext cx="228600" cy="1371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1676400" y="5715000"/>
            <a:ext cx="381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8600" y="6019800"/>
            <a:ext cx="24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well-damped zeros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785D-EC66-442E-83F2-C01A55986FF4}" type="slidenum">
              <a:rPr lang="en-US"/>
              <a:pPr/>
              <a:t>6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Back-step operator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Relationship to Z-transform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Similarly,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514600"/>
            <a:ext cx="7268845" cy="486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60465" y="4800600"/>
            <a:ext cx="5734143" cy="4863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5626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err="1"/>
              <a:t>Feedforward</a:t>
            </a:r>
            <a:r>
              <a:rPr lang="en-US" dirty="0"/>
              <a:t> control objective is to make </a:t>
            </a:r>
            <a:r>
              <a:rPr lang="en-US" i="1" kern="1200" dirty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r>
              <a:rPr lang="en-US" sz="2000" i="1" kern="12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000" i="1" kern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/>
              <a:t>follow</a:t>
            </a:r>
            <a:r>
              <a:rPr lang="en-US" sz="2000" i="1" kern="1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i="1" kern="1200" dirty="0">
                <a:solidFill>
                  <a:srgbClr val="000000"/>
                </a:solidFill>
                <a:latin typeface="Century Schoolbook" pitchFamily="18" charset="0"/>
              </a:rPr>
              <a:t>y</a:t>
            </a:r>
            <a:r>
              <a:rPr lang="en-US" i="1" kern="1200" baseline="-25000" dirty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en-US" i="1" kern="1200" dirty="0">
                <a:solidFill>
                  <a:srgbClr val="000000"/>
                </a:solidFill>
                <a:latin typeface="Century Schoolbook" pitchFamily="18" charset="0"/>
              </a:rPr>
              <a:t>(k)</a:t>
            </a:r>
            <a:r>
              <a:rPr lang="en-US" sz="2000" i="1" kern="12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dirty="0"/>
              <a:t>as closely as possible.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how well the objective met  depends on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/>
              <a:t>whether the plant has unstable zeros or not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Feedforward</a:t>
            </a:r>
            <a:r>
              <a:rPr lang="en-US" dirty="0"/>
              <a:t> Control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3622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429000"/>
            <a:ext cx="1600200" cy="25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00400" y="4876800"/>
            <a:ext cx="1769870" cy="3047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172200" y="4876800"/>
            <a:ext cx="1726629" cy="304751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>
          <a:xfrm>
            <a:off x="5181600" y="472440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or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Goal: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Feedforward Control Synthesis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066800"/>
            <a:ext cx="6629400" cy="181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133600"/>
            <a:ext cx="1905000" cy="3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 bwMode="auto">
          <a:xfrm rot="5400000">
            <a:off x="4800600" y="7620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191000" y="3429000"/>
            <a:ext cx="1524000" cy="690098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3429000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closed loop dynamics</a:t>
            </a:r>
          </a:p>
          <a:p>
            <a:r>
              <a:rPr lang="en-US" sz="2000" i="0" dirty="0">
                <a:latin typeface="+mj-lt"/>
              </a:rPr>
              <a:t>from </a:t>
            </a:r>
            <a:r>
              <a:rPr lang="en-US" sz="2000" dirty="0">
                <a:latin typeface="Century Schoolbook" pitchFamily="18" charset="0"/>
              </a:rPr>
              <a:t>r(k) </a:t>
            </a:r>
            <a:r>
              <a:rPr lang="en-US" sz="2000" dirty="0"/>
              <a:t> to </a:t>
            </a:r>
            <a:r>
              <a:rPr lang="en-US" sz="2000" dirty="0">
                <a:latin typeface="Century Schoolbook" pitchFamily="18" charset="0"/>
              </a:rPr>
              <a:t>y(k) </a:t>
            </a:r>
            <a:endParaRPr lang="en-US" sz="2000" i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943600" y="36576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105400"/>
            <a:ext cx="72755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Down Arrow 17"/>
          <p:cNvSpPr/>
          <p:nvPr/>
        </p:nvSpPr>
        <p:spPr bwMode="auto">
          <a:xfrm>
            <a:off x="3276600" y="3657600"/>
            <a:ext cx="3810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327203" y="381000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unstable zeros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"/>
              </a:rPr>
              <a:t>     cannot be inverted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4958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 err="1"/>
              <a:t>Feedforward</a:t>
            </a:r>
            <a:r>
              <a:rPr lang="en-US" sz="2800" dirty="0"/>
              <a:t> control  principle: </a:t>
            </a:r>
            <a:r>
              <a:rPr lang="en-US" sz="2800" b="1" u="sng" dirty="0"/>
              <a:t>plant inversion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5029200"/>
            <a:ext cx="1219200" cy="6858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6172200" y="5791200"/>
            <a:ext cx="4572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668642" y="5707559"/>
            <a:ext cx="21242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closed-loop pole </a:t>
            </a:r>
          </a:p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polynomial </a:t>
            </a:r>
          </a:p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anti-</a:t>
            </a:r>
            <a:r>
              <a:rPr lang="en-US" i="0" dirty="0" err="1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5562600" y="4267200"/>
            <a:ext cx="457200" cy="8382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5791200" y="3886200"/>
            <a:ext cx="533400" cy="381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6172200" y="3429000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pure step delays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867400" y="44958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6400403" y="4267597"/>
            <a:ext cx="381794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143000"/>
            <a:ext cx="6096000" cy="109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286001"/>
            <a:ext cx="1770219" cy="609599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29400" y="2209800"/>
            <a:ext cx="1726629" cy="304751"/>
          </a:xfrm>
          <a:prstGeom prst="rect">
            <a:avLst/>
          </a:prstGeom>
          <a:noFill/>
          <a:ln/>
          <a:effectLst/>
        </p:spPr>
      </p:pic>
      <p:sp>
        <p:nvSpPr>
          <p:cNvPr id="41" name="Right Brace 40"/>
          <p:cNvSpPr/>
          <p:nvPr/>
        </p:nvSpPr>
        <p:spPr bwMode="auto">
          <a:xfrm rot="5400000">
            <a:off x="3962400" y="7620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2004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≈1</a:t>
            </a:r>
            <a:endParaRPr lang="en-US" dirty="0"/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800600"/>
            <a:ext cx="875511" cy="60960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95600" y="4876800"/>
            <a:ext cx="1285341" cy="398968"/>
          </a:xfrm>
          <a:prstGeom prst="rect">
            <a:avLst/>
          </a:prstGeom>
          <a:noFill/>
          <a:ln/>
          <a:effectLst/>
        </p:spPr>
      </p:pic>
      <p:cxnSp>
        <p:nvCxnSpPr>
          <p:cNvPr id="54" name="Straight Arrow Connector 53"/>
          <p:cNvCxnSpPr/>
          <p:nvPr/>
        </p:nvCxnSpPr>
        <p:spPr bwMode="auto">
          <a:xfrm rot="5400000" flipH="1" flipV="1">
            <a:off x="3201194" y="5561806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3048000" y="57912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latin typeface="Helvetica"/>
              </a:rPr>
              <a:t>approximate inverse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219200" y="5410200"/>
            <a:ext cx="6858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" y="6172200"/>
            <a:ext cx="1075218" cy="310530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1600200" y="624840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need to know </a:t>
            </a:r>
            <a:r>
              <a:rPr lang="en-US" sz="2000" b="1" dirty="0">
                <a:latin typeface="Century Schoolbook" pitchFamily="18" charset="0"/>
              </a:rPr>
              <a:t>y</a:t>
            </a:r>
            <a:r>
              <a:rPr lang="en-US" sz="2000" b="1" baseline="-25000" dirty="0">
                <a:latin typeface="Century Schoolbook" pitchFamily="18" charset="0"/>
              </a:rPr>
              <a:t>d</a:t>
            </a:r>
            <a:r>
              <a:rPr lang="en-US" sz="2000" b="1" dirty="0">
                <a:latin typeface="Century Schoolbook" pitchFamily="18" charset="0"/>
              </a:rPr>
              <a:t>(</a:t>
            </a:r>
            <a:r>
              <a:rPr lang="en-US" sz="2000" b="1" dirty="0" err="1">
                <a:latin typeface="Century Schoolbook" pitchFamily="18" charset="0"/>
              </a:rPr>
              <a:t>k+d</a:t>
            </a:r>
            <a:r>
              <a:rPr lang="en-US" sz="2000" b="1" dirty="0">
                <a:latin typeface="Century Schoolbook" pitchFamily="18" charset="0"/>
              </a:rPr>
              <a:t>)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 animBg="1"/>
      <p:bldP spid="12" grpId="1" animBg="1"/>
      <p:bldP spid="21" grpId="0"/>
      <p:bldP spid="21" grpId="1"/>
      <p:bldP spid="22" grpId="0" animBg="1"/>
      <p:bldP spid="22" grpId="1" animBg="1"/>
      <p:bldP spid="26" grpId="0"/>
      <p:bldP spid="26" grpId="1"/>
      <p:bldP spid="29" grpId="0" animBg="1"/>
      <p:bldP spid="41" grpId="0" animBg="1"/>
      <p:bldP spid="42" grpId="0"/>
      <p:bldP spid="5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31AD8-31F1-4510-87DC-B0A21117A58E}" type="slidenum">
              <a:rPr lang="en-US"/>
              <a:pPr/>
              <a:t>63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Perfect Tracking Feedforward Control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67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b="1" dirty="0"/>
              <a:t>Perfect tracking</a:t>
            </a:r>
            <a:r>
              <a:rPr lang="en-US" sz="2400" dirty="0"/>
              <a:t> can be achieved if all plant zeros are cancelable, e.g.</a:t>
            </a:r>
          </a:p>
          <a:p>
            <a:pPr marL="533400" indent="-533400" eaLnBrk="1" hangingPunct="1">
              <a:buFontTx/>
              <a:buAutoNum type="arabicParenR"/>
            </a:pPr>
            <a:endParaRPr lang="en-US" sz="2400" dirty="0"/>
          </a:p>
          <a:p>
            <a:pPr marL="533400" indent="-533400" eaLnBrk="1" hangingPunct="1">
              <a:buNone/>
            </a:pPr>
            <a:endParaRPr lang="en-US" sz="2400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2247" y="2057400"/>
            <a:ext cx="2068140" cy="386390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case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33528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133600" y="3686162"/>
            <a:ext cx="1870145" cy="50483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0" y="4495800"/>
            <a:ext cx="2950606" cy="35404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462569" y="5562600"/>
            <a:ext cx="4103318" cy="454019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 bwMode="auto">
          <a:xfrm>
            <a:off x="5410200" y="3429000"/>
            <a:ext cx="15240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86400" y="3429000"/>
            <a:ext cx="1447800" cy="9213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7F29C-FE52-4230-AB1A-BBA2B41135EA}" type="slidenum">
              <a:rPr lang="en-US"/>
              <a:pPr/>
              <a:t>64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/>
              <a:t>Tracking with unstable zeros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When the plant has unstable zeros we need to find an approximate inverse 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62200" y="3048000"/>
            <a:ext cx="4114800" cy="59968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52800" y="2133600"/>
            <a:ext cx="1794726" cy="55708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5720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84993" y="4953000"/>
            <a:ext cx="1108470" cy="29922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76600" y="4876800"/>
            <a:ext cx="1285341" cy="39896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752600" y="5715000"/>
            <a:ext cx="2950606" cy="3540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34290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we can interpret                         in two ways: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is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causal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unstable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is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a-causal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BIBO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8257C-A3DC-46E7-94AD-E03AD0D494C9}" type="slidenum">
              <a:rPr lang="en-US"/>
              <a:pPr/>
              <a:t>65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A-causal Bounded-Input  Bounded-Output (BIBO) realization of a purely unstable operator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Let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400" dirty="0"/>
              <a:t>i.e. all zeros of                                             are </a:t>
            </a:r>
          </a:p>
          <a:p>
            <a:pPr eaLnBrk="1" hangingPunct="1">
              <a:buFontTx/>
              <a:buNone/>
            </a:pPr>
            <a:r>
              <a:rPr lang="en-US" sz="2400" u="sng" dirty="0"/>
              <a:t>outside the unit circle</a:t>
            </a:r>
          </a:p>
          <a:p>
            <a:pPr eaLnBrk="1" hangingPunct="1">
              <a:lnSpc>
                <a:spcPct val="60000"/>
              </a:lnSpc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1143000"/>
            <a:ext cx="1991251" cy="385342"/>
          </a:xfrm>
          <a:prstGeom prst="rect">
            <a:avLst/>
          </a:prstGeom>
          <a:noFill/>
          <a:ln/>
          <a:effectLst/>
        </p:spPr>
      </p:pic>
      <p:pic>
        <p:nvPicPr>
          <p:cNvPr id="542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33528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44196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 bwMode="auto">
          <a:xfrm>
            <a:off x="3733800" y="1219200"/>
            <a:ext cx="5334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1143000"/>
            <a:ext cx="947131" cy="33722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83601" y="1981200"/>
            <a:ext cx="3244458" cy="36906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7150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8257C-A3DC-46E7-94AD-E03AD0D494C9}" type="slidenum">
              <a:rPr lang="en-US"/>
              <a:pPr/>
              <a:t>66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A-causal Bounded-Input  Bounded-Output (BIBO) realization of a purely unstable operator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Example: 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05912" y="1371601"/>
            <a:ext cx="2913170" cy="29749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3810000"/>
            <a:ext cx="3462399" cy="63152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62600" y="1371600"/>
            <a:ext cx="2218191" cy="29744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2000" y="2057400"/>
            <a:ext cx="3048000" cy="686212"/>
          </a:xfrm>
          <a:prstGeom prst="rect">
            <a:avLst/>
          </a:prstGeom>
          <a:noFill/>
          <a:ln/>
          <a:effectLst/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infinite series expansion,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4800600"/>
            <a:ext cx="5938225" cy="884707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16200000" flipH="1" flipV="1">
            <a:off x="5562600" y="3124200"/>
            <a:ext cx="381000" cy="571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0" y="6172200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dimensional a-causal operator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0800000">
            <a:off x="4191000" y="2438400"/>
            <a:ext cx="762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105400" y="2209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unstable causal operator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4" grpId="0"/>
      <p:bldP spid="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67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A-causal BIBO realization of a purely unstable operator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 Thus,  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Can be realized either as: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0"/>
              </a:lnSpc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41632" y="1066800"/>
            <a:ext cx="3627295" cy="75396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3048000"/>
            <a:ext cx="4927065" cy="32064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" y="4724400"/>
            <a:ext cx="8019460" cy="1145637"/>
          </a:xfrm>
          <a:prstGeom prst="rect">
            <a:avLst/>
          </a:prstGeom>
          <a:noFill/>
          <a:ln/>
          <a:effectLst/>
        </p:spPr>
      </p:pic>
      <p:sp>
        <p:nvSpPr>
          <p:cNvPr id="55304" name="Rectangle 19"/>
          <p:cNvSpPr>
            <a:spLocks noChangeArrowheads="1"/>
          </p:cNvSpPr>
          <p:nvPr/>
        </p:nvSpPr>
        <p:spPr bwMode="auto">
          <a:xfrm>
            <a:off x="7162800" y="2971800"/>
            <a:ext cx="170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(unstable) </a:t>
            </a:r>
          </a:p>
        </p:txBody>
      </p:sp>
      <p:sp>
        <p:nvSpPr>
          <p:cNvPr id="55305" name="Rectangle 20"/>
          <p:cNvSpPr>
            <a:spLocks noChangeArrowheads="1"/>
          </p:cNvSpPr>
          <p:nvPr/>
        </p:nvSpPr>
        <p:spPr bwMode="auto">
          <a:xfrm>
            <a:off x="6858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or</a:t>
            </a:r>
          </a:p>
        </p:txBody>
      </p:sp>
      <p:sp>
        <p:nvSpPr>
          <p:cNvPr id="55306" name="Rectangle 21"/>
          <p:cNvSpPr>
            <a:spLocks noChangeArrowheads="1"/>
          </p:cNvSpPr>
          <p:nvPr/>
        </p:nvSpPr>
        <p:spPr bwMode="auto">
          <a:xfrm>
            <a:off x="6477000" y="6172200"/>
            <a:ext cx="2374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(a-causal BIBO)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5" grpId="0"/>
      <p:bldP spid="5530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68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dirty="0"/>
              <a:t>A-causal BIBO </a:t>
            </a:r>
            <a:r>
              <a:rPr lang="en-US" sz="2400" b="1" u="sng" dirty="0"/>
              <a:t>approximation</a:t>
            </a:r>
            <a:r>
              <a:rPr lang="en-US" sz="2400" dirty="0"/>
              <a:t> of a purely unstable operator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 We will now describe two methods of approximating a</a:t>
            </a:r>
          </a:p>
          <a:p>
            <a:pPr eaLnBrk="1" hangingPunct="1">
              <a:buFontTx/>
              <a:buNone/>
            </a:pPr>
            <a:r>
              <a:rPr lang="en-US" sz="2400" dirty="0"/>
              <a:t>purely unstable operator:  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0"/>
              </a:lnSpc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3200400"/>
            <a:ext cx="6430095" cy="599729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609600" y="22860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1)	Truncated  a-casual series expansion: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4343400"/>
            <a:ext cx="59436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AutoNum type="arabicParenR" startAt="2"/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Zero-phase error </a:t>
            </a:r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operator:</a:t>
            </a:r>
          </a:p>
          <a:p>
            <a:pPr marL="457200" lvl="0" indent="-457200">
              <a:spcBef>
                <a:spcPct val="20000"/>
              </a:spcBef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	(developed by Prof. </a:t>
            </a:r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Tomizuka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)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31749" y="5715000"/>
            <a:ext cx="4814593" cy="78260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69342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96200" y="480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Not </a:t>
            </a:r>
            <a:r>
              <a:rPr lang="en-US" dirty="0">
                <a:latin typeface="+mj-lt"/>
              </a:rPr>
              <a:t>q</a:t>
            </a:r>
            <a:r>
              <a:rPr lang="en-US" i="0" baseline="30000" dirty="0">
                <a:latin typeface="+mj-lt"/>
              </a:rPr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69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realizing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 Let,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0"/>
              </a:lnSpc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1219200"/>
            <a:ext cx="3124200" cy="319040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>
          <a:xfrm>
            <a:off x="609600" y="23622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1)	Truncated  a-casual series expansion: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3352800"/>
            <a:ext cx="7472175" cy="482959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762000" y="45720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AutoNum type="arabicParenR" startAt="2"/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Zero-phase error </a:t>
            </a:r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operator: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36059" y="5410200"/>
            <a:ext cx="5080831" cy="78266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96000" y="304800"/>
            <a:ext cx="1703452" cy="52874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6745413" y="4953000"/>
            <a:ext cx="838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507413" y="44958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Not </a:t>
            </a:r>
            <a:r>
              <a:rPr lang="en-US" dirty="0">
                <a:latin typeface="+mj-lt"/>
              </a:rPr>
              <a:t>q</a:t>
            </a:r>
            <a:r>
              <a:rPr lang="en-US" i="0" baseline="30000" dirty="0">
                <a:latin typeface="+mj-lt"/>
              </a:rPr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B775E-C2A5-46E5-9226-A6B7DD45F7FC}" type="slidenum">
              <a:rPr lang="en-US"/>
              <a:pPr/>
              <a:t>7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SISO ARMA models 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52600" y="1295400"/>
            <a:ext cx="5435575" cy="45487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4419600"/>
            <a:ext cx="7295097" cy="38664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5257800"/>
            <a:ext cx="5689317" cy="386642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Connector 7"/>
          <p:cNvCxnSpPr/>
          <p:nvPr/>
        </p:nvCxnSpPr>
        <p:spPr bwMode="auto">
          <a:xfrm>
            <a:off x="4343400" y="1905000"/>
            <a:ext cx="1981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752600" y="1905000"/>
            <a:ext cx="1295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371600" y="236220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chemeClr val="accent2"/>
                </a:solidFill>
                <a:latin typeface="+mj-lt"/>
              </a:rPr>
              <a:t>Auto-Regressive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2362200"/>
            <a:ext cx="238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Moving Average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886200" y="3124200"/>
            <a:ext cx="609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19F86-6536-434B-A906-7EC38C8401F3}" type="slidenum">
              <a:rPr lang="en-US"/>
              <a:pPr/>
              <a:t>70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/>
              <a:t>Zero-phase error tracking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/>
              <a:t>One of the most popular </a:t>
            </a:r>
            <a:r>
              <a:rPr lang="en-US" sz="2400" dirty="0" err="1"/>
              <a:t>feedforward</a:t>
            </a:r>
            <a:r>
              <a:rPr lang="en-US" sz="2400" dirty="0"/>
              <a:t> techniques for systems with unstable zeros.</a:t>
            </a:r>
          </a:p>
          <a:p>
            <a:pPr eaLnBrk="1" hangingPunct="1"/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938" y="2286000"/>
            <a:ext cx="4094857" cy="684902"/>
          </a:xfrm>
          <a:prstGeom prst="rect">
            <a:avLst/>
          </a:prstGeom>
          <a:noFill/>
          <a:ln/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505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zero-phase operator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00200" y="4419600"/>
            <a:ext cx="5539832" cy="5780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81400" y="5334000"/>
            <a:ext cx="2697807" cy="8353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819962-E03A-4DDA-8FE4-5BAF093A8C2B}" type="slidenum">
              <a:rPr lang="en-US"/>
              <a:pPr/>
              <a:t>71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/>
              <a:t>Zero-phase error transfer function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A-causal zero-phase transfer function:</a:t>
            </a:r>
            <a:r>
              <a:rPr lang="en-US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Properties: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 It has zero-phase, i.e.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has unity dc gain, i.e.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3482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057400"/>
            <a:ext cx="45608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4419600"/>
            <a:ext cx="3709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5791200"/>
            <a:ext cx="25542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72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realizing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 Let,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0"/>
              </a:lnSpc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1219200"/>
            <a:ext cx="3124200" cy="319040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609600" y="19812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Zero-phase </a:t>
            </a:r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029200" y="1981200"/>
            <a:ext cx="3802741" cy="58578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0" y="304800"/>
            <a:ext cx="1703452" cy="5287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762000" y="29718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Zero-phase  transfer function: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4419600"/>
            <a:ext cx="3886200" cy="543441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0257C-8D2A-4C78-884F-4AE58AF8FC31}" type="slidenum">
              <a:rPr lang="en-US"/>
              <a:pPr/>
              <a:t>73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/>
              <a:t>Sinusoidal zero-phase error tracking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06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If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i="1" baseline="-25000" dirty="0">
                <a:latin typeface="Century Schoolbook" pitchFamily="18" charset="0"/>
              </a:rPr>
              <a:t>d</a:t>
            </a:r>
            <a:r>
              <a:rPr lang="en-US" i="1" dirty="0">
                <a:latin typeface="Century Schoolbook" pitchFamily="18" charset="0"/>
              </a:rPr>
              <a:t>(k)</a:t>
            </a:r>
            <a:r>
              <a:rPr lang="en-US" sz="2400" dirty="0"/>
              <a:t> is a sinusoidal, there will be no phase shift between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i="1" baseline="-25000" dirty="0">
                <a:latin typeface="Century Schoolbook" pitchFamily="18" charset="0"/>
              </a:rPr>
              <a:t>d</a:t>
            </a:r>
            <a:r>
              <a:rPr lang="en-US" i="1" dirty="0">
                <a:latin typeface="Century Schoolbook" pitchFamily="18" charset="0"/>
              </a:rPr>
              <a:t>(k)</a:t>
            </a:r>
            <a:r>
              <a:rPr lang="en-US" sz="2400" dirty="0"/>
              <a:t> and </a:t>
            </a:r>
            <a:r>
              <a:rPr lang="en-US" sz="2400" i="1" dirty="0">
                <a:latin typeface="Century Schoolbook" pitchFamily="18" charset="0"/>
              </a:rPr>
              <a:t>y(k)</a:t>
            </a:r>
            <a:endParaRPr 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</p:txBody>
      </p:sp>
      <p:pic>
        <p:nvPicPr>
          <p:cNvPr id="3584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286000"/>
            <a:ext cx="43195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200400"/>
            <a:ext cx="680185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74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Zero-phase error </a:t>
            </a:r>
            <a:r>
              <a:rPr lang="en-US" dirty="0" err="1"/>
              <a:t>feedforward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514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 rot="5400000">
            <a:off x="5181600" y="9144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3581400"/>
            <a:ext cx="1524000" cy="69009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20753" y="5257800"/>
            <a:ext cx="4994387" cy="787268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066800" y="4953000"/>
            <a:ext cx="6781800" cy="1524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75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Zero-phase error </a:t>
            </a:r>
            <a:r>
              <a:rPr lang="en-US" dirty="0" err="1"/>
              <a:t>feedforward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4419600"/>
            <a:ext cx="43195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50520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Closed-loop dynamics: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B775E-C2A5-46E5-9226-A6B7DD45F7FC}" type="slidenum">
              <a:rPr lang="en-US"/>
              <a:pPr/>
              <a:t>8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/>
              <a:t>SISO ARMA models with persistent disturbances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SISO ARMA model with disturbance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all inputs and outputs are scalars: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</a:t>
            </a:r>
            <a:r>
              <a:rPr lang="en-US" sz="2000" i="0" dirty="0">
                <a:latin typeface="Helvetica" pitchFamily="34" charset="0"/>
              </a:rPr>
              <a:t>persistent (deterministic) but unknown disturbance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30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43DF0-D360-4BFF-9CAA-60C6576B3176}" type="slidenum">
              <a:rPr lang="en-US"/>
              <a:pPr/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SISO ARMA models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95300" y="25146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410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609600" y="54102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are co-prime and   </a:t>
            </a:r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 = \left [ C  (z I - A )^{-1} B + D   \right ] \, U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536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\rm{d}} B^s(q^{-1}) B^u(q^{-1})}{B^s(q^{-1}) A_c'(q^{-1})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231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B^s(q^{-1}) A_c'(q^{-1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2966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_c(q^{-1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"/>
  <p:tag name="PICTUREFILESIZE" val="1526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\qmd B(\qin)}  &#10;{ A(\qin) R(\qin)  + \qmd B(\qin) S(\qin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445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34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1"/>
  <p:tag name="FILENAME" val="TP_tmp"/>
  <p:tag name="ORIGWIDTH" val="21"/>
  <p:tag name="PICTUREFILESIZE" val="24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A(\qin) R(\qin)  + \qmd B(\qin) S(\qin) = A_c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8"/>
  <p:tag name="PICTUREFILESIZE" val="199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*(z) &amp;=&amp; C Adj\{ (sI-A)\} B + D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526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75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06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A(\qin) &amp;=&amp;  1 + \a_1 \qin + \cdots + \a_n q^{-n} \\[.75em]&#10;\B(\qin) &amp;=&amp;   \b_o + \b_1 \qin + \cdots + \b_{m } q^{-m}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2686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(\qin) &amp;=&amp;  1 + \c_1 \qin + \cdots + \c_\nc q^{-\nc} 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3"/>
  <p:tag name="PICTUREFILESIZE" val="1200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&amp;=&amp; 1 + r_1 \qin + \cdots + r_{m} \,q^{- m } &#10;\nonumber \\[.75em]&#10;\S(\qin) &amp;=&amp; s_o + \cdots + s_{n_s }\,q^{- n_s  }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2534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06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d = n - m \ge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0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+ 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"/>
  <p:tag name="PICTUREFILESIZE" val="224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1 + m + n_s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355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 = \max \{ n - 1 , n_c - m -1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03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\; \mat{r_1 \\ r_2 \\\vdots \\  r_{m } \\ s_o \\ \vdots \\ s_{n_s}}&#10;=&#10;\mat{c_1 \\ c_2 \\\vdots \\   c_{nc}  \\ 0  \\ \vdots \\ 0} -&#10;\mat{a_1 \\ a_2 \\\vdots \\  a_{n} \\ 0 \\ \vdots \\ 0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319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barray{q^{-1}   \\ q^{-2} \\  \vdots \\  \vdots  \\ \vdots  \\ \vdots \\ q^{-(n_s+m+1)}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1146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in \R^{(n_s+1+m) \times (n_s+1+m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183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 =&#10;\mat{&#10;1 &amp; 0 &amp; 0 &amp; \cdots &amp; 0 &amp; b_0 &amp; 0 &amp; 0 &amp; \cdots &amp; 0 \\&#10;a_1 &amp; 1 &amp; 0 &amp; \cdots &amp; 0 &amp; b_1 &amp; b_0 &amp; 0 &amp; \cdots &amp; 0 \\&#10;a_2 &amp; a_1 &amp; 1 &amp; \cdots &amp; 0 &amp; b_2 &amp; b_1 &amp; b_0 &amp; \cdots &amp; 0 \\&#10;\vdots &amp; \vdots &amp; \vdots &amp; \vdots &amp; \vdots &amp; \vdots &amp; \vdots &amp; \vdots &amp; \vdots &amp; \vdots \\&#10;a_{n-1} &amp; a_{n-2} &amp; a_{n-3} &amp; \cdots &amp; 1 &amp; b_{m} &amp; b_{m-1} &amp; b_{m-2} &amp; \cdots &amp; b_o \\&#10;a_{n} &amp; a_{n-1} &amp; a_{n-2} &amp; \cdots &amp; a_1 &amp; 0 &amp; b_{m} &amp; b_{m-1} &amp; \cdots &amp; b_1 \\&#10;    0 &amp; a_{n}   &amp; a_{n-1} &amp; \cdots &amp; a_2 &amp; 0 &amp;     0    &amp; b_{m} &amp; \cdots &amp; b_2 \\&#10;    0 &amp;    0    &amp; a_{n}   &amp; \cdots &amp; a_3 &amp; 0 &amp;     0    &amp;   0     &amp; \cdots &amp; b_3 \\&#10;\vdots &amp; \vdots &amp; \vdots &amp; \vdots &amp; \vdots &amp; \vdots &amp; \vdots &amp; \vdots &amp; \vdots &amp; \vdots \\&#10;    0 &amp;    0    &amp;   \cdots   &amp;  0 &amp; a_n   &amp; 0 &amp;     0    &amp;   0     &amp; \cdots &amp; b_{m} 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591"/>
  <p:tag name="PICTUREFILESIZE" val="10487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in \R^{(n_s+1+m) \times (n_s+1+m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18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z)  =  z^n + a_1 z^{n-1} + \cdots + a_n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077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1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+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1"/>
  <p:tag name="PICTUREFILESIZE" val="191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 \\&#10;    0 &amp; \cdots &amp; \cdots &amp; 0 \\&#10;    \vdots &amp; &amp; &amp; \vdots \\&#10;    0 &amp; \cdots &amp; \cdots &amp; 0&#10;\end{bmatrix} &amp; \begin{bmatrix}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594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1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+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1"/>
  <p:tag name="PICTUREFILESIZE" val="191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 \\&#10;    0 &amp; \cdots &amp; \cdots &amp; 0 \\&#10;    \vdots &amp; &amp; &amp; \vdots \\&#10;    0 &amp; \cdots &amp; \cdots &amp; 0&#10;\end{bmatrix} &amp; \begin{bmatrix}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594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75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 \, 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5"/>
  <p:tag name="PICTUREFILESIZE" val="53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r_1 \\ r_2 \\\vdots \\  r_{m} \\ s_o \\ \vdots \\ s_{n_s}}&#10;= D^{-1} \left \{&#10;\mat{c_1 \\ c_2 \\\vdots \\  c_{nc-1} \\ c_{nc} \\ \vdots \\ 0} -&#10;\mat{a_1 \\ a_2 \\\vdots \\  a_{n} \\ 0 \\ \vdots \\ 0} \right \} \:.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0"/>
  <p:tag name="PICTUREFILESIZE" val="4005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\bar{B}(z) =  b_o \, z^m + b_1 \, z^{n-1} + \cdots + b_m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131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(1 -0.5 \qin)(1 - 0.8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1"/>
  <p:tag name="PICTUREFILESIZE" val="1355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(1 - 1.3 q^{-1} + 0.4 q^{-2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849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A(\qin) = (1 -  \qin)(1 - 1.2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116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  = ~(1    -2.2 \qin 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85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B(\qin) = (2 \qin  + 2.4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190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 = 1 + r_1 \qin + r_2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047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S(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8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 = \max \{ n - 1 , n_c - m -1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03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max \{ 2 - 1 , 2 - 2 -1 \} =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84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z) = \frac{\bar{B}(z)}{\bar{A}(z)} U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400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1 - 1.3 q^{-1} + 0.4 q^{-2} = 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1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2.2 \qin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809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+ r_1 \qin + r_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73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+ \qin (2 \qin  + 2.4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855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s_o + s_1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535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Ccal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27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A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28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B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62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4em}}_{\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00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8em}}_{\R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580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extrm{d} = n - m \geq 0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52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&#10;    1     &amp;    0     &amp;    0      &amp;   0\\&#10;   -2.2   &amp;  1  &amp;  2     &amp;     0\\&#10;    1.2  &amp;  -2.2  &amp;   2.4    &amp; 2 \\&#10;         0   &amp; 1.2       &amp;   0 &amp;   2.4 &#10;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902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r_1 \\ r_2 \\ s_0 \\ s_1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490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= \mat{-1.3 \\    0.4\\         0   \\      0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696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- \mat{-2.2 \\    1.2\\        0   \\      0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690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 = 1 + 0.9 \qin + 0.57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270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044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02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Bs(\qin) \, \Acp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902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  B_s(\qin) A(\qin) A_d(\qin) R^{'}(\qin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44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-1) = \qin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900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+ \qmd B^s (\qin) B^u (\qin)\, S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3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 = q^{-n}\,  \bar{A}(q) = 1 + a_1 q^{-1} + \cdots + a_n q^{-n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1"/>
  <p:tag name="PICTUREFILESIZE" val="1602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cp(\qin) = \left ( \Ad(\qin)\, A(\qin)\, \right ) \, R^{'}(\qin)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814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+ q^{-1} \big( q^{-(\rm{d}-1)} B^u (q^{-1}) \big) S(q^{-1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1529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Ccal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69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7em}}_{\A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543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B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62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R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93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extrm{d} = n - m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324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+ n_d -1 \,, \, n^{'}_c- \textrm{d}- m_u \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40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+ \nd + m_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751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+ \nd + m_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75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+ n_d -1 \,, \, n^{'}_c- \textrm{d}- m_u \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401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d(k) = d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q^{-m}\,  \bar{B}(q) = b_o + b_1 q^{-1} + \cdots + b_m q^{-m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1842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d(\qin) = 1 - \qi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66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A_c^{'}(\qin) = (1 -0.5 \qin)(1 - 0.8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14737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(1 - 1.3 q^{-1} + 0.4 q^{-2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849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=  (2 + 2.4 \qin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978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u(\qin) =  (2 + 2.4 \qin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s(\qin) =  1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10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d}B(\qin)}{A(\qin)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498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mathcal{Z} \{ q^{-1} y(k) \} = \mathcal{Z} \{ y(k-1) \} = z^{-1} 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4"/>
  <p:tag name="PICTUREFILESIZE" val="1819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1.3 \qin   0.4 q^{-2}) =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794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2.2 \qin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809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+ r_1^{'} \qin + r_2^{'}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802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+ q^{-2} (2   + 2.4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760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s_o + s_1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535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^{'}(\qin)  = 1 + 0.9 \qin + 0.57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29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5em}}_{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22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9em}}_{R^{'}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596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A(\qin)A_d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4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mathcal{Z} \{ A(q^{-1}) y(k) \} = A(z^{-1}) 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1642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5em}}_{B^u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61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(q^{-1}) = B^s(q^{-1}) A_d(q^{-1}) R^{'}(q^{-1})&#10;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448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(1 - q^{-1}) (1 + 0.9 q^{-1} + 0.57 q^{-2})&#10;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298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\qin) = 1    - 0.1 \qin    - 0.33 q^{-2}   - 0.57 q^{-3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1522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k) = r(k-1) = 1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720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(k) = d(k-1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\, y(k ) = \qmd \, B(\qin) &#10; \, u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9"/>
  <p:tag name="PICTUREFILESIZE" val="1415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 B^u(\qin) }{A^{'}_c(\qin)}\,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005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61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926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 (\qin) R^{'}(\qin) A_d(\qin)}  &#10; { \left [A(\qin) A_d(\qin) R^{'}(\qin)  + \qmd B^u(\qin) S(\qin)  \right ]  }\, 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5257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left [ \frac{\qmd B (\qin) R^{'}(\qin)}  &#10; { A^{'}_c(\qin) } \right ] \,    A_d(\qin)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5"/>
  <p:tag name="PICTUREFILESIZE" val="294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b_o u(k-d) + \cdots + b_m u(k-n) \\[.5em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7"/>
  <p:tag name="PICTUREFILESIZE" val="1554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5em}}_{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259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 (\qin) R^{'}(\qin) A_d(\qin)}  &#10; { \left [A(\qin) A_d(\qin) R^{'}(\qin)  + \qmd B^u(\qin) S(\qin)  \right ]  }\, 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5257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005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 \to  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37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^u(\qin)}  &#10; { \left [A(\qin) A_d(\qin) R^{'}(\qin)  + \qmd B^u(\qin) S(\qin)  \right ]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6"/>
  <p:tag name="PICTUREFILESIZE" val="473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&amp; - a_1 y(k-1) - \cdots - a_n y(k-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13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^u(\qin)}  &#10; { \left [A(\qin) A_d(\qin) R^{'}(\qin)  + \qmd B^u(\qin) S(\qin)  \right ]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6"/>
  <p:tag name="PICTUREFILESIZE" val="4737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\qin) = 1    - 0.1 \qin    - 0.33 q^{-2}   - 0.57 q^{-3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1522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(k) = d(k-1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2}(2 + 2.4q^{-1})}&#10;{(1-0.8q^{-1}) (1-0.5q^{-1})} r(k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0"/>
  <p:tag name="PICTUREFILESIZE" val="2552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k) = \frac{A(\qin)}{B^s(\qin)A^{'}_c(\qin)}\,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985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 ~ \frac{\qmd B^u(\qin) S(\qin) }{ A^{'}_c(\qin)}\,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949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76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approx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821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&#10;_{  \approx \frac{1}{G_c(\qin)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656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approx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821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A^{'}_c(\qin)  }{q^{-d}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676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B^u(\qin)\right )^\#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A^{'}_c(\qin)  q^d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615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520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q^{\textrm{d}} \, A_c^{'}(q^{-1}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0em}}&#10;_{  T(\qin,q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638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(k) = A^{'}_c(q^{-1}) \, y_d(k+\textrm{d}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32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rac{q^{-\textrm{d}}}{A_c^{'} (q^{-1})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520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B^u(\qin)  \,   \left ( B^u(\qin) \right )^{\#} \approx 1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421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\Bu(\qin) \right ) ^{\#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q^{\textrm{d}} \, A^{'}_c(q^{-1})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B^u(\qin)\right )^\#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0em}}&#10;_{  T(\qin,q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638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p^{-1})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90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p | &gt;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22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x(k+1)  &amp;=&amp;  A\, x(k)   + B \, u(k)   \\[.5em]&#10;y(k) &amp;=&amp; C\, x(k)  + D \, u(k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263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u} B^u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0.41\bar{6}}{(0.8\bar{3} +  \qin)} &amp;=&amp; &#10;\frac{0.41\bar{6} q}{0.8\bar{3} q + 1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83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= 2.4 (0.8\bar{3} +    \qin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1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B^{u}(\qin)} = \frac{0.41\bar{6}}{0.8\bar{3} + \qin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35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0.41\bar{6} q \, &#10;\left [ \, 1 - 0.8\bar{3} q + (0.8\bar{3} q)^2 - (0.8\bar{3}8 q)^3 \cdots  \right . \\[.5em]&#10;&amp;&amp; \left . + ~ \cdots (- 1)^n (0.8\bar{3} q)^n \, \right ]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0"/>
  <p:tag name="PICTUREFILESIZE" val="3414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1}{2 + 2.4 \qin}&#10;\,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259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- 1.2\, y(k-1)  + 0.5 \,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7"/>
  <p:tag name="PICTUREFILESIZE" val="1383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  0.41\bar{6} \left [ u(k+1) - 0.8\bar{3} \, u(k+2) +   (0.8\bar{3})^2 \, u(k+3) \right . \\[.75em]&#10;&amp;&amp; \left . -  (0.8\bar{3})^3 \, u(k+4)  &#10; + \cdots    (- 0.8\bar{3})^n \, u(k+n+1) + \cdots  \right ]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9"/>
  <p:tag name="PICTUREFILESIZE" val="551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 \beta_1 q + \beta_2 q^2 + \cdots + \beta_3 q^M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948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B^u(1)]^2}&#10;B^u(q) 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60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  &#10;0.41\bar{6}  &#10;\left [ \, q - 0.8\bar{3} q^2 + (0.8\bar{3} q)^3 - (0.8\bar{3}8 q)^4  &#10;\right ]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7"/>
  <p:tag name="PICTUREFILESIZE" val="2946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4.4]^2}&#10;(2 + 2.4 q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815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left ( B^u(q^{-1}) \right )^{\#} =\frac{1}{  |B^u(1)|^2}&#10;B^u(q)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841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zp}(q^{-1},q) =  B^u(q^{-1})\,  \left ( B^u(\qin) \right )^{\#} 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52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\Bu(q^{-1})\, \Bu(q)}{ [\Bu(1)]^2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1194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{zp}(z^{-1},z) = \frac{\Bu(z^{-1})\, \Bu(z)}{ [\Bu(1)]^2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4"/>
  <p:tag name="PICTUREFILESIZE" val="212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Im} \left \{ G_{zp}(e^{-j \omega},e^{j \omega}) \right \}  = 0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1"/>
  <p:tag name="PICTUREFILESIZE" val="1254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{zp}(e^{-0},e^{0})   = 1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803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4.4]^2}&#10;(2 + 2.4 q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815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zp}(z^{-1},z) = \frac{(2 + 2.4 \zin) \, (2 z + 2.4) }{ [4.4]^2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2996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frac{\Bu(q^{-1})\, \Bu(q)}{ [\Bu(1)]^2}\, \yd(k) \,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2070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T(q^{-1},q) = A_c^{'}(q^{-1}) \, q^{\textrm{d}} \, \frac{B^u(q)}{[B^u(1)]^2} 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214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frac{\Bu(q^{-1})\, \Bu(q)}{ [\Bu(1)]^2}\, \yd(k) \,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207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q) = q^n A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74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q) =  q^n + a_1 q^{n-1} + \cdots + a_n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1087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&amp;=&amp;  b_o + b_1 \qin + \cdots + b_m q^{-m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128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p) \neq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9"/>
  <p:tag name="PICTUREFILESIZE" val="6266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k) \in \R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\, y(k) &amp;=&amp; 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45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 \to \infty} y(k)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1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{ y(k) \} \in \R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67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9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B^{s}(q^{-1}) \,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003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\bar{B}^{s}(q) \bar{B}^{u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96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q^{-m}\bar{B}(q) = \big( q^{-m_s} \bar{B}^{s}(q) \big) &#10;\big(q^{-m_u} \bar{B}^{u}(q)\big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14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B^{s}(q^{-1}) \,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00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62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26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{u}} 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B}(q) = 1.2 (q - 0.5) (q - 1.2) (q - 0.95 e^{j \frac{\pi}{4}}) &#10;(q - 0.95 e^{-j \frac{\pi}{4}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2733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q^{-4} 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85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4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B}(q) = 1.2 (q - 0.5) (q - 1.2) (q - 0.95 e^{j \frac{\pi}{4}}) &#10;(q - 0.95 e^{-j \frac{\pi}{4}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2733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= 1.2 (1 - 0.5\qin) (1 - 1.2 \qin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41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mes (1 - 0.95 e^{j \frac{\pi}{4}} q^{-1}) &#10;(1 - 0.95 e^{-j \frac{\pi}{4}} 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167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^s(q^{-1}) =   (1 - 0.5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929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u(\qin) = 1.2 (1 - 1.2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07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in \R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7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1 - 0.95 e^{j \frac{\pi}{4}} \qin) &#10;(1 - 0.95 e^{-j \frac{\pi}{4}}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0"/>
  <p:tag name="PICTUREFILESIZE" val="157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B^{s}(\qin) \,B^{u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81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 = 1 \,  + \cdots + b^s_{m_s}\, q^{-m_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137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= b_o + \cdots + b^u_{m_u} \, q^{-m_u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26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B^*(z)}{A^*(z)}&#10;\,  U(z)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1177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5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m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46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^*(z) &amp;=&amp;  {\rm det} \{ ( z I - A ) \}  =&#10;  z^n + a_1 z^{n-1} + \cdots + a_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195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, \: B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2"/>
  <p:tag name="PICTUREFILESIZE" val="874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74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1 - 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664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 \; \sin(\omega \; k + \ph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7"/>
  <p:tag name="PICTUREFILESIZE" val="111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 1 - 2 \cos(\omega) \, \qin + q^{-2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41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(k-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1 - q^{-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74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b_o \, z^m + b_1 \, z^{n-1} + \cdots + b_m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987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y(k)}{r(k)} = \frac{  \frac{1}{R(\qin)} \, &#10;\frac{\qmd B(\qin)}{A(\qin} }&#10;{ 1 + \frac{S(\qin)}{R(\qin)} \, &#10;\frac{\qmd B(\qin)}{A(\qin)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3406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\qmd B(\qin)}  &#10;{ A(\qin) R(\qin)  + \qmd B(\qin) S(\qin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44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34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1"/>
  <p:tag name="FILENAME" val="TP_tmp"/>
  <p:tag name="ORIGWIDTH" val="21"/>
  <p:tag name="PICTUREFILESIZE" val="246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43276</TotalTime>
  <Words>1574</Words>
  <Application>Microsoft Office PowerPoint</Application>
  <PresentationFormat>On-screen Show (4:3)</PresentationFormat>
  <Paragraphs>639</Paragraphs>
  <Slides>75</Slides>
  <Notes>75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Default Design</vt:lpstr>
      <vt:lpstr>ME 233 Advanced Control II   Lecture 14  Deterministic Input/Output Approach to SISO Discrete Time Systems  Pole Placement, Disturbance Rejection and Tracking Control</vt:lpstr>
      <vt:lpstr>SISO ARMA models</vt:lpstr>
      <vt:lpstr>SISO transfer function</vt:lpstr>
      <vt:lpstr>SISO transfer function</vt:lpstr>
      <vt:lpstr>ARMA  Models</vt:lpstr>
      <vt:lpstr>Back-step operator</vt:lpstr>
      <vt:lpstr>SISO ARMA models  </vt:lpstr>
      <vt:lpstr>SISO ARMA models with persistent disturbances</vt:lpstr>
      <vt:lpstr>Deterministic SISO ARMA models</vt:lpstr>
      <vt:lpstr>Polynomials in q-1 </vt:lpstr>
      <vt:lpstr>Polynomials in q-1 </vt:lpstr>
      <vt:lpstr>Polynomials in q-1 </vt:lpstr>
      <vt:lpstr>Polynomials in q-1 </vt:lpstr>
      <vt:lpstr>Factorization of the zero polynomial B(q-1)</vt:lpstr>
      <vt:lpstr>Factorization of the zero polynomial B(q-1)</vt:lpstr>
      <vt:lpstr>Example</vt:lpstr>
      <vt:lpstr>Example</vt:lpstr>
      <vt:lpstr>Deterministic SISO ARMA models</vt:lpstr>
      <vt:lpstr>Control Objectives</vt:lpstr>
      <vt:lpstr>Control Objectives</vt:lpstr>
      <vt:lpstr>Control Objectives</vt:lpstr>
      <vt:lpstr>Control Objectives</vt:lpstr>
      <vt:lpstr>Deterministic disturbance examples</vt:lpstr>
      <vt:lpstr>Deterministic disturbance examples</vt:lpstr>
      <vt:lpstr>Control Law</vt:lpstr>
      <vt:lpstr>Closed-Loop TF from r(k) to y(k)</vt:lpstr>
      <vt:lpstr>Closed-Loop TF from r(k) to y(k)</vt:lpstr>
      <vt:lpstr>Closed-Loop TF from r(k) to y(k)</vt:lpstr>
      <vt:lpstr>The Diophantine (Bezout) equation</vt:lpstr>
      <vt:lpstr>The Diophantine (Bezout) equation</vt:lpstr>
      <vt:lpstr>The Diophantine (Bezout) equation</vt:lpstr>
      <vt:lpstr>The Diophantine (Bezout) equation</vt:lpstr>
      <vt:lpstr>The Diophantine (Bezout) equation</vt:lpstr>
      <vt:lpstr>PowerPoint Presentation</vt:lpstr>
      <vt:lpstr>PowerPoint Presentation</vt:lpstr>
      <vt:lpstr>The Diophantine (Bezout) equation</vt:lpstr>
      <vt:lpstr>Example:</vt:lpstr>
      <vt:lpstr>Example:</vt:lpstr>
      <vt:lpstr>Example:</vt:lpstr>
      <vt:lpstr>Return to the Control Problem…</vt:lpstr>
      <vt:lpstr>Feedback Controller</vt:lpstr>
      <vt:lpstr>Controller Diophantine equation</vt:lpstr>
      <vt:lpstr>Feedback Controller</vt:lpstr>
      <vt:lpstr>Use previous solution of the Diophantine equation</vt:lpstr>
      <vt:lpstr> Diophantine equation</vt:lpstr>
      <vt:lpstr>Feedback Controller</vt:lpstr>
      <vt:lpstr>Example</vt:lpstr>
      <vt:lpstr> Diophantine equation</vt:lpstr>
      <vt:lpstr>Example</vt:lpstr>
      <vt:lpstr>Feedback Control Law</vt:lpstr>
      <vt:lpstr>Proof – block diagram algebra</vt:lpstr>
      <vt:lpstr>Proof – block diagram algebra</vt:lpstr>
      <vt:lpstr>Proof – block diagram algebra</vt:lpstr>
      <vt:lpstr>Proof – block diagram algebra</vt:lpstr>
      <vt:lpstr>Proof – block diagram algebra</vt:lpstr>
      <vt:lpstr>Proof – block diagram algebra</vt:lpstr>
      <vt:lpstr>Example</vt:lpstr>
      <vt:lpstr>Example</vt:lpstr>
      <vt:lpstr>Feedback Control Law</vt:lpstr>
      <vt:lpstr>Feedforward Control  </vt:lpstr>
      <vt:lpstr>Feedforward Control Synthesis</vt:lpstr>
      <vt:lpstr>Feedforward control  principle: plant inversion</vt:lpstr>
      <vt:lpstr>Perfect Tracking Feedforward Control</vt:lpstr>
      <vt:lpstr>Tracking with unstable zeros</vt:lpstr>
      <vt:lpstr>A-causal Bounded-Input  Bounded-Output (BIBO) realization of a purely unstable operator</vt:lpstr>
      <vt:lpstr>A-causal Bounded-Input  Bounded-Output (BIBO) realization of a purely unstable operator</vt:lpstr>
      <vt:lpstr>A-causal BIBO realization of a purely unstable operator</vt:lpstr>
      <vt:lpstr>A-causal BIBO approximation of a purely unstable operator</vt:lpstr>
      <vt:lpstr>Example: realizing </vt:lpstr>
      <vt:lpstr>Zero-phase error tracking</vt:lpstr>
      <vt:lpstr>Zero-phase error transfer function</vt:lpstr>
      <vt:lpstr>Example: realizing </vt:lpstr>
      <vt:lpstr>Sinusoidal zero-phase error tracking</vt:lpstr>
      <vt:lpstr>Zero-phase error feedforward</vt:lpstr>
      <vt:lpstr>Zero-phase error feedforward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492</cp:revision>
  <dcterms:created xsi:type="dcterms:W3CDTF">2003-05-19T17:57:23Z</dcterms:created>
  <dcterms:modified xsi:type="dcterms:W3CDTF">2016-03-08T22:56:16Z</dcterms:modified>
</cp:coreProperties>
</file>