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9.xml.rels" ContentType="application/vnd.openxmlformats-package.relationships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_rels/presentation.xml.rels" ContentType="application/vnd.openxmlformats-package.relationships+xml"/>
  <Override PartName="/ppt/media/image164.png" ContentType="image/png"/>
  <Override PartName="/ppt/media/image163.png" ContentType="image/png"/>
  <Override PartName="/ppt/media/image162.png" ContentType="image/png"/>
  <Override PartName="/ppt/media/image161.png" ContentType="image/png"/>
  <Override PartName="/ppt/media/image160.png" ContentType="image/png"/>
  <Override PartName="/ppt/media/image158.png" ContentType="image/png"/>
  <Override PartName="/ppt/media/image157.png" ContentType="image/png"/>
  <Override PartName="/ppt/media/image156.png" ContentType="image/png"/>
  <Override PartName="/ppt/media/image155.png" ContentType="image/png"/>
  <Override PartName="/ppt/media/image154.png" ContentType="image/png"/>
  <Override PartName="/ppt/media/image153.png" ContentType="image/png"/>
  <Override PartName="/ppt/media/image152.png" ContentType="image/png"/>
  <Override PartName="/ppt/media/image151.png" ContentType="image/png"/>
  <Override PartName="/ppt/media/image150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4.png" ContentType="image/png"/>
  <Override PartName="/ppt/media/image143.png" ContentType="image/png"/>
  <Override PartName="/ppt/media/image141.png" ContentType="image/png"/>
  <Override PartName="/ppt/media/image140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132.png" ContentType="image/png"/>
  <Override PartName="/ppt/media/image131.png" ContentType="image/png"/>
  <Override PartName="/ppt/media/image130.png" ContentType="image/png"/>
  <Override PartName="/ppt/media/image128.png" ContentType="image/png"/>
  <Override PartName="/ppt/media/image127.png" ContentType="image/png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8.png" ContentType="image/png"/>
  <Override PartName="/ppt/media/image117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20.wmf" ContentType="image/x-wmf"/>
  <Override PartName="/ppt/media/image108.png" ContentType="image/png"/>
  <Override PartName="/ppt/media/image107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99.png" ContentType="image/png"/>
  <Override PartName="/ppt/media/image103.png" ContentType="image/png"/>
  <Override PartName="/ppt/media/image98.png" ContentType="image/png"/>
  <Override PartName="/ppt/media/image102.png" ContentType="image/png"/>
  <Override PartName="/ppt/media/image97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109.png" ContentType="image/png"/>
  <Override PartName="/ppt/media/image40.png" ContentType="image/png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29.png" ContentType="image/png"/>
  <Override PartName="/ppt/media/image28.png" ContentType="image/png"/>
  <Override PartName="/ppt/media/image111.png" ContentType="image/png"/>
  <Override PartName="/ppt/media/image17.wmf" ContentType="image/x-wmf"/>
  <Override PartName="/ppt/media/image27.png" ContentType="image/png"/>
  <Override PartName="/ppt/media/image110.png" ContentType="image/png"/>
  <Override PartName="/ppt/media/image16.wmf" ContentType="image/x-wmf"/>
  <Override PartName="/ppt/media/image26.png" ContentType="image/png"/>
  <Override PartName="/ppt/media/image15.wmf" ContentType="image/x-wmf"/>
  <Override PartName="/ppt/media/image25.png" ContentType="image/png"/>
  <Override PartName="/ppt/media/image14.wmf" ContentType="image/x-wmf"/>
  <Override PartName="/ppt/media/image24.png" ContentType="image/png"/>
  <Override PartName="/ppt/media/image13.wmf" ContentType="image/x-wmf"/>
  <Override PartName="/ppt/media/image23.png" ContentType="image/png"/>
  <Override PartName="/ppt/media/image12.wmf" ContentType="image/x-wmf"/>
  <Override PartName="/ppt/media/image9.wmf" ContentType="image/x-wmf"/>
  <Override PartName="/ppt/media/image44.png" ContentType="image/png"/>
  <Override PartName="/ppt/media/image10.wmf" ContentType="image/x-wmf"/>
  <Override PartName="/ppt/media/image21.png" ContentType="image/png"/>
  <Override PartName="/ppt/media/image8.wmf" ContentType="image/x-wmf"/>
  <Override PartName="/ppt/media/image69.png" ContentType="image/png"/>
  <Override PartName="/ppt/media/image7.wmf" ContentType="image/x-wmf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22.png" ContentType="image/png"/>
  <Override PartName="/ppt/media/image11.wmf" ContentType="image/x-wmf"/>
  <Override PartName="/ppt/media/image62.png" ContentType="image/png"/>
  <Override PartName="/ppt/media/image45.png" ContentType="image/png"/>
  <Override PartName="/ppt/media/image46.png" ContentType="image/png"/>
  <Override PartName="/ppt/media/image30.png" ContentType="image/png"/>
  <Override PartName="/ppt/media/image89.png" ContentType="image/png"/>
  <Override PartName="/ppt/media/image31.png" ContentType="image/png"/>
  <Override PartName="/ppt/media/image63.png" ContentType="image/png"/>
  <Override PartName="/ppt/media/image18.png" ContentType="image/png"/>
  <Override PartName="/ppt/media/image93.png" ContentType="image/png"/>
  <Override PartName="/ppt/media/image145.wmf" ContentType="image/x-wmf"/>
  <Override PartName="/ppt/media/image64.png" ContentType="image/png"/>
  <Override PartName="/ppt/media/image19.png" ContentType="image/png"/>
  <Override PartName="/ppt/media/image94.png" ContentType="image/png"/>
  <Override PartName="/ppt/media/image20.png" ContentType="image/png"/>
  <Override PartName="/ppt/media/image6.wmf" ContentType="image/x-wmf"/>
  <Override PartName="/ppt/media/image79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11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57.png" ContentType="image/png"/>
  <Override PartName="/ppt/media/image139.wmf" ContentType="image/x-wmf"/>
  <Override PartName="/ppt/media/image58.png" ContentType="image/png"/>
  <Override PartName="/ppt/media/image59.png" ContentType="image/png"/>
  <Override PartName="/ppt/media/image129.png" ContentType="image/png"/>
  <Override PartName="/ppt/media/image60.png" ContentType="image/png"/>
  <Override PartName="/ppt/media/image142.wmf" ContentType="image/x-wmf"/>
  <Override PartName="/ppt/media/image61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1.wmf" ContentType="image/x-wmf"/>
  <Override PartName="/ppt/media/image74.png" ContentType="image/png"/>
  <Override PartName="/ppt/media/image2.wmf" ContentType="image/x-wmf"/>
  <Override PartName="/ppt/media/image75.png" ContentType="image/png"/>
  <Override PartName="/ppt/media/image3.wmf" ContentType="image/x-wmf"/>
  <Override PartName="/ppt/media/image76.png" ContentType="image/png"/>
  <Override PartName="/ppt/media/image4.wmf" ContentType="image/x-wmf"/>
  <Override PartName="/ppt/media/image77.png" ContentType="image/png"/>
  <Override PartName="/ppt/media/image5.wmf" ContentType="image/x-wmf"/>
  <Override PartName="/ppt/media/image78.png" ContentType="image/png"/>
  <Override PartName="/ppt/media/image14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15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100.png" ContentType="image/png"/>
  <Override PartName="/ppt/media/image95.png" ContentType="image/png"/>
  <Override PartName="/ppt/media/image101.png" ContentType="image/png"/>
  <Override PartName="/ppt/media/image96.png" ContentType="image/png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9144000" cy="6858000"/>
  <p:notesSz cx="9601200" cy="7315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6E6DF6F-BD6E-4CE5-AB76-3E2C6F789B15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7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2DE403-561C-4D96-9021-69F66B9939DC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9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82D280-8BAA-4110-9FA8-0253C8558E2F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9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7C19C8-53B0-4261-AD0F-973B08998CD6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9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78198A-C37D-488D-95D6-7496648E4B2F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0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297B897-9823-456B-A73E-B798CAA44CDA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0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8C1E97-1630-4D6A-BFBA-545E85069904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0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F38A92-CD07-4E55-8043-3FD456E39398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0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A6491C-BAFE-4344-BBBB-CCD05AE657CE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0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74BE1C-A22C-4B06-A0FF-0B5AA8723D81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1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98FA49-4DC4-45D9-9036-7782BC9A5189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1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C4675A-536E-4826-8319-49DBE4EB7FC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7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841820-B90A-4BA1-8CEA-749054F395EE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1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63C4F9-F53F-44F1-9FEB-F12DC88E224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1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7885D5C-4EA7-4860-86B1-4DD3D6222B6A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1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D07BFF-8ED7-4749-B1DE-CE6419AB5F7B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2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866FFC-87D2-4B17-B132-4ABD9EA4B098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2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19D2A7-AFA7-4C10-87F2-EF3888E0EB1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2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99DAB1-486D-43E5-B260-508E0F077734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2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42D8BB-E16B-45B9-A5E5-D73FBB2FA1D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2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AF6C992-D4B3-4544-B793-18B14D110728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3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BF0ECE-5A5C-4DE1-8013-CC7921760256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3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E617B53-B85D-4129-8D40-F3A280154D86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8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7F5254-1A4E-41D1-8CE7-75307DC80C2E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3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69FE57-8C71-45D7-A59B-6428261A0A18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3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45E096B-FE06-4865-9C1D-1BFB96AA6C10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3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691173F-FD47-4B93-A9E9-22E935A63260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84066C-7ADA-44F9-AE7D-A4A8471FF7AD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B15FD3-6238-4C97-9B79-D613E0E67454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6D93287-1469-45AC-A05B-193BCCB82C44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B06FDB0-74F0-4F19-8638-E8AABD052646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0CF0FD-D5DD-4454-97C1-C56B9C9592B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8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B1D39B0-9925-43A5-B646-C595718BD22E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5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1D761D-365A-44BA-9255-94CAE9C5DF4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5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486187-BBE1-4712-BA85-A5DA0334B41F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5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1DC60E-6144-448C-9C29-9B732F1A3BCF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5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7E37AA-1852-45C6-9F30-FDBA98A7B2DA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5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234B75-9664-4EEB-BAB9-049C5F21D00D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6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4D920B-7AA1-4D9C-BD60-5A03118C8D9B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6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0159E0-D131-41D5-8E07-D53DA1191F65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6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7D691D-4FEF-4383-87C0-FCD6CEF05986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8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774113-BD2B-4F2C-90F4-615CAAF11F5D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6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2390B47-7FCC-4813-86FC-AE7330758151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6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3C1331C-9148-4EB9-887E-AD295EBA8B75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7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9F316A-C2B6-40CA-8ED8-7773DE1521CC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7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A5EAB9F-97F8-4847-AEFB-E6DC3A69012A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7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3AD82AE-152A-43F2-8776-A31E890E4DAC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8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E31501-21D0-4E52-A66C-3206F3C5348F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8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834056-1826-42D7-A4AF-BD10BE17D50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9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6EB0A2-DE16-43CB-A07B-74ED955CDA93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9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4A6719-1CDA-4C08-B41F-61F2C9D853DD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380988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848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580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"/>
          <a:stretch/>
        </p:blipFill>
        <p:spPr>
          <a:xfrm>
            <a:off x="685800" y="1143000"/>
            <a:ext cx="7772040" cy="51051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"/>
          <a:stretch/>
        </p:blipFill>
        <p:spPr>
          <a:xfrm>
            <a:off x="685800" y="1143000"/>
            <a:ext cx="7772040" cy="510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580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848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5800" y="380988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5800" y="380988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6848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8580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"/>
          <a:stretch/>
        </p:blipFill>
        <p:spPr>
          <a:xfrm>
            <a:off x="685800" y="1143000"/>
            <a:ext cx="7772040" cy="51051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"/>
          <a:stretch/>
        </p:blipFill>
        <p:spPr>
          <a:xfrm>
            <a:off x="685800" y="1143000"/>
            <a:ext cx="7772040" cy="510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85800" y="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8580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6848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85800" y="380988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85800" y="380988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6848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8580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"/>
          <a:stretch/>
        </p:blipFill>
        <p:spPr>
          <a:xfrm>
            <a:off x="685800" y="1143000"/>
            <a:ext cx="7772040" cy="51051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"/>
          <a:stretch/>
        </p:blipFill>
        <p:spPr>
          <a:xfrm>
            <a:off x="685800" y="1143000"/>
            <a:ext cx="7772040" cy="510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580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848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380988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38880" y="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694FA18-FD01-4CBC-B794-C86C913D91D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Star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StarSymbol"/>
              <a:buChar char="»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38880" y="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F9441B33-CB95-4AE1-8374-94D653B3099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809520" cy="51051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Star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StarSymbol"/>
              <a:buChar char="»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48320" y="1143000"/>
            <a:ext cx="3809520" cy="51051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Star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StarSymbol"/>
              <a:buChar char="»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7238880" y="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955C7244-B4D8-4E81-8C88-4D54EAA7360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20.wmf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24.png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32.png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39.wmf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42.wmf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45.wmf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48.png"/><Relationship Id="rId2" Type="http://schemas.openxmlformats.org/officeDocument/2006/relationships/image" Target="../media/image14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50.png"/><Relationship Id="rId2" Type="http://schemas.openxmlformats.org/officeDocument/2006/relationships/image" Target="../media/image15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52.png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56.png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61.png"/><Relationship Id="rId2" Type="http://schemas.openxmlformats.org/officeDocument/2006/relationships/image" Target="../media/image16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63.png"/><Relationship Id="rId2" Type="http://schemas.openxmlformats.org/officeDocument/2006/relationships/image" Target="../media/image16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8A2390B-6C0D-4596-9608-E0273D30DDD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343080" y="1905120"/>
            <a:ext cx="8457840" cy="190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ME233 Advanced Control II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 1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 &amp;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Quadratic Regulators (LQR)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1447920" y="5638680"/>
            <a:ext cx="6248160" cy="99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(ME233 Class Notes DP1-DP4)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0" y="7112160"/>
            <a:ext cx="91436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TexPoint fonts used in EMF.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Read the TexPoint manual before you delete this box.: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CMSS8"/>
              </a:rPr>
              <a:t>A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MI8"/>
              </a:rPr>
              <a:t>A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EX10"/>
              </a:rPr>
              <a:t>A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SY8"/>
              </a:rPr>
              <a:t>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2CB162F-6409-4FF7-A6D5-7B1422F1326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 Example</a:t>
            </a:r>
            <a:endParaRPr/>
          </a:p>
        </p:txBody>
      </p:sp>
      <p:sp>
        <p:nvSpPr>
          <p:cNvPr id="191" name="TextShape 3"/>
          <p:cNvSpPr txBox="1"/>
          <p:nvPr/>
        </p:nvSpPr>
        <p:spPr>
          <a:xfrm>
            <a:off x="228600" y="1143000"/>
            <a:ext cx="4343040" cy="3352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Example: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optimal path:</a:t>
            </a:r>
            <a:endParaRPr/>
          </a:p>
          <a:p>
            <a:pPr marL="343080" indent="-342720"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to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/>
          </a:p>
          <a:p>
            <a:pPr marL="343080" indent="-342720">
              <a:lnSpc>
                <a:spcPct val="5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moving only to the right.</a:t>
            </a:r>
            <a:endParaRPr/>
          </a:p>
          <a:p>
            <a:pPr marL="343080" indent="-342720" algn="ctr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pic>
        <p:nvPicPr>
          <p:cNvPr id="192" name="Picture 4" descr=""/>
          <p:cNvPicPr/>
          <p:nvPr/>
        </p:nvPicPr>
        <p:blipFill>
          <a:blip r:embed="rId1"/>
          <a:stretch/>
        </p:blipFill>
        <p:spPr>
          <a:xfrm>
            <a:off x="4191120" y="990720"/>
            <a:ext cx="4801680" cy="4030200"/>
          </a:xfrm>
          <a:prstGeom prst="rect">
            <a:avLst/>
          </a:prstGeom>
          <a:ln w="9360">
            <a:noFill/>
          </a:ln>
        </p:spPr>
      </p:pic>
      <p:sp>
        <p:nvSpPr>
          <p:cNvPr id="193" name="CustomShape 4"/>
          <p:cNvSpPr/>
          <p:nvPr/>
        </p:nvSpPr>
        <p:spPr>
          <a:xfrm>
            <a:off x="228600" y="1752480"/>
            <a:ext cx="3885840" cy="213336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152280" y="4876920"/>
            <a:ext cx="4419360" cy="175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ctr">
              <a:lnSpc>
                <a:spcPct val="9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path from A  to  B  is the one with the smallest overall cost.</a:t>
            </a:r>
            <a:endParaRPr/>
          </a:p>
          <a:p>
            <a:pPr marL="343080" indent="-342720">
              <a:lnSpc>
                <a:spcPct val="90000"/>
              </a:lnSpc>
            </a:pPr>
            <a:endParaRPr/>
          </a:p>
        </p:txBody>
      </p:sp>
      <p:sp>
        <p:nvSpPr>
          <p:cNvPr id="195" name="CustomShape 6"/>
          <p:cNvSpPr/>
          <p:nvPr/>
        </p:nvSpPr>
        <p:spPr>
          <a:xfrm>
            <a:off x="4952880" y="5105520"/>
            <a:ext cx="4190760" cy="175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ctr">
              <a:lnSpc>
                <a:spcPct val="9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70 possible routes starting from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A.</a:t>
            </a:r>
            <a:endParaRPr/>
          </a:p>
          <a:p>
            <a:pPr marL="343080" indent="-342720"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54" dur="indefinite" restart="never" nodeType="tmRoot">
          <p:childTnLst>
            <p:seq>
              <p:cTn id="155" dur="indefinite" nodeType="mainSeq"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73C2806-E6A1-42BB-A027-CB1D353E956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685800" y="1066680"/>
            <a:ext cx="8152920" cy="5562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idea:</a:t>
            </a:r>
            <a:endParaRPr/>
          </a:p>
          <a:p>
            <a:pPr marL="343080" indent="-342720">
              <a:lnSpc>
                <a:spcPct val="4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 a single “large” optimization problem into a series of “small” multistage optimization problems.</a:t>
            </a:r>
            <a:endParaRPr/>
          </a:p>
          <a:p>
            <a:pPr>
              <a:lnSpc>
                <a:spcPct val="40000"/>
              </a:lnSpc>
            </a:pPr>
            <a:endParaRPr/>
          </a:p>
          <a:p>
            <a:pPr lvl="1" marL="743040" indent="-285480">
              <a:lnSpc>
                <a:spcPct val="90000"/>
              </a:lnSpc>
              <a:buFont typeface="StarSymbol"/>
              <a:buChar char="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Principle of optimality: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“From any point on an optimal trajectory, the remaining trajectory is optimal for the corresponding problem initiated at that point.”</a:t>
            </a:r>
            <a:endParaRPr/>
          </a:p>
          <a:p>
            <a:endParaRPr/>
          </a:p>
          <a:p>
            <a:pPr lvl="1" marL="743040" indent="-285480">
              <a:lnSpc>
                <a:spcPct val="90000"/>
              </a:lnSpc>
              <a:buFont typeface="StarSymbol"/>
              <a:buChar char="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Value Function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Compute the optimal value of the cost from each state to the final state.</a:t>
            </a:r>
            <a:endParaRPr/>
          </a:p>
        </p:txBody>
      </p:sp>
    </p:spTree>
  </p:cSld>
  <p:timing>
    <p:tnLst>
      <p:par>
        <p:cTn id="164" dur="indefinite" restart="never" nodeType="tmRoot">
          <p:childTnLst>
            <p:seq>
              <p:cTn id="165" dur="indefinite" nodeType="mainSeq">
                <p:childTnLst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17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77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B5D5C35-0FFE-4B2A-9576-41FCF835A4F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 Example</a:t>
            </a:r>
            <a:endParaRPr/>
          </a:p>
        </p:txBody>
      </p:sp>
      <p:sp>
        <p:nvSpPr>
          <p:cNvPr id="201" name="TextShape 3"/>
          <p:cNvSpPr txBox="1"/>
          <p:nvPr/>
        </p:nvSpPr>
        <p:spPr>
          <a:xfrm>
            <a:off x="228600" y="914400"/>
            <a:ext cx="487656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Example:</a:t>
            </a:r>
            <a:endParaRPr/>
          </a:p>
          <a:p>
            <a:pPr marL="343080" indent="-342720">
              <a:lnSpc>
                <a:spcPct val="1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principle of optimality 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StarSymbol"/>
              <a:buChar char=""/>
            </a:pPr>
            <a:r>
              <a:rPr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 Optimal Value Function and optimal control at each state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from the final state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876920" y="914400"/>
            <a:ext cx="4039920" cy="3390480"/>
          </a:xfrm>
          <a:prstGeom prst="rect">
            <a:avLst/>
          </a:prstGeom>
          <a:ln w="9360">
            <a:noFill/>
          </a:ln>
        </p:spPr>
      </p:pic>
      <p:pic>
        <p:nvPicPr>
          <p:cNvPr id="203" name="Picture 5" descr=""/>
          <p:cNvPicPr/>
          <p:nvPr/>
        </p:nvPicPr>
        <p:blipFill>
          <a:blip r:embed="rId2"/>
          <a:stretch/>
        </p:blipFill>
        <p:spPr>
          <a:xfrm>
            <a:off x="3117960" y="3122640"/>
            <a:ext cx="3547800" cy="3735000"/>
          </a:xfrm>
          <a:prstGeom prst="rect">
            <a:avLst/>
          </a:prstGeom>
          <a:ln w="9360">
            <a:noFill/>
          </a:ln>
        </p:spPr>
      </p:pic>
      <p:sp>
        <p:nvSpPr>
          <p:cNvPr id="204" name="Line 4"/>
          <p:cNvSpPr/>
          <p:nvPr/>
        </p:nvSpPr>
        <p:spPr>
          <a:xfrm>
            <a:off x="5479920" y="4343400"/>
            <a:ext cx="380880" cy="3808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5253480" y="3809880"/>
            <a:ext cx="333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/>
          </a:p>
        </p:txBody>
      </p:sp>
      <p:sp>
        <p:nvSpPr>
          <p:cNvPr id="206" name="Line 6"/>
          <p:cNvSpPr/>
          <p:nvPr/>
        </p:nvSpPr>
        <p:spPr>
          <a:xfrm flipV="1">
            <a:off x="5479920" y="5333760"/>
            <a:ext cx="380880" cy="38124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"/>
          <p:cNvSpPr/>
          <p:nvPr/>
        </p:nvSpPr>
        <p:spPr>
          <a:xfrm>
            <a:off x="5238360" y="568008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/>
          </a:p>
        </p:txBody>
      </p:sp>
      <p:sp>
        <p:nvSpPr>
          <p:cNvPr id="208" name="CustomShape 8"/>
          <p:cNvSpPr/>
          <p:nvPr/>
        </p:nvSpPr>
        <p:spPr>
          <a:xfrm>
            <a:off x="4720320" y="4495680"/>
            <a:ext cx="333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/>
          </a:p>
        </p:txBody>
      </p:sp>
      <p:sp>
        <p:nvSpPr>
          <p:cNvPr id="209" name="CustomShape 9"/>
          <p:cNvSpPr/>
          <p:nvPr/>
        </p:nvSpPr>
        <p:spPr>
          <a:xfrm>
            <a:off x="4718160" y="5105520"/>
            <a:ext cx="488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r>
            <a:endParaRPr/>
          </a:p>
        </p:txBody>
      </p:sp>
      <p:sp>
        <p:nvSpPr>
          <p:cNvPr id="210" name="CustomShape 10"/>
          <p:cNvSpPr/>
          <p:nvPr/>
        </p:nvSpPr>
        <p:spPr>
          <a:xfrm>
            <a:off x="4108320" y="4800600"/>
            <a:ext cx="533160" cy="456840"/>
          </a:xfrm>
          <a:prstGeom prst="ellipse">
            <a:avLst/>
          </a:prstGeom>
          <a:noFill/>
          <a:ln w="572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1"/>
          <p:cNvSpPr/>
          <p:nvPr/>
        </p:nvSpPr>
        <p:spPr>
          <a:xfrm>
            <a:off x="6333120" y="5638680"/>
            <a:ext cx="2822040" cy="118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are here…</a:t>
            </a:r>
            <a:endParaRPr/>
          </a:p>
        </p:txBody>
      </p:sp>
      <p:sp>
        <p:nvSpPr>
          <p:cNvPr id="212" name="Line 12"/>
          <p:cNvSpPr/>
          <p:nvPr/>
        </p:nvSpPr>
        <p:spPr>
          <a:xfrm flipH="1" flipV="1">
            <a:off x="4717800" y="5105160"/>
            <a:ext cx="1600200" cy="83844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3"/>
          <p:cNvSpPr/>
          <p:nvPr/>
        </p:nvSpPr>
        <p:spPr>
          <a:xfrm>
            <a:off x="167760" y="3429000"/>
            <a:ext cx="2756520" cy="17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cc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determine the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cc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optimal path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cc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from       to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endParaRPr/>
          </a:p>
        </p:txBody>
      </p:sp>
      <p:sp>
        <p:nvSpPr>
          <p:cNvPr id="214" name="CustomShape 14"/>
          <p:cNvSpPr/>
          <p:nvPr/>
        </p:nvSpPr>
        <p:spPr>
          <a:xfrm>
            <a:off x="1295280" y="4648320"/>
            <a:ext cx="533160" cy="456840"/>
          </a:xfrm>
          <a:prstGeom prst="ellipse">
            <a:avLst/>
          </a:prstGeom>
          <a:noFill/>
          <a:ln w="572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5"/>
          <p:cNvSpPr/>
          <p:nvPr/>
        </p:nvSpPr>
        <p:spPr>
          <a:xfrm>
            <a:off x="1447920" y="4724280"/>
            <a:ext cx="228240" cy="22824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4" dur="indefinite" restart="never" nodeType="tmRoot">
          <p:childTnLst>
            <p:seq>
              <p:cTn id="175" dur="indefinite" nodeType="mainSeq">
                <p:childTnLst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58FA541-9335-4A9E-BE12-9639876BB95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 Example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228600" y="914400"/>
            <a:ext cx="487656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Example:</a:t>
            </a:r>
            <a:endParaRPr/>
          </a:p>
          <a:p>
            <a:pPr marL="343080" indent="-342720">
              <a:lnSpc>
                <a:spcPct val="1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principle of optimality 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StarSymbol"/>
              <a:buChar char=""/>
            </a:pPr>
            <a:r>
              <a:rPr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 Optimal Value Function and optimal control at each state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from the final state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pic>
        <p:nvPicPr>
          <p:cNvPr id="219" name="Picture 4" descr=""/>
          <p:cNvPicPr/>
          <p:nvPr/>
        </p:nvPicPr>
        <p:blipFill>
          <a:blip r:embed="rId1"/>
          <a:stretch/>
        </p:blipFill>
        <p:spPr>
          <a:xfrm>
            <a:off x="4876920" y="914400"/>
            <a:ext cx="4039920" cy="3390480"/>
          </a:xfrm>
          <a:prstGeom prst="rect">
            <a:avLst/>
          </a:prstGeom>
          <a:ln w="9360">
            <a:noFill/>
          </a:ln>
        </p:spPr>
      </p:pic>
      <p:pic>
        <p:nvPicPr>
          <p:cNvPr id="220" name="Picture 5" descr=""/>
          <p:cNvPicPr/>
          <p:nvPr/>
        </p:nvPicPr>
        <p:blipFill>
          <a:blip r:embed="rId2"/>
          <a:stretch/>
        </p:blipFill>
        <p:spPr>
          <a:xfrm>
            <a:off x="3117960" y="3122640"/>
            <a:ext cx="3547800" cy="3735000"/>
          </a:xfrm>
          <a:prstGeom prst="rect">
            <a:avLst/>
          </a:prstGeom>
          <a:ln w="9360">
            <a:noFill/>
          </a:ln>
        </p:spPr>
      </p:pic>
      <p:sp>
        <p:nvSpPr>
          <p:cNvPr id="221" name="Line 4"/>
          <p:cNvSpPr/>
          <p:nvPr/>
        </p:nvSpPr>
        <p:spPr>
          <a:xfrm>
            <a:off x="5479920" y="4343400"/>
            <a:ext cx="380880" cy="3808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"/>
          <p:cNvSpPr/>
          <p:nvPr/>
        </p:nvSpPr>
        <p:spPr>
          <a:xfrm>
            <a:off x="5253480" y="3809880"/>
            <a:ext cx="333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/>
          </a:p>
        </p:txBody>
      </p:sp>
      <p:sp>
        <p:nvSpPr>
          <p:cNvPr id="223" name="Line 6"/>
          <p:cNvSpPr/>
          <p:nvPr/>
        </p:nvSpPr>
        <p:spPr>
          <a:xfrm flipV="1">
            <a:off x="5479920" y="5333760"/>
            <a:ext cx="380880" cy="38124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7"/>
          <p:cNvSpPr/>
          <p:nvPr/>
        </p:nvSpPr>
        <p:spPr>
          <a:xfrm>
            <a:off x="5238360" y="568008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/>
          </a:p>
        </p:txBody>
      </p:sp>
      <p:sp>
        <p:nvSpPr>
          <p:cNvPr id="225" name="CustomShape 8"/>
          <p:cNvSpPr/>
          <p:nvPr/>
        </p:nvSpPr>
        <p:spPr>
          <a:xfrm>
            <a:off x="4720320" y="4495680"/>
            <a:ext cx="333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/>
          </a:p>
        </p:txBody>
      </p:sp>
      <p:sp>
        <p:nvSpPr>
          <p:cNvPr id="226" name="CustomShape 9"/>
          <p:cNvSpPr/>
          <p:nvPr/>
        </p:nvSpPr>
        <p:spPr>
          <a:xfrm>
            <a:off x="4718160" y="5105520"/>
            <a:ext cx="488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r>
            <a:endParaRPr/>
          </a:p>
        </p:txBody>
      </p:sp>
      <p:sp>
        <p:nvSpPr>
          <p:cNvPr id="227" name="CustomShape 10"/>
          <p:cNvSpPr/>
          <p:nvPr/>
        </p:nvSpPr>
        <p:spPr>
          <a:xfrm>
            <a:off x="4108320" y="4800600"/>
            <a:ext cx="533160" cy="456840"/>
          </a:xfrm>
          <a:prstGeom prst="ellipse">
            <a:avLst/>
          </a:prstGeom>
          <a:noFill/>
          <a:ln w="572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1"/>
          <p:cNvSpPr/>
          <p:nvPr/>
        </p:nvSpPr>
        <p:spPr>
          <a:xfrm>
            <a:off x="161280" y="3476520"/>
            <a:ext cx="259956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options:</a:t>
            </a:r>
            <a:endParaRPr/>
          </a:p>
        </p:txBody>
      </p:sp>
      <p:sp>
        <p:nvSpPr>
          <p:cNvPr id="229" name="Line 12"/>
          <p:cNvSpPr/>
          <p:nvPr/>
        </p:nvSpPr>
        <p:spPr>
          <a:xfrm flipV="1">
            <a:off x="4572000" y="4343400"/>
            <a:ext cx="380880" cy="380880"/>
          </a:xfrm>
          <a:prstGeom prst="line">
            <a:avLst/>
          </a:prstGeom>
          <a:ln w="7632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3"/>
          <p:cNvSpPr/>
          <p:nvPr/>
        </p:nvSpPr>
        <p:spPr>
          <a:xfrm flipV="1">
            <a:off x="304560" y="4140000"/>
            <a:ext cx="381240" cy="380880"/>
          </a:xfrm>
          <a:prstGeom prst="line">
            <a:avLst/>
          </a:prstGeom>
          <a:ln w="7632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4"/>
          <p:cNvSpPr/>
          <p:nvPr/>
        </p:nvSpPr>
        <p:spPr>
          <a:xfrm>
            <a:off x="923760" y="4064040"/>
            <a:ext cx="165312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+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16</a:t>
            </a:r>
            <a:endParaRPr/>
          </a:p>
        </p:txBody>
      </p:sp>
      <p:sp>
        <p:nvSpPr>
          <p:cNvPr id="232" name="Line 15"/>
          <p:cNvSpPr/>
          <p:nvPr/>
        </p:nvSpPr>
        <p:spPr>
          <a:xfrm>
            <a:off x="4572000" y="5410080"/>
            <a:ext cx="304560" cy="330120"/>
          </a:xfrm>
          <a:prstGeom prst="line">
            <a:avLst/>
          </a:prstGeom>
          <a:ln w="7632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16"/>
          <p:cNvSpPr/>
          <p:nvPr/>
        </p:nvSpPr>
        <p:spPr>
          <a:xfrm>
            <a:off x="304560" y="4876560"/>
            <a:ext cx="304920" cy="330120"/>
          </a:xfrm>
          <a:prstGeom prst="line">
            <a:avLst/>
          </a:prstGeom>
          <a:ln w="7632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7"/>
          <p:cNvSpPr/>
          <p:nvPr/>
        </p:nvSpPr>
        <p:spPr>
          <a:xfrm>
            <a:off x="772560" y="4800600"/>
            <a:ext cx="19904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 +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23</a:t>
            </a:r>
            <a:endParaRPr/>
          </a:p>
        </p:txBody>
      </p:sp>
    </p:spTree>
  </p:cSld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A68DEAD-E54C-4082-AA82-84037ED3E18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 Example</a:t>
            </a:r>
            <a:endParaRPr/>
          </a:p>
        </p:txBody>
      </p:sp>
      <p:sp>
        <p:nvSpPr>
          <p:cNvPr id="237" name="TextShape 3"/>
          <p:cNvSpPr txBox="1"/>
          <p:nvPr/>
        </p:nvSpPr>
        <p:spPr>
          <a:xfrm>
            <a:off x="228600" y="914400"/>
            <a:ext cx="487656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Example:</a:t>
            </a:r>
            <a:endParaRPr/>
          </a:p>
          <a:p>
            <a:pPr marL="343080" indent="-342720">
              <a:lnSpc>
                <a:spcPct val="1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principle of optimality 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StarSymbol"/>
              <a:buChar char=""/>
            </a:pPr>
            <a:r>
              <a:rPr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 Optimal Value Function and optimal control at each state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from the final state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pic>
        <p:nvPicPr>
          <p:cNvPr id="238" name="Picture 4" descr=""/>
          <p:cNvPicPr/>
          <p:nvPr/>
        </p:nvPicPr>
        <p:blipFill>
          <a:blip r:embed="rId1"/>
          <a:stretch/>
        </p:blipFill>
        <p:spPr>
          <a:xfrm>
            <a:off x="4876920" y="914400"/>
            <a:ext cx="4039920" cy="3390480"/>
          </a:xfrm>
          <a:prstGeom prst="rect">
            <a:avLst/>
          </a:prstGeom>
          <a:ln w="9360">
            <a:noFill/>
          </a:ln>
        </p:spPr>
      </p:pic>
      <p:pic>
        <p:nvPicPr>
          <p:cNvPr id="239" name="Picture 5" descr=""/>
          <p:cNvPicPr/>
          <p:nvPr/>
        </p:nvPicPr>
        <p:blipFill>
          <a:blip r:embed="rId2"/>
          <a:stretch/>
        </p:blipFill>
        <p:spPr>
          <a:xfrm>
            <a:off x="3117960" y="3122640"/>
            <a:ext cx="3547800" cy="3735000"/>
          </a:xfrm>
          <a:prstGeom prst="rect">
            <a:avLst/>
          </a:prstGeom>
          <a:ln w="9360">
            <a:noFill/>
          </a:ln>
        </p:spPr>
      </p:pic>
      <p:sp>
        <p:nvSpPr>
          <p:cNvPr id="240" name="Line 4"/>
          <p:cNvSpPr/>
          <p:nvPr/>
        </p:nvSpPr>
        <p:spPr>
          <a:xfrm>
            <a:off x="5479920" y="4343400"/>
            <a:ext cx="380880" cy="3808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5"/>
          <p:cNvSpPr/>
          <p:nvPr/>
        </p:nvSpPr>
        <p:spPr>
          <a:xfrm>
            <a:off x="5253480" y="3809880"/>
            <a:ext cx="333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/>
          </a:p>
        </p:txBody>
      </p:sp>
      <p:sp>
        <p:nvSpPr>
          <p:cNvPr id="242" name="Line 6"/>
          <p:cNvSpPr/>
          <p:nvPr/>
        </p:nvSpPr>
        <p:spPr>
          <a:xfrm flipV="1">
            <a:off x="5479920" y="5333760"/>
            <a:ext cx="380880" cy="38124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7"/>
          <p:cNvSpPr/>
          <p:nvPr/>
        </p:nvSpPr>
        <p:spPr>
          <a:xfrm>
            <a:off x="5238360" y="568008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/>
          </a:p>
        </p:txBody>
      </p:sp>
      <p:sp>
        <p:nvSpPr>
          <p:cNvPr id="244" name="CustomShape 8"/>
          <p:cNvSpPr/>
          <p:nvPr/>
        </p:nvSpPr>
        <p:spPr>
          <a:xfrm>
            <a:off x="124920" y="3476520"/>
            <a:ext cx="2616120" cy="1552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Assign: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StarSymbol"/>
              <a:buChar char=""/>
            </a:pPr>
            <a:r>
              <a:rPr b="1" i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optimal path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StarSymbol"/>
              <a:buChar char=""/>
            </a:pPr>
            <a:r>
              <a:rPr b="1" i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optimal cost</a:t>
            </a:r>
            <a:endParaRPr/>
          </a:p>
        </p:txBody>
      </p:sp>
      <p:sp>
        <p:nvSpPr>
          <p:cNvPr id="245" name="Line 9"/>
          <p:cNvSpPr/>
          <p:nvPr/>
        </p:nvSpPr>
        <p:spPr>
          <a:xfrm flipV="1">
            <a:off x="4435200" y="4267080"/>
            <a:ext cx="381240" cy="3808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0"/>
          <p:cNvSpPr/>
          <p:nvPr/>
        </p:nvSpPr>
        <p:spPr>
          <a:xfrm>
            <a:off x="3736800" y="480060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/>
          </a:p>
        </p:txBody>
      </p:sp>
    </p:spTree>
  </p:cSld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3D0A20C-867A-4597-852D-57AAF299CF3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 Example</a:t>
            </a:r>
            <a:endParaRPr/>
          </a:p>
        </p:txBody>
      </p:sp>
      <p:sp>
        <p:nvSpPr>
          <p:cNvPr id="249" name="TextShape 3"/>
          <p:cNvSpPr txBox="1"/>
          <p:nvPr/>
        </p:nvSpPr>
        <p:spPr>
          <a:xfrm>
            <a:off x="228600" y="914400"/>
            <a:ext cx="487656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Example:</a:t>
            </a:r>
            <a:endParaRPr/>
          </a:p>
          <a:p>
            <a:pPr marL="343080" indent="-342720">
              <a:lnSpc>
                <a:spcPct val="1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principle of optimality 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StarSymbol"/>
              <a:buChar char=""/>
            </a:pPr>
            <a:r>
              <a:rPr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 Optimal Value Function and optimal control at each state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from the final state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pic>
        <p:nvPicPr>
          <p:cNvPr id="250" name="Picture 4" descr=""/>
          <p:cNvPicPr/>
          <p:nvPr/>
        </p:nvPicPr>
        <p:blipFill>
          <a:blip r:embed="rId1"/>
          <a:stretch/>
        </p:blipFill>
        <p:spPr>
          <a:xfrm>
            <a:off x="4876920" y="914400"/>
            <a:ext cx="4039920" cy="3390480"/>
          </a:xfrm>
          <a:prstGeom prst="rect">
            <a:avLst/>
          </a:prstGeom>
          <a:ln w="9360">
            <a:noFill/>
          </a:ln>
        </p:spPr>
      </p:pic>
      <p:pic>
        <p:nvPicPr>
          <p:cNvPr id="251" name="Picture 5" descr=""/>
          <p:cNvPicPr/>
          <p:nvPr/>
        </p:nvPicPr>
        <p:blipFill>
          <a:blip r:embed="rId2"/>
          <a:stretch/>
        </p:blipFill>
        <p:spPr>
          <a:xfrm>
            <a:off x="3117960" y="3122640"/>
            <a:ext cx="3547800" cy="3735000"/>
          </a:xfrm>
          <a:prstGeom prst="rect">
            <a:avLst/>
          </a:prstGeom>
          <a:ln w="9360">
            <a:noFill/>
          </a:ln>
        </p:spPr>
      </p:pic>
      <p:sp>
        <p:nvSpPr>
          <p:cNvPr id="252" name="Line 4"/>
          <p:cNvSpPr/>
          <p:nvPr/>
        </p:nvSpPr>
        <p:spPr>
          <a:xfrm>
            <a:off x="5479920" y="4343400"/>
            <a:ext cx="380880" cy="3808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"/>
          <p:cNvSpPr/>
          <p:nvPr/>
        </p:nvSpPr>
        <p:spPr>
          <a:xfrm>
            <a:off x="5253480" y="3809880"/>
            <a:ext cx="333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/>
          </a:p>
        </p:txBody>
      </p:sp>
      <p:sp>
        <p:nvSpPr>
          <p:cNvPr id="254" name="Line 6"/>
          <p:cNvSpPr/>
          <p:nvPr/>
        </p:nvSpPr>
        <p:spPr>
          <a:xfrm flipV="1">
            <a:off x="5479920" y="5333760"/>
            <a:ext cx="380880" cy="38124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7"/>
          <p:cNvSpPr/>
          <p:nvPr/>
        </p:nvSpPr>
        <p:spPr>
          <a:xfrm>
            <a:off x="5238360" y="568008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/>
          </a:p>
        </p:txBody>
      </p:sp>
      <p:sp>
        <p:nvSpPr>
          <p:cNvPr id="256" name="CustomShape 8"/>
          <p:cNvSpPr/>
          <p:nvPr/>
        </p:nvSpPr>
        <p:spPr>
          <a:xfrm>
            <a:off x="389880" y="3124080"/>
            <a:ext cx="2351160" cy="106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Continue…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7" name="Line 9"/>
          <p:cNvSpPr/>
          <p:nvPr/>
        </p:nvSpPr>
        <p:spPr>
          <a:xfrm flipV="1">
            <a:off x="4435200" y="4267080"/>
            <a:ext cx="381240" cy="3808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0"/>
          <p:cNvSpPr/>
          <p:nvPr/>
        </p:nvSpPr>
        <p:spPr>
          <a:xfrm>
            <a:off x="3736800" y="480060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/>
          </a:p>
        </p:txBody>
      </p:sp>
      <p:sp>
        <p:nvSpPr>
          <p:cNvPr id="259" name="Line 11"/>
          <p:cNvSpPr/>
          <p:nvPr/>
        </p:nvSpPr>
        <p:spPr>
          <a:xfrm>
            <a:off x="4740120" y="3522600"/>
            <a:ext cx="304920" cy="30456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2"/>
          <p:cNvSpPr/>
          <p:nvPr/>
        </p:nvSpPr>
        <p:spPr>
          <a:xfrm>
            <a:off x="4574880" y="303048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r>
            <a:endParaRPr/>
          </a:p>
        </p:txBody>
      </p:sp>
      <p:sp>
        <p:nvSpPr>
          <p:cNvPr id="261" name="CustomShape 13"/>
          <p:cNvSpPr/>
          <p:nvPr/>
        </p:nvSpPr>
        <p:spPr>
          <a:xfrm>
            <a:off x="3812760" y="415620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/>
          </a:p>
        </p:txBody>
      </p:sp>
      <p:sp>
        <p:nvSpPr>
          <p:cNvPr id="262" name="CustomShape 14"/>
          <p:cNvSpPr/>
          <p:nvPr/>
        </p:nvSpPr>
        <p:spPr>
          <a:xfrm>
            <a:off x="3904920" y="365760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/>
          </a:p>
        </p:txBody>
      </p:sp>
      <p:sp>
        <p:nvSpPr>
          <p:cNvPr id="263" name="CustomShape 15"/>
          <p:cNvSpPr/>
          <p:nvPr/>
        </p:nvSpPr>
        <p:spPr>
          <a:xfrm>
            <a:off x="3352680" y="3962520"/>
            <a:ext cx="533160" cy="456840"/>
          </a:xfrm>
          <a:prstGeom prst="ellipse">
            <a:avLst/>
          </a:prstGeom>
          <a:noFill/>
          <a:ln w="572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6"/>
          <p:cNvSpPr/>
          <p:nvPr/>
        </p:nvSpPr>
        <p:spPr>
          <a:xfrm flipV="1">
            <a:off x="3809880" y="3429000"/>
            <a:ext cx="380880" cy="380880"/>
          </a:xfrm>
          <a:prstGeom prst="line">
            <a:avLst/>
          </a:prstGeom>
          <a:ln w="7632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17"/>
          <p:cNvSpPr/>
          <p:nvPr/>
        </p:nvSpPr>
        <p:spPr>
          <a:xfrm flipV="1">
            <a:off x="228600" y="3886200"/>
            <a:ext cx="380880" cy="380880"/>
          </a:xfrm>
          <a:prstGeom prst="line">
            <a:avLst/>
          </a:prstGeom>
          <a:ln w="7632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8"/>
          <p:cNvSpPr/>
          <p:nvPr/>
        </p:nvSpPr>
        <p:spPr>
          <a:xfrm>
            <a:off x="696240" y="3809880"/>
            <a:ext cx="20102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 +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25</a:t>
            </a:r>
            <a:endParaRPr/>
          </a:p>
        </p:txBody>
      </p:sp>
      <p:sp>
        <p:nvSpPr>
          <p:cNvPr id="267" name="Line 19"/>
          <p:cNvSpPr/>
          <p:nvPr/>
        </p:nvSpPr>
        <p:spPr>
          <a:xfrm>
            <a:off x="3733560" y="4495680"/>
            <a:ext cx="304920" cy="330120"/>
          </a:xfrm>
          <a:prstGeom prst="line">
            <a:avLst/>
          </a:prstGeom>
          <a:ln w="7632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20"/>
          <p:cNvSpPr/>
          <p:nvPr/>
        </p:nvSpPr>
        <p:spPr>
          <a:xfrm>
            <a:off x="152280" y="4495680"/>
            <a:ext cx="304920" cy="330120"/>
          </a:xfrm>
          <a:prstGeom prst="line">
            <a:avLst/>
          </a:prstGeom>
          <a:ln w="7632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1"/>
          <p:cNvSpPr/>
          <p:nvPr/>
        </p:nvSpPr>
        <p:spPr>
          <a:xfrm>
            <a:off x="619920" y="4419720"/>
            <a:ext cx="20102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 +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28</a:t>
            </a:r>
            <a:endParaRPr/>
          </a:p>
        </p:txBody>
      </p:sp>
    </p:spTree>
  </p:cSld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7010888-F96C-4E85-B258-AA3732D740F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 Example</a:t>
            </a:r>
            <a:endParaRPr/>
          </a:p>
        </p:txBody>
      </p:sp>
      <p:sp>
        <p:nvSpPr>
          <p:cNvPr id="272" name="TextShape 3"/>
          <p:cNvSpPr txBox="1"/>
          <p:nvPr/>
        </p:nvSpPr>
        <p:spPr>
          <a:xfrm>
            <a:off x="228600" y="914400"/>
            <a:ext cx="487656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Example:</a:t>
            </a:r>
            <a:endParaRPr/>
          </a:p>
          <a:p>
            <a:pPr marL="343080" indent="-342720">
              <a:lnSpc>
                <a:spcPct val="1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principle of optimality 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StarSymbol"/>
              <a:buChar char=""/>
            </a:pPr>
            <a:r>
              <a:rPr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 Optimal Value Function and optimal control at each state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from the final state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pic>
        <p:nvPicPr>
          <p:cNvPr id="273" name="Picture 5" descr=""/>
          <p:cNvPicPr/>
          <p:nvPr/>
        </p:nvPicPr>
        <p:blipFill>
          <a:blip r:embed="rId1"/>
          <a:stretch/>
        </p:blipFill>
        <p:spPr>
          <a:xfrm>
            <a:off x="3117960" y="3122640"/>
            <a:ext cx="3547800" cy="3735000"/>
          </a:xfrm>
          <a:prstGeom prst="rect">
            <a:avLst/>
          </a:prstGeom>
          <a:ln w="9360">
            <a:noFill/>
          </a:ln>
        </p:spPr>
      </p:pic>
      <p:sp>
        <p:nvSpPr>
          <p:cNvPr id="274" name="Line 4"/>
          <p:cNvSpPr/>
          <p:nvPr/>
        </p:nvSpPr>
        <p:spPr>
          <a:xfrm>
            <a:off x="5479920" y="4343400"/>
            <a:ext cx="380880" cy="3808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5"/>
          <p:cNvSpPr/>
          <p:nvPr/>
        </p:nvSpPr>
        <p:spPr>
          <a:xfrm>
            <a:off x="5253480" y="3809880"/>
            <a:ext cx="333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/>
          </a:p>
        </p:txBody>
      </p:sp>
      <p:sp>
        <p:nvSpPr>
          <p:cNvPr id="276" name="Line 6"/>
          <p:cNvSpPr/>
          <p:nvPr/>
        </p:nvSpPr>
        <p:spPr>
          <a:xfrm flipV="1">
            <a:off x="5479920" y="5333760"/>
            <a:ext cx="380880" cy="38124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7"/>
          <p:cNvSpPr/>
          <p:nvPr/>
        </p:nvSpPr>
        <p:spPr>
          <a:xfrm>
            <a:off x="5238360" y="568008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/>
          </a:p>
        </p:txBody>
      </p:sp>
      <p:sp>
        <p:nvSpPr>
          <p:cNvPr id="278" name="CustomShape 8"/>
          <p:cNvSpPr/>
          <p:nvPr/>
        </p:nvSpPr>
        <p:spPr>
          <a:xfrm>
            <a:off x="389880" y="3124080"/>
            <a:ext cx="2351160" cy="106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Continue…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9" name="Line 9"/>
          <p:cNvSpPr/>
          <p:nvPr/>
        </p:nvSpPr>
        <p:spPr>
          <a:xfrm flipV="1">
            <a:off x="4435200" y="4267080"/>
            <a:ext cx="381240" cy="3808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0"/>
          <p:cNvSpPr/>
          <p:nvPr/>
        </p:nvSpPr>
        <p:spPr>
          <a:xfrm>
            <a:off x="3736800" y="480060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/>
          </a:p>
        </p:txBody>
      </p:sp>
      <p:sp>
        <p:nvSpPr>
          <p:cNvPr id="281" name="Line 11"/>
          <p:cNvSpPr/>
          <p:nvPr/>
        </p:nvSpPr>
        <p:spPr>
          <a:xfrm>
            <a:off x="4740120" y="3522600"/>
            <a:ext cx="304920" cy="30456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2"/>
          <p:cNvSpPr/>
          <p:nvPr/>
        </p:nvSpPr>
        <p:spPr>
          <a:xfrm>
            <a:off x="4574880" y="303048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r>
            <a:endParaRPr/>
          </a:p>
        </p:txBody>
      </p:sp>
      <p:sp>
        <p:nvSpPr>
          <p:cNvPr id="283" name="Line 13"/>
          <p:cNvSpPr/>
          <p:nvPr/>
        </p:nvSpPr>
        <p:spPr>
          <a:xfrm flipV="1">
            <a:off x="228600" y="3886200"/>
            <a:ext cx="380880" cy="380880"/>
          </a:xfrm>
          <a:prstGeom prst="line">
            <a:avLst/>
          </a:prstGeom>
          <a:ln w="7632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4"/>
          <p:cNvSpPr/>
          <p:nvPr/>
        </p:nvSpPr>
        <p:spPr>
          <a:xfrm>
            <a:off x="696240" y="3809880"/>
            <a:ext cx="20102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 +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25</a:t>
            </a:r>
            <a:endParaRPr/>
          </a:p>
        </p:txBody>
      </p:sp>
      <p:sp>
        <p:nvSpPr>
          <p:cNvPr id="285" name="Line 15"/>
          <p:cNvSpPr/>
          <p:nvPr/>
        </p:nvSpPr>
        <p:spPr>
          <a:xfrm>
            <a:off x="152280" y="4495680"/>
            <a:ext cx="304920" cy="330120"/>
          </a:xfrm>
          <a:prstGeom prst="line">
            <a:avLst/>
          </a:prstGeom>
          <a:ln w="7632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6"/>
          <p:cNvSpPr/>
          <p:nvPr/>
        </p:nvSpPr>
        <p:spPr>
          <a:xfrm>
            <a:off x="619920" y="4419720"/>
            <a:ext cx="20102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 +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28</a:t>
            </a:r>
            <a:endParaRPr/>
          </a:p>
        </p:txBody>
      </p:sp>
      <p:sp>
        <p:nvSpPr>
          <p:cNvPr id="287" name="Line 17"/>
          <p:cNvSpPr/>
          <p:nvPr/>
        </p:nvSpPr>
        <p:spPr>
          <a:xfrm flipV="1">
            <a:off x="3749400" y="3504960"/>
            <a:ext cx="304920" cy="30492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8"/>
          <p:cNvSpPr/>
          <p:nvPr/>
        </p:nvSpPr>
        <p:spPr>
          <a:xfrm>
            <a:off x="2974680" y="392760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</a:t>
            </a:r>
            <a:endParaRPr/>
          </a:p>
        </p:txBody>
      </p:sp>
    </p:spTree>
  </p:cSld>
  <p:timing>
    <p:tnLst>
      <p:par>
        <p:cTn id="294" dur="indefinite" restart="never" nodeType="tmRoot">
          <p:childTnLst>
            <p:seq>
              <p:cTn id="295" dur="indefinite" nodeType="mainSeq">
                <p:childTnLst>
                  <p:par>
                    <p:cTn id="296" fill="hold">
                      <p:stCondLst>
                        <p:cond delay="0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03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06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09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12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icture 3" descr=""/>
          <p:cNvPicPr/>
          <p:nvPr/>
        </p:nvPicPr>
        <p:blipFill>
          <a:blip r:embed="rId1"/>
          <a:stretch/>
        </p:blipFill>
        <p:spPr>
          <a:xfrm>
            <a:off x="1143000" y="990720"/>
            <a:ext cx="6386040" cy="5638320"/>
          </a:xfrm>
          <a:prstGeom prst="rect">
            <a:avLst/>
          </a:prstGeom>
          <a:ln w="9360">
            <a:noFill/>
          </a:ln>
        </p:spPr>
      </p:pic>
      <p:sp>
        <p:nvSpPr>
          <p:cNvPr id="290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1D69845-EF45-4422-9ECD-3E883ED8E74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 Example</a:t>
            </a:r>
            <a:endParaRPr/>
          </a:p>
        </p:txBody>
      </p:sp>
      <p:pic>
        <p:nvPicPr>
          <p:cNvPr id="292" name="Picture 31" descr=""/>
          <p:cNvPicPr/>
          <p:nvPr/>
        </p:nvPicPr>
        <p:blipFill>
          <a:blip r:embed="rId2"/>
          <a:stretch/>
        </p:blipFill>
        <p:spPr>
          <a:xfrm>
            <a:off x="6248520" y="6095880"/>
            <a:ext cx="2114280" cy="380520"/>
          </a:xfrm>
          <a:prstGeom prst="rect">
            <a:avLst/>
          </a:prstGeom>
          <a:ln w="9360"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6333480" y="5486400"/>
            <a:ext cx="1961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cost:</a:t>
            </a:r>
            <a:endParaRPr/>
          </a:p>
        </p:txBody>
      </p:sp>
      <p:sp>
        <p:nvSpPr>
          <p:cNvPr id="294" name="CustomShape 4"/>
          <p:cNvSpPr/>
          <p:nvPr/>
        </p:nvSpPr>
        <p:spPr>
          <a:xfrm>
            <a:off x="6095880" y="5410080"/>
            <a:ext cx="2590560" cy="121896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5"/>
          <p:cNvSpPr/>
          <p:nvPr/>
        </p:nvSpPr>
        <p:spPr>
          <a:xfrm>
            <a:off x="465840" y="990720"/>
            <a:ext cx="2741400" cy="106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Continue until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reached</a:t>
            </a:r>
            <a:endParaRPr/>
          </a:p>
        </p:txBody>
      </p:sp>
    </p:spTree>
  </p:cSld>
  <p:timing>
    <p:tnLst>
      <p:par>
        <p:cTn id="314" dur="indefinite" restart="never" nodeType="tmRoot">
          <p:childTnLst>
            <p:seq>
              <p:cTn id="3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225B9C0-600A-445C-B5D7-9FACA65E7C8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LTI Optimal regulators</a:t>
            </a:r>
            <a:endParaRPr/>
          </a:p>
        </p:txBody>
      </p:sp>
      <p:sp>
        <p:nvSpPr>
          <p:cNvPr id="298" name="TextShape 3"/>
          <p:cNvSpPr txBox="1"/>
          <p:nvPr/>
        </p:nvSpPr>
        <p:spPr>
          <a:xfrm>
            <a:off x="457200" y="1143000"/>
            <a:ext cx="8229240" cy="2285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 space description of a discrete time LTI</a:t>
            </a:r>
            <a:endParaRPr/>
          </a:p>
        </p:txBody>
      </p:sp>
      <p:pic>
        <p:nvPicPr>
          <p:cNvPr id="299" name="Picture 4" descr=""/>
          <p:cNvPicPr/>
          <p:nvPr/>
        </p:nvPicPr>
        <p:blipFill>
          <a:blip r:embed="rId1"/>
          <a:stretch/>
        </p:blipFill>
        <p:spPr>
          <a:xfrm>
            <a:off x="2133720" y="2514600"/>
            <a:ext cx="1809360" cy="380520"/>
          </a:xfrm>
          <a:prstGeom prst="rect">
            <a:avLst/>
          </a:prstGeom>
          <a:ln w="9360">
            <a:noFill/>
          </a:ln>
        </p:spPr>
      </p:pic>
      <p:pic>
        <p:nvPicPr>
          <p:cNvPr id="300" name="Picture 5" descr=""/>
          <p:cNvPicPr/>
          <p:nvPr/>
        </p:nvPicPr>
        <p:blipFill>
          <a:blip r:embed="rId2"/>
          <a:stretch/>
        </p:blipFill>
        <p:spPr>
          <a:xfrm>
            <a:off x="1219320" y="1981080"/>
            <a:ext cx="5466960" cy="380520"/>
          </a:xfrm>
          <a:prstGeom prst="rect">
            <a:avLst/>
          </a:prstGeom>
          <a:ln w="9360">
            <a:noFill/>
          </a:ln>
        </p:spPr>
      </p:pic>
      <p:sp>
        <p:nvSpPr>
          <p:cNvPr id="301" name="CustomShape 4"/>
          <p:cNvSpPr/>
          <p:nvPr/>
        </p:nvSpPr>
        <p:spPr>
          <a:xfrm>
            <a:off x="457200" y="3886200"/>
            <a:ext cx="830556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“optimal” control</a:t>
            </a:r>
            <a:endParaRPr/>
          </a:p>
        </p:txBody>
      </p:sp>
      <p:pic>
        <p:nvPicPr>
          <p:cNvPr id="302" name="Picture 8" descr=""/>
          <p:cNvPicPr/>
          <p:nvPr/>
        </p:nvPicPr>
        <p:blipFill>
          <a:blip r:embed="rId3"/>
          <a:stretch/>
        </p:blipFill>
        <p:spPr>
          <a:xfrm>
            <a:off x="4572000" y="3886200"/>
            <a:ext cx="3981240" cy="456840"/>
          </a:xfrm>
          <a:prstGeom prst="rect">
            <a:avLst/>
          </a:prstGeom>
          <a:ln w="9360"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419040" y="5105520"/>
            <a:ext cx="830556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drives the state to the origin</a:t>
            </a:r>
            <a:endParaRPr/>
          </a:p>
        </p:txBody>
      </p:sp>
      <p:pic>
        <p:nvPicPr>
          <p:cNvPr id="304" name="Picture 11" descr=""/>
          <p:cNvPicPr/>
          <p:nvPr/>
        </p:nvPicPr>
        <p:blipFill>
          <a:blip r:embed="rId4"/>
          <a:stretch/>
        </p:blipFill>
        <p:spPr>
          <a:xfrm>
            <a:off x="3492360" y="6067440"/>
            <a:ext cx="1066320" cy="285480"/>
          </a:xfrm>
          <a:prstGeom prst="rect">
            <a:avLst/>
          </a:prstGeom>
          <a:ln w="9360">
            <a:noFill/>
          </a:ln>
        </p:spPr>
      </p:pic>
      <p:sp>
        <p:nvSpPr>
          <p:cNvPr id="305" name="CustomShape 6"/>
          <p:cNvSpPr/>
          <p:nvPr/>
        </p:nvSpPr>
        <p:spPr>
          <a:xfrm>
            <a:off x="1466280" y="3124080"/>
            <a:ext cx="4957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now, everything is deterministic</a:t>
            </a:r>
            <a:endParaRPr/>
          </a:p>
        </p:txBody>
      </p:sp>
      <p:sp>
        <p:nvSpPr>
          <p:cNvPr id="306" name="CustomShape 7"/>
          <p:cNvSpPr/>
          <p:nvPr/>
        </p:nvSpPr>
        <p:spPr>
          <a:xfrm flipH="1" flipV="1">
            <a:off x="2666880" y="4342680"/>
            <a:ext cx="60912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8"/>
          <p:cNvSpPr/>
          <p:nvPr/>
        </p:nvSpPr>
        <p:spPr>
          <a:xfrm>
            <a:off x="3294720" y="4572000"/>
            <a:ext cx="4530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some sense, to be defined later…</a:t>
            </a:r>
            <a:endParaRPr/>
          </a:p>
        </p:txBody>
      </p:sp>
    </p:spTree>
  </p:cSld>
  <p:timing>
    <p:tnLst>
      <p:par>
        <p:cTn id="316" dur="indefinite" restart="never" nodeType="tmRoot">
          <p:childTnLst>
            <p:seq>
              <p:cTn id="317" dur="indefinite" nodeType="mainSeq">
                <p:childTnLst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622BCD2-1A32-40A4-95E7-899F986102B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Finite Horizon LQ optimal regulator</a:t>
            </a:r>
            <a:endParaRPr/>
          </a:p>
        </p:txBody>
      </p:sp>
      <p:sp>
        <p:nvSpPr>
          <p:cNvPr id="310" name="TextShape 3"/>
          <p:cNvSpPr txBox="1"/>
          <p:nvPr/>
        </p:nvSpPr>
        <p:spPr>
          <a:xfrm>
            <a:off x="380880" y="990720"/>
            <a:ext cx="86101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the nth order  discrete time LTI system:</a:t>
            </a:r>
            <a:endParaRPr/>
          </a:p>
        </p:txBody>
      </p:sp>
      <p:sp>
        <p:nvSpPr>
          <p:cNvPr id="311" name="CustomShape 4"/>
          <p:cNvSpPr/>
          <p:nvPr/>
        </p:nvSpPr>
        <p:spPr>
          <a:xfrm>
            <a:off x="380880" y="2514600"/>
            <a:ext cx="8152920" cy="216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want to find the optimal control sequence: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minimizes the cost functional:</a:t>
            </a:r>
            <a:endParaRPr/>
          </a:p>
        </p:txBody>
      </p:sp>
      <p:pic>
        <p:nvPicPr>
          <p:cNvPr id="312" name="Picture 5" descr=""/>
          <p:cNvPicPr/>
          <p:nvPr/>
        </p:nvPicPr>
        <p:blipFill>
          <a:blip r:embed="rId1"/>
          <a:stretch/>
        </p:blipFill>
        <p:spPr>
          <a:xfrm>
            <a:off x="6858000" y="1828800"/>
            <a:ext cx="1809360" cy="380520"/>
          </a:xfrm>
          <a:prstGeom prst="rect">
            <a:avLst/>
          </a:prstGeom>
          <a:ln w="9360">
            <a:noFill/>
          </a:ln>
        </p:spPr>
      </p:pic>
      <p:pic>
        <p:nvPicPr>
          <p:cNvPr id="313" name="Picture 16" descr=""/>
          <p:cNvPicPr/>
          <p:nvPr/>
        </p:nvPicPr>
        <p:blipFill>
          <a:blip r:embed="rId2"/>
          <a:stretch/>
        </p:blipFill>
        <p:spPr>
          <a:xfrm>
            <a:off x="403200" y="1752480"/>
            <a:ext cx="5466960" cy="380520"/>
          </a:xfrm>
          <a:prstGeom prst="rect">
            <a:avLst/>
          </a:prstGeom>
          <a:ln w="9360">
            <a:noFill/>
          </a:ln>
        </p:spPr>
      </p:pic>
      <p:pic>
        <p:nvPicPr>
          <p:cNvPr id="314" name="Picture 15" descr=""/>
          <p:cNvPicPr/>
          <p:nvPr/>
        </p:nvPicPr>
        <p:blipFill>
          <a:blip r:embed="rId3"/>
          <a:stretch/>
        </p:blipFill>
        <p:spPr>
          <a:xfrm>
            <a:off x="1146600" y="5257800"/>
            <a:ext cx="6866640" cy="907200"/>
          </a:xfrm>
          <a:prstGeom prst="rect">
            <a:avLst/>
          </a:prstGeom>
          <a:ln>
            <a:noFill/>
          </a:ln>
        </p:spPr>
      </p:pic>
      <p:pic>
        <p:nvPicPr>
          <p:cNvPr id="315" name="Picture 22" descr=""/>
          <p:cNvPicPr/>
          <p:nvPr/>
        </p:nvPicPr>
        <p:blipFill>
          <a:blip r:embed="rId4"/>
          <a:stretch/>
        </p:blipFill>
        <p:spPr>
          <a:xfrm>
            <a:off x="1060560" y="3502080"/>
            <a:ext cx="7048080" cy="418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6" dur="indefinite" restart="never" nodeType="tmRoot">
          <p:childTnLst>
            <p:seq>
              <p:cTn id="337" dur="indefinite" nodeType="mainSeq">
                <p:childTnLst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0375F8D-D8F8-4049-BEEB-54F7171B65B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33520" indent="-533160">
              <a:lnSpc>
                <a:spcPct val="100000"/>
              </a:lnSpc>
              <a:buFont typeface="StarSymbol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  <a:buFont typeface="StarSymbol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multi-stage example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  <a:buFont typeface="StarSymbol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 of finite-horizon optimal </a:t>
            </a:r>
            <a:endParaRPr/>
          </a:p>
          <a:p>
            <a:pPr marL="533520" indent="-53316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Quadratic Reguator (LQR)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87617BA-63F6-487F-BF71-0E8078D93C9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Finite Horizon LQ optimal regulator</a:t>
            </a:r>
            <a:endParaRPr/>
          </a:p>
        </p:txBody>
      </p:sp>
      <p:sp>
        <p:nvSpPr>
          <p:cNvPr id="318" name="TextShape 3"/>
          <p:cNvSpPr txBox="1"/>
          <p:nvPr/>
        </p:nvSpPr>
        <p:spPr>
          <a:xfrm>
            <a:off x="380880" y="990720"/>
            <a:ext cx="86101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the nth order  discrete time LTI system:</a:t>
            </a:r>
            <a:endParaRPr/>
          </a:p>
        </p:txBody>
      </p:sp>
      <p:sp>
        <p:nvSpPr>
          <p:cNvPr id="319" name="CustomShape 4"/>
          <p:cNvSpPr/>
          <p:nvPr/>
        </p:nvSpPr>
        <p:spPr>
          <a:xfrm>
            <a:off x="304920" y="2895480"/>
            <a:ext cx="7772040" cy="82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Notice that the value of the cost depends on the initial condition</a:t>
            </a:r>
            <a:endParaRPr/>
          </a:p>
        </p:txBody>
      </p:sp>
      <p:pic>
        <p:nvPicPr>
          <p:cNvPr id="320" name="Picture 5" descr=""/>
          <p:cNvPicPr/>
          <p:nvPr/>
        </p:nvPicPr>
        <p:blipFill>
          <a:blip r:embed="rId1"/>
          <a:stretch/>
        </p:blipFill>
        <p:spPr>
          <a:xfrm>
            <a:off x="6858000" y="1828800"/>
            <a:ext cx="1809360" cy="380520"/>
          </a:xfrm>
          <a:prstGeom prst="rect">
            <a:avLst/>
          </a:prstGeom>
          <a:ln w="9360">
            <a:noFill/>
          </a:ln>
        </p:spPr>
      </p:pic>
      <p:pic>
        <p:nvPicPr>
          <p:cNvPr id="321" name="Picture 16" descr=""/>
          <p:cNvPicPr/>
          <p:nvPr/>
        </p:nvPicPr>
        <p:blipFill>
          <a:blip r:embed="rId2"/>
          <a:stretch/>
        </p:blipFill>
        <p:spPr>
          <a:xfrm>
            <a:off x="403200" y="1752480"/>
            <a:ext cx="5466960" cy="380520"/>
          </a:xfrm>
          <a:prstGeom prst="rect">
            <a:avLst/>
          </a:prstGeom>
          <a:ln w="9360">
            <a:noFill/>
          </a:ln>
        </p:spPr>
      </p:pic>
      <p:pic>
        <p:nvPicPr>
          <p:cNvPr id="322" name="Picture 13" descr=""/>
          <p:cNvPicPr/>
          <p:nvPr/>
        </p:nvPicPr>
        <p:blipFill>
          <a:blip r:embed="rId3"/>
          <a:stretch/>
        </p:blipFill>
        <p:spPr>
          <a:xfrm>
            <a:off x="527400" y="4495680"/>
            <a:ext cx="8207280" cy="893880"/>
          </a:xfrm>
          <a:prstGeom prst="rect">
            <a:avLst/>
          </a:prstGeom>
          <a:ln>
            <a:noFill/>
          </a:ln>
        </p:spPr>
      </p:pic>
      <p:pic>
        <p:nvPicPr>
          <p:cNvPr id="323" name="Picture 5" descr=""/>
          <p:cNvPicPr/>
          <p:nvPr/>
        </p:nvPicPr>
        <p:blipFill>
          <a:blip r:embed="rId4"/>
          <a:stretch/>
        </p:blipFill>
        <p:spPr>
          <a:xfrm>
            <a:off x="2209680" y="3429000"/>
            <a:ext cx="1809360" cy="380520"/>
          </a:xfrm>
          <a:prstGeom prst="rect">
            <a:avLst/>
          </a:prstGeom>
          <a:ln w="9360">
            <a:noFill/>
          </a:ln>
        </p:spPr>
      </p:pic>
      <p:sp>
        <p:nvSpPr>
          <p:cNvPr id="324" name="CustomShape 5"/>
          <p:cNvSpPr/>
          <p:nvPr/>
        </p:nvSpPr>
        <p:spPr>
          <a:xfrm flipV="1">
            <a:off x="990720" y="5180760"/>
            <a:ext cx="228240" cy="53316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6"/>
          <p:cNvSpPr/>
          <p:nvPr/>
        </p:nvSpPr>
        <p:spPr>
          <a:xfrm>
            <a:off x="609480" y="579132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emphasize the dependence on</a:t>
            </a:r>
            <a:endParaRPr/>
          </a:p>
        </p:txBody>
      </p:sp>
      <p:pic>
        <p:nvPicPr>
          <p:cNvPr id="326" name="Picture 5" descr=""/>
          <p:cNvPicPr/>
          <p:nvPr/>
        </p:nvPicPr>
        <p:blipFill>
          <a:blip r:embed="rId5"/>
          <a:stretch/>
        </p:blipFill>
        <p:spPr>
          <a:xfrm>
            <a:off x="5715000" y="5867280"/>
            <a:ext cx="1809360" cy="380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0" dur="indefinite" restart="never" nodeType="tmRoot">
          <p:childTnLst>
            <p:seq>
              <p:cTn id="351" dur="indefinite" nodeType="mainSeq">
                <p:childTnLst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3145B45-0193-460D-A185-A9A0F8FC3D5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LQ Cost Functional:</a:t>
            </a:r>
            <a:endParaRPr/>
          </a:p>
        </p:txBody>
      </p:sp>
      <p:sp>
        <p:nvSpPr>
          <p:cNvPr id="329" name="CustomShape 3"/>
          <p:cNvSpPr/>
          <p:nvPr/>
        </p:nvSpPr>
        <p:spPr>
          <a:xfrm>
            <a:off x="457200" y="2438280"/>
            <a:ext cx="8229240" cy="3580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number of steps—“horizon”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3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penalizes the final state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deviation from the origin</a:t>
            </a:r>
            <a:endParaRPr/>
          </a:p>
          <a:p>
            <a:pPr marL="343080" indent="-342720">
              <a:lnSpc>
                <a:spcPct val="150000"/>
              </a:lnSpc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penalizes the transient state deviation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the origin and the control effort   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/>
          </a:p>
          <a:p>
            <a:pPr marL="343080" indent="-342720">
              <a:lnSpc>
                <a:spcPct val="13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/>
          </a:p>
        </p:txBody>
      </p:sp>
      <p:pic>
        <p:nvPicPr>
          <p:cNvPr id="330" name="Picture 11" descr=""/>
          <p:cNvPicPr/>
          <p:nvPr/>
        </p:nvPicPr>
        <p:blipFill>
          <a:blip r:embed="rId1"/>
          <a:stretch/>
        </p:blipFill>
        <p:spPr>
          <a:xfrm>
            <a:off x="1066680" y="2514600"/>
            <a:ext cx="310680" cy="258480"/>
          </a:xfrm>
          <a:prstGeom prst="rect">
            <a:avLst/>
          </a:prstGeom>
          <a:ln w="9360">
            <a:noFill/>
          </a:ln>
        </p:spPr>
      </p:pic>
      <p:pic>
        <p:nvPicPr>
          <p:cNvPr id="331" name="Picture 13" descr=""/>
          <p:cNvPicPr/>
          <p:nvPr/>
        </p:nvPicPr>
        <p:blipFill>
          <a:blip r:embed="rId2"/>
          <a:stretch/>
        </p:blipFill>
        <p:spPr>
          <a:xfrm>
            <a:off x="1066680" y="3276720"/>
            <a:ext cx="2037960" cy="404640"/>
          </a:xfrm>
          <a:prstGeom prst="rect">
            <a:avLst/>
          </a:prstGeom>
          <a:ln>
            <a:noFill/>
          </a:ln>
        </p:spPr>
      </p:pic>
      <p:pic>
        <p:nvPicPr>
          <p:cNvPr id="332" name="Picture 15" descr=""/>
          <p:cNvPicPr/>
          <p:nvPr/>
        </p:nvPicPr>
        <p:blipFill>
          <a:blip r:embed="rId3"/>
          <a:stretch/>
        </p:blipFill>
        <p:spPr>
          <a:xfrm>
            <a:off x="990720" y="4191120"/>
            <a:ext cx="2609280" cy="688320"/>
          </a:xfrm>
          <a:prstGeom prst="rect">
            <a:avLst/>
          </a:prstGeom>
          <a:ln>
            <a:noFill/>
          </a:ln>
        </p:spPr>
      </p:pic>
      <p:pic>
        <p:nvPicPr>
          <p:cNvPr id="333" name="Picture 19" descr=""/>
          <p:cNvPicPr/>
          <p:nvPr/>
        </p:nvPicPr>
        <p:blipFill>
          <a:blip r:embed="rId4"/>
          <a:stretch/>
        </p:blipFill>
        <p:spPr>
          <a:xfrm>
            <a:off x="1137240" y="5486400"/>
            <a:ext cx="1123200" cy="414720"/>
          </a:xfrm>
          <a:prstGeom prst="rect">
            <a:avLst/>
          </a:prstGeom>
          <a:ln>
            <a:noFill/>
          </a:ln>
        </p:spPr>
      </p:pic>
      <p:pic>
        <p:nvPicPr>
          <p:cNvPr id="334" name="Picture 18" descr=""/>
          <p:cNvPicPr/>
          <p:nvPr/>
        </p:nvPicPr>
        <p:blipFill>
          <a:blip r:embed="rId5"/>
          <a:stretch/>
        </p:blipFill>
        <p:spPr>
          <a:xfrm>
            <a:off x="3549960" y="5181480"/>
            <a:ext cx="1989360" cy="916200"/>
          </a:xfrm>
          <a:prstGeom prst="rect">
            <a:avLst/>
          </a:prstGeom>
          <a:ln>
            <a:noFill/>
          </a:ln>
        </p:spPr>
      </p:pic>
      <p:pic>
        <p:nvPicPr>
          <p:cNvPr id="335" name="Picture 20" descr=""/>
          <p:cNvPicPr/>
          <p:nvPr/>
        </p:nvPicPr>
        <p:blipFill>
          <a:blip r:embed="rId6"/>
          <a:stretch/>
        </p:blipFill>
        <p:spPr>
          <a:xfrm>
            <a:off x="6705720" y="5486400"/>
            <a:ext cx="951480" cy="276840"/>
          </a:xfrm>
          <a:prstGeom prst="rect">
            <a:avLst/>
          </a:prstGeom>
          <a:ln>
            <a:noFill/>
          </a:ln>
        </p:spPr>
      </p:pic>
      <p:pic>
        <p:nvPicPr>
          <p:cNvPr id="336" name="Picture 32" descr=""/>
          <p:cNvPicPr/>
          <p:nvPr/>
        </p:nvPicPr>
        <p:blipFill>
          <a:blip r:embed="rId7"/>
          <a:stretch/>
        </p:blipFill>
        <p:spPr>
          <a:xfrm>
            <a:off x="447480" y="1066680"/>
            <a:ext cx="8394120" cy="914040"/>
          </a:xfrm>
          <a:prstGeom prst="rect">
            <a:avLst/>
          </a:prstGeom>
          <a:ln>
            <a:noFill/>
          </a:ln>
        </p:spPr>
      </p:pic>
      <p:sp>
        <p:nvSpPr>
          <p:cNvPr id="337" name="CustomShape 4"/>
          <p:cNvSpPr/>
          <p:nvPr/>
        </p:nvSpPr>
        <p:spPr>
          <a:xfrm>
            <a:off x="3435840" y="6324480"/>
            <a:ext cx="1435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symmetric</a:t>
            </a:r>
            <a:endParaRPr/>
          </a:p>
        </p:txBody>
      </p:sp>
      <p:sp>
        <p:nvSpPr>
          <p:cNvPr id="338" name="CustomShape 5"/>
          <p:cNvSpPr/>
          <p:nvPr/>
        </p:nvSpPr>
        <p:spPr>
          <a:xfrm rot="10800000">
            <a:off x="3352680" y="6553080"/>
            <a:ext cx="182844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6"/>
          <p:cNvSpPr/>
          <p:nvPr/>
        </p:nvSpPr>
        <p:spPr>
          <a:xfrm flipH="1" flipV="1" rot="5400000">
            <a:off x="3999960" y="6209640"/>
            <a:ext cx="456840" cy="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7"/>
          <p:cNvSpPr/>
          <p:nvPr/>
        </p:nvSpPr>
        <p:spPr>
          <a:xfrm flipV="1">
            <a:off x="4952880" y="5867280"/>
            <a:ext cx="205704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8"/>
          <p:cNvSpPr/>
          <p:nvPr/>
        </p:nvSpPr>
        <p:spPr>
          <a:xfrm>
            <a:off x="7010280" y="5334120"/>
            <a:ext cx="380520" cy="6091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63" dur="indefinite" restart="never" nodeType="tmRoot">
          <p:childTnLst>
            <p:seq>
              <p:cTn id="364" dur="indefinite" nodeType="mainSeq">
                <p:childTnLst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7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84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15" descr=""/>
          <p:cNvPicPr/>
          <p:nvPr/>
        </p:nvPicPr>
        <p:blipFill>
          <a:blip r:embed="rId1"/>
          <a:stretch/>
        </p:blipFill>
        <p:spPr>
          <a:xfrm>
            <a:off x="290520" y="1676520"/>
            <a:ext cx="8638920" cy="940680"/>
          </a:xfrm>
          <a:prstGeom prst="rect">
            <a:avLst/>
          </a:prstGeom>
          <a:ln>
            <a:noFill/>
          </a:ln>
        </p:spPr>
      </p:pic>
      <p:sp>
        <p:nvSpPr>
          <p:cNvPr id="343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9814848-602E-40AA-8661-83DC5B710FD4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LQ Cost Functional:</a:t>
            </a:r>
            <a:endParaRPr/>
          </a:p>
        </p:txBody>
      </p:sp>
      <p:sp>
        <p:nvSpPr>
          <p:cNvPr id="345" name="CustomShape 3"/>
          <p:cNvSpPr/>
          <p:nvPr/>
        </p:nvSpPr>
        <p:spPr>
          <a:xfrm>
            <a:off x="495360" y="990720"/>
            <a:ext cx="815292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Simplified nomenclature:</a:t>
            </a:r>
            <a:endParaRPr/>
          </a:p>
        </p:txBody>
      </p:sp>
      <p:pic>
        <p:nvPicPr>
          <p:cNvPr id="346" name="Picture 12" descr=""/>
          <p:cNvPicPr/>
          <p:nvPr/>
        </p:nvPicPr>
        <p:blipFill>
          <a:blip r:embed="rId2"/>
          <a:stretch/>
        </p:blipFill>
        <p:spPr>
          <a:xfrm>
            <a:off x="741240" y="5334120"/>
            <a:ext cx="7094880" cy="1074600"/>
          </a:xfrm>
          <a:prstGeom prst="rect">
            <a:avLst/>
          </a:prstGeom>
          <a:ln>
            <a:noFill/>
          </a:ln>
        </p:spPr>
      </p:pic>
      <p:sp>
        <p:nvSpPr>
          <p:cNvPr id="347" name="CustomShape 4"/>
          <p:cNvSpPr/>
          <p:nvPr/>
        </p:nvSpPr>
        <p:spPr>
          <a:xfrm rot="5400000">
            <a:off x="2667600" y="1447560"/>
            <a:ext cx="380520" cy="2209320"/>
          </a:xfrm>
          <a:prstGeom prst="rightBrace">
            <a:avLst>
              <a:gd name="adj1" fmla="val 43044"/>
              <a:gd name="adj2" fmla="val 50000"/>
            </a:avLst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5"/>
          <p:cNvSpPr/>
          <p:nvPr/>
        </p:nvSpPr>
        <p:spPr>
          <a:xfrm>
            <a:off x="2743200" y="2819160"/>
            <a:ext cx="228600" cy="266724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6"/>
          <p:cNvSpPr/>
          <p:nvPr/>
        </p:nvSpPr>
        <p:spPr>
          <a:xfrm>
            <a:off x="235440" y="3429000"/>
            <a:ext cx="1845360" cy="106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final state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cost</a:t>
            </a:r>
            <a:endParaRPr/>
          </a:p>
        </p:txBody>
      </p:sp>
      <p:sp>
        <p:nvSpPr>
          <p:cNvPr id="350" name="CustomShape 7"/>
          <p:cNvSpPr/>
          <p:nvPr/>
        </p:nvSpPr>
        <p:spPr>
          <a:xfrm rot="5400000">
            <a:off x="6820200" y="952200"/>
            <a:ext cx="456840" cy="3733560"/>
          </a:xfrm>
          <a:prstGeom prst="rightBrace">
            <a:avLst>
              <a:gd name="adj1" fmla="val 67843"/>
              <a:gd name="adj2" fmla="val 50000"/>
            </a:avLst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8"/>
          <p:cNvSpPr/>
          <p:nvPr/>
        </p:nvSpPr>
        <p:spPr>
          <a:xfrm>
            <a:off x="7018200" y="3200400"/>
            <a:ext cx="2153160" cy="1552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transient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cost at each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</a:t>
            </a:r>
            <a:endParaRPr/>
          </a:p>
        </p:txBody>
      </p:sp>
      <p:sp>
        <p:nvSpPr>
          <p:cNvPr id="352" name="Line 9"/>
          <p:cNvSpPr/>
          <p:nvPr/>
        </p:nvSpPr>
        <p:spPr>
          <a:xfrm flipH="1">
            <a:off x="5790960" y="3276360"/>
            <a:ext cx="1067040" cy="221004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0" dur="indefinite" restart="never" nodeType="tmRoot">
          <p:childTnLst>
            <p:seq>
              <p:cTn id="391" dur="indefinite" nodeType="mainSeq">
                <p:childTnLst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95360" y="1143000"/>
            <a:ext cx="8152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                                          define:</a:t>
            </a:r>
            <a:endParaRPr/>
          </a:p>
        </p:txBody>
      </p:sp>
      <p:sp>
        <p:nvSpPr>
          <p:cNvPr id="354" name="TextShape 2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C1E8840-9BB1-4D94-B374-F0191A75742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55" name="TextShape 3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notation</a:t>
            </a:r>
            <a:endParaRPr/>
          </a:p>
        </p:txBody>
      </p:sp>
      <p:sp>
        <p:nvSpPr>
          <p:cNvPr id="356" name="CustomShape 4"/>
          <p:cNvSpPr/>
          <p:nvPr/>
        </p:nvSpPr>
        <p:spPr>
          <a:xfrm>
            <a:off x="495360" y="1752480"/>
            <a:ext cx="8152920" cy="1857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control sequence from instance 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57" name="Picture 10" descr=""/>
          <p:cNvPicPr/>
          <p:nvPr/>
        </p:nvPicPr>
        <p:blipFill>
          <a:blip r:embed="rId1"/>
          <a:stretch/>
        </p:blipFill>
        <p:spPr>
          <a:xfrm>
            <a:off x="1143000" y="2971800"/>
            <a:ext cx="6817320" cy="555840"/>
          </a:xfrm>
          <a:prstGeom prst="rect">
            <a:avLst/>
          </a:prstGeom>
          <a:ln>
            <a:noFill/>
          </a:ln>
        </p:spPr>
      </p:pic>
      <p:pic>
        <p:nvPicPr>
          <p:cNvPr id="358" name="Picture 11" descr=""/>
          <p:cNvPicPr/>
          <p:nvPr/>
        </p:nvPicPr>
        <p:blipFill>
          <a:blip r:embed="rId2"/>
          <a:stretch/>
        </p:blipFill>
        <p:spPr>
          <a:xfrm>
            <a:off x="1055520" y="5257800"/>
            <a:ext cx="6521400" cy="539280"/>
          </a:xfrm>
          <a:prstGeom prst="rect">
            <a:avLst/>
          </a:prstGeom>
          <a:ln>
            <a:noFill/>
          </a:ln>
        </p:spPr>
      </p:pic>
      <p:sp>
        <p:nvSpPr>
          <p:cNvPr id="359" name="CustomShape 5"/>
          <p:cNvSpPr/>
          <p:nvPr/>
        </p:nvSpPr>
        <p:spPr>
          <a:xfrm>
            <a:off x="495360" y="4038480"/>
            <a:ext cx="815292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Arbitrary control sequence from instance 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</p:txBody>
      </p:sp>
      <p:pic>
        <p:nvPicPr>
          <p:cNvPr id="360" name="Picture 13" descr=""/>
          <p:cNvPicPr/>
          <p:nvPr/>
        </p:nvPicPr>
        <p:blipFill>
          <a:blip r:embed="rId3"/>
          <a:stretch/>
        </p:blipFill>
        <p:spPr>
          <a:xfrm>
            <a:off x="1295280" y="1219320"/>
            <a:ext cx="3079800" cy="3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7" dur="indefinite" restart="never" nodeType="tmRoot">
          <p:childTnLst>
            <p:seq>
              <p:cTn id="418" dur="indefinite" nodeType="mainSeq">
                <p:childTnLst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38A9816-7FD2-4B53-9EF3-B440AED40CA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62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</a:t>
            </a:r>
            <a:endParaRPr/>
          </a:p>
        </p:txBody>
      </p:sp>
      <p:sp>
        <p:nvSpPr>
          <p:cNvPr id="363" name="CustomShape 3"/>
          <p:cNvSpPr/>
          <p:nvPr/>
        </p:nvSpPr>
        <p:spPr>
          <a:xfrm>
            <a:off x="304920" y="1066680"/>
            <a:ext cx="8152920" cy="173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cost functional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64" name="Picture 8" descr=""/>
          <p:cNvPicPr/>
          <p:nvPr/>
        </p:nvPicPr>
        <p:blipFill>
          <a:blip r:embed="rId1"/>
          <a:stretch/>
        </p:blipFill>
        <p:spPr>
          <a:xfrm>
            <a:off x="1826280" y="4800600"/>
            <a:ext cx="5496120" cy="539280"/>
          </a:xfrm>
          <a:prstGeom prst="rect">
            <a:avLst/>
          </a:prstGeom>
          <a:ln>
            <a:noFill/>
          </a:ln>
        </p:spPr>
      </p:pic>
      <p:sp>
        <p:nvSpPr>
          <p:cNvPr id="365" name="CustomShape 4"/>
          <p:cNvSpPr/>
          <p:nvPr/>
        </p:nvSpPr>
        <p:spPr>
          <a:xfrm>
            <a:off x="495360" y="5638680"/>
            <a:ext cx="8152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sequence from instance 0</a:t>
            </a:r>
            <a:endParaRPr/>
          </a:p>
        </p:txBody>
      </p:sp>
      <p:pic>
        <p:nvPicPr>
          <p:cNvPr id="366" name="Picture 11" descr=""/>
          <p:cNvPicPr/>
          <p:nvPr/>
        </p:nvPicPr>
        <p:blipFill>
          <a:blip r:embed="rId2"/>
          <a:stretch/>
        </p:blipFill>
        <p:spPr>
          <a:xfrm>
            <a:off x="283320" y="1905120"/>
            <a:ext cx="8575200" cy="1147680"/>
          </a:xfrm>
          <a:prstGeom prst="rect">
            <a:avLst/>
          </a:prstGeom>
          <a:ln>
            <a:noFill/>
          </a:ln>
        </p:spPr>
      </p:pic>
      <p:sp>
        <p:nvSpPr>
          <p:cNvPr id="367" name="CustomShape 5"/>
          <p:cNvSpPr/>
          <p:nvPr/>
        </p:nvSpPr>
        <p:spPr>
          <a:xfrm rot="5400000">
            <a:off x="5753160" y="647640"/>
            <a:ext cx="456840" cy="5714640"/>
          </a:xfrm>
          <a:prstGeom prst="rightBrace">
            <a:avLst>
              <a:gd name="adj1" fmla="val 67843"/>
              <a:gd name="adj2" fmla="val 50000"/>
            </a:avLst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68" name="Picture 12" descr=""/>
          <p:cNvPicPr/>
          <p:nvPr/>
        </p:nvPicPr>
        <p:blipFill>
          <a:blip r:embed="rId3"/>
          <a:stretch/>
        </p:blipFill>
        <p:spPr>
          <a:xfrm>
            <a:off x="5289840" y="3886200"/>
            <a:ext cx="1164960" cy="347040"/>
          </a:xfrm>
          <a:prstGeom prst="rect">
            <a:avLst/>
          </a:prstGeom>
          <a:ln>
            <a:noFill/>
          </a:ln>
        </p:spPr>
      </p:pic>
      <p:sp>
        <p:nvSpPr>
          <p:cNvPr id="369" name="CustomShape 6"/>
          <p:cNvSpPr/>
          <p:nvPr/>
        </p:nvSpPr>
        <p:spPr>
          <a:xfrm>
            <a:off x="457200" y="3809880"/>
            <a:ext cx="3276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 of initial state</a:t>
            </a:r>
            <a:endParaRPr/>
          </a:p>
        </p:txBody>
      </p:sp>
      <p:sp>
        <p:nvSpPr>
          <p:cNvPr id="370" name="CustomShape 7"/>
          <p:cNvSpPr/>
          <p:nvPr/>
        </p:nvSpPr>
        <p:spPr>
          <a:xfrm flipV="1" rot="16200000">
            <a:off x="876240" y="3009960"/>
            <a:ext cx="106632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25" dur="indefinite" restart="never" nodeType="tmRoot">
          <p:childTnLst>
            <p:seq>
              <p:cTn id="426" dur="indefinite" nodeType="mainSeq">
                <p:childTnLst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130F5E1-7EF8-42C4-8500-F20BC4D0426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72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Incremental Cost Function</a:t>
            </a: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495360" y="2057400"/>
            <a:ext cx="8152920" cy="1857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cost function  from state 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x(m)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instant  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74" name="Picture 13" descr=""/>
          <p:cNvPicPr/>
          <p:nvPr/>
        </p:nvPicPr>
        <p:blipFill>
          <a:blip r:embed="rId1"/>
          <a:stretch/>
        </p:blipFill>
        <p:spPr>
          <a:xfrm>
            <a:off x="540000" y="2819520"/>
            <a:ext cx="8283600" cy="1078200"/>
          </a:xfrm>
          <a:prstGeom prst="rect">
            <a:avLst/>
          </a:prstGeom>
          <a:ln>
            <a:noFill/>
          </a:ln>
        </p:spPr>
      </p:pic>
      <p:pic>
        <p:nvPicPr>
          <p:cNvPr id="375" name="Picture 9" descr=""/>
          <p:cNvPicPr/>
          <p:nvPr/>
        </p:nvPicPr>
        <p:blipFill>
          <a:blip r:embed="rId2"/>
          <a:stretch/>
        </p:blipFill>
        <p:spPr>
          <a:xfrm>
            <a:off x="1311120" y="4572000"/>
            <a:ext cx="6521760" cy="555840"/>
          </a:xfrm>
          <a:prstGeom prst="rect">
            <a:avLst/>
          </a:prstGeom>
          <a:ln>
            <a:noFill/>
          </a:ln>
        </p:spPr>
      </p:pic>
      <p:sp>
        <p:nvSpPr>
          <p:cNvPr id="376" name="CustomShape 4"/>
          <p:cNvSpPr/>
          <p:nvPr/>
        </p:nvSpPr>
        <p:spPr>
          <a:xfrm>
            <a:off x="495360" y="5562720"/>
            <a:ext cx="815292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sequence from instance 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endParaRPr/>
          </a:p>
        </p:txBody>
      </p:sp>
      <p:sp>
        <p:nvSpPr>
          <p:cNvPr id="377" name="CustomShape 5"/>
          <p:cNvSpPr/>
          <p:nvPr/>
        </p:nvSpPr>
        <p:spPr>
          <a:xfrm>
            <a:off x="495360" y="1143000"/>
            <a:ext cx="8152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                                          define:</a:t>
            </a:r>
            <a:endParaRPr/>
          </a:p>
        </p:txBody>
      </p:sp>
      <p:pic>
        <p:nvPicPr>
          <p:cNvPr id="378" name="Picture 12" descr=""/>
          <p:cNvPicPr/>
          <p:nvPr/>
        </p:nvPicPr>
        <p:blipFill>
          <a:blip r:embed="rId3"/>
          <a:stretch/>
        </p:blipFill>
        <p:spPr>
          <a:xfrm>
            <a:off x="1295280" y="1219320"/>
            <a:ext cx="3079800" cy="3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9" dur="indefinite" restart="never" nodeType="tmRoot">
          <p:childTnLst>
            <p:seq>
              <p:cTn id="440" dur="indefinite" nodeType="mainSeq">
                <p:childTnLst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DEE566F-D27D-4512-B7B2-87781EE17EF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Cost Function</a:t>
            </a:r>
            <a:endParaRPr/>
          </a:p>
        </p:txBody>
      </p:sp>
      <p:sp>
        <p:nvSpPr>
          <p:cNvPr id="381" name="CustomShape 3"/>
          <p:cNvSpPr/>
          <p:nvPr/>
        </p:nvSpPr>
        <p:spPr>
          <a:xfrm>
            <a:off x="495360" y="1219320"/>
            <a:ext cx="8115120" cy="1857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cost function  at the final state 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x(N)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82" name="Picture 6" descr=""/>
          <p:cNvPicPr/>
          <p:nvPr/>
        </p:nvPicPr>
        <p:blipFill>
          <a:blip r:embed="rId1"/>
          <a:stretch/>
        </p:blipFill>
        <p:spPr>
          <a:xfrm>
            <a:off x="1208880" y="2590920"/>
            <a:ext cx="5887800" cy="704520"/>
          </a:xfrm>
          <a:prstGeom prst="rect">
            <a:avLst/>
          </a:prstGeom>
          <a:ln>
            <a:noFill/>
          </a:ln>
        </p:spPr>
      </p:pic>
      <p:sp>
        <p:nvSpPr>
          <p:cNvPr id="383" name="CustomShape 4"/>
          <p:cNvSpPr/>
          <p:nvPr/>
        </p:nvSpPr>
        <p:spPr>
          <a:xfrm>
            <a:off x="514440" y="4038480"/>
            <a:ext cx="8115120" cy="187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a function of the final state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x(N)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47" dur="indefinite" restart="never" nodeType="tmRoot">
          <p:childTnLst>
            <p:seq>
              <p:cTn id="448" dur="indefinite" nodeType="mainSeq">
                <p:childTnLst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30FAB26-A2F7-4431-80D4-B9E0AA2FB9B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85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</a:t>
            </a:r>
            <a:endParaRPr/>
          </a:p>
        </p:txBody>
      </p:sp>
      <p:sp>
        <p:nvSpPr>
          <p:cNvPr id="386" name="CustomShape 3"/>
          <p:cNvSpPr/>
          <p:nvPr/>
        </p:nvSpPr>
        <p:spPr>
          <a:xfrm>
            <a:off x="304920" y="1600200"/>
            <a:ext cx="8152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value function:</a:t>
            </a:r>
            <a:endParaRPr/>
          </a:p>
        </p:txBody>
      </p:sp>
      <p:pic>
        <p:nvPicPr>
          <p:cNvPr id="387" name="Picture 9" descr=""/>
          <p:cNvPicPr/>
          <p:nvPr/>
        </p:nvPicPr>
        <p:blipFill>
          <a:blip r:embed="rId1"/>
          <a:stretch/>
        </p:blipFill>
        <p:spPr>
          <a:xfrm>
            <a:off x="4057920" y="1676520"/>
            <a:ext cx="1694880" cy="419040"/>
          </a:xfrm>
          <a:prstGeom prst="rect">
            <a:avLst/>
          </a:prstGeom>
          <a:ln>
            <a:noFill/>
          </a:ln>
        </p:spPr>
      </p:pic>
      <p:pic>
        <p:nvPicPr>
          <p:cNvPr id="388" name="Picture 12" descr=""/>
          <p:cNvPicPr/>
          <p:nvPr/>
        </p:nvPicPr>
        <p:blipFill>
          <a:blip r:embed="rId2"/>
          <a:stretch/>
        </p:blipFill>
        <p:spPr>
          <a:xfrm>
            <a:off x="529560" y="2514600"/>
            <a:ext cx="8084880" cy="1052280"/>
          </a:xfrm>
          <a:prstGeom prst="rect">
            <a:avLst/>
          </a:prstGeom>
          <a:ln>
            <a:noFill/>
          </a:ln>
        </p:spPr>
      </p:pic>
      <p:sp>
        <p:nvSpPr>
          <p:cNvPr id="389" name="CustomShape 4"/>
          <p:cNvSpPr/>
          <p:nvPr/>
        </p:nvSpPr>
        <p:spPr>
          <a:xfrm rot="5400000">
            <a:off x="6647040" y="2114280"/>
            <a:ext cx="418680" cy="3047760"/>
          </a:xfrm>
          <a:prstGeom prst="rightBrace">
            <a:avLst>
              <a:gd name="adj1" fmla="val 60606"/>
              <a:gd name="adj2" fmla="val 50000"/>
            </a:avLst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5"/>
          <p:cNvSpPr/>
          <p:nvPr/>
        </p:nvSpPr>
        <p:spPr>
          <a:xfrm flipH="1">
            <a:off x="2438280" y="3886200"/>
            <a:ext cx="4038480" cy="114300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91" name="Picture 27" descr=""/>
          <p:cNvPicPr/>
          <p:nvPr/>
        </p:nvPicPr>
        <p:blipFill>
          <a:blip r:embed="rId3"/>
          <a:stretch/>
        </p:blipFill>
        <p:spPr>
          <a:xfrm>
            <a:off x="566640" y="5105520"/>
            <a:ext cx="8008560" cy="861480"/>
          </a:xfrm>
          <a:prstGeom prst="rect">
            <a:avLst/>
          </a:prstGeom>
          <a:ln w="9360">
            <a:noFill/>
          </a:ln>
        </p:spPr>
      </p:pic>
      <p:sp>
        <p:nvSpPr>
          <p:cNvPr id="392" name="CustomShape 6"/>
          <p:cNvSpPr/>
          <p:nvPr/>
        </p:nvSpPr>
        <p:spPr>
          <a:xfrm>
            <a:off x="495360" y="1143000"/>
            <a:ext cx="8152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                                         :</a:t>
            </a:r>
            <a:endParaRPr/>
          </a:p>
        </p:txBody>
      </p:sp>
      <p:pic>
        <p:nvPicPr>
          <p:cNvPr id="393" name="Picture 13" descr=""/>
          <p:cNvPicPr/>
          <p:nvPr/>
        </p:nvPicPr>
        <p:blipFill>
          <a:blip r:embed="rId4"/>
          <a:stretch/>
        </p:blipFill>
        <p:spPr>
          <a:xfrm>
            <a:off x="1287000" y="1219320"/>
            <a:ext cx="3096720" cy="3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3" dur="indefinite" restart="never" nodeType="tmRoot">
          <p:childTnLst>
            <p:seq>
              <p:cTn id="454" dur="indefinite" nodeType="mainSeq">
                <p:childTnLst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6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6D6AB55-6A9D-4BD1-ADF4-A566089461A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395" name="Picture 21" descr=""/>
          <p:cNvPicPr/>
          <p:nvPr/>
        </p:nvPicPr>
        <p:blipFill>
          <a:blip r:embed="rId1"/>
          <a:stretch/>
        </p:blipFill>
        <p:spPr>
          <a:xfrm>
            <a:off x="1722600" y="6172200"/>
            <a:ext cx="2379960" cy="396000"/>
          </a:xfrm>
          <a:prstGeom prst="rect">
            <a:avLst/>
          </a:prstGeom>
          <a:ln>
            <a:noFill/>
          </a:ln>
        </p:spPr>
      </p:pic>
      <p:sp>
        <p:nvSpPr>
          <p:cNvPr id="396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</a:t>
            </a:r>
            <a:endParaRPr/>
          </a:p>
        </p:txBody>
      </p:sp>
      <p:sp>
        <p:nvSpPr>
          <p:cNvPr id="397" name="CustomShape 3"/>
          <p:cNvSpPr/>
          <p:nvPr/>
        </p:nvSpPr>
        <p:spPr>
          <a:xfrm>
            <a:off x="304920" y="990720"/>
            <a:ext cx="8152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value function:</a:t>
            </a:r>
            <a:endParaRPr/>
          </a:p>
        </p:txBody>
      </p:sp>
      <p:sp>
        <p:nvSpPr>
          <p:cNvPr id="398" name="CustomShape 4"/>
          <p:cNvSpPr/>
          <p:nvPr/>
        </p:nvSpPr>
        <p:spPr>
          <a:xfrm rot="5400000">
            <a:off x="6115320" y="2800080"/>
            <a:ext cx="418680" cy="4876560"/>
          </a:xfrm>
          <a:prstGeom prst="rightBrace">
            <a:avLst>
              <a:gd name="adj1" fmla="val 71212"/>
              <a:gd name="adj2" fmla="val 50000"/>
            </a:avLst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99" name="Picture 15" descr=""/>
          <p:cNvPicPr/>
          <p:nvPr/>
        </p:nvPicPr>
        <p:blipFill>
          <a:blip r:embed="rId2"/>
          <a:stretch/>
        </p:blipFill>
        <p:spPr>
          <a:xfrm>
            <a:off x="329760" y="1523880"/>
            <a:ext cx="8382600" cy="789120"/>
          </a:xfrm>
          <a:prstGeom prst="rect">
            <a:avLst/>
          </a:prstGeom>
          <a:ln>
            <a:noFill/>
          </a:ln>
        </p:spPr>
      </p:pic>
      <p:pic>
        <p:nvPicPr>
          <p:cNvPr id="400" name="Picture 13" descr=""/>
          <p:cNvPicPr/>
          <p:nvPr/>
        </p:nvPicPr>
        <p:blipFill>
          <a:blip r:embed="rId3"/>
          <a:stretch/>
        </p:blipFill>
        <p:spPr>
          <a:xfrm>
            <a:off x="819360" y="2895480"/>
            <a:ext cx="7856280" cy="789120"/>
          </a:xfrm>
          <a:prstGeom prst="rect">
            <a:avLst/>
          </a:prstGeom>
          <a:ln>
            <a:noFill/>
          </a:ln>
        </p:spPr>
      </p:pic>
      <p:pic>
        <p:nvPicPr>
          <p:cNvPr id="401" name="Picture 14" descr=""/>
          <p:cNvPicPr/>
          <p:nvPr/>
        </p:nvPicPr>
        <p:blipFill>
          <a:blip r:embed="rId4"/>
          <a:stretch/>
        </p:blipFill>
        <p:spPr>
          <a:xfrm>
            <a:off x="743040" y="4267080"/>
            <a:ext cx="8245440" cy="789120"/>
          </a:xfrm>
          <a:prstGeom prst="rect">
            <a:avLst/>
          </a:prstGeom>
          <a:ln>
            <a:noFill/>
          </a:ln>
        </p:spPr>
      </p:pic>
      <p:pic>
        <p:nvPicPr>
          <p:cNvPr id="402" name="Picture 22" descr=""/>
          <p:cNvPicPr/>
          <p:nvPr/>
        </p:nvPicPr>
        <p:blipFill>
          <a:blip r:embed="rId5"/>
          <a:stretch/>
        </p:blipFill>
        <p:spPr>
          <a:xfrm>
            <a:off x="4343400" y="6172200"/>
            <a:ext cx="3828960" cy="396000"/>
          </a:xfrm>
          <a:prstGeom prst="rect">
            <a:avLst/>
          </a:prstGeom>
          <a:ln>
            <a:noFill/>
          </a:ln>
        </p:spPr>
      </p:pic>
      <p:sp>
        <p:nvSpPr>
          <p:cNvPr id="403" name="CustomShape 5"/>
          <p:cNvSpPr/>
          <p:nvPr/>
        </p:nvSpPr>
        <p:spPr>
          <a:xfrm flipV="1" rot="10800000">
            <a:off x="5715000" y="6095880"/>
            <a:ext cx="274284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04" name="Picture 27" descr=""/>
          <p:cNvPicPr/>
          <p:nvPr/>
        </p:nvPicPr>
        <p:blipFill>
          <a:blip r:embed="rId6"/>
          <a:stretch/>
        </p:blipFill>
        <p:spPr>
          <a:xfrm>
            <a:off x="4126320" y="1066680"/>
            <a:ext cx="3378240" cy="33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8" dur="indefinite" restart="never" nodeType="tmRoot">
          <p:childTnLst>
            <p:seq>
              <p:cTn id="469" dur="indefinite" nodeType="mainSeq">
                <p:childTnLst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C02EA05-2660-489E-AAA4-0CFF9EE319D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406" name="Picture 13" descr=""/>
          <p:cNvPicPr/>
          <p:nvPr/>
        </p:nvPicPr>
        <p:blipFill>
          <a:blip r:embed="rId1"/>
          <a:stretch/>
        </p:blipFill>
        <p:spPr>
          <a:xfrm>
            <a:off x="363960" y="3505320"/>
            <a:ext cx="8779680" cy="615600"/>
          </a:xfrm>
          <a:prstGeom prst="rect">
            <a:avLst/>
          </a:prstGeom>
          <a:ln>
            <a:noFill/>
          </a:ln>
        </p:spPr>
      </p:pic>
      <p:sp>
        <p:nvSpPr>
          <p:cNvPr id="407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</a:t>
            </a:r>
            <a:endParaRPr/>
          </a:p>
        </p:txBody>
      </p:sp>
      <p:sp>
        <p:nvSpPr>
          <p:cNvPr id="408" name="CustomShape 3"/>
          <p:cNvSpPr/>
          <p:nvPr/>
        </p:nvSpPr>
        <p:spPr>
          <a:xfrm>
            <a:off x="304920" y="990720"/>
            <a:ext cx="8152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value function:</a:t>
            </a:r>
            <a:endParaRPr/>
          </a:p>
        </p:txBody>
      </p:sp>
      <p:pic>
        <p:nvPicPr>
          <p:cNvPr id="409" name="Picture 16" descr=""/>
          <p:cNvPicPr/>
          <p:nvPr/>
        </p:nvPicPr>
        <p:blipFill>
          <a:blip r:embed="rId2"/>
          <a:stretch/>
        </p:blipFill>
        <p:spPr>
          <a:xfrm>
            <a:off x="442440" y="1676520"/>
            <a:ext cx="7102440" cy="924480"/>
          </a:xfrm>
          <a:prstGeom prst="rect">
            <a:avLst/>
          </a:prstGeom>
          <a:ln>
            <a:noFill/>
          </a:ln>
        </p:spPr>
      </p:pic>
      <p:sp>
        <p:nvSpPr>
          <p:cNvPr id="410" name="CustomShape 4"/>
          <p:cNvSpPr/>
          <p:nvPr/>
        </p:nvSpPr>
        <p:spPr>
          <a:xfrm rot="5400000">
            <a:off x="7143840" y="2533320"/>
            <a:ext cx="418680" cy="342864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5"/>
          <p:cNvSpPr/>
          <p:nvPr/>
        </p:nvSpPr>
        <p:spPr>
          <a:xfrm flipH="1" flipV="1">
            <a:off x="4419360" y="4419360"/>
            <a:ext cx="533520" cy="76212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6"/>
          <p:cNvSpPr/>
          <p:nvPr/>
        </p:nvSpPr>
        <p:spPr>
          <a:xfrm flipV="1">
            <a:off x="6553080" y="4495680"/>
            <a:ext cx="533520" cy="68580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7"/>
          <p:cNvSpPr/>
          <p:nvPr/>
        </p:nvSpPr>
        <p:spPr>
          <a:xfrm rot="5400000">
            <a:off x="3905280" y="3180960"/>
            <a:ext cx="418680" cy="2133360"/>
          </a:xfrm>
          <a:prstGeom prst="rightBrace">
            <a:avLst>
              <a:gd name="adj1" fmla="val 42424"/>
              <a:gd name="adj2" fmla="val 50000"/>
            </a:avLst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8"/>
          <p:cNvSpPr/>
          <p:nvPr/>
        </p:nvSpPr>
        <p:spPr>
          <a:xfrm>
            <a:off x="990720" y="5181480"/>
            <a:ext cx="793548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x(m),</a:t>
            </a:r>
            <a:r>
              <a:rPr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are </a:t>
            </a:r>
            <a:r>
              <a:rPr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functions of</a:t>
            </a:r>
            <a:r>
              <a:rPr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u(m)</a:t>
            </a:r>
            <a:r>
              <a:rPr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!!</a:t>
            </a:r>
            <a:endParaRPr/>
          </a:p>
        </p:txBody>
      </p:sp>
      <p:sp>
        <p:nvSpPr>
          <p:cNvPr id="415" name="CustomShape 9"/>
          <p:cNvSpPr/>
          <p:nvPr/>
        </p:nvSpPr>
        <p:spPr>
          <a:xfrm>
            <a:off x="664920" y="5943600"/>
            <a:ext cx="758916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only an optimization with respect to a single vector</a:t>
            </a:r>
            <a:endParaRPr/>
          </a:p>
        </p:txBody>
      </p:sp>
      <p:pic>
        <p:nvPicPr>
          <p:cNvPr id="416" name="Picture 15" descr=""/>
          <p:cNvPicPr/>
          <p:nvPr/>
        </p:nvPicPr>
        <p:blipFill>
          <a:blip r:embed="rId3"/>
          <a:stretch/>
        </p:blipFill>
        <p:spPr>
          <a:xfrm>
            <a:off x="4126320" y="1066680"/>
            <a:ext cx="3378240" cy="33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0" dur="indefinite" restart="never" nodeType="tmRoot">
          <p:childTnLst>
            <p:seq>
              <p:cTn id="491" dur="indefinite" nodeType="mainSeq">
                <p:childTnLst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AEF17E2-8C9A-42D7-8AF2-5FAEC4E8730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</a:t>
            </a:r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685800" y="1143000"/>
            <a:ext cx="8076960" cy="5562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Invented by Richard Bellman in 1953</a:t>
            </a:r>
            <a:endParaRPr/>
          </a:p>
          <a:p>
            <a:pPr marL="343080" indent="-342720">
              <a:lnSpc>
                <a:spcPct val="9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IEEE History Center: Richard Bellman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>
              <a:lnSpc>
                <a:spcPct val="50000"/>
              </a:lnSpc>
            </a:pPr>
            <a:endParaRPr/>
          </a:p>
          <a:p>
            <a:pPr lvl="1" marL="743040" indent="-285480">
              <a:lnSpc>
                <a:spcPct val="9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 invention of dynamic programming in 1953 was a major breakthrough in the theory of multistage decision processes…”</a:t>
            </a:r>
            <a:endParaRPr/>
          </a:p>
          <a:p>
            <a:pPr lvl="1" marL="743040" indent="-285480">
              <a:lnSpc>
                <a:spcPct val="90000"/>
              </a:lnSpc>
              <a:buFont typeface="StarSymbol"/>
              <a:buChar char="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breakthrough which set the stage for the application of functional equation techniques in a wide spectrum of fields…”</a:t>
            </a:r>
            <a:endParaRPr/>
          </a:p>
          <a:p>
            <a:pPr lvl="1" marL="743040" indent="-285480">
              <a:lnSpc>
                <a:spcPct val="90000"/>
              </a:lnSpc>
              <a:buFont typeface="StarSymbol"/>
              <a:buChar char="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“…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extending far beyond the problem-areas which provided the initial motivation for his ideas.”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>
                <p:childTnLst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0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" dur="500"/>
                                        <p:tgtEl>
                                          <p:spTgt spid="133">
                                            <p:txEl>
                                              <p:pRg st="80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freeze">
                      <p:stCondLst>
                        <p:cond delay="indefinite"/>
                      </p:stCondLst>
                      <p:childTnLst>
                        <p:par>
                          <p:cTn id="15" fill="freeze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00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" dur="500"/>
                                        <p:tgtEl>
                                          <p:spTgt spid="133">
                                            <p:txEl>
                                              <p:pRg st="200" end="3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21" end="4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" dur="500"/>
                                        <p:tgtEl>
                                          <p:spTgt spid="133">
                                            <p:txEl>
                                              <p:pRg st="321" end="4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207E497-18D1-42C4-9425-1AF207FEB03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418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Bellman Equation</a:t>
            </a:r>
            <a:endParaRPr/>
          </a:p>
        </p:txBody>
      </p:sp>
      <p:sp>
        <p:nvSpPr>
          <p:cNvPr id="419" name="CustomShape 3"/>
          <p:cNvSpPr/>
          <p:nvPr/>
        </p:nvSpPr>
        <p:spPr>
          <a:xfrm>
            <a:off x="380880" y="2590920"/>
            <a:ext cx="8152920" cy="4113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</a:pPr>
            <a:endParaRPr/>
          </a:p>
          <a:p>
            <a:pPr marL="457200" indent="-456840">
              <a:lnSpc>
                <a:spcPct val="100000"/>
              </a:lnSpc>
              <a:buFont typeface="StarSymbol"/>
              <a:buAutoNum type="arabicPeriod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Bellman equation can be solved recursively (backwards), starting from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200" indent="-456840">
              <a:lnSpc>
                <a:spcPct val="100000"/>
              </a:lnSpc>
              <a:buFont typeface="StarSymbol"/>
              <a:buAutoNum type="arabicPeriod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iteration involves only an optimization with respect to a single variable (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u(m)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–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multistage optimization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20" name="Picture 7" descr=""/>
          <p:cNvPicPr/>
          <p:nvPr/>
        </p:nvPicPr>
        <p:blipFill>
          <a:blip r:embed="rId1"/>
          <a:stretch/>
        </p:blipFill>
        <p:spPr>
          <a:xfrm>
            <a:off x="380880" y="1295280"/>
            <a:ext cx="8305560" cy="663120"/>
          </a:xfrm>
          <a:prstGeom prst="rect">
            <a:avLst/>
          </a:prstGeom>
          <a:ln>
            <a:noFill/>
          </a:ln>
        </p:spPr>
      </p:pic>
      <p:sp>
        <p:nvSpPr>
          <p:cNvPr id="421" name="CustomShape 4"/>
          <p:cNvSpPr/>
          <p:nvPr/>
        </p:nvSpPr>
        <p:spPr>
          <a:xfrm>
            <a:off x="304920" y="1143000"/>
            <a:ext cx="8534160" cy="167616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22" name="Picture 9" descr=""/>
          <p:cNvPicPr/>
          <p:nvPr/>
        </p:nvPicPr>
        <p:blipFill>
          <a:blip r:embed="rId2"/>
          <a:stretch/>
        </p:blipFill>
        <p:spPr>
          <a:xfrm>
            <a:off x="2448360" y="4267080"/>
            <a:ext cx="3513960" cy="420480"/>
          </a:xfrm>
          <a:prstGeom prst="rect">
            <a:avLst/>
          </a:prstGeom>
          <a:ln>
            <a:noFill/>
          </a:ln>
        </p:spPr>
      </p:pic>
      <p:pic>
        <p:nvPicPr>
          <p:cNvPr id="423" name="Picture 10" descr=""/>
          <p:cNvPicPr/>
          <p:nvPr/>
        </p:nvPicPr>
        <p:blipFill>
          <a:blip r:embed="rId3"/>
          <a:stretch/>
        </p:blipFill>
        <p:spPr>
          <a:xfrm>
            <a:off x="5486400" y="2286000"/>
            <a:ext cx="3080160" cy="314640"/>
          </a:xfrm>
          <a:prstGeom prst="rect">
            <a:avLst/>
          </a:prstGeom>
          <a:ln>
            <a:noFill/>
          </a:ln>
        </p:spPr>
      </p:pic>
      <p:sp>
        <p:nvSpPr>
          <p:cNvPr id="424" name="Line 5"/>
          <p:cNvSpPr/>
          <p:nvPr/>
        </p:nvSpPr>
        <p:spPr>
          <a:xfrm>
            <a:off x="7696080" y="2666880"/>
            <a:ext cx="83808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4" dur="indefinite" restart="never" nodeType="tmRoot">
          <p:childTnLst>
            <p:seq>
              <p:cTn id="515" dur="indefinite" nodeType="mainSeq">
                <p:childTnLst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81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3A9F55E-1C24-4B61-B568-1BBED874C75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426" name="TextShape 2"/>
          <p:cNvSpPr txBox="1"/>
          <p:nvPr/>
        </p:nvSpPr>
        <p:spPr>
          <a:xfrm>
            <a:off x="6858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Recursive Solution to the Bellman Equation</a:t>
            </a:r>
            <a:endParaRPr/>
          </a:p>
        </p:txBody>
      </p:sp>
      <p:pic>
        <p:nvPicPr>
          <p:cNvPr id="427" name="Picture 15" descr=""/>
          <p:cNvPicPr/>
          <p:nvPr/>
        </p:nvPicPr>
        <p:blipFill>
          <a:blip r:embed="rId1"/>
          <a:stretch/>
        </p:blipFill>
        <p:spPr>
          <a:xfrm>
            <a:off x="514080" y="3429000"/>
            <a:ext cx="4229280" cy="506160"/>
          </a:xfrm>
          <a:prstGeom prst="rect">
            <a:avLst/>
          </a:prstGeom>
          <a:ln>
            <a:noFill/>
          </a:ln>
        </p:spPr>
      </p:pic>
      <p:sp>
        <p:nvSpPr>
          <p:cNvPr id="428" name="Line 3"/>
          <p:cNvSpPr/>
          <p:nvPr/>
        </p:nvSpPr>
        <p:spPr>
          <a:xfrm flipV="1">
            <a:off x="3124080" y="3886200"/>
            <a:ext cx="0" cy="99036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4"/>
          <p:cNvSpPr/>
          <p:nvPr/>
        </p:nvSpPr>
        <p:spPr>
          <a:xfrm>
            <a:off x="3124080" y="4876560"/>
            <a:ext cx="1143000" cy="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5"/>
          <p:cNvSpPr/>
          <p:nvPr/>
        </p:nvSpPr>
        <p:spPr>
          <a:xfrm>
            <a:off x="4492800" y="4613400"/>
            <a:ext cx="3096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known function of 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x(N)</a:t>
            </a:r>
            <a:endParaRPr/>
          </a:p>
        </p:txBody>
      </p:sp>
      <p:sp>
        <p:nvSpPr>
          <p:cNvPr id="431" name="Line 6"/>
          <p:cNvSpPr/>
          <p:nvPr/>
        </p:nvSpPr>
        <p:spPr>
          <a:xfrm flipV="1">
            <a:off x="7162560" y="5105160"/>
            <a:ext cx="0" cy="83844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7"/>
          <p:cNvSpPr/>
          <p:nvPr/>
        </p:nvSpPr>
        <p:spPr>
          <a:xfrm>
            <a:off x="6407640" y="6019920"/>
            <a:ext cx="14428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known</a:t>
            </a:r>
            <a:endParaRPr/>
          </a:p>
        </p:txBody>
      </p:sp>
      <p:sp>
        <p:nvSpPr>
          <p:cNvPr id="433" name="CustomShape 8"/>
          <p:cNvSpPr/>
          <p:nvPr/>
        </p:nvSpPr>
        <p:spPr>
          <a:xfrm>
            <a:off x="5193000" y="3301920"/>
            <a:ext cx="298080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boundary condition</a:t>
            </a:r>
            <a:endParaRPr/>
          </a:p>
        </p:txBody>
      </p:sp>
      <p:pic>
        <p:nvPicPr>
          <p:cNvPr id="434" name="Picture 12" descr=""/>
          <p:cNvPicPr/>
          <p:nvPr/>
        </p:nvPicPr>
        <p:blipFill>
          <a:blip r:embed="rId2"/>
          <a:stretch/>
        </p:blipFill>
        <p:spPr>
          <a:xfrm>
            <a:off x="380880" y="1295280"/>
            <a:ext cx="8305560" cy="663120"/>
          </a:xfrm>
          <a:prstGeom prst="rect">
            <a:avLst/>
          </a:prstGeom>
          <a:ln>
            <a:noFill/>
          </a:ln>
        </p:spPr>
      </p:pic>
      <p:sp>
        <p:nvSpPr>
          <p:cNvPr id="435" name="CustomShape 9"/>
          <p:cNvSpPr/>
          <p:nvPr/>
        </p:nvSpPr>
        <p:spPr>
          <a:xfrm>
            <a:off x="304920" y="1143000"/>
            <a:ext cx="8534160" cy="167616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36" name="Picture 14" descr=""/>
          <p:cNvPicPr/>
          <p:nvPr/>
        </p:nvPicPr>
        <p:blipFill>
          <a:blip r:embed="rId3"/>
          <a:stretch/>
        </p:blipFill>
        <p:spPr>
          <a:xfrm>
            <a:off x="5486400" y="2286000"/>
            <a:ext cx="3080160" cy="3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26" dur="indefinite" restart="never" nodeType="tmRoot">
          <p:childTnLst>
            <p:seq>
              <p:cTn id="527" dur="indefinite" nodeType="mainSeq">
                <p:childTnLst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B9E6F4E-7778-40C7-B309-65147DC2863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438" name="Picture 18" descr=""/>
          <p:cNvPicPr/>
          <p:nvPr/>
        </p:nvPicPr>
        <p:blipFill>
          <a:blip r:embed="rId1"/>
          <a:stretch/>
        </p:blipFill>
        <p:spPr>
          <a:xfrm>
            <a:off x="353520" y="4191120"/>
            <a:ext cx="8506440" cy="564840"/>
          </a:xfrm>
          <a:prstGeom prst="rect">
            <a:avLst/>
          </a:prstGeom>
          <a:ln>
            <a:noFill/>
          </a:ln>
        </p:spPr>
      </p:pic>
      <p:sp>
        <p:nvSpPr>
          <p:cNvPr id="439" name="TextShape 2"/>
          <p:cNvSpPr txBox="1"/>
          <p:nvPr/>
        </p:nvSpPr>
        <p:spPr>
          <a:xfrm>
            <a:off x="6858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Recursive Solution to the Bellman Equation</a:t>
            </a:r>
            <a:endParaRPr/>
          </a:p>
        </p:txBody>
      </p:sp>
      <p:sp>
        <p:nvSpPr>
          <p:cNvPr id="440" name="CustomShape 3"/>
          <p:cNvSpPr/>
          <p:nvPr/>
        </p:nvSpPr>
        <p:spPr>
          <a:xfrm>
            <a:off x="495360" y="1371600"/>
            <a:ext cx="8152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N-1:</a:t>
            </a:r>
            <a:endParaRPr/>
          </a:p>
        </p:txBody>
      </p:sp>
      <p:sp>
        <p:nvSpPr>
          <p:cNvPr id="441" name="CustomShape 4"/>
          <p:cNvSpPr/>
          <p:nvPr/>
        </p:nvSpPr>
        <p:spPr>
          <a:xfrm>
            <a:off x="629280" y="2209680"/>
            <a:ext cx="524520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                     by solving:</a:t>
            </a:r>
            <a:endParaRPr/>
          </a:p>
        </p:txBody>
      </p:sp>
      <p:sp>
        <p:nvSpPr>
          <p:cNvPr id="442" name="CustomShape 5"/>
          <p:cNvSpPr/>
          <p:nvPr/>
        </p:nvSpPr>
        <p:spPr>
          <a:xfrm>
            <a:off x="3831120" y="1295280"/>
            <a:ext cx="437832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x(N-1)  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given</a:t>
            </a:r>
            <a:endParaRPr/>
          </a:p>
        </p:txBody>
      </p:sp>
      <p:sp>
        <p:nvSpPr>
          <p:cNvPr id="443" name="CustomShape 6"/>
          <p:cNvSpPr/>
          <p:nvPr/>
        </p:nvSpPr>
        <p:spPr>
          <a:xfrm>
            <a:off x="495360" y="3429000"/>
            <a:ext cx="8152920" cy="461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7"/>
          <p:cNvSpPr/>
          <p:nvPr/>
        </p:nvSpPr>
        <p:spPr>
          <a:xfrm>
            <a:off x="2905200" y="6172200"/>
            <a:ext cx="27763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will be a function of  </a:t>
            </a:r>
            <a:endParaRPr/>
          </a:p>
        </p:txBody>
      </p:sp>
      <p:sp>
        <p:nvSpPr>
          <p:cNvPr id="445" name="Line 8"/>
          <p:cNvSpPr/>
          <p:nvPr/>
        </p:nvSpPr>
        <p:spPr>
          <a:xfrm>
            <a:off x="7238880" y="3429000"/>
            <a:ext cx="228600" cy="76176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9"/>
          <p:cNvSpPr/>
          <p:nvPr/>
        </p:nvSpPr>
        <p:spPr>
          <a:xfrm>
            <a:off x="4962600" y="2895480"/>
            <a:ext cx="24444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known function of </a:t>
            </a:r>
            <a:endParaRPr/>
          </a:p>
        </p:txBody>
      </p:sp>
      <p:sp>
        <p:nvSpPr>
          <p:cNvPr id="447" name="Line 10"/>
          <p:cNvSpPr/>
          <p:nvPr/>
        </p:nvSpPr>
        <p:spPr>
          <a:xfrm flipV="1">
            <a:off x="4190760" y="4572000"/>
            <a:ext cx="3810240" cy="68580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48" name="Picture 30" descr=""/>
          <p:cNvPicPr/>
          <p:nvPr/>
        </p:nvPicPr>
        <p:blipFill>
          <a:blip r:embed="rId2"/>
          <a:stretch/>
        </p:blipFill>
        <p:spPr>
          <a:xfrm>
            <a:off x="1676520" y="2209680"/>
            <a:ext cx="1940040" cy="479160"/>
          </a:xfrm>
          <a:prstGeom prst="rect">
            <a:avLst/>
          </a:prstGeom>
          <a:ln w="9360">
            <a:noFill/>
          </a:ln>
        </p:spPr>
      </p:pic>
      <p:pic>
        <p:nvPicPr>
          <p:cNvPr id="449" name="Picture 31" descr=""/>
          <p:cNvPicPr/>
          <p:nvPr/>
        </p:nvPicPr>
        <p:blipFill>
          <a:blip r:embed="rId3"/>
          <a:stretch/>
        </p:blipFill>
        <p:spPr>
          <a:xfrm>
            <a:off x="7467480" y="2971800"/>
            <a:ext cx="806040" cy="336240"/>
          </a:xfrm>
          <a:prstGeom prst="rect">
            <a:avLst/>
          </a:prstGeom>
          <a:ln w="9360">
            <a:noFill/>
          </a:ln>
        </p:spPr>
      </p:pic>
      <p:pic>
        <p:nvPicPr>
          <p:cNvPr id="450" name="Picture 33" descr=""/>
          <p:cNvPicPr/>
          <p:nvPr/>
        </p:nvPicPr>
        <p:blipFill>
          <a:blip r:embed="rId4"/>
          <a:stretch/>
        </p:blipFill>
        <p:spPr>
          <a:xfrm>
            <a:off x="3809880" y="5410080"/>
            <a:ext cx="4790880" cy="277560"/>
          </a:xfrm>
          <a:prstGeom prst="rect">
            <a:avLst/>
          </a:prstGeom>
          <a:ln w="9360">
            <a:noFill/>
          </a:ln>
        </p:spPr>
      </p:pic>
      <p:pic>
        <p:nvPicPr>
          <p:cNvPr id="451" name="Picture 34" descr=""/>
          <p:cNvPicPr/>
          <p:nvPr/>
        </p:nvPicPr>
        <p:blipFill>
          <a:blip r:embed="rId5"/>
          <a:stretch/>
        </p:blipFill>
        <p:spPr>
          <a:xfrm>
            <a:off x="1066680" y="6172200"/>
            <a:ext cx="1631520" cy="402840"/>
          </a:xfrm>
          <a:prstGeom prst="rect">
            <a:avLst/>
          </a:prstGeom>
          <a:ln w="9360">
            <a:noFill/>
          </a:ln>
        </p:spPr>
      </p:pic>
      <p:pic>
        <p:nvPicPr>
          <p:cNvPr id="452" name="Picture 35" descr=""/>
          <p:cNvPicPr/>
          <p:nvPr/>
        </p:nvPicPr>
        <p:blipFill>
          <a:blip r:embed="rId6"/>
          <a:stretch/>
        </p:blipFill>
        <p:spPr>
          <a:xfrm>
            <a:off x="5791320" y="6245280"/>
            <a:ext cx="1445760" cy="336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42" dur="indefinite" restart="never" nodeType="tmRoot">
          <p:childTnLst>
            <p:seq>
              <p:cTn id="543" dur="indefinite" nodeType="mainSeq">
                <p:childTnLst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E3B85FD-4CE1-4FE0-AC0B-A91523F867B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454" name="TextShape 2"/>
          <p:cNvSpPr txBox="1"/>
          <p:nvPr/>
        </p:nvSpPr>
        <p:spPr>
          <a:xfrm>
            <a:off x="6858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Recursive Solution to the Bellman Equation</a:t>
            </a:r>
            <a:endParaRPr/>
          </a:p>
        </p:txBody>
      </p:sp>
      <p:sp>
        <p:nvSpPr>
          <p:cNvPr id="455" name="CustomShape 3"/>
          <p:cNvSpPr/>
          <p:nvPr/>
        </p:nvSpPr>
        <p:spPr>
          <a:xfrm>
            <a:off x="495360" y="1371600"/>
            <a:ext cx="8152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Continue with 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N-2:</a:t>
            </a:r>
            <a:endParaRPr/>
          </a:p>
        </p:txBody>
      </p:sp>
      <p:sp>
        <p:nvSpPr>
          <p:cNvPr id="456" name="CustomShape 4"/>
          <p:cNvSpPr/>
          <p:nvPr/>
        </p:nvSpPr>
        <p:spPr>
          <a:xfrm>
            <a:off x="629640" y="2209680"/>
            <a:ext cx="535824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                      by solving:</a:t>
            </a:r>
            <a:endParaRPr/>
          </a:p>
        </p:txBody>
      </p:sp>
      <p:sp>
        <p:nvSpPr>
          <p:cNvPr id="457" name="CustomShape 5"/>
          <p:cNvSpPr/>
          <p:nvPr/>
        </p:nvSpPr>
        <p:spPr>
          <a:xfrm>
            <a:off x="3829320" y="1295280"/>
            <a:ext cx="411300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x(N-2)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given</a:t>
            </a:r>
            <a:endParaRPr/>
          </a:p>
        </p:txBody>
      </p:sp>
      <p:sp>
        <p:nvSpPr>
          <p:cNvPr id="458" name="CustomShape 6"/>
          <p:cNvSpPr/>
          <p:nvPr/>
        </p:nvSpPr>
        <p:spPr>
          <a:xfrm>
            <a:off x="495360" y="3429000"/>
            <a:ext cx="8152920" cy="461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7"/>
          <p:cNvSpPr/>
          <p:nvPr/>
        </p:nvSpPr>
        <p:spPr>
          <a:xfrm>
            <a:off x="3591000" y="6172200"/>
            <a:ext cx="27763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will be a function of  </a:t>
            </a:r>
            <a:endParaRPr/>
          </a:p>
        </p:txBody>
      </p:sp>
      <p:pic>
        <p:nvPicPr>
          <p:cNvPr id="460" name="Picture 8" descr=""/>
          <p:cNvPicPr/>
          <p:nvPr/>
        </p:nvPicPr>
        <p:blipFill>
          <a:blip r:embed="rId1"/>
          <a:stretch/>
        </p:blipFill>
        <p:spPr>
          <a:xfrm>
            <a:off x="3505320" y="5410080"/>
            <a:ext cx="5333760" cy="277560"/>
          </a:xfrm>
          <a:prstGeom prst="rect">
            <a:avLst/>
          </a:prstGeom>
          <a:ln w="9360">
            <a:noFill/>
          </a:ln>
        </p:spPr>
      </p:pic>
      <p:pic>
        <p:nvPicPr>
          <p:cNvPr id="461" name="Picture 9" descr=""/>
          <p:cNvPicPr/>
          <p:nvPr/>
        </p:nvPicPr>
        <p:blipFill>
          <a:blip r:embed="rId2"/>
          <a:stretch/>
        </p:blipFill>
        <p:spPr>
          <a:xfrm>
            <a:off x="1600200" y="2209680"/>
            <a:ext cx="1940040" cy="479160"/>
          </a:xfrm>
          <a:prstGeom prst="rect">
            <a:avLst/>
          </a:prstGeom>
          <a:ln w="9360">
            <a:noFill/>
          </a:ln>
        </p:spPr>
      </p:pic>
      <p:pic>
        <p:nvPicPr>
          <p:cNvPr id="462" name="Picture 18" descr=""/>
          <p:cNvPicPr/>
          <p:nvPr/>
        </p:nvPicPr>
        <p:blipFill>
          <a:blip r:embed="rId3"/>
          <a:stretch/>
        </p:blipFill>
        <p:spPr>
          <a:xfrm>
            <a:off x="183960" y="4191120"/>
            <a:ext cx="8824320" cy="537840"/>
          </a:xfrm>
          <a:prstGeom prst="rect">
            <a:avLst/>
          </a:prstGeom>
          <a:ln>
            <a:noFill/>
          </a:ln>
        </p:spPr>
      </p:pic>
      <p:sp>
        <p:nvSpPr>
          <p:cNvPr id="463" name="Line 8"/>
          <p:cNvSpPr/>
          <p:nvPr/>
        </p:nvSpPr>
        <p:spPr>
          <a:xfrm>
            <a:off x="6933960" y="3429000"/>
            <a:ext cx="228600" cy="68580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9"/>
          <p:cNvSpPr/>
          <p:nvPr/>
        </p:nvSpPr>
        <p:spPr>
          <a:xfrm>
            <a:off x="4962600" y="2895480"/>
            <a:ext cx="24444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known function of </a:t>
            </a:r>
            <a:endParaRPr/>
          </a:p>
        </p:txBody>
      </p:sp>
      <p:pic>
        <p:nvPicPr>
          <p:cNvPr id="465" name="Picture 13" descr=""/>
          <p:cNvPicPr/>
          <p:nvPr/>
        </p:nvPicPr>
        <p:blipFill>
          <a:blip r:embed="rId4"/>
          <a:stretch/>
        </p:blipFill>
        <p:spPr>
          <a:xfrm>
            <a:off x="7392960" y="2971800"/>
            <a:ext cx="1445760" cy="336240"/>
          </a:xfrm>
          <a:prstGeom prst="rect">
            <a:avLst/>
          </a:prstGeom>
          <a:ln w="9360">
            <a:noFill/>
          </a:ln>
        </p:spPr>
      </p:pic>
      <p:pic>
        <p:nvPicPr>
          <p:cNvPr id="466" name="Picture 14" descr=""/>
          <p:cNvPicPr/>
          <p:nvPr/>
        </p:nvPicPr>
        <p:blipFill>
          <a:blip r:embed="rId5"/>
          <a:stretch/>
        </p:blipFill>
        <p:spPr>
          <a:xfrm>
            <a:off x="1752480" y="6172200"/>
            <a:ext cx="1631520" cy="402840"/>
          </a:xfrm>
          <a:prstGeom prst="rect">
            <a:avLst/>
          </a:prstGeom>
          <a:ln w="9360">
            <a:noFill/>
          </a:ln>
        </p:spPr>
      </p:pic>
      <p:pic>
        <p:nvPicPr>
          <p:cNvPr id="467" name="Picture 15" descr=""/>
          <p:cNvPicPr/>
          <p:nvPr/>
        </p:nvPicPr>
        <p:blipFill>
          <a:blip r:embed="rId6"/>
          <a:stretch/>
        </p:blipFill>
        <p:spPr>
          <a:xfrm>
            <a:off x="6400800" y="6248520"/>
            <a:ext cx="1445760" cy="336240"/>
          </a:xfrm>
          <a:prstGeom prst="rect">
            <a:avLst/>
          </a:prstGeom>
          <a:ln w="9360">
            <a:noFill/>
          </a:ln>
        </p:spPr>
      </p:pic>
      <p:sp>
        <p:nvSpPr>
          <p:cNvPr id="468" name="Line 10"/>
          <p:cNvSpPr/>
          <p:nvPr/>
        </p:nvSpPr>
        <p:spPr>
          <a:xfrm flipV="1">
            <a:off x="4190760" y="4572000"/>
            <a:ext cx="4114800" cy="68580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8" dur="indefinite" restart="never" nodeType="tmRoot">
          <p:childTnLst>
            <p:seq>
              <p:cTn id="579" dur="indefinite" nodeType="mainSeq">
                <p:childTnLst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9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9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0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547295A-3B37-4B3C-9CF5-55388266479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470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Solving the Bellman Equation for a LQR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  <p:sp>
        <p:nvSpPr>
          <p:cNvPr id="471" name="CustomShape 3"/>
          <p:cNvSpPr/>
          <p:nvPr/>
        </p:nvSpPr>
        <p:spPr>
          <a:xfrm>
            <a:off x="380880" y="2590920"/>
            <a:ext cx="8152920" cy="373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</a:pPr>
            <a:endParaRPr/>
          </a:p>
          <a:p>
            <a:pPr marL="457200" indent="-456840">
              <a:lnSpc>
                <a:spcPct val="100000"/>
              </a:lnSpc>
            </a:pPr>
            <a:endParaRPr/>
          </a:p>
          <a:p>
            <a:pPr marL="457200" indent="-45684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60000"/>
              </a:lnSpc>
            </a:pPr>
            <a:endParaRPr/>
          </a:p>
          <a:p>
            <a:pPr marL="457200" indent="-45684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/>
          </a:p>
          <a:p>
            <a:pPr marL="457200" indent="-456840">
              <a:lnSpc>
                <a:spcPct val="100000"/>
              </a:lnSpc>
            </a:pPr>
            <a:endParaRPr/>
          </a:p>
          <a:p>
            <a:pPr marL="457200" indent="-456840">
              <a:lnSpc>
                <a:spcPct val="100000"/>
              </a:lnSpc>
            </a:pPr>
            <a:endParaRPr/>
          </a:p>
        </p:txBody>
      </p:sp>
      <p:pic>
        <p:nvPicPr>
          <p:cNvPr id="472" name="Picture 19" descr=""/>
          <p:cNvPicPr/>
          <p:nvPr/>
        </p:nvPicPr>
        <p:blipFill>
          <a:blip r:embed="rId1"/>
          <a:stretch/>
        </p:blipFill>
        <p:spPr>
          <a:xfrm>
            <a:off x="1219320" y="4876920"/>
            <a:ext cx="6516720" cy="990360"/>
          </a:xfrm>
          <a:prstGeom prst="rect">
            <a:avLst/>
          </a:prstGeom>
          <a:ln>
            <a:noFill/>
          </a:ln>
        </p:spPr>
      </p:pic>
      <p:sp>
        <p:nvSpPr>
          <p:cNvPr id="473" name="CustomShape 4"/>
          <p:cNvSpPr/>
          <p:nvPr/>
        </p:nvSpPr>
        <p:spPr>
          <a:xfrm>
            <a:off x="2804040" y="6019920"/>
            <a:ext cx="356904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Quadratic functions</a:t>
            </a:r>
            <a:endParaRPr/>
          </a:p>
        </p:txBody>
      </p:sp>
      <p:pic>
        <p:nvPicPr>
          <p:cNvPr id="474" name="Picture 10" descr=""/>
          <p:cNvPicPr/>
          <p:nvPr/>
        </p:nvPicPr>
        <p:blipFill>
          <a:blip r:embed="rId2"/>
          <a:stretch/>
        </p:blipFill>
        <p:spPr>
          <a:xfrm>
            <a:off x="1233720" y="3505320"/>
            <a:ext cx="6806880" cy="528840"/>
          </a:xfrm>
          <a:prstGeom prst="rect">
            <a:avLst/>
          </a:prstGeom>
          <a:ln>
            <a:noFill/>
          </a:ln>
        </p:spPr>
      </p:pic>
      <p:pic>
        <p:nvPicPr>
          <p:cNvPr id="475" name="Picture 11" descr=""/>
          <p:cNvPicPr/>
          <p:nvPr/>
        </p:nvPicPr>
        <p:blipFill>
          <a:blip r:embed="rId3"/>
          <a:stretch/>
        </p:blipFill>
        <p:spPr>
          <a:xfrm>
            <a:off x="380880" y="1295280"/>
            <a:ext cx="8305560" cy="663120"/>
          </a:xfrm>
          <a:prstGeom prst="rect">
            <a:avLst/>
          </a:prstGeom>
          <a:ln>
            <a:noFill/>
          </a:ln>
        </p:spPr>
      </p:pic>
      <p:sp>
        <p:nvSpPr>
          <p:cNvPr id="476" name="CustomShape 5"/>
          <p:cNvSpPr/>
          <p:nvPr/>
        </p:nvSpPr>
        <p:spPr>
          <a:xfrm>
            <a:off x="304920" y="1143000"/>
            <a:ext cx="8534160" cy="167616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77" name="Picture 13" descr=""/>
          <p:cNvPicPr/>
          <p:nvPr/>
        </p:nvPicPr>
        <p:blipFill>
          <a:blip r:embed="rId4"/>
          <a:stretch/>
        </p:blipFill>
        <p:spPr>
          <a:xfrm>
            <a:off x="5486400" y="2286000"/>
            <a:ext cx="3080160" cy="3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7" dur="indefinite" restart="never" nodeType="tmRoot">
          <p:childTnLst>
            <p:seq>
              <p:cTn id="618" dur="indefinite" nodeType="mainSeq">
                <p:childTnLst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7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855000" y="990720"/>
            <a:ext cx="38066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                   we have that: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Optimal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u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given by</a:t>
            </a:r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348897D-1F96-432F-A8A1-FA7D57B8764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480" name="TextShape 3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Minimization of quadratic functions</a:t>
            </a:r>
            <a:endParaRPr/>
          </a:p>
        </p:txBody>
      </p:sp>
      <p:pic>
        <p:nvPicPr>
          <p:cNvPr id="481" name="Picture 15" descr=""/>
          <p:cNvPicPr/>
          <p:nvPr/>
        </p:nvPicPr>
        <p:blipFill>
          <a:blip r:embed="rId1"/>
          <a:stretch/>
        </p:blipFill>
        <p:spPr>
          <a:xfrm>
            <a:off x="1240200" y="1523880"/>
            <a:ext cx="7273080" cy="786240"/>
          </a:xfrm>
          <a:prstGeom prst="rect">
            <a:avLst/>
          </a:prstGeom>
          <a:ln>
            <a:noFill/>
          </a:ln>
        </p:spPr>
      </p:pic>
      <p:pic>
        <p:nvPicPr>
          <p:cNvPr id="482" name="Picture 17" descr=""/>
          <p:cNvPicPr/>
          <p:nvPr/>
        </p:nvPicPr>
        <p:blipFill>
          <a:blip r:embed="rId2"/>
          <a:stretch/>
        </p:blipFill>
        <p:spPr>
          <a:xfrm>
            <a:off x="3899880" y="2514600"/>
            <a:ext cx="2323080" cy="387000"/>
          </a:xfrm>
          <a:prstGeom prst="rect">
            <a:avLst/>
          </a:prstGeom>
          <a:ln>
            <a:noFill/>
          </a:ln>
        </p:spPr>
      </p:pic>
      <p:sp>
        <p:nvSpPr>
          <p:cNvPr id="483" name="CustomShape 4"/>
          <p:cNvSpPr/>
          <p:nvPr/>
        </p:nvSpPr>
        <p:spPr>
          <a:xfrm>
            <a:off x="614520" y="2895480"/>
            <a:ext cx="995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Proof:</a:t>
            </a:r>
            <a:endParaRPr/>
          </a:p>
        </p:txBody>
      </p:sp>
      <p:pic>
        <p:nvPicPr>
          <p:cNvPr id="484" name="Picture 44" descr=""/>
          <p:cNvPicPr/>
          <p:nvPr/>
        </p:nvPicPr>
        <p:blipFill>
          <a:blip r:embed="rId3"/>
          <a:stretch/>
        </p:blipFill>
        <p:spPr>
          <a:xfrm>
            <a:off x="552960" y="3477240"/>
            <a:ext cx="8190360" cy="740520"/>
          </a:xfrm>
          <a:prstGeom prst="rect">
            <a:avLst/>
          </a:prstGeom>
          <a:ln>
            <a:noFill/>
          </a:ln>
        </p:spPr>
      </p:pic>
      <p:pic>
        <p:nvPicPr>
          <p:cNvPr id="485" name="Picture 45" descr=""/>
          <p:cNvPicPr/>
          <p:nvPr/>
        </p:nvPicPr>
        <p:blipFill>
          <a:blip r:embed="rId4"/>
          <a:stretch/>
        </p:blipFill>
        <p:spPr>
          <a:xfrm>
            <a:off x="858600" y="5791320"/>
            <a:ext cx="7784640" cy="385560"/>
          </a:xfrm>
          <a:prstGeom prst="rect">
            <a:avLst/>
          </a:prstGeom>
          <a:ln>
            <a:noFill/>
          </a:ln>
        </p:spPr>
      </p:pic>
      <p:sp>
        <p:nvSpPr>
          <p:cNvPr id="486" name="CustomShape 5"/>
          <p:cNvSpPr/>
          <p:nvPr/>
        </p:nvSpPr>
        <p:spPr>
          <a:xfrm rot="5400000">
            <a:off x="6610680" y="2304720"/>
            <a:ext cx="418680" cy="388584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7" name="Picture 16" descr=""/>
          <p:cNvPicPr/>
          <p:nvPr/>
        </p:nvPicPr>
        <p:blipFill>
          <a:blip r:embed="rId5"/>
          <a:stretch/>
        </p:blipFill>
        <p:spPr>
          <a:xfrm>
            <a:off x="1614240" y="1143000"/>
            <a:ext cx="1106640" cy="248760"/>
          </a:xfrm>
          <a:prstGeom prst="rect">
            <a:avLst/>
          </a:prstGeom>
          <a:ln>
            <a:noFill/>
          </a:ln>
        </p:spPr>
      </p:pic>
      <p:sp>
        <p:nvSpPr>
          <p:cNvPr id="488" name="CustomShape 6"/>
          <p:cNvSpPr/>
          <p:nvPr/>
        </p:nvSpPr>
        <p:spPr>
          <a:xfrm rot="16200000">
            <a:off x="4514760" y="1657800"/>
            <a:ext cx="418680" cy="777204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7"/>
          <p:cNvSpPr/>
          <p:nvPr/>
        </p:nvSpPr>
        <p:spPr>
          <a:xfrm flipV="1">
            <a:off x="4952880" y="4419000"/>
            <a:ext cx="1599840" cy="9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8"/>
          <p:cNvSpPr/>
          <p:nvPr/>
        </p:nvSpPr>
        <p:spPr>
          <a:xfrm>
            <a:off x="2603880" y="4648320"/>
            <a:ext cx="2948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Completing the square</a:t>
            </a:r>
            <a:endParaRPr/>
          </a:p>
        </p:txBody>
      </p:sp>
    </p:spTree>
  </p:cSld>
  <p:timing>
    <p:tnLst>
      <p:par>
        <p:cTn id="635" dur="indefinite" restart="never" nodeType="tmRoot">
          <p:childTnLst>
            <p:seq>
              <p:cTn id="636" dur="indefinite" nodeType="mainSeq">
                <p:childTnLst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855000" y="990720"/>
            <a:ext cx="38066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                   we have that: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Optimal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u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given by</a:t>
            </a:r>
            <a:endParaRPr/>
          </a:p>
        </p:txBody>
      </p:sp>
      <p:sp>
        <p:nvSpPr>
          <p:cNvPr id="492" name="TextShape 2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9A09FAC-E5F1-4D1D-B5D3-66E58889205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493" name="TextShape 3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Minimization of quadratic functions</a:t>
            </a:r>
            <a:endParaRPr/>
          </a:p>
        </p:txBody>
      </p:sp>
      <p:pic>
        <p:nvPicPr>
          <p:cNvPr id="494" name="Picture 13" descr=""/>
          <p:cNvPicPr/>
          <p:nvPr/>
        </p:nvPicPr>
        <p:blipFill>
          <a:blip r:embed="rId1"/>
          <a:stretch/>
        </p:blipFill>
        <p:spPr>
          <a:xfrm>
            <a:off x="1240200" y="1523880"/>
            <a:ext cx="7273080" cy="786240"/>
          </a:xfrm>
          <a:prstGeom prst="rect">
            <a:avLst/>
          </a:prstGeom>
          <a:ln>
            <a:noFill/>
          </a:ln>
        </p:spPr>
      </p:pic>
      <p:pic>
        <p:nvPicPr>
          <p:cNvPr id="495" name="Picture 15" descr=""/>
          <p:cNvPicPr/>
          <p:nvPr/>
        </p:nvPicPr>
        <p:blipFill>
          <a:blip r:embed="rId2"/>
          <a:stretch/>
        </p:blipFill>
        <p:spPr>
          <a:xfrm>
            <a:off x="3899880" y="2514600"/>
            <a:ext cx="2323080" cy="387000"/>
          </a:xfrm>
          <a:prstGeom prst="rect">
            <a:avLst/>
          </a:prstGeom>
          <a:ln>
            <a:noFill/>
          </a:ln>
        </p:spPr>
      </p:pic>
      <p:sp>
        <p:nvSpPr>
          <p:cNvPr id="496" name="CustomShape 4"/>
          <p:cNvSpPr/>
          <p:nvPr/>
        </p:nvSpPr>
        <p:spPr>
          <a:xfrm>
            <a:off x="614520" y="2895480"/>
            <a:ext cx="995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Proof:</a:t>
            </a:r>
            <a:endParaRPr/>
          </a:p>
        </p:txBody>
      </p:sp>
      <p:pic>
        <p:nvPicPr>
          <p:cNvPr id="497" name="Picture 28" descr=""/>
          <p:cNvPicPr/>
          <p:nvPr/>
        </p:nvPicPr>
        <p:blipFill>
          <a:blip r:embed="rId3"/>
          <a:stretch/>
        </p:blipFill>
        <p:spPr>
          <a:xfrm>
            <a:off x="631800" y="3352680"/>
            <a:ext cx="8108640" cy="1152360"/>
          </a:xfrm>
          <a:prstGeom prst="rect">
            <a:avLst/>
          </a:prstGeom>
          <a:ln>
            <a:noFill/>
          </a:ln>
        </p:spPr>
      </p:pic>
      <p:pic>
        <p:nvPicPr>
          <p:cNvPr id="498" name="Picture 12" descr=""/>
          <p:cNvPicPr/>
          <p:nvPr/>
        </p:nvPicPr>
        <p:blipFill>
          <a:blip r:embed="rId4"/>
          <a:stretch/>
        </p:blipFill>
        <p:spPr>
          <a:xfrm>
            <a:off x="1614240" y="1143000"/>
            <a:ext cx="1106640" cy="248760"/>
          </a:xfrm>
          <a:prstGeom prst="rect">
            <a:avLst/>
          </a:prstGeom>
          <a:ln>
            <a:noFill/>
          </a:ln>
        </p:spPr>
      </p:pic>
      <p:pic>
        <p:nvPicPr>
          <p:cNvPr id="499" name="Picture 29" descr=""/>
          <p:cNvPicPr/>
          <p:nvPr/>
        </p:nvPicPr>
        <p:blipFill>
          <a:blip r:embed="rId5"/>
          <a:stretch/>
        </p:blipFill>
        <p:spPr>
          <a:xfrm>
            <a:off x="394200" y="5638680"/>
            <a:ext cx="6486480" cy="739080"/>
          </a:xfrm>
          <a:prstGeom prst="rect">
            <a:avLst/>
          </a:prstGeom>
          <a:ln>
            <a:noFill/>
          </a:ln>
        </p:spPr>
      </p:pic>
      <p:pic>
        <p:nvPicPr>
          <p:cNvPr id="500" name="Picture 27" descr=""/>
          <p:cNvPicPr/>
          <p:nvPr/>
        </p:nvPicPr>
        <p:blipFill>
          <a:blip r:embed="rId6"/>
          <a:stretch/>
        </p:blipFill>
        <p:spPr>
          <a:xfrm>
            <a:off x="3366000" y="4800600"/>
            <a:ext cx="4307040" cy="363240"/>
          </a:xfrm>
          <a:prstGeom prst="rect">
            <a:avLst/>
          </a:prstGeom>
          <a:ln>
            <a:noFill/>
          </a:ln>
        </p:spPr>
      </p:pic>
      <p:sp>
        <p:nvSpPr>
          <p:cNvPr id="501" name="CustomShape 5"/>
          <p:cNvSpPr/>
          <p:nvPr/>
        </p:nvSpPr>
        <p:spPr>
          <a:xfrm>
            <a:off x="8610480" y="6324480"/>
            <a:ext cx="228240" cy="228240"/>
          </a:xfrm>
          <a:prstGeom prst="rect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5" dur="indefinite" restart="never" nodeType="tmRoot">
          <p:childTnLst>
            <p:seq>
              <p:cTn id="656" dur="indefinite" nodeType="mainSeq">
                <p:childTnLst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48CE167-E328-4577-9EE0-3EB4854305C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03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Finite-horizon LQR solution</a:t>
            </a:r>
            <a:endParaRPr/>
          </a:p>
        </p:txBody>
      </p:sp>
      <p:pic>
        <p:nvPicPr>
          <p:cNvPr id="504" name="Picture 31" descr=""/>
          <p:cNvPicPr/>
          <p:nvPr/>
        </p:nvPicPr>
        <p:blipFill>
          <a:blip r:embed="rId1"/>
          <a:stretch/>
        </p:blipFill>
        <p:spPr>
          <a:xfrm>
            <a:off x="685800" y="4876920"/>
            <a:ext cx="1539000" cy="363240"/>
          </a:xfrm>
          <a:prstGeom prst="rect">
            <a:avLst/>
          </a:prstGeom>
          <a:ln>
            <a:noFill/>
          </a:ln>
        </p:spPr>
      </p:pic>
      <p:pic>
        <p:nvPicPr>
          <p:cNvPr id="505" name="Picture 33" descr=""/>
          <p:cNvPicPr/>
          <p:nvPr/>
        </p:nvPicPr>
        <p:blipFill>
          <a:blip r:embed="rId2"/>
          <a:stretch/>
        </p:blipFill>
        <p:spPr>
          <a:xfrm>
            <a:off x="508320" y="1143000"/>
            <a:ext cx="5190480" cy="532800"/>
          </a:xfrm>
          <a:prstGeom prst="rect">
            <a:avLst/>
          </a:prstGeom>
          <a:ln>
            <a:noFill/>
          </a:ln>
        </p:spPr>
      </p:pic>
      <p:pic>
        <p:nvPicPr>
          <p:cNvPr id="506" name="Picture 36" descr=""/>
          <p:cNvPicPr/>
          <p:nvPr/>
        </p:nvPicPr>
        <p:blipFill>
          <a:blip r:embed="rId3"/>
          <a:stretch/>
        </p:blipFill>
        <p:spPr>
          <a:xfrm>
            <a:off x="1066680" y="1981080"/>
            <a:ext cx="4743000" cy="410040"/>
          </a:xfrm>
          <a:prstGeom prst="rect">
            <a:avLst/>
          </a:prstGeom>
          <a:ln>
            <a:noFill/>
          </a:ln>
        </p:spPr>
      </p:pic>
      <p:sp>
        <p:nvSpPr>
          <p:cNvPr id="507" name="CustomShape 3"/>
          <p:cNvSpPr/>
          <p:nvPr/>
        </p:nvSpPr>
        <p:spPr>
          <a:xfrm>
            <a:off x="380880" y="990720"/>
            <a:ext cx="8534160" cy="228564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4"/>
          <p:cNvSpPr/>
          <p:nvPr/>
        </p:nvSpPr>
        <p:spPr>
          <a:xfrm>
            <a:off x="430560" y="3657600"/>
            <a:ext cx="75880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P(k)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computed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backwards in time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using the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discrete Riccati difference equation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</a:t>
            </a:r>
            <a:endParaRPr/>
          </a:p>
        </p:txBody>
      </p:sp>
      <p:pic>
        <p:nvPicPr>
          <p:cNvPr id="509" name="Picture 37" descr=""/>
          <p:cNvPicPr/>
          <p:nvPr/>
        </p:nvPicPr>
        <p:blipFill>
          <a:blip r:embed="rId4"/>
          <a:stretch/>
        </p:blipFill>
        <p:spPr>
          <a:xfrm>
            <a:off x="1219320" y="2666880"/>
            <a:ext cx="7543440" cy="432720"/>
          </a:xfrm>
          <a:prstGeom prst="rect">
            <a:avLst/>
          </a:prstGeom>
          <a:ln>
            <a:noFill/>
          </a:ln>
        </p:spPr>
      </p:pic>
      <p:pic>
        <p:nvPicPr>
          <p:cNvPr id="510" name="Picture 30" descr=""/>
          <p:cNvPicPr/>
          <p:nvPr/>
        </p:nvPicPr>
        <p:blipFill>
          <a:blip r:embed="rId5"/>
          <a:stretch/>
        </p:blipFill>
        <p:spPr>
          <a:xfrm>
            <a:off x="228600" y="5486400"/>
            <a:ext cx="8705160" cy="783000"/>
          </a:xfrm>
          <a:prstGeom prst="rect">
            <a:avLst/>
          </a:prstGeom>
          <a:ln>
            <a:noFill/>
          </a:ln>
        </p:spPr>
      </p:pic>
      <p:sp>
        <p:nvSpPr>
          <p:cNvPr id="511" name="CustomShape 5"/>
          <p:cNvSpPr/>
          <p:nvPr/>
        </p:nvSpPr>
        <p:spPr>
          <a:xfrm>
            <a:off x="152280" y="4724280"/>
            <a:ext cx="8915040" cy="16761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6"/>
          <p:cNvSpPr/>
          <p:nvPr/>
        </p:nvSpPr>
        <p:spPr>
          <a:xfrm>
            <a:off x="3733560" y="2438280"/>
            <a:ext cx="106704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65" dur="indefinite" restart="never" nodeType="tmRoot">
          <p:childTnLst>
            <p:seq>
              <p:cTn id="666" dur="indefinite" nodeType="mainSeq">
                <p:childTnLst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Proof of finite-horizon LQR solution</a:t>
            </a:r>
            <a:endParaRPr/>
          </a:p>
        </p:txBody>
      </p:sp>
      <p:sp>
        <p:nvSpPr>
          <p:cNvPr id="514" name="TextShape 2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Proof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(by induction on decreasing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k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(Trivially holds for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k=N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1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definition of                     )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515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D02106A-C4B9-40C5-8918-E8427ED0EDE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516" name="Picture 16" descr=""/>
          <p:cNvPicPr/>
          <p:nvPr/>
        </p:nvPicPr>
        <p:blipFill>
          <a:blip r:embed="rId1"/>
          <a:stretch/>
        </p:blipFill>
        <p:spPr>
          <a:xfrm>
            <a:off x="1523880" y="2330640"/>
            <a:ext cx="7238520" cy="473400"/>
          </a:xfrm>
          <a:prstGeom prst="rect">
            <a:avLst/>
          </a:prstGeom>
          <a:ln>
            <a:noFill/>
          </a:ln>
        </p:spPr>
      </p:pic>
      <p:pic>
        <p:nvPicPr>
          <p:cNvPr id="517" name="Picture 19" descr=""/>
          <p:cNvPicPr/>
          <p:nvPr/>
        </p:nvPicPr>
        <p:blipFill>
          <a:blip r:embed="rId2"/>
          <a:stretch/>
        </p:blipFill>
        <p:spPr>
          <a:xfrm>
            <a:off x="436680" y="4419720"/>
            <a:ext cx="8117640" cy="393840"/>
          </a:xfrm>
          <a:prstGeom prst="rect">
            <a:avLst/>
          </a:prstGeom>
          <a:ln>
            <a:noFill/>
          </a:ln>
        </p:spPr>
      </p:pic>
      <p:pic>
        <p:nvPicPr>
          <p:cNvPr id="518" name="Picture 25" descr=""/>
          <p:cNvPicPr/>
          <p:nvPr/>
        </p:nvPicPr>
        <p:blipFill>
          <a:blip r:embed="rId3"/>
          <a:stretch/>
        </p:blipFill>
        <p:spPr>
          <a:xfrm>
            <a:off x="6400800" y="5791320"/>
            <a:ext cx="2053080" cy="720000"/>
          </a:xfrm>
          <a:prstGeom prst="rect">
            <a:avLst/>
          </a:prstGeom>
          <a:ln>
            <a:noFill/>
          </a:ln>
        </p:spPr>
      </p:pic>
      <p:sp>
        <p:nvSpPr>
          <p:cNvPr id="519" name="CustomShape 4"/>
          <p:cNvSpPr/>
          <p:nvPr/>
        </p:nvSpPr>
        <p:spPr>
          <a:xfrm rot="5400000">
            <a:off x="7258320" y="3943080"/>
            <a:ext cx="418680" cy="213336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20" name="Picture 18" descr=""/>
          <p:cNvPicPr/>
          <p:nvPr/>
        </p:nvPicPr>
        <p:blipFill>
          <a:blip r:embed="rId4"/>
          <a:stretch/>
        </p:blipFill>
        <p:spPr>
          <a:xfrm>
            <a:off x="6400800" y="3124080"/>
            <a:ext cx="1453680" cy="359640"/>
          </a:xfrm>
          <a:prstGeom prst="rect">
            <a:avLst/>
          </a:prstGeom>
          <a:ln>
            <a:noFill/>
          </a:ln>
        </p:spPr>
      </p:pic>
      <p:pic>
        <p:nvPicPr>
          <p:cNvPr id="521" name="Picture 24" descr=""/>
          <p:cNvPicPr/>
          <p:nvPr/>
        </p:nvPicPr>
        <p:blipFill>
          <a:blip r:embed="rId5"/>
          <a:stretch/>
        </p:blipFill>
        <p:spPr>
          <a:xfrm>
            <a:off x="4952880" y="6019920"/>
            <a:ext cx="1339560" cy="326160"/>
          </a:xfrm>
          <a:prstGeom prst="rect">
            <a:avLst/>
          </a:prstGeom>
          <a:ln>
            <a:noFill/>
          </a:ln>
        </p:spPr>
      </p:pic>
      <p:sp>
        <p:nvSpPr>
          <p:cNvPr id="522" name="CustomShape 5"/>
          <p:cNvSpPr/>
          <p:nvPr/>
        </p:nvSpPr>
        <p:spPr>
          <a:xfrm flipV="1">
            <a:off x="5791320" y="5181480"/>
            <a:ext cx="129492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7" dur="indefinite" restart="never" nodeType="tmRoot">
          <p:childTnLst>
            <p:seq>
              <p:cTn id="678" dur="indefinite" nodeType="mainSeq">
                <p:childTnLst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4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4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Proof of finite-horizon LQR solution</a:t>
            </a:r>
            <a:endParaRPr/>
          </a:p>
        </p:txBody>
      </p:sp>
      <p:sp>
        <p:nvSpPr>
          <p:cNvPr id="524" name="TextShape 2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B9A38EE-5F16-4E8F-A856-287F4FBFD82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525" name="Picture 24" descr=""/>
          <p:cNvPicPr/>
          <p:nvPr/>
        </p:nvPicPr>
        <p:blipFill>
          <a:blip r:embed="rId1"/>
          <a:stretch/>
        </p:blipFill>
        <p:spPr>
          <a:xfrm>
            <a:off x="1371600" y="3505320"/>
            <a:ext cx="6031440" cy="914040"/>
          </a:xfrm>
          <a:prstGeom prst="rect">
            <a:avLst/>
          </a:prstGeom>
          <a:ln>
            <a:noFill/>
          </a:ln>
        </p:spPr>
      </p:pic>
      <p:pic>
        <p:nvPicPr>
          <p:cNvPr id="526" name="Picture 21" descr=""/>
          <p:cNvPicPr/>
          <p:nvPr/>
        </p:nvPicPr>
        <p:blipFill>
          <a:blip r:embed="rId2"/>
          <a:stretch/>
        </p:blipFill>
        <p:spPr>
          <a:xfrm>
            <a:off x="1371600" y="5181480"/>
            <a:ext cx="6940800" cy="837720"/>
          </a:xfrm>
          <a:prstGeom prst="rect">
            <a:avLst/>
          </a:prstGeom>
          <a:ln>
            <a:noFill/>
          </a:ln>
        </p:spPr>
      </p:pic>
      <p:pic>
        <p:nvPicPr>
          <p:cNvPr id="527" name="Picture 15" descr=""/>
          <p:cNvPicPr/>
          <p:nvPr/>
        </p:nvPicPr>
        <p:blipFill>
          <a:blip r:embed="rId3"/>
          <a:stretch/>
        </p:blipFill>
        <p:spPr>
          <a:xfrm>
            <a:off x="436680" y="1523880"/>
            <a:ext cx="8117640" cy="393840"/>
          </a:xfrm>
          <a:prstGeom prst="rect">
            <a:avLst/>
          </a:prstGeom>
          <a:ln>
            <a:noFill/>
          </a:ln>
        </p:spPr>
      </p:pic>
      <p:pic>
        <p:nvPicPr>
          <p:cNvPr id="528" name="Picture 17" descr=""/>
          <p:cNvPicPr/>
          <p:nvPr/>
        </p:nvPicPr>
        <p:blipFill>
          <a:blip r:embed="rId4"/>
          <a:stretch/>
        </p:blipFill>
        <p:spPr>
          <a:xfrm>
            <a:off x="7086600" y="2362320"/>
            <a:ext cx="1672200" cy="720000"/>
          </a:xfrm>
          <a:prstGeom prst="rect">
            <a:avLst/>
          </a:prstGeom>
          <a:ln>
            <a:noFill/>
          </a:ln>
        </p:spPr>
      </p:pic>
      <p:sp>
        <p:nvSpPr>
          <p:cNvPr id="529" name="CustomShape 3"/>
          <p:cNvSpPr/>
          <p:nvPr/>
        </p:nvSpPr>
        <p:spPr>
          <a:xfrm rot="5400000">
            <a:off x="7258320" y="1047600"/>
            <a:ext cx="418680" cy="213336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05" dur="indefinite" restart="never" nodeType="tmRoot">
          <p:childTnLst>
            <p:seq>
              <p:cTn id="706" dur="indefinite" nodeType="mainSeq">
                <p:childTnLst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19F44F5-8190-4DB1-B684-18FD59CCC30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</a:t>
            </a: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685800" y="1143000"/>
            <a:ext cx="8076960" cy="5562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Invented by Richard Bellman in 1953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IEEE History Center: Richard Bellman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1946 he entered Princeton as a graduate student at age 26. </a:t>
            </a:r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 completed his Ph.D. degree in a record time of three months. </a:t>
            </a:r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 Ph.D. thesis entitled “Stability Theory of Differential Equations" (1946) was subsequently published as a book in 1953, and is regarded as a classic in its field.</a:t>
            </a:r>
            <a:endParaRPr/>
          </a:p>
          <a:p>
            <a:endParaRPr/>
          </a:p>
        </p:txBody>
      </p:sp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" dur="500"/>
                                        <p:tgtEl>
                                          <p:spTgt spid="136">
                                            <p:txEl>
                                              <p:pRg st="80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4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" dur="500"/>
                                        <p:tgtEl>
                                          <p:spTgt spid="136">
                                            <p:txEl>
                                              <p:pRg st="143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08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" dur="500"/>
                                        <p:tgtEl>
                                          <p:spTgt spid="136">
                                            <p:txEl>
                                              <p:pRg st="208" end="3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Proof of finite-horizon LQR solution</a:t>
            </a:r>
            <a:endParaRPr/>
          </a:p>
        </p:txBody>
      </p:sp>
      <p:sp>
        <p:nvSpPr>
          <p:cNvPr id="531" name="TextShape 2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F97E348-FF95-4B39-8435-B5C7176C2BC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532" name="Picture 34" descr=""/>
          <p:cNvPicPr/>
          <p:nvPr/>
        </p:nvPicPr>
        <p:blipFill>
          <a:blip r:embed="rId1"/>
          <a:stretch/>
        </p:blipFill>
        <p:spPr>
          <a:xfrm>
            <a:off x="228600" y="5105520"/>
            <a:ext cx="8769960" cy="842400"/>
          </a:xfrm>
          <a:prstGeom prst="rect">
            <a:avLst/>
          </a:prstGeom>
          <a:ln>
            <a:noFill/>
          </a:ln>
        </p:spPr>
      </p:pic>
      <p:pic>
        <p:nvPicPr>
          <p:cNvPr id="533" name="Picture 19" descr=""/>
          <p:cNvPicPr/>
          <p:nvPr/>
        </p:nvPicPr>
        <p:blipFill>
          <a:blip r:embed="rId2"/>
          <a:stretch/>
        </p:blipFill>
        <p:spPr>
          <a:xfrm>
            <a:off x="1222200" y="1752480"/>
            <a:ext cx="6875280" cy="600480"/>
          </a:xfrm>
          <a:prstGeom prst="rect">
            <a:avLst/>
          </a:prstGeom>
          <a:ln>
            <a:noFill/>
          </a:ln>
        </p:spPr>
      </p:pic>
      <p:sp>
        <p:nvSpPr>
          <p:cNvPr id="534" name="CustomShape 3"/>
          <p:cNvSpPr/>
          <p:nvPr/>
        </p:nvSpPr>
        <p:spPr>
          <a:xfrm>
            <a:off x="405360" y="1143000"/>
            <a:ext cx="3937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Bellman equation gives</a:t>
            </a:r>
            <a:endParaRPr/>
          </a:p>
        </p:txBody>
      </p:sp>
      <p:pic>
        <p:nvPicPr>
          <p:cNvPr id="535" name="Picture 33" descr=""/>
          <p:cNvPicPr/>
          <p:nvPr/>
        </p:nvPicPr>
        <p:blipFill>
          <a:blip r:embed="rId3"/>
          <a:stretch/>
        </p:blipFill>
        <p:spPr>
          <a:xfrm>
            <a:off x="228600" y="3505320"/>
            <a:ext cx="8840520" cy="685440"/>
          </a:xfrm>
          <a:prstGeom prst="rect">
            <a:avLst/>
          </a:prstGeom>
          <a:ln>
            <a:noFill/>
          </a:ln>
        </p:spPr>
      </p:pic>
      <p:sp>
        <p:nvSpPr>
          <p:cNvPr id="536" name="CustomShape 4"/>
          <p:cNvSpPr/>
          <p:nvPr/>
        </p:nvSpPr>
        <p:spPr>
          <a:xfrm flipH="1" flipV="1" rot="5400000">
            <a:off x="2819880" y="2286000"/>
            <a:ext cx="11426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5"/>
          <p:cNvSpPr/>
          <p:nvPr/>
        </p:nvSpPr>
        <p:spPr>
          <a:xfrm flipH="1" flipV="1" rot="5400000">
            <a:off x="5828760" y="2857320"/>
            <a:ext cx="1218960" cy="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81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15" dur="indefinite" restart="never" nodeType="tmRoot">
          <p:childTnLst>
            <p:seq>
              <p:cTn id="716" dur="indefinite" nodeType="mainSeq">
                <p:childTnLst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Proof of finite-horizon LQR solution</a:t>
            </a:r>
            <a:endParaRPr/>
          </a:p>
        </p:txBody>
      </p:sp>
      <p:sp>
        <p:nvSpPr>
          <p:cNvPr id="539" name="TextShape 2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FC1AE1C-140A-4931-A21D-AD1C2724490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540" name="Picture 9" descr=""/>
          <p:cNvPicPr/>
          <p:nvPr/>
        </p:nvPicPr>
        <p:blipFill>
          <a:blip r:embed="rId1"/>
          <a:stretch/>
        </p:blipFill>
        <p:spPr>
          <a:xfrm>
            <a:off x="152280" y="1295280"/>
            <a:ext cx="8762760" cy="743760"/>
          </a:xfrm>
          <a:prstGeom prst="rect">
            <a:avLst/>
          </a:prstGeom>
          <a:ln>
            <a:noFill/>
          </a:ln>
        </p:spPr>
      </p:pic>
      <p:pic>
        <p:nvPicPr>
          <p:cNvPr id="541" name="Picture 12" descr=""/>
          <p:cNvPicPr/>
          <p:nvPr/>
        </p:nvPicPr>
        <p:blipFill>
          <a:blip r:embed="rId2"/>
          <a:stretch/>
        </p:blipFill>
        <p:spPr>
          <a:xfrm>
            <a:off x="2209680" y="3200400"/>
            <a:ext cx="3710160" cy="380520"/>
          </a:xfrm>
          <a:prstGeom prst="rect">
            <a:avLst/>
          </a:prstGeom>
          <a:ln>
            <a:noFill/>
          </a:ln>
        </p:spPr>
      </p:pic>
      <p:sp>
        <p:nvSpPr>
          <p:cNvPr id="542" name="CustomShape 3"/>
          <p:cNvSpPr/>
          <p:nvPr/>
        </p:nvSpPr>
        <p:spPr>
          <a:xfrm>
            <a:off x="335880" y="2514600"/>
            <a:ext cx="5668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results for quadratic optimizations:</a:t>
            </a:r>
            <a:endParaRPr/>
          </a:p>
        </p:txBody>
      </p:sp>
      <p:pic>
        <p:nvPicPr>
          <p:cNvPr id="543" name="Picture 15" descr=""/>
          <p:cNvPicPr/>
          <p:nvPr/>
        </p:nvPicPr>
        <p:blipFill>
          <a:blip r:embed="rId3"/>
          <a:stretch/>
        </p:blipFill>
        <p:spPr>
          <a:xfrm>
            <a:off x="2590920" y="3809880"/>
            <a:ext cx="3387240" cy="292680"/>
          </a:xfrm>
          <a:prstGeom prst="rect">
            <a:avLst/>
          </a:prstGeom>
          <a:ln>
            <a:noFill/>
          </a:ln>
        </p:spPr>
      </p:pic>
      <p:pic>
        <p:nvPicPr>
          <p:cNvPr id="544" name="Picture 20" descr=""/>
          <p:cNvPicPr/>
          <p:nvPr/>
        </p:nvPicPr>
        <p:blipFill>
          <a:blip r:embed="rId4"/>
          <a:stretch/>
        </p:blipFill>
        <p:spPr>
          <a:xfrm>
            <a:off x="838080" y="4800600"/>
            <a:ext cx="7582320" cy="820800"/>
          </a:xfrm>
          <a:prstGeom prst="rect">
            <a:avLst/>
          </a:prstGeom>
          <a:ln>
            <a:noFill/>
          </a:ln>
        </p:spPr>
      </p:pic>
      <p:pic>
        <p:nvPicPr>
          <p:cNvPr id="545" name="Picture 22" descr=""/>
          <p:cNvPicPr/>
          <p:nvPr/>
        </p:nvPicPr>
        <p:blipFill>
          <a:blip r:embed="rId5"/>
          <a:stretch/>
        </p:blipFill>
        <p:spPr>
          <a:xfrm>
            <a:off x="228600" y="5867280"/>
            <a:ext cx="7934400" cy="351720"/>
          </a:xfrm>
          <a:prstGeom prst="rect">
            <a:avLst/>
          </a:prstGeom>
          <a:ln>
            <a:noFill/>
          </a:ln>
        </p:spPr>
      </p:pic>
      <p:sp>
        <p:nvSpPr>
          <p:cNvPr id="546" name="CustomShape 4"/>
          <p:cNvSpPr/>
          <p:nvPr/>
        </p:nvSpPr>
        <p:spPr>
          <a:xfrm>
            <a:off x="311760" y="4191120"/>
            <a:ext cx="1010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</a:t>
            </a:r>
            <a:endParaRPr/>
          </a:p>
        </p:txBody>
      </p:sp>
      <p:sp>
        <p:nvSpPr>
          <p:cNvPr id="547" name="CustomShape 5"/>
          <p:cNvSpPr/>
          <p:nvPr/>
        </p:nvSpPr>
        <p:spPr>
          <a:xfrm>
            <a:off x="8610480" y="6324480"/>
            <a:ext cx="228240" cy="228240"/>
          </a:xfrm>
          <a:prstGeom prst="rect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29" dur="indefinite" restart="never" nodeType="tmRoot">
          <p:childTnLst>
            <p:seq>
              <p:cTn id="730" dur="indefinite" nodeType="mainSeq">
                <p:childTnLst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269DE61-0D65-4BD1-B6BA-161C1ECD3AD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49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– Double Integrator</a:t>
            </a:r>
            <a:endParaRPr/>
          </a:p>
        </p:txBody>
      </p:sp>
      <p:pic>
        <p:nvPicPr>
          <p:cNvPr id="550" name="Picture 3" descr=""/>
          <p:cNvPicPr/>
          <p:nvPr/>
        </p:nvPicPr>
        <p:blipFill>
          <a:blip r:embed="rId1"/>
          <a:stretch/>
        </p:blipFill>
        <p:spPr>
          <a:xfrm>
            <a:off x="990720" y="1752480"/>
            <a:ext cx="7068600" cy="1279080"/>
          </a:xfrm>
          <a:prstGeom prst="rect">
            <a:avLst/>
          </a:prstGeom>
          <a:ln w="9360">
            <a:noFill/>
          </a:ln>
        </p:spPr>
      </p:pic>
      <p:pic>
        <p:nvPicPr>
          <p:cNvPr id="551" name="Picture 4" descr=""/>
          <p:cNvPicPr/>
          <p:nvPr/>
        </p:nvPicPr>
        <p:blipFill>
          <a:blip r:embed="rId2"/>
          <a:stretch/>
        </p:blipFill>
        <p:spPr>
          <a:xfrm>
            <a:off x="457200" y="4343400"/>
            <a:ext cx="8123040" cy="894960"/>
          </a:xfrm>
          <a:prstGeom prst="rect">
            <a:avLst/>
          </a:prstGeom>
          <a:ln w="9360">
            <a:noFill/>
          </a:ln>
        </p:spPr>
      </p:pic>
      <p:pic>
        <p:nvPicPr>
          <p:cNvPr id="552" name="Picture 5" descr=""/>
          <p:cNvPicPr/>
          <p:nvPr/>
        </p:nvPicPr>
        <p:blipFill>
          <a:blip r:embed="rId3"/>
          <a:stretch/>
        </p:blipFill>
        <p:spPr>
          <a:xfrm>
            <a:off x="452520" y="5479920"/>
            <a:ext cx="8189640" cy="877680"/>
          </a:xfrm>
          <a:prstGeom prst="rect">
            <a:avLst/>
          </a:prstGeom>
          <a:ln w="9360">
            <a:noFill/>
          </a:ln>
        </p:spPr>
      </p:pic>
      <p:sp>
        <p:nvSpPr>
          <p:cNvPr id="553" name="TextShape 3"/>
          <p:cNvSpPr txBox="1"/>
          <p:nvPr/>
        </p:nvSpPr>
        <p:spPr>
          <a:xfrm>
            <a:off x="685800" y="87624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 integrator with ZOH and sampling time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=1:</a:t>
            </a:r>
            <a:endParaRPr/>
          </a:p>
        </p:txBody>
      </p:sp>
      <p:pic>
        <p:nvPicPr>
          <p:cNvPr id="554" name="Picture 13" descr=""/>
          <p:cNvPicPr/>
          <p:nvPr/>
        </p:nvPicPr>
        <p:blipFill>
          <a:blip r:embed="rId4"/>
          <a:stretch/>
        </p:blipFill>
        <p:spPr>
          <a:xfrm>
            <a:off x="2438280" y="3276720"/>
            <a:ext cx="2425320" cy="772920"/>
          </a:xfrm>
          <a:prstGeom prst="rect">
            <a:avLst/>
          </a:prstGeom>
          <a:ln>
            <a:noFill/>
          </a:ln>
        </p:spPr>
      </p:pic>
      <p:sp>
        <p:nvSpPr>
          <p:cNvPr id="555" name="CustomShape 4"/>
          <p:cNvSpPr/>
          <p:nvPr/>
        </p:nvSpPr>
        <p:spPr>
          <a:xfrm>
            <a:off x="5186160" y="3124080"/>
            <a:ext cx="1165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position</a:t>
            </a:r>
            <a:endParaRPr/>
          </a:p>
        </p:txBody>
      </p:sp>
      <p:sp>
        <p:nvSpPr>
          <p:cNvPr id="556" name="CustomShape 5"/>
          <p:cNvSpPr/>
          <p:nvPr/>
        </p:nvSpPr>
        <p:spPr>
          <a:xfrm>
            <a:off x="5184360" y="3657600"/>
            <a:ext cx="1132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velocity</a:t>
            </a:r>
            <a:endParaRPr/>
          </a:p>
        </p:txBody>
      </p:sp>
    </p:spTree>
  </p:cSld>
  <p:timing>
    <p:tnLst>
      <p:par>
        <p:cTn id="749" dur="indefinite" restart="never" nodeType="tmRoot">
          <p:childTnLst>
            <p:seq>
              <p:cTn id="750" dur="indefinite" nodeType="mainSeq">
                <p:childTnLst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228600" y="4495680"/>
            <a:ext cx="761976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Choose:</a:t>
            </a:r>
            <a:endParaRPr/>
          </a:p>
        </p:txBody>
      </p:sp>
      <p:sp>
        <p:nvSpPr>
          <p:cNvPr id="558" name="TextShape 2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C45F7DC-D3D8-4641-A239-937F4D7BEE5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59" name="TextShape 3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– Double Integrator</a:t>
            </a:r>
            <a:endParaRPr/>
          </a:p>
        </p:txBody>
      </p:sp>
      <p:sp>
        <p:nvSpPr>
          <p:cNvPr id="560" name="TextShape 4"/>
          <p:cNvSpPr txBox="1"/>
          <p:nvPr/>
        </p:nvSpPr>
        <p:spPr>
          <a:xfrm>
            <a:off x="380880" y="2438280"/>
            <a:ext cx="761976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LQR cost:</a:t>
            </a:r>
            <a:endParaRPr/>
          </a:p>
        </p:txBody>
      </p:sp>
      <p:pic>
        <p:nvPicPr>
          <p:cNvPr id="561" name="Picture 4" descr=""/>
          <p:cNvPicPr/>
          <p:nvPr/>
        </p:nvPicPr>
        <p:blipFill>
          <a:blip r:embed="rId1"/>
          <a:stretch/>
        </p:blipFill>
        <p:spPr>
          <a:xfrm>
            <a:off x="2286000" y="5334120"/>
            <a:ext cx="1066320" cy="285480"/>
          </a:xfrm>
          <a:prstGeom prst="rect">
            <a:avLst/>
          </a:prstGeom>
          <a:ln w="9360">
            <a:noFill/>
          </a:ln>
        </p:spPr>
      </p:pic>
      <p:pic>
        <p:nvPicPr>
          <p:cNvPr id="562" name="Picture 8" descr=""/>
          <p:cNvPicPr/>
          <p:nvPr/>
        </p:nvPicPr>
        <p:blipFill>
          <a:blip r:embed="rId2"/>
          <a:stretch/>
        </p:blipFill>
        <p:spPr>
          <a:xfrm>
            <a:off x="533520" y="1143000"/>
            <a:ext cx="8189280" cy="878040"/>
          </a:xfrm>
          <a:prstGeom prst="rect">
            <a:avLst/>
          </a:prstGeom>
          <a:ln>
            <a:noFill/>
          </a:ln>
        </p:spPr>
      </p:pic>
      <p:pic>
        <p:nvPicPr>
          <p:cNvPr id="563" name="Picture 20" descr=""/>
          <p:cNvPicPr/>
          <p:nvPr/>
        </p:nvPicPr>
        <p:blipFill>
          <a:blip r:embed="rId3"/>
          <a:stretch/>
        </p:blipFill>
        <p:spPr>
          <a:xfrm>
            <a:off x="648000" y="2895480"/>
            <a:ext cx="7902000" cy="894960"/>
          </a:xfrm>
          <a:prstGeom prst="rect">
            <a:avLst/>
          </a:prstGeom>
          <a:ln>
            <a:noFill/>
          </a:ln>
        </p:spPr>
      </p:pic>
      <p:pic>
        <p:nvPicPr>
          <p:cNvPr id="564" name="Picture 12" descr=""/>
          <p:cNvPicPr/>
          <p:nvPr/>
        </p:nvPicPr>
        <p:blipFill>
          <a:blip r:embed="rId4"/>
          <a:stretch/>
        </p:blipFill>
        <p:spPr>
          <a:xfrm>
            <a:off x="1752480" y="4267080"/>
            <a:ext cx="2266200" cy="1009080"/>
          </a:xfrm>
          <a:prstGeom prst="rect">
            <a:avLst/>
          </a:prstGeom>
          <a:ln>
            <a:noFill/>
          </a:ln>
        </p:spPr>
      </p:pic>
      <p:sp>
        <p:nvSpPr>
          <p:cNvPr id="565" name="CustomShape 5"/>
          <p:cNvSpPr/>
          <p:nvPr/>
        </p:nvSpPr>
        <p:spPr>
          <a:xfrm>
            <a:off x="6634080" y="5410080"/>
            <a:ext cx="1956600" cy="12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penalize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x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1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control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u</a:t>
            </a:r>
            <a:endParaRPr/>
          </a:p>
        </p:txBody>
      </p:sp>
      <p:pic>
        <p:nvPicPr>
          <p:cNvPr id="566" name="Picture 22" descr=""/>
          <p:cNvPicPr/>
          <p:nvPr/>
        </p:nvPicPr>
        <p:blipFill>
          <a:blip r:embed="rId5"/>
          <a:stretch/>
        </p:blipFill>
        <p:spPr>
          <a:xfrm>
            <a:off x="2286000" y="5791320"/>
            <a:ext cx="1065960" cy="304920"/>
          </a:xfrm>
          <a:prstGeom prst="rect">
            <a:avLst/>
          </a:prstGeom>
          <a:ln>
            <a:noFill/>
          </a:ln>
        </p:spPr>
      </p:pic>
      <p:pic>
        <p:nvPicPr>
          <p:cNvPr id="567" name="Picture 24" descr=""/>
          <p:cNvPicPr/>
          <p:nvPr/>
        </p:nvPicPr>
        <p:blipFill>
          <a:blip r:embed="rId6"/>
          <a:stretch/>
        </p:blipFill>
        <p:spPr>
          <a:xfrm>
            <a:off x="2133720" y="6248520"/>
            <a:ext cx="1236960" cy="456840"/>
          </a:xfrm>
          <a:prstGeom prst="rect">
            <a:avLst/>
          </a:prstGeom>
          <a:ln>
            <a:noFill/>
          </a:ln>
        </p:spPr>
      </p:pic>
      <p:sp>
        <p:nvSpPr>
          <p:cNvPr id="568" name="CustomShape 6"/>
          <p:cNvSpPr/>
          <p:nvPr/>
        </p:nvSpPr>
        <p:spPr>
          <a:xfrm rot="5400000">
            <a:off x="6534720" y="2304720"/>
            <a:ext cx="418680" cy="358092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69" name="Picture 16" descr=""/>
          <p:cNvPicPr/>
          <p:nvPr/>
        </p:nvPicPr>
        <p:blipFill>
          <a:blip r:embed="rId7"/>
          <a:stretch/>
        </p:blipFill>
        <p:spPr>
          <a:xfrm>
            <a:off x="5791320" y="4495680"/>
            <a:ext cx="2289960" cy="393480"/>
          </a:xfrm>
          <a:prstGeom prst="rect">
            <a:avLst/>
          </a:prstGeom>
          <a:ln>
            <a:noFill/>
          </a:ln>
        </p:spPr>
      </p:pic>
      <p:pic>
        <p:nvPicPr>
          <p:cNvPr id="570" name="Picture 29" descr=""/>
          <p:cNvPicPr/>
          <p:nvPr/>
        </p:nvPicPr>
        <p:blipFill>
          <a:blip r:embed="rId8"/>
          <a:stretch/>
        </p:blipFill>
        <p:spPr>
          <a:xfrm>
            <a:off x="380880" y="6248520"/>
            <a:ext cx="1484640" cy="3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69" dur="indefinite" restart="never" nodeType="tmRoot">
          <p:childTnLst>
            <p:seq>
              <p:cTn id="770" dur="indefinite" nodeType="mainSeq">
                <p:childTnLst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BDC6261-928D-4965-9128-C63DAE25CBA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572" name="Picture 18" descr=""/>
          <p:cNvPicPr/>
          <p:nvPr/>
        </p:nvPicPr>
        <p:blipFill>
          <a:blip r:embed="rId1"/>
          <a:stretch/>
        </p:blipFill>
        <p:spPr>
          <a:xfrm>
            <a:off x="516960" y="3124080"/>
            <a:ext cx="8092080" cy="1276200"/>
          </a:xfrm>
          <a:prstGeom prst="rect">
            <a:avLst/>
          </a:prstGeom>
          <a:ln>
            <a:noFill/>
          </a:ln>
        </p:spPr>
      </p:pic>
      <p:sp>
        <p:nvSpPr>
          <p:cNvPr id="573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– Double Integrator (DI)</a:t>
            </a:r>
            <a:endParaRPr/>
          </a:p>
        </p:txBody>
      </p:sp>
      <p:sp>
        <p:nvSpPr>
          <p:cNvPr id="574" name="TextShape 3"/>
          <p:cNvSpPr txBox="1"/>
          <p:nvPr/>
        </p:nvSpPr>
        <p:spPr>
          <a:xfrm>
            <a:off x="457200" y="990720"/>
            <a:ext cx="8305560" cy="1142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P(k)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for an arbitrary                              and 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N.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</a:t>
            </a:r>
            <a:endParaRPr/>
          </a:p>
        </p:txBody>
      </p:sp>
      <p:pic>
        <p:nvPicPr>
          <p:cNvPr id="575" name="Picture 15" descr=""/>
          <p:cNvPicPr/>
          <p:nvPr/>
        </p:nvPicPr>
        <p:blipFill>
          <a:blip r:embed="rId2"/>
          <a:stretch/>
        </p:blipFill>
        <p:spPr>
          <a:xfrm>
            <a:off x="4851720" y="1066680"/>
            <a:ext cx="2031120" cy="461880"/>
          </a:xfrm>
          <a:prstGeom prst="rect">
            <a:avLst/>
          </a:prstGeom>
          <a:ln>
            <a:noFill/>
          </a:ln>
        </p:spPr>
      </p:pic>
      <p:sp>
        <p:nvSpPr>
          <p:cNvPr id="576" name="CustomShape 4"/>
          <p:cNvSpPr/>
          <p:nvPr/>
        </p:nvSpPr>
        <p:spPr>
          <a:xfrm>
            <a:off x="304920" y="2209680"/>
            <a:ext cx="761976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Computing backwards:</a:t>
            </a:r>
            <a:endParaRPr/>
          </a:p>
        </p:txBody>
      </p:sp>
      <p:pic>
        <p:nvPicPr>
          <p:cNvPr id="577" name="Picture 16" descr=""/>
          <p:cNvPicPr/>
          <p:nvPr/>
        </p:nvPicPr>
        <p:blipFill>
          <a:blip r:embed="rId3"/>
          <a:stretch/>
        </p:blipFill>
        <p:spPr>
          <a:xfrm>
            <a:off x="6756480" y="2286000"/>
            <a:ext cx="2031120" cy="461880"/>
          </a:xfrm>
          <a:prstGeom prst="rect">
            <a:avLst/>
          </a:prstGeom>
          <a:ln>
            <a:noFill/>
          </a:ln>
        </p:spPr>
      </p:pic>
      <p:pic>
        <p:nvPicPr>
          <p:cNvPr id="578" name="Picture 31" descr=""/>
          <p:cNvPicPr/>
          <p:nvPr/>
        </p:nvPicPr>
        <p:blipFill>
          <a:blip r:embed="rId4"/>
          <a:stretch/>
        </p:blipFill>
        <p:spPr>
          <a:xfrm>
            <a:off x="457200" y="5638680"/>
            <a:ext cx="2304720" cy="879120"/>
          </a:xfrm>
          <a:prstGeom prst="rect">
            <a:avLst/>
          </a:prstGeom>
          <a:ln w="9360">
            <a:noFill/>
          </a:ln>
        </p:spPr>
      </p:pic>
      <p:pic>
        <p:nvPicPr>
          <p:cNvPr id="579" name="Picture 33" descr=""/>
          <p:cNvPicPr/>
          <p:nvPr/>
        </p:nvPicPr>
        <p:blipFill>
          <a:blip r:embed="rId5"/>
          <a:stretch/>
        </p:blipFill>
        <p:spPr>
          <a:xfrm>
            <a:off x="3124080" y="5638680"/>
            <a:ext cx="1823760" cy="879120"/>
          </a:xfrm>
          <a:prstGeom prst="rect">
            <a:avLst/>
          </a:prstGeom>
          <a:ln w="9360">
            <a:noFill/>
          </a:ln>
        </p:spPr>
      </p:pic>
      <p:pic>
        <p:nvPicPr>
          <p:cNvPr id="580" name="Picture 36" descr=""/>
          <p:cNvPicPr/>
          <p:nvPr/>
        </p:nvPicPr>
        <p:blipFill>
          <a:blip r:embed="rId6"/>
          <a:stretch/>
        </p:blipFill>
        <p:spPr>
          <a:xfrm>
            <a:off x="6400800" y="5029200"/>
            <a:ext cx="1066320" cy="285480"/>
          </a:xfrm>
          <a:prstGeom prst="rect">
            <a:avLst/>
          </a:prstGeom>
          <a:ln w="9360">
            <a:noFill/>
          </a:ln>
        </p:spPr>
      </p:pic>
      <p:pic>
        <p:nvPicPr>
          <p:cNvPr id="581" name="Picture 14" descr=""/>
          <p:cNvPicPr/>
          <p:nvPr/>
        </p:nvPicPr>
        <p:blipFill>
          <a:blip r:embed="rId7"/>
          <a:stretch/>
        </p:blipFill>
        <p:spPr>
          <a:xfrm>
            <a:off x="6400800" y="5638680"/>
            <a:ext cx="2266200" cy="100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03" dur="indefinite" restart="never" nodeType="tmRoot">
          <p:childTnLst>
            <p:seq>
              <p:cTn id="804" dur="indefinite" nodeType="mainSeq">
                <p:childTnLst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E09F830-13BE-4829-A4DA-2A2138E9B62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583" name="Picture 14" descr=""/>
          <p:cNvPicPr/>
          <p:nvPr/>
        </p:nvPicPr>
        <p:blipFill>
          <a:blip r:embed="rId1"/>
          <a:stretch/>
        </p:blipFill>
        <p:spPr>
          <a:xfrm>
            <a:off x="1752480" y="1663560"/>
            <a:ext cx="7391160" cy="5194080"/>
          </a:xfrm>
          <a:prstGeom prst="rect">
            <a:avLst/>
          </a:prstGeom>
          <a:ln w="9360">
            <a:noFill/>
          </a:ln>
        </p:spPr>
      </p:pic>
      <p:sp>
        <p:nvSpPr>
          <p:cNvPr id="584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– DI Finite Horizon Case 1</a:t>
            </a:r>
            <a:endParaRPr/>
          </a:p>
        </p:txBody>
      </p:sp>
      <p:sp>
        <p:nvSpPr>
          <p:cNvPr id="585" name="TextShape 3"/>
          <p:cNvSpPr txBox="1"/>
          <p:nvPr/>
        </p:nvSpPr>
        <p:spPr>
          <a:xfrm>
            <a:off x="685800" y="1143000"/>
            <a:ext cx="7772040" cy="1523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10 ,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10, </a:t>
            </a:r>
            <a:endParaRPr/>
          </a:p>
        </p:txBody>
      </p:sp>
      <p:pic>
        <p:nvPicPr>
          <p:cNvPr id="586" name="Picture 6" descr=""/>
          <p:cNvPicPr/>
          <p:nvPr/>
        </p:nvPicPr>
        <p:blipFill>
          <a:blip r:embed="rId2"/>
          <a:stretch/>
        </p:blipFill>
        <p:spPr>
          <a:xfrm>
            <a:off x="4724280" y="914400"/>
            <a:ext cx="3028680" cy="979200"/>
          </a:xfrm>
          <a:prstGeom prst="rect">
            <a:avLst/>
          </a:prstGeom>
          <a:ln w="9360">
            <a:noFill/>
          </a:ln>
        </p:spPr>
      </p:pic>
      <p:pic>
        <p:nvPicPr>
          <p:cNvPr id="587" name="Picture 9" descr=""/>
          <p:cNvPicPr/>
          <p:nvPr/>
        </p:nvPicPr>
        <p:blipFill>
          <a:blip r:embed="rId3"/>
          <a:stretch/>
        </p:blipFill>
        <p:spPr>
          <a:xfrm>
            <a:off x="2971800" y="3429000"/>
            <a:ext cx="3771720" cy="942480"/>
          </a:xfrm>
          <a:prstGeom prst="rect">
            <a:avLst/>
          </a:prstGeom>
          <a:ln w="9360">
            <a:noFill/>
          </a:ln>
        </p:spPr>
      </p:pic>
      <p:sp>
        <p:nvSpPr>
          <p:cNvPr id="588" name="CustomShape 4"/>
          <p:cNvSpPr/>
          <p:nvPr/>
        </p:nvSpPr>
        <p:spPr>
          <a:xfrm>
            <a:off x="4124520" y="4952880"/>
            <a:ext cx="8895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1" i="1" lang="en-US" sz="2400" spc="-1" strike="noStrike" baseline="-2500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</a:t>
            </a:r>
            <a:endParaRPr/>
          </a:p>
        </p:txBody>
      </p:sp>
      <p:sp>
        <p:nvSpPr>
          <p:cNvPr id="589" name="CustomShape 5"/>
          <p:cNvSpPr/>
          <p:nvPr/>
        </p:nvSpPr>
        <p:spPr>
          <a:xfrm>
            <a:off x="6570720" y="2362320"/>
            <a:ext cx="9003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1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</a:t>
            </a:r>
            <a:endParaRPr/>
          </a:p>
        </p:txBody>
      </p:sp>
      <p:sp>
        <p:nvSpPr>
          <p:cNvPr id="590" name="CustomShape 6"/>
          <p:cNvSpPr/>
          <p:nvPr/>
        </p:nvSpPr>
        <p:spPr>
          <a:xfrm>
            <a:off x="6342120" y="4343400"/>
            <a:ext cx="9003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1" i="1" lang="en-US" sz="2400" spc="-1" strike="noStrike" baseline="-25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r>
              <a:rPr b="1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</a:t>
            </a:r>
            <a:endParaRPr/>
          </a:p>
        </p:txBody>
      </p:sp>
      <p:sp>
        <p:nvSpPr>
          <p:cNvPr id="591" name="CustomShape 7"/>
          <p:cNvSpPr/>
          <p:nvPr/>
        </p:nvSpPr>
        <p:spPr>
          <a:xfrm flipV="1" rot="16200000">
            <a:off x="6972120" y="4000320"/>
            <a:ext cx="91404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8"/>
          <p:cNvSpPr/>
          <p:nvPr/>
        </p:nvSpPr>
        <p:spPr>
          <a:xfrm rot="10800000">
            <a:off x="8305920" y="5486400"/>
            <a:ext cx="380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9"/>
          <p:cNvSpPr/>
          <p:nvPr/>
        </p:nvSpPr>
        <p:spPr>
          <a:xfrm flipV="1" rot="16200000">
            <a:off x="7124760" y="5295240"/>
            <a:ext cx="380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10"/>
          <p:cNvSpPr/>
          <p:nvPr/>
        </p:nvSpPr>
        <p:spPr>
          <a:xfrm rot="10800000">
            <a:off x="4495680" y="2287440"/>
            <a:ext cx="685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11"/>
          <p:cNvSpPr/>
          <p:nvPr/>
        </p:nvSpPr>
        <p:spPr>
          <a:xfrm rot="10800000">
            <a:off x="4191120" y="4573440"/>
            <a:ext cx="914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12"/>
          <p:cNvSpPr/>
          <p:nvPr/>
        </p:nvSpPr>
        <p:spPr>
          <a:xfrm flipH="1" rot="16200000">
            <a:off x="2628360" y="2857680"/>
            <a:ext cx="91404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57240">
            <a:solidFill>
              <a:srgbClr val="0099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13"/>
          <p:cNvSpPr/>
          <p:nvPr/>
        </p:nvSpPr>
        <p:spPr>
          <a:xfrm flipV="1">
            <a:off x="2743200" y="4190400"/>
            <a:ext cx="60912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57240">
            <a:solidFill>
              <a:srgbClr val="0099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23" dur="indefinite" restart="never" nodeType="tmRoot">
          <p:childTnLst>
            <p:seq>
              <p:cTn id="824" dur="indefinite" nodeType="mainSeq">
                <p:childTnLst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39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4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45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48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51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58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61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F557D94-EFDC-4D2D-8722-BD25429DD25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599" name="Picture 11" descr=""/>
          <p:cNvPicPr/>
          <p:nvPr/>
        </p:nvPicPr>
        <p:blipFill>
          <a:blip r:embed="rId1"/>
          <a:stretch/>
        </p:blipFill>
        <p:spPr>
          <a:xfrm>
            <a:off x="1828800" y="1714680"/>
            <a:ext cx="7314840" cy="5143320"/>
          </a:xfrm>
          <a:prstGeom prst="rect">
            <a:avLst/>
          </a:prstGeom>
          <a:ln w="9360">
            <a:noFill/>
          </a:ln>
        </p:spPr>
      </p:pic>
      <p:sp>
        <p:nvSpPr>
          <p:cNvPr id="600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– DI Finite Horizon Case 2</a:t>
            </a:r>
            <a:endParaRPr/>
          </a:p>
        </p:txBody>
      </p:sp>
      <p:sp>
        <p:nvSpPr>
          <p:cNvPr id="601" name="TextShape 3"/>
          <p:cNvSpPr txBox="1"/>
          <p:nvPr/>
        </p:nvSpPr>
        <p:spPr>
          <a:xfrm>
            <a:off x="685800" y="1143000"/>
            <a:ext cx="7772040" cy="1523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30 ,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10, </a:t>
            </a:r>
            <a:endParaRPr/>
          </a:p>
        </p:txBody>
      </p:sp>
      <p:pic>
        <p:nvPicPr>
          <p:cNvPr id="602" name="Picture 10" descr=""/>
          <p:cNvPicPr/>
          <p:nvPr/>
        </p:nvPicPr>
        <p:blipFill>
          <a:blip r:embed="rId2"/>
          <a:stretch/>
        </p:blipFill>
        <p:spPr>
          <a:xfrm>
            <a:off x="4721400" y="907920"/>
            <a:ext cx="3028680" cy="979200"/>
          </a:xfrm>
          <a:prstGeom prst="rect">
            <a:avLst/>
          </a:prstGeom>
          <a:ln w="9360">
            <a:noFill/>
          </a:ln>
        </p:spPr>
      </p:pic>
      <p:sp>
        <p:nvSpPr>
          <p:cNvPr id="603" name="CustomShape 4"/>
          <p:cNvSpPr/>
          <p:nvPr/>
        </p:nvSpPr>
        <p:spPr>
          <a:xfrm>
            <a:off x="4124520" y="4952880"/>
            <a:ext cx="8895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1" i="1" lang="en-US" sz="2400" spc="-1" strike="noStrike" baseline="-2500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</a:t>
            </a:r>
            <a:endParaRPr/>
          </a:p>
        </p:txBody>
      </p:sp>
      <p:sp>
        <p:nvSpPr>
          <p:cNvPr id="604" name="CustomShape 5"/>
          <p:cNvSpPr/>
          <p:nvPr/>
        </p:nvSpPr>
        <p:spPr>
          <a:xfrm>
            <a:off x="6647040" y="2666880"/>
            <a:ext cx="9003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1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</a:t>
            </a:r>
            <a:endParaRPr/>
          </a:p>
        </p:txBody>
      </p:sp>
      <p:sp>
        <p:nvSpPr>
          <p:cNvPr id="605" name="CustomShape 6"/>
          <p:cNvSpPr/>
          <p:nvPr/>
        </p:nvSpPr>
        <p:spPr>
          <a:xfrm>
            <a:off x="6342120" y="4343400"/>
            <a:ext cx="9003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1" i="1" lang="en-US" sz="2400" spc="-1" strike="noStrike" baseline="-25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r>
              <a:rPr b="1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</a:t>
            </a:r>
            <a:endParaRPr/>
          </a:p>
        </p:txBody>
      </p:sp>
      <p:sp>
        <p:nvSpPr>
          <p:cNvPr id="606" name="CustomShape 7"/>
          <p:cNvSpPr/>
          <p:nvPr/>
        </p:nvSpPr>
        <p:spPr>
          <a:xfrm rot="10800000">
            <a:off x="5181480" y="2287440"/>
            <a:ext cx="8377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8"/>
          <p:cNvSpPr/>
          <p:nvPr/>
        </p:nvSpPr>
        <p:spPr>
          <a:xfrm rot="10800000">
            <a:off x="5029200" y="4497480"/>
            <a:ext cx="914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08" name="Picture 9" descr=""/>
          <p:cNvPicPr/>
          <p:nvPr/>
        </p:nvPicPr>
        <p:blipFill>
          <a:blip r:embed="rId3"/>
          <a:stretch/>
        </p:blipFill>
        <p:spPr>
          <a:xfrm>
            <a:off x="2971800" y="3429000"/>
            <a:ext cx="3771720" cy="942480"/>
          </a:xfrm>
          <a:prstGeom prst="rect">
            <a:avLst/>
          </a:prstGeom>
          <a:ln w="9360">
            <a:noFill/>
          </a:ln>
        </p:spPr>
      </p:pic>
      <p:sp>
        <p:nvSpPr>
          <p:cNvPr id="609" name="CustomShape 9"/>
          <p:cNvSpPr/>
          <p:nvPr/>
        </p:nvSpPr>
        <p:spPr>
          <a:xfrm flipH="1" rot="16200000">
            <a:off x="2628360" y="2857680"/>
            <a:ext cx="91404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57240">
            <a:solidFill>
              <a:srgbClr val="0099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10"/>
          <p:cNvSpPr/>
          <p:nvPr/>
        </p:nvSpPr>
        <p:spPr>
          <a:xfrm flipH="1" flipV="1" rot="5400000">
            <a:off x="2819160" y="4266720"/>
            <a:ext cx="5331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57240">
            <a:solidFill>
              <a:srgbClr val="0099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62" dur="indefinite" restart="never" nodeType="tmRoot">
          <p:childTnLst>
            <p:seq>
              <p:cTn id="863" dur="indefinite" nodeType="mainSeq">
                <p:childTnLst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6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71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78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81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B6D8494-6F61-4A69-86BB-6AE15FEA9AC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612" name="Picture 15" descr=""/>
          <p:cNvPicPr/>
          <p:nvPr/>
        </p:nvPicPr>
        <p:blipFill>
          <a:blip r:embed="rId1"/>
          <a:stretch/>
        </p:blipFill>
        <p:spPr>
          <a:xfrm>
            <a:off x="1905120" y="1768320"/>
            <a:ext cx="7238520" cy="5089320"/>
          </a:xfrm>
          <a:prstGeom prst="rect">
            <a:avLst/>
          </a:prstGeom>
          <a:ln w="9360">
            <a:noFill/>
          </a:ln>
        </p:spPr>
      </p:pic>
      <p:sp>
        <p:nvSpPr>
          <p:cNvPr id="613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– DI Finite Horizon Case 3</a:t>
            </a:r>
            <a:endParaRPr/>
          </a:p>
        </p:txBody>
      </p:sp>
      <p:sp>
        <p:nvSpPr>
          <p:cNvPr id="614" name="TextShape 3"/>
          <p:cNvSpPr txBox="1"/>
          <p:nvPr/>
        </p:nvSpPr>
        <p:spPr>
          <a:xfrm>
            <a:off x="685800" y="1143000"/>
            <a:ext cx="7772040" cy="1523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30 ,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10, </a:t>
            </a:r>
            <a:endParaRPr/>
          </a:p>
        </p:txBody>
      </p:sp>
      <p:sp>
        <p:nvSpPr>
          <p:cNvPr id="615" name="CustomShape 4"/>
          <p:cNvSpPr/>
          <p:nvPr/>
        </p:nvSpPr>
        <p:spPr>
          <a:xfrm>
            <a:off x="4124520" y="4952880"/>
            <a:ext cx="8895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1" i="1" lang="en-US" sz="2400" spc="-1" strike="noStrike" baseline="-2500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</a:t>
            </a:r>
            <a:endParaRPr/>
          </a:p>
        </p:txBody>
      </p:sp>
      <p:sp>
        <p:nvSpPr>
          <p:cNvPr id="616" name="CustomShape 5"/>
          <p:cNvSpPr/>
          <p:nvPr/>
        </p:nvSpPr>
        <p:spPr>
          <a:xfrm>
            <a:off x="6647040" y="2666880"/>
            <a:ext cx="9003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1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</a:t>
            </a:r>
            <a:endParaRPr/>
          </a:p>
        </p:txBody>
      </p:sp>
      <p:sp>
        <p:nvSpPr>
          <p:cNvPr id="617" name="CustomShape 6"/>
          <p:cNvSpPr/>
          <p:nvPr/>
        </p:nvSpPr>
        <p:spPr>
          <a:xfrm>
            <a:off x="6342120" y="4343400"/>
            <a:ext cx="9003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1" i="1" lang="en-US" sz="2400" spc="-1" strike="noStrike" baseline="-25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r>
              <a:rPr b="1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</a:t>
            </a:r>
            <a:endParaRPr/>
          </a:p>
        </p:txBody>
      </p:sp>
      <p:pic>
        <p:nvPicPr>
          <p:cNvPr id="618" name="Picture 14" descr=""/>
          <p:cNvPicPr/>
          <p:nvPr/>
        </p:nvPicPr>
        <p:blipFill>
          <a:blip r:embed="rId2"/>
          <a:stretch/>
        </p:blipFill>
        <p:spPr>
          <a:xfrm>
            <a:off x="4718160" y="901800"/>
            <a:ext cx="3028680" cy="979200"/>
          </a:xfrm>
          <a:prstGeom prst="rect">
            <a:avLst/>
          </a:prstGeom>
          <a:ln w="9360">
            <a:noFill/>
          </a:ln>
        </p:spPr>
      </p:pic>
      <p:sp>
        <p:nvSpPr>
          <p:cNvPr id="619" name="CustomShape 7"/>
          <p:cNvSpPr/>
          <p:nvPr/>
        </p:nvSpPr>
        <p:spPr>
          <a:xfrm rot="10800000">
            <a:off x="5257800" y="2363760"/>
            <a:ext cx="8377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8"/>
          <p:cNvSpPr/>
          <p:nvPr/>
        </p:nvSpPr>
        <p:spPr>
          <a:xfrm rot="10800000">
            <a:off x="5105520" y="4649760"/>
            <a:ext cx="990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21" name="Picture 9" descr=""/>
          <p:cNvPicPr/>
          <p:nvPr/>
        </p:nvPicPr>
        <p:blipFill>
          <a:blip r:embed="rId3"/>
          <a:stretch/>
        </p:blipFill>
        <p:spPr>
          <a:xfrm>
            <a:off x="3200400" y="3429000"/>
            <a:ext cx="3771720" cy="942480"/>
          </a:xfrm>
          <a:prstGeom prst="rect">
            <a:avLst/>
          </a:prstGeom>
          <a:ln w="9360">
            <a:noFill/>
          </a:ln>
        </p:spPr>
      </p:pic>
      <p:sp>
        <p:nvSpPr>
          <p:cNvPr id="622" name="CustomShape 9"/>
          <p:cNvSpPr/>
          <p:nvPr/>
        </p:nvSpPr>
        <p:spPr>
          <a:xfrm flipH="1" rot="16200000">
            <a:off x="2628360" y="2857680"/>
            <a:ext cx="91404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57240">
            <a:solidFill>
              <a:srgbClr val="0099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10"/>
          <p:cNvSpPr/>
          <p:nvPr/>
        </p:nvSpPr>
        <p:spPr>
          <a:xfrm flipH="1" flipV="1" rot="5400000">
            <a:off x="2818800" y="4114440"/>
            <a:ext cx="68544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57240">
            <a:solidFill>
              <a:srgbClr val="0099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82" dur="indefinite" restart="never" nodeType="tmRoot">
          <p:childTnLst>
            <p:seq>
              <p:cTn id="883" dur="indefinite" nodeType="mainSeq">
                <p:childTnLst>
                  <p:par>
                    <p:cTn id="884" fill="hold">
                      <p:stCondLst>
                        <p:cond delay="indefinite"/>
                      </p:stCondLst>
                      <p:childTnLst>
                        <p:par>
                          <p:cTn id="885" fill="hold">
                            <p:stCondLst>
                              <p:cond delay="0"/>
                            </p:stCondLst>
                            <p:childTnLst>
                              <p:par>
                                <p:cTn id="88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88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91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98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01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2C716D5-AECA-4217-B3CB-0EB2F10B9BA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625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– DI Finite Horizon  </a:t>
            </a:r>
            <a:endParaRPr/>
          </a:p>
        </p:txBody>
      </p:sp>
      <p:sp>
        <p:nvSpPr>
          <p:cNvPr id="626" name="TextShape 3"/>
          <p:cNvSpPr txBox="1"/>
          <p:nvPr/>
        </p:nvSpPr>
        <p:spPr>
          <a:xfrm>
            <a:off x="685800" y="1143000"/>
            <a:ext cx="7772040" cy="5181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Observation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all cases, regardless of the choice of 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the horizon,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N,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is sufficiently large  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backwards computation of the Riccati Eq.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converges to the same solution:</a:t>
            </a:r>
            <a:endParaRPr/>
          </a:p>
        </p:txBody>
      </p:sp>
      <p:pic>
        <p:nvPicPr>
          <p:cNvPr id="627" name="Picture 10" descr=""/>
          <p:cNvPicPr/>
          <p:nvPr/>
        </p:nvPicPr>
        <p:blipFill>
          <a:blip r:embed="rId1"/>
          <a:stretch/>
        </p:blipFill>
        <p:spPr>
          <a:xfrm>
            <a:off x="2895480" y="5029200"/>
            <a:ext cx="3771720" cy="942480"/>
          </a:xfrm>
          <a:prstGeom prst="rect">
            <a:avLst/>
          </a:prstGeom>
          <a:ln w="9360">
            <a:noFill/>
          </a:ln>
        </p:spPr>
      </p:pic>
      <p:pic>
        <p:nvPicPr>
          <p:cNvPr id="628" name="Picture 6" descr=""/>
          <p:cNvPicPr/>
          <p:nvPr/>
        </p:nvPicPr>
        <p:blipFill>
          <a:blip r:embed="rId2"/>
          <a:stretch/>
        </p:blipFill>
        <p:spPr>
          <a:xfrm>
            <a:off x="7086600" y="1805400"/>
            <a:ext cx="1778040" cy="404280"/>
          </a:xfrm>
          <a:prstGeom prst="rect">
            <a:avLst/>
          </a:prstGeom>
          <a:ln>
            <a:noFill/>
          </a:ln>
        </p:spPr>
      </p:pic>
      <p:sp>
        <p:nvSpPr>
          <p:cNvPr id="629" name="CustomShape 4"/>
          <p:cNvSpPr/>
          <p:nvPr/>
        </p:nvSpPr>
        <p:spPr>
          <a:xfrm>
            <a:off x="796320" y="6019920"/>
            <a:ext cx="7763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will return to this important idea in a few lectures</a:t>
            </a:r>
            <a:endParaRPr/>
          </a:p>
        </p:txBody>
      </p:sp>
    </p:spTree>
  </p:cSld>
  <p:timing>
    <p:tnLst>
      <p:par>
        <p:cTn id="902" dur="indefinite" restart="never" nodeType="tmRoot">
          <p:childTnLst>
            <p:seq>
              <p:cTn id="903" dur="indefinite" nodeType="mainSeq">
                <p:childTnLst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8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9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 of Matrix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P(k)</a:t>
            </a:r>
            <a:endParaRPr/>
          </a:p>
        </p:txBody>
      </p:sp>
      <p:sp>
        <p:nvSpPr>
          <p:cNvPr id="631" name="TextShape 2"/>
          <p:cNvSpPr txBox="1"/>
          <p:nvPr/>
        </p:nvSpPr>
        <p:spPr>
          <a:xfrm>
            <a:off x="685800" y="15238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P(k)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satisfies: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/>
          </a:p>
        </p:txBody>
      </p:sp>
      <p:sp>
        <p:nvSpPr>
          <p:cNvPr id="632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F515AEA-A803-4F20-833E-EB1A222BC98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633" name="Picture 9" descr=""/>
          <p:cNvPicPr/>
          <p:nvPr/>
        </p:nvPicPr>
        <p:blipFill>
          <a:blip r:embed="rId1"/>
          <a:stretch/>
        </p:blipFill>
        <p:spPr>
          <a:xfrm>
            <a:off x="1600200" y="2743200"/>
            <a:ext cx="2952360" cy="517320"/>
          </a:xfrm>
          <a:prstGeom prst="rect">
            <a:avLst/>
          </a:prstGeom>
          <a:ln w="9360">
            <a:noFill/>
          </a:ln>
        </p:spPr>
      </p:pic>
      <p:pic>
        <p:nvPicPr>
          <p:cNvPr id="634" name="Picture 7" descr=""/>
          <p:cNvPicPr/>
          <p:nvPr/>
        </p:nvPicPr>
        <p:blipFill>
          <a:blip r:embed="rId2"/>
          <a:stretch/>
        </p:blipFill>
        <p:spPr>
          <a:xfrm>
            <a:off x="1600200" y="3962520"/>
            <a:ext cx="1852920" cy="430200"/>
          </a:xfrm>
          <a:prstGeom prst="rect">
            <a:avLst/>
          </a:prstGeom>
          <a:ln>
            <a:noFill/>
          </a:ln>
        </p:spPr>
      </p:pic>
      <p:sp>
        <p:nvSpPr>
          <p:cNvPr id="635" name="CustomShape 4"/>
          <p:cNvSpPr/>
          <p:nvPr/>
        </p:nvSpPr>
        <p:spPr>
          <a:xfrm>
            <a:off x="5649840" y="2743200"/>
            <a:ext cx="2040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(symmetric)</a:t>
            </a:r>
            <a:endParaRPr/>
          </a:p>
        </p:txBody>
      </p:sp>
      <p:sp>
        <p:nvSpPr>
          <p:cNvPr id="636" name="CustomShape 5"/>
          <p:cNvSpPr/>
          <p:nvPr/>
        </p:nvSpPr>
        <p:spPr>
          <a:xfrm>
            <a:off x="5124960" y="3886200"/>
            <a:ext cx="3745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(positive semi-definite)</a:t>
            </a:r>
            <a:endParaRPr/>
          </a:p>
        </p:txBody>
      </p:sp>
    </p:spTree>
  </p:cSld>
  <p:timing>
    <p:tnLst>
      <p:par>
        <p:cTn id="910" dur="indefinite" restart="never" nodeType="tmRoot">
          <p:childTnLst>
            <p:seq>
              <p:cTn id="911" dur="indefinite" nodeType="mainSeq">
                <p:childTnLst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2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729A212-BED1-4FB2-BC37-C93821F103A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</a:t>
            </a:r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will use dynamic programming to derive the solution of:</a:t>
            </a:r>
            <a:endParaRPr/>
          </a:p>
          <a:p>
            <a:pPr marL="343080" indent="-342720"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Discrete time LQR and related problems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Discrete time Linear Quadratic Gaussian (LQG) controller.</a:t>
            </a:r>
            <a:endParaRPr/>
          </a:p>
          <a:p>
            <a:pPr lvl="1" marL="743040" indent="-285480">
              <a:lnSpc>
                <a:spcPct val="9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estimation and regulation</a:t>
            </a:r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Picture 22" descr=""/>
          <p:cNvPicPr/>
          <p:nvPr/>
        </p:nvPicPr>
        <p:blipFill>
          <a:blip r:embed="rId1"/>
          <a:stretch/>
        </p:blipFill>
        <p:spPr>
          <a:xfrm>
            <a:off x="1371600" y="4267080"/>
            <a:ext cx="3610800" cy="388440"/>
          </a:xfrm>
          <a:prstGeom prst="rect">
            <a:avLst/>
          </a:prstGeom>
          <a:ln>
            <a:noFill/>
          </a:ln>
        </p:spPr>
      </p:pic>
      <p:sp>
        <p:nvSpPr>
          <p:cNvPr id="638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 of Matrix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P(k)</a:t>
            </a:r>
            <a:endParaRPr/>
          </a:p>
        </p:txBody>
      </p:sp>
      <p:sp>
        <p:nvSpPr>
          <p:cNvPr id="639" name="TextShape 2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A7C203B-248C-4733-89F1-A545F55EA95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640" name="Picture 9" descr=""/>
          <p:cNvPicPr/>
          <p:nvPr/>
        </p:nvPicPr>
        <p:blipFill>
          <a:blip r:embed="rId2"/>
          <a:stretch/>
        </p:blipFill>
        <p:spPr>
          <a:xfrm>
            <a:off x="762120" y="1219320"/>
            <a:ext cx="2952360" cy="517320"/>
          </a:xfrm>
          <a:prstGeom prst="rect">
            <a:avLst/>
          </a:prstGeom>
          <a:ln w="9360">
            <a:noFill/>
          </a:ln>
        </p:spPr>
      </p:pic>
      <p:sp>
        <p:nvSpPr>
          <p:cNvPr id="641" name="CustomShape 3"/>
          <p:cNvSpPr/>
          <p:nvPr/>
        </p:nvSpPr>
        <p:spPr>
          <a:xfrm>
            <a:off x="4506840" y="1219320"/>
            <a:ext cx="2040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(symmetric)</a:t>
            </a:r>
            <a:endParaRPr/>
          </a:p>
        </p:txBody>
      </p:sp>
      <p:pic>
        <p:nvPicPr>
          <p:cNvPr id="642" name="Picture 13" descr=""/>
          <p:cNvPicPr/>
          <p:nvPr/>
        </p:nvPicPr>
        <p:blipFill>
          <a:blip r:embed="rId3"/>
          <a:stretch/>
        </p:blipFill>
        <p:spPr>
          <a:xfrm>
            <a:off x="838080" y="4800600"/>
            <a:ext cx="7582320" cy="820800"/>
          </a:xfrm>
          <a:prstGeom prst="rect">
            <a:avLst/>
          </a:prstGeom>
          <a:ln>
            <a:noFill/>
          </a:ln>
        </p:spPr>
      </p:pic>
      <p:sp>
        <p:nvSpPr>
          <p:cNvPr id="643" name="CustomShape 4"/>
          <p:cNvSpPr/>
          <p:nvPr/>
        </p:nvSpPr>
        <p:spPr>
          <a:xfrm>
            <a:off x="609480" y="2057400"/>
            <a:ext cx="7619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Proof: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(by induction on decreasing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k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</p:txBody>
      </p:sp>
      <p:pic>
        <p:nvPicPr>
          <p:cNvPr id="644" name="Picture 16" descr=""/>
          <p:cNvPicPr/>
          <p:nvPr/>
        </p:nvPicPr>
        <p:blipFill>
          <a:blip r:embed="rId4"/>
          <a:stretch/>
        </p:blipFill>
        <p:spPr>
          <a:xfrm>
            <a:off x="762120" y="3429000"/>
            <a:ext cx="4343040" cy="500400"/>
          </a:xfrm>
          <a:prstGeom prst="rect">
            <a:avLst/>
          </a:prstGeom>
          <a:ln>
            <a:noFill/>
          </a:ln>
        </p:spPr>
      </p:pic>
      <p:sp>
        <p:nvSpPr>
          <p:cNvPr id="645" name="CustomShape 5"/>
          <p:cNvSpPr/>
          <p:nvPr/>
        </p:nvSpPr>
        <p:spPr>
          <a:xfrm>
            <a:off x="609480" y="2895480"/>
            <a:ext cx="7619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case, </a:t>
            </a:r>
            <a:r>
              <a:rPr i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k=N</a:t>
            </a:r>
            <a:r>
              <a:rPr i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</p:txBody>
      </p:sp>
      <p:sp>
        <p:nvSpPr>
          <p:cNvPr id="646" name="CustomShape 6"/>
          <p:cNvSpPr/>
          <p:nvPr/>
        </p:nvSpPr>
        <p:spPr>
          <a:xfrm>
            <a:off x="609480" y="4267080"/>
            <a:ext cx="7619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                                               </a:t>
            </a: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</p:txBody>
      </p:sp>
      <p:sp>
        <p:nvSpPr>
          <p:cNvPr id="647" name="CustomShape 7"/>
          <p:cNvSpPr/>
          <p:nvPr/>
        </p:nvSpPr>
        <p:spPr>
          <a:xfrm>
            <a:off x="609480" y="6095880"/>
            <a:ext cx="7619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Transpose both sides of the equation</a:t>
            </a:r>
            <a:endParaRPr/>
          </a:p>
        </p:txBody>
      </p:sp>
      <p:sp>
        <p:nvSpPr>
          <p:cNvPr id="648" name="CustomShape 8"/>
          <p:cNvSpPr/>
          <p:nvPr/>
        </p:nvSpPr>
        <p:spPr>
          <a:xfrm>
            <a:off x="8610480" y="6324480"/>
            <a:ext cx="228240" cy="228240"/>
          </a:xfrm>
          <a:prstGeom prst="rect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28" dur="indefinite" restart="never" nodeType="tmRoot">
          <p:childTnLst>
            <p:seq>
              <p:cTn id="929" dur="indefinite" nodeType="mainSeq">
                <p:childTnLst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6" fill="hold">
                      <p:stCondLst>
                        <p:cond delay="indefinite"/>
                      </p:stCondLst>
                      <p:childTnLst>
                        <p:par>
                          <p:cTn id="937" fill="hold">
                            <p:stCondLst>
                              <p:cond delay="0"/>
                            </p:stCondLst>
                            <p:childTnLst>
                              <p:par>
                                <p:cTn id="9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" fill="hold">
                      <p:stCondLst>
                        <p:cond delay="indefinite"/>
                      </p:stCondLst>
                      <p:childTnLst>
                        <p:par>
                          <p:cTn id="945" fill="hold">
                            <p:stCondLst>
                              <p:cond delay="0"/>
                            </p:stCondLst>
                            <p:childTnLst>
                              <p:par>
                                <p:cTn id="9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Picture 22" descr=""/>
          <p:cNvPicPr/>
          <p:nvPr/>
        </p:nvPicPr>
        <p:blipFill>
          <a:blip r:embed="rId1"/>
          <a:stretch/>
        </p:blipFill>
        <p:spPr>
          <a:xfrm>
            <a:off x="1371600" y="3429000"/>
            <a:ext cx="3610800" cy="388440"/>
          </a:xfrm>
          <a:prstGeom prst="rect">
            <a:avLst/>
          </a:prstGeom>
          <a:ln>
            <a:noFill/>
          </a:ln>
        </p:spPr>
      </p:pic>
      <p:sp>
        <p:nvSpPr>
          <p:cNvPr id="650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 of Matrix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P(k)</a:t>
            </a:r>
            <a:endParaRPr/>
          </a:p>
        </p:txBody>
      </p:sp>
      <p:sp>
        <p:nvSpPr>
          <p:cNvPr id="651" name="TextShape 2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3F9E0D6-79BA-439B-BB4E-96EF69AFDCD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652" name="Picture 15" descr=""/>
          <p:cNvPicPr/>
          <p:nvPr/>
        </p:nvPicPr>
        <p:blipFill>
          <a:blip r:embed="rId2"/>
          <a:stretch/>
        </p:blipFill>
        <p:spPr>
          <a:xfrm>
            <a:off x="762120" y="990720"/>
            <a:ext cx="1852920" cy="430200"/>
          </a:xfrm>
          <a:prstGeom prst="rect">
            <a:avLst/>
          </a:prstGeom>
          <a:ln>
            <a:noFill/>
          </a:ln>
        </p:spPr>
      </p:pic>
      <p:sp>
        <p:nvSpPr>
          <p:cNvPr id="653" name="CustomShape 3"/>
          <p:cNvSpPr/>
          <p:nvPr/>
        </p:nvSpPr>
        <p:spPr>
          <a:xfrm>
            <a:off x="4439160" y="990720"/>
            <a:ext cx="3745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(positive semi-definite)</a:t>
            </a:r>
            <a:endParaRPr/>
          </a:p>
        </p:txBody>
      </p:sp>
      <p:pic>
        <p:nvPicPr>
          <p:cNvPr id="654" name="Picture 13" descr=""/>
          <p:cNvPicPr/>
          <p:nvPr/>
        </p:nvPicPr>
        <p:blipFill>
          <a:blip r:embed="rId3"/>
          <a:stretch/>
        </p:blipFill>
        <p:spPr>
          <a:xfrm>
            <a:off x="838080" y="4041000"/>
            <a:ext cx="6857640" cy="742320"/>
          </a:xfrm>
          <a:prstGeom prst="rect">
            <a:avLst/>
          </a:prstGeom>
          <a:ln>
            <a:noFill/>
          </a:ln>
        </p:spPr>
      </p:pic>
      <p:sp>
        <p:nvSpPr>
          <p:cNvPr id="655" name="CustomShape 4"/>
          <p:cNvSpPr/>
          <p:nvPr/>
        </p:nvSpPr>
        <p:spPr>
          <a:xfrm>
            <a:off x="609480" y="1676520"/>
            <a:ext cx="7619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Proof: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(by induction on decreasing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k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</p:txBody>
      </p:sp>
      <p:pic>
        <p:nvPicPr>
          <p:cNvPr id="656" name="Picture 19" descr=""/>
          <p:cNvPicPr/>
          <p:nvPr/>
        </p:nvPicPr>
        <p:blipFill>
          <a:blip r:embed="rId4"/>
          <a:stretch/>
        </p:blipFill>
        <p:spPr>
          <a:xfrm>
            <a:off x="685800" y="2819520"/>
            <a:ext cx="2437920" cy="403560"/>
          </a:xfrm>
          <a:prstGeom prst="rect">
            <a:avLst/>
          </a:prstGeom>
          <a:ln>
            <a:noFill/>
          </a:ln>
        </p:spPr>
      </p:pic>
      <p:sp>
        <p:nvSpPr>
          <p:cNvPr id="657" name="CustomShape 5"/>
          <p:cNvSpPr/>
          <p:nvPr/>
        </p:nvSpPr>
        <p:spPr>
          <a:xfrm>
            <a:off x="609480" y="2286000"/>
            <a:ext cx="7619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case, </a:t>
            </a:r>
            <a:r>
              <a:rPr i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k=N</a:t>
            </a:r>
            <a:r>
              <a:rPr i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</p:txBody>
      </p:sp>
      <p:sp>
        <p:nvSpPr>
          <p:cNvPr id="658" name="CustomShape 6"/>
          <p:cNvSpPr/>
          <p:nvPr/>
        </p:nvSpPr>
        <p:spPr>
          <a:xfrm>
            <a:off x="609480" y="3429000"/>
            <a:ext cx="7619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                                               </a:t>
            </a: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</p:txBody>
      </p:sp>
      <p:pic>
        <p:nvPicPr>
          <p:cNvPr id="659" name="Picture 23" descr=""/>
          <p:cNvPicPr/>
          <p:nvPr/>
        </p:nvPicPr>
        <p:blipFill>
          <a:blip r:embed="rId5"/>
          <a:stretch/>
        </p:blipFill>
        <p:spPr>
          <a:xfrm>
            <a:off x="1523880" y="5410080"/>
            <a:ext cx="6019560" cy="1189800"/>
          </a:xfrm>
          <a:prstGeom prst="rect">
            <a:avLst/>
          </a:prstGeom>
          <a:ln>
            <a:noFill/>
          </a:ln>
        </p:spPr>
      </p:pic>
      <p:sp>
        <p:nvSpPr>
          <p:cNvPr id="660" name="CustomShape 7"/>
          <p:cNvSpPr/>
          <p:nvPr/>
        </p:nvSpPr>
        <p:spPr>
          <a:xfrm>
            <a:off x="4419720" y="4952880"/>
            <a:ext cx="380520" cy="380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8"/>
          <p:cNvSpPr/>
          <p:nvPr/>
        </p:nvSpPr>
        <p:spPr>
          <a:xfrm>
            <a:off x="4883760" y="4876920"/>
            <a:ext cx="1435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Algebra…</a:t>
            </a:r>
            <a:endParaRPr/>
          </a:p>
        </p:txBody>
      </p:sp>
      <p:sp>
        <p:nvSpPr>
          <p:cNvPr id="662" name="CustomShape 9"/>
          <p:cNvSpPr/>
          <p:nvPr/>
        </p:nvSpPr>
        <p:spPr>
          <a:xfrm>
            <a:off x="8610480" y="6324480"/>
            <a:ext cx="228240" cy="228240"/>
          </a:xfrm>
          <a:prstGeom prst="rect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50" dur="indefinite" restart="never" nodeType="tmRoot">
          <p:childTnLst>
            <p:seq>
              <p:cTn id="951" dur="indefinite" nodeType="mainSeq">
                <p:childTnLst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6" fill="hold">
                      <p:stCondLst>
                        <p:cond delay="indefinite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2" fill="hold">
                      <p:stCondLst>
                        <p:cond delay="indefinite"/>
                      </p:stCondLst>
                      <p:childTnLst>
                        <p:par>
                          <p:cTn id="973" fill="hold">
                            <p:stCondLst>
                              <p:cond delay="0"/>
                            </p:stCondLst>
                            <p:childTnLst>
                              <p:par>
                                <p:cTn id="9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A2D5215-F0C6-4F61-9145-43DA4AD9DB1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664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665" name="TextShape 3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Bellman’s dynamic programming invention was a major breakthrough in the theory of multistage decision processes and optimization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ideas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 marL="743040" indent="-285480">
              <a:lnSpc>
                <a:spcPct val="9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Principle of optimality </a:t>
            </a:r>
            <a:endParaRPr/>
          </a:p>
          <a:p>
            <a:pPr lvl="1" marL="743040" indent="-285480">
              <a:lnSpc>
                <a:spcPct val="9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 of optimal cost function</a:t>
            </a:r>
            <a:endParaRPr/>
          </a:p>
          <a:p>
            <a:endParaRPr/>
          </a:p>
          <a:p>
            <a:pPr marL="343080" indent="-342720">
              <a:lnSpc>
                <a:spcPct val="9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Illustrated with a simple multi-stage example</a:t>
            </a:r>
            <a:endParaRPr/>
          </a:p>
        </p:txBody>
      </p:sp>
    </p:spTree>
  </p:cSld>
  <p:timing>
    <p:tnLst>
      <p:par>
        <p:cTn id="978" dur="indefinite" restart="never" nodeType="tmRoot">
          <p:childTnLst>
            <p:seq>
              <p:cTn id="9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A95057F-F4C0-4995-975B-F2BE73E6124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667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668" name="TextShape 3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Bellman’s equation: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 to be solved backwards in time</a:t>
            </a:r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be difficult to solve</a:t>
            </a:r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solution yields a feedback law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69" name="Picture 6" descr=""/>
          <p:cNvPicPr/>
          <p:nvPr/>
        </p:nvPicPr>
        <p:blipFill>
          <a:blip r:embed="rId1"/>
          <a:stretch/>
        </p:blipFill>
        <p:spPr>
          <a:xfrm>
            <a:off x="258480" y="2133720"/>
            <a:ext cx="8625240" cy="688680"/>
          </a:xfrm>
          <a:prstGeom prst="rect">
            <a:avLst/>
          </a:prstGeom>
          <a:ln>
            <a:noFill/>
          </a:ln>
        </p:spPr>
      </p:pic>
      <p:pic>
        <p:nvPicPr>
          <p:cNvPr id="670" name="Picture 7" descr=""/>
          <p:cNvPicPr/>
          <p:nvPr/>
        </p:nvPicPr>
        <p:blipFill>
          <a:blip r:embed="rId2"/>
          <a:stretch/>
        </p:blipFill>
        <p:spPr>
          <a:xfrm>
            <a:off x="209160" y="5334120"/>
            <a:ext cx="8723520" cy="114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80" dur="indefinite" restart="never" nodeType="tmRoot">
          <p:childTnLst>
            <p:seq>
              <p:cTn id="9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EB3176B-DD8C-470D-84BF-403AE0EB8E2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672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673" name="TextShape 3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Quadratic Regulator (LQR)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Bellman’s equation is easily solved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cost is a quadratic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solved using a Riccati equation</a:t>
            </a:r>
            <a:endParaRPr/>
          </a:p>
          <a:p>
            <a:pPr>
              <a:lnSpc>
                <a:spcPct val="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control is a linear time varying feedback law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74" name="Picture 7" descr=""/>
          <p:cNvPicPr/>
          <p:nvPr/>
        </p:nvPicPr>
        <p:blipFill>
          <a:blip r:embed="rId1"/>
          <a:stretch/>
        </p:blipFill>
        <p:spPr>
          <a:xfrm>
            <a:off x="1828800" y="6095880"/>
            <a:ext cx="4800240" cy="407520"/>
          </a:xfrm>
          <a:prstGeom prst="rect">
            <a:avLst/>
          </a:prstGeom>
          <a:ln w="9360">
            <a:noFill/>
          </a:ln>
        </p:spPr>
      </p:pic>
      <p:pic>
        <p:nvPicPr>
          <p:cNvPr id="675" name="Picture 8" descr=""/>
          <p:cNvPicPr/>
          <p:nvPr/>
        </p:nvPicPr>
        <p:blipFill>
          <a:blip r:embed="rId2"/>
          <a:stretch/>
        </p:blipFill>
        <p:spPr>
          <a:xfrm>
            <a:off x="1828800" y="3200400"/>
            <a:ext cx="4900320" cy="756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82" dur="indefinite" restart="never" nodeType="tmRoot">
          <p:childTnLst>
            <p:seq>
              <p:cTn id="983" dur="indefinite" nodeType="mainSeq">
                <p:childTnLst>
                  <p:par>
                    <p:cTn id="984" fill="hold">
                      <p:stCondLst>
                        <p:cond delay="0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4C69357-B594-447F-AE07-A0F36116FE9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2971800" y="4038480"/>
            <a:ext cx="2677680" cy="2819160"/>
          </a:xfrm>
          <a:prstGeom prst="rect">
            <a:avLst/>
          </a:prstGeom>
          <a:ln w="9360"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 Example</a:t>
            </a:r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228600" y="1143000"/>
            <a:ext cx="4495320" cy="5562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Example: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“optimal” path:</a:t>
            </a:r>
            <a:endParaRPr/>
          </a:p>
          <a:p>
            <a:pPr marL="343080" indent="-342720"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to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/>
          </a:p>
          <a:p>
            <a:pPr marL="343080" indent="-342720">
              <a:lnSpc>
                <a:spcPct val="5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moving only to the right.</a:t>
            </a:r>
            <a:endParaRPr/>
          </a:p>
          <a:p>
            <a:pPr marL="343080" indent="-342720" algn="ctr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pic>
        <p:nvPicPr>
          <p:cNvPr id="144" name="Picture 4" descr=""/>
          <p:cNvPicPr/>
          <p:nvPr/>
        </p:nvPicPr>
        <p:blipFill>
          <a:blip r:embed="rId2"/>
          <a:stretch/>
        </p:blipFill>
        <p:spPr>
          <a:xfrm>
            <a:off x="4191120" y="990720"/>
            <a:ext cx="4801680" cy="4030200"/>
          </a:xfrm>
          <a:prstGeom prst="rect">
            <a:avLst/>
          </a:prstGeom>
          <a:ln w="9360"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228600" y="1752480"/>
            <a:ext cx="3885840" cy="213336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3048120" y="5791320"/>
            <a:ext cx="533160" cy="456840"/>
          </a:xfrm>
          <a:prstGeom prst="ellipse">
            <a:avLst/>
          </a:prstGeom>
          <a:noFill/>
          <a:ln w="572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6"/>
          <p:cNvSpPr/>
          <p:nvPr/>
        </p:nvSpPr>
        <p:spPr>
          <a:xfrm flipV="1">
            <a:off x="3429000" y="5410080"/>
            <a:ext cx="304560" cy="304920"/>
          </a:xfrm>
          <a:prstGeom prst="line">
            <a:avLst/>
          </a:prstGeom>
          <a:ln w="5724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7"/>
          <p:cNvSpPr/>
          <p:nvPr/>
        </p:nvSpPr>
        <p:spPr>
          <a:xfrm>
            <a:off x="5411160" y="5911920"/>
            <a:ext cx="32155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we are here…</a:t>
            </a:r>
            <a:endParaRPr/>
          </a:p>
        </p:txBody>
      </p:sp>
      <p:sp>
        <p:nvSpPr>
          <p:cNvPr id="149" name="Line 8"/>
          <p:cNvSpPr/>
          <p:nvPr/>
        </p:nvSpPr>
        <p:spPr>
          <a:xfrm flipH="1" flipV="1">
            <a:off x="3733560" y="6095880"/>
            <a:ext cx="1676520" cy="15228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"/>
          <p:cNvSpPr/>
          <p:nvPr/>
        </p:nvSpPr>
        <p:spPr>
          <a:xfrm>
            <a:off x="3051000" y="518148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ok</a:t>
            </a:r>
            <a:endParaRPr/>
          </a:p>
        </p:txBody>
      </p:sp>
      <p:sp>
        <p:nvSpPr>
          <p:cNvPr id="151" name="CustomShape 10"/>
          <p:cNvSpPr/>
          <p:nvPr/>
        </p:nvSpPr>
        <p:spPr>
          <a:xfrm>
            <a:off x="3736800" y="594360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ok</a:t>
            </a:r>
            <a:endParaRPr/>
          </a:p>
        </p:txBody>
      </p:sp>
      <p:sp>
        <p:nvSpPr>
          <p:cNvPr id="152" name="Line 11"/>
          <p:cNvSpPr/>
          <p:nvPr/>
        </p:nvSpPr>
        <p:spPr>
          <a:xfrm>
            <a:off x="3657600" y="6172200"/>
            <a:ext cx="304560" cy="304560"/>
          </a:xfrm>
          <a:prstGeom prst="line">
            <a:avLst/>
          </a:prstGeom>
          <a:ln w="5724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2"/>
          <p:cNvSpPr/>
          <p:nvPr/>
        </p:nvSpPr>
        <p:spPr>
          <a:xfrm flipH="1" flipV="1">
            <a:off x="2666880" y="5562360"/>
            <a:ext cx="304920" cy="30492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3"/>
          <p:cNvSpPr/>
          <p:nvPr/>
        </p:nvSpPr>
        <p:spPr>
          <a:xfrm>
            <a:off x="1833840" y="5715000"/>
            <a:ext cx="9691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ok</a:t>
            </a:r>
            <a:endParaRPr/>
          </a:p>
        </p:txBody>
      </p:sp>
      <p:sp>
        <p:nvSpPr>
          <p:cNvPr id="155" name="Line 14"/>
          <p:cNvSpPr/>
          <p:nvPr/>
        </p:nvSpPr>
        <p:spPr>
          <a:xfrm flipH="1">
            <a:off x="2666880" y="6172200"/>
            <a:ext cx="304920" cy="30456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15"/>
          <p:cNvSpPr/>
          <p:nvPr/>
        </p:nvSpPr>
        <p:spPr>
          <a:xfrm>
            <a:off x="761760" y="3657600"/>
            <a:ext cx="3200400" cy="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43">
                                            <p:txEl>
                                              <p:pRg st="59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2668469-BB92-445A-A934-CC831DF4035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 Example</a:t>
            </a:r>
            <a:endParaRPr/>
          </a:p>
        </p:txBody>
      </p:sp>
      <p:sp>
        <p:nvSpPr>
          <p:cNvPr id="159" name="TextShape 3"/>
          <p:cNvSpPr txBox="1"/>
          <p:nvPr/>
        </p:nvSpPr>
        <p:spPr>
          <a:xfrm>
            <a:off x="228600" y="1143000"/>
            <a:ext cx="4495320" cy="5562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Example: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“optimal” path:</a:t>
            </a:r>
            <a:endParaRPr/>
          </a:p>
          <a:p>
            <a:pPr marL="343080" indent="-342720"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to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/>
          </a:p>
          <a:p>
            <a:pPr marL="343080" indent="-342720">
              <a:lnSpc>
                <a:spcPct val="5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moving only to the right.</a:t>
            </a:r>
            <a:endParaRPr/>
          </a:p>
          <a:p>
            <a:pPr marL="343080" indent="-342720" algn="ctr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pic>
        <p:nvPicPr>
          <p:cNvPr id="160" name="Picture 5" descr=""/>
          <p:cNvPicPr/>
          <p:nvPr/>
        </p:nvPicPr>
        <p:blipFill>
          <a:blip r:embed="rId1"/>
          <a:stretch/>
        </p:blipFill>
        <p:spPr>
          <a:xfrm>
            <a:off x="4191120" y="990720"/>
            <a:ext cx="4801680" cy="4030200"/>
          </a:xfrm>
          <a:prstGeom prst="rect">
            <a:avLst/>
          </a:prstGeom>
          <a:ln w="9360"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228600" y="1752480"/>
            <a:ext cx="3885840" cy="213336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152280" y="4267080"/>
            <a:ext cx="5486040" cy="1676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ctr"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next to line is the “cost” in going along that particular path.</a:t>
            </a:r>
            <a:endParaRPr/>
          </a:p>
          <a:p>
            <a:pPr marL="343080" indent="-342720">
              <a:lnSpc>
                <a:spcPct val="90000"/>
              </a:lnSpc>
            </a:pPr>
            <a:endParaRPr/>
          </a:p>
        </p:txBody>
      </p:sp>
    </p:spTree>
  </p:cSld>
  <p:timing>
    <p:tnLst>
      <p:par>
        <p:cTn id="94" dur="indefinite" restart="never" nodeType="tmRoot">
          <p:childTnLst>
            <p:seq>
              <p:cTn id="9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F3A9FDF-A786-49A2-8963-344E51C4827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2971800" y="4038480"/>
            <a:ext cx="2677680" cy="2819160"/>
          </a:xfrm>
          <a:prstGeom prst="rect">
            <a:avLst/>
          </a:prstGeom>
          <a:ln w="9360"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3886200" y="4724280"/>
            <a:ext cx="5331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 Example</a:t>
            </a:r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228600" y="1143000"/>
            <a:ext cx="4495320" cy="5562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Example: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“optimal” path:</a:t>
            </a:r>
            <a:endParaRPr/>
          </a:p>
          <a:p>
            <a:pPr marL="343080" indent="-342720"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to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/>
          </a:p>
          <a:p>
            <a:pPr marL="343080" indent="-342720">
              <a:lnSpc>
                <a:spcPct val="5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moving only to the right.</a:t>
            </a:r>
            <a:endParaRPr/>
          </a:p>
          <a:p>
            <a:pPr marL="343080" indent="-342720" algn="ctr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pic>
        <p:nvPicPr>
          <p:cNvPr id="168" name="Picture 5" descr=""/>
          <p:cNvPicPr/>
          <p:nvPr/>
        </p:nvPicPr>
        <p:blipFill>
          <a:blip r:embed="rId2"/>
          <a:stretch/>
        </p:blipFill>
        <p:spPr>
          <a:xfrm>
            <a:off x="4191120" y="990720"/>
            <a:ext cx="4801680" cy="4030200"/>
          </a:xfrm>
          <a:prstGeom prst="rect">
            <a:avLst/>
          </a:prstGeom>
          <a:ln w="9360">
            <a:noFill/>
          </a:ln>
        </p:spPr>
      </p:pic>
      <p:sp>
        <p:nvSpPr>
          <p:cNvPr id="169" name="CustomShape 5"/>
          <p:cNvSpPr/>
          <p:nvPr/>
        </p:nvSpPr>
        <p:spPr>
          <a:xfrm>
            <a:off x="228600" y="1752480"/>
            <a:ext cx="3885840" cy="213336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6"/>
          <p:cNvSpPr/>
          <p:nvPr/>
        </p:nvSpPr>
        <p:spPr>
          <a:xfrm flipV="1">
            <a:off x="4038480" y="4952880"/>
            <a:ext cx="380880" cy="380880"/>
          </a:xfrm>
          <a:prstGeom prst="line">
            <a:avLst/>
          </a:prstGeom>
          <a:ln w="5724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"/>
          <p:cNvSpPr/>
          <p:nvPr/>
        </p:nvSpPr>
        <p:spPr>
          <a:xfrm>
            <a:off x="4086720" y="5334120"/>
            <a:ext cx="4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r>
            <a:endParaRPr/>
          </a:p>
        </p:txBody>
      </p:sp>
      <p:sp>
        <p:nvSpPr>
          <p:cNvPr id="172" name="Line 8"/>
          <p:cNvSpPr/>
          <p:nvPr/>
        </p:nvSpPr>
        <p:spPr>
          <a:xfrm>
            <a:off x="4038480" y="5562360"/>
            <a:ext cx="380880" cy="381240"/>
          </a:xfrm>
          <a:prstGeom prst="line">
            <a:avLst/>
          </a:prstGeom>
          <a:ln w="5724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D3EA829-9E0E-4976-A6C3-6EA6A6B7131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174" name="Picture 6" descr=""/>
          <p:cNvPicPr/>
          <p:nvPr/>
        </p:nvPicPr>
        <p:blipFill>
          <a:blip r:embed="rId1"/>
          <a:stretch/>
        </p:blipFill>
        <p:spPr>
          <a:xfrm>
            <a:off x="4191120" y="990720"/>
            <a:ext cx="4801680" cy="4030200"/>
          </a:xfrm>
          <a:prstGeom prst="rect">
            <a:avLst/>
          </a:prstGeom>
          <a:ln w="9360">
            <a:noFill/>
          </a:ln>
        </p:spPr>
      </p:pic>
      <p:pic>
        <p:nvPicPr>
          <p:cNvPr id="175" name="Picture 2" descr=""/>
          <p:cNvPicPr/>
          <p:nvPr/>
        </p:nvPicPr>
        <p:blipFill>
          <a:blip r:embed="rId2"/>
          <a:stretch/>
        </p:blipFill>
        <p:spPr>
          <a:xfrm>
            <a:off x="2971800" y="4038480"/>
            <a:ext cx="2677680" cy="2819160"/>
          </a:xfrm>
          <a:prstGeom prst="rect">
            <a:avLst/>
          </a:prstGeom>
          <a:ln w="9360"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4572000" y="4572000"/>
            <a:ext cx="5331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Programming Example</a:t>
            </a:r>
            <a:endParaRPr/>
          </a:p>
        </p:txBody>
      </p:sp>
      <p:sp>
        <p:nvSpPr>
          <p:cNvPr id="178" name="TextShape 4"/>
          <p:cNvSpPr txBox="1"/>
          <p:nvPr/>
        </p:nvSpPr>
        <p:spPr>
          <a:xfrm>
            <a:off x="228600" y="1143000"/>
            <a:ext cx="4495320" cy="5562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Example: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“optimal” path:</a:t>
            </a:r>
            <a:endParaRPr/>
          </a:p>
          <a:p>
            <a:pPr marL="343080" indent="-342720"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to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/>
          </a:p>
          <a:p>
            <a:pPr marL="343080" indent="-342720">
              <a:lnSpc>
                <a:spcPct val="5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moving only to the right.</a:t>
            </a:r>
            <a:endParaRPr/>
          </a:p>
          <a:p>
            <a:pPr marL="343080" indent="-342720" algn="ctr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228600" y="1752480"/>
            <a:ext cx="3885840" cy="213336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6"/>
          <p:cNvSpPr/>
          <p:nvPr/>
        </p:nvSpPr>
        <p:spPr>
          <a:xfrm flipV="1">
            <a:off x="3962160" y="4800600"/>
            <a:ext cx="609840" cy="609480"/>
          </a:xfrm>
          <a:prstGeom prst="line">
            <a:avLst/>
          </a:prstGeom>
          <a:ln w="5724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7"/>
          <p:cNvSpPr/>
          <p:nvPr/>
        </p:nvSpPr>
        <p:spPr>
          <a:xfrm>
            <a:off x="3889080" y="5715000"/>
            <a:ext cx="48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cc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r>
            <a:endParaRPr/>
          </a:p>
        </p:txBody>
      </p:sp>
      <p:sp>
        <p:nvSpPr>
          <p:cNvPr id="182" name="Line 8"/>
          <p:cNvSpPr/>
          <p:nvPr/>
        </p:nvSpPr>
        <p:spPr>
          <a:xfrm>
            <a:off x="4572000" y="4876560"/>
            <a:ext cx="533160" cy="533520"/>
          </a:xfrm>
          <a:prstGeom prst="line">
            <a:avLst/>
          </a:prstGeom>
          <a:ln w="5724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9"/>
          <p:cNvSpPr/>
          <p:nvPr/>
        </p:nvSpPr>
        <p:spPr>
          <a:xfrm>
            <a:off x="4038480" y="5562360"/>
            <a:ext cx="533520" cy="533520"/>
          </a:xfrm>
          <a:prstGeom prst="line">
            <a:avLst/>
          </a:prstGeom>
          <a:ln w="5724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10"/>
          <p:cNvSpPr/>
          <p:nvPr/>
        </p:nvSpPr>
        <p:spPr>
          <a:xfrm flipV="1">
            <a:off x="4572000" y="5410080"/>
            <a:ext cx="609480" cy="609480"/>
          </a:xfrm>
          <a:prstGeom prst="line">
            <a:avLst/>
          </a:prstGeom>
          <a:ln w="5724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1"/>
          <p:cNvSpPr/>
          <p:nvPr/>
        </p:nvSpPr>
        <p:spPr>
          <a:xfrm>
            <a:off x="7543800" y="2514600"/>
            <a:ext cx="380520" cy="380520"/>
          </a:xfrm>
          <a:prstGeom prst="ellipse">
            <a:avLst/>
          </a:prstGeom>
          <a:noFill/>
          <a:ln w="572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2"/>
          <p:cNvSpPr/>
          <p:nvPr/>
        </p:nvSpPr>
        <p:spPr>
          <a:xfrm>
            <a:off x="8153280" y="2514600"/>
            <a:ext cx="380520" cy="380520"/>
          </a:xfrm>
          <a:prstGeom prst="ellipse">
            <a:avLst/>
          </a:prstGeom>
          <a:noFill/>
          <a:ln w="572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3"/>
          <p:cNvSpPr/>
          <p:nvPr/>
        </p:nvSpPr>
        <p:spPr>
          <a:xfrm>
            <a:off x="7696080" y="2971800"/>
            <a:ext cx="380520" cy="380520"/>
          </a:xfrm>
          <a:prstGeom prst="ellipse">
            <a:avLst/>
          </a:prstGeom>
          <a:noFill/>
          <a:ln w="572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4"/>
          <p:cNvSpPr/>
          <p:nvPr/>
        </p:nvSpPr>
        <p:spPr>
          <a:xfrm>
            <a:off x="8305920" y="3200400"/>
            <a:ext cx="380520" cy="380520"/>
          </a:xfrm>
          <a:prstGeom prst="ellipse">
            <a:avLst/>
          </a:prstGeom>
          <a:noFill/>
          <a:ln w="572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36365</TotalTime>
  <Application>LibreOffice/5.0.2.2$Linux_X86_64 LibreOffice_project/00m0$Build-2</Application>
  <Paragraphs>476</Paragraphs>
  <Company>UC, Berkeley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2003-05-19T17:57:23Z</dcterms:created>
  <dc:creator>Roberto Horowitz</dc:creator>
  <dc:language>en-US</dc:language>
  <dcterms:modified xsi:type="dcterms:W3CDTF">2016-01-21T02:02:52Z</dcterms:modified>
  <cp:revision>757</cp:revision>
  <dc:title>ME 233 Review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UC, Berkeley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54</vt:i4>
  </property>
</Properties>
</file>