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63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5.xml.rels" ContentType="application/vnd.openxmlformats-package.relationships+xml"/>
  <Override PartName="/ppt/notesSlides/notesSlide59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_rels/presentation.xml.rels" ContentType="application/vnd.openxmlformats-package.relationships+xml"/>
  <Override PartName="/ppt/media/image133.png" ContentType="image/png"/>
  <Override PartName="/ppt/media/image132.png" ContentType="image/png"/>
  <Override PartName="/ppt/media/image131.png" ContentType="image/png"/>
  <Override PartName="/ppt/media/image130.png" ContentType="image/png"/>
  <Override PartName="/ppt/media/image128.png" ContentType="image/png"/>
  <Override PartName="/ppt/media/image125.png" ContentType="image/png"/>
  <Override PartName="/ppt/media/image124.png" ContentType="image/png"/>
  <Override PartName="/ppt/media/image123.png" ContentType="image/png"/>
  <Override PartName="/ppt/media/image122.png" ContentType="image/png"/>
  <Override PartName="/ppt/media/image120.png" ContentType="image/png"/>
  <Override PartName="/ppt/media/image118.png" ContentType="image/png"/>
  <Override PartName="/ppt/media/image117.png" ContentType="image/png"/>
  <Override PartName="/ppt/media/image116.png" ContentType="image/png"/>
  <Override PartName="/ppt/media/image115.png" ContentType="image/png"/>
  <Override PartName="/ppt/media/image114.png" ContentType="image/png"/>
  <Override PartName="/ppt/media/image113.png" ContentType="image/png"/>
  <Override PartName="/ppt/media/image112.png" ContentType="image/png"/>
  <Override PartName="/ppt/media/image111.png" ContentType="image/png"/>
  <Override PartName="/ppt/media/image110.png" ContentType="image/png"/>
  <Override PartName="/ppt/media/image108.png" ContentType="image/png"/>
  <Override PartName="/ppt/media/image107.png" ContentType="image/png"/>
  <Override PartName="/ppt/media/image106.png" ContentType="image/png"/>
  <Override PartName="/ppt/media/image105.png" ContentType="image/png"/>
  <Override PartName="/ppt/media/image104.png" ContentType="image/png"/>
  <Override PartName="/ppt/media/image99.png" ContentType="image/png"/>
  <Override PartName="/ppt/media/image103.png" ContentType="image/png"/>
  <Override PartName="/ppt/media/image98.png" ContentType="image/png"/>
  <Override PartName="/ppt/media/image102.png" ContentType="image/png"/>
  <Override PartName="/ppt/media/image97.png" ContentType="image/png"/>
  <Override PartName="/ppt/media/image127.wmf" ContentType="image/x-wmf"/>
  <Override PartName="/ppt/media/image46.png" ContentType="image/png"/>
  <Override PartName="/ppt/media/image126.wmf" ContentType="image/x-wmf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121.wmf" ContentType="image/x-wmf"/>
  <Override PartName="/ppt/media/image109.png" ContentType="image/png"/>
  <Override PartName="/ppt/media/image40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89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59.png" ContentType="image/png"/>
  <Override PartName="/ppt/media/image10.png" ContentType="image/png"/>
  <Override PartName="/ppt/media/image69.png" ContentType="image/png"/>
  <Override PartName="/ppt/media/image23.png" ContentType="image/png"/>
  <Override PartName="/ppt/media/image58.png" ContentType="image/png"/>
  <Override PartName="/ppt/media/image39.png" ContentType="image/png"/>
  <Override PartName="/ppt/media/image4.png" ContentType="image/png"/>
  <Override PartName="/ppt/media/image54.png" ContentType="image/png"/>
  <Override PartName="/ppt/media/image38.png" ContentType="image/png"/>
  <Override PartName="/ppt/media/image3.png" ContentType="image/png"/>
  <Override PartName="/ppt/media/image134.wmf" ContentType="image/x-wmf"/>
  <Override PartName="/ppt/media/image53.png" ContentType="image/png"/>
  <Override PartName="/ppt/media/image37.png" ContentType="image/png"/>
  <Override PartName="/ppt/media/image2.png" ContentType="image/png"/>
  <Override PartName="/ppt/media/image52.png" ContentType="image/png"/>
  <Override PartName="/ppt/media/image57.png" ContentType="image/png"/>
  <Override PartName="/ppt/media/image22.png" ContentType="image/png"/>
  <Override PartName="/ppt/media/image36.png" ContentType="image/png"/>
  <Override PartName="/ppt/media/image1.png" ContentType="image/png"/>
  <Override PartName="/ppt/media/image51.png" ContentType="image/png"/>
  <Override PartName="/ppt/media/image56.png" ContentType="image/png"/>
  <Override PartName="/ppt/media/image21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6.png" ContentType="image/png"/>
  <Override PartName="/ppt/media/image91.png" ContentType="image/png"/>
  <Override PartName="/ppt/media/image17.png" ContentType="image/png"/>
  <Override PartName="/ppt/media/image7.png" ContentType="image/png"/>
  <Override PartName="/ppt/media/image92.png" ContentType="image/png"/>
  <Override PartName="/ppt/media/image18.png" ContentType="image/png"/>
  <Override PartName="/ppt/media/image8.png" ContentType="image/png"/>
  <Override PartName="/ppt/media/image93.png" ContentType="image/png"/>
  <Override PartName="/ppt/media/image19.png" ContentType="image/png"/>
  <Override PartName="/ppt/media/image9.png" ContentType="image/png"/>
  <Override PartName="/ppt/media/image94.png" ContentType="image/png"/>
  <Override PartName="/ppt/media/image90.png" ContentType="image/png"/>
  <Override PartName="/ppt/media/image5.png" ContentType="image/png"/>
  <Override PartName="/ppt/media/image55.png" ContentType="image/png"/>
  <Override PartName="/ppt/media/image20.png" ContentType="image/png"/>
  <Override PartName="/ppt/media/image79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119.png" ContentType="image/png"/>
  <Override PartName="/ppt/media/image50.png" ContentType="image/png"/>
  <Override PartName="/ppt/media/image129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100.png" ContentType="image/png"/>
  <Override PartName="/ppt/media/image95.png" ContentType="image/png"/>
  <Override PartName="/ppt/media/image101.png" ContentType="image/png"/>
  <Override PartName="/ppt/media/image96.png" ContentType="image/png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57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_rels/slide63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58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34.xml.rels" ContentType="application/vnd.openxmlformats-package.relationships+xml"/>
  <Override PartName="/ppt/slides/_rels/slide45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</p:sldIdLst>
  <p:sldSz cx="9144000" cy="6858000"/>
  <p:notesSz cx="9601200" cy="7315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mes New Roman"/>
              </a:rPr>
              <a:t>&lt;header&gt;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5410F9F-99F5-48AD-9A50-6767B64A6046}" type="slidenum">
              <a:rPr lang="en-US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15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316D3BB-F2AD-4E4F-9641-80B40E388017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33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AD23F01-20B9-44B6-9CD4-3368B96B60DD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35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0F33550-1439-460B-9E57-B74B9229B48F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37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C9E1EB8-5043-4AAD-A226-EA62B5C32CE4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39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9CEC283-4E94-4270-9723-D5BF31D0ECD2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41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E8ACEEF-CBC8-4059-843E-0B0AFD537BE1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43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CF220D5-6AB2-442B-9898-232AEB263536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45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EDE4A4A-8100-4898-8F96-13C2DF6BD3DC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47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87717D8-B047-4A18-9424-EA8FF7994B83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49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1890C16-BC05-4466-A201-62045621C3F9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51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719ABB6-4BA8-4454-8070-098B27DEF17D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17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0C97402-C2F4-41A6-9836-C1DA01002B0B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53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EA8B938-EC45-4DD2-86A6-962DDFEC9056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55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171694E-2309-4F7A-B3BC-92D035AFDCAE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57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DB09059-EE99-422B-A079-B2D2D7CB1137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59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08C57C7-8429-4155-85EC-D4CFD9CF2C9A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61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4312ED2-C188-4FF3-929C-3C9C44CAE550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63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3A55AA3-DCB8-4AFC-9796-E2DC2E045F57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65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F6DCE2C-D79D-4282-9DF9-FBE984AB4B19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67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3A69E30-C6F6-41CA-8E44-740826DA3AE2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69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ACCC8CA-8240-4B05-9C91-8752884AE633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71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3665810-27F9-4E7E-8F68-2E2F06858299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19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A888312-9828-4B38-82A3-120F2A808CAA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73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69AA9C9-C606-4DB6-9E19-E4274DAC1C3D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75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29C0C2B-A847-4766-93DB-371E4588E5F1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77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4BF2CCE-7785-4698-BB49-58DC54094BEF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79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664D85C-F3F1-4AE4-8339-6E23F20324B4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81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5816028-441C-4504-894D-76F90713F5FF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83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3D67B02-5620-4C9E-B677-3B13A2957CF8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85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A10581A-D040-4304-A317-E9C4DFF4D0DF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87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EC7831D-C5E2-4420-A9D5-5C30DAF8AFF2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89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90C78FA-A173-43FF-BCD7-D851F430A1D0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91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5EBDDA3-2C63-46D8-92E0-413DA632BB6B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21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F01D2CD-33CA-4A8A-AA61-ECF53A7496B5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93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47D4B15-CAF0-4B2F-B8D6-123A76425A47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95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64FBB25-81FE-46FD-8462-54506F3A1585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97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ADBCD75-1AF3-4703-A0CF-EAF12AE405CA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99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D7069AA-A762-4AD5-B768-CC73AF2ABF40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801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9AEF177-938C-4AF0-B747-19952AB2C170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803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6D2F7B8-55F2-42F4-B6D1-7E0769385093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805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07EC2B6-3789-4FFE-A7FD-AAE76DB157FF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807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F87E745-5CEC-4B22-926E-6D95BF7F335B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809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17C9EDA-0E83-4462-AA5E-7BF4A3E1DEFF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811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49803FA-7094-47C0-8823-83B9B473A48E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23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CE15137-340A-4DCB-9C06-F5C3C96A0D44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813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59EE357-402C-4958-8D1E-0F13F8A8EBB8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815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06DFC72-A11D-4A9C-B9BD-1B5A29DD03A0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817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63FAEBC-4A5E-4A50-B7AE-58E0313937C3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819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2CE8D14-7147-445C-A5FD-8B260E6B25CA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821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C523CE3-898A-46FE-A872-63B80C78A235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823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C4AAD19-976A-463D-B603-896817D3BDB7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825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9711A23-4F40-44F7-94FC-FF8D73781BAB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827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6A2DE12-975B-4284-A15B-7F4DEA8C7FE5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829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AC4B67D-B127-467D-8087-692F273D5973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831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4F0BCC9-8E3D-4E95-BB86-310FF5C70248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25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102DF0B-C49A-4675-9405-9BCFB2F2B49C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833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0D59840-052D-414E-A5DF-A96E1B489617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835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9611161-E148-42CD-830E-C3FCF36B1A36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837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5EF9DF2-451F-456F-ABFE-1860FADF1139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839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282D6D6-B325-44DA-99DC-E2E5E34E19B8}" type="slidenum"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27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0C672A3-EC91-4D05-9FB4-F12D805CDFC2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29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A73220D-FD71-48B5-A631-4CD62235F855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body"/>
          </p:nvPr>
        </p:nvSpPr>
        <p:spPr>
          <a:xfrm>
            <a:off x="1302120" y="3489480"/>
            <a:ext cx="7013160" cy="3254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31" name="TextShape 2"/>
          <p:cNvSpPr txBox="1"/>
          <p:nvPr/>
        </p:nvSpPr>
        <p:spPr>
          <a:xfrm>
            <a:off x="5411160" y="6976440"/>
            <a:ext cx="4208400" cy="34812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FA2E7B2-D10F-4E1E-B9E2-90D2D7268EFF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85800" y="1143000"/>
            <a:ext cx="777204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85800" y="3809880"/>
            <a:ext cx="777204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85800" y="114300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68480" y="114300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68480" y="380988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85800" y="380988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85800" y="1143000"/>
            <a:ext cx="777204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85800" y="1143000"/>
            <a:ext cx="777204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"/>
          <a:stretch/>
        </p:blipFill>
        <p:spPr>
          <a:xfrm>
            <a:off x="685800" y="1143000"/>
            <a:ext cx="7772040" cy="51051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"/>
          <a:stretch/>
        </p:blipFill>
        <p:spPr>
          <a:xfrm>
            <a:off x="685800" y="1143000"/>
            <a:ext cx="7772040" cy="5105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85800" y="1143000"/>
            <a:ext cx="7772040" cy="510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85800" y="1143000"/>
            <a:ext cx="777204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85800" y="1143000"/>
            <a:ext cx="379260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68480" y="1143000"/>
            <a:ext cx="379260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85800" y="0"/>
            <a:ext cx="7772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85800" y="114300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85800" y="380988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68480" y="1143000"/>
            <a:ext cx="379260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85800" y="1143000"/>
            <a:ext cx="7772040" cy="510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85800" y="1143000"/>
            <a:ext cx="379260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68480" y="114300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68480" y="380988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85800" y="114300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68480" y="114300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85800" y="3809880"/>
            <a:ext cx="777204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85800" y="1143000"/>
            <a:ext cx="777204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85800" y="3809880"/>
            <a:ext cx="777204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5800" y="114300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68480" y="114300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68480" y="380988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85800" y="380988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85800" y="1143000"/>
            <a:ext cx="777204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85800" y="1143000"/>
            <a:ext cx="777204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"/>
          <a:stretch/>
        </p:blipFill>
        <p:spPr>
          <a:xfrm>
            <a:off x="685800" y="1143000"/>
            <a:ext cx="7772040" cy="51051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"/>
          <a:stretch/>
        </p:blipFill>
        <p:spPr>
          <a:xfrm>
            <a:off x="685800" y="1143000"/>
            <a:ext cx="7772040" cy="5105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85800" y="1143000"/>
            <a:ext cx="777204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85800" y="1143000"/>
            <a:ext cx="379260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68480" y="1143000"/>
            <a:ext cx="379260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85800" y="0"/>
            <a:ext cx="7772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85800" y="114300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85800" y="380988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68480" y="1143000"/>
            <a:ext cx="379260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85800" y="1143000"/>
            <a:ext cx="3792600" cy="510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8480" y="114300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68480" y="380988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85800" y="114300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8480" y="1143000"/>
            <a:ext cx="379260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85800" y="3809880"/>
            <a:ext cx="7772040" cy="243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38880" y="0"/>
            <a:ext cx="190476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DD13670B-1E82-4DD0-97C7-A6EB6DA1DD8A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4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85800" y="1143000"/>
            <a:ext cx="7772040" cy="51051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  <a:endParaRPr/>
          </a:p>
          <a:p>
            <a:pPr lvl="1" marL="743040" indent="-285480">
              <a:lnSpc>
                <a:spcPct val="100000"/>
              </a:lnSpc>
              <a:buFont typeface="Star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/>
          </a:p>
          <a:p>
            <a:pPr lvl="2" marL="1143000" indent="-228240">
              <a:lnSpc>
                <a:spcPct val="100000"/>
              </a:lnSpc>
              <a:buFont typeface="Star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/>
          </a:p>
          <a:p>
            <a:pPr lvl="3" marL="1600200" indent="-228240">
              <a:lnSpc>
                <a:spcPct val="100000"/>
              </a:lnSpc>
              <a:buFont typeface="StarSymbol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/>
          </a:p>
          <a:p>
            <a:pPr lvl="4" marL="2057400" indent="-228240">
              <a:lnSpc>
                <a:spcPct val="100000"/>
              </a:lnSpc>
              <a:buFont typeface="StarSymbol"/>
              <a:buChar char="»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38880" y="0"/>
            <a:ext cx="190476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B8C113F7-48ED-43DD-BA28-7AD7AF609B20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slideLayout" Target="../slideLayouts/slideLayout13.xml"/><Relationship Id="rId1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image" Target="../media/image7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Relationship Id="rId10" Type="http://schemas.openxmlformats.org/officeDocument/2006/relationships/image" Target="../media/image88.png"/><Relationship Id="rId11" Type="http://schemas.openxmlformats.org/officeDocument/2006/relationships/image" Target="../media/image89.png"/><Relationship Id="rId12" Type="http://schemas.openxmlformats.org/officeDocument/2006/relationships/image" Target="../media/image90.png"/><Relationship Id="rId13" Type="http://schemas.openxmlformats.org/officeDocument/2006/relationships/image" Target="../media/image91.png"/><Relationship Id="rId14" Type="http://schemas.openxmlformats.org/officeDocument/2006/relationships/image" Target="../media/image92.png"/><Relationship Id="rId15" Type="http://schemas.openxmlformats.org/officeDocument/2006/relationships/image" Target="../media/image93.png"/><Relationship Id="rId16" Type="http://schemas.openxmlformats.org/officeDocument/2006/relationships/image" Target="../media/image94.png"/><Relationship Id="rId17" Type="http://schemas.openxmlformats.org/officeDocument/2006/relationships/image" Target="../media/image95.png"/><Relationship Id="rId18" Type="http://schemas.openxmlformats.org/officeDocument/2006/relationships/image" Target="../media/image96.png"/><Relationship Id="rId19" Type="http://schemas.openxmlformats.org/officeDocument/2006/relationships/image" Target="../media/image97.png"/><Relationship Id="rId20" Type="http://schemas.openxmlformats.org/officeDocument/2006/relationships/image" Target="../media/image98.png"/><Relationship Id="rId21" Type="http://schemas.openxmlformats.org/officeDocument/2006/relationships/image" Target="../media/image99.png"/><Relationship Id="rId22" Type="http://schemas.openxmlformats.org/officeDocument/2006/relationships/image" Target="../media/image100.png"/><Relationship Id="rId23" Type="http://schemas.openxmlformats.org/officeDocument/2006/relationships/image" Target="../media/image101.png"/><Relationship Id="rId24" Type="http://schemas.openxmlformats.org/officeDocument/2006/relationships/image" Target="../media/image102.png"/><Relationship Id="rId25" Type="http://schemas.openxmlformats.org/officeDocument/2006/relationships/image" Target="../media/image103.png"/><Relationship Id="rId26" Type="http://schemas.openxmlformats.org/officeDocument/2006/relationships/image" Target="../media/image104.png"/><Relationship Id="rId27" Type="http://schemas.openxmlformats.org/officeDocument/2006/relationships/image" Target="../media/image105.png"/><Relationship Id="rId28" Type="http://schemas.openxmlformats.org/officeDocument/2006/relationships/slideLayout" Target="../slideLayouts/slideLayout13.xml"/><Relationship Id="rId29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0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0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0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10.png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116.png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119.png"/><Relationship Id="rId2" Type="http://schemas.openxmlformats.org/officeDocument/2006/relationships/image" Target="../media/image12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121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123.png"/><Relationship Id="rId2" Type="http://schemas.openxmlformats.org/officeDocument/2006/relationships/image" Target="../media/image12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1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126.wmf"/><Relationship Id="rId2" Type="http://schemas.openxmlformats.org/officeDocument/2006/relationships/image" Target="../media/image127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12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12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13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13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133.png"/><Relationship Id="rId2" Type="http://schemas.openxmlformats.org/officeDocument/2006/relationships/image" Target="../media/image134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57F74A3E-75E0-4E7C-B97A-7294DF7FC272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304920" y="1143000"/>
            <a:ext cx="8457840" cy="1904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 233 Advanced Control II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Lecture 2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 to Probability Theory</a:t>
            </a:r>
            <a:endParaRPr/>
          </a:p>
        </p:txBody>
      </p:sp>
      <p:sp>
        <p:nvSpPr>
          <p:cNvPr id="86" name="TextShape 3"/>
          <p:cNvSpPr txBox="1"/>
          <p:nvPr/>
        </p:nvSpPr>
        <p:spPr>
          <a:xfrm>
            <a:off x="1600200" y="441972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(ME233 Class Notes pp. PR1-PR3)</a:t>
            </a:r>
            <a:endParaRPr/>
          </a:p>
        </p:txBody>
      </p:sp>
      <p:sp>
        <p:nvSpPr>
          <p:cNvPr id="87" name="CustomShape 4"/>
          <p:cNvSpPr/>
          <p:nvPr/>
        </p:nvSpPr>
        <p:spPr>
          <a:xfrm>
            <a:off x="0" y="7112160"/>
            <a:ext cx="914364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TexPoint fonts used in EMF. 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Read the TexPoint manual before you delete this box.: 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MI10"/>
              </a:rPr>
              <a:t>A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R10"/>
              </a:rPr>
              <a:t>A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MI7"/>
              </a:rPr>
              <a:t>A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EX10"/>
              </a:rPr>
              <a:t>A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R7"/>
              </a:rPr>
              <a:t>A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SY10ORIG"/>
              </a:rPr>
              <a:t>A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572966B7-E529-4E4D-8565-375EFBBE2EA2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Union, Complement and Intersection</a:t>
            </a:r>
            <a:endParaRPr/>
          </a:p>
        </p:txBody>
      </p:sp>
      <p:sp>
        <p:nvSpPr>
          <p:cNvPr id="163" name="TextShape 3"/>
          <p:cNvSpPr txBox="1"/>
          <p:nvPr/>
        </p:nvSpPr>
        <p:spPr>
          <a:xfrm>
            <a:off x="457200" y="1143000"/>
            <a:ext cx="8152920" cy="1523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a sample space</a:t>
            </a:r>
            <a:endParaRPr/>
          </a:p>
          <a:p>
            <a:pPr marL="343080" indent="-34272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the set of all events  </a:t>
            </a:r>
            <a:endParaRPr/>
          </a:p>
        </p:txBody>
      </p:sp>
      <p:sp>
        <p:nvSpPr>
          <p:cNvPr id="164" name="CustomShape 4"/>
          <p:cNvSpPr/>
          <p:nvPr/>
        </p:nvSpPr>
        <p:spPr>
          <a:xfrm>
            <a:off x="228600" y="2438280"/>
            <a:ext cx="8457840" cy="45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90000"/>
              </a:lnSpc>
              <a:buFont typeface="Star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Union of two events (or): </a:t>
            </a:r>
            <a:endParaRPr/>
          </a:p>
        </p:txBody>
      </p:sp>
      <p:pic>
        <p:nvPicPr>
          <p:cNvPr id="165" name="Picture 8" descr=""/>
          <p:cNvPicPr/>
          <p:nvPr/>
        </p:nvPicPr>
        <p:blipFill>
          <a:blip r:embed="rId1"/>
          <a:stretch/>
        </p:blipFill>
        <p:spPr>
          <a:xfrm>
            <a:off x="3886200" y="1219320"/>
            <a:ext cx="4057200" cy="399600"/>
          </a:xfrm>
          <a:prstGeom prst="rect">
            <a:avLst/>
          </a:prstGeom>
          <a:ln w="9360">
            <a:noFill/>
          </a:ln>
        </p:spPr>
      </p:pic>
      <p:pic>
        <p:nvPicPr>
          <p:cNvPr id="166" name="Picture 9" descr=""/>
          <p:cNvPicPr/>
          <p:nvPr/>
        </p:nvPicPr>
        <p:blipFill>
          <a:blip r:embed="rId2"/>
          <a:stretch/>
        </p:blipFill>
        <p:spPr>
          <a:xfrm>
            <a:off x="4572000" y="1752480"/>
            <a:ext cx="3409560" cy="380520"/>
          </a:xfrm>
          <a:prstGeom prst="rect">
            <a:avLst/>
          </a:prstGeom>
          <a:ln w="9360">
            <a:noFill/>
          </a:ln>
        </p:spPr>
      </p:pic>
      <p:sp>
        <p:nvSpPr>
          <p:cNvPr id="167" name="CustomShape 5"/>
          <p:cNvSpPr/>
          <p:nvPr/>
        </p:nvSpPr>
        <p:spPr>
          <a:xfrm>
            <a:off x="228600" y="4038480"/>
            <a:ext cx="8457840" cy="45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90000"/>
              </a:lnSpc>
              <a:buFont typeface="Star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Intersection of two events (and): </a:t>
            </a:r>
            <a:endParaRPr/>
          </a:p>
        </p:txBody>
      </p:sp>
      <p:sp>
        <p:nvSpPr>
          <p:cNvPr id="168" name="CustomShape 6"/>
          <p:cNvSpPr/>
          <p:nvPr/>
        </p:nvSpPr>
        <p:spPr>
          <a:xfrm>
            <a:off x="304920" y="5486400"/>
            <a:ext cx="8457840" cy="45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90000"/>
              </a:lnSpc>
              <a:buFont typeface="Star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Complement of an event (not): </a:t>
            </a:r>
            <a:endParaRPr/>
          </a:p>
        </p:txBody>
      </p:sp>
      <p:pic>
        <p:nvPicPr>
          <p:cNvPr id="169" name="Picture 26" descr=""/>
          <p:cNvPicPr/>
          <p:nvPr/>
        </p:nvPicPr>
        <p:blipFill>
          <a:blip r:embed="rId3"/>
          <a:stretch/>
        </p:blipFill>
        <p:spPr>
          <a:xfrm>
            <a:off x="1289160" y="3292560"/>
            <a:ext cx="6457680" cy="437760"/>
          </a:xfrm>
          <a:prstGeom prst="rect">
            <a:avLst/>
          </a:prstGeom>
          <a:ln w="9360">
            <a:noFill/>
          </a:ln>
        </p:spPr>
      </p:pic>
      <p:pic>
        <p:nvPicPr>
          <p:cNvPr id="170" name="Picture 27" descr=""/>
          <p:cNvPicPr/>
          <p:nvPr/>
        </p:nvPicPr>
        <p:blipFill>
          <a:blip r:embed="rId4"/>
          <a:stretch/>
        </p:blipFill>
        <p:spPr>
          <a:xfrm>
            <a:off x="1330200" y="4797360"/>
            <a:ext cx="6762240" cy="437760"/>
          </a:xfrm>
          <a:prstGeom prst="rect">
            <a:avLst/>
          </a:prstGeom>
          <a:ln w="9360">
            <a:noFill/>
          </a:ln>
        </p:spPr>
      </p:pic>
      <p:pic>
        <p:nvPicPr>
          <p:cNvPr id="171" name="Picture 28" descr=""/>
          <p:cNvPicPr/>
          <p:nvPr/>
        </p:nvPicPr>
        <p:blipFill>
          <a:blip r:embed="rId5"/>
          <a:stretch/>
        </p:blipFill>
        <p:spPr>
          <a:xfrm>
            <a:off x="1387440" y="6248520"/>
            <a:ext cx="6648120" cy="3805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42" dur="indefinite" restart="never" nodeType="tmRoot">
          <p:childTnLst>
            <p:seq>
              <p:cTn id="14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085E0F54-D963-42A4-885C-1D1B95B93452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Union, Complement and Intersection</a:t>
            </a:r>
            <a:endParaRPr/>
          </a:p>
        </p:txBody>
      </p:sp>
      <p:sp>
        <p:nvSpPr>
          <p:cNvPr id="174" name="CustomShape 3"/>
          <p:cNvSpPr/>
          <p:nvPr/>
        </p:nvSpPr>
        <p:spPr>
          <a:xfrm>
            <a:off x="457200" y="1371600"/>
            <a:ext cx="8457840" cy="45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90000"/>
              </a:lnSpc>
              <a:buFont typeface="Star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Union of two events: </a:t>
            </a:r>
            <a:endParaRPr/>
          </a:p>
        </p:txBody>
      </p:sp>
      <p:sp>
        <p:nvSpPr>
          <p:cNvPr id="175" name="CustomShape 4"/>
          <p:cNvSpPr/>
          <p:nvPr/>
        </p:nvSpPr>
        <p:spPr>
          <a:xfrm>
            <a:off x="152280" y="3048120"/>
            <a:ext cx="8457840" cy="45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90000"/>
              </a:lnSpc>
              <a:buFont typeface="Star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Intersection of two events: </a:t>
            </a:r>
            <a:endParaRPr/>
          </a:p>
        </p:txBody>
      </p:sp>
      <p:sp>
        <p:nvSpPr>
          <p:cNvPr id="176" name="CustomShape 5"/>
          <p:cNvSpPr/>
          <p:nvPr/>
        </p:nvSpPr>
        <p:spPr>
          <a:xfrm>
            <a:off x="228600" y="4800600"/>
            <a:ext cx="8457840" cy="45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90000"/>
              </a:lnSpc>
              <a:buFont typeface="Star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Complement of an event: </a:t>
            </a:r>
            <a:endParaRPr/>
          </a:p>
        </p:txBody>
      </p:sp>
      <p:sp>
        <p:nvSpPr>
          <p:cNvPr id="177" name="CustomShape 6"/>
          <p:cNvSpPr/>
          <p:nvPr/>
        </p:nvSpPr>
        <p:spPr>
          <a:xfrm>
            <a:off x="5638680" y="5181480"/>
            <a:ext cx="2819160" cy="1371240"/>
          </a:xfrm>
          <a:prstGeom prst="rect">
            <a:avLst/>
          </a:prstGeom>
          <a:solidFill>
            <a:schemeClr val="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7"/>
          <p:cNvSpPr/>
          <p:nvPr/>
        </p:nvSpPr>
        <p:spPr>
          <a:xfrm>
            <a:off x="6041880" y="5430960"/>
            <a:ext cx="1274400" cy="747360"/>
          </a:xfrm>
          <a:prstGeom prst="ellipse">
            <a:avLst/>
          </a:prstGeom>
          <a:solidFill>
            <a:schemeClr val="bg1"/>
          </a:solidFill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79" name="Picture 40" descr=""/>
          <p:cNvPicPr/>
          <p:nvPr/>
        </p:nvPicPr>
        <p:blipFill>
          <a:blip r:embed="rId1"/>
          <a:stretch/>
        </p:blipFill>
        <p:spPr>
          <a:xfrm>
            <a:off x="5773680" y="5307120"/>
            <a:ext cx="267840" cy="232920"/>
          </a:xfrm>
          <a:prstGeom prst="rect">
            <a:avLst/>
          </a:prstGeom>
          <a:ln w="9360">
            <a:noFill/>
          </a:ln>
        </p:spPr>
      </p:pic>
      <p:pic>
        <p:nvPicPr>
          <p:cNvPr id="180" name="Picture 41" descr=""/>
          <p:cNvPicPr/>
          <p:nvPr/>
        </p:nvPicPr>
        <p:blipFill>
          <a:blip r:embed="rId2"/>
          <a:stretch/>
        </p:blipFill>
        <p:spPr>
          <a:xfrm>
            <a:off x="6443640" y="5680080"/>
            <a:ext cx="302760" cy="296640"/>
          </a:xfrm>
          <a:prstGeom prst="rect">
            <a:avLst/>
          </a:prstGeom>
          <a:ln w="9360">
            <a:noFill/>
          </a:ln>
        </p:spPr>
      </p:pic>
      <p:sp>
        <p:nvSpPr>
          <p:cNvPr id="181" name="CustomShape 8"/>
          <p:cNvSpPr/>
          <p:nvPr/>
        </p:nvSpPr>
        <p:spPr>
          <a:xfrm>
            <a:off x="5638680" y="1447920"/>
            <a:ext cx="2819160" cy="13712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9"/>
          <p:cNvSpPr/>
          <p:nvPr/>
        </p:nvSpPr>
        <p:spPr>
          <a:xfrm>
            <a:off x="6041880" y="1697040"/>
            <a:ext cx="1274400" cy="747360"/>
          </a:xfrm>
          <a:prstGeom prst="ellipse">
            <a:avLst/>
          </a:prstGeom>
          <a:solidFill>
            <a:schemeClr val="hlink"/>
          </a:solidFill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0"/>
          <p:cNvSpPr/>
          <p:nvPr/>
        </p:nvSpPr>
        <p:spPr>
          <a:xfrm>
            <a:off x="6846840" y="1697040"/>
            <a:ext cx="1275840" cy="747360"/>
          </a:xfrm>
          <a:prstGeom prst="ellipse">
            <a:avLst/>
          </a:prstGeom>
          <a:solidFill>
            <a:schemeClr val="hlink"/>
          </a:solidFill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84" name="Picture 33" descr=""/>
          <p:cNvPicPr/>
          <p:nvPr/>
        </p:nvPicPr>
        <p:blipFill>
          <a:blip r:embed="rId3"/>
          <a:stretch/>
        </p:blipFill>
        <p:spPr>
          <a:xfrm>
            <a:off x="5773680" y="1573200"/>
            <a:ext cx="267840" cy="232920"/>
          </a:xfrm>
          <a:prstGeom prst="rect">
            <a:avLst/>
          </a:prstGeom>
          <a:ln w="9360">
            <a:noFill/>
          </a:ln>
        </p:spPr>
      </p:pic>
      <p:pic>
        <p:nvPicPr>
          <p:cNvPr id="185" name="Picture 34" descr=""/>
          <p:cNvPicPr/>
          <p:nvPr/>
        </p:nvPicPr>
        <p:blipFill>
          <a:blip r:embed="rId4"/>
          <a:stretch/>
        </p:blipFill>
        <p:spPr>
          <a:xfrm>
            <a:off x="6443640" y="1946160"/>
            <a:ext cx="302760" cy="296640"/>
          </a:xfrm>
          <a:prstGeom prst="rect">
            <a:avLst/>
          </a:prstGeom>
          <a:ln w="9360">
            <a:noFill/>
          </a:ln>
        </p:spPr>
      </p:pic>
      <p:pic>
        <p:nvPicPr>
          <p:cNvPr id="186" name="Picture 35" descr=""/>
          <p:cNvPicPr/>
          <p:nvPr/>
        </p:nvPicPr>
        <p:blipFill>
          <a:blip r:embed="rId5"/>
          <a:stretch/>
        </p:blipFill>
        <p:spPr>
          <a:xfrm>
            <a:off x="7437600" y="1920960"/>
            <a:ext cx="318600" cy="342720"/>
          </a:xfrm>
          <a:prstGeom prst="rect">
            <a:avLst/>
          </a:prstGeom>
          <a:ln w="9360">
            <a:noFill/>
          </a:ln>
        </p:spPr>
      </p:pic>
      <p:sp>
        <p:nvSpPr>
          <p:cNvPr id="187" name="CustomShape 11"/>
          <p:cNvSpPr/>
          <p:nvPr/>
        </p:nvSpPr>
        <p:spPr>
          <a:xfrm>
            <a:off x="6019920" y="1676520"/>
            <a:ext cx="1274400" cy="747360"/>
          </a:xfrm>
          <a:prstGeom prst="ellipse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2"/>
          <p:cNvSpPr/>
          <p:nvPr/>
        </p:nvSpPr>
        <p:spPr>
          <a:xfrm>
            <a:off x="5638680" y="3276720"/>
            <a:ext cx="2819160" cy="13712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3"/>
          <p:cNvSpPr/>
          <p:nvPr/>
        </p:nvSpPr>
        <p:spPr>
          <a:xfrm>
            <a:off x="6041520" y="3525840"/>
            <a:ext cx="1275120" cy="747720"/>
          </a:xfrm>
          <a:prstGeom prst="ellipse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4"/>
          <p:cNvSpPr/>
          <p:nvPr/>
        </p:nvSpPr>
        <p:spPr>
          <a:xfrm>
            <a:off x="6847200" y="3525840"/>
            <a:ext cx="1275120" cy="747720"/>
          </a:xfrm>
          <a:prstGeom prst="ellipse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Picture 16" descr=""/>
          <p:cNvPicPr/>
          <p:nvPr/>
        </p:nvPicPr>
        <p:blipFill>
          <a:blip r:embed="rId6"/>
          <a:stretch/>
        </p:blipFill>
        <p:spPr>
          <a:xfrm>
            <a:off x="5772960" y="3401280"/>
            <a:ext cx="268200" cy="233280"/>
          </a:xfrm>
          <a:prstGeom prst="rect">
            <a:avLst/>
          </a:prstGeom>
          <a:ln w="9360">
            <a:noFill/>
          </a:ln>
        </p:spPr>
      </p:pic>
      <p:pic>
        <p:nvPicPr>
          <p:cNvPr id="192" name="Picture 18" descr=""/>
          <p:cNvPicPr/>
          <p:nvPr/>
        </p:nvPicPr>
        <p:blipFill>
          <a:blip r:embed="rId7"/>
          <a:stretch/>
        </p:blipFill>
        <p:spPr>
          <a:xfrm>
            <a:off x="6444360" y="3775320"/>
            <a:ext cx="301680" cy="295920"/>
          </a:xfrm>
          <a:prstGeom prst="rect">
            <a:avLst/>
          </a:prstGeom>
          <a:ln w="9360">
            <a:noFill/>
          </a:ln>
        </p:spPr>
      </p:pic>
      <p:pic>
        <p:nvPicPr>
          <p:cNvPr id="193" name="Picture 20" descr=""/>
          <p:cNvPicPr/>
          <p:nvPr/>
        </p:nvPicPr>
        <p:blipFill>
          <a:blip r:embed="rId8"/>
          <a:stretch/>
        </p:blipFill>
        <p:spPr>
          <a:xfrm>
            <a:off x="7437240" y="3749400"/>
            <a:ext cx="318600" cy="342720"/>
          </a:xfrm>
          <a:prstGeom prst="rect">
            <a:avLst/>
          </a:prstGeom>
          <a:ln w="9360">
            <a:noFill/>
          </a:ln>
        </p:spPr>
      </p:pic>
      <p:sp>
        <p:nvSpPr>
          <p:cNvPr id="194" name="CustomShape 15"/>
          <p:cNvSpPr/>
          <p:nvPr/>
        </p:nvSpPr>
        <p:spPr>
          <a:xfrm>
            <a:off x="6858000" y="3581280"/>
            <a:ext cx="456840" cy="609120"/>
          </a:xfrm>
          <a:prstGeom prst="ellipse">
            <a:avLst/>
          </a:prstGeom>
          <a:solidFill>
            <a:schemeClr val="hlink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95" name="Picture 48" descr=""/>
          <p:cNvPicPr/>
          <p:nvPr/>
        </p:nvPicPr>
        <p:blipFill>
          <a:blip r:embed="rId9"/>
          <a:stretch/>
        </p:blipFill>
        <p:spPr>
          <a:xfrm>
            <a:off x="2286000" y="2133720"/>
            <a:ext cx="1180800" cy="418680"/>
          </a:xfrm>
          <a:prstGeom prst="rect">
            <a:avLst/>
          </a:prstGeom>
          <a:ln w="9360">
            <a:noFill/>
          </a:ln>
        </p:spPr>
      </p:pic>
      <p:pic>
        <p:nvPicPr>
          <p:cNvPr id="196" name="Picture 50" descr=""/>
          <p:cNvPicPr/>
          <p:nvPr/>
        </p:nvPicPr>
        <p:blipFill>
          <a:blip r:embed="rId10"/>
          <a:stretch/>
        </p:blipFill>
        <p:spPr>
          <a:xfrm>
            <a:off x="2286000" y="3886200"/>
            <a:ext cx="1180800" cy="418680"/>
          </a:xfrm>
          <a:prstGeom prst="rect">
            <a:avLst/>
          </a:prstGeom>
          <a:ln w="9360">
            <a:noFill/>
          </a:ln>
        </p:spPr>
      </p:pic>
      <p:pic>
        <p:nvPicPr>
          <p:cNvPr id="197" name="Picture 31" descr=""/>
          <p:cNvPicPr/>
          <p:nvPr/>
        </p:nvPicPr>
        <p:blipFill>
          <a:blip r:embed="rId11"/>
          <a:stretch/>
        </p:blipFill>
        <p:spPr>
          <a:xfrm>
            <a:off x="2286000" y="5638680"/>
            <a:ext cx="1562040" cy="43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4" dur="indefinite" restart="never" nodeType="tmRoot">
          <p:childTnLst>
            <p:seq>
              <p:cTn id="145" dur="indefinite" nodeType="mainSeq">
                <p:childTnLst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Complement</a:t>
            </a:r>
            <a:endParaRPr/>
          </a:p>
        </p:txBody>
      </p:sp>
      <p:sp>
        <p:nvSpPr>
          <p:cNvPr id="199" name="TextShape 2"/>
          <p:cNvSpPr txBox="1"/>
          <p:nvPr/>
        </p:nvSpPr>
        <p:spPr>
          <a:xfrm>
            <a:off x="297000" y="914400"/>
            <a:ext cx="8846640" cy="5819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1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complement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of an event 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denoted by 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</a:t>
            </a:r>
            <a:r>
              <a:rPr b="1" i="1" lang="en-US" sz="2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is the set of outcomes that are not in 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</a:t>
            </a:r>
            <a:r>
              <a:rPr b="1" i="1" lang="en-US" sz="2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occurring means that 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does not occur</a:t>
            </a:r>
            <a:endParaRPr/>
          </a:p>
        </p:txBody>
      </p:sp>
      <p:sp>
        <p:nvSpPr>
          <p:cNvPr id="200" name="TextShape 3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A02FB0F7-F2E8-4213-BA7E-655B790D01C0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01" name="CustomShape 4"/>
          <p:cNvSpPr/>
          <p:nvPr/>
        </p:nvSpPr>
        <p:spPr>
          <a:xfrm>
            <a:off x="6265800" y="3324600"/>
            <a:ext cx="1274040" cy="746640"/>
          </a:xfrm>
          <a:prstGeom prst="ellipse">
            <a:avLst/>
          </a:prstGeom>
          <a:solidFill>
            <a:schemeClr val="bg1"/>
          </a:solidFill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5"/>
          <p:cNvSpPr/>
          <p:nvPr/>
        </p:nvSpPr>
        <p:spPr>
          <a:xfrm>
            <a:off x="5867280" y="3087360"/>
            <a:ext cx="2818440" cy="1370160"/>
          </a:xfrm>
          <a:prstGeom prst="rect">
            <a:avLst/>
          </a:prstGeom>
          <a:solidFill>
            <a:schemeClr val="accent5">
              <a:lumMod val="65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6"/>
          <p:cNvSpPr/>
          <p:nvPr/>
        </p:nvSpPr>
        <p:spPr>
          <a:xfrm>
            <a:off x="6270120" y="3336480"/>
            <a:ext cx="1274760" cy="747000"/>
          </a:xfrm>
          <a:prstGeom prst="ellipse">
            <a:avLst/>
          </a:prstGeom>
          <a:solidFill>
            <a:schemeClr val="bg1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7"/>
          <p:cNvSpPr/>
          <p:nvPr/>
        </p:nvSpPr>
        <p:spPr>
          <a:xfrm>
            <a:off x="6687360" y="3407760"/>
            <a:ext cx="3960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</a:t>
            </a:r>
            <a:endParaRPr/>
          </a:p>
        </p:txBody>
      </p:sp>
      <p:sp>
        <p:nvSpPr>
          <p:cNvPr id="205" name="CustomShape 8"/>
          <p:cNvSpPr/>
          <p:nvPr/>
        </p:nvSpPr>
        <p:spPr>
          <a:xfrm>
            <a:off x="7787880" y="3403080"/>
            <a:ext cx="4752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</a:t>
            </a:r>
            <a:r>
              <a:rPr i="1" lang="en-US" sz="2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</a:t>
            </a:r>
            <a:endParaRPr/>
          </a:p>
        </p:txBody>
      </p:sp>
      <p:sp>
        <p:nvSpPr>
          <p:cNvPr id="206" name="CustomShape 9"/>
          <p:cNvSpPr/>
          <p:nvPr/>
        </p:nvSpPr>
        <p:spPr>
          <a:xfrm>
            <a:off x="8273160" y="3048120"/>
            <a:ext cx="41436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Ω</a:t>
            </a:r>
            <a:endParaRPr/>
          </a:p>
        </p:txBody>
      </p:sp>
      <p:pic>
        <p:nvPicPr>
          <p:cNvPr id="207" name="Picture 16" descr=""/>
          <p:cNvPicPr/>
          <p:nvPr/>
        </p:nvPicPr>
        <p:blipFill>
          <a:blip r:embed="rId1"/>
          <a:stretch/>
        </p:blipFill>
        <p:spPr>
          <a:xfrm>
            <a:off x="510480" y="3657600"/>
            <a:ext cx="4617720" cy="36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0" dur="indefinite" restart="never" nodeType="tmRoot">
          <p:childTnLst>
            <p:seq>
              <p:cTn id="171" dur="indefinite" nodeType="mainSeq">
                <p:childTnLst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87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83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Intersection of two events</a:t>
            </a:r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685800" y="1143000"/>
            <a:ext cx="7772040" cy="510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intersection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two events 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denoted by  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T Extra"/>
              </a:rPr>
              <a:t>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is the set of outcomes that are in 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event 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T Extra"/>
              </a:rPr>
              <a:t>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 </a:t>
            </a: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occurs, then </a:t>
            </a:r>
            <a:r>
              <a:rPr b="1" i="1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both</a:t>
            </a: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</a:t>
            </a: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</a:t>
            </a: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occur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vents 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 </a:t>
            </a:r>
            <a:r>
              <a:rPr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mutually exclusive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they cannot both occur at the same time, i.e. if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0" name="TextShape 3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3438A3F5-6E9A-46BE-BF12-4B72774998BB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11" name="CustomShape 4"/>
          <p:cNvSpPr/>
          <p:nvPr/>
        </p:nvSpPr>
        <p:spPr>
          <a:xfrm>
            <a:off x="5791320" y="3124080"/>
            <a:ext cx="2819160" cy="1371600"/>
          </a:xfrm>
          <a:prstGeom prst="rect">
            <a:avLst/>
          </a:prstGeom>
          <a:solidFill>
            <a:srgbClr val="92d05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5"/>
          <p:cNvSpPr/>
          <p:nvPr/>
        </p:nvSpPr>
        <p:spPr>
          <a:xfrm>
            <a:off x="6193800" y="3373560"/>
            <a:ext cx="1275120" cy="748080"/>
          </a:xfrm>
          <a:prstGeom prst="ellipse">
            <a:avLst/>
          </a:prstGeom>
          <a:solidFill>
            <a:schemeClr val="bg1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6"/>
          <p:cNvSpPr/>
          <p:nvPr/>
        </p:nvSpPr>
        <p:spPr>
          <a:xfrm>
            <a:off x="6999480" y="3373560"/>
            <a:ext cx="1275120" cy="748080"/>
          </a:xfrm>
          <a:prstGeom prst="ellipse">
            <a:avLst/>
          </a:prstGeom>
          <a:solidFill>
            <a:schemeClr val="bg1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7"/>
          <p:cNvSpPr/>
          <p:nvPr/>
        </p:nvSpPr>
        <p:spPr>
          <a:xfrm>
            <a:off x="6996240" y="3429360"/>
            <a:ext cx="471240" cy="609120"/>
          </a:xfrm>
          <a:prstGeom prst="ellipse">
            <a:avLst/>
          </a:prstGeom>
          <a:solidFill>
            <a:schemeClr val="bg2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8"/>
          <p:cNvSpPr/>
          <p:nvPr/>
        </p:nvSpPr>
        <p:spPr>
          <a:xfrm>
            <a:off x="6500520" y="3435840"/>
            <a:ext cx="396000" cy="45612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</a:t>
            </a:r>
            <a:endParaRPr/>
          </a:p>
        </p:txBody>
      </p:sp>
      <p:sp>
        <p:nvSpPr>
          <p:cNvPr id="216" name="CustomShape 9"/>
          <p:cNvSpPr/>
          <p:nvPr/>
        </p:nvSpPr>
        <p:spPr>
          <a:xfrm>
            <a:off x="7625520" y="3458880"/>
            <a:ext cx="40068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</a:t>
            </a:r>
            <a:endParaRPr/>
          </a:p>
        </p:txBody>
      </p:sp>
      <p:sp>
        <p:nvSpPr>
          <p:cNvPr id="217" name="CustomShape 10"/>
          <p:cNvSpPr/>
          <p:nvPr/>
        </p:nvSpPr>
        <p:spPr>
          <a:xfrm>
            <a:off x="8174520" y="3034080"/>
            <a:ext cx="41436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Ω</a:t>
            </a:r>
            <a:endParaRPr/>
          </a:p>
        </p:txBody>
      </p:sp>
      <p:pic>
        <p:nvPicPr>
          <p:cNvPr id="218" name="Picture 14" descr=""/>
          <p:cNvPicPr/>
          <p:nvPr/>
        </p:nvPicPr>
        <p:blipFill>
          <a:blip r:embed="rId1"/>
          <a:stretch/>
        </p:blipFill>
        <p:spPr>
          <a:xfrm>
            <a:off x="3886200" y="5638680"/>
            <a:ext cx="1828080" cy="32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86" dur="indefinite" restart="never" nodeType="tmRoot">
          <p:childTnLst>
            <p:seq>
              <p:cTn id="187" dur="indefinite" nodeType="mainSeq">
                <p:childTnLst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05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59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12CBF9DC-619A-4C58-86E7-8AFE8B846D2D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20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of Intersection of two events</a:t>
            </a:r>
            <a:endParaRPr/>
          </a:p>
        </p:txBody>
      </p:sp>
      <p:sp>
        <p:nvSpPr>
          <p:cNvPr id="221" name="TextShape 3"/>
          <p:cNvSpPr txBox="1"/>
          <p:nvPr/>
        </p:nvSpPr>
        <p:spPr>
          <a:xfrm>
            <a:off x="685800" y="1143000"/>
            <a:ext cx="7772040" cy="5105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533520" indent="-53316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Experiment: throwing of a dice once</a:t>
            </a:r>
            <a:endParaRPr/>
          </a:p>
          <a:p>
            <a:pPr marL="533520" indent="-533160">
              <a:lnSpc>
                <a:spcPct val="100000"/>
              </a:lnSpc>
            </a:pPr>
            <a:endParaRPr/>
          </a:p>
          <a:p>
            <a:pPr marL="533520" indent="-533160">
              <a:lnSpc>
                <a:spcPct val="100000"/>
              </a:lnSpc>
            </a:pPr>
            <a:endParaRPr/>
          </a:p>
          <a:p>
            <a:pPr marL="533520" indent="-533160">
              <a:lnSpc>
                <a:spcPct val="100000"/>
              </a:lnSpc>
            </a:pPr>
            <a:endParaRPr/>
          </a:p>
          <a:p>
            <a:pPr marL="533520" indent="-533160">
              <a:lnSpc>
                <a:spcPct val="100000"/>
              </a:lnSpc>
              <a:buFont typeface="StarSymbol"/>
              <a:buChar char="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Events </a:t>
            </a:r>
            <a:r>
              <a:rPr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</a:t>
            </a:r>
            <a:r>
              <a:rPr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are mutually exclusive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533520" indent="-533160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22" name="Picture 7" descr=""/>
          <p:cNvPicPr/>
          <p:nvPr/>
        </p:nvPicPr>
        <p:blipFill>
          <a:blip r:embed="rId1"/>
          <a:stretch/>
        </p:blipFill>
        <p:spPr>
          <a:xfrm>
            <a:off x="7682040" y="198360"/>
            <a:ext cx="1150560" cy="1190160"/>
          </a:xfrm>
          <a:prstGeom prst="rect">
            <a:avLst/>
          </a:prstGeom>
          <a:ln w="25560">
            <a:noFill/>
          </a:ln>
        </p:spPr>
      </p:pic>
      <p:pic>
        <p:nvPicPr>
          <p:cNvPr id="223" name="Picture 8" descr=""/>
          <p:cNvPicPr/>
          <p:nvPr/>
        </p:nvPicPr>
        <p:blipFill>
          <a:blip r:embed="rId2"/>
          <a:stretch/>
        </p:blipFill>
        <p:spPr>
          <a:xfrm>
            <a:off x="2438280" y="2209680"/>
            <a:ext cx="4841640" cy="658440"/>
          </a:xfrm>
          <a:prstGeom prst="rect">
            <a:avLst/>
          </a:prstGeom>
          <a:ln w="25560">
            <a:noFill/>
          </a:ln>
        </p:spPr>
      </p:pic>
      <p:sp>
        <p:nvSpPr>
          <p:cNvPr id="224" name="CustomShape 4"/>
          <p:cNvSpPr/>
          <p:nvPr/>
        </p:nvSpPr>
        <p:spPr>
          <a:xfrm>
            <a:off x="1306800" y="2209680"/>
            <a:ext cx="935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Ω =</a:t>
            </a:r>
            <a:endParaRPr/>
          </a:p>
        </p:txBody>
      </p:sp>
      <p:pic>
        <p:nvPicPr>
          <p:cNvPr id="225" name="Picture 2" descr=""/>
          <p:cNvPicPr/>
          <p:nvPr/>
        </p:nvPicPr>
        <p:blipFill>
          <a:blip r:embed="rId3"/>
          <a:stretch/>
        </p:blipFill>
        <p:spPr>
          <a:xfrm>
            <a:off x="1608120" y="4429080"/>
            <a:ext cx="2223720" cy="528120"/>
          </a:xfrm>
          <a:prstGeom prst="rect">
            <a:avLst/>
          </a:prstGeom>
          <a:ln w="25560">
            <a:noFill/>
          </a:ln>
        </p:spPr>
      </p:pic>
      <p:sp>
        <p:nvSpPr>
          <p:cNvPr id="226" name="CustomShape 5"/>
          <p:cNvSpPr/>
          <p:nvPr/>
        </p:nvSpPr>
        <p:spPr>
          <a:xfrm>
            <a:off x="461880" y="4392720"/>
            <a:ext cx="1098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 =</a:t>
            </a:r>
            <a:endParaRPr/>
          </a:p>
        </p:txBody>
      </p:sp>
      <p:sp>
        <p:nvSpPr>
          <p:cNvPr id="227" name="CustomShape 6"/>
          <p:cNvSpPr/>
          <p:nvPr/>
        </p:nvSpPr>
        <p:spPr>
          <a:xfrm>
            <a:off x="4692600" y="4375080"/>
            <a:ext cx="1402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 =</a:t>
            </a:r>
            <a:endParaRPr/>
          </a:p>
        </p:txBody>
      </p:sp>
      <p:pic>
        <p:nvPicPr>
          <p:cNvPr id="228" name="Picture 3" descr=""/>
          <p:cNvPicPr/>
          <p:nvPr/>
        </p:nvPicPr>
        <p:blipFill>
          <a:blip r:embed="rId4"/>
          <a:stretch/>
        </p:blipFill>
        <p:spPr>
          <a:xfrm>
            <a:off x="5772240" y="4343400"/>
            <a:ext cx="2522160" cy="748800"/>
          </a:xfrm>
          <a:prstGeom prst="rect">
            <a:avLst/>
          </a:prstGeom>
          <a:ln w="25560">
            <a:noFill/>
          </a:ln>
        </p:spPr>
      </p:pic>
    </p:spTree>
  </p:cSld>
  <p:timing>
    <p:tnLst>
      <p:par>
        <p:cTn id="202" dur="indefinite" restart="never" nodeType="tmRoot">
          <p:childTnLst>
            <p:seq>
              <p:cTn id="203" dur="indefinite" nodeType="mainSeq">
                <p:childTnLst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39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685800" y="1143000"/>
            <a:ext cx="7772040" cy="510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union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of two events 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denoted by  </a:t>
            </a:r>
            <a:endParaRPr/>
          </a:p>
          <a:p>
            <a:pPr marL="343080" indent="-342720"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is the set of outcomes that are in 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or 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or both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event 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 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 </a:t>
            </a: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occurs, then either 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</a:t>
            </a: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or 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</a:t>
            </a: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or both occur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0" name="CustomShape 2"/>
          <p:cNvSpPr/>
          <p:nvPr/>
        </p:nvSpPr>
        <p:spPr>
          <a:xfrm>
            <a:off x="5297400" y="3978360"/>
            <a:ext cx="2819160" cy="13712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3"/>
          <p:cNvSpPr/>
          <p:nvPr/>
        </p:nvSpPr>
        <p:spPr>
          <a:xfrm>
            <a:off x="5715000" y="4191120"/>
            <a:ext cx="1274400" cy="747360"/>
          </a:xfrm>
          <a:prstGeom prst="ellipse">
            <a:avLst/>
          </a:prstGeom>
          <a:solidFill>
            <a:srgbClr val="00b050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4"/>
          <p:cNvSpPr/>
          <p:nvPr/>
        </p:nvSpPr>
        <p:spPr>
          <a:xfrm>
            <a:off x="6450120" y="4238640"/>
            <a:ext cx="1274400" cy="747360"/>
          </a:xfrm>
          <a:prstGeom prst="ellipse">
            <a:avLst/>
          </a:prstGeom>
          <a:solidFill>
            <a:srgbClr val="00b050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5"/>
          <p:cNvSpPr/>
          <p:nvPr/>
        </p:nvSpPr>
        <p:spPr>
          <a:xfrm>
            <a:off x="5715000" y="4191120"/>
            <a:ext cx="1274400" cy="74736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6"/>
          <p:cNvSpPr/>
          <p:nvPr/>
        </p:nvSpPr>
        <p:spPr>
          <a:xfrm>
            <a:off x="5918760" y="4257360"/>
            <a:ext cx="3960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</a:t>
            </a:r>
            <a:endParaRPr/>
          </a:p>
        </p:txBody>
      </p:sp>
      <p:sp>
        <p:nvSpPr>
          <p:cNvPr id="235" name="CustomShape 7"/>
          <p:cNvSpPr/>
          <p:nvPr/>
        </p:nvSpPr>
        <p:spPr>
          <a:xfrm>
            <a:off x="7043760" y="4280400"/>
            <a:ext cx="40068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</a:t>
            </a:r>
            <a:endParaRPr/>
          </a:p>
        </p:txBody>
      </p:sp>
      <p:sp>
        <p:nvSpPr>
          <p:cNvPr id="236" name="TextShape 8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Union of two events</a:t>
            </a:r>
            <a:endParaRPr/>
          </a:p>
        </p:txBody>
      </p:sp>
      <p:sp>
        <p:nvSpPr>
          <p:cNvPr id="237" name="TextShape 9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01A64C44-B39B-4B94-BE4B-6ABC558B270F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38" name="CustomShape 10"/>
          <p:cNvSpPr/>
          <p:nvPr/>
        </p:nvSpPr>
        <p:spPr>
          <a:xfrm>
            <a:off x="7615800" y="3962520"/>
            <a:ext cx="41436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Ω</a:t>
            </a:r>
            <a:endParaRPr/>
          </a:p>
        </p:txBody>
      </p:sp>
    </p:spTree>
  </p:cSld>
  <p:timing>
    <p:tnLst>
      <p:par>
        <p:cTn id="220" dur="indefinite" restart="never" nodeType="tmRoot">
          <p:childTnLst>
            <p:seq>
              <p:cTn id="221" dur="indefinite" nodeType="mainSeq">
                <p:childTnLst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06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A0BBA4E1-6647-46DE-8780-63ADF7B1547B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Probability function</a:t>
            </a:r>
            <a:endParaRPr/>
          </a:p>
        </p:txBody>
      </p:sp>
      <p:sp>
        <p:nvSpPr>
          <p:cNvPr id="241" name="TextShape 3"/>
          <p:cNvSpPr txBox="1"/>
          <p:nvPr/>
        </p:nvSpPr>
        <p:spPr>
          <a:xfrm>
            <a:off x="457200" y="1143000"/>
            <a:ext cx="8152920" cy="1523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now consider the probability that a certain event occurs.</a:t>
            </a:r>
            <a:endParaRPr/>
          </a:p>
        </p:txBody>
      </p:sp>
      <p:sp>
        <p:nvSpPr>
          <p:cNvPr id="242" name="CustomShape 4"/>
          <p:cNvSpPr/>
          <p:nvPr/>
        </p:nvSpPr>
        <p:spPr>
          <a:xfrm>
            <a:off x="419040" y="2590920"/>
            <a:ext cx="8305560" cy="900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Recall: An event occurs if any of the outcomes in that event occurs.</a:t>
            </a:r>
            <a:endParaRPr/>
          </a:p>
        </p:txBody>
      </p:sp>
      <p:sp>
        <p:nvSpPr>
          <p:cNvPr id="243" name="CustomShape 5"/>
          <p:cNvSpPr/>
          <p:nvPr/>
        </p:nvSpPr>
        <p:spPr>
          <a:xfrm>
            <a:off x="533520" y="3886200"/>
            <a:ext cx="7772040" cy="837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probability of event </a:t>
            </a: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will be denoted by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44" name="Picture 8" descr=""/>
          <p:cNvPicPr/>
          <p:nvPr/>
        </p:nvPicPr>
        <p:blipFill>
          <a:blip r:embed="rId1"/>
          <a:stretch/>
        </p:blipFill>
        <p:spPr>
          <a:xfrm>
            <a:off x="3622680" y="5486400"/>
            <a:ext cx="1463040" cy="59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26" dur="indefinite" restart="never" nodeType="tmRoot">
          <p:childTnLst>
            <p:seq>
              <p:cTn id="227" dur="indefinite" nodeType="mainSeq">
                <p:childTnLst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Probability  </a:t>
            </a:r>
            <a:endParaRPr/>
          </a:p>
        </p:txBody>
      </p:sp>
      <p:sp>
        <p:nvSpPr>
          <p:cNvPr id="246" name="TextShape 2"/>
          <p:cNvSpPr txBox="1"/>
          <p:nvPr/>
        </p:nvSpPr>
        <p:spPr>
          <a:xfrm>
            <a:off x="685800" y="1143000"/>
            <a:ext cx="7772040" cy="510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number between 0 and 1, inclusive, that indicates </a:t>
            </a:r>
            <a:r>
              <a:rPr b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likely an event is to occur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 marL="743040" indent="-285480">
              <a:lnSpc>
                <a:spcPct val="100000"/>
              </a:lnSpc>
              <a:buFont typeface="StarSymbol"/>
              <a:buChar char="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event with probability of 0 is a </a:t>
            </a:r>
            <a:r>
              <a:rPr b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null event.</a:t>
            </a:r>
            <a:endParaRPr/>
          </a:p>
          <a:p>
            <a:endParaRPr/>
          </a:p>
          <a:p>
            <a:pPr lvl="1" marL="743040" indent="-285480">
              <a:lnSpc>
                <a:spcPct val="100000"/>
              </a:lnSpc>
              <a:buFont typeface="StarSymbol"/>
              <a:buChar char="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event with probability of 1 is a </a:t>
            </a:r>
            <a:r>
              <a:rPr b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certain event.</a:t>
            </a:r>
            <a:endParaRPr/>
          </a:p>
          <a:p>
            <a:endParaRPr/>
          </a:p>
          <a:p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Probability of event 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denoted as 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P(A)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closer 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P(A)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1, the more likely is 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happen.</a:t>
            </a:r>
            <a:endParaRPr/>
          </a:p>
        </p:txBody>
      </p:sp>
      <p:sp>
        <p:nvSpPr>
          <p:cNvPr id="247" name="TextShape 3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C5A52140-A379-46F0-A05C-580F28410C8B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</p:spTree>
  </p:cSld>
  <p:timing>
    <p:tnLst>
      <p:par>
        <p:cTn id="242" dur="indefinite" restart="never" nodeType="tmRoot">
          <p:childTnLst>
            <p:seq>
              <p:cTn id="243" dur="indefinite" nodeType="mainSeq">
                <p:childTnLst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86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35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88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232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7DA271C6-CEFC-48B4-B0C7-35BC11D36C36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9" name="TextShape 2"/>
          <p:cNvSpPr txBox="1"/>
          <p:nvPr/>
        </p:nvSpPr>
        <p:spPr>
          <a:xfrm>
            <a:off x="762120" y="3808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Intuitive Notion of Probability</a:t>
            </a:r>
            <a:endParaRPr/>
          </a:p>
        </p:txBody>
      </p:sp>
      <p:sp>
        <p:nvSpPr>
          <p:cNvPr id="250" name="TextShape 3"/>
          <p:cNvSpPr txBox="1"/>
          <p:nvPr/>
        </p:nvSpPr>
        <p:spPr>
          <a:xfrm>
            <a:off x="762120" y="1905120"/>
            <a:ext cx="7772040" cy="837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probability of event </a:t>
            </a: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51" name="Picture 7" descr=""/>
          <p:cNvPicPr/>
          <p:nvPr/>
        </p:nvPicPr>
        <p:blipFill>
          <a:blip r:embed="rId1"/>
          <a:stretch/>
        </p:blipFill>
        <p:spPr>
          <a:xfrm>
            <a:off x="670680" y="3048120"/>
            <a:ext cx="7802640" cy="808560"/>
          </a:xfrm>
          <a:prstGeom prst="rect">
            <a:avLst/>
          </a:prstGeom>
          <a:ln>
            <a:noFill/>
          </a:ln>
        </p:spPr>
      </p:pic>
      <p:pic>
        <p:nvPicPr>
          <p:cNvPr id="252" name="Picture 6" descr=""/>
          <p:cNvPicPr/>
          <p:nvPr/>
        </p:nvPicPr>
        <p:blipFill>
          <a:blip r:embed="rId2"/>
          <a:stretch/>
        </p:blipFill>
        <p:spPr>
          <a:xfrm>
            <a:off x="2629800" y="5334120"/>
            <a:ext cx="3882240" cy="596160"/>
          </a:xfrm>
          <a:prstGeom prst="rect">
            <a:avLst/>
          </a:prstGeom>
          <a:ln>
            <a:noFill/>
          </a:ln>
        </p:spPr>
      </p:pic>
      <p:sp>
        <p:nvSpPr>
          <p:cNvPr id="253" name="CustomShape 4"/>
          <p:cNvSpPr/>
          <p:nvPr/>
        </p:nvSpPr>
        <p:spPr>
          <a:xfrm>
            <a:off x="762120" y="4267080"/>
            <a:ext cx="7772040" cy="837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(Assumes each outcome is equally likely)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58" dur="indefinite" restart="never" nodeType="tmRoot">
          <p:childTnLst>
            <p:seq>
              <p:cTn id="259" dur="indefinite" nodeType="mainSeq">
                <p:childTnLst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Assigning Probability - Frequentist  approach </a:t>
            </a:r>
            <a:endParaRPr/>
          </a:p>
        </p:txBody>
      </p:sp>
      <p:sp>
        <p:nvSpPr>
          <p:cNvPr id="255" name="TextShape 2"/>
          <p:cNvSpPr txBox="1"/>
          <p:nvPr/>
        </p:nvSpPr>
        <p:spPr>
          <a:xfrm>
            <a:off x="685800" y="1143000"/>
            <a:ext cx="7772040" cy="510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experiment is repeated </a:t>
            </a: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times under essentially </a:t>
            </a:r>
            <a:r>
              <a:rPr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identical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conditions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the event </a:t>
            </a: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occurs </a:t>
            </a: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times and </a:t>
            </a: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</a:t>
            </a:r>
            <a:r>
              <a:rPr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large</a:t>
            </a:r>
            <a:endParaRPr/>
          </a:p>
          <a:p>
            <a:endParaRPr/>
          </a:p>
        </p:txBody>
      </p:sp>
      <p:sp>
        <p:nvSpPr>
          <p:cNvPr id="256" name="TextShape 3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95FE2423-B207-4552-8EC2-20BECC93F9E8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</p:spTree>
  </p:cSld>
  <p:timing>
    <p:tnLst>
      <p:par>
        <p:cTn id="264" dur="indefinite" restart="never" nodeType="tmRoot">
          <p:childTnLst>
            <p:seq>
              <p:cTn id="265" dur="indefinite" nodeType="mainSeq">
                <p:childTnLst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996BEBD1-BF4D-4999-A4A2-D94D040F5CBB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</a:t>
            </a:r>
            <a:endParaRPr/>
          </a:p>
        </p:txBody>
      </p:sp>
      <p:sp>
        <p:nvSpPr>
          <p:cNvPr id="90" name="TextShape 3"/>
          <p:cNvSpPr txBox="1"/>
          <p:nvPr/>
        </p:nvSpPr>
        <p:spPr>
          <a:xfrm>
            <a:off x="685800" y="1143000"/>
            <a:ext cx="7772040" cy="5105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10000"/>
              </a:lnSpc>
              <a:buFont typeface="Star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Sample Space and Events</a:t>
            </a:r>
            <a:endParaRPr/>
          </a:p>
          <a:p>
            <a:pPr>
              <a:lnSpc>
                <a:spcPct val="110000"/>
              </a:lnSpc>
            </a:pPr>
            <a:endParaRPr/>
          </a:p>
          <a:p>
            <a:pPr marL="343080" indent="-342720">
              <a:lnSpc>
                <a:spcPct val="110000"/>
              </a:lnSpc>
              <a:buFont typeface="Star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Probability function</a:t>
            </a:r>
            <a:endParaRPr/>
          </a:p>
          <a:p>
            <a:pPr>
              <a:lnSpc>
                <a:spcPct val="110000"/>
              </a:lnSpc>
            </a:pPr>
            <a:endParaRPr/>
          </a:p>
          <a:p>
            <a:pPr marL="343080" indent="-342720">
              <a:lnSpc>
                <a:spcPct val="110000"/>
              </a:lnSpc>
              <a:buFont typeface="Star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Discrete Random Variables</a:t>
            </a:r>
            <a:endParaRPr/>
          </a:p>
          <a:p>
            <a:pPr>
              <a:lnSpc>
                <a:spcPct val="110000"/>
              </a:lnSpc>
            </a:pPr>
            <a:endParaRPr/>
          </a:p>
          <a:p>
            <a:pPr marL="343080" indent="-342720">
              <a:lnSpc>
                <a:spcPct val="110000"/>
              </a:lnSpc>
              <a:buFont typeface="Star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Probability mass function, expectation and variance</a:t>
            </a:r>
            <a:endParaRPr/>
          </a:p>
          <a:p>
            <a:pPr marL="343080" indent="-342720">
              <a:lnSpc>
                <a:spcPct val="11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864C0CE3-561D-45B9-BF40-491D017D745C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58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Dice example</a:t>
            </a:r>
            <a:endParaRPr/>
          </a:p>
        </p:txBody>
      </p:sp>
      <p:sp>
        <p:nvSpPr>
          <p:cNvPr id="259" name="TextShape 3"/>
          <p:cNvSpPr txBox="1"/>
          <p:nvPr/>
        </p:nvSpPr>
        <p:spPr>
          <a:xfrm>
            <a:off x="146160" y="914400"/>
            <a:ext cx="8997480" cy="134568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533520" indent="-53316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Experiment: throwing a </a:t>
            </a:r>
            <a:r>
              <a:rPr b="1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fair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die once</a:t>
            </a:r>
            <a:endParaRPr/>
          </a:p>
          <a:p>
            <a:pPr marL="533520" indent="-533160">
              <a:lnSpc>
                <a:spcPct val="100000"/>
              </a:lnSpc>
            </a:pPr>
            <a:endParaRPr/>
          </a:p>
          <a:p>
            <a:pPr marL="533520" indent="-533160">
              <a:lnSpc>
                <a:spcPct val="100000"/>
              </a:lnSpc>
            </a:pPr>
            <a:endParaRPr/>
          </a:p>
          <a:p>
            <a:pPr marL="533520" indent="-533160">
              <a:lnSpc>
                <a:spcPct val="100000"/>
              </a:lnSpc>
            </a:pPr>
            <a:endParaRPr/>
          </a:p>
          <a:p>
            <a:pPr marL="533520" indent="-533160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60" name="Picture 7" descr=""/>
          <p:cNvPicPr/>
          <p:nvPr/>
        </p:nvPicPr>
        <p:blipFill>
          <a:blip r:embed="rId1"/>
          <a:stretch/>
        </p:blipFill>
        <p:spPr>
          <a:xfrm>
            <a:off x="6934320" y="762120"/>
            <a:ext cx="672840" cy="694800"/>
          </a:xfrm>
          <a:prstGeom prst="rect">
            <a:avLst/>
          </a:prstGeom>
          <a:ln w="25560">
            <a:noFill/>
          </a:ln>
        </p:spPr>
      </p:pic>
      <p:pic>
        <p:nvPicPr>
          <p:cNvPr id="261" name="Picture 8" descr=""/>
          <p:cNvPicPr/>
          <p:nvPr/>
        </p:nvPicPr>
        <p:blipFill>
          <a:blip r:embed="rId2"/>
          <a:stretch/>
        </p:blipFill>
        <p:spPr>
          <a:xfrm>
            <a:off x="1371600" y="1906560"/>
            <a:ext cx="3365280" cy="458280"/>
          </a:xfrm>
          <a:prstGeom prst="rect">
            <a:avLst/>
          </a:prstGeom>
          <a:ln w="25560">
            <a:noFill/>
          </a:ln>
        </p:spPr>
      </p:pic>
      <p:sp>
        <p:nvSpPr>
          <p:cNvPr id="262" name="CustomShape 4"/>
          <p:cNvSpPr/>
          <p:nvPr/>
        </p:nvSpPr>
        <p:spPr>
          <a:xfrm>
            <a:off x="421200" y="1752480"/>
            <a:ext cx="935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Ω =</a:t>
            </a:r>
            <a:endParaRPr/>
          </a:p>
        </p:txBody>
      </p:sp>
      <p:sp>
        <p:nvSpPr>
          <p:cNvPr id="263" name="CustomShape 5"/>
          <p:cNvSpPr/>
          <p:nvPr/>
        </p:nvSpPr>
        <p:spPr>
          <a:xfrm>
            <a:off x="306360" y="2679840"/>
            <a:ext cx="8837280" cy="1564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33520" indent="-533160">
              <a:lnSpc>
                <a:spcPct val="100000"/>
              </a:lnSpc>
              <a:buFont typeface="Arial"/>
              <a:buChar char="•"/>
            </a:pP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P(</a:t>
            </a:r>
            <a:r>
              <a:rPr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Ω</a:t>
            </a: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) = 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533520" indent="-533160">
              <a:lnSpc>
                <a:spcPct val="100000"/>
              </a:lnSpc>
              <a:buFont typeface="Arial"/>
              <a:buChar char="•"/>
            </a:pP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P(1) = 1/6,   P(3) =1/6, P(6) = 1/6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533520" indent="-533160">
              <a:lnSpc>
                <a:spcPct val="100000"/>
              </a:lnSpc>
              <a:buFont typeface="Arial"/>
              <a:buChar char="•"/>
            </a:pP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P(even number) = 3/6 = </a:t>
            </a: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1/2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533520" indent="-533160">
              <a:lnSpc>
                <a:spcPct val="100000"/>
              </a:lnSpc>
              <a:buFont typeface="Arial"/>
              <a:buChar char="•"/>
            </a:pP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P(odd number) = 3/6 = 1/2</a:t>
            </a:r>
            <a:endParaRPr/>
          </a:p>
          <a:p>
            <a:pPr marL="533520" indent="-533160">
              <a:lnSpc>
                <a:spcPct val="100000"/>
              </a:lnSpc>
            </a:pPr>
            <a:endParaRPr/>
          </a:p>
          <a:p>
            <a:pPr marL="533520" indent="-533160">
              <a:lnSpc>
                <a:spcPct val="100000"/>
              </a:lnSpc>
            </a:pPr>
            <a:endParaRPr/>
          </a:p>
          <a:p>
            <a:pPr marL="533520" indent="-533160">
              <a:lnSpc>
                <a:spcPct val="100000"/>
              </a:lnSpc>
            </a:pPr>
            <a:endParaRPr/>
          </a:p>
          <a:p>
            <a:pPr marL="533520" indent="-533160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70" dur="indefinite" restart="never" nodeType="tmRoot">
          <p:childTnLst>
            <p:seq>
              <p:cTn id="271" dur="indefinite" nodeType="mainSeq">
                <p:childTnLst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48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76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0CFE5C74-3F1F-4204-91F2-D9B223F7649F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65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poker</a:t>
            </a:r>
            <a:endParaRPr/>
          </a:p>
        </p:txBody>
      </p:sp>
      <p:sp>
        <p:nvSpPr>
          <p:cNvPr id="266" name="CustomShape 3"/>
          <p:cNvSpPr/>
          <p:nvPr/>
        </p:nvSpPr>
        <p:spPr>
          <a:xfrm>
            <a:off x="304920" y="1066680"/>
            <a:ext cx="8305560" cy="579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33520" indent="-53316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In poker you are dealt 5 cards from a deck of 52</a:t>
            </a:r>
            <a:endParaRPr/>
          </a:p>
          <a:p>
            <a:pPr marL="533520" indent="-533160">
              <a:lnSpc>
                <a:spcPct val="100000"/>
              </a:lnSpc>
            </a:pPr>
            <a:endParaRPr/>
          </a:p>
          <a:p>
            <a:pPr marL="533520" indent="-533160">
              <a:lnSpc>
                <a:spcPct val="100000"/>
              </a:lnSpc>
            </a:pPr>
            <a:endParaRPr/>
          </a:p>
          <a:p>
            <a:pPr marL="533520" indent="-533160">
              <a:lnSpc>
                <a:spcPct val="100000"/>
              </a:lnSpc>
            </a:pPr>
            <a:endParaRPr/>
          </a:p>
          <a:p>
            <a:pPr marL="533520" indent="-533160">
              <a:lnSpc>
                <a:spcPct val="100000"/>
              </a:lnSpc>
            </a:pPr>
            <a:endParaRPr/>
          </a:p>
          <a:p>
            <a:pPr marL="533520" indent="-533160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533520" indent="-533160">
              <a:lnSpc>
                <a:spcPct val="100000"/>
              </a:lnSpc>
              <a:buFont typeface="Star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the probability of  being dealt four of a kind?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 marL="990720" indent="-533160">
              <a:lnSpc>
                <a:spcPct val="100000"/>
              </a:lnSpc>
              <a:buFont typeface="StarSymbol"/>
              <a:buChar char="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e.g. 4 aces or  four kings, and so fourth?</a:t>
            </a:r>
            <a:endParaRPr/>
          </a:p>
        </p:txBody>
      </p:sp>
      <p:pic>
        <p:nvPicPr>
          <p:cNvPr id="267" name="Picture 8" descr=""/>
          <p:cNvPicPr/>
          <p:nvPr/>
        </p:nvPicPr>
        <p:blipFill>
          <a:blip r:embed="rId1"/>
          <a:stretch/>
        </p:blipFill>
        <p:spPr>
          <a:xfrm>
            <a:off x="1143000" y="1676520"/>
            <a:ext cx="2361960" cy="2315880"/>
          </a:xfrm>
          <a:prstGeom prst="rect">
            <a:avLst/>
          </a:prstGeom>
          <a:ln w="9360">
            <a:noFill/>
          </a:ln>
        </p:spPr>
      </p:pic>
      <p:pic>
        <p:nvPicPr>
          <p:cNvPr id="268" name="Picture 6" descr=""/>
          <p:cNvPicPr/>
          <p:nvPr/>
        </p:nvPicPr>
        <p:blipFill>
          <a:blip r:embed="rId2"/>
          <a:stretch/>
        </p:blipFill>
        <p:spPr>
          <a:xfrm>
            <a:off x="2107440" y="5943600"/>
            <a:ext cx="4928760" cy="48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2" dur="indefinite" restart="never" nodeType="tmRoot">
          <p:childTnLst>
            <p:seq>
              <p:cTn id="293" dur="indefinite" nodeType="mainSeq">
                <p:childTnLst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64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21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D0D7747D-3C92-405D-A164-7910547A8D87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70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poker</a:t>
            </a:r>
            <a:endParaRPr/>
          </a:p>
        </p:txBody>
      </p:sp>
      <p:sp>
        <p:nvSpPr>
          <p:cNvPr id="271" name="CustomShape 3"/>
          <p:cNvSpPr/>
          <p:nvPr/>
        </p:nvSpPr>
        <p:spPr>
          <a:xfrm>
            <a:off x="495360" y="762120"/>
            <a:ext cx="8152920" cy="837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33520" indent="-53316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Solution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endParaRPr/>
          </a:p>
          <a:p>
            <a:pPr marL="533520" indent="-533160">
              <a:lnSpc>
                <a:spcPct val="100000"/>
              </a:lnSpc>
            </a:pPr>
            <a:endParaRPr/>
          </a:p>
          <a:p>
            <a:pPr marL="533520" indent="-533160">
              <a:lnSpc>
                <a:spcPct val="100000"/>
              </a:lnSpc>
              <a:buFont typeface="StarSymbol"/>
              <a:buAutoNum type="arabicPeriod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are only 48 possible hands containing  4 aces, another 48 containing 4 kings, etc.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533520" indent="-533160">
              <a:lnSpc>
                <a:spcPct val="100000"/>
              </a:lnSpc>
              <a:buFont typeface="StarSymbol"/>
              <a:buAutoNum type="arabicPeriod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Thus, there are    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13 x 48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possible “four of a kind” hands.</a:t>
            </a:r>
            <a:endParaRPr/>
          </a:p>
          <a:p>
            <a:pPr>
              <a:lnSpc>
                <a:spcPct val="60000"/>
              </a:lnSpc>
            </a:pPr>
            <a:endParaRPr/>
          </a:p>
          <a:p>
            <a:pPr>
              <a:lnSpc>
                <a:spcPct val="0"/>
              </a:lnSpc>
            </a:pPr>
            <a:endParaRPr/>
          </a:p>
          <a:p>
            <a:pPr marL="533520" indent="-533160">
              <a:lnSpc>
                <a:spcPct val="100000"/>
              </a:lnSpc>
              <a:buFont typeface="StarSymbol"/>
              <a:buAutoNum type="arabicPeriod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possible number of hands is obtained from the combination formula for “52 things taken 5 at a time”: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 marL="533520" indent="-533160">
              <a:lnSpc>
                <a:spcPct val="100000"/>
              </a:lnSpc>
              <a:buFont typeface="StarSymbol"/>
              <a:buAutoNum type="arabicPeriod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Thus,</a:t>
            </a:r>
            <a:endParaRPr/>
          </a:p>
        </p:txBody>
      </p:sp>
      <p:pic>
        <p:nvPicPr>
          <p:cNvPr id="272" name="Picture 7" descr=""/>
          <p:cNvPicPr/>
          <p:nvPr/>
        </p:nvPicPr>
        <p:blipFill>
          <a:blip r:embed="rId1"/>
          <a:stretch/>
        </p:blipFill>
        <p:spPr>
          <a:xfrm>
            <a:off x="2438280" y="5867280"/>
            <a:ext cx="5928840" cy="669240"/>
          </a:xfrm>
          <a:prstGeom prst="rect">
            <a:avLst/>
          </a:prstGeom>
          <a:ln>
            <a:noFill/>
          </a:ln>
        </p:spPr>
      </p:pic>
      <p:pic>
        <p:nvPicPr>
          <p:cNvPr id="273" name="Picture 1038" descr=""/>
          <p:cNvPicPr/>
          <p:nvPr/>
        </p:nvPicPr>
        <p:blipFill>
          <a:blip r:embed="rId2"/>
          <a:stretch/>
        </p:blipFill>
        <p:spPr>
          <a:xfrm>
            <a:off x="4114800" y="4419720"/>
            <a:ext cx="3943080" cy="597960"/>
          </a:xfrm>
          <a:prstGeom prst="rect">
            <a:avLst/>
          </a:prstGeom>
          <a:ln w="9360">
            <a:noFill/>
          </a:ln>
        </p:spPr>
      </p:pic>
      <p:sp>
        <p:nvSpPr>
          <p:cNvPr id="274" name="CustomShape 4"/>
          <p:cNvSpPr/>
          <p:nvPr/>
        </p:nvSpPr>
        <p:spPr>
          <a:xfrm>
            <a:off x="697680" y="4495680"/>
            <a:ext cx="31500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total possible outcomes:</a:t>
            </a:r>
            <a:endParaRPr/>
          </a:p>
        </p:txBody>
      </p:sp>
    </p:spTree>
  </p:cSld>
  <p:timing>
    <p:tnLst>
      <p:par>
        <p:cTn id="302" dur="indefinite" restart="never" nodeType="tmRoot">
          <p:childTnLst>
            <p:seq>
              <p:cTn id="303" dur="indefinite" nodeType="mainSeq">
                <p:childTnLst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12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103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167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275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68E6828A-B6A6-45D7-B248-E688CA05D1DE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76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Probability Space</a:t>
            </a:r>
            <a:endParaRPr/>
          </a:p>
        </p:txBody>
      </p:sp>
      <p:sp>
        <p:nvSpPr>
          <p:cNvPr id="277" name="TextShape 3"/>
          <p:cNvSpPr txBox="1"/>
          <p:nvPr/>
        </p:nvSpPr>
        <p:spPr>
          <a:xfrm>
            <a:off x="685800" y="1143000"/>
            <a:ext cx="7772040" cy="5105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probability space is the triple: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</a:t>
            </a:r>
            <a:endParaRPr/>
          </a:p>
          <a:p>
            <a:pPr marL="343080" indent="-342720">
              <a:lnSpc>
                <a:spcPct val="2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the sample space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set of all possible events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the probability function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</p:txBody>
      </p:sp>
      <p:pic>
        <p:nvPicPr>
          <p:cNvPr id="278" name="Picture 8" descr=""/>
          <p:cNvPicPr/>
          <p:nvPr/>
        </p:nvPicPr>
        <p:blipFill>
          <a:blip r:embed="rId1"/>
          <a:stretch/>
        </p:blipFill>
        <p:spPr>
          <a:xfrm>
            <a:off x="3714840" y="2133720"/>
            <a:ext cx="1714320" cy="380160"/>
          </a:xfrm>
          <a:prstGeom prst="rect">
            <a:avLst/>
          </a:prstGeom>
          <a:ln>
            <a:noFill/>
          </a:ln>
        </p:spPr>
      </p:pic>
      <p:pic>
        <p:nvPicPr>
          <p:cNvPr id="279" name="Picture 9" descr=""/>
          <p:cNvPicPr/>
          <p:nvPr/>
        </p:nvPicPr>
        <p:blipFill>
          <a:blip r:embed="rId2"/>
          <a:stretch/>
        </p:blipFill>
        <p:spPr>
          <a:xfrm>
            <a:off x="1400040" y="5562720"/>
            <a:ext cx="2419200" cy="380160"/>
          </a:xfrm>
          <a:prstGeom prst="rect">
            <a:avLst/>
          </a:prstGeom>
          <a:ln>
            <a:noFill/>
          </a:ln>
        </p:spPr>
      </p:pic>
      <p:pic>
        <p:nvPicPr>
          <p:cNvPr id="280" name="Picture 8" descr=""/>
          <p:cNvPicPr/>
          <p:nvPr/>
        </p:nvPicPr>
        <p:blipFill>
          <a:blip r:embed="rId3"/>
          <a:stretch/>
        </p:blipFill>
        <p:spPr>
          <a:xfrm>
            <a:off x="1295280" y="3429000"/>
            <a:ext cx="304560" cy="285480"/>
          </a:xfrm>
          <a:prstGeom prst="rect">
            <a:avLst/>
          </a:prstGeom>
          <a:ln w="9360">
            <a:noFill/>
          </a:ln>
        </p:spPr>
      </p:pic>
      <p:pic>
        <p:nvPicPr>
          <p:cNvPr id="281" name="Picture 10" descr=""/>
          <p:cNvPicPr/>
          <p:nvPr/>
        </p:nvPicPr>
        <p:blipFill>
          <a:blip r:embed="rId4"/>
          <a:stretch/>
        </p:blipFill>
        <p:spPr>
          <a:xfrm>
            <a:off x="1371600" y="4495680"/>
            <a:ext cx="266400" cy="2854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28" dur="indefinite" restart="never" nodeType="tmRoot">
          <p:childTnLst>
            <p:seq>
              <p:cTn id="329" dur="indefinite" nodeType="mainSeq">
                <p:childTnLst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39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46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78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21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5253A1D2-1602-4605-9DFD-BFC3B6ADEC12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83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Probability function</a:t>
            </a:r>
            <a:endParaRPr/>
          </a:p>
        </p:txBody>
      </p:sp>
      <p:sp>
        <p:nvSpPr>
          <p:cNvPr id="284" name="CustomShape 3"/>
          <p:cNvSpPr/>
          <p:nvPr/>
        </p:nvSpPr>
        <p:spPr>
          <a:xfrm>
            <a:off x="228600" y="1219320"/>
            <a:ext cx="8686440" cy="498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Probability function:</a:t>
            </a:r>
            <a:endParaRPr/>
          </a:p>
          <a:p>
            <a:pPr marL="457200" indent="-456840">
              <a:lnSpc>
                <a:spcPct val="90000"/>
              </a:lnSpc>
            </a:pPr>
            <a:endParaRPr/>
          </a:p>
          <a:p>
            <a:pPr marL="457200" indent="-456840">
              <a:lnSpc>
                <a:spcPct val="16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Satisfies 3 axioms:</a:t>
            </a:r>
            <a:endParaRPr/>
          </a:p>
          <a:p>
            <a:pPr marL="457200" indent="-456840">
              <a:lnSpc>
                <a:spcPct val="50000"/>
              </a:lnSpc>
            </a:pPr>
            <a:endParaRPr/>
          </a:p>
          <a:p>
            <a:pPr marL="457200" indent="-456840">
              <a:lnSpc>
                <a:spcPct val="90000"/>
              </a:lnSpc>
              <a:buFont typeface="StarSymbol"/>
              <a:buAutoNum type="arabicPeriod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 marL="457200" indent="-456840">
              <a:lnSpc>
                <a:spcPct val="90000"/>
              </a:lnSpc>
              <a:buFont typeface="StarSymbol"/>
              <a:buAutoNum type="arabicPeriod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 marL="457200" indent="-456840">
              <a:lnSpc>
                <a:spcPct val="90000"/>
              </a:lnSpc>
              <a:buFont typeface="StarSymbol"/>
              <a:buAutoNum type="arabicPeriod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285" name="Picture 8" descr=""/>
          <p:cNvPicPr/>
          <p:nvPr/>
        </p:nvPicPr>
        <p:blipFill>
          <a:blip r:embed="rId1"/>
          <a:stretch/>
        </p:blipFill>
        <p:spPr>
          <a:xfrm>
            <a:off x="4219560" y="1295280"/>
            <a:ext cx="2419200" cy="380160"/>
          </a:xfrm>
          <a:prstGeom prst="rect">
            <a:avLst/>
          </a:prstGeom>
          <a:ln>
            <a:noFill/>
          </a:ln>
        </p:spPr>
      </p:pic>
      <p:pic>
        <p:nvPicPr>
          <p:cNvPr id="286" name="Picture 13" descr=""/>
          <p:cNvPicPr/>
          <p:nvPr/>
        </p:nvPicPr>
        <p:blipFill>
          <a:blip r:embed="rId2"/>
          <a:stretch/>
        </p:blipFill>
        <p:spPr>
          <a:xfrm>
            <a:off x="1295280" y="3124080"/>
            <a:ext cx="4267800" cy="380520"/>
          </a:xfrm>
          <a:prstGeom prst="rect">
            <a:avLst/>
          </a:prstGeom>
          <a:ln>
            <a:noFill/>
          </a:ln>
        </p:spPr>
      </p:pic>
      <p:pic>
        <p:nvPicPr>
          <p:cNvPr id="287" name="Picture 10" descr=""/>
          <p:cNvPicPr/>
          <p:nvPr/>
        </p:nvPicPr>
        <p:blipFill>
          <a:blip r:embed="rId3"/>
          <a:stretch/>
        </p:blipFill>
        <p:spPr>
          <a:xfrm>
            <a:off x="1371600" y="4267080"/>
            <a:ext cx="1809000" cy="380160"/>
          </a:xfrm>
          <a:prstGeom prst="rect">
            <a:avLst/>
          </a:prstGeom>
          <a:ln>
            <a:noFill/>
          </a:ln>
        </p:spPr>
      </p:pic>
      <p:pic>
        <p:nvPicPr>
          <p:cNvPr id="288" name="Picture 14" descr=""/>
          <p:cNvPicPr/>
          <p:nvPr/>
        </p:nvPicPr>
        <p:blipFill>
          <a:blip r:embed="rId4"/>
          <a:stretch/>
        </p:blipFill>
        <p:spPr>
          <a:xfrm>
            <a:off x="1371600" y="5486400"/>
            <a:ext cx="6797160" cy="381600"/>
          </a:xfrm>
          <a:prstGeom prst="rect">
            <a:avLst/>
          </a:prstGeom>
          <a:ln>
            <a:noFill/>
          </a:ln>
        </p:spPr>
      </p:pic>
      <p:pic>
        <p:nvPicPr>
          <p:cNvPr id="289" name="Picture 20" descr=""/>
          <p:cNvPicPr/>
          <p:nvPr/>
        </p:nvPicPr>
        <p:blipFill>
          <a:blip r:embed="rId5"/>
          <a:stretch/>
        </p:blipFill>
        <p:spPr>
          <a:xfrm>
            <a:off x="5562720" y="6095880"/>
            <a:ext cx="2625120" cy="36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0" dur="indefinite" restart="never" nodeType="tmRoot">
          <p:childTnLst>
            <p:seq>
              <p:cTn id="351" dur="indefinite" nodeType="mainSeq">
                <p:childTnLst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44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48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52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Complement</a:t>
            </a:r>
            <a:endParaRPr/>
          </a:p>
        </p:txBody>
      </p:sp>
      <p:sp>
        <p:nvSpPr>
          <p:cNvPr id="291" name="TextShape 2"/>
          <p:cNvSpPr txBox="1"/>
          <p:nvPr/>
        </p:nvSpPr>
        <p:spPr>
          <a:xfrm>
            <a:off x="297000" y="914400"/>
            <a:ext cx="8846640" cy="5819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1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complement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of an event 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denoted by 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</a:t>
            </a:r>
            <a:r>
              <a:rPr b="1" i="1" lang="en-US" sz="2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is the set of outcomes that are not in 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</a:t>
            </a:r>
            <a:r>
              <a:rPr b="1" i="1" lang="en-US" sz="2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occurring means that 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does not occur</a:t>
            </a:r>
            <a:endParaRPr/>
          </a:p>
        </p:txBody>
      </p:sp>
      <p:sp>
        <p:nvSpPr>
          <p:cNvPr id="292" name="TextShape 3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64AE8F79-AA1A-4852-8E61-F076FA8841CB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93" name="CustomShape 4"/>
          <p:cNvSpPr/>
          <p:nvPr/>
        </p:nvSpPr>
        <p:spPr>
          <a:xfrm>
            <a:off x="6265800" y="3324600"/>
            <a:ext cx="1274040" cy="746640"/>
          </a:xfrm>
          <a:prstGeom prst="ellipse">
            <a:avLst/>
          </a:prstGeom>
          <a:solidFill>
            <a:schemeClr val="bg1"/>
          </a:solidFill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5"/>
          <p:cNvSpPr/>
          <p:nvPr/>
        </p:nvSpPr>
        <p:spPr>
          <a:xfrm>
            <a:off x="5867280" y="3087360"/>
            <a:ext cx="2818440" cy="1370160"/>
          </a:xfrm>
          <a:prstGeom prst="rect">
            <a:avLst/>
          </a:prstGeom>
          <a:solidFill>
            <a:schemeClr val="accent5">
              <a:lumMod val="65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6"/>
          <p:cNvSpPr/>
          <p:nvPr/>
        </p:nvSpPr>
        <p:spPr>
          <a:xfrm>
            <a:off x="6270120" y="3336480"/>
            <a:ext cx="1274760" cy="747000"/>
          </a:xfrm>
          <a:prstGeom prst="ellipse">
            <a:avLst/>
          </a:prstGeom>
          <a:solidFill>
            <a:schemeClr val="bg1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7"/>
          <p:cNvSpPr/>
          <p:nvPr/>
        </p:nvSpPr>
        <p:spPr>
          <a:xfrm>
            <a:off x="6687360" y="3407760"/>
            <a:ext cx="3960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</a:t>
            </a:r>
            <a:endParaRPr/>
          </a:p>
        </p:txBody>
      </p:sp>
      <p:sp>
        <p:nvSpPr>
          <p:cNvPr id="297" name="CustomShape 8"/>
          <p:cNvSpPr/>
          <p:nvPr/>
        </p:nvSpPr>
        <p:spPr>
          <a:xfrm>
            <a:off x="7787880" y="3403080"/>
            <a:ext cx="4752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</a:t>
            </a:r>
            <a:r>
              <a:rPr i="1" lang="en-US" sz="2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</a:t>
            </a:r>
            <a:endParaRPr/>
          </a:p>
        </p:txBody>
      </p:sp>
      <p:sp>
        <p:nvSpPr>
          <p:cNvPr id="298" name="CustomShape 9"/>
          <p:cNvSpPr/>
          <p:nvPr/>
        </p:nvSpPr>
        <p:spPr>
          <a:xfrm>
            <a:off x="8273160" y="3048120"/>
            <a:ext cx="41436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Ω</a:t>
            </a:r>
            <a:endParaRPr/>
          </a:p>
        </p:txBody>
      </p:sp>
      <p:pic>
        <p:nvPicPr>
          <p:cNvPr id="299" name="Picture 16" descr=""/>
          <p:cNvPicPr/>
          <p:nvPr/>
        </p:nvPicPr>
        <p:blipFill>
          <a:blip r:embed="rId1"/>
          <a:stretch/>
        </p:blipFill>
        <p:spPr>
          <a:xfrm>
            <a:off x="510480" y="3657600"/>
            <a:ext cx="4617720" cy="369720"/>
          </a:xfrm>
          <a:prstGeom prst="rect">
            <a:avLst/>
          </a:prstGeom>
          <a:ln>
            <a:noFill/>
          </a:ln>
        </p:spPr>
      </p:pic>
      <p:sp>
        <p:nvSpPr>
          <p:cNvPr id="300" name="CustomShape 10"/>
          <p:cNvSpPr/>
          <p:nvPr/>
        </p:nvSpPr>
        <p:spPr>
          <a:xfrm>
            <a:off x="2421000" y="5124600"/>
            <a:ext cx="4249440" cy="1061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2" dur="indefinite" restart="never" nodeType="tmRoot">
          <p:childTnLst>
            <p:seq>
              <p:cTn id="37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Independent Events</a:t>
            </a:r>
            <a:endParaRPr/>
          </a:p>
        </p:txBody>
      </p:sp>
      <p:sp>
        <p:nvSpPr>
          <p:cNvPr id="302" name="TextShape 2"/>
          <p:cNvSpPr txBox="1"/>
          <p:nvPr/>
        </p:nvSpPr>
        <p:spPr>
          <a:xfrm>
            <a:off x="685800" y="1143000"/>
            <a:ext cx="7772040" cy="510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 events are </a:t>
            </a:r>
            <a:r>
              <a:rPr b="1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independent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if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Intuitively, two events are independent if the events do not influence each other: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 marL="743040" indent="-285480">
              <a:lnSpc>
                <a:spcPct val="100000"/>
              </a:lnSpc>
              <a:buFont typeface="Star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Event 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occurring does not affect the chances of 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occurring, and vice versa.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03" name="TextShape 3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838D5A96-E05B-4346-ABBF-3E111BBB3AC7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304" name="CustomShape 4"/>
          <p:cNvSpPr/>
          <p:nvPr/>
        </p:nvSpPr>
        <p:spPr>
          <a:xfrm>
            <a:off x="2227320" y="2209680"/>
            <a:ext cx="5373360" cy="577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P(A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T Extra"/>
              </a:rPr>
              <a:t>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B) = P(A) </a:t>
            </a: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</a:t>
            </a: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P(B)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/>
          </a:p>
        </p:txBody>
      </p:sp>
      <p:sp>
        <p:nvSpPr>
          <p:cNvPr id="305" name="CustomShape 5"/>
          <p:cNvSpPr/>
          <p:nvPr/>
        </p:nvSpPr>
        <p:spPr>
          <a:xfrm>
            <a:off x="1930320" y="1943280"/>
            <a:ext cx="6021000" cy="108072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4" dur="indefinite" restart="never" nodeType="tmRoot">
          <p:childTnLst>
            <p:seq>
              <p:cTn id="375" dur="indefinite" nodeType="mainSeq">
                <p:childTnLst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34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18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7B72340E-15FA-4CE1-AAB6-034192D33425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307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of independence</a:t>
            </a:r>
            <a:endParaRPr/>
          </a:p>
        </p:txBody>
      </p:sp>
      <p:sp>
        <p:nvSpPr>
          <p:cNvPr id="308" name="TextShape 3"/>
          <p:cNvSpPr txBox="1"/>
          <p:nvPr/>
        </p:nvSpPr>
        <p:spPr>
          <a:xfrm>
            <a:off x="0" y="914400"/>
            <a:ext cx="8837280" cy="2009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533520" indent="-53316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Experiment: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throwing a pair of dice (one </a:t>
            </a:r>
            <a:r>
              <a:rPr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one</a:t>
            </a:r>
            <a:r>
              <a:rPr lang="en-US" sz="2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blue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/>
          </a:p>
          <a:p>
            <a:pPr marL="533520" indent="-533160">
              <a:lnSpc>
                <a:spcPct val="100000"/>
              </a:lnSpc>
            </a:pPr>
            <a:endParaRPr/>
          </a:p>
          <a:p>
            <a:pPr marL="533520" indent="-533160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09" name="CustomShape 4"/>
          <p:cNvSpPr/>
          <p:nvPr/>
        </p:nvSpPr>
        <p:spPr>
          <a:xfrm>
            <a:off x="1030320" y="2068560"/>
            <a:ext cx="11952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Ω =</a:t>
            </a:r>
            <a:endParaRPr/>
          </a:p>
        </p:txBody>
      </p:sp>
      <p:pic>
        <p:nvPicPr>
          <p:cNvPr id="310" name="Picture 2" descr=""/>
          <p:cNvPicPr/>
          <p:nvPr/>
        </p:nvPicPr>
        <p:blipFill>
          <a:blip r:embed="rId1"/>
          <a:stretch/>
        </p:blipFill>
        <p:spPr>
          <a:xfrm>
            <a:off x="2438280" y="1654200"/>
            <a:ext cx="5816160" cy="1833120"/>
          </a:xfrm>
          <a:prstGeom prst="rect">
            <a:avLst/>
          </a:prstGeom>
          <a:ln w="25560">
            <a:noFill/>
          </a:ln>
        </p:spPr>
      </p:pic>
      <p:sp>
        <p:nvSpPr>
          <p:cNvPr id="311" name="CustomShape 5"/>
          <p:cNvSpPr/>
          <p:nvPr/>
        </p:nvSpPr>
        <p:spPr>
          <a:xfrm>
            <a:off x="3157560" y="1920960"/>
            <a:ext cx="5057280" cy="1517400"/>
          </a:xfrm>
          <a:prstGeom prst="rect">
            <a:avLst/>
          </a:prstGeom>
          <a:noFill/>
          <a:ln w="76320">
            <a:solidFill>
              <a:schemeClr val="bg1">
                <a:lumMod val="50000"/>
              </a:scheme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6"/>
          <p:cNvSpPr/>
          <p:nvPr/>
        </p:nvSpPr>
        <p:spPr>
          <a:xfrm>
            <a:off x="281160" y="4406760"/>
            <a:ext cx="7725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33520" indent="-533160"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probability of 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throwing a </a:t>
            </a:r>
            <a:r>
              <a:rPr i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red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1 and a </a:t>
            </a:r>
            <a:r>
              <a:rPr i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blue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5 is</a:t>
            </a:r>
            <a:endParaRPr/>
          </a:p>
        </p:txBody>
      </p:sp>
      <p:sp>
        <p:nvSpPr>
          <p:cNvPr id="313" name="CustomShape 7"/>
          <p:cNvSpPr/>
          <p:nvPr/>
        </p:nvSpPr>
        <p:spPr>
          <a:xfrm>
            <a:off x="1465200" y="5288040"/>
            <a:ext cx="6992640" cy="577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P(</a:t>
            </a:r>
            <a:r>
              <a:rPr b="1" i="1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</a:t>
            </a: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T Extra"/>
              </a:rPr>
              <a:t>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i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5</a:t>
            </a: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) = 1/36</a:t>
            </a:r>
            <a:endParaRPr/>
          </a:p>
        </p:txBody>
      </p:sp>
      <p:sp>
        <p:nvSpPr>
          <p:cNvPr id="314" name="CustomShape 8"/>
          <p:cNvSpPr/>
          <p:nvPr/>
        </p:nvSpPr>
        <p:spPr>
          <a:xfrm>
            <a:off x="3352680" y="6095880"/>
            <a:ext cx="6019560" cy="577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= </a:t>
            </a: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1/6 </a:t>
            </a: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</a:t>
            </a: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1/6 = P(</a:t>
            </a:r>
            <a:r>
              <a:rPr b="1" i="1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</a:t>
            </a: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) </a:t>
            </a: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</a:t>
            </a: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P(</a:t>
            </a:r>
            <a:r>
              <a:rPr b="1" i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5</a:t>
            </a: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) 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/>
          </a:p>
        </p:txBody>
      </p:sp>
      <p:sp>
        <p:nvSpPr>
          <p:cNvPr id="315" name="CustomShape 9"/>
          <p:cNvSpPr/>
          <p:nvPr/>
        </p:nvSpPr>
        <p:spPr>
          <a:xfrm>
            <a:off x="4209840" y="3657600"/>
            <a:ext cx="3126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36 possible outcomes</a:t>
            </a:r>
            <a:endParaRPr/>
          </a:p>
        </p:txBody>
      </p:sp>
    </p:spTree>
  </p:cSld>
  <p:timing>
    <p:tnLst>
      <p:par>
        <p:cTn id="384" dur="indefinite" restart="never" nodeType="tmRoot">
          <p:childTnLst>
            <p:seq>
              <p:cTn id="385" dur="indefinite" nodeType="mainSeq">
                <p:childTnLst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94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99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Law of Union</a:t>
            </a:r>
            <a:endParaRPr/>
          </a:p>
        </p:txBody>
      </p:sp>
      <p:sp>
        <p:nvSpPr>
          <p:cNvPr id="317" name="TextShape 2"/>
          <p:cNvSpPr txBox="1"/>
          <p:nvPr/>
        </p:nvSpPr>
        <p:spPr>
          <a:xfrm>
            <a:off x="685800" y="1143000"/>
            <a:ext cx="7772040" cy="510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Recall: If 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are mutually exclusive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are </a:t>
            </a:r>
            <a:r>
              <a:rPr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mutually exclusive</a:t>
            </a:r>
            <a:endParaRPr/>
          </a:p>
        </p:txBody>
      </p:sp>
      <p:sp>
        <p:nvSpPr>
          <p:cNvPr id="318" name="TextShape 3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A166509A-E392-4A6A-89D5-8406374A15AE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319" name="CustomShape 4"/>
          <p:cNvSpPr/>
          <p:nvPr/>
        </p:nvSpPr>
        <p:spPr>
          <a:xfrm>
            <a:off x="2286000" y="2133720"/>
            <a:ext cx="5374800" cy="577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P(A 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 </a:t>
            </a: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 ) = P(A) + P(B)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/>
          </a:p>
        </p:txBody>
      </p:sp>
      <p:sp>
        <p:nvSpPr>
          <p:cNvPr id="320" name="CustomShape 5"/>
          <p:cNvSpPr/>
          <p:nvPr/>
        </p:nvSpPr>
        <p:spPr>
          <a:xfrm>
            <a:off x="1150920" y="4579920"/>
            <a:ext cx="7465680" cy="577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P(A 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 </a:t>
            </a: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 ) = P(A) + P(B) - P(A 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T Extra"/>
              </a:rPr>
              <a:t>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 ) 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/>
          </a:p>
        </p:txBody>
      </p:sp>
      <p:sp>
        <p:nvSpPr>
          <p:cNvPr id="321" name="CustomShape 6"/>
          <p:cNvSpPr/>
          <p:nvPr/>
        </p:nvSpPr>
        <p:spPr>
          <a:xfrm>
            <a:off x="839880" y="4299120"/>
            <a:ext cx="7822800" cy="107136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7"/>
          <p:cNvSpPr/>
          <p:nvPr/>
        </p:nvSpPr>
        <p:spPr>
          <a:xfrm>
            <a:off x="1851120" y="1925640"/>
            <a:ext cx="5725800" cy="10490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00" dur="indefinite" restart="never" nodeType="tmRoot">
          <p:childTnLst>
            <p:seq>
              <p:cTn id="401" dur="indefinite" nodeType="mainSeq">
                <p:childTnLst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46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08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11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Law of Union</a:t>
            </a:r>
            <a:endParaRPr/>
          </a:p>
        </p:txBody>
      </p:sp>
      <p:sp>
        <p:nvSpPr>
          <p:cNvPr id="324" name="TextShape 2"/>
          <p:cNvSpPr txBox="1"/>
          <p:nvPr/>
        </p:nvSpPr>
        <p:spPr>
          <a:xfrm>
            <a:off x="297000" y="733320"/>
            <a:ext cx="8846640" cy="6124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are </a:t>
            </a:r>
            <a:r>
              <a:rPr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mutually exclusive</a:t>
            </a:r>
            <a:endParaRPr/>
          </a:p>
        </p:txBody>
      </p:sp>
      <p:sp>
        <p:nvSpPr>
          <p:cNvPr id="325" name="TextShape 3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2A26672A-75F3-4101-93E9-CF8444669B3B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326" name="CustomShape 4"/>
          <p:cNvSpPr/>
          <p:nvPr/>
        </p:nvSpPr>
        <p:spPr>
          <a:xfrm>
            <a:off x="991080" y="2278800"/>
            <a:ext cx="7465680" cy="577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P(A 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 </a:t>
            </a: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 ) = P(A) +  P(B) - P(A 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T Extra"/>
              </a:rPr>
              <a:t>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 ) 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/>
          </a:p>
        </p:txBody>
      </p:sp>
      <p:sp>
        <p:nvSpPr>
          <p:cNvPr id="327" name="CustomShape 5"/>
          <p:cNvSpPr/>
          <p:nvPr/>
        </p:nvSpPr>
        <p:spPr>
          <a:xfrm>
            <a:off x="2485080" y="3875040"/>
            <a:ext cx="4064040" cy="19918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6"/>
          <p:cNvSpPr/>
          <p:nvPr/>
        </p:nvSpPr>
        <p:spPr>
          <a:xfrm>
            <a:off x="3065760" y="4237200"/>
            <a:ext cx="1838160" cy="108648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7"/>
          <p:cNvSpPr/>
          <p:nvPr/>
        </p:nvSpPr>
        <p:spPr>
          <a:xfrm>
            <a:off x="4226760" y="4237200"/>
            <a:ext cx="1838160" cy="108648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8"/>
          <p:cNvSpPr/>
          <p:nvPr/>
        </p:nvSpPr>
        <p:spPr>
          <a:xfrm>
            <a:off x="2898360" y="5185080"/>
            <a:ext cx="3960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</a:t>
            </a:r>
            <a:endParaRPr/>
          </a:p>
        </p:txBody>
      </p:sp>
      <p:sp>
        <p:nvSpPr>
          <p:cNvPr id="331" name="CustomShape 9"/>
          <p:cNvSpPr/>
          <p:nvPr/>
        </p:nvSpPr>
        <p:spPr>
          <a:xfrm>
            <a:off x="5346000" y="5218560"/>
            <a:ext cx="40068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</a:t>
            </a:r>
            <a:endParaRPr/>
          </a:p>
        </p:txBody>
      </p:sp>
      <p:sp>
        <p:nvSpPr>
          <p:cNvPr id="332" name="CustomShape 10"/>
          <p:cNvSpPr/>
          <p:nvPr/>
        </p:nvSpPr>
        <p:spPr>
          <a:xfrm>
            <a:off x="3048120" y="4206240"/>
            <a:ext cx="1838160" cy="108648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11"/>
          <p:cNvSpPr/>
          <p:nvPr/>
        </p:nvSpPr>
        <p:spPr>
          <a:xfrm>
            <a:off x="4267080" y="4206240"/>
            <a:ext cx="1838160" cy="108648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12"/>
          <p:cNvSpPr/>
          <p:nvPr/>
        </p:nvSpPr>
        <p:spPr>
          <a:xfrm>
            <a:off x="4244760" y="4363920"/>
            <a:ext cx="679320" cy="88488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13"/>
          <p:cNvSpPr/>
          <p:nvPr/>
        </p:nvSpPr>
        <p:spPr>
          <a:xfrm flipH="1" rot="16200000">
            <a:off x="3045240" y="3495960"/>
            <a:ext cx="1371240" cy="1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bg2">
                <a:lumMod val="75000"/>
              </a:schemeClr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14"/>
          <p:cNvSpPr/>
          <p:nvPr/>
        </p:nvSpPr>
        <p:spPr>
          <a:xfrm flipH="1" rot="16200000">
            <a:off x="4592160" y="3465360"/>
            <a:ext cx="1371240" cy="1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bg2">
                <a:lumMod val="75000"/>
              </a:schemeClr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15"/>
          <p:cNvSpPr/>
          <p:nvPr/>
        </p:nvSpPr>
        <p:spPr>
          <a:xfrm flipV="1" rot="10800000">
            <a:off x="6949440" y="4643640"/>
            <a:ext cx="1977120" cy="18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tx2">
                <a:lumMod val="75000"/>
              </a:schemeClr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16"/>
          <p:cNvSpPr/>
          <p:nvPr/>
        </p:nvSpPr>
        <p:spPr>
          <a:xfrm>
            <a:off x="6933600" y="3855600"/>
            <a:ext cx="1545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don’t count</a:t>
            </a:r>
            <a:endParaRPr/>
          </a:p>
        </p:txBody>
      </p:sp>
      <p:sp>
        <p:nvSpPr>
          <p:cNvPr id="339" name="CustomShape 17"/>
          <p:cNvSpPr/>
          <p:nvPr/>
        </p:nvSpPr>
        <p:spPr>
          <a:xfrm>
            <a:off x="7620480" y="4356360"/>
            <a:ext cx="679320" cy="88488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18"/>
          <p:cNvSpPr/>
          <p:nvPr/>
        </p:nvSpPr>
        <p:spPr>
          <a:xfrm>
            <a:off x="7390800" y="5334120"/>
            <a:ext cx="927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twice!</a:t>
            </a:r>
            <a:endParaRPr/>
          </a:p>
        </p:txBody>
      </p:sp>
      <p:sp>
        <p:nvSpPr>
          <p:cNvPr id="341" name="CustomShape 19"/>
          <p:cNvSpPr/>
          <p:nvPr/>
        </p:nvSpPr>
        <p:spPr>
          <a:xfrm>
            <a:off x="6015600" y="3977640"/>
            <a:ext cx="41436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Ω</a:t>
            </a:r>
            <a:endParaRPr/>
          </a:p>
        </p:txBody>
      </p:sp>
    </p:spTree>
  </p:cSld>
  <p:timing>
    <p:tnLst>
      <p:par>
        <p:cTn id="412" dur="indefinite" restart="never" nodeType="tmRoot">
          <p:childTnLst>
            <p:seq>
              <p:cTn id="413" dur="indefinite" nodeType="mainSeq">
                <p:childTnLst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18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21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26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29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34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3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42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4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48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8B906E71-0DE8-422A-A57C-E1C26F249524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Sample Space and Events</a:t>
            </a:r>
            <a:endParaRPr/>
          </a:p>
        </p:txBody>
      </p:sp>
      <p:sp>
        <p:nvSpPr>
          <p:cNvPr id="93" name="TextShape 3"/>
          <p:cNvSpPr txBox="1"/>
          <p:nvPr/>
        </p:nvSpPr>
        <p:spPr>
          <a:xfrm>
            <a:off x="457200" y="990720"/>
            <a:ext cx="8457840" cy="3580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Assume: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do an experiment many times.</a:t>
            </a:r>
            <a:endParaRPr/>
          </a:p>
          <a:p>
            <a:endParaRPr/>
          </a:p>
          <a:p>
            <a:pPr lvl="1" marL="743040" indent="-285480">
              <a:lnSpc>
                <a:spcPct val="100000"/>
              </a:lnSpc>
              <a:buFont typeface="StarSymbol"/>
              <a:buChar char="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time we do an experiment we call that a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trial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outcome of the experiment may be different at each trial.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</p:txBody>
      </p:sp>
      <p:sp>
        <p:nvSpPr>
          <p:cNvPr id="94" name="CustomShape 4"/>
          <p:cNvSpPr/>
          <p:nvPr/>
        </p:nvSpPr>
        <p:spPr>
          <a:xfrm>
            <a:off x="419040" y="5562720"/>
            <a:ext cx="830556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  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i</a:t>
            </a:r>
            <a:r>
              <a:rPr lang="en-US" sz="2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possible outcome of the experiment</a:t>
            </a:r>
            <a:endParaRPr/>
          </a:p>
        </p:txBody>
      </p:sp>
      <p:pic>
        <p:nvPicPr>
          <p:cNvPr id="95" name="Picture 48" descr=""/>
          <p:cNvPicPr/>
          <p:nvPr/>
        </p:nvPicPr>
        <p:blipFill>
          <a:blip r:embed="rId1"/>
          <a:stretch/>
        </p:blipFill>
        <p:spPr>
          <a:xfrm>
            <a:off x="533520" y="5562720"/>
            <a:ext cx="628200" cy="4633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123637E7-F2C3-4055-9966-5C726B36FDB9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343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endParaRPr/>
          </a:p>
        </p:txBody>
      </p:sp>
      <p:sp>
        <p:nvSpPr>
          <p:cNvPr id="344" name="TextShape 3"/>
          <p:cNvSpPr txBox="1"/>
          <p:nvPr/>
        </p:nvSpPr>
        <p:spPr>
          <a:xfrm>
            <a:off x="146160" y="733320"/>
            <a:ext cx="8837280" cy="2009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533520" indent="-53316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Experiment: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throwing a pair of dice (one </a:t>
            </a:r>
            <a:r>
              <a:rPr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one</a:t>
            </a:r>
            <a:r>
              <a:rPr lang="en-US" sz="2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blue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/>
          </a:p>
          <a:p>
            <a:pPr marL="533520" indent="-533160">
              <a:lnSpc>
                <a:spcPct val="100000"/>
              </a:lnSpc>
            </a:pPr>
            <a:endParaRPr/>
          </a:p>
          <a:p>
            <a:pPr marL="533520" indent="-533160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45" name="CustomShape 4"/>
          <p:cNvSpPr/>
          <p:nvPr/>
        </p:nvSpPr>
        <p:spPr>
          <a:xfrm>
            <a:off x="1030320" y="1739880"/>
            <a:ext cx="11952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Ω =</a:t>
            </a:r>
            <a:endParaRPr/>
          </a:p>
        </p:txBody>
      </p:sp>
      <p:pic>
        <p:nvPicPr>
          <p:cNvPr id="346" name="Picture 2" descr=""/>
          <p:cNvPicPr/>
          <p:nvPr/>
        </p:nvPicPr>
        <p:blipFill>
          <a:blip r:embed="rId1"/>
          <a:stretch/>
        </p:blipFill>
        <p:spPr>
          <a:xfrm>
            <a:off x="2438280" y="1325520"/>
            <a:ext cx="5816160" cy="1833120"/>
          </a:xfrm>
          <a:prstGeom prst="rect">
            <a:avLst/>
          </a:prstGeom>
          <a:ln w="25560">
            <a:noFill/>
          </a:ln>
        </p:spPr>
      </p:pic>
      <p:sp>
        <p:nvSpPr>
          <p:cNvPr id="347" name="CustomShape 5"/>
          <p:cNvSpPr/>
          <p:nvPr/>
        </p:nvSpPr>
        <p:spPr>
          <a:xfrm>
            <a:off x="3157560" y="1592280"/>
            <a:ext cx="5057280" cy="1517400"/>
          </a:xfrm>
          <a:prstGeom prst="rect">
            <a:avLst/>
          </a:prstGeom>
          <a:noFill/>
          <a:ln w="76320">
            <a:solidFill>
              <a:schemeClr val="bg1">
                <a:lumMod val="50000"/>
              </a:scheme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6"/>
          <p:cNvSpPr/>
          <p:nvPr/>
        </p:nvSpPr>
        <p:spPr>
          <a:xfrm>
            <a:off x="433440" y="3348000"/>
            <a:ext cx="77277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33520" indent="-533160">
              <a:lnSpc>
                <a:spcPct val="100000"/>
              </a:lnSpc>
              <a:buFont typeface="StarSymbol"/>
              <a:buChar char=""/>
            </a:pPr>
            <a:r>
              <a:rPr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P(L)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the probability of obtaining  a 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endParaRPr/>
          </a:p>
        </p:txBody>
      </p:sp>
      <p:sp>
        <p:nvSpPr>
          <p:cNvPr id="349" name="CustomShape 7"/>
          <p:cNvSpPr/>
          <p:nvPr/>
        </p:nvSpPr>
        <p:spPr>
          <a:xfrm>
            <a:off x="3124080" y="2743200"/>
            <a:ext cx="837720" cy="456840"/>
          </a:xfrm>
          <a:prstGeom prst="ellipse">
            <a:avLst/>
          </a:prstGeom>
          <a:noFill/>
          <a:ln w="7632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8"/>
          <p:cNvSpPr/>
          <p:nvPr/>
        </p:nvSpPr>
        <p:spPr>
          <a:xfrm>
            <a:off x="3886200" y="2438280"/>
            <a:ext cx="837720" cy="456840"/>
          </a:xfrm>
          <a:prstGeom prst="ellipse">
            <a:avLst/>
          </a:prstGeom>
          <a:noFill/>
          <a:ln w="7632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9"/>
          <p:cNvSpPr/>
          <p:nvPr/>
        </p:nvSpPr>
        <p:spPr>
          <a:xfrm>
            <a:off x="4724280" y="2209680"/>
            <a:ext cx="914040" cy="456840"/>
          </a:xfrm>
          <a:prstGeom prst="ellipse">
            <a:avLst/>
          </a:prstGeom>
          <a:noFill/>
          <a:ln w="7632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10"/>
          <p:cNvSpPr/>
          <p:nvPr/>
        </p:nvSpPr>
        <p:spPr>
          <a:xfrm>
            <a:off x="5562720" y="1981080"/>
            <a:ext cx="837720" cy="456840"/>
          </a:xfrm>
          <a:prstGeom prst="ellipse">
            <a:avLst/>
          </a:prstGeom>
          <a:noFill/>
          <a:ln w="7632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11"/>
          <p:cNvSpPr/>
          <p:nvPr/>
        </p:nvSpPr>
        <p:spPr>
          <a:xfrm>
            <a:off x="6324480" y="1752480"/>
            <a:ext cx="837720" cy="456840"/>
          </a:xfrm>
          <a:prstGeom prst="ellipse">
            <a:avLst/>
          </a:prstGeom>
          <a:noFill/>
          <a:ln w="7632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12"/>
          <p:cNvSpPr/>
          <p:nvPr/>
        </p:nvSpPr>
        <p:spPr>
          <a:xfrm>
            <a:off x="7162920" y="1523880"/>
            <a:ext cx="761760" cy="456840"/>
          </a:xfrm>
          <a:prstGeom prst="ellipse">
            <a:avLst/>
          </a:prstGeom>
          <a:noFill/>
          <a:ln w="7632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49" dur="indefinite" restart="never" nodeType="tmRoot">
          <p:childTnLst>
            <p:seq>
              <p:cTn id="450" dur="indefinite" nodeType="mainSeq">
                <p:childTnLst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58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61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64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6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70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73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12D4FFCC-F12C-4740-A041-0D5840657005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356" name="TextShape 2"/>
          <p:cNvSpPr txBox="1"/>
          <p:nvPr/>
        </p:nvSpPr>
        <p:spPr>
          <a:xfrm>
            <a:off x="83808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Joint Probability</a:t>
            </a:r>
            <a:endParaRPr/>
          </a:p>
        </p:txBody>
      </p:sp>
      <p:sp>
        <p:nvSpPr>
          <p:cNvPr id="357" name="TextShape 3"/>
          <p:cNvSpPr txBox="1"/>
          <p:nvPr/>
        </p:nvSpPr>
        <p:spPr>
          <a:xfrm>
            <a:off x="685800" y="1143000"/>
            <a:ext cx="8152920" cy="12189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 </a:t>
            </a: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</a:t>
            </a: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</a:t>
            </a:r>
            <a:r>
              <a:rPr i="1" lang="en-US" sz="2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2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 two events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</p:txBody>
      </p:sp>
      <p:pic>
        <p:nvPicPr>
          <p:cNvPr id="358" name="Picture 9" descr=""/>
          <p:cNvPicPr/>
          <p:nvPr/>
        </p:nvPicPr>
        <p:blipFill>
          <a:blip r:embed="rId1"/>
          <a:stretch/>
        </p:blipFill>
        <p:spPr>
          <a:xfrm>
            <a:off x="2923200" y="2209680"/>
            <a:ext cx="2459160" cy="551880"/>
          </a:xfrm>
          <a:prstGeom prst="rect">
            <a:avLst/>
          </a:prstGeom>
          <a:ln>
            <a:noFill/>
          </a:ln>
        </p:spPr>
      </p:pic>
      <p:sp>
        <p:nvSpPr>
          <p:cNvPr id="359" name="CustomShape 4"/>
          <p:cNvSpPr/>
          <p:nvPr/>
        </p:nvSpPr>
        <p:spPr>
          <a:xfrm>
            <a:off x="873000" y="3168720"/>
            <a:ext cx="7813440" cy="51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often called the 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joint probability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</a:t>
            </a: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</a:t>
            </a:r>
            <a:endParaRPr/>
          </a:p>
        </p:txBody>
      </p:sp>
      <p:sp>
        <p:nvSpPr>
          <p:cNvPr id="360" name="CustomShape 5"/>
          <p:cNvSpPr/>
          <p:nvPr/>
        </p:nvSpPr>
        <p:spPr>
          <a:xfrm>
            <a:off x="905400" y="5562720"/>
            <a:ext cx="7401960" cy="1065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 often called the 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marginal probabilities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of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 </a:t>
            </a: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</a:t>
            </a:r>
            <a:endParaRPr/>
          </a:p>
        </p:txBody>
      </p:sp>
      <p:pic>
        <p:nvPicPr>
          <p:cNvPr id="361" name="Picture 11" descr=""/>
          <p:cNvPicPr/>
          <p:nvPr/>
        </p:nvPicPr>
        <p:blipFill>
          <a:blip r:embed="rId2"/>
          <a:stretch/>
        </p:blipFill>
        <p:spPr>
          <a:xfrm>
            <a:off x="5127120" y="4572000"/>
            <a:ext cx="1479960" cy="579600"/>
          </a:xfrm>
          <a:prstGeom prst="rect">
            <a:avLst/>
          </a:prstGeom>
          <a:ln>
            <a:noFill/>
          </a:ln>
        </p:spPr>
      </p:pic>
      <p:pic>
        <p:nvPicPr>
          <p:cNvPr id="362" name="Picture 10" descr=""/>
          <p:cNvPicPr/>
          <p:nvPr/>
        </p:nvPicPr>
        <p:blipFill>
          <a:blip r:embed="rId3"/>
          <a:stretch/>
        </p:blipFill>
        <p:spPr>
          <a:xfrm>
            <a:off x="1937160" y="4572000"/>
            <a:ext cx="1249920" cy="50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86" dur="indefinite" restart="never" nodeType="tmRoot">
          <p:childTnLst>
            <p:seq>
              <p:cTn id="487" dur="indefinite" nodeType="mainSeq">
                <p:childTnLst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D7E17FE7-BE79-4EAB-88D5-9E0F64BCB046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364" name="TextShape 2"/>
          <p:cNvSpPr txBox="1"/>
          <p:nvPr/>
        </p:nvSpPr>
        <p:spPr>
          <a:xfrm>
            <a:off x="83808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Conditional Probability</a:t>
            </a:r>
            <a:endParaRPr/>
          </a:p>
        </p:txBody>
      </p:sp>
      <p:sp>
        <p:nvSpPr>
          <p:cNvPr id="365" name="CustomShape 3"/>
          <p:cNvSpPr/>
          <p:nvPr/>
        </p:nvSpPr>
        <p:spPr>
          <a:xfrm>
            <a:off x="1058400" y="2573280"/>
            <a:ext cx="7174800" cy="1223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conditional probability of event </a:t>
            </a: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given </a:t>
            </a:r>
            <a:endParaRPr/>
          </a:p>
          <a:p>
            <a:pPr>
              <a:lnSpc>
                <a:spcPct val="9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that event </a:t>
            </a: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has occurred is</a:t>
            </a:r>
            <a:endParaRPr/>
          </a:p>
        </p:txBody>
      </p:sp>
      <p:sp>
        <p:nvSpPr>
          <p:cNvPr id="366" name="CustomShape 4"/>
          <p:cNvSpPr/>
          <p:nvPr/>
        </p:nvSpPr>
        <p:spPr>
          <a:xfrm>
            <a:off x="609480" y="4267080"/>
            <a:ext cx="8152920" cy="2057040"/>
          </a:xfrm>
          <a:prstGeom prst="rect">
            <a:avLst/>
          </a:prstGeom>
          <a:noFill/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367" name="Picture 9" descr=""/>
          <p:cNvPicPr/>
          <p:nvPr/>
        </p:nvPicPr>
        <p:blipFill>
          <a:blip r:embed="rId1"/>
          <a:stretch/>
        </p:blipFill>
        <p:spPr>
          <a:xfrm>
            <a:off x="6383880" y="1295280"/>
            <a:ext cx="2128680" cy="452160"/>
          </a:xfrm>
          <a:prstGeom prst="rect">
            <a:avLst/>
          </a:prstGeom>
          <a:ln>
            <a:noFill/>
          </a:ln>
        </p:spPr>
      </p:pic>
      <p:sp>
        <p:nvSpPr>
          <p:cNvPr id="368" name="TextShape 5"/>
          <p:cNvSpPr txBox="1"/>
          <p:nvPr/>
        </p:nvSpPr>
        <p:spPr>
          <a:xfrm>
            <a:off x="685800" y="1143000"/>
            <a:ext cx="7772040" cy="5105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 </a:t>
            </a: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</a:t>
            </a: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</a:t>
            </a:r>
            <a:r>
              <a:rPr i="1" lang="en-US" sz="2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2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 two events and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369" name="Picture 10" descr=""/>
          <p:cNvPicPr/>
          <p:nvPr/>
        </p:nvPicPr>
        <p:blipFill>
          <a:blip r:embed="rId2"/>
          <a:stretch/>
        </p:blipFill>
        <p:spPr>
          <a:xfrm>
            <a:off x="4718880" y="4724280"/>
            <a:ext cx="2896560" cy="1202760"/>
          </a:xfrm>
          <a:prstGeom prst="rect">
            <a:avLst/>
          </a:prstGeom>
          <a:ln>
            <a:noFill/>
          </a:ln>
        </p:spPr>
      </p:pic>
      <p:pic>
        <p:nvPicPr>
          <p:cNvPr id="370" name="Picture 11" descr=""/>
          <p:cNvPicPr/>
          <p:nvPr/>
        </p:nvPicPr>
        <p:blipFill>
          <a:blip r:embed="rId3"/>
          <a:stretch/>
        </p:blipFill>
        <p:spPr>
          <a:xfrm>
            <a:off x="2204640" y="5029200"/>
            <a:ext cx="1767240" cy="51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02" dur="indefinite" restart="never" nodeType="tmRoot">
          <p:childTnLst>
            <p:seq>
              <p:cTn id="503" dur="indefinite" nodeType="mainSeq">
                <p:childTnLst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18258869-01DD-422E-A7B5-C71F8C42CACC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372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Bayes’ Rule</a:t>
            </a:r>
            <a:endParaRPr/>
          </a:p>
        </p:txBody>
      </p:sp>
      <p:sp>
        <p:nvSpPr>
          <p:cNvPr id="373" name="TextShape 3"/>
          <p:cNvSpPr txBox="1"/>
          <p:nvPr/>
        </p:nvSpPr>
        <p:spPr>
          <a:xfrm>
            <a:off x="685800" y="1143000"/>
            <a:ext cx="8152920" cy="12189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 </a:t>
            </a: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</a:t>
            </a: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</a:t>
            </a:r>
            <a:r>
              <a:rPr i="1" lang="en-US" sz="2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2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 two events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</p:txBody>
      </p:sp>
      <p:sp>
        <p:nvSpPr>
          <p:cNvPr id="374" name="CustomShape 4"/>
          <p:cNvSpPr/>
          <p:nvPr/>
        </p:nvSpPr>
        <p:spPr>
          <a:xfrm>
            <a:off x="685800" y="2666880"/>
            <a:ext cx="8000640" cy="2057040"/>
          </a:xfrm>
          <a:prstGeom prst="rect">
            <a:avLst/>
          </a:prstGeom>
          <a:noFill/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375" name="Picture 6" descr=""/>
          <p:cNvPicPr/>
          <p:nvPr/>
        </p:nvPicPr>
        <p:blipFill>
          <a:blip r:embed="rId1"/>
          <a:stretch/>
        </p:blipFill>
        <p:spPr>
          <a:xfrm>
            <a:off x="1704600" y="3048120"/>
            <a:ext cx="5734080" cy="144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6" dur="indefinite" restart="never" nodeType="tmRoot">
          <p:childTnLst>
            <p:seq>
              <p:cTn id="51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C605FB9C-70A7-4DDB-B380-D8B0DA38B1CB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377" name="TextShape 2"/>
          <p:cNvSpPr txBox="1"/>
          <p:nvPr/>
        </p:nvSpPr>
        <p:spPr>
          <a:xfrm>
            <a:off x="685800" y="1143000"/>
            <a:ext cx="7772040" cy="5105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following are equivalent: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514440" indent="-514080">
              <a:lnSpc>
                <a:spcPct val="100000"/>
              </a:lnSpc>
              <a:buFont typeface="Helvetica"/>
              <a:buAutoNum type="arabicPeriod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</a:t>
            </a: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</a:t>
            </a:r>
            <a:r>
              <a:rPr i="1" lang="en-US" sz="2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2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 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independent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514440" indent="-514080">
              <a:lnSpc>
                <a:spcPct val="100000"/>
              </a:lnSpc>
              <a:buFont typeface="Helvetica"/>
              <a:buAutoNum type="arabicPeriod"/>
            </a:pP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514440" indent="-514080">
              <a:lnSpc>
                <a:spcPct val="100000"/>
              </a:lnSpc>
              <a:buFont typeface="Helvetica"/>
              <a:buAutoNum type="arabicPeriod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514440" indent="-514080">
              <a:lnSpc>
                <a:spcPct val="100000"/>
              </a:lnSpc>
              <a:buFont typeface="Helvetica"/>
              <a:buAutoNum type="arabicPeriod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</p:txBody>
      </p:sp>
      <p:sp>
        <p:nvSpPr>
          <p:cNvPr id="378" name="TextShape 3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Independence</a:t>
            </a:r>
            <a:endParaRPr/>
          </a:p>
        </p:txBody>
      </p:sp>
      <p:pic>
        <p:nvPicPr>
          <p:cNvPr id="379" name="Picture 9" descr=""/>
          <p:cNvPicPr/>
          <p:nvPr/>
        </p:nvPicPr>
        <p:blipFill>
          <a:blip r:embed="rId1"/>
          <a:stretch/>
        </p:blipFill>
        <p:spPr>
          <a:xfrm>
            <a:off x="1295280" y="4367880"/>
            <a:ext cx="4321080" cy="518040"/>
          </a:xfrm>
          <a:prstGeom prst="rect">
            <a:avLst/>
          </a:prstGeom>
          <a:ln>
            <a:noFill/>
          </a:ln>
        </p:spPr>
      </p:pic>
      <p:pic>
        <p:nvPicPr>
          <p:cNvPr id="380" name="Picture 7" descr=""/>
          <p:cNvPicPr/>
          <p:nvPr/>
        </p:nvPicPr>
        <p:blipFill>
          <a:blip r:embed="rId2"/>
          <a:stretch/>
        </p:blipFill>
        <p:spPr>
          <a:xfrm>
            <a:off x="1269000" y="3060720"/>
            <a:ext cx="5207400" cy="457920"/>
          </a:xfrm>
          <a:prstGeom prst="rect">
            <a:avLst/>
          </a:prstGeom>
          <a:ln>
            <a:noFill/>
          </a:ln>
        </p:spPr>
      </p:pic>
      <p:pic>
        <p:nvPicPr>
          <p:cNvPr id="381" name="Picture 10" descr=""/>
          <p:cNvPicPr/>
          <p:nvPr/>
        </p:nvPicPr>
        <p:blipFill>
          <a:blip r:embed="rId3"/>
          <a:stretch/>
        </p:blipFill>
        <p:spPr>
          <a:xfrm>
            <a:off x="1371600" y="5205960"/>
            <a:ext cx="4321440" cy="51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8" dur="indefinite" restart="never" nodeType="tmRoot">
          <p:childTnLst>
            <p:seq>
              <p:cTn id="519" dur="indefinite" nodeType="mainSeq">
                <p:childTnLst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A0910333-42A6-4805-9EE3-063ECB71D65E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383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 of Probabilities</a:t>
            </a:r>
            <a:endParaRPr/>
          </a:p>
        </p:txBody>
      </p:sp>
      <p:sp>
        <p:nvSpPr>
          <p:cNvPr id="384" name="TextShape 3"/>
          <p:cNvSpPr txBox="1"/>
          <p:nvPr/>
        </p:nvSpPr>
        <p:spPr>
          <a:xfrm>
            <a:off x="533520" y="1143000"/>
            <a:ext cx="7924320" cy="9903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9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 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be two chance experiments. </a:t>
            </a:r>
            <a:endParaRPr/>
          </a:p>
          <a:p>
            <a:pPr marL="343080" indent="-342720"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 marL="343080" indent="-342720">
              <a:lnSpc>
                <a:spcPct val="90000"/>
              </a:lnSpc>
            </a:pPr>
            <a:endParaRPr/>
          </a:p>
        </p:txBody>
      </p:sp>
      <p:sp>
        <p:nvSpPr>
          <p:cNvPr id="385" name="CustomShape 4"/>
          <p:cNvSpPr/>
          <p:nvPr/>
        </p:nvSpPr>
        <p:spPr>
          <a:xfrm>
            <a:off x="343080" y="2590920"/>
            <a:ext cx="84578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 of disjoint events associated with 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</a:t>
            </a:r>
            <a:endParaRPr/>
          </a:p>
        </p:txBody>
      </p:sp>
      <p:sp>
        <p:nvSpPr>
          <p:cNvPr id="386" name="CustomShape 5"/>
          <p:cNvSpPr/>
          <p:nvPr/>
        </p:nvSpPr>
        <p:spPr>
          <a:xfrm>
            <a:off x="343080" y="4952880"/>
            <a:ext cx="84578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 of disjoint events associated with 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</a:t>
            </a:r>
            <a:endParaRPr/>
          </a:p>
        </p:txBody>
      </p:sp>
      <p:pic>
        <p:nvPicPr>
          <p:cNvPr id="387" name="Picture 13" descr=""/>
          <p:cNvPicPr/>
          <p:nvPr/>
        </p:nvPicPr>
        <p:blipFill>
          <a:blip r:embed="rId1"/>
          <a:stretch/>
        </p:blipFill>
        <p:spPr>
          <a:xfrm>
            <a:off x="2286000" y="5943600"/>
            <a:ext cx="3943080" cy="399600"/>
          </a:xfrm>
          <a:prstGeom prst="rect">
            <a:avLst/>
          </a:prstGeom>
          <a:ln w="9360">
            <a:noFill/>
          </a:ln>
        </p:spPr>
      </p:pic>
      <p:pic>
        <p:nvPicPr>
          <p:cNvPr id="388" name="Picture 2" descr=""/>
          <p:cNvPicPr/>
          <p:nvPr/>
        </p:nvPicPr>
        <p:blipFill>
          <a:blip r:embed="rId2"/>
          <a:stretch/>
        </p:blipFill>
        <p:spPr>
          <a:xfrm>
            <a:off x="2209680" y="3886200"/>
            <a:ext cx="3828600" cy="3996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28" dur="indefinite" restart="never" nodeType="tmRoot">
          <p:childTnLst>
            <p:seq>
              <p:cTn id="529" dur="indefinite" nodeType="mainSeq">
                <p:childTnLst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282D13EE-71C8-4B45-8409-2656EB352C93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390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 of Probabilities</a:t>
            </a:r>
            <a:endParaRPr/>
          </a:p>
        </p:txBody>
      </p:sp>
      <p:sp>
        <p:nvSpPr>
          <p:cNvPr id="391" name="TextShape 3"/>
          <p:cNvSpPr txBox="1"/>
          <p:nvPr/>
        </p:nvSpPr>
        <p:spPr>
          <a:xfrm>
            <a:off x="533520" y="1143000"/>
            <a:ext cx="7924320" cy="9903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can construct: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</p:txBody>
      </p:sp>
      <p:graphicFrame>
        <p:nvGraphicFramePr>
          <p:cNvPr id="392" name="Table 4"/>
          <p:cNvGraphicFramePr/>
          <p:nvPr/>
        </p:nvGraphicFramePr>
        <p:xfrm>
          <a:off x="457200" y="2057400"/>
          <a:ext cx="8393040" cy="4277880"/>
        </p:xfrm>
        <a:graphic>
          <a:graphicData uri="http://schemas.openxmlformats.org/drawingml/2006/table">
            <a:tbl>
              <a:tblPr/>
              <a:tblGrid>
                <a:gridCol w="1890360"/>
                <a:gridCol w="1641240"/>
                <a:gridCol w="1420560"/>
                <a:gridCol w="319320"/>
                <a:gridCol w="1444320"/>
                <a:gridCol w="1677240"/>
              </a:tblGrid>
              <a:tr h="103572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Event</a:t>
                      </a:r>
                      <a:endParaRPr/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i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D</a:t>
                      </a:r>
                      <a:r>
                        <a:rPr i="1" lang="en-US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Event</a:t>
                      </a:r>
                      <a:endParaRPr/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i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D</a:t>
                      </a:r>
                      <a:r>
                        <a:rPr i="1" lang="en-US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2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Event</a:t>
                      </a:r>
                      <a:endParaRPr/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i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D</a:t>
                      </a:r>
                      <a:r>
                        <a:rPr i="1" lang="en-US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n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Marginal Probabilities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70120"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Event </a:t>
                      </a:r>
                      <a:r>
                        <a:rPr i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C</a:t>
                      </a:r>
                      <a:r>
                        <a:rPr i="1" lang="en-US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688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967680"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Event </a:t>
                      </a:r>
                      <a:r>
                        <a:rPr i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C</a:t>
                      </a:r>
                      <a:r>
                        <a:rPr i="1" lang="en-US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m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97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Marginal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Probabilities</a:t>
                      </a:r>
                      <a:endParaRPr/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3" name="Line 5"/>
          <p:cNvSpPr/>
          <p:nvPr/>
        </p:nvSpPr>
        <p:spPr>
          <a:xfrm flipH="1" flipV="1">
            <a:off x="457200" y="2057400"/>
            <a:ext cx="1904760" cy="10666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6"/>
          <p:cNvSpPr/>
          <p:nvPr/>
        </p:nvSpPr>
        <p:spPr>
          <a:xfrm>
            <a:off x="688680" y="2590920"/>
            <a:ext cx="38376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</a:t>
            </a:r>
            <a:endParaRPr/>
          </a:p>
        </p:txBody>
      </p:sp>
      <p:sp>
        <p:nvSpPr>
          <p:cNvPr id="395" name="CustomShape 7"/>
          <p:cNvSpPr/>
          <p:nvPr/>
        </p:nvSpPr>
        <p:spPr>
          <a:xfrm>
            <a:off x="1832040" y="2133720"/>
            <a:ext cx="40068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</a:t>
            </a:r>
            <a:endParaRPr/>
          </a:p>
        </p:txBody>
      </p:sp>
      <p:pic>
        <p:nvPicPr>
          <p:cNvPr id="396" name="Picture 20" descr=""/>
          <p:cNvPicPr/>
          <p:nvPr/>
        </p:nvPicPr>
        <p:blipFill>
          <a:blip r:embed="rId1"/>
          <a:stretch/>
        </p:blipFill>
        <p:spPr>
          <a:xfrm>
            <a:off x="2499840" y="3352680"/>
            <a:ext cx="1137240" cy="204480"/>
          </a:xfrm>
          <a:prstGeom prst="rect">
            <a:avLst/>
          </a:prstGeom>
          <a:ln>
            <a:noFill/>
          </a:ln>
        </p:spPr>
      </p:pic>
      <p:pic>
        <p:nvPicPr>
          <p:cNvPr id="397" name="Picture 21" descr=""/>
          <p:cNvPicPr/>
          <p:nvPr/>
        </p:nvPicPr>
        <p:blipFill>
          <a:blip r:embed="rId2"/>
          <a:stretch/>
        </p:blipFill>
        <p:spPr>
          <a:xfrm>
            <a:off x="4176360" y="3352680"/>
            <a:ext cx="1137240" cy="204480"/>
          </a:xfrm>
          <a:prstGeom prst="rect">
            <a:avLst/>
          </a:prstGeom>
          <a:ln>
            <a:noFill/>
          </a:ln>
        </p:spPr>
      </p:pic>
      <p:pic>
        <p:nvPicPr>
          <p:cNvPr id="398" name="Picture 22" descr=""/>
          <p:cNvPicPr/>
          <p:nvPr/>
        </p:nvPicPr>
        <p:blipFill>
          <a:blip r:embed="rId3"/>
          <a:stretch/>
        </p:blipFill>
        <p:spPr>
          <a:xfrm>
            <a:off x="5857920" y="3352680"/>
            <a:ext cx="1136520" cy="204120"/>
          </a:xfrm>
          <a:prstGeom prst="rect">
            <a:avLst/>
          </a:prstGeom>
          <a:ln>
            <a:noFill/>
          </a:ln>
        </p:spPr>
      </p:pic>
      <p:pic>
        <p:nvPicPr>
          <p:cNvPr id="399" name="Picture 33" descr=""/>
          <p:cNvPicPr/>
          <p:nvPr/>
        </p:nvPicPr>
        <p:blipFill>
          <a:blip r:embed="rId4"/>
          <a:stretch/>
        </p:blipFill>
        <p:spPr>
          <a:xfrm>
            <a:off x="7258680" y="3200400"/>
            <a:ext cx="1365840" cy="320760"/>
          </a:xfrm>
          <a:prstGeom prst="rect">
            <a:avLst/>
          </a:prstGeom>
          <a:ln>
            <a:noFill/>
          </a:ln>
        </p:spPr>
      </p:pic>
      <p:pic>
        <p:nvPicPr>
          <p:cNvPr id="400" name="Picture 125" descr=""/>
          <p:cNvPicPr/>
          <p:nvPr/>
        </p:nvPicPr>
        <p:blipFill>
          <a:blip r:embed="rId5"/>
          <a:stretch/>
        </p:blipFill>
        <p:spPr>
          <a:xfrm>
            <a:off x="7348680" y="5662440"/>
            <a:ext cx="1382400" cy="256680"/>
          </a:xfrm>
          <a:prstGeom prst="rect">
            <a:avLst/>
          </a:prstGeom>
          <a:ln w="9360">
            <a:noFill/>
          </a:ln>
        </p:spPr>
      </p:pic>
      <p:pic>
        <p:nvPicPr>
          <p:cNvPr id="401" name="Picture 24" descr=""/>
          <p:cNvPicPr/>
          <p:nvPr/>
        </p:nvPicPr>
        <p:blipFill>
          <a:blip r:embed="rId6"/>
          <a:stretch/>
        </p:blipFill>
        <p:spPr>
          <a:xfrm>
            <a:off x="2581200" y="4724280"/>
            <a:ext cx="1188720" cy="204480"/>
          </a:xfrm>
          <a:prstGeom prst="rect">
            <a:avLst/>
          </a:prstGeom>
          <a:ln>
            <a:noFill/>
          </a:ln>
        </p:spPr>
      </p:pic>
      <p:pic>
        <p:nvPicPr>
          <p:cNvPr id="402" name="Picture 25" descr=""/>
          <p:cNvPicPr/>
          <p:nvPr/>
        </p:nvPicPr>
        <p:blipFill>
          <a:blip r:embed="rId7"/>
          <a:stretch/>
        </p:blipFill>
        <p:spPr>
          <a:xfrm>
            <a:off x="4105440" y="4800600"/>
            <a:ext cx="1188720" cy="204480"/>
          </a:xfrm>
          <a:prstGeom prst="rect">
            <a:avLst/>
          </a:prstGeom>
          <a:ln>
            <a:noFill/>
          </a:ln>
        </p:spPr>
      </p:pic>
      <p:pic>
        <p:nvPicPr>
          <p:cNvPr id="403" name="Picture 34" descr=""/>
          <p:cNvPicPr/>
          <p:nvPr/>
        </p:nvPicPr>
        <p:blipFill>
          <a:blip r:embed="rId8"/>
          <a:stretch/>
        </p:blipFill>
        <p:spPr>
          <a:xfrm>
            <a:off x="7391520" y="4572000"/>
            <a:ext cx="1265760" cy="280800"/>
          </a:xfrm>
          <a:prstGeom prst="rect">
            <a:avLst/>
          </a:prstGeom>
          <a:ln>
            <a:noFill/>
          </a:ln>
        </p:spPr>
      </p:pic>
      <p:pic>
        <p:nvPicPr>
          <p:cNvPr id="404" name="Picture 38" descr=""/>
          <p:cNvPicPr/>
          <p:nvPr/>
        </p:nvPicPr>
        <p:blipFill>
          <a:blip r:embed="rId9"/>
          <a:stretch/>
        </p:blipFill>
        <p:spPr>
          <a:xfrm>
            <a:off x="2590920" y="5486400"/>
            <a:ext cx="1044720" cy="236880"/>
          </a:xfrm>
          <a:prstGeom prst="rect">
            <a:avLst/>
          </a:prstGeom>
          <a:ln>
            <a:noFill/>
          </a:ln>
        </p:spPr>
      </p:pic>
      <p:pic>
        <p:nvPicPr>
          <p:cNvPr id="405" name="Picture 39" descr=""/>
          <p:cNvPicPr/>
          <p:nvPr/>
        </p:nvPicPr>
        <p:blipFill>
          <a:blip r:embed="rId10"/>
          <a:stretch/>
        </p:blipFill>
        <p:spPr>
          <a:xfrm>
            <a:off x="4191120" y="5486400"/>
            <a:ext cx="1044720" cy="236880"/>
          </a:xfrm>
          <a:prstGeom prst="rect">
            <a:avLst/>
          </a:prstGeom>
          <a:ln>
            <a:noFill/>
          </a:ln>
        </p:spPr>
      </p:pic>
      <p:pic>
        <p:nvPicPr>
          <p:cNvPr id="406" name="Picture 40" descr=""/>
          <p:cNvPicPr/>
          <p:nvPr/>
        </p:nvPicPr>
        <p:blipFill>
          <a:blip r:embed="rId11"/>
          <a:stretch/>
        </p:blipFill>
        <p:spPr>
          <a:xfrm>
            <a:off x="5867280" y="5486400"/>
            <a:ext cx="1044720" cy="236880"/>
          </a:xfrm>
          <a:prstGeom prst="rect">
            <a:avLst/>
          </a:prstGeom>
          <a:ln>
            <a:noFill/>
          </a:ln>
        </p:spPr>
      </p:pic>
      <p:pic>
        <p:nvPicPr>
          <p:cNvPr id="407" name="Picture 26" descr=""/>
          <p:cNvPicPr/>
          <p:nvPr/>
        </p:nvPicPr>
        <p:blipFill>
          <a:blip r:embed="rId12"/>
          <a:stretch/>
        </p:blipFill>
        <p:spPr>
          <a:xfrm>
            <a:off x="5890680" y="4724280"/>
            <a:ext cx="1199160" cy="204480"/>
          </a:xfrm>
          <a:prstGeom prst="rect">
            <a:avLst/>
          </a:prstGeom>
          <a:ln>
            <a:noFill/>
          </a:ln>
        </p:spPr>
      </p:pic>
      <p:pic>
        <p:nvPicPr>
          <p:cNvPr id="408" name="Picture 37" descr=""/>
          <p:cNvPicPr/>
          <p:nvPr/>
        </p:nvPicPr>
        <p:blipFill>
          <a:blip r:embed="rId13"/>
          <a:stretch/>
        </p:blipFill>
        <p:spPr>
          <a:xfrm>
            <a:off x="7467840" y="3505320"/>
            <a:ext cx="1235160" cy="457560"/>
          </a:xfrm>
          <a:prstGeom prst="rect">
            <a:avLst/>
          </a:prstGeom>
          <a:ln>
            <a:noFill/>
          </a:ln>
        </p:spPr>
      </p:pic>
      <p:pic>
        <p:nvPicPr>
          <p:cNvPr id="409" name="Picture 36" descr=""/>
          <p:cNvPicPr/>
          <p:nvPr/>
        </p:nvPicPr>
        <p:blipFill>
          <a:blip r:embed="rId14"/>
          <a:stretch/>
        </p:blipFill>
        <p:spPr>
          <a:xfrm>
            <a:off x="7445880" y="4952880"/>
            <a:ext cx="1278720" cy="457560"/>
          </a:xfrm>
          <a:prstGeom prst="rect">
            <a:avLst/>
          </a:prstGeom>
          <a:ln>
            <a:noFill/>
          </a:ln>
        </p:spPr>
      </p:pic>
      <p:pic>
        <p:nvPicPr>
          <p:cNvPr id="410" name="Picture 42" descr=""/>
          <p:cNvPicPr/>
          <p:nvPr/>
        </p:nvPicPr>
        <p:blipFill>
          <a:blip r:embed="rId15"/>
          <a:stretch/>
        </p:blipFill>
        <p:spPr>
          <a:xfrm>
            <a:off x="2590920" y="5791320"/>
            <a:ext cx="1235160" cy="457560"/>
          </a:xfrm>
          <a:prstGeom prst="rect">
            <a:avLst/>
          </a:prstGeom>
          <a:ln>
            <a:noFill/>
          </a:ln>
        </p:spPr>
      </p:pic>
      <p:pic>
        <p:nvPicPr>
          <p:cNvPr id="411" name="Picture 44" descr=""/>
          <p:cNvPicPr/>
          <p:nvPr/>
        </p:nvPicPr>
        <p:blipFill>
          <a:blip r:embed="rId16"/>
          <a:stretch/>
        </p:blipFill>
        <p:spPr>
          <a:xfrm>
            <a:off x="4038480" y="5791320"/>
            <a:ext cx="1234800" cy="457200"/>
          </a:xfrm>
          <a:prstGeom prst="rect">
            <a:avLst/>
          </a:prstGeom>
          <a:ln>
            <a:noFill/>
          </a:ln>
        </p:spPr>
      </p:pic>
      <p:pic>
        <p:nvPicPr>
          <p:cNvPr id="412" name="Picture 46" descr=""/>
          <p:cNvPicPr/>
          <p:nvPr/>
        </p:nvPicPr>
        <p:blipFill>
          <a:blip r:embed="rId17"/>
          <a:stretch/>
        </p:blipFill>
        <p:spPr>
          <a:xfrm>
            <a:off x="5867640" y="5791320"/>
            <a:ext cx="1234800" cy="457200"/>
          </a:xfrm>
          <a:prstGeom prst="rect">
            <a:avLst/>
          </a:prstGeom>
          <a:ln>
            <a:noFill/>
          </a:ln>
        </p:spPr>
      </p:pic>
      <p:pic>
        <p:nvPicPr>
          <p:cNvPr id="413" name="Picture 48" descr=""/>
          <p:cNvPicPr/>
          <p:nvPr/>
        </p:nvPicPr>
        <p:blipFill>
          <a:blip r:embed="rId18"/>
          <a:stretch/>
        </p:blipFill>
        <p:spPr>
          <a:xfrm>
            <a:off x="5486400" y="3429000"/>
            <a:ext cx="225360" cy="30240"/>
          </a:xfrm>
          <a:prstGeom prst="rect">
            <a:avLst/>
          </a:prstGeom>
          <a:ln>
            <a:noFill/>
          </a:ln>
        </p:spPr>
      </p:pic>
      <p:pic>
        <p:nvPicPr>
          <p:cNvPr id="414" name="Picture 49" descr=""/>
          <p:cNvPicPr/>
          <p:nvPr/>
        </p:nvPicPr>
        <p:blipFill>
          <a:blip r:embed="rId19"/>
          <a:stretch/>
        </p:blipFill>
        <p:spPr>
          <a:xfrm>
            <a:off x="5410080" y="4191120"/>
            <a:ext cx="225360" cy="30240"/>
          </a:xfrm>
          <a:prstGeom prst="rect">
            <a:avLst/>
          </a:prstGeom>
          <a:ln>
            <a:noFill/>
          </a:ln>
        </p:spPr>
      </p:pic>
      <p:pic>
        <p:nvPicPr>
          <p:cNvPr id="415" name="Picture 50" descr=""/>
          <p:cNvPicPr/>
          <p:nvPr/>
        </p:nvPicPr>
        <p:blipFill>
          <a:blip r:embed="rId20"/>
          <a:stretch/>
        </p:blipFill>
        <p:spPr>
          <a:xfrm>
            <a:off x="5486400" y="4952880"/>
            <a:ext cx="225360" cy="30240"/>
          </a:xfrm>
          <a:prstGeom prst="rect">
            <a:avLst/>
          </a:prstGeom>
          <a:ln>
            <a:noFill/>
          </a:ln>
        </p:spPr>
      </p:pic>
      <p:pic>
        <p:nvPicPr>
          <p:cNvPr id="416" name="Picture 51" descr=""/>
          <p:cNvPicPr/>
          <p:nvPr/>
        </p:nvPicPr>
        <p:blipFill>
          <a:blip r:embed="rId21"/>
          <a:stretch/>
        </p:blipFill>
        <p:spPr>
          <a:xfrm>
            <a:off x="5486400" y="5791320"/>
            <a:ext cx="225360" cy="30240"/>
          </a:xfrm>
          <a:prstGeom prst="rect">
            <a:avLst/>
          </a:prstGeom>
          <a:ln>
            <a:noFill/>
          </a:ln>
        </p:spPr>
      </p:pic>
      <p:pic>
        <p:nvPicPr>
          <p:cNvPr id="417" name="Picture 53" descr=""/>
          <p:cNvPicPr/>
          <p:nvPr/>
        </p:nvPicPr>
        <p:blipFill>
          <a:blip r:embed="rId22"/>
          <a:stretch/>
        </p:blipFill>
        <p:spPr>
          <a:xfrm>
            <a:off x="4674600" y="4191120"/>
            <a:ext cx="19800" cy="112320"/>
          </a:xfrm>
          <a:prstGeom prst="rect">
            <a:avLst/>
          </a:prstGeom>
          <a:ln>
            <a:noFill/>
          </a:ln>
        </p:spPr>
      </p:pic>
      <p:pic>
        <p:nvPicPr>
          <p:cNvPr id="418" name="Picture 54" descr=""/>
          <p:cNvPicPr/>
          <p:nvPr/>
        </p:nvPicPr>
        <p:blipFill>
          <a:blip r:embed="rId23"/>
          <a:stretch/>
        </p:blipFill>
        <p:spPr>
          <a:xfrm>
            <a:off x="3200400" y="4191120"/>
            <a:ext cx="19800" cy="112320"/>
          </a:xfrm>
          <a:prstGeom prst="rect">
            <a:avLst/>
          </a:prstGeom>
          <a:ln>
            <a:noFill/>
          </a:ln>
        </p:spPr>
      </p:pic>
      <p:pic>
        <p:nvPicPr>
          <p:cNvPr id="419" name="Picture 55" descr=""/>
          <p:cNvPicPr/>
          <p:nvPr/>
        </p:nvPicPr>
        <p:blipFill>
          <a:blip r:embed="rId24"/>
          <a:stretch/>
        </p:blipFill>
        <p:spPr>
          <a:xfrm>
            <a:off x="6324480" y="4191120"/>
            <a:ext cx="19800" cy="112320"/>
          </a:xfrm>
          <a:prstGeom prst="rect">
            <a:avLst/>
          </a:prstGeom>
          <a:ln>
            <a:noFill/>
          </a:ln>
        </p:spPr>
      </p:pic>
      <p:pic>
        <p:nvPicPr>
          <p:cNvPr id="420" name="Picture 56" descr=""/>
          <p:cNvPicPr/>
          <p:nvPr/>
        </p:nvPicPr>
        <p:blipFill>
          <a:blip r:embed="rId25"/>
          <a:stretch/>
        </p:blipFill>
        <p:spPr>
          <a:xfrm>
            <a:off x="8001000" y="4191120"/>
            <a:ext cx="19800" cy="112320"/>
          </a:xfrm>
          <a:prstGeom prst="rect">
            <a:avLst/>
          </a:prstGeom>
          <a:ln>
            <a:noFill/>
          </a:ln>
        </p:spPr>
      </p:pic>
      <p:pic>
        <p:nvPicPr>
          <p:cNvPr id="421" name="Picture 57" descr=""/>
          <p:cNvPicPr/>
          <p:nvPr/>
        </p:nvPicPr>
        <p:blipFill>
          <a:blip r:embed="rId26"/>
          <a:stretch/>
        </p:blipFill>
        <p:spPr>
          <a:xfrm>
            <a:off x="5486400" y="2666880"/>
            <a:ext cx="225360" cy="30240"/>
          </a:xfrm>
          <a:prstGeom prst="rect">
            <a:avLst/>
          </a:prstGeom>
          <a:ln>
            <a:noFill/>
          </a:ln>
        </p:spPr>
      </p:pic>
      <p:pic>
        <p:nvPicPr>
          <p:cNvPr id="422" name="Picture 58" descr=""/>
          <p:cNvPicPr/>
          <p:nvPr/>
        </p:nvPicPr>
        <p:blipFill>
          <a:blip r:embed="rId27"/>
          <a:stretch/>
        </p:blipFill>
        <p:spPr>
          <a:xfrm>
            <a:off x="1371600" y="4191120"/>
            <a:ext cx="19800" cy="11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42" dur="indefinite" restart="never" nodeType="tmRoot">
          <p:childTnLst>
            <p:seq>
              <p:cTn id="543" dur="indefinite" nodeType="mainSeq">
                <p:childTnLst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C6158C9A-A9DF-41A1-BB04-975C109511BF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424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</a:t>
            </a:r>
            <a:endParaRPr/>
          </a:p>
        </p:txBody>
      </p:sp>
      <p:sp>
        <p:nvSpPr>
          <p:cNvPr id="425" name="TextShape 3"/>
          <p:cNvSpPr txBox="1"/>
          <p:nvPr/>
        </p:nvSpPr>
        <p:spPr>
          <a:xfrm>
            <a:off x="533520" y="1143000"/>
            <a:ext cx="8000640" cy="2514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are 4 balls in one jar, 2 balls are red and two balls are black.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person can remove a ball from the jar two times, without seeing the balls inside the jar.</a:t>
            </a:r>
            <a:endParaRPr/>
          </a:p>
        </p:txBody>
      </p:sp>
      <p:sp>
        <p:nvSpPr>
          <p:cNvPr id="426" name="Line 4"/>
          <p:cNvSpPr/>
          <p:nvPr/>
        </p:nvSpPr>
        <p:spPr>
          <a:xfrm>
            <a:off x="2590560" y="4419360"/>
            <a:ext cx="0" cy="182880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Line 5"/>
          <p:cNvSpPr/>
          <p:nvPr/>
        </p:nvSpPr>
        <p:spPr>
          <a:xfrm>
            <a:off x="2590560" y="6248160"/>
            <a:ext cx="3657600" cy="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Line 6"/>
          <p:cNvSpPr/>
          <p:nvPr/>
        </p:nvSpPr>
        <p:spPr>
          <a:xfrm flipV="1">
            <a:off x="6248160" y="4495680"/>
            <a:ext cx="0" cy="175248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7"/>
          <p:cNvSpPr/>
          <p:nvPr/>
        </p:nvSpPr>
        <p:spPr>
          <a:xfrm>
            <a:off x="2666880" y="5334120"/>
            <a:ext cx="837720" cy="8377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8"/>
          <p:cNvSpPr/>
          <p:nvPr/>
        </p:nvSpPr>
        <p:spPr>
          <a:xfrm>
            <a:off x="5334120" y="5334120"/>
            <a:ext cx="837720" cy="8377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9"/>
          <p:cNvSpPr/>
          <p:nvPr/>
        </p:nvSpPr>
        <p:spPr>
          <a:xfrm>
            <a:off x="3505320" y="5334120"/>
            <a:ext cx="837720" cy="837720"/>
          </a:xfrm>
          <a:prstGeom prst="ellipse">
            <a:avLst/>
          </a:prstGeom>
          <a:solidFill>
            <a:schemeClr val="tx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10"/>
          <p:cNvSpPr/>
          <p:nvPr/>
        </p:nvSpPr>
        <p:spPr>
          <a:xfrm>
            <a:off x="4419720" y="5334120"/>
            <a:ext cx="837720" cy="837720"/>
          </a:xfrm>
          <a:prstGeom prst="ellipse">
            <a:avLst/>
          </a:prstGeom>
          <a:solidFill>
            <a:schemeClr val="tx2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08" dur="indefinite" restart="never" nodeType="tmRoot">
          <p:childTnLst>
            <p:seq>
              <p:cTn id="60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649841D2-8E5E-49DE-83BE-8A6CA0A9895C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434" name="CustomShape 2"/>
          <p:cNvSpPr/>
          <p:nvPr/>
        </p:nvSpPr>
        <p:spPr>
          <a:xfrm>
            <a:off x="2666880" y="5334120"/>
            <a:ext cx="837720" cy="8377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3"/>
          <p:cNvSpPr/>
          <p:nvPr/>
        </p:nvSpPr>
        <p:spPr>
          <a:xfrm>
            <a:off x="5334120" y="5334120"/>
            <a:ext cx="837720" cy="8377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TextShape 4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</a:t>
            </a:r>
            <a:endParaRPr/>
          </a:p>
        </p:txBody>
      </p:sp>
      <p:sp>
        <p:nvSpPr>
          <p:cNvPr id="437" name="TextShape 5"/>
          <p:cNvSpPr txBox="1"/>
          <p:nvPr/>
        </p:nvSpPr>
        <p:spPr>
          <a:xfrm>
            <a:off x="533520" y="1143000"/>
            <a:ext cx="8000640" cy="2514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the probability of removing a red ball after having removing a red ball the first time?</a:t>
            </a:r>
            <a:endParaRPr/>
          </a:p>
        </p:txBody>
      </p:sp>
      <p:sp>
        <p:nvSpPr>
          <p:cNvPr id="438" name="Line 6"/>
          <p:cNvSpPr/>
          <p:nvPr/>
        </p:nvSpPr>
        <p:spPr>
          <a:xfrm>
            <a:off x="2590560" y="4419360"/>
            <a:ext cx="0" cy="182880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Line 7"/>
          <p:cNvSpPr/>
          <p:nvPr/>
        </p:nvSpPr>
        <p:spPr>
          <a:xfrm>
            <a:off x="2590560" y="6248160"/>
            <a:ext cx="3657600" cy="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Line 8"/>
          <p:cNvSpPr/>
          <p:nvPr/>
        </p:nvSpPr>
        <p:spPr>
          <a:xfrm flipV="1">
            <a:off x="6248160" y="4495680"/>
            <a:ext cx="0" cy="175248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9"/>
          <p:cNvSpPr/>
          <p:nvPr/>
        </p:nvSpPr>
        <p:spPr>
          <a:xfrm>
            <a:off x="3505320" y="5334120"/>
            <a:ext cx="837720" cy="837720"/>
          </a:xfrm>
          <a:prstGeom prst="ellipse">
            <a:avLst/>
          </a:prstGeom>
          <a:solidFill>
            <a:schemeClr val="tx2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10"/>
          <p:cNvSpPr/>
          <p:nvPr/>
        </p:nvSpPr>
        <p:spPr>
          <a:xfrm>
            <a:off x="4419720" y="5334120"/>
            <a:ext cx="837720" cy="837720"/>
          </a:xfrm>
          <a:prstGeom prst="ellipse">
            <a:avLst/>
          </a:prstGeom>
          <a:solidFill>
            <a:schemeClr val="tx2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11"/>
          <p:cNvSpPr/>
          <p:nvPr/>
        </p:nvSpPr>
        <p:spPr>
          <a:xfrm>
            <a:off x="5486400" y="4648320"/>
            <a:ext cx="2742840" cy="533160"/>
          </a:xfrm>
          <a:prstGeom prst="curvedDownArrow">
            <a:avLst>
              <a:gd name="adj1" fmla="val 102857"/>
              <a:gd name="adj2" fmla="val 205714"/>
              <a:gd name="adj3" fmla="val 33333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12"/>
          <p:cNvSpPr/>
          <p:nvPr/>
        </p:nvSpPr>
        <p:spPr>
          <a:xfrm>
            <a:off x="7315200" y="5334120"/>
            <a:ext cx="837720" cy="8377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13"/>
          <p:cNvSpPr/>
          <p:nvPr/>
        </p:nvSpPr>
        <p:spPr>
          <a:xfrm flipH="1">
            <a:off x="532800" y="4572000"/>
            <a:ext cx="2742840" cy="533160"/>
          </a:xfrm>
          <a:prstGeom prst="curvedDownArrow">
            <a:avLst>
              <a:gd name="adj1" fmla="val 102857"/>
              <a:gd name="adj2" fmla="val 205714"/>
              <a:gd name="adj3" fmla="val 33333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14"/>
          <p:cNvSpPr/>
          <p:nvPr/>
        </p:nvSpPr>
        <p:spPr>
          <a:xfrm>
            <a:off x="838080" y="5410080"/>
            <a:ext cx="837720" cy="8377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15"/>
          <p:cNvSpPr/>
          <p:nvPr/>
        </p:nvSpPr>
        <p:spPr>
          <a:xfrm>
            <a:off x="343080" y="2438280"/>
            <a:ext cx="84578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answer this question, lets build the table of probabilities.</a:t>
            </a:r>
            <a:endParaRPr/>
          </a:p>
        </p:txBody>
      </p:sp>
    </p:spTree>
  </p:cSld>
  <p:timing>
    <p:tnLst>
      <p:par>
        <p:cTn id="610" dur="indefinite" restart="never" nodeType="tmRoot">
          <p:childTnLst>
            <p:seq>
              <p:cTn id="611" dur="indefinite" nodeType="mainSeq">
                <p:childTnLst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615" dur="2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19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0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22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626" dur="2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30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33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4" fill="hold">
                      <p:stCondLst>
                        <p:cond delay="indefinite"/>
                      </p:stCondLst>
                      <p:childTnLst>
                        <p:par>
                          <p:cTn id="635" fill="hold">
                            <p:stCondLst>
                              <p:cond delay="0"/>
                            </p:stCondLst>
                            <p:childTnLst>
                              <p:par>
                                <p:cTn id="6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0AF8A8F2-7E4E-4074-A59B-79C109707331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449" name="CustomShape 2"/>
          <p:cNvSpPr/>
          <p:nvPr/>
        </p:nvSpPr>
        <p:spPr>
          <a:xfrm>
            <a:off x="2666880" y="5334120"/>
            <a:ext cx="837720" cy="8377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3"/>
          <p:cNvSpPr/>
          <p:nvPr/>
        </p:nvSpPr>
        <p:spPr>
          <a:xfrm>
            <a:off x="5334120" y="5334120"/>
            <a:ext cx="837720" cy="8377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TextShape 4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</a:t>
            </a:r>
            <a:endParaRPr/>
          </a:p>
        </p:txBody>
      </p:sp>
      <p:sp>
        <p:nvSpPr>
          <p:cNvPr id="452" name="TextShape 5"/>
          <p:cNvSpPr txBox="1"/>
          <p:nvPr/>
        </p:nvSpPr>
        <p:spPr>
          <a:xfrm>
            <a:off x="533520" y="1143000"/>
            <a:ext cx="8000640" cy="2514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the probability of removing a red ball after having removing a red ball the first time?</a:t>
            </a:r>
            <a:endParaRPr/>
          </a:p>
        </p:txBody>
      </p:sp>
      <p:sp>
        <p:nvSpPr>
          <p:cNvPr id="453" name="Line 6"/>
          <p:cNvSpPr/>
          <p:nvPr/>
        </p:nvSpPr>
        <p:spPr>
          <a:xfrm>
            <a:off x="2590560" y="4419360"/>
            <a:ext cx="0" cy="182880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Line 7"/>
          <p:cNvSpPr/>
          <p:nvPr/>
        </p:nvSpPr>
        <p:spPr>
          <a:xfrm>
            <a:off x="2590560" y="6248160"/>
            <a:ext cx="3657600" cy="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Line 8"/>
          <p:cNvSpPr/>
          <p:nvPr/>
        </p:nvSpPr>
        <p:spPr>
          <a:xfrm flipV="1">
            <a:off x="6248160" y="4495680"/>
            <a:ext cx="0" cy="175248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9"/>
          <p:cNvSpPr/>
          <p:nvPr/>
        </p:nvSpPr>
        <p:spPr>
          <a:xfrm>
            <a:off x="3505320" y="5334120"/>
            <a:ext cx="837720" cy="837720"/>
          </a:xfrm>
          <a:prstGeom prst="ellipse">
            <a:avLst/>
          </a:prstGeom>
          <a:solidFill>
            <a:schemeClr val="tx2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10"/>
          <p:cNvSpPr/>
          <p:nvPr/>
        </p:nvSpPr>
        <p:spPr>
          <a:xfrm>
            <a:off x="4419720" y="5334120"/>
            <a:ext cx="837720" cy="837720"/>
          </a:xfrm>
          <a:prstGeom prst="ellipse">
            <a:avLst/>
          </a:prstGeom>
          <a:solidFill>
            <a:schemeClr val="tx2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11"/>
          <p:cNvSpPr/>
          <p:nvPr/>
        </p:nvSpPr>
        <p:spPr>
          <a:xfrm>
            <a:off x="343080" y="2438280"/>
            <a:ext cx="84578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answer this question, lets build the table of probabilities.</a:t>
            </a:r>
            <a:endParaRPr/>
          </a:p>
        </p:txBody>
      </p:sp>
      <p:sp>
        <p:nvSpPr>
          <p:cNvPr id="459" name="CustomShape 12"/>
          <p:cNvSpPr/>
          <p:nvPr/>
        </p:nvSpPr>
        <p:spPr>
          <a:xfrm>
            <a:off x="343080" y="4724280"/>
            <a:ext cx="84578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Labels:</a:t>
            </a:r>
            <a:endParaRPr/>
          </a:p>
        </p:txBody>
      </p:sp>
      <p:sp>
        <p:nvSpPr>
          <p:cNvPr id="460" name="CustomShape 13"/>
          <p:cNvSpPr/>
          <p:nvPr/>
        </p:nvSpPr>
        <p:spPr>
          <a:xfrm>
            <a:off x="2823120" y="4724280"/>
            <a:ext cx="505800" cy="505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</a:t>
            </a:r>
            <a:r>
              <a:rPr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</a:t>
            </a:r>
            <a:endParaRPr/>
          </a:p>
        </p:txBody>
      </p:sp>
      <p:sp>
        <p:nvSpPr>
          <p:cNvPr id="461" name="CustomShape 14"/>
          <p:cNvSpPr/>
          <p:nvPr/>
        </p:nvSpPr>
        <p:spPr>
          <a:xfrm>
            <a:off x="5490000" y="4724280"/>
            <a:ext cx="505800" cy="505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</a:t>
            </a:r>
            <a:r>
              <a:rPr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2</a:t>
            </a:r>
            <a:endParaRPr/>
          </a:p>
        </p:txBody>
      </p:sp>
      <p:sp>
        <p:nvSpPr>
          <p:cNvPr id="462" name="CustomShape 15"/>
          <p:cNvSpPr/>
          <p:nvPr/>
        </p:nvSpPr>
        <p:spPr>
          <a:xfrm>
            <a:off x="3669840" y="4648320"/>
            <a:ext cx="499680" cy="505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1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</a:t>
            </a:r>
            <a:r>
              <a:rPr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</a:t>
            </a:r>
            <a:endParaRPr/>
          </a:p>
        </p:txBody>
      </p:sp>
      <p:sp>
        <p:nvSpPr>
          <p:cNvPr id="463" name="CustomShape 16"/>
          <p:cNvSpPr/>
          <p:nvPr/>
        </p:nvSpPr>
        <p:spPr>
          <a:xfrm>
            <a:off x="4584240" y="4648320"/>
            <a:ext cx="499680" cy="505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1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</a:t>
            </a:r>
            <a:r>
              <a:rPr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2</a:t>
            </a:r>
            <a:endParaRPr/>
          </a:p>
        </p:txBody>
      </p:sp>
    </p:spTree>
  </p:cSld>
  <p:timing>
    <p:tnLst>
      <p:par>
        <p:cTn id="638" dur="indefinite" restart="never" nodeType="tmRoot">
          <p:childTnLst>
            <p:seq>
              <p:cTn id="63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F73AA15B-1BBD-4FED-A378-94A912ECA7E4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Sample Space and Events</a:t>
            </a:r>
            <a:endParaRPr/>
          </a:p>
        </p:txBody>
      </p:sp>
      <p:sp>
        <p:nvSpPr>
          <p:cNvPr id="98" name="CustomShape 3"/>
          <p:cNvSpPr/>
          <p:nvPr/>
        </p:nvSpPr>
        <p:spPr>
          <a:xfrm>
            <a:off x="495360" y="1447920"/>
            <a:ext cx="8152920" cy="1601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Sample Space         :</a:t>
            </a:r>
            <a:endParaRPr/>
          </a:p>
          <a:p>
            <a:pPr>
              <a:lnSpc>
                <a:spcPct val="60000"/>
              </a:lnSpc>
            </a:pPr>
            <a:endParaRPr/>
          </a:p>
          <a:p>
            <a:pPr>
              <a:lnSpc>
                <a:spcPct val="11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space which contains all possible outcomes of an experiment. </a:t>
            </a:r>
            <a:endParaRPr/>
          </a:p>
        </p:txBody>
      </p:sp>
      <p:pic>
        <p:nvPicPr>
          <p:cNvPr id="99" name="Picture 5" descr=""/>
          <p:cNvPicPr/>
          <p:nvPr/>
        </p:nvPicPr>
        <p:blipFill>
          <a:blip r:embed="rId1"/>
          <a:stretch/>
        </p:blipFill>
        <p:spPr>
          <a:xfrm>
            <a:off x="2946240" y="1521000"/>
            <a:ext cx="304560" cy="285480"/>
          </a:xfrm>
          <a:prstGeom prst="rect">
            <a:avLst/>
          </a:prstGeom>
          <a:ln w="9360">
            <a:noFill/>
          </a:ln>
        </p:spPr>
      </p:pic>
      <p:pic>
        <p:nvPicPr>
          <p:cNvPr id="100" name="Picture 7" descr=""/>
          <p:cNvPicPr/>
          <p:nvPr/>
        </p:nvPicPr>
        <p:blipFill>
          <a:blip r:embed="rId2"/>
          <a:stretch/>
        </p:blipFill>
        <p:spPr>
          <a:xfrm>
            <a:off x="2286000" y="3733920"/>
            <a:ext cx="4057200" cy="399600"/>
          </a:xfrm>
          <a:prstGeom prst="rect">
            <a:avLst/>
          </a:prstGeom>
          <a:ln w="9360">
            <a:noFill/>
          </a:ln>
        </p:spPr>
      </p:pic>
      <p:sp>
        <p:nvSpPr>
          <p:cNvPr id="101" name="CustomShape 4"/>
          <p:cNvSpPr/>
          <p:nvPr/>
        </p:nvSpPr>
        <p:spPr>
          <a:xfrm>
            <a:off x="685800" y="4648320"/>
            <a:ext cx="830556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i</a:t>
            </a:r>
            <a:r>
              <a:rPr lang="en-US" sz="2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possible outcome of the experiment</a:t>
            </a:r>
            <a:endParaRPr/>
          </a:p>
        </p:txBody>
      </p:sp>
      <p:pic>
        <p:nvPicPr>
          <p:cNvPr id="102" name="Picture 9" descr=""/>
          <p:cNvPicPr/>
          <p:nvPr/>
        </p:nvPicPr>
        <p:blipFill>
          <a:blip r:embed="rId3"/>
          <a:stretch/>
        </p:blipFill>
        <p:spPr>
          <a:xfrm>
            <a:off x="914400" y="4611600"/>
            <a:ext cx="514080" cy="379080"/>
          </a:xfrm>
          <a:prstGeom prst="rect">
            <a:avLst/>
          </a:prstGeom>
          <a:ln w="9360">
            <a:noFill/>
          </a:ln>
        </p:spPr>
      </p:pic>
      <p:sp>
        <p:nvSpPr>
          <p:cNvPr id="103" name="CustomShape 5"/>
          <p:cNvSpPr/>
          <p:nvPr/>
        </p:nvSpPr>
        <p:spPr>
          <a:xfrm>
            <a:off x="1012680" y="5791320"/>
            <a:ext cx="46220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1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outcome is an element of   </a:t>
            </a:r>
            <a:endParaRPr/>
          </a:p>
        </p:txBody>
      </p:sp>
      <p:pic>
        <p:nvPicPr>
          <p:cNvPr id="104" name="Picture 13" descr=""/>
          <p:cNvPicPr/>
          <p:nvPr/>
        </p:nvPicPr>
        <p:blipFill>
          <a:blip r:embed="rId4"/>
          <a:stretch/>
        </p:blipFill>
        <p:spPr>
          <a:xfrm>
            <a:off x="5638680" y="5715000"/>
            <a:ext cx="533160" cy="4996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8299A9DF-2775-47BA-A3BB-A42A5F7E49BA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465" name="CustomShape 2"/>
          <p:cNvSpPr/>
          <p:nvPr/>
        </p:nvSpPr>
        <p:spPr>
          <a:xfrm>
            <a:off x="2666880" y="5334120"/>
            <a:ext cx="837720" cy="8377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3"/>
          <p:cNvSpPr/>
          <p:nvPr/>
        </p:nvSpPr>
        <p:spPr>
          <a:xfrm>
            <a:off x="5334120" y="5334120"/>
            <a:ext cx="837720" cy="8377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TextShape 4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</a:t>
            </a:r>
            <a:endParaRPr/>
          </a:p>
        </p:txBody>
      </p:sp>
      <p:sp>
        <p:nvSpPr>
          <p:cNvPr id="468" name="TextShape 5"/>
          <p:cNvSpPr txBox="1"/>
          <p:nvPr/>
        </p:nvSpPr>
        <p:spPr>
          <a:xfrm>
            <a:off x="571680" y="914400"/>
            <a:ext cx="8038800" cy="837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Probability of picking 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</a:t>
            </a:r>
            <a:r>
              <a:rPr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first time?</a:t>
            </a:r>
            <a:endParaRPr/>
          </a:p>
        </p:txBody>
      </p:sp>
      <p:sp>
        <p:nvSpPr>
          <p:cNvPr id="469" name="Line 6"/>
          <p:cNvSpPr/>
          <p:nvPr/>
        </p:nvSpPr>
        <p:spPr>
          <a:xfrm>
            <a:off x="2590560" y="4419360"/>
            <a:ext cx="0" cy="182880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Line 7"/>
          <p:cNvSpPr/>
          <p:nvPr/>
        </p:nvSpPr>
        <p:spPr>
          <a:xfrm>
            <a:off x="2590560" y="6248160"/>
            <a:ext cx="3657600" cy="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Line 8"/>
          <p:cNvSpPr/>
          <p:nvPr/>
        </p:nvSpPr>
        <p:spPr>
          <a:xfrm flipV="1">
            <a:off x="6248160" y="4495680"/>
            <a:ext cx="0" cy="175248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9"/>
          <p:cNvSpPr/>
          <p:nvPr/>
        </p:nvSpPr>
        <p:spPr>
          <a:xfrm>
            <a:off x="3505320" y="5334120"/>
            <a:ext cx="837720" cy="837720"/>
          </a:xfrm>
          <a:prstGeom prst="ellipse">
            <a:avLst/>
          </a:prstGeom>
          <a:solidFill>
            <a:schemeClr val="tx2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10"/>
          <p:cNvSpPr/>
          <p:nvPr/>
        </p:nvSpPr>
        <p:spPr>
          <a:xfrm>
            <a:off x="4419720" y="5334120"/>
            <a:ext cx="837720" cy="837720"/>
          </a:xfrm>
          <a:prstGeom prst="ellipse">
            <a:avLst/>
          </a:prstGeom>
          <a:solidFill>
            <a:schemeClr val="tx2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11"/>
          <p:cNvSpPr/>
          <p:nvPr/>
        </p:nvSpPr>
        <p:spPr>
          <a:xfrm>
            <a:off x="2823120" y="4724280"/>
            <a:ext cx="505800" cy="505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</a:t>
            </a:r>
            <a:r>
              <a:rPr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</a:t>
            </a:r>
            <a:endParaRPr/>
          </a:p>
        </p:txBody>
      </p:sp>
      <p:sp>
        <p:nvSpPr>
          <p:cNvPr id="475" name="CustomShape 12"/>
          <p:cNvSpPr/>
          <p:nvPr/>
        </p:nvSpPr>
        <p:spPr>
          <a:xfrm>
            <a:off x="5490000" y="4724280"/>
            <a:ext cx="505800" cy="505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</a:t>
            </a:r>
            <a:r>
              <a:rPr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2</a:t>
            </a:r>
            <a:endParaRPr/>
          </a:p>
        </p:txBody>
      </p:sp>
      <p:sp>
        <p:nvSpPr>
          <p:cNvPr id="476" name="CustomShape 13"/>
          <p:cNvSpPr/>
          <p:nvPr/>
        </p:nvSpPr>
        <p:spPr>
          <a:xfrm>
            <a:off x="3669840" y="4648320"/>
            <a:ext cx="499680" cy="505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1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</a:t>
            </a:r>
            <a:r>
              <a:rPr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</a:t>
            </a:r>
            <a:endParaRPr/>
          </a:p>
        </p:txBody>
      </p:sp>
      <p:sp>
        <p:nvSpPr>
          <p:cNvPr id="477" name="CustomShape 14"/>
          <p:cNvSpPr/>
          <p:nvPr/>
        </p:nvSpPr>
        <p:spPr>
          <a:xfrm>
            <a:off x="4584240" y="4648320"/>
            <a:ext cx="499680" cy="505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1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</a:t>
            </a:r>
            <a:r>
              <a:rPr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2</a:t>
            </a:r>
            <a:endParaRPr/>
          </a:p>
        </p:txBody>
      </p:sp>
      <p:sp>
        <p:nvSpPr>
          <p:cNvPr id="478" name="CustomShape 15"/>
          <p:cNvSpPr/>
          <p:nvPr/>
        </p:nvSpPr>
        <p:spPr>
          <a:xfrm flipH="1">
            <a:off x="608760" y="3886200"/>
            <a:ext cx="2742840" cy="533160"/>
          </a:xfrm>
          <a:prstGeom prst="curvedDownArrow">
            <a:avLst>
              <a:gd name="adj1" fmla="val 102857"/>
              <a:gd name="adj2" fmla="val 205714"/>
              <a:gd name="adj3" fmla="val 33333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16"/>
          <p:cNvSpPr/>
          <p:nvPr/>
        </p:nvSpPr>
        <p:spPr>
          <a:xfrm>
            <a:off x="914400" y="4724280"/>
            <a:ext cx="837720" cy="8377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80" name="Picture 18" descr=""/>
          <p:cNvPicPr/>
          <p:nvPr/>
        </p:nvPicPr>
        <p:blipFill>
          <a:blip r:embed="rId1"/>
          <a:stretch/>
        </p:blipFill>
        <p:spPr>
          <a:xfrm>
            <a:off x="3159720" y="1981080"/>
            <a:ext cx="2378160" cy="38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40" dur="indefinite" restart="never" nodeType="tmRoot">
          <p:childTnLst>
            <p:seq>
              <p:cTn id="641" dur="indefinite" nodeType="mainSeq">
                <p:childTnLst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46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49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651" dur="2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>
                      <p:stCondLst>
                        <p:cond delay="indefinite"/>
                      </p:stCondLst>
                      <p:childTnLst>
                        <p:par>
                          <p:cTn id="654" fill="hold">
                            <p:stCondLst>
                              <p:cond delay="0"/>
                            </p:stCondLst>
                            <p:childTnLst>
                              <p:par>
                                <p:cTn id="6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C2095F09-FBD0-4043-B22E-78E2A11A6DD9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482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</a:t>
            </a:r>
            <a:endParaRPr/>
          </a:p>
        </p:txBody>
      </p:sp>
      <p:sp>
        <p:nvSpPr>
          <p:cNvPr id="483" name="TextShape 3"/>
          <p:cNvSpPr txBox="1"/>
          <p:nvPr/>
        </p:nvSpPr>
        <p:spPr>
          <a:xfrm>
            <a:off x="533520" y="1143000"/>
            <a:ext cx="8000640" cy="25142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Probability of picking 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</a:t>
            </a:r>
            <a:r>
              <a:rPr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2 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only 3 balls left? </a:t>
            </a:r>
            <a:endParaRPr/>
          </a:p>
        </p:txBody>
      </p:sp>
      <p:sp>
        <p:nvSpPr>
          <p:cNvPr id="484" name="Line 4"/>
          <p:cNvSpPr/>
          <p:nvPr/>
        </p:nvSpPr>
        <p:spPr>
          <a:xfrm>
            <a:off x="2590560" y="4419360"/>
            <a:ext cx="0" cy="182880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Line 5"/>
          <p:cNvSpPr/>
          <p:nvPr/>
        </p:nvSpPr>
        <p:spPr>
          <a:xfrm>
            <a:off x="2590560" y="6248160"/>
            <a:ext cx="3657600" cy="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Line 6"/>
          <p:cNvSpPr/>
          <p:nvPr/>
        </p:nvSpPr>
        <p:spPr>
          <a:xfrm flipV="1">
            <a:off x="6248160" y="4495680"/>
            <a:ext cx="0" cy="175248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7"/>
          <p:cNvSpPr/>
          <p:nvPr/>
        </p:nvSpPr>
        <p:spPr>
          <a:xfrm>
            <a:off x="3505320" y="5334120"/>
            <a:ext cx="837720" cy="837720"/>
          </a:xfrm>
          <a:prstGeom prst="ellipse">
            <a:avLst/>
          </a:prstGeom>
          <a:solidFill>
            <a:schemeClr val="tx2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8"/>
          <p:cNvSpPr/>
          <p:nvPr/>
        </p:nvSpPr>
        <p:spPr>
          <a:xfrm>
            <a:off x="4419720" y="5334120"/>
            <a:ext cx="837720" cy="837720"/>
          </a:xfrm>
          <a:prstGeom prst="ellipse">
            <a:avLst/>
          </a:prstGeom>
          <a:solidFill>
            <a:schemeClr val="tx2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9"/>
          <p:cNvSpPr/>
          <p:nvPr/>
        </p:nvSpPr>
        <p:spPr>
          <a:xfrm>
            <a:off x="5490000" y="4724280"/>
            <a:ext cx="505800" cy="505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</a:t>
            </a:r>
            <a:r>
              <a:rPr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2</a:t>
            </a:r>
            <a:endParaRPr/>
          </a:p>
        </p:txBody>
      </p:sp>
      <p:sp>
        <p:nvSpPr>
          <p:cNvPr id="490" name="CustomShape 10"/>
          <p:cNvSpPr/>
          <p:nvPr/>
        </p:nvSpPr>
        <p:spPr>
          <a:xfrm>
            <a:off x="3669840" y="4648320"/>
            <a:ext cx="499680" cy="505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1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</a:t>
            </a:r>
            <a:r>
              <a:rPr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</a:t>
            </a:r>
            <a:endParaRPr/>
          </a:p>
        </p:txBody>
      </p:sp>
      <p:sp>
        <p:nvSpPr>
          <p:cNvPr id="491" name="CustomShape 11"/>
          <p:cNvSpPr/>
          <p:nvPr/>
        </p:nvSpPr>
        <p:spPr>
          <a:xfrm>
            <a:off x="4584240" y="4648320"/>
            <a:ext cx="499680" cy="505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1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</a:t>
            </a:r>
            <a:r>
              <a:rPr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2</a:t>
            </a:r>
            <a:endParaRPr/>
          </a:p>
        </p:txBody>
      </p:sp>
      <p:sp>
        <p:nvSpPr>
          <p:cNvPr id="492" name="CustomShape 12"/>
          <p:cNvSpPr/>
          <p:nvPr/>
        </p:nvSpPr>
        <p:spPr>
          <a:xfrm>
            <a:off x="914400" y="4724280"/>
            <a:ext cx="837720" cy="8377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13"/>
          <p:cNvSpPr/>
          <p:nvPr/>
        </p:nvSpPr>
        <p:spPr>
          <a:xfrm>
            <a:off x="5334120" y="5334120"/>
            <a:ext cx="837720" cy="8377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14"/>
          <p:cNvSpPr/>
          <p:nvPr/>
        </p:nvSpPr>
        <p:spPr>
          <a:xfrm>
            <a:off x="5486400" y="3962520"/>
            <a:ext cx="2742840" cy="533160"/>
          </a:xfrm>
          <a:prstGeom prst="curvedDownArrow">
            <a:avLst>
              <a:gd name="adj1" fmla="val 102857"/>
              <a:gd name="adj2" fmla="val 205714"/>
              <a:gd name="adj3" fmla="val 33333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15"/>
          <p:cNvSpPr/>
          <p:nvPr/>
        </p:nvSpPr>
        <p:spPr>
          <a:xfrm>
            <a:off x="7315200" y="4648320"/>
            <a:ext cx="837720" cy="8377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96" name="Picture 19" descr=""/>
          <p:cNvPicPr/>
          <p:nvPr/>
        </p:nvPicPr>
        <p:blipFill>
          <a:blip r:embed="rId1"/>
          <a:stretch/>
        </p:blipFill>
        <p:spPr>
          <a:xfrm>
            <a:off x="2081880" y="2209680"/>
            <a:ext cx="2378160" cy="389880"/>
          </a:xfrm>
          <a:prstGeom prst="rect">
            <a:avLst/>
          </a:prstGeom>
          <a:ln>
            <a:noFill/>
          </a:ln>
        </p:spPr>
      </p:pic>
      <p:sp>
        <p:nvSpPr>
          <p:cNvPr id="497" name="CustomShape 16"/>
          <p:cNvSpPr/>
          <p:nvPr/>
        </p:nvSpPr>
        <p:spPr>
          <a:xfrm>
            <a:off x="5727600" y="2133720"/>
            <a:ext cx="2338920" cy="51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(second time)</a:t>
            </a:r>
            <a:endParaRPr/>
          </a:p>
        </p:txBody>
      </p:sp>
      <p:sp>
        <p:nvSpPr>
          <p:cNvPr id="498" name="CustomShape 17"/>
          <p:cNvSpPr/>
          <p:nvPr/>
        </p:nvSpPr>
        <p:spPr>
          <a:xfrm>
            <a:off x="918000" y="5791320"/>
            <a:ext cx="505800" cy="505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</a:t>
            </a:r>
            <a:r>
              <a:rPr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</a:t>
            </a:r>
            <a:endParaRPr/>
          </a:p>
        </p:txBody>
      </p:sp>
    </p:spTree>
  </p:cSld>
  <p:timing>
    <p:tnLst>
      <p:par>
        <p:cTn id="657" dur="indefinite" restart="never" nodeType="tmRoot">
          <p:childTnLst>
            <p:seq>
              <p:cTn id="658" dur="indefinite" nodeType="mainSeq">
                <p:childTnLst>
                  <p:par>
                    <p:cTn id="659" fill="hold">
                      <p:stCondLst>
                        <p:cond delay="0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63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4" fill="hold">
                      <p:stCondLst>
                        <p:cond delay="indefinite"/>
                      </p:stCondLst>
                      <p:childTnLst>
                        <p:par>
                          <p:cTn id="665" fill="hold">
                            <p:stCondLst>
                              <p:cond delay="0"/>
                            </p:stCondLst>
                            <p:childTnLst>
                              <p:par>
                                <p:cTn id="66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667" dur="2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71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74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4A28ECA5-D9B8-470D-8D29-7611EADC41B4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500" name="CustomShape 2"/>
          <p:cNvSpPr/>
          <p:nvPr/>
        </p:nvSpPr>
        <p:spPr>
          <a:xfrm>
            <a:off x="2666880" y="5334120"/>
            <a:ext cx="837720" cy="8377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3"/>
          <p:cNvSpPr/>
          <p:nvPr/>
        </p:nvSpPr>
        <p:spPr>
          <a:xfrm>
            <a:off x="5334120" y="5334120"/>
            <a:ext cx="837720" cy="8377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TextShape 4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</a:t>
            </a:r>
            <a:endParaRPr/>
          </a:p>
        </p:txBody>
      </p:sp>
      <p:sp>
        <p:nvSpPr>
          <p:cNvPr id="503" name="TextShape 5"/>
          <p:cNvSpPr txBox="1"/>
          <p:nvPr/>
        </p:nvSpPr>
        <p:spPr>
          <a:xfrm>
            <a:off x="571680" y="914400"/>
            <a:ext cx="8038800" cy="12189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Probability of picking 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</a:t>
            </a:r>
            <a:r>
              <a:rPr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first time and 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</a:t>
            </a:r>
            <a:r>
              <a:rPr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2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second time?</a:t>
            </a:r>
            <a:endParaRPr/>
          </a:p>
        </p:txBody>
      </p:sp>
      <p:sp>
        <p:nvSpPr>
          <p:cNvPr id="504" name="Line 6"/>
          <p:cNvSpPr/>
          <p:nvPr/>
        </p:nvSpPr>
        <p:spPr>
          <a:xfrm>
            <a:off x="2590560" y="4419360"/>
            <a:ext cx="0" cy="182880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Line 7"/>
          <p:cNvSpPr/>
          <p:nvPr/>
        </p:nvSpPr>
        <p:spPr>
          <a:xfrm>
            <a:off x="2590560" y="6248160"/>
            <a:ext cx="3657600" cy="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Line 8"/>
          <p:cNvSpPr/>
          <p:nvPr/>
        </p:nvSpPr>
        <p:spPr>
          <a:xfrm flipV="1">
            <a:off x="6248160" y="4495680"/>
            <a:ext cx="0" cy="175248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9"/>
          <p:cNvSpPr/>
          <p:nvPr/>
        </p:nvSpPr>
        <p:spPr>
          <a:xfrm>
            <a:off x="3505320" y="5334120"/>
            <a:ext cx="837720" cy="837720"/>
          </a:xfrm>
          <a:prstGeom prst="ellipse">
            <a:avLst/>
          </a:prstGeom>
          <a:solidFill>
            <a:schemeClr val="tx2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10"/>
          <p:cNvSpPr/>
          <p:nvPr/>
        </p:nvSpPr>
        <p:spPr>
          <a:xfrm>
            <a:off x="4419720" y="5334120"/>
            <a:ext cx="837720" cy="837720"/>
          </a:xfrm>
          <a:prstGeom prst="ellipse">
            <a:avLst/>
          </a:prstGeom>
          <a:solidFill>
            <a:schemeClr val="tx2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11"/>
          <p:cNvSpPr/>
          <p:nvPr/>
        </p:nvSpPr>
        <p:spPr>
          <a:xfrm>
            <a:off x="2823120" y="4724280"/>
            <a:ext cx="505800" cy="505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</a:t>
            </a:r>
            <a:r>
              <a:rPr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</a:t>
            </a:r>
            <a:endParaRPr/>
          </a:p>
        </p:txBody>
      </p:sp>
      <p:sp>
        <p:nvSpPr>
          <p:cNvPr id="510" name="CustomShape 12"/>
          <p:cNvSpPr/>
          <p:nvPr/>
        </p:nvSpPr>
        <p:spPr>
          <a:xfrm>
            <a:off x="5490000" y="4724280"/>
            <a:ext cx="505800" cy="505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</a:t>
            </a:r>
            <a:r>
              <a:rPr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2</a:t>
            </a:r>
            <a:endParaRPr/>
          </a:p>
        </p:txBody>
      </p:sp>
      <p:sp>
        <p:nvSpPr>
          <p:cNvPr id="511" name="CustomShape 13"/>
          <p:cNvSpPr/>
          <p:nvPr/>
        </p:nvSpPr>
        <p:spPr>
          <a:xfrm>
            <a:off x="3669840" y="4648320"/>
            <a:ext cx="499680" cy="505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1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</a:t>
            </a:r>
            <a:r>
              <a:rPr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</a:t>
            </a:r>
            <a:endParaRPr/>
          </a:p>
        </p:txBody>
      </p:sp>
      <p:sp>
        <p:nvSpPr>
          <p:cNvPr id="512" name="CustomShape 14"/>
          <p:cNvSpPr/>
          <p:nvPr/>
        </p:nvSpPr>
        <p:spPr>
          <a:xfrm>
            <a:off x="4584240" y="4648320"/>
            <a:ext cx="499680" cy="505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1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</a:t>
            </a:r>
            <a:r>
              <a:rPr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2</a:t>
            </a:r>
            <a:endParaRPr/>
          </a:p>
        </p:txBody>
      </p:sp>
      <p:sp>
        <p:nvSpPr>
          <p:cNvPr id="513" name="CustomShape 15"/>
          <p:cNvSpPr/>
          <p:nvPr/>
        </p:nvSpPr>
        <p:spPr>
          <a:xfrm flipH="1">
            <a:off x="608760" y="3886200"/>
            <a:ext cx="2742840" cy="533160"/>
          </a:xfrm>
          <a:prstGeom prst="curvedDownArrow">
            <a:avLst>
              <a:gd name="adj1" fmla="val 102857"/>
              <a:gd name="adj2" fmla="val 205714"/>
              <a:gd name="adj3" fmla="val 33333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16"/>
          <p:cNvSpPr/>
          <p:nvPr/>
        </p:nvSpPr>
        <p:spPr>
          <a:xfrm>
            <a:off x="914400" y="4724280"/>
            <a:ext cx="837720" cy="8377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17"/>
          <p:cNvSpPr/>
          <p:nvPr/>
        </p:nvSpPr>
        <p:spPr>
          <a:xfrm>
            <a:off x="5486400" y="3962520"/>
            <a:ext cx="2742840" cy="533160"/>
          </a:xfrm>
          <a:prstGeom prst="curvedDownArrow">
            <a:avLst>
              <a:gd name="adj1" fmla="val 102857"/>
              <a:gd name="adj2" fmla="val 205714"/>
              <a:gd name="adj3" fmla="val 33333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18"/>
          <p:cNvSpPr/>
          <p:nvPr/>
        </p:nvSpPr>
        <p:spPr>
          <a:xfrm>
            <a:off x="7315200" y="4648320"/>
            <a:ext cx="837720" cy="8377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517" name="Picture 20" descr=""/>
          <p:cNvPicPr/>
          <p:nvPr/>
        </p:nvPicPr>
        <p:blipFill>
          <a:blip r:embed="rId1"/>
          <a:stretch/>
        </p:blipFill>
        <p:spPr>
          <a:xfrm>
            <a:off x="1325880" y="2498760"/>
            <a:ext cx="6020280" cy="38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81" dur="indefinite" restart="never" nodeType="tmRoot">
          <p:childTnLst>
            <p:seq>
              <p:cTn id="682" dur="indefinite" nodeType="mainSeq">
                <p:childTnLst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87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90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692" dur="2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4" fill="hold">
                      <p:stCondLst>
                        <p:cond delay="indefinite"/>
                      </p:stCondLst>
                      <p:childTnLst>
                        <p:par>
                          <p:cTn id="695" fill="hold">
                            <p:stCondLst>
                              <p:cond delay="0"/>
                            </p:stCondLst>
                            <p:childTnLst>
                              <p:par>
                                <p:cTn id="696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98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01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703" dur="2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EA44DD72-054B-431D-86D9-47C84CEC0E71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519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Array of Probabilities</a:t>
            </a:r>
            <a:endParaRPr/>
          </a:p>
        </p:txBody>
      </p:sp>
      <p:graphicFrame>
        <p:nvGraphicFramePr>
          <p:cNvPr id="520" name="Table 3"/>
          <p:cNvGraphicFramePr/>
          <p:nvPr/>
        </p:nvGraphicFramePr>
        <p:xfrm>
          <a:off x="380880" y="1265040"/>
          <a:ext cx="8381520" cy="5333760"/>
        </p:xfrm>
        <a:graphic>
          <a:graphicData uri="http://schemas.openxmlformats.org/drawingml/2006/table">
            <a:tbl>
              <a:tblPr/>
              <a:tblGrid>
                <a:gridCol w="1890360"/>
                <a:gridCol w="1081080"/>
                <a:gridCol w="1218960"/>
                <a:gridCol w="1069920"/>
                <a:gridCol w="1444320"/>
                <a:gridCol w="1676880"/>
              </a:tblGrid>
              <a:tr h="105624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endParaRPr/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i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R</a:t>
                      </a:r>
                      <a:r>
                        <a:rPr i="1" lang="en-US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endParaRPr/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i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R</a:t>
                      </a:r>
                      <a:r>
                        <a:rPr i="1" lang="en-US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2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</a:pPr>
                      <a:endParaRPr/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i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B</a:t>
                      </a:r>
                      <a:r>
                        <a:rPr i="1" lang="en-US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endParaRPr/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i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B</a:t>
                      </a:r>
                      <a:r>
                        <a:rPr i="1" lang="en-US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2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Marginal Probabilities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05624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i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R</a:t>
                      </a:r>
                      <a:r>
                        <a:rPr i="1" lang="en-US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1/12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1/12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1/12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1/4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1504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i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R</a:t>
                      </a:r>
                      <a:r>
                        <a:rPr i="1" lang="en-US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2</a:t>
                      </a:r>
                      <a:endParaRPr/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1/12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1/12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1/12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1/4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1504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i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B</a:t>
                      </a:r>
                      <a:r>
                        <a:rPr i="1" lang="en-US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1</a:t>
                      </a:r>
                      <a:endParaRPr/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1/12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1/12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1/12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1/4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1504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i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B</a:t>
                      </a:r>
                      <a:r>
                        <a:rPr i="1" lang="en-US" sz="2400" spc="-1" strike="noStrike" baseline="-25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2</a:t>
                      </a:r>
                      <a:endParaRPr/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1/12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1/12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1/12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0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1/4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76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Marginal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Probabilities</a:t>
                      </a:r>
                      <a:endParaRPr/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1/4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1/4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1/4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1/4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21" name="Line 4"/>
          <p:cNvSpPr/>
          <p:nvPr/>
        </p:nvSpPr>
        <p:spPr>
          <a:xfrm flipH="1" flipV="1">
            <a:off x="380880" y="1295280"/>
            <a:ext cx="1905120" cy="10666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5"/>
          <p:cNvSpPr/>
          <p:nvPr/>
        </p:nvSpPr>
        <p:spPr>
          <a:xfrm>
            <a:off x="461160" y="1828800"/>
            <a:ext cx="9187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 pick</a:t>
            </a:r>
            <a:endParaRPr/>
          </a:p>
        </p:txBody>
      </p:sp>
      <p:sp>
        <p:nvSpPr>
          <p:cNvPr id="523" name="CustomShape 6"/>
          <p:cNvSpPr/>
          <p:nvPr/>
        </p:nvSpPr>
        <p:spPr>
          <a:xfrm>
            <a:off x="1295280" y="1371600"/>
            <a:ext cx="10663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 pick</a:t>
            </a:r>
            <a:endParaRPr/>
          </a:p>
        </p:txBody>
      </p:sp>
      <p:pic>
        <p:nvPicPr>
          <p:cNvPr id="524" name="Picture 55" descr=""/>
          <p:cNvPicPr/>
          <p:nvPr/>
        </p:nvPicPr>
        <p:blipFill>
          <a:blip r:embed="rId1"/>
          <a:stretch/>
        </p:blipFill>
        <p:spPr>
          <a:xfrm>
            <a:off x="7238880" y="6019920"/>
            <a:ext cx="1382400" cy="2566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707" dur="indefinite" restart="never" nodeType="tmRoot">
          <p:childTnLst>
            <p:seq>
              <p:cTn id="7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extShape 1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Probability of pick red balls consecutively</a:t>
            </a:r>
            <a:endParaRPr/>
          </a:p>
        </p:txBody>
      </p:sp>
      <p:sp>
        <p:nvSpPr>
          <p:cNvPr id="526" name="TextShape 2"/>
          <p:cNvSpPr txBox="1"/>
          <p:nvPr/>
        </p:nvSpPr>
        <p:spPr>
          <a:xfrm>
            <a:off x="0" y="914400"/>
            <a:ext cx="8840520" cy="5428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Probability of event 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picking </a:t>
            </a:r>
            <a:r>
              <a:rPr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red ball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first time and </a:t>
            </a:r>
            <a:r>
              <a:rPr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red ball</a:t>
            </a:r>
            <a:r>
              <a:rPr i="1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second time?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Event B: Picking 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</a:t>
            </a:r>
            <a:r>
              <a:rPr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 and 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</a:t>
            </a:r>
            <a:r>
              <a:rPr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2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</a:t>
            </a:r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Event C: Picking 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</a:t>
            </a:r>
            <a:r>
              <a:rPr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2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 and 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</a:t>
            </a:r>
            <a:r>
              <a:rPr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  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</p:txBody>
      </p:sp>
      <p:sp>
        <p:nvSpPr>
          <p:cNvPr id="527" name="TextShape 3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6AEF1977-1565-4A0F-9AFD-533216788E0E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528" name="CustomShape 4"/>
          <p:cNvSpPr/>
          <p:nvPr/>
        </p:nvSpPr>
        <p:spPr>
          <a:xfrm>
            <a:off x="5867280" y="2133720"/>
            <a:ext cx="297756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Mutually exclusive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events </a:t>
            </a:r>
            <a:endParaRPr/>
          </a:p>
        </p:txBody>
      </p:sp>
      <p:sp>
        <p:nvSpPr>
          <p:cNvPr id="529" name="CustomShape 5"/>
          <p:cNvSpPr/>
          <p:nvPr/>
        </p:nvSpPr>
        <p:spPr>
          <a:xfrm>
            <a:off x="5638680" y="2133720"/>
            <a:ext cx="411120" cy="109692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530" name="Picture 12" descr=""/>
          <p:cNvPicPr/>
          <p:nvPr/>
        </p:nvPicPr>
        <p:blipFill>
          <a:blip r:embed="rId1"/>
          <a:stretch/>
        </p:blipFill>
        <p:spPr>
          <a:xfrm>
            <a:off x="1219320" y="3886200"/>
            <a:ext cx="4368960" cy="507240"/>
          </a:xfrm>
          <a:prstGeom prst="rect">
            <a:avLst/>
          </a:prstGeom>
          <a:ln>
            <a:noFill/>
          </a:ln>
        </p:spPr>
      </p:pic>
      <p:pic>
        <p:nvPicPr>
          <p:cNvPr id="531" name="Picture 14" descr=""/>
          <p:cNvPicPr/>
          <p:nvPr/>
        </p:nvPicPr>
        <p:blipFill>
          <a:blip r:embed="rId2"/>
          <a:stretch/>
        </p:blipFill>
        <p:spPr>
          <a:xfrm>
            <a:off x="2666880" y="4952880"/>
            <a:ext cx="3962520" cy="507240"/>
          </a:xfrm>
          <a:prstGeom prst="rect">
            <a:avLst/>
          </a:prstGeom>
          <a:ln>
            <a:noFill/>
          </a:ln>
        </p:spPr>
      </p:pic>
      <p:pic>
        <p:nvPicPr>
          <p:cNvPr id="532" name="Picture 16" descr=""/>
          <p:cNvPicPr/>
          <p:nvPr/>
        </p:nvPicPr>
        <p:blipFill>
          <a:blip r:embed="rId3"/>
          <a:stretch/>
        </p:blipFill>
        <p:spPr>
          <a:xfrm>
            <a:off x="2666880" y="5791320"/>
            <a:ext cx="3607560" cy="73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09" dur="indefinite" restart="never" nodeType="tmRoot">
          <p:childTnLst>
            <p:seq>
              <p:cTn id="710" dur="indefinite" nodeType="mainSeq">
                <p:childTnLst>
                  <p:par>
                    <p:cTn id="711" fill="hold">
                      <p:stCondLst>
                        <p:cond delay="indefinite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91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131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fill="hold">
                      <p:stCondLst>
                        <p:cond delay="indefinite"/>
                      </p:stCondLst>
                      <p:childTnLst>
                        <p:par>
                          <p:cTn id="718" fill="hold">
                            <p:stCondLst>
                              <p:cond delay="0"/>
                            </p:stCondLst>
                            <p:childTnLst>
                              <p:par>
                                <p:cTn id="719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721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2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724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5" fill="hold">
                      <p:stCondLst>
                        <p:cond delay="indefinite"/>
                      </p:stCondLst>
                      <p:childTnLst>
                        <p:par>
                          <p:cTn id="726" fill="hold">
                            <p:stCondLst>
                              <p:cond delay="0"/>
                            </p:stCondLst>
                            <p:childTnLst>
                              <p:par>
                                <p:cTn id="7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9" fill="hold">
                      <p:stCondLst>
                        <p:cond delay="indefinite"/>
                      </p:stCondLst>
                      <p:childTnLst>
                        <p:par>
                          <p:cTn id="730" fill="hold">
                            <p:stCondLst>
                              <p:cond delay="0"/>
                            </p:stCondLst>
                            <p:childTnLst>
                              <p:par>
                                <p:cTn id="7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3" fill="hold">
                      <p:stCondLst>
                        <p:cond delay="indefinite"/>
                      </p:stCondLst>
                      <p:childTnLst>
                        <p:par>
                          <p:cTn id="734" fill="hold">
                            <p:stCondLst>
                              <p:cond delay="0"/>
                            </p:stCondLst>
                            <p:childTnLst>
                              <p:par>
                                <p:cTn id="7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A96A1829-0927-46AC-B3EE-FDB9820FFC20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534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Array of Probabilities</a:t>
            </a:r>
            <a:endParaRPr/>
          </a:p>
        </p:txBody>
      </p:sp>
      <p:graphicFrame>
        <p:nvGraphicFramePr>
          <p:cNvPr id="535" name="Table 3"/>
          <p:cNvGraphicFramePr/>
          <p:nvPr/>
        </p:nvGraphicFramePr>
        <p:xfrm>
          <a:off x="380880" y="1295280"/>
          <a:ext cx="8381520" cy="5253840"/>
        </p:xfrm>
        <a:graphic>
          <a:graphicData uri="http://schemas.openxmlformats.org/drawingml/2006/table">
            <a:tbl>
              <a:tblPr/>
              <a:tblGrid>
                <a:gridCol w="1890360"/>
                <a:gridCol w="2376360"/>
                <a:gridCol w="2438280"/>
                <a:gridCol w="1676520"/>
              </a:tblGrid>
              <a:tr h="149868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endParaRPr/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i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Red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</a:pPr>
                      <a:endParaRPr/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i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Black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Marginal Probabilities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4403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i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Red</a:t>
                      </a:r>
                      <a:endParaRPr/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i="1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1/6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i="1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1/3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1/2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04652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i="1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Black</a:t>
                      </a:r>
                      <a:endParaRPr/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i="1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1/3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i="1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1/6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1/2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268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Marginal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Probabilities</a:t>
                      </a:r>
                      <a:endParaRPr/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1/2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1/2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6" name="Line 4"/>
          <p:cNvSpPr/>
          <p:nvPr/>
        </p:nvSpPr>
        <p:spPr>
          <a:xfrm flipH="1" flipV="1">
            <a:off x="380880" y="1295280"/>
            <a:ext cx="1905120" cy="121932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5"/>
          <p:cNvSpPr/>
          <p:nvPr/>
        </p:nvSpPr>
        <p:spPr>
          <a:xfrm>
            <a:off x="461160" y="1828800"/>
            <a:ext cx="9187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 pick</a:t>
            </a:r>
            <a:endParaRPr/>
          </a:p>
        </p:txBody>
      </p:sp>
      <p:sp>
        <p:nvSpPr>
          <p:cNvPr id="538" name="CustomShape 6"/>
          <p:cNvSpPr/>
          <p:nvPr/>
        </p:nvSpPr>
        <p:spPr>
          <a:xfrm>
            <a:off x="1295280" y="1371600"/>
            <a:ext cx="10663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 pick</a:t>
            </a:r>
            <a:endParaRPr/>
          </a:p>
        </p:txBody>
      </p:sp>
      <p:pic>
        <p:nvPicPr>
          <p:cNvPr id="539" name="Picture 57" descr=""/>
          <p:cNvPicPr/>
          <p:nvPr/>
        </p:nvPicPr>
        <p:blipFill>
          <a:blip r:embed="rId1"/>
          <a:stretch/>
        </p:blipFill>
        <p:spPr>
          <a:xfrm>
            <a:off x="7238880" y="5410080"/>
            <a:ext cx="1382400" cy="2566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737" dur="indefinite" restart="never" nodeType="tmRoot">
          <p:childTnLst>
            <p:seq>
              <p:cTn id="7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DED67D8D-1BE6-4198-A6D8-84F9D79792F7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541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</a:t>
            </a:r>
            <a:endParaRPr/>
          </a:p>
        </p:txBody>
      </p:sp>
      <p:sp>
        <p:nvSpPr>
          <p:cNvPr id="542" name="CustomShape 3"/>
          <p:cNvSpPr/>
          <p:nvPr/>
        </p:nvSpPr>
        <p:spPr>
          <a:xfrm>
            <a:off x="457200" y="990720"/>
            <a:ext cx="8152920" cy="137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the probability of picking a red ball the second time after having picked a red ball the first time?</a:t>
            </a:r>
            <a:endParaRPr/>
          </a:p>
        </p:txBody>
      </p:sp>
      <p:pic>
        <p:nvPicPr>
          <p:cNvPr id="543" name="Picture 7" descr=""/>
          <p:cNvPicPr/>
          <p:nvPr/>
        </p:nvPicPr>
        <p:blipFill>
          <a:blip r:embed="rId1"/>
          <a:stretch/>
        </p:blipFill>
        <p:spPr>
          <a:xfrm>
            <a:off x="1419480" y="2666880"/>
            <a:ext cx="5504760" cy="667080"/>
          </a:xfrm>
          <a:prstGeom prst="rect">
            <a:avLst/>
          </a:prstGeom>
          <a:ln>
            <a:noFill/>
          </a:ln>
        </p:spPr>
      </p:pic>
      <p:pic>
        <p:nvPicPr>
          <p:cNvPr id="544" name="Picture 8" descr=""/>
          <p:cNvPicPr/>
          <p:nvPr/>
        </p:nvPicPr>
        <p:blipFill>
          <a:blip r:embed="rId2"/>
          <a:stretch/>
        </p:blipFill>
        <p:spPr>
          <a:xfrm>
            <a:off x="2210040" y="4724280"/>
            <a:ext cx="4609080" cy="685440"/>
          </a:xfrm>
          <a:prstGeom prst="rect">
            <a:avLst/>
          </a:prstGeom>
          <a:ln>
            <a:noFill/>
          </a:ln>
        </p:spPr>
      </p:pic>
      <p:sp>
        <p:nvSpPr>
          <p:cNvPr id="545" name="CustomShape 4"/>
          <p:cNvSpPr/>
          <p:nvPr/>
        </p:nvSpPr>
        <p:spPr>
          <a:xfrm>
            <a:off x="1600200" y="4191120"/>
            <a:ext cx="5714640" cy="1752120"/>
          </a:xfrm>
          <a:prstGeom prst="rect">
            <a:avLst/>
          </a:prstGeom>
          <a:noFill/>
          <a:ln w="57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39" dur="indefinite" restart="never" nodeType="tmRoot">
          <p:childTnLst>
            <p:seq>
              <p:cTn id="7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Shape 1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Discrete random variable</a:t>
            </a:r>
            <a:endParaRPr/>
          </a:p>
        </p:txBody>
      </p:sp>
      <p:sp>
        <p:nvSpPr>
          <p:cNvPr id="547" name="TextShape 2"/>
          <p:cNvSpPr txBox="1"/>
          <p:nvPr/>
        </p:nvSpPr>
        <p:spPr>
          <a:xfrm>
            <a:off x="685800" y="1143000"/>
            <a:ext cx="7772040" cy="510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Given a sample Space 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Ω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,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random variable 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X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a function that assigns to each outcome a unique numerical value.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throwing of a die once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48" name="TextShape 3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32100CDB-24A5-46AC-A9C9-E0166BF0455A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pic>
        <p:nvPicPr>
          <p:cNvPr id="549" name="Picture 7" descr=""/>
          <p:cNvPicPr/>
          <p:nvPr/>
        </p:nvPicPr>
        <p:blipFill>
          <a:blip r:embed="rId1"/>
          <a:stretch/>
        </p:blipFill>
        <p:spPr>
          <a:xfrm>
            <a:off x="5867280" y="2590920"/>
            <a:ext cx="578880" cy="598680"/>
          </a:xfrm>
          <a:prstGeom prst="rect">
            <a:avLst/>
          </a:prstGeom>
          <a:ln w="25560">
            <a:noFill/>
          </a:ln>
        </p:spPr>
      </p:pic>
      <p:pic>
        <p:nvPicPr>
          <p:cNvPr id="550" name="Picture 8" descr=""/>
          <p:cNvPicPr/>
          <p:nvPr/>
        </p:nvPicPr>
        <p:blipFill>
          <a:blip r:embed="rId2"/>
          <a:stretch/>
        </p:blipFill>
        <p:spPr>
          <a:xfrm>
            <a:off x="1304280" y="3494160"/>
            <a:ext cx="3404880" cy="462960"/>
          </a:xfrm>
          <a:prstGeom prst="rect">
            <a:avLst/>
          </a:prstGeom>
          <a:ln w="25560">
            <a:noFill/>
          </a:ln>
        </p:spPr>
      </p:pic>
      <p:sp>
        <p:nvSpPr>
          <p:cNvPr id="551" name="CustomShape 4"/>
          <p:cNvSpPr/>
          <p:nvPr/>
        </p:nvSpPr>
        <p:spPr>
          <a:xfrm>
            <a:off x="304920" y="3429000"/>
            <a:ext cx="944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Ω =</a:t>
            </a:r>
            <a:endParaRPr/>
          </a:p>
        </p:txBody>
      </p:sp>
      <p:pic>
        <p:nvPicPr>
          <p:cNvPr id="552" name="Picture 8" descr=""/>
          <p:cNvPicPr/>
          <p:nvPr/>
        </p:nvPicPr>
        <p:blipFill>
          <a:blip r:embed="rId3"/>
          <a:stretch/>
        </p:blipFill>
        <p:spPr>
          <a:xfrm>
            <a:off x="587520" y="5502960"/>
            <a:ext cx="3404880" cy="462960"/>
          </a:xfrm>
          <a:prstGeom prst="rect">
            <a:avLst/>
          </a:prstGeom>
          <a:ln w="25560">
            <a:noFill/>
          </a:ln>
        </p:spPr>
      </p:pic>
      <p:sp>
        <p:nvSpPr>
          <p:cNvPr id="553" name="CustomShape 5"/>
          <p:cNvSpPr/>
          <p:nvPr/>
        </p:nvSpPr>
        <p:spPr>
          <a:xfrm>
            <a:off x="888120" y="4199760"/>
            <a:ext cx="4258080" cy="1116360"/>
          </a:xfrm>
          <a:custGeom>
            <a:avLst/>
            <a:gdLst/>
            <a:ahLst/>
            <a:rect l="l" t="t" r="r" b="b"/>
            <a:pathLst>
              <a:path w="4258492" h="1116874">
                <a:moveTo>
                  <a:pt x="0" y="1116874"/>
                </a:moveTo>
                <a:cubicBezTo>
                  <a:pt x="276497" y="895894"/>
                  <a:pt x="552994" y="674914"/>
                  <a:pt x="809897" y="515982"/>
                </a:cubicBezTo>
                <a:cubicBezTo>
                  <a:pt x="1066800" y="357050"/>
                  <a:pt x="1254034" y="243839"/>
                  <a:pt x="1541417" y="163285"/>
                </a:cubicBezTo>
                <a:cubicBezTo>
                  <a:pt x="1828800" y="82731"/>
                  <a:pt x="2177144" y="0"/>
                  <a:pt x="2534195" y="32657"/>
                </a:cubicBezTo>
                <a:cubicBezTo>
                  <a:pt x="2891246" y="65314"/>
                  <a:pt x="3396343" y="191588"/>
                  <a:pt x="3683726" y="359228"/>
                </a:cubicBezTo>
                <a:cubicBezTo>
                  <a:pt x="3971109" y="526868"/>
                  <a:pt x="4114800" y="782682"/>
                  <a:pt x="4258492" y="1038497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6"/>
          <p:cNvSpPr/>
          <p:nvPr/>
        </p:nvSpPr>
        <p:spPr>
          <a:xfrm>
            <a:off x="1515240" y="4182120"/>
            <a:ext cx="4245120" cy="1159920"/>
          </a:xfrm>
          <a:custGeom>
            <a:avLst/>
            <a:gdLst/>
            <a:ahLst/>
            <a:rect l="l" t="t" r="r" b="b"/>
            <a:pathLst>
              <a:path w="4164875" h="1147354">
                <a:moveTo>
                  <a:pt x="0" y="1147354"/>
                </a:moveTo>
                <a:cubicBezTo>
                  <a:pt x="286294" y="981891"/>
                  <a:pt x="572589" y="816428"/>
                  <a:pt x="940526" y="650965"/>
                </a:cubicBezTo>
                <a:cubicBezTo>
                  <a:pt x="1308463" y="485502"/>
                  <a:pt x="1848394" y="256903"/>
                  <a:pt x="2207623" y="154577"/>
                </a:cubicBezTo>
                <a:cubicBezTo>
                  <a:pt x="2566852" y="52251"/>
                  <a:pt x="2849881" y="0"/>
                  <a:pt x="3095898" y="37011"/>
                </a:cubicBezTo>
                <a:cubicBezTo>
                  <a:pt x="3341915" y="74022"/>
                  <a:pt x="3518263" y="239485"/>
                  <a:pt x="3683726" y="376645"/>
                </a:cubicBezTo>
                <a:cubicBezTo>
                  <a:pt x="3849189" y="513805"/>
                  <a:pt x="4012475" y="733697"/>
                  <a:pt x="4088675" y="859971"/>
                </a:cubicBezTo>
                <a:cubicBezTo>
                  <a:pt x="4164875" y="986245"/>
                  <a:pt x="4152900" y="1060268"/>
                  <a:pt x="4140926" y="1134291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7"/>
          <p:cNvSpPr/>
          <p:nvPr/>
        </p:nvSpPr>
        <p:spPr>
          <a:xfrm>
            <a:off x="2090160" y="4622040"/>
            <a:ext cx="4140720" cy="759600"/>
          </a:xfrm>
          <a:custGeom>
            <a:avLst/>
            <a:gdLst/>
            <a:ahLst/>
            <a:rect l="l" t="t" r="r" b="b"/>
            <a:pathLst>
              <a:path w="4140926" h="759823">
                <a:moveTo>
                  <a:pt x="0" y="746760"/>
                </a:moveTo>
                <a:lnTo>
                  <a:pt x="52252" y="733697"/>
                </a:lnTo>
                <a:cubicBezTo>
                  <a:pt x="167641" y="698863"/>
                  <a:pt x="404949" y="631372"/>
                  <a:pt x="692332" y="537755"/>
                </a:cubicBezTo>
                <a:cubicBezTo>
                  <a:pt x="979715" y="444138"/>
                  <a:pt x="1399903" y="261258"/>
                  <a:pt x="1776549" y="171995"/>
                </a:cubicBezTo>
                <a:cubicBezTo>
                  <a:pt x="2153195" y="82732"/>
                  <a:pt x="2638698" y="4354"/>
                  <a:pt x="2952206" y="2177"/>
                </a:cubicBezTo>
                <a:cubicBezTo>
                  <a:pt x="3265714" y="0"/>
                  <a:pt x="3476897" y="67492"/>
                  <a:pt x="3657600" y="158932"/>
                </a:cubicBezTo>
                <a:cubicBezTo>
                  <a:pt x="3838303" y="250372"/>
                  <a:pt x="3955869" y="450669"/>
                  <a:pt x="4036423" y="550817"/>
                </a:cubicBezTo>
                <a:cubicBezTo>
                  <a:pt x="4116977" y="650965"/>
                  <a:pt x="4128951" y="705394"/>
                  <a:pt x="4140926" y="759823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CustomShape 8"/>
          <p:cNvSpPr/>
          <p:nvPr/>
        </p:nvSpPr>
        <p:spPr>
          <a:xfrm>
            <a:off x="2560320" y="6048000"/>
            <a:ext cx="4271040" cy="321840"/>
          </a:xfrm>
          <a:custGeom>
            <a:avLst/>
            <a:gdLst/>
            <a:ahLst/>
            <a:rect l="l" t="t" r="r" b="b"/>
            <a:pathLst>
              <a:path w="4271554" h="322217">
                <a:moveTo>
                  <a:pt x="0" y="13063"/>
                </a:moveTo>
                <a:cubicBezTo>
                  <a:pt x="262345" y="107768"/>
                  <a:pt x="524691" y="202474"/>
                  <a:pt x="888274" y="248194"/>
                </a:cubicBezTo>
                <a:cubicBezTo>
                  <a:pt x="1251857" y="293914"/>
                  <a:pt x="2181497" y="287383"/>
                  <a:pt x="2181497" y="287383"/>
                </a:cubicBezTo>
                <a:cubicBezTo>
                  <a:pt x="2529840" y="291737"/>
                  <a:pt x="2629988" y="322217"/>
                  <a:pt x="2978331" y="274320"/>
                </a:cubicBezTo>
                <a:cubicBezTo>
                  <a:pt x="3326674" y="226423"/>
                  <a:pt x="3799114" y="113211"/>
                  <a:pt x="4271554" y="0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CustomShape 9"/>
          <p:cNvSpPr/>
          <p:nvPr/>
        </p:nvSpPr>
        <p:spPr>
          <a:xfrm>
            <a:off x="3161160" y="6074280"/>
            <a:ext cx="4297320" cy="583200"/>
          </a:xfrm>
          <a:custGeom>
            <a:avLst/>
            <a:gdLst/>
            <a:ahLst/>
            <a:rect l="l" t="t" r="r" b="b"/>
            <a:pathLst>
              <a:path w="4297680" h="583474">
                <a:moveTo>
                  <a:pt x="0" y="0"/>
                </a:moveTo>
                <a:cubicBezTo>
                  <a:pt x="349432" y="168728"/>
                  <a:pt x="698864" y="337457"/>
                  <a:pt x="1058092" y="431074"/>
                </a:cubicBezTo>
                <a:cubicBezTo>
                  <a:pt x="1417320" y="524691"/>
                  <a:pt x="1791789" y="542108"/>
                  <a:pt x="2155372" y="561702"/>
                </a:cubicBezTo>
                <a:cubicBezTo>
                  <a:pt x="2518955" y="581296"/>
                  <a:pt x="2928258" y="583474"/>
                  <a:pt x="3239589" y="548640"/>
                </a:cubicBezTo>
                <a:cubicBezTo>
                  <a:pt x="3550920" y="513806"/>
                  <a:pt x="3847012" y="444137"/>
                  <a:pt x="4023360" y="352697"/>
                </a:cubicBezTo>
                <a:cubicBezTo>
                  <a:pt x="4199708" y="261257"/>
                  <a:pt x="4297680" y="0"/>
                  <a:pt x="4297680" y="0"/>
                </a:cubicBezTo>
                <a:lnTo>
                  <a:pt x="4297680" y="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CustomShape 10"/>
          <p:cNvSpPr/>
          <p:nvPr/>
        </p:nvSpPr>
        <p:spPr>
          <a:xfrm>
            <a:off x="3696840" y="6022080"/>
            <a:ext cx="4377960" cy="556920"/>
          </a:xfrm>
          <a:custGeom>
            <a:avLst/>
            <a:gdLst/>
            <a:ahLst/>
            <a:rect l="l" t="t" r="r" b="b"/>
            <a:pathLst>
              <a:path w="4378234" h="557349">
                <a:moveTo>
                  <a:pt x="0" y="26126"/>
                </a:moveTo>
                <a:cubicBezTo>
                  <a:pt x="422365" y="175260"/>
                  <a:pt x="844731" y="324395"/>
                  <a:pt x="1293222" y="404949"/>
                </a:cubicBezTo>
                <a:cubicBezTo>
                  <a:pt x="1741713" y="485503"/>
                  <a:pt x="2257697" y="492035"/>
                  <a:pt x="2690948" y="509452"/>
                </a:cubicBezTo>
                <a:cubicBezTo>
                  <a:pt x="3124200" y="526869"/>
                  <a:pt x="3624942" y="557349"/>
                  <a:pt x="3892731" y="509452"/>
                </a:cubicBezTo>
                <a:cubicBezTo>
                  <a:pt x="4160520" y="461555"/>
                  <a:pt x="4217126" y="306978"/>
                  <a:pt x="4297680" y="222069"/>
                </a:cubicBezTo>
                <a:cubicBezTo>
                  <a:pt x="4378234" y="137160"/>
                  <a:pt x="4377145" y="68580"/>
                  <a:pt x="4376057" y="0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CustomShape 11"/>
          <p:cNvSpPr/>
          <p:nvPr/>
        </p:nvSpPr>
        <p:spPr>
          <a:xfrm>
            <a:off x="5829120" y="4120920"/>
            <a:ext cx="4665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X</a:t>
            </a:r>
            <a:endParaRPr/>
          </a:p>
        </p:txBody>
      </p:sp>
    </p:spTree>
  </p:cSld>
  <p:timing>
    <p:tnLst>
      <p:par>
        <p:cTn id="741" dur="indefinite" restart="never" nodeType="tmRoot">
          <p:childTnLst>
            <p:seq>
              <p:cTn id="742" dur="indefinite" nodeType="mainSeq">
                <p:childTnLst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9" fill="hold">
                      <p:stCondLst>
                        <p:cond delay="indefinite"/>
                      </p:stCondLst>
                      <p:childTnLst>
                        <p:par>
                          <p:cTn id="750" fill="hold">
                            <p:stCondLst>
                              <p:cond delay="0"/>
                            </p:stCondLst>
                            <p:childTnLst>
                              <p:par>
                                <p:cTn id="751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53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4" fill="hold">
                            <p:stCondLst>
                              <p:cond delay="500"/>
                            </p:stCondLst>
                            <p:childTnLst>
                              <p:par>
                                <p:cTn id="755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57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8" fill="hold">
                            <p:stCondLst>
                              <p:cond delay="1000"/>
                            </p:stCondLst>
                            <p:childTnLst>
                              <p:par>
                                <p:cTn id="759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61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2" fill="hold">
                            <p:stCondLst>
                              <p:cond delay="1500"/>
                            </p:stCondLst>
                            <p:childTnLst>
                              <p:par>
                                <p:cTn id="763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65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6" fill="hold">
                            <p:stCondLst>
                              <p:cond delay="2000"/>
                            </p:stCondLst>
                            <p:childTnLst>
                              <p:par>
                                <p:cTn id="767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69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71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73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75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77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TextShape 1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Discrete random variable</a:t>
            </a:r>
            <a:endParaRPr/>
          </a:p>
        </p:txBody>
      </p:sp>
      <p:sp>
        <p:nvSpPr>
          <p:cNvPr id="561" name="TextShape 2"/>
          <p:cNvSpPr txBox="1"/>
          <p:nvPr/>
        </p:nvSpPr>
        <p:spPr>
          <a:xfrm>
            <a:off x="685800" y="1143000"/>
            <a:ext cx="7772040" cy="510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throwing of a die once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this case, the random variable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X</a:t>
            </a:r>
            <a:r>
              <a:rPr i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only takes discrete values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discrete random variable</a:t>
            </a:r>
            <a:r>
              <a:rPr i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X</a:t>
            </a:r>
            <a:r>
              <a:rPr i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defined by the </a:t>
            </a:r>
            <a:r>
              <a:rPr b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probability mass function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62" name="TextShape 3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6DFFCFBF-83B6-4F1E-A877-E881F5FAEDEF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pic>
        <p:nvPicPr>
          <p:cNvPr id="563" name="Picture 7" descr=""/>
          <p:cNvPicPr/>
          <p:nvPr/>
        </p:nvPicPr>
        <p:blipFill>
          <a:blip r:embed="rId1"/>
          <a:stretch/>
        </p:blipFill>
        <p:spPr>
          <a:xfrm>
            <a:off x="6095880" y="990720"/>
            <a:ext cx="578880" cy="598680"/>
          </a:xfrm>
          <a:prstGeom prst="rect">
            <a:avLst/>
          </a:prstGeom>
          <a:ln w="25560">
            <a:noFill/>
          </a:ln>
        </p:spPr>
      </p:pic>
      <p:pic>
        <p:nvPicPr>
          <p:cNvPr id="564" name="Picture 8" descr=""/>
          <p:cNvPicPr/>
          <p:nvPr/>
        </p:nvPicPr>
        <p:blipFill>
          <a:blip r:embed="rId2"/>
          <a:stretch/>
        </p:blipFill>
        <p:spPr>
          <a:xfrm>
            <a:off x="1447920" y="1905120"/>
            <a:ext cx="3404880" cy="462960"/>
          </a:xfrm>
          <a:prstGeom prst="rect">
            <a:avLst/>
          </a:prstGeom>
          <a:ln w="25560">
            <a:noFill/>
          </a:ln>
        </p:spPr>
      </p:pic>
      <p:sp>
        <p:nvSpPr>
          <p:cNvPr id="565" name="CustomShape 4"/>
          <p:cNvSpPr/>
          <p:nvPr/>
        </p:nvSpPr>
        <p:spPr>
          <a:xfrm>
            <a:off x="668880" y="1843200"/>
            <a:ext cx="944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Ω =</a:t>
            </a:r>
            <a:endParaRPr/>
          </a:p>
        </p:txBody>
      </p:sp>
      <p:sp>
        <p:nvSpPr>
          <p:cNvPr id="566" name="CustomShape 5"/>
          <p:cNvSpPr/>
          <p:nvPr/>
        </p:nvSpPr>
        <p:spPr>
          <a:xfrm>
            <a:off x="4952880" y="5212080"/>
            <a:ext cx="704880" cy="1436400"/>
          </a:xfrm>
          <a:prstGeom prst="leftBrace">
            <a:avLst>
              <a:gd name="adj1" fmla="val 43312"/>
              <a:gd name="adj2" fmla="val 50000"/>
            </a:avLst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6"/>
          <p:cNvSpPr/>
          <p:nvPr/>
        </p:nvSpPr>
        <p:spPr>
          <a:xfrm>
            <a:off x="5877360" y="5290560"/>
            <a:ext cx="2680560" cy="12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probability that, 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after throwing a die,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X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will be equal to 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x</a:t>
            </a:r>
            <a:r>
              <a:rPr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</a:t>
            </a:r>
            <a:endParaRPr/>
          </a:p>
        </p:txBody>
      </p:sp>
    </p:spTree>
  </p:cSld>
  <p:timing>
    <p:tnLst>
      <p:par>
        <p:cTn id="778" dur="indefinite" restart="never" nodeType="tmRoot">
          <p:childTnLst>
            <p:seq>
              <p:cTn id="779" dur="indefinite" nodeType="mainSeq">
                <p:childTnLst>
                  <p:par>
                    <p:cTn id="780" fill="hold">
                      <p:stCondLst>
                        <p:cond delay="indefinite"/>
                      </p:stCondLst>
                      <p:childTnLst>
                        <p:par>
                          <p:cTn id="781" fill="hold">
                            <p:stCondLst>
                              <p:cond delay="0"/>
                            </p:stCondLst>
                            <p:childTnLst>
                              <p:par>
                                <p:cTn id="78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35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6" fill="hold">
                      <p:stCondLst>
                        <p:cond delay="indefinite"/>
                      </p:stCondLst>
                      <p:childTnLst>
                        <p:par>
                          <p:cTn id="787" fill="hold">
                            <p:stCondLst>
                              <p:cond delay="0"/>
                            </p:stCondLst>
                            <p:childTnLst>
                              <p:par>
                                <p:cTn id="7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100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2" fill="hold">
                      <p:stCondLst>
                        <p:cond delay="indefinite"/>
                      </p:stCondLst>
                      <p:childTnLst>
                        <p:par>
                          <p:cTn id="793" fill="hold">
                            <p:stCondLst>
                              <p:cond delay="0"/>
                            </p:stCondLst>
                            <p:childTnLst>
                              <p:par>
                                <p:cTn id="794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96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99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TextShape 1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Discrete random variable</a:t>
            </a:r>
            <a:endParaRPr/>
          </a:p>
        </p:txBody>
      </p:sp>
      <p:sp>
        <p:nvSpPr>
          <p:cNvPr id="569" name="TextShape 2"/>
          <p:cNvSpPr txBox="1"/>
          <p:nvPr/>
        </p:nvSpPr>
        <p:spPr>
          <a:xfrm>
            <a:off x="146160" y="733320"/>
            <a:ext cx="8840880" cy="1500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a </a:t>
            </a:r>
            <a:r>
              <a:rPr b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fair die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probability mass function of the random variable</a:t>
            </a:r>
            <a:r>
              <a:rPr i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X</a:t>
            </a:r>
            <a:r>
              <a:rPr i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70" name="TextShape 3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581FAFE5-4C66-4761-A773-ED1677BAE302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571" name="CustomShape 4"/>
          <p:cNvSpPr/>
          <p:nvPr/>
        </p:nvSpPr>
        <p:spPr>
          <a:xfrm>
            <a:off x="685800" y="2898720"/>
            <a:ext cx="4728240" cy="368352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572" name="Picture 7" descr=""/>
          <p:cNvPicPr/>
          <p:nvPr/>
        </p:nvPicPr>
        <p:blipFill>
          <a:blip r:embed="rId1"/>
          <a:stretch/>
        </p:blipFill>
        <p:spPr>
          <a:xfrm>
            <a:off x="697680" y="2895480"/>
            <a:ext cx="4704480" cy="3674160"/>
          </a:xfrm>
          <a:prstGeom prst="rect">
            <a:avLst/>
          </a:prstGeom>
          <a:ln w="9360">
            <a:noFill/>
          </a:ln>
        </p:spPr>
      </p:pic>
      <p:sp>
        <p:nvSpPr>
          <p:cNvPr id="573" name="CustomShape 5"/>
          <p:cNvSpPr/>
          <p:nvPr/>
        </p:nvSpPr>
        <p:spPr>
          <a:xfrm>
            <a:off x="5739120" y="2631960"/>
            <a:ext cx="340452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probability mass 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function satisfies:</a:t>
            </a:r>
            <a:endParaRPr/>
          </a:p>
        </p:txBody>
      </p:sp>
    </p:spTree>
  </p:cSld>
  <p:timing>
    <p:tnLst>
      <p:par>
        <p:cTn id="800" dur="indefinite" restart="never" nodeType="tmRoot">
          <p:childTnLst>
            <p:seq>
              <p:cTn id="801" dur="indefinite" nodeType="mainSeq">
                <p:childTnLst>
                  <p:par>
                    <p:cTn id="802" fill="hold">
                      <p:stCondLst>
                        <p:cond delay="indefinite"/>
                      </p:stCondLst>
                      <p:childTnLst>
                        <p:par>
                          <p:cTn id="803" fill="hold">
                            <p:stCondLst>
                              <p:cond delay="0"/>
                            </p:stCondLst>
                            <p:childTnLst>
                              <p:par>
                                <p:cTn id="80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6" fill="hold">
                            <p:stCondLst>
                              <p:cond delay="0"/>
                            </p:stCondLst>
                            <p:childTnLst>
                              <p:par>
                                <p:cTn id="80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0"/>
                            </p:stCondLst>
                            <p:childTnLst>
                              <p:par>
                                <p:cTn id="81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2" fill="hold">
                      <p:stCondLst>
                        <p:cond delay="indefinite"/>
                      </p:stCondLst>
                      <p:childTnLst>
                        <p:par>
                          <p:cTn id="813" fill="hold">
                            <p:stCondLst>
                              <p:cond delay="0"/>
                            </p:stCondLst>
                            <p:childTnLst>
                              <p:par>
                                <p:cTn id="8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EC7C23E2-F2DF-4288-9422-4C7DCFA06A52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Dice</a:t>
            </a:r>
            <a:endParaRPr/>
          </a:p>
        </p:txBody>
      </p:sp>
      <p:sp>
        <p:nvSpPr>
          <p:cNvPr id="107" name="TextShape 3"/>
          <p:cNvSpPr txBox="1"/>
          <p:nvPr/>
        </p:nvSpPr>
        <p:spPr>
          <a:xfrm>
            <a:off x="685800" y="838080"/>
            <a:ext cx="7772040" cy="5105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533520" indent="-533160"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Experiment</a:t>
            </a: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/>
          </a:p>
          <a:p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situation whose 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outcome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depends on chance </a:t>
            </a:r>
            <a:endParaRPr/>
          </a:p>
          <a:p>
            <a:endParaRPr/>
          </a:p>
          <a:p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throwing a die once</a:t>
            </a:r>
            <a:endParaRPr/>
          </a:p>
          <a:p>
            <a:endParaRPr/>
          </a:p>
          <a:p>
            <a:pPr marL="533520" indent="-533160">
              <a:lnSpc>
                <a:spcPct val="100000"/>
              </a:lnSpc>
            </a:pPr>
            <a:endParaRPr/>
          </a:p>
          <a:p>
            <a:pPr marL="533520" indent="-533160"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Sample Space  </a:t>
            </a:r>
            <a:endParaRPr/>
          </a:p>
          <a:p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set of </a:t>
            </a:r>
            <a:r>
              <a:rPr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possible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outcomes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an experiment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8" name="Picture 7" descr=""/>
          <p:cNvPicPr/>
          <p:nvPr/>
        </p:nvPicPr>
        <p:blipFill>
          <a:blip r:embed="rId1"/>
          <a:stretch/>
        </p:blipFill>
        <p:spPr>
          <a:xfrm>
            <a:off x="7162920" y="2362320"/>
            <a:ext cx="1150560" cy="1190160"/>
          </a:xfrm>
          <a:prstGeom prst="rect">
            <a:avLst/>
          </a:prstGeom>
          <a:ln w="25560">
            <a:noFill/>
          </a:ln>
        </p:spPr>
      </p:pic>
      <p:pic>
        <p:nvPicPr>
          <p:cNvPr id="109" name="Picture 8" descr=""/>
          <p:cNvPicPr/>
          <p:nvPr/>
        </p:nvPicPr>
        <p:blipFill>
          <a:blip r:embed="rId2"/>
          <a:stretch/>
        </p:blipFill>
        <p:spPr>
          <a:xfrm>
            <a:off x="2438280" y="5562720"/>
            <a:ext cx="4841640" cy="658440"/>
          </a:xfrm>
          <a:prstGeom prst="rect">
            <a:avLst/>
          </a:prstGeom>
          <a:ln w="25560">
            <a:noFill/>
          </a:ln>
        </p:spPr>
      </p:pic>
      <p:sp>
        <p:nvSpPr>
          <p:cNvPr id="110" name="CustomShape 4"/>
          <p:cNvSpPr/>
          <p:nvPr/>
        </p:nvSpPr>
        <p:spPr>
          <a:xfrm>
            <a:off x="1544760" y="5562720"/>
            <a:ext cx="584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=</a:t>
            </a:r>
            <a:endParaRPr/>
          </a:p>
        </p:txBody>
      </p:sp>
      <p:pic>
        <p:nvPicPr>
          <p:cNvPr id="111" name="Picture 5" descr=""/>
          <p:cNvPicPr/>
          <p:nvPr/>
        </p:nvPicPr>
        <p:blipFill>
          <a:blip r:embed="rId3"/>
          <a:stretch/>
        </p:blipFill>
        <p:spPr>
          <a:xfrm>
            <a:off x="3352680" y="4038480"/>
            <a:ext cx="304560" cy="285480"/>
          </a:xfrm>
          <a:prstGeom prst="rect">
            <a:avLst/>
          </a:prstGeom>
          <a:ln w="9360">
            <a:noFill/>
          </a:ln>
        </p:spPr>
      </p:pic>
      <p:pic>
        <p:nvPicPr>
          <p:cNvPr id="112" name="Picture 5" descr=""/>
          <p:cNvPicPr/>
          <p:nvPr/>
        </p:nvPicPr>
        <p:blipFill>
          <a:blip r:embed="rId4"/>
          <a:stretch/>
        </p:blipFill>
        <p:spPr>
          <a:xfrm>
            <a:off x="1143000" y="5715000"/>
            <a:ext cx="380520" cy="3567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83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98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Shape 1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Expected value</a:t>
            </a:r>
            <a:endParaRPr/>
          </a:p>
        </p:txBody>
      </p:sp>
      <p:sp>
        <p:nvSpPr>
          <p:cNvPr id="575" name="TextShape 2"/>
          <p:cNvSpPr txBox="1"/>
          <p:nvPr/>
        </p:nvSpPr>
        <p:spPr>
          <a:xfrm>
            <a:off x="146160" y="733320"/>
            <a:ext cx="8762400" cy="5719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a discrete random variable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X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taking on the 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possible values </a:t>
            </a:r>
            <a:endParaRPr/>
          </a:p>
          <a:p>
            <a:pPr marL="343080" indent="-342720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x</a:t>
            </a:r>
            <a:r>
              <a:rPr i="1" lang="en-US" sz="32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, x</a:t>
            </a:r>
            <a:r>
              <a:rPr i="1" lang="en-US" sz="32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2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, x</a:t>
            </a:r>
            <a:r>
              <a:rPr i="1" lang="en-US" sz="32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3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, ... , x</a:t>
            </a:r>
            <a:r>
              <a:rPr i="1" lang="en-US" sz="32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k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, ..., x</a:t>
            </a:r>
            <a:r>
              <a:rPr i="1" lang="en-US" sz="32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expected value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 </a:t>
            </a:r>
            <a:r>
              <a:rPr b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mean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of 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X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defined by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</p:txBody>
      </p:sp>
      <p:sp>
        <p:nvSpPr>
          <p:cNvPr id="576" name="TextShape 3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418D3E06-50BC-421E-B5D9-60EE7695DE45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577" name="CustomShape 4"/>
          <p:cNvSpPr/>
          <p:nvPr/>
        </p:nvSpPr>
        <p:spPr>
          <a:xfrm>
            <a:off x="1423800" y="3618360"/>
            <a:ext cx="5969520" cy="159336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578" name="Picture 7" descr=""/>
          <p:cNvPicPr/>
          <p:nvPr/>
        </p:nvPicPr>
        <p:blipFill>
          <a:blip r:embed="rId1"/>
          <a:stretch/>
        </p:blipFill>
        <p:spPr>
          <a:xfrm>
            <a:off x="574920" y="5638680"/>
            <a:ext cx="8111160" cy="45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18" dur="indefinite" restart="never" nodeType="tmRoot">
          <p:childTnLst>
            <p:seq>
              <p:cTn id="819" dur="indefinite" nodeType="mainSeq">
                <p:childTnLst>
                  <p:par>
                    <p:cTn id="820" fill="hold">
                      <p:stCondLst>
                        <p:cond delay="indefinite"/>
                      </p:stCondLst>
                      <p:childTnLst>
                        <p:par>
                          <p:cTn id="821" fill="hold">
                            <p:stCondLst>
                              <p:cond delay="0"/>
                            </p:stCondLst>
                            <p:childTnLst>
                              <p:par>
                                <p:cTn id="8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66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100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2" fill="hold">
                      <p:stCondLst>
                        <p:cond delay="indefinite"/>
                      </p:stCondLst>
                      <p:childTnLst>
                        <p:par>
                          <p:cTn id="833" fill="hold">
                            <p:stCondLst>
                              <p:cond delay="0"/>
                            </p:stCondLst>
                            <p:childTnLst>
                              <p:par>
                                <p:cTn id="8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TextShape 1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Expected value of a function</a:t>
            </a:r>
            <a:endParaRPr/>
          </a:p>
        </p:txBody>
      </p:sp>
      <p:sp>
        <p:nvSpPr>
          <p:cNvPr id="580" name="TextShape 2"/>
          <p:cNvSpPr txBox="1"/>
          <p:nvPr/>
        </p:nvSpPr>
        <p:spPr>
          <a:xfrm>
            <a:off x="146160" y="733320"/>
            <a:ext cx="8762400" cy="5719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a discrete random variable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X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taking on the 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possible values </a:t>
            </a:r>
            <a:endParaRPr/>
          </a:p>
          <a:p>
            <a:pPr marL="343080" indent="-342720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x</a:t>
            </a:r>
            <a:r>
              <a:rPr i="1" lang="en-US" sz="32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, x</a:t>
            </a:r>
            <a:r>
              <a:rPr i="1" lang="en-US" sz="32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2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, x</a:t>
            </a:r>
            <a:r>
              <a:rPr i="1" lang="en-US" sz="32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3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, ... , x</a:t>
            </a:r>
            <a:r>
              <a:rPr i="1" lang="en-US" sz="32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k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, ..., x</a:t>
            </a:r>
            <a:r>
              <a:rPr i="1" lang="en-US" sz="32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</a:t>
            </a:r>
            <a:endParaRPr/>
          </a:p>
          <a:p>
            <a:pPr marL="343080" indent="-342720">
              <a:lnSpc>
                <a:spcPct val="100000"/>
              </a:lnSpc>
            </a:pP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the real-valued function 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"/>
              </a:rPr>
              <a:t>f</a:t>
            </a:r>
            <a:endParaRPr/>
          </a:p>
          <a:p>
            <a:pPr marL="343080" indent="-342720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expected value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 </a:t>
            </a:r>
            <a:r>
              <a:rPr b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mean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of 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Y=f(X)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defined by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</p:txBody>
      </p:sp>
      <p:sp>
        <p:nvSpPr>
          <p:cNvPr id="581" name="TextShape 3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185AC37B-6BB5-482D-B760-A7EBB11B94CE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582" name="CustomShape 4"/>
          <p:cNvSpPr/>
          <p:nvPr/>
        </p:nvSpPr>
        <p:spPr>
          <a:xfrm>
            <a:off x="1143000" y="3657600"/>
            <a:ext cx="6629040" cy="155412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583" name="Picture 7" descr=""/>
          <p:cNvPicPr/>
          <p:nvPr/>
        </p:nvPicPr>
        <p:blipFill>
          <a:blip r:embed="rId1"/>
          <a:stretch/>
        </p:blipFill>
        <p:spPr>
          <a:xfrm>
            <a:off x="1279800" y="3733920"/>
            <a:ext cx="6327720" cy="1256760"/>
          </a:xfrm>
          <a:prstGeom prst="rect">
            <a:avLst/>
          </a:prstGeom>
          <a:ln>
            <a:noFill/>
          </a:ln>
        </p:spPr>
      </p:pic>
      <p:pic>
        <p:nvPicPr>
          <p:cNvPr id="584" name="Picture 8" descr=""/>
          <p:cNvPicPr/>
          <p:nvPr/>
        </p:nvPicPr>
        <p:blipFill>
          <a:blip r:embed="rId2"/>
          <a:stretch/>
        </p:blipFill>
        <p:spPr>
          <a:xfrm>
            <a:off x="955800" y="5638680"/>
            <a:ext cx="7239240" cy="45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36" dur="indefinite" restart="never" nodeType="tmRoot">
          <p:childTnLst>
            <p:seq>
              <p:cTn id="837" dur="indefinite" nodeType="mainSeq">
                <p:childTnLst>
                  <p:par>
                    <p:cTn id="838" fill="hold">
                      <p:stCondLst>
                        <p:cond delay="indefinite"/>
                      </p:stCondLst>
                      <p:childTnLst>
                        <p:par>
                          <p:cTn id="839" fill="hold">
                            <p:stCondLst>
                              <p:cond delay="0"/>
                            </p:stCondLst>
                            <p:childTnLst>
                              <p:par>
                                <p:cTn id="8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66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99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6" fill="hold">
                      <p:stCondLst>
                        <p:cond delay="indefinite"/>
                      </p:stCondLst>
                      <p:childTnLst>
                        <p:par>
                          <p:cTn id="847" fill="hold">
                            <p:stCondLst>
                              <p:cond delay="0"/>
                            </p:stCondLst>
                            <p:childTnLst>
                              <p:par>
                                <p:cTn id="8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131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4" fill="hold">
                      <p:stCondLst>
                        <p:cond delay="indefinite"/>
                      </p:stCondLst>
                      <p:childTnLst>
                        <p:par>
                          <p:cTn id="855" fill="hold">
                            <p:stCondLst>
                              <p:cond delay="0"/>
                            </p:stCondLst>
                            <p:childTnLst>
                              <p:par>
                                <p:cTn id="8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TextShape 1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Expected value</a:t>
            </a:r>
            <a:endParaRPr/>
          </a:p>
        </p:txBody>
      </p:sp>
      <p:sp>
        <p:nvSpPr>
          <p:cNvPr id="586" name="TextShape 2"/>
          <p:cNvSpPr txBox="1"/>
          <p:nvPr/>
        </p:nvSpPr>
        <p:spPr>
          <a:xfrm>
            <a:off x="146160" y="733320"/>
            <a:ext cx="8762400" cy="5719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For a </a:t>
            </a:r>
            <a:r>
              <a:rPr b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fair dice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X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takes 6 possible values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expected value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 </a:t>
            </a:r>
            <a:r>
              <a:rPr b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mean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of 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87" name="TextShape 3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96B38AE3-06FB-4758-A44B-A666ECD152BF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pic>
        <p:nvPicPr>
          <p:cNvPr id="588" name="Picture 11" descr=""/>
          <p:cNvPicPr/>
          <p:nvPr/>
        </p:nvPicPr>
        <p:blipFill>
          <a:blip r:embed="rId1"/>
          <a:stretch/>
        </p:blipFill>
        <p:spPr>
          <a:xfrm>
            <a:off x="1832760" y="1418760"/>
            <a:ext cx="3404880" cy="462960"/>
          </a:xfrm>
          <a:prstGeom prst="rect">
            <a:avLst/>
          </a:prstGeom>
          <a:ln w="25560">
            <a:noFill/>
          </a:ln>
        </p:spPr>
      </p:pic>
      <p:sp>
        <p:nvSpPr>
          <p:cNvPr id="589" name="CustomShape 4"/>
          <p:cNvSpPr/>
          <p:nvPr/>
        </p:nvSpPr>
        <p:spPr>
          <a:xfrm>
            <a:off x="1054080" y="1356840"/>
            <a:ext cx="944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Ω =</a:t>
            </a:r>
            <a:endParaRPr/>
          </a:p>
        </p:txBody>
      </p:sp>
    </p:spTree>
  </p:cSld>
  <p:timing>
    <p:tnLst>
      <p:par>
        <p:cTn id="858" dur="indefinite" restart="never" nodeType="tmRoot">
          <p:childTnLst>
            <p:seq>
              <p:cTn id="859" dur="indefinite" nodeType="mainSeq">
                <p:childTnLst>
                  <p:par>
                    <p:cTn id="860" fill="hold">
                      <p:stCondLst>
                        <p:cond delay="indefinite"/>
                      </p:stCondLst>
                      <p:childTnLst>
                        <p:par>
                          <p:cTn id="861" fill="hold">
                            <p:stCondLst>
                              <p:cond delay="0"/>
                            </p:stCondLst>
                            <p:childTnLst>
                              <p:par>
                                <p:cTn id="8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29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6" fill="hold">
                      <p:stCondLst>
                        <p:cond delay="indefinite"/>
                      </p:stCondLst>
                      <p:childTnLst>
                        <p:par>
                          <p:cTn id="867" fill="hold">
                            <p:stCondLst>
                              <p:cond delay="0"/>
                            </p:stCondLst>
                            <p:childTnLst>
                              <p:par>
                                <p:cTn id="8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57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2" fill="hold">
                      <p:stCondLst>
                        <p:cond delay="indefinite"/>
                      </p:stCondLst>
                      <p:childTnLst>
                        <p:par>
                          <p:cTn id="873" fill="hold">
                            <p:stCondLst>
                              <p:cond delay="0"/>
                            </p:stCondLst>
                            <p:childTnLst>
                              <p:par>
                                <p:cTn id="87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61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TextShape 1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Variance and standard deviation</a:t>
            </a:r>
            <a:endParaRPr/>
          </a:p>
        </p:txBody>
      </p:sp>
      <p:sp>
        <p:nvSpPr>
          <p:cNvPr id="591" name="TextShape 2"/>
          <p:cNvSpPr txBox="1"/>
          <p:nvPr/>
        </p:nvSpPr>
        <p:spPr>
          <a:xfrm>
            <a:off x="146160" y="733320"/>
            <a:ext cx="8762400" cy="5719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a discrete random variable</a:t>
            </a:r>
            <a:r>
              <a:rPr i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X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taking on the 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possible values </a:t>
            </a:r>
            <a:endParaRPr/>
          </a:p>
          <a:p>
            <a:pPr marL="343080" indent="-342720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x</a:t>
            </a:r>
            <a:r>
              <a:rPr i="1" lang="en-US" sz="32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, x</a:t>
            </a:r>
            <a:r>
              <a:rPr i="1" lang="en-US" sz="32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2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, x</a:t>
            </a:r>
            <a:r>
              <a:rPr i="1" lang="en-US" sz="32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3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, ... , x</a:t>
            </a:r>
            <a:r>
              <a:rPr i="1" lang="en-US" sz="32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k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, ..., x</a:t>
            </a:r>
            <a:r>
              <a:rPr i="1" lang="en-US" sz="32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 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a mean       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variance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 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X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defined by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σ</a:t>
            </a:r>
            <a:r>
              <a:rPr b="1" i="1" lang="en-US" sz="32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the standard deviation of 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X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</p:txBody>
      </p:sp>
      <p:sp>
        <p:nvSpPr>
          <p:cNvPr id="592" name="TextShape 3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3A2F3522-B5D9-41F4-90DC-98598A0CC156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593" name="CustomShape 4"/>
          <p:cNvSpPr/>
          <p:nvPr/>
        </p:nvSpPr>
        <p:spPr>
          <a:xfrm>
            <a:off x="304920" y="3618360"/>
            <a:ext cx="8610120" cy="163908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78" dur="indefinite" restart="never" nodeType="tmRoot">
          <p:childTnLst>
            <p:seq>
              <p:cTn id="879" dur="indefinite" nodeType="mainSeq">
                <p:childTnLst>
                  <p:par>
                    <p:cTn id="880" fill="hold">
                      <p:stCondLst>
                        <p:cond delay="indefinite"/>
                      </p:stCondLst>
                      <p:childTnLst>
                        <p:par>
                          <p:cTn id="881" fill="hold">
                            <p:stCondLst>
                              <p:cond delay="0"/>
                            </p:stCondLst>
                            <p:childTnLst>
                              <p:par>
                                <p:cTn id="88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st="118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8" fill="hold">
                      <p:stCondLst>
                        <p:cond delay="indefinite"/>
                      </p:stCondLst>
                      <p:childTnLst>
                        <p:par>
                          <p:cTn id="889" fill="hold">
                            <p:stCondLst>
                              <p:cond delay="0"/>
                            </p:stCondLst>
                            <p:childTnLst>
                              <p:par>
                                <p:cTn id="8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st="156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Shape 1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Variance and standard deviation</a:t>
            </a:r>
            <a:endParaRPr/>
          </a:p>
        </p:txBody>
      </p:sp>
      <p:sp>
        <p:nvSpPr>
          <p:cNvPr id="595" name="TextShape 2"/>
          <p:cNvSpPr txBox="1"/>
          <p:nvPr/>
        </p:nvSpPr>
        <p:spPr>
          <a:xfrm>
            <a:off x="0" y="914400"/>
            <a:ext cx="8762400" cy="5719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For a </a:t>
            </a:r>
            <a:r>
              <a:rPr b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fair dice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tarSymbol"/>
              <a:buChar char=""/>
            </a:pPr>
            <a:r>
              <a:rPr i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X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has mean                      and  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variance and standard deviation of 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X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96" name="TextShape 3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B6A9B28D-BB03-41E2-A435-895EA49E5741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</p:spTree>
  </p:cSld>
  <p:timing>
    <p:tnLst>
      <p:par>
        <p:cTn id="892" dur="indefinite" restart="never" nodeType="tmRoot">
          <p:childTnLst>
            <p:seq>
              <p:cTn id="893" dur="indefinite" nodeType="mainSeq">
                <p:childTnLst>
                  <p:par>
                    <p:cTn id="894" fill="hold">
                      <p:stCondLst>
                        <p:cond delay="indefinite"/>
                      </p:stCondLst>
                      <p:childTnLst>
                        <p:par>
                          <p:cTn id="895" fill="hold">
                            <p:stCondLst>
                              <p:cond delay="0"/>
                            </p:stCondLst>
                            <p:childTnLst>
                              <p:par>
                                <p:cTn id="8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0" fill="hold">
                      <p:stCondLst>
                        <p:cond delay="indefinite"/>
                      </p:stCondLst>
                      <p:childTnLst>
                        <p:par>
                          <p:cTn id="901" fill="hold">
                            <p:stCondLst>
                              <p:cond delay="0"/>
                            </p:stCondLst>
                            <p:childTnLst>
                              <p:par>
                                <p:cTn id="90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33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8" fill="hold">
                      <p:stCondLst>
                        <p:cond delay="indefinite"/>
                      </p:stCondLst>
                      <p:childTnLst>
                        <p:par>
                          <p:cTn id="909" fill="hold">
                            <p:stCondLst>
                              <p:cond delay="0"/>
                            </p:stCondLst>
                            <p:childTnLst>
                              <p:par>
                                <p:cTn id="9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75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2" fill="hold">
                      <p:stCondLst>
                        <p:cond delay="indefinite"/>
                      </p:stCondLst>
                      <p:childTnLst>
                        <p:par>
                          <p:cTn id="913" fill="hold">
                            <p:stCondLst>
                              <p:cond delay="0"/>
                            </p:stCondLst>
                            <p:childTnLst>
                              <p:par>
                                <p:cTn id="9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6" fill="hold">
                      <p:stCondLst>
                        <p:cond delay="indefinite"/>
                      </p:stCondLst>
                      <p:childTnLst>
                        <p:par>
                          <p:cTn id="917" fill="hold">
                            <p:stCondLst>
                              <p:cond delay="0"/>
                            </p:stCondLst>
                            <p:childTnLst>
                              <p:par>
                                <p:cTn id="9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0" fill="hold">
                      <p:stCondLst>
                        <p:cond delay="indefinite"/>
                      </p:stCondLst>
                      <p:childTnLst>
                        <p:par>
                          <p:cTn id="921" fill="hold">
                            <p:stCondLst>
                              <p:cond delay="0"/>
                            </p:stCondLst>
                            <p:childTnLst>
                              <p:par>
                                <p:cTn id="9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4" fill="hold">
                      <p:stCondLst>
                        <p:cond delay="indefinite"/>
                      </p:stCondLst>
                      <p:childTnLst>
                        <p:par>
                          <p:cTn id="925" fill="hold">
                            <p:stCondLst>
                              <p:cond delay="0"/>
                            </p:stCondLst>
                            <p:childTnLst>
                              <p:par>
                                <p:cTn id="9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TextShape 1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Cumulative Distribution Function</a:t>
            </a:r>
            <a:endParaRPr/>
          </a:p>
        </p:txBody>
      </p:sp>
      <p:sp>
        <p:nvSpPr>
          <p:cNvPr id="598" name="TextShape 2"/>
          <p:cNvSpPr txBox="1"/>
          <p:nvPr/>
        </p:nvSpPr>
        <p:spPr>
          <a:xfrm>
            <a:off x="0" y="885960"/>
            <a:ext cx="8827920" cy="2479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cumulative distribution function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(CDF) for a discrete random variable </a:t>
            </a: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X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99" name="TextShape 3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5CD670CD-37D0-40FE-981A-C2E3FB88739E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600" name="CustomShape 4"/>
          <p:cNvSpPr/>
          <p:nvPr/>
        </p:nvSpPr>
        <p:spPr>
          <a:xfrm>
            <a:off x="243720" y="3463560"/>
            <a:ext cx="3128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Find index </a:t>
            </a: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k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such that </a:t>
            </a:r>
            <a:endParaRPr/>
          </a:p>
        </p:txBody>
      </p:sp>
    </p:spTree>
  </p:cSld>
  <p:timing>
    <p:tnLst>
      <p:par>
        <p:cTn id="928" dur="indefinite" restart="never" nodeType="tmRoot">
          <p:childTnLst>
            <p:seq>
              <p:cTn id="929" dur="indefinite" nodeType="mainSeq">
                <p:childTnLst>
                  <p:par>
                    <p:cTn id="930" fill="hold">
                      <p:stCondLst>
                        <p:cond delay="0"/>
                      </p:stCondLst>
                      <p:childTnLst>
                        <p:par>
                          <p:cTn id="931" fill="hold">
                            <p:stCondLst>
                              <p:cond delay="0"/>
                            </p:stCondLst>
                            <p:childTnLst>
                              <p:par>
                                <p:cTn id="93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4" fill="hold">
                      <p:stCondLst>
                        <p:cond delay="indefinite"/>
                      </p:stCondLst>
                      <p:childTnLst>
                        <p:par>
                          <p:cTn id="935" fill="hold">
                            <p:stCondLst>
                              <p:cond delay="0"/>
                            </p:stCondLst>
                            <p:childTnLst>
                              <p:par>
                                <p:cTn id="9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0" fill="hold">
                      <p:stCondLst>
                        <p:cond delay="indefinite"/>
                      </p:stCondLst>
                      <p:childTnLst>
                        <p:par>
                          <p:cTn id="941" fill="hold">
                            <p:stCondLst>
                              <p:cond delay="0"/>
                            </p:stCondLst>
                            <p:childTnLst>
                              <p:par>
                                <p:cTn id="9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TextShape 1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Cumulative Distribution Function</a:t>
            </a:r>
            <a:endParaRPr/>
          </a:p>
        </p:txBody>
      </p:sp>
      <p:sp>
        <p:nvSpPr>
          <p:cNvPr id="602" name="TextShape 2"/>
          <p:cNvSpPr txBox="1"/>
          <p:nvPr/>
        </p:nvSpPr>
        <p:spPr>
          <a:xfrm>
            <a:off x="685800" y="1143000"/>
            <a:ext cx="7772040" cy="510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cumulative distribution function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(CDF) for a discrete random variable </a:t>
            </a: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X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03" name="TextShape 3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CD5275C2-43C1-4DFA-A63D-FF8E4A13CEB2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604" name="CustomShape 4"/>
          <p:cNvSpPr/>
          <p:nvPr/>
        </p:nvSpPr>
        <p:spPr>
          <a:xfrm>
            <a:off x="385200" y="3531240"/>
            <a:ext cx="3748680" cy="297540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605" name="Picture 7" descr=""/>
          <p:cNvPicPr/>
          <p:nvPr/>
        </p:nvPicPr>
        <p:blipFill>
          <a:blip r:embed="rId1"/>
          <a:stretch/>
        </p:blipFill>
        <p:spPr>
          <a:xfrm>
            <a:off x="394920" y="3528720"/>
            <a:ext cx="3729960" cy="2967840"/>
          </a:xfrm>
          <a:prstGeom prst="rect">
            <a:avLst/>
          </a:prstGeom>
          <a:ln w="9360">
            <a:noFill/>
          </a:ln>
        </p:spPr>
      </p:pic>
      <p:sp>
        <p:nvSpPr>
          <p:cNvPr id="606" name="CustomShape 5"/>
          <p:cNvSpPr/>
          <p:nvPr/>
        </p:nvSpPr>
        <p:spPr>
          <a:xfrm>
            <a:off x="4781160" y="3539880"/>
            <a:ext cx="3944520" cy="293868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607" name="Picture 6" descr=""/>
          <p:cNvPicPr/>
          <p:nvPr/>
        </p:nvPicPr>
        <p:blipFill>
          <a:blip r:embed="rId2"/>
          <a:stretch/>
        </p:blipFill>
        <p:spPr>
          <a:xfrm>
            <a:off x="4800240" y="3526920"/>
            <a:ext cx="3925440" cy="29386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944" dur="indefinite" restart="never" nodeType="tmRoot">
          <p:childTnLst>
            <p:seq>
              <p:cTn id="945" dur="indefinite" nodeType="mainSeq">
                <p:childTnLst>
                  <p:par>
                    <p:cTn id="946" fill="hold">
                      <p:stCondLst>
                        <p:cond delay="indefinite"/>
                      </p:stCondLst>
                      <p:childTnLst>
                        <p:par>
                          <p:cTn id="947" fill="hold">
                            <p:stCondLst>
                              <p:cond delay="0"/>
                            </p:stCondLst>
                            <p:childTnLst>
                              <p:par>
                                <p:cTn id="9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0" fill="hold">
                      <p:stCondLst>
                        <p:cond delay="indefinite"/>
                      </p:stCondLst>
                      <p:childTnLst>
                        <p:par>
                          <p:cTn id="951" fill="hold">
                            <p:stCondLst>
                              <p:cond delay="0"/>
                            </p:stCondLst>
                            <p:childTnLst>
                              <p:par>
                                <p:cTn id="952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954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TextShape 1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 of two uniform independent random variables</a:t>
            </a:r>
            <a:endParaRPr/>
          </a:p>
        </p:txBody>
      </p:sp>
      <p:sp>
        <p:nvSpPr>
          <p:cNvPr id="609" name="TextShape 2"/>
          <p:cNvSpPr txBox="1"/>
          <p:nvPr/>
        </p:nvSpPr>
        <p:spPr>
          <a:xfrm>
            <a:off x="685800" y="1143000"/>
            <a:ext cx="7772040" cy="510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 </a:t>
            </a:r>
            <a:r>
              <a:rPr i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X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</a:t>
            </a:r>
            <a:r>
              <a:rPr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Y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 2 </a:t>
            </a:r>
            <a:r>
              <a:rPr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independent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random variables with constant probability mass function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probability mass function of </a:t>
            </a:r>
            <a:r>
              <a:rPr i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Z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will </a:t>
            </a:r>
            <a:r>
              <a:rPr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be constant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10" name="TextShape 3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E846E935-D6F1-4DCB-8E34-85EDB31EA79E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611" name="CustomShape 4"/>
          <p:cNvSpPr/>
          <p:nvPr/>
        </p:nvSpPr>
        <p:spPr>
          <a:xfrm>
            <a:off x="2099520" y="3124080"/>
            <a:ext cx="24062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Z = X + Y</a:t>
            </a:r>
            <a:endParaRPr/>
          </a:p>
        </p:txBody>
      </p:sp>
    </p:spTree>
  </p:cSld>
  <p:timing>
    <p:tnLst>
      <p:par>
        <p:cTn id="955" dur="indefinite" restart="never" nodeType="tmRoot">
          <p:childTnLst>
            <p:seq>
              <p:cTn id="956" dur="indefinite" nodeType="mainSeq">
                <p:childTnLst>
                  <p:par>
                    <p:cTn id="957" fill="hold">
                      <p:stCondLst>
                        <p:cond delay="indefinite"/>
                      </p:stCondLst>
                      <p:childTnLst>
                        <p:par>
                          <p:cTn id="958" fill="hold">
                            <p:stCondLst>
                              <p:cond delay="0"/>
                            </p:stCondLst>
                            <p:childTnLst>
                              <p:par>
                                <p:cTn id="9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88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3" fill="hold">
                      <p:stCondLst>
                        <p:cond delay="indefinite"/>
                      </p:stCondLst>
                      <p:childTnLst>
                        <p:par>
                          <p:cTn id="964" fill="hold">
                            <p:stCondLst>
                              <p:cond delay="0"/>
                            </p:stCondLst>
                            <p:childTnLst>
                              <p:par>
                                <p:cTn id="9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93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C30F9E5C-5E04-4B17-B3CE-FC3FAB73EA89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613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Throwing two fair dice</a:t>
            </a:r>
            <a:endParaRPr/>
          </a:p>
        </p:txBody>
      </p:sp>
      <p:sp>
        <p:nvSpPr>
          <p:cNvPr id="614" name="TextShape 3"/>
          <p:cNvSpPr txBox="1"/>
          <p:nvPr/>
        </p:nvSpPr>
        <p:spPr>
          <a:xfrm>
            <a:off x="306360" y="1066680"/>
            <a:ext cx="8837280" cy="2009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533520" indent="-53316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Experiment: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throwing a pair of </a:t>
            </a:r>
            <a:r>
              <a:rPr b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fair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dice (</a:t>
            </a:r>
            <a:r>
              <a:rPr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</a:t>
            </a:r>
            <a:r>
              <a:rPr lang="en-US" sz="2400" spc="-1" strike="noStrike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blue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/>
          </a:p>
          <a:p>
            <a:pPr marL="533520" indent="-533160">
              <a:lnSpc>
                <a:spcPct val="100000"/>
              </a:lnSpc>
            </a:pPr>
            <a:endParaRPr/>
          </a:p>
          <a:p>
            <a:pPr marL="533520" indent="-533160">
              <a:lnSpc>
                <a:spcPct val="100000"/>
              </a:lnSpc>
            </a:pPr>
            <a:endParaRPr/>
          </a:p>
          <a:p>
            <a:pPr marL="533520" indent="-533160">
              <a:lnSpc>
                <a:spcPct val="100000"/>
              </a:lnSpc>
            </a:pPr>
            <a:endParaRPr/>
          </a:p>
          <a:p>
            <a:pPr marL="533520" indent="-533160">
              <a:lnSpc>
                <a:spcPct val="100000"/>
              </a:lnSpc>
            </a:pPr>
            <a:endParaRPr/>
          </a:p>
          <a:p>
            <a:pPr marL="533520" indent="-533160">
              <a:lnSpc>
                <a:spcPct val="100000"/>
              </a:lnSpc>
            </a:pPr>
            <a:endParaRPr/>
          </a:p>
          <a:p>
            <a:pPr marL="533520" indent="-533160">
              <a:lnSpc>
                <a:spcPct val="100000"/>
              </a:lnSpc>
            </a:pPr>
            <a:endParaRPr/>
          </a:p>
          <a:p>
            <a:pPr marL="533520" indent="-533160">
              <a:lnSpc>
                <a:spcPct val="100000"/>
              </a:lnSpc>
            </a:pPr>
            <a:endParaRPr/>
          </a:p>
          <a:p>
            <a:pPr marL="533520" indent="-533160">
              <a:lnSpc>
                <a:spcPct val="100000"/>
              </a:lnSpc>
            </a:pPr>
            <a:endParaRPr/>
          </a:p>
          <a:p>
            <a:pPr lvl="1" marL="933480" indent="-533160">
              <a:lnSpc>
                <a:spcPct val="100000"/>
              </a:lnSpc>
              <a:buFont typeface="Star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sample space has 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36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outcomes:</a:t>
            </a:r>
            <a:endParaRPr/>
          </a:p>
          <a:p>
            <a:endParaRPr/>
          </a:p>
          <a:p>
            <a:pPr lvl="1" marL="933480" indent="-533160">
              <a:lnSpc>
                <a:spcPct val="100000"/>
              </a:lnSpc>
              <a:buFont typeface="Star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outcome has a 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1/36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probability of occurring</a:t>
            </a:r>
            <a:endParaRPr/>
          </a:p>
          <a:p>
            <a:pPr marL="533520" indent="-533160">
              <a:lnSpc>
                <a:spcPct val="100000"/>
              </a:lnSpc>
            </a:pPr>
            <a:endParaRPr/>
          </a:p>
          <a:p>
            <a:pPr marL="533520" indent="-533160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15" name="CustomShape 4"/>
          <p:cNvSpPr/>
          <p:nvPr/>
        </p:nvSpPr>
        <p:spPr>
          <a:xfrm>
            <a:off x="910080" y="2692440"/>
            <a:ext cx="935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Ω =</a:t>
            </a:r>
            <a:endParaRPr/>
          </a:p>
        </p:txBody>
      </p:sp>
      <p:pic>
        <p:nvPicPr>
          <p:cNvPr id="616" name="Picture 2" descr=""/>
          <p:cNvPicPr/>
          <p:nvPr/>
        </p:nvPicPr>
        <p:blipFill>
          <a:blip r:embed="rId1"/>
          <a:stretch/>
        </p:blipFill>
        <p:spPr>
          <a:xfrm>
            <a:off x="1981080" y="1828800"/>
            <a:ext cx="6219360" cy="2398320"/>
          </a:xfrm>
          <a:prstGeom prst="rect">
            <a:avLst/>
          </a:prstGeom>
          <a:ln w="25560">
            <a:noFill/>
          </a:ln>
        </p:spPr>
      </p:pic>
    </p:spTree>
  </p:cSld>
  <p:timing>
    <p:tnLst>
      <p:par>
        <p:cTn id="967" dur="indefinite" restart="never" nodeType="tmRoot">
          <p:childTnLst>
            <p:seq>
              <p:cTn id="9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TextShape 1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Throwing two fair dice</a:t>
            </a:r>
            <a:endParaRPr/>
          </a:p>
        </p:txBody>
      </p:sp>
      <p:sp>
        <p:nvSpPr>
          <p:cNvPr id="618" name="TextShape 2"/>
          <p:cNvSpPr txBox="1"/>
          <p:nvPr/>
        </p:nvSpPr>
        <p:spPr>
          <a:xfrm>
            <a:off x="146160" y="2534040"/>
            <a:ext cx="8840880" cy="4323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StarSymbol"/>
              <a:buChar char="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Define the random variable 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Z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associated with the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event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of observing the </a:t>
            </a:r>
            <a:r>
              <a:rPr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number of dots on both dice after each throw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	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	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Z = k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when the throw results in the number 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k</a:t>
            </a:r>
            <a:endParaRPr/>
          </a:p>
        </p:txBody>
      </p:sp>
      <p:sp>
        <p:nvSpPr>
          <p:cNvPr id="619" name="TextShape 3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E414F4AF-1AAF-4A75-A3C5-9AB1A2FE2AAC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620" name="CustomShape 4"/>
          <p:cNvSpPr/>
          <p:nvPr/>
        </p:nvSpPr>
        <p:spPr>
          <a:xfrm>
            <a:off x="990720" y="1600200"/>
            <a:ext cx="11952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Ω =</a:t>
            </a:r>
            <a:endParaRPr/>
          </a:p>
        </p:txBody>
      </p:sp>
      <p:pic>
        <p:nvPicPr>
          <p:cNvPr id="621" name="Picture 2" descr=""/>
          <p:cNvPicPr/>
          <p:nvPr/>
        </p:nvPicPr>
        <p:blipFill>
          <a:blip r:embed="rId1"/>
          <a:stretch/>
        </p:blipFill>
        <p:spPr>
          <a:xfrm>
            <a:off x="2286000" y="990720"/>
            <a:ext cx="5816160" cy="1833120"/>
          </a:xfrm>
          <a:prstGeom prst="rect">
            <a:avLst/>
          </a:prstGeom>
          <a:ln w="25560">
            <a:noFill/>
          </a:ln>
        </p:spPr>
      </p:pic>
    </p:spTree>
  </p:cSld>
  <p:timing>
    <p:tnLst>
      <p:par>
        <p:cTn id="969" dur="indefinite" restart="never" nodeType="tmRoot">
          <p:childTnLst>
            <p:seq>
              <p:cTn id="970" dur="indefinite" nodeType="mainSeq">
                <p:childTnLst>
                  <p:par>
                    <p:cTn id="971" fill="hold">
                      <p:stCondLst>
                        <p:cond delay="indefinite"/>
                      </p:stCondLst>
                      <p:childTnLst>
                        <p:par>
                          <p:cTn id="972" fill="hold">
                            <p:stCondLst>
                              <p:cond delay="0"/>
                            </p:stCondLst>
                            <p:childTnLst>
                              <p:par>
                                <p:cTn id="9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st="125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C6A6E395-071F-480B-A599-F3D927801000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Events</a:t>
            </a:r>
            <a:endParaRPr/>
          </a:p>
        </p:txBody>
      </p:sp>
      <p:sp>
        <p:nvSpPr>
          <p:cNvPr id="115" name="TextShape 3"/>
          <p:cNvSpPr txBox="1"/>
          <p:nvPr/>
        </p:nvSpPr>
        <p:spPr>
          <a:xfrm>
            <a:off x="457200" y="1143000"/>
            <a:ext cx="8152920" cy="20570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Event       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endParaRPr/>
          </a:p>
          <a:p>
            <a:pPr marL="343080" indent="-342720">
              <a:lnSpc>
                <a:spcPct val="40000"/>
              </a:lnSpc>
            </a:pPr>
            <a:endParaRPr/>
          </a:p>
          <a:p>
            <a:pPr marL="343080" indent="-342720">
              <a:lnSpc>
                <a:spcPct val="12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a subset of the union of the sample space         and the empty set        </a:t>
            </a:r>
            <a:endParaRPr/>
          </a:p>
        </p:txBody>
      </p:sp>
      <p:sp>
        <p:nvSpPr>
          <p:cNvPr id="116" name="CustomShape 4"/>
          <p:cNvSpPr/>
          <p:nvPr/>
        </p:nvSpPr>
        <p:spPr>
          <a:xfrm>
            <a:off x="419040" y="3657600"/>
            <a:ext cx="8305560" cy="45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a sample space has       outcomes: </a:t>
            </a:r>
            <a:endParaRPr/>
          </a:p>
        </p:txBody>
      </p:sp>
      <p:pic>
        <p:nvPicPr>
          <p:cNvPr id="117" name="Picture 7" descr=""/>
          <p:cNvPicPr/>
          <p:nvPr/>
        </p:nvPicPr>
        <p:blipFill>
          <a:blip r:embed="rId1"/>
          <a:stretch/>
        </p:blipFill>
        <p:spPr>
          <a:xfrm>
            <a:off x="2286000" y="4419720"/>
            <a:ext cx="4057200" cy="399600"/>
          </a:xfrm>
          <a:prstGeom prst="rect">
            <a:avLst/>
          </a:prstGeom>
          <a:ln w="9360">
            <a:noFill/>
          </a:ln>
        </p:spPr>
      </p:pic>
      <p:pic>
        <p:nvPicPr>
          <p:cNvPr id="118" name="Picture 11" descr=""/>
          <p:cNvPicPr/>
          <p:nvPr/>
        </p:nvPicPr>
        <p:blipFill>
          <a:blip r:embed="rId2"/>
          <a:stretch/>
        </p:blipFill>
        <p:spPr>
          <a:xfrm>
            <a:off x="1752480" y="1219320"/>
            <a:ext cx="361440" cy="418680"/>
          </a:xfrm>
          <a:prstGeom prst="rect">
            <a:avLst/>
          </a:prstGeom>
          <a:ln w="9360">
            <a:noFill/>
          </a:ln>
        </p:spPr>
      </p:pic>
      <p:pic>
        <p:nvPicPr>
          <p:cNvPr id="119" name="Picture 12" descr=""/>
          <p:cNvPicPr/>
          <p:nvPr/>
        </p:nvPicPr>
        <p:blipFill>
          <a:blip r:embed="rId3"/>
          <a:stretch/>
        </p:blipFill>
        <p:spPr>
          <a:xfrm>
            <a:off x="7696080" y="2057400"/>
            <a:ext cx="304560" cy="285480"/>
          </a:xfrm>
          <a:prstGeom prst="rect">
            <a:avLst/>
          </a:prstGeom>
          <a:ln w="9360">
            <a:noFill/>
          </a:ln>
        </p:spPr>
      </p:pic>
      <p:pic>
        <p:nvPicPr>
          <p:cNvPr id="120" name="Picture 14" descr=""/>
          <p:cNvPicPr/>
          <p:nvPr/>
        </p:nvPicPr>
        <p:blipFill>
          <a:blip r:embed="rId4"/>
          <a:stretch/>
        </p:blipFill>
        <p:spPr>
          <a:xfrm>
            <a:off x="3962520" y="2590920"/>
            <a:ext cx="228240" cy="361440"/>
          </a:xfrm>
          <a:prstGeom prst="rect">
            <a:avLst/>
          </a:prstGeom>
          <a:ln w="9360">
            <a:noFill/>
          </a:ln>
        </p:spPr>
      </p:pic>
      <p:pic>
        <p:nvPicPr>
          <p:cNvPr id="121" name="Picture 15" descr=""/>
          <p:cNvPicPr/>
          <p:nvPr/>
        </p:nvPicPr>
        <p:blipFill>
          <a:blip r:embed="rId5"/>
          <a:stretch/>
        </p:blipFill>
        <p:spPr>
          <a:xfrm>
            <a:off x="3657600" y="3772080"/>
            <a:ext cx="228240" cy="190080"/>
          </a:xfrm>
          <a:prstGeom prst="rect">
            <a:avLst/>
          </a:prstGeom>
          <a:ln w="9360">
            <a:noFill/>
          </a:ln>
        </p:spPr>
      </p:pic>
      <p:sp>
        <p:nvSpPr>
          <p:cNvPr id="122" name="CustomShape 5"/>
          <p:cNvSpPr/>
          <p:nvPr/>
        </p:nvSpPr>
        <p:spPr>
          <a:xfrm>
            <a:off x="419040" y="5334120"/>
            <a:ext cx="8305560" cy="45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are          events:  </a:t>
            </a:r>
            <a:endParaRPr/>
          </a:p>
        </p:txBody>
      </p:sp>
      <p:pic>
        <p:nvPicPr>
          <p:cNvPr id="123" name="Picture 17" descr=""/>
          <p:cNvPicPr/>
          <p:nvPr/>
        </p:nvPicPr>
        <p:blipFill>
          <a:blip r:embed="rId6"/>
          <a:stretch/>
        </p:blipFill>
        <p:spPr>
          <a:xfrm>
            <a:off x="2057400" y="5334120"/>
            <a:ext cx="418680" cy="304560"/>
          </a:xfrm>
          <a:prstGeom prst="rect">
            <a:avLst/>
          </a:prstGeom>
          <a:ln w="9360">
            <a:noFill/>
          </a:ln>
        </p:spPr>
      </p:pic>
      <p:pic>
        <p:nvPicPr>
          <p:cNvPr id="124" name="Picture 21" descr=""/>
          <p:cNvPicPr/>
          <p:nvPr/>
        </p:nvPicPr>
        <p:blipFill>
          <a:blip r:embed="rId7"/>
          <a:stretch/>
        </p:blipFill>
        <p:spPr>
          <a:xfrm>
            <a:off x="2590920" y="6095880"/>
            <a:ext cx="3409560" cy="3805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TextShape 1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Throwing two fair dice</a:t>
            </a:r>
            <a:endParaRPr/>
          </a:p>
        </p:txBody>
      </p:sp>
      <p:sp>
        <p:nvSpPr>
          <p:cNvPr id="623" name="TextShape 2"/>
          <p:cNvSpPr txBox="1"/>
          <p:nvPr/>
        </p:nvSpPr>
        <p:spPr>
          <a:xfrm>
            <a:off x="0" y="2877120"/>
            <a:ext cx="8840880" cy="1253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	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	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Z 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only takes discrete values</a:t>
            </a:r>
            <a:endParaRPr/>
          </a:p>
        </p:txBody>
      </p:sp>
      <p:sp>
        <p:nvSpPr>
          <p:cNvPr id="624" name="TextShape 3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73BA5756-5E1A-401F-A019-FB0E0ADF8985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625" name="CustomShape 4"/>
          <p:cNvSpPr/>
          <p:nvPr/>
        </p:nvSpPr>
        <p:spPr>
          <a:xfrm>
            <a:off x="181080" y="1377360"/>
            <a:ext cx="9698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Ω =</a:t>
            </a:r>
            <a:endParaRPr/>
          </a:p>
        </p:txBody>
      </p:sp>
      <p:pic>
        <p:nvPicPr>
          <p:cNvPr id="626" name="Picture 2" descr=""/>
          <p:cNvPicPr/>
          <p:nvPr/>
        </p:nvPicPr>
        <p:blipFill>
          <a:blip r:embed="rId1"/>
          <a:stretch/>
        </p:blipFill>
        <p:spPr>
          <a:xfrm>
            <a:off x="1419480" y="963000"/>
            <a:ext cx="5176800" cy="1835280"/>
          </a:xfrm>
          <a:prstGeom prst="rect">
            <a:avLst/>
          </a:prstGeom>
          <a:ln w="25560">
            <a:noFill/>
          </a:ln>
        </p:spPr>
      </p:pic>
      <p:sp>
        <p:nvSpPr>
          <p:cNvPr id="627" name="CustomShape 5"/>
          <p:cNvSpPr/>
          <p:nvPr/>
        </p:nvSpPr>
        <p:spPr>
          <a:xfrm>
            <a:off x="2090160" y="120492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CustomShape 6"/>
          <p:cNvSpPr/>
          <p:nvPr/>
        </p:nvSpPr>
        <p:spPr>
          <a:xfrm>
            <a:off x="2778120" y="120060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ustomShape 7"/>
          <p:cNvSpPr/>
          <p:nvPr/>
        </p:nvSpPr>
        <p:spPr>
          <a:xfrm>
            <a:off x="2098800" y="144864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CustomShape 8"/>
          <p:cNvSpPr/>
          <p:nvPr/>
        </p:nvSpPr>
        <p:spPr>
          <a:xfrm>
            <a:off x="3518280" y="120924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CustomShape 9"/>
          <p:cNvSpPr/>
          <p:nvPr/>
        </p:nvSpPr>
        <p:spPr>
          <a:xfrm>
            <a:off x="2826000" y="143136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CustomShape 10"/>
          <p:cNvSpPr/>
          <p:nvPr/>
        </p:nvSpPr>
        <p:spPr>
          <a:xfrm>
            <a:off x="2120400" y="171864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11"/>
          <p:cNvSpPr/>
          <p:nvPr/>
        </p:nvSpPr>
        <p:spPr>
          <a:xfrm>
            <a:off x="2090160" y="243288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12"/>
          <p:cNvSpPr/>
          <p:nvPr/>
        </p:nvSpPr>
        <p:spPr>
          <a:xfrm>
            <a:off x="2821680" y="217152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CustomShape 13"/>
          <p:cNvSpPr/>
          <p:nvPr/>
        </p:nvSpPr>
        <p:spPr>
          <a:xfrm>
            <a:off x="3539880" y="192348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CustomShape 14"/>
          <p:cNvSpPr/>
          <p:nvPr/>
        </p:nvSpPr>
        <p:spPr>
          <a:xfrm>
            <a:off x="4219200" y="170136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15"/>
          <p:cNvSpPr/>
          <p:nvPr/>
        </p:nvSpPr>
        <p:spPr>
          <a:xfrm>
            <a:off x="4977000" y="146628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CustomShape 16"/>
          <p:cNvSpPr/>
          <p:nvPr/>
        </p:nvSpPr>
        <p:spPr>
          <a:xfrm>
            <a:off x="5656320" y="123120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CustomShape 17"/>
          <p:cNvSpPr/>
          <p:nvPr/>
        </p:nvSpPr>
        <p:spPr>
          <a:xfrm>
            <a:off x="4232520" y="121212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18"/>
          <p:cNvSpPr/>
          <p:nvPr/>
        </p:nvSpPr>
        <p:spPr>
          <a:xfrm>
            <a:off x="7736040" y="1857600"/>
            <a:ext cx="486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36</a:t>
            </a:r>
            <a:endParaRPr/>
          </a:p>
        </p:txBody>
      </p:sp>
      <p:sp>
        <p:nvSpPr>
          <p:cNvPr id="641" name="CustomShape 19"/>
          <p:cNvSpPr/>
          <p:nvPr/>
        </p:nvSpPr>
        <p:spPr>
          <a:xfrm>
            <a:off x="2103120" y="4601160"/>
            <a:ext cx="326160" cy="62676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CustomShape 20"/>
          <p:cNvSpPr/>
          <p:nvPr/>
        </p:nvSpPr>
        <p:spPr>
          <a:xfrm>
            <a:off x="2634480" y="4583880"/>
            <a:ext cx="326160" cy="62676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21"/>
          <p:cNvSpPr/>
          <p:nvPr/>
        </p:nvSpPr>
        <p:spPr>
          <a:xfrm>
            <a:off x="3636000" y="4579560"/>
            <a:ext cx="326160" cy="62676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22"/>
          <p:cNvSpPr/>
          <p:nvPr/>
        </p:nvSpPr>
        <p:spPr>
          <a:xfrm>
            <a:off x="3108960" y="4614480"/>
            <a:ext cx="326160" cy="62676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CustomShape 23"/>
          <p:cNvSpPr/>
          <p:nvPr/>
        </p:nvSpPr>
        <p:spPr>
          <a:xfrm>
            <a:off x="4154040" y="4575240"/>
            <a:ext cx="326160" cy="62676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CustomShape 24"/>
          <p:cNvSpPr/>
          <p:nvPr/>
        </p:nvSpPr>
        <p:spPr>
          <a:xfrm>
            <a:off x="4663440" y="4562280"/>
            <a:ext cx="326160" cy="62676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CustomShape 25"/>
          <p:cNvSpPr/>
          <p:nvPr/>
        </p:nvSpPr>
        <p:spPr>
          <a:xfrm>
            <a:off x="3549960" y="138744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CustomShape 26"/>
          <p:cNvSpPr/>
          <p:nvPr/>
        </p:nvSpPr>
        <p:spPr>
          <a:xfrm>
            <a:off x="2857680" y="160956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CustomShape 27"/>
          <p:cNvSpPr/>
          <p:nvPr/>
        </p:nvSpPr>
        <p:spPr>
          <a:xfrm>
            <a:off x="2152080" y="189720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CustomShape 28"/>
          <p:cNvSpPr/>
          <p:nvPr/>
        </p:nvSpPr>
        <p:spPr>
          <a:xfrm>
            <a:off x="2044080" y="221436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CustomShape 29"/>
          <p:cNvSpPr/>
          <p:nvPr/>
        </p:nvSpPr>
        <p:spPr>
          <a:xfrm>
            <a:off x="2775600" y="195300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CustomShape 30"/>
          <p:cNvSpPr/>
          <p:nvPr/>
        </p:nvSpPr>
        <p:spPr>
          <a:xfrm>
            <a:off x="3494160" y="170496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CustomShape 31"/>
          <p:cNvSpPr/>
          <p:nvPr/>
        </p:nvSpPr>
        <p:spPr>
          <a:xfrm>
            <a:off x="4173120" y="148284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CustomShape 32"/>
          <p:cNvSpPr/>
          <p:nvPr/>
        </p:nvSpPr>
        <p:spPr>
          <a:xfrm>
            <a:off x="4930920" y="124776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CustomShape 33"/>
          <p:cNvSpPr/>
          <p:nvPr/>
        </p:nvSpPr>
        <p:spPr>
          <a:xfrm>
            <a:off x="5160960" y="4550760"/>
            <a:ext cx="326160" cy="62676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c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CustomShape 34"/>
          <p:cNvSpPr/>
          <p:nvPr/>
        </p:nvSpPr>
        <p:spPr>
          <a:xfrm>
            <a:off x="2806200" y="241848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c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CustomShape 35"/>
          <p:cNvSpPr/>
          <p:nvPr/>
        </p:nvSpPr>
        <p:spPr>
          <a:xfrm>
            <a:off x="3537720" y="215712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c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CustomShape 36"/>
          <p:cNvSpPr/>
          <p:nvPr/>
        </p:nvSpPr>
        <p:spPr>
          <a:xfrm>
            <a:off x="4255920" y="190908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c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CustomShape 37"/>
          <p:cNvSpPr/>
          <p:nvPr/>
        </p:nvSpPr>
        <p:spPr>
          <a:xfrm>
            <a:off x="4935240" y="168696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c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CustomShape 38"/>
          <p:cNvSpPr/>
          <p:nvPr/>
        </p:nvSpPr>
        <p:spPr>
          <a:xfrm>
            <a:off x="5693040" y="145188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c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CustomShape 39"/>
          <p:cNvSpPr/>
          <p:nvPr/>
        </p:nvSpPr>
        <p:spPr>
          <a:xfrm>
            <a:off x="5681520" y="4553640"/>
            <a:ext cx="326160" cy="62676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c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CustomShape 40"/>
          <p:cNvSpPr/>
          <p:nvPr/>
        </p:nvSpPr>
        <p:spPr>
          <a:xfrm>
            <a:off x="3516120" y="243288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c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CustomShape 41"/>
          <p:cNvSpPr/>
          <p:nvPr/>
        </p:nvSpPr>
        <p:spPr>
          <a:xfrm>
            <a:off x="4247640" y="217152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c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CustomShape 42"/>
          <p:cNvSpPr/>
          <p:nvPr/>
        </p:nvSpPr>
        <p:spPr>
          <a:xfrm>
            <a:off x="4966200" y="192348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c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CustomShape 43"/>
          <p:cNvSpPr/>
          <p:nvPr/>
        </p:nvSpPr>
        <p:spPr>
          <a:xfrm>
            <a:off x="5645520" y="170136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c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CustomShape 44"/>
          <p:cNvSpPr/>
          <p:nvPr/>
        </p:nvSpPr>
        <p:spPr>
          <a:xfrm>
            <a:off x="6167160" y="4556520"/>
            <a:ext cx="647280" cy="62676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c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CustomShape 45"/>
          <p:cNvSpPr/>
          <p:nvPr/>
        </p:nvSpPr>
        <p:spPr>
          <a:xfrm>
            <a:off x="4209120" y="243576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c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CustomShape 46"/>
          <p:cNvSpPr/>
          <p:nvPr/>
        </p:nvSpPr>
        <p:spPr>
          <a:xfrm>
            <a:off x="4940640" y="217440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c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CustomShape 47"/>
          <p:cNvSpPr/>
          <p:nvPr/>
        </p:nvSpPr>
        <p:spPr>
          <a:xfrm>
            <a:off x="5659200" y="192636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c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CustomShape 48"/>
          <p:cNvSpPr/>
          <p:nvPr/>
        </p:nvSpPr>
        <p:spPr>
          <a:xfrm>
            <a:off x="6940800" y="4547880"/>
            <a:ext cx="647280" cy="62676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c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CustomShape 49"/>
          <p:cNvSpPr/>
          <p:nvPr/>
        </p:nvSpPr>
        <p:spPr>
          <a:xfrm>
            <a:off x="4884840" y="242712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c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CustomShape 50"/>
          <p:cNvSpPr/>
          <p:nvPr/>
        </p:nvSpPr>
        <p:spPr>
          <a:xfrm>
            <a:off x="5616360" y="216576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c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CustomShape 51"/>
          <p:cNvSpPr/>
          <p:nvPr/>
        </p:nvSpPr>
        <p:spPr>
          <a:xfrm>
            <a:off x="7731720" y="4573440"/>
            <a:ext cx="647280" cy="62676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c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CustomShape 52"/>
          <p:cNvSpPr/>
          <p:nvPr/>
        </p:nvSpPr>
        <p:spPr>
          <a:xfrm>
            <a:off x="5635440" y="243576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c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CustomShape 53"/>
          <p:cNvSpPr/>
          <p:nvPr/>
        </p:nvSpPr>
        <p:spPr>
          <a:xfrm>
            <a:off x="7279560" y="1108440"/>
            <a:ext cx="142632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number of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outcomes</a:t>
            </a:r>
            <a:endParaRPr/>
          </a:p>
        </p:txBody>
      </p:sp>
      <p:sp>
        <p:nvSpPr>
          <p:cNvPr id="676" name="CustomShape 54"/>
          <p:cNvSpPr/>
          <p:nvPr/>
        </p:nvSpPr>
        <p:spPr>
          <a:xfrm>
            <a:off x="7143840" y="1049760"/>
            <a:ext cx="1679760" cy="1302840"/>
          </a:xfrm>
          <a:prstGeom prst="roundRect">
            <a:avLst>
              <a:gd name="adj" fmla="val 16667"/>
            </a:avLst>
          </a:prstGeom>
          <a:noFill/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75" dur="indefinite" restart="never" nodeType="tmRoot">
          <p:childTnLst>
            <p:seq>
              <p:cTn id="976" dur="indefinite" nodeType="mainSeq">
                <p:childTnLst>
                  <p:par>
                    <p:cTn id="977" fill="hold">
                      <p:stCondLst>
                        <p:cond delay="indefinite"/>
                      </p:stCondLst>
                      <p:childTnLst>
                        <p:par>
                          <p:cTn id="978" fill="hold">
                            <p:stCondLst>
                              <p:cond delay="0"/>
                            </p:stCondLst>
                            <p:childTnLst>
                              <p:par>
                                <p:cTn id="9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1" fill="hold">
                      <p:stCondLst>
                        <p:cond delay="indefinite"/>
                      </p:stCondLst>
                      <p:childTnLst>
                        <p:par>
                          <p:cTn id="982" fill="hold">
                            <p:stCondLst>
                              <p:cond delay="0"/>
                            </p:stCondLst>
                            <p:childTnLst>
                              <p:par>
                                <p:cTn id="9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987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8" fill="hold">
                      <p:stCondLst>
                        <p:cond delay="indefinite"/>
                      </p:stCondLst>
                      <p:childTnLst>
                        <p:par>
                          <p:cTn id="989" fill="hold">
                            <p:stCondLst>
                              <p:cond delay="0"/>
                            </p:stCondLst>
                            <p:childTnLst>
                              <p:par>
                                <p:cTn id="9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994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997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8" fill="hold">
                      <p:stCondLst>
                        <p:cond delay="indefinite"/>
                      </p:stCondLst>
                      <p:childTnLst>
                        <p:par>
                          <p:cTn id="999" fill="hold">
                            <p:stCondLst>
                              <p:cond delay="0"/>
                            </p:stCondLst>
                            <p:childTnLst>
                              <p:par>
                                <p:cTn id="100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04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07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10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1" fill="hold">
                      <p:stCondLst>
                        <p:cond delay="indefinite"/>
                      </p:stCondLst>
                      <p:childTnLst>
                        <p:par>
                          <p:cTn id="1012" fill="hold">
                            <p:stCondLst>
                              <p:cond delay="0"/>
                            </p:stCondLst>
                            <p:childTnLst>
                              <p:par>
                                <p:cTn id="10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17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20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23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4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26"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7" fill="hold">
                      <p:stCondLst>
                        <p:cond delay="indefinite"/>
                      </p:stCondLst>
                      <p:childTnLst>
                        <p:par>
                          <p:cTn id="1028" fill="hold">
                            <p:stCondLst>
                              <p:cond delay="0"/>
                            </p:stCondLst>
                            <p:childTnLst>
                              <p:par>
                                <p:cTn id="10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33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4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36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39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0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42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3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45"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6" fill="hold">
                      <p:stCondLst>
                        <p:cond delay="indefinite"/>
                      </p:stCondLst>
                      <p:childTnLst>
                        <p:par>
                          <p:cTn id="1047" fill="hold">
                            <p:stCondLst>
                              <p:cond delay="0"/>
                            </p:stCondLst>
                            <p:childTnLst>
                              <p:par>
                                <p:cTn id="10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0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52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3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55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6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58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61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64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67"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8" fill="hold">
                      <p:stCondLst>
                        <p:cond delay="indefinite"/>
                      </p:stCondLst>
                      <p:childTnLst>
                        <p:par>
                          <p:cTn id="1069" fill="hold">
                            <p:stCondLst>
                              <p:cond delay="0"/>
                            </p:stCondLst>
                            <p:childTnLst>
                              <p:par>
                                <p:cTn id="107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74"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77"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80"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83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4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86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7" fill="hold">
                      <p:stCondLst>
                        <p:cond delay="indefinite"/>
                      </p:stCondLst>
                      <p:childTnLst>
                        <p:par>
                          <p:cTn id="1088" fill="hold">
                            <p:stCondLst>
                              <p:cond delay="0"/>
                            </p:stCondLst>
                            <p:childTnLst>
                              <p:par>
                                <p:cTn id="10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93"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4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96"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99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0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02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3" fill="hold">
                      <p:stCondLst>
                        <p:cond delay="indefinite"/>
                      </p:stCondLst>
                      <p:childTnLst>
                        <p:par>
                          <p:cTn id="1104" fill="hold">
                            <p:stCondLst>
                              <p:cond delay="0"/>
                            </p:stCondLst>
                            <p:childTnLst>
                              <p:par>
                                <p:cTn id="1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09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0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12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3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15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6" fill="hold">
                      <p:stCondLst>
                        <p:cond delay="indefinite"/>
                      </p:stCondLst>
                      <p:childTnLst>
                        <p:par>
                          <p:cTn id="1117" fill="hold">
                            <p:stCondLst>
                              <p:cond delay="0"/>
                            </p:stCondLst>
                            <p:childTnLst>
                              <p:par>
                                <p:cTn id="11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0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22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3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25"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6" fill="hold">
                      <p:stCondLst>
                        <p:cond delay="indefinite"/>
                      </p:stCondLst>
                      <p:childTnLst>
                        <p:par>
                          <p:cTn id="1127" fill="hold">
                            <p:stCondLst>
                              <p:cond delay="0"/>
                            </p:stCondLst>
                            <p:childTnLst>
                              <p:par>
                                <p:cTn id="1128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30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33"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TextShape 1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Throwing two fair dice</a:t>
            </a:r>
            <a:endParaRPr/>
          </a:p>
        </p:txBody>
      </p:sp>
      <p:sp>
        <p:nvSpPr>
          <p:cNvPr id="678" name="TextShape 2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D8A7E866-F7E2-4F76-9E54-24603BB156B1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679" name="CustomShape 3"/>
          <p:cNvSpPr/>
          <p:nvPr/>
        </p:nvSpPr>
        <p:spPr>
          <a:xfrm>
            <a:off x="215640" y="1258560"/>
            <a:ext cx="9698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Ω =</a:t>
            </a:r>
            <a:endParaRPr/>
          </a:p>
        </p:txBody>
      </p:sp>
      <p:pic>
        <p:nvPicPr>
          <p:cNvPr id="680" name="Picture 2" descr=""/>
          <p:cNvPicPr/>
          <p:nvPr/>
        </p:nvPicPr>
        <p:blipFill>
          <a:blip r:embed="rId1"/>
          <a:stretch/>
        </p:blipFill>
        <p:spPr>
          <a:xfrm>
            <a:off x="1453680" y="844200"/>
            <a:ext cx="5176800" cy="1835280"/>
          </a:xfrm>
          <a:prstGeom prst="rect">
            <a:avLst/>
          </a:prstGeom>
          <a:ln w="25560">
            <a:noFill/>
          </a:ln>
        </p:spPr>
      </p:pic>
      <p:sp>
        <p:nvSpPr>
          <p:cNvPr id="681" name="CustomShape 4"/>
          <p:cNvSpPr/>
          <p:nvPr/>
        </p:nvSpPr>
        <p:spPr>
          <a:xfrm>
            <a:off x="2124360" y="108648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CustomShape 5"/>
          <p:cNvSpPr/>
          <p:nvPr/>
        </p:nvSpPr>
        <p:spPr>
          <a:xfrm>
            <a:off x="2812320" y="108216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CustomShape 6"/>
          <p:cNvSpPr/>
          <p:nvPr/>
        </p:nvSpPr>
        <p:spPr>
          <a:xfrm>
            <a:off x="2133000" y="133020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CustomShape 7"/>
          <p:cNvSpPr/>
          <p:nvPr/>
        </p:nvSpPr>
        <p:spPr>
          <a:xfrm>
            <a:off x="3552480" y="109080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CustomShape 8"/>
          <p:cNvSpPr/>
          <p:nvPr/>
        </p:nvSpPr>
        <p:spPr>
          <a:xfrm>
            <a:off x="2860200" y="131292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CustomShape 9"/>
          <p:cNvSpPr/>
          <p:nvPr/>
        </p:nvSpPr>
        <p:spPr>
          <a:xfrm>
            <a:off x="2154960" y="160020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CustomShape 10"/>
          <p:cNvSpPr/>
          <p:nvPr/>
        </p:nvSpPr>
        <p:spPr>
          <a:xfrm>
            <a:off x="2124360" y="231408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CustomShape 11"/>
          <p:cNvSpPr/>
          <p:nvPr/>
        </p:nvSpPr>
        <p:spPr>
          <a:xfrm>
            <a:off x="2855880" y="205308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CustomShape 12"/>
          <p:cNvSpPr/>
          <p:nvPr/>
        </p:nvSpPr>
        <p:spPr>
          <a:xfrm>
            <a:off x="3574440" y="180468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CustomShape 13"/>
          <p:cNvSpPr/>
          <p:nvPr/>
        </p:nvSpPr>
        <p:spPr>
          <a:xfrm>
            <a:off x="4253760" y="158256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CustomShape 14"/>
          <p:cNvSpPr/>
          <p:nvPr/>
        </p:nvSpPr>
        <p:spPr>
          <a:xfrm>
            <a:off x="5011200" y="134748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CustomShape 15"/>
          <p:cNvSpPr/>
          <p:nvPr/>
        </p:nvSpPr>
        <p:spPr>
          <a:xfrm>
            <a:off x="5690520" y="111240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CustomShape 16"/>
          <p:cNvSpPr/>
          <p:nvPr/>
        </p:nvSpPr>
        <p:spPr>
          <a:xfrm>
            <a:off x="5673240" y="2309760"/>
            <a:ext cx="678960" cy="30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CustomShape 17"/>
          <p:cNvSpPr/>
          <p:nvPr/>
        </p:nvSpPr>
        <p:spPr>
          <a:xfrm>
            <a:off x="7347960" y="1716120"/>
            <a:ext cx="7236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1/36</a:t>
            </a:r>
            <a:endParaRPr/>
          </a:p>
        </p:txBody>
      </p:sp>
      <p:sp>
        <p:nvSpPr>
          <p:cNvPr id="695" name="CustomShape 18"/>
          <p:cNvSpPr/>
          <p:nvPr/>
        </p:nvSpPr>
        <p:spPr>
          <a:xfrm>
            <a:off x="6915960" y="955440"/>
            <a:ext cx="186660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probability of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each outcome</a:t>
            </a:r>
            <a:endParaRPr/>
          </a:p>
        </p:txBody>
      </p:sp>
      <p:sp>
        <p:nvSpPr>
          <p:cNvPr id="696" name="CustomShape 19"/>
          <p:cNvSpPr/>
          <p:nvPr/>
        </p:nvSpPr>
        <p:spPr>
          <a:xfrm>
            <a:off x="6755040" y="919800"/>
            <a:ext cx="2217240" cy="1337040"/>
          </a:xfrm>
          <a:prstGeom prst="roundRect">
            <a:avLst>
              <a:gd name="adj" fmla="val 16667"/>
            </a:avLst>
          </a:prstGeom>
          <a:noFill/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CustomShape 20"/>
          <p:cNvSpPr/>
          <p:nvPr/>
        </p:nvSpPr>
        <p:spPr>
          <a:xfrm>
            <a:off x="3691800" y="3652920"/>
            <a:ext cx="29487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P(k) = P(X = k)</a:t>
            </a:r>
            <a:endParaRPr/>
          </a:p>
        </p:txBody>
      </p:sp>
      <p:sp>
        <p:nvSpPr>
          <p:cNvPr id="698" name="CustomShape 21"/>
          <p:cNvSpPr/>
          <p:nvPr/>
        </p:nvSpPr>
        <p:spPr>
          <a:xfrm>
            <a:off x="589320" y="3664440"/>
            <a:ext cx="2299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 now estimate:</a:t>
            </a:r>
            <a:endParaRPr/>
          </a:p>
        </p:txBody>
      </p:sp>
    </p:spTree>
  </p:cSld>
  <p:timing>
    <p:tnLst>
      <p:par>
        <p:cTn id="1134" dur="indefinite" restart="never" nodeType="tmRoot">
          <p:childTnLst>
            <p:seq>
              <p:cTn id="1135" dur="indefinite" nodeType="mainSeq">
                <p:childTnLst>
                  <p:par>
                    <p:cTn id="1136" fill="hold">
                      <p:stCondLst>
                        <p:cond delay="indefinite"/>
                      </p:stCondLst>
                      <p:childTnLst>
                        <p:par>
                          <p:cTn id="1137" fill="hold">
                            <p:stCondLst>
                              <p:cond delay="0"/>
                            </p:stCondLst>
                            <p:childTnLst>
                              <p:par>
                                <p:cTn id="11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141" dur="20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3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45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6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48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1" fill="hold">
                      <p:stCondLst>
                        <p:cond delay="indefinite"/>
                      </p:stCondLst>
                      <p:childTnLst>
                        <p:par>
                          <p:cTn id="1152" fill="hold">
                            <p:stCondLst>
                              <p:cond delay="0"/>
                            </p:stCondLst>
                            <p:childTnLst>
                              <p:par>
                                <p:cTn id="1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156" dur="20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159" dur="2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63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4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66"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69"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2" fill="hold">
                      <p:stCondLst>
                        <p:cond delay="indefinite"/>
                      </p:stCondLst>
                      <p:childTnLst>
                        <p:par>
                          <p:cTn id="1173" fill="hold">
                            <p:stCondLst>
                              <p:cond delay="0"/>
                            </p:stCondLst>
                            <p:childTnLst>
                              <p:par>
                                <p:cTn id="117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177" dur="2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180" dur="20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183" dur="2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87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90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93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4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96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99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0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202"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5" fill="hold">
                      <p:stCondLst>
                        <p:cond delay="indefinite"/>
                      </p:stCondLst>
                      <p:childTnLst>
                        <p:par>
                          <p:cTn id="1206" fill="hold">
                            <p:stCondLst>
                              <p:cond delay="0"/>
                            </p:stCondLst>
                            <p:childTnLst>
                              <p:par>
                                <p:cTn id="1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210" dur="20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213" dur="20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216" dur="20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219" dur="20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222" dur="20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225" dur="2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229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TextShape 1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Throwing two fair dice</a:t>
            </a:r>
            <a:endParaRPr/>
          </a:p>
        </p:txBody>
      </p:sp>
      <p:sp>
        <p:nvSpPr>
          <p:cNvPr id="700" name="TextShape 2"/>
          <p:cNvSpPr txBox="1"/>
          <p:nvPr/>
        </p:nvSpPr>
        <p:spPr>
          <a:xfrm>
            <a:off x="0" y="2819520"/>
            <a:ext cx="8840880" cy="1253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tarSymbol"/>
              <a:buChar char=""/>
            </a:pPr>
            <a:r>
              <a:rPr i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X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1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probability mass function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</p:txBody>
      </p:sp>
      <p:sp>
        <p:nvSpPr>
          <p:cNvPr id="701" name="TextShape 3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C8A8E811-2B57-419C-A091-6F218C43CCD8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702" name="CustomShape 4"/>
          <p:cNvSpPr/>
          <p:nvPr/>
        </p:nvSpPr>
        <p:spPr>
          <a:xfrm>
            <a:off x="1343880" y="1270080"/>
            <a:ext cx="1149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Ω =</a:t>
            </a:r>
            <a:endParaRPr/>
          </a:p>
        </p:txBody>
      </p:sp>
      <p:pic>
        <p:nvPicPr>
          <p:cNvPr id="703" name="Picture 2" descr=""/>
          <p:cNvPicPr/>
          <p:nvPr/>
        </p:nvPicPr>
        <p:blipFill>
          <a:blip r:embed="rId1"/>
          <a:stretch/>
        </p:blipFill>
        <p:spPr>
          <a:xfrm>
            <a:off x="2425320" y="855720"/>
            <a:ext cx="4366440" cy="1548000"/>
          </a:xfrm>
          <a:prstGeom prst="rect">
            <a:avLst/>
          </a:prstGeom>
          <a:ln w="25560">
            <a:noFill/>
          </a:ln>
        </p:spPr>
      </p:pic>
    </p:spTree>
  </p:cSld>
  <p:timing>
    <p:tnLst>
      <p:par>
        <p:cTn id="1232" dur="indefinite" restart="never" nodeType="tmRoot">
          <p:childTnLst>
            <p:seq>
              <p:cTn id="123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TextShape 1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Throwing two fair dice</a:t>
            </a:r>
            <a:endParaRPr/>
          </a:p>
        </p:txBody>
      </p:sp>
      <p:sp>
        <p:nvSpPr>
          <p:cNvPr id="705" name="TextShape 2"/>
          <p:cNvSpPr txBox="1"/>
          <p:nvPr/>
        </p:nvSpPr>
        <p:spPr>
          <a:xfrm>
            <a:off x="0" y="2514600"/>
            <a:ext cx="8840880" cy="1253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</a:pPr>
            <a:endParaRPr/>
          </a:p>
        </p:txBody>
      </p:sp>
      <p:sp>
        <p:nvSpPr>
          <p:cNvPr id="706" name="TextShape 3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0A0A4521-CD50-4F27-B2EB-D9D82D8DF726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707" name="CustomShape 4"/>
          <p:cNvSpPr/>
          <p:nvPr/>
        </p:nvSpPr>
        <p:spPr>
          <a:xfrm>
            <a:off x="1343880" y="1263240"/>
            <a:ext cx="1149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Ω =</a:t>
            </a:r>
            <a:endParaRPr/>
          </a:p>
        </p:txBody>
      </p:sp>
      <p:pic>
        <p:nvPicPr>
          <p:cNvPr id="708" name="Picture 2" descr=""/>
          <p:cNvPicPr/>
          <p:nvPr/>
        </p:nvPicPr>
        <p:blipFill>
          <a:blip r:embed="rId1"/>
          <a:stretch/>
        </p:blipFill>
        <p:spPr>
          <a:xfrm>
            <a:off x="2425320" y="848880"/>
            <a:ext cx="4366440" cy="1548000"/>
          </a:xfrm>
          <a:prstGeom prst="rect">
            <a:avLst/>
          </a:prstGeom>
          <a:ln w="25560">
            <a:noFill/>
          </a:ln>
        </p:spPr>
      </p:pic>
      <p:sp>
        <p:nvSpPr>
          <p:cNvPr id="709" name="CustomShape 5"/>
          <p:cNvSpPr/>
          <p:nvPr/>
        </p:nvSpPr>
        <p:spPr>
          <a:xfrm>
            <a:off x="444240" y="2618280"/>
            <a:ext cx="5512320" cy="402372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710" name="Picture 14" descr=""/>
          <p:cNvPicPr/>
          <p:nvPr/>
        </p:nvPicPr>
        <p:blipFill>
          <a:blip r:embed="rId2"/>
          <a:stretch/>
        </p:blipFill>
        <p:spPr>
          <a:xfrm>
            <a:off x="444240" y="2612880"/>
            <a:ext cx="5493960" cy="4029480"/>
          </a:xfrm>
          <a:prstGeom prst="rect">
            <a:avLst/>
          </a:prstGeom>
          <a:ln w="9360">
            <a:noFill/>
          </a:ln>
        </p:spPr>
      </p:pic>
      <p:sp>
        <p:nvSpPr>
          <p:cNvPr id="711" name="CustomShape 6"/>
          <p:cNvSpPr/>
          <p:nvPr/>
        </p:nvSpPr>
        <p:spPr>
          <a:xfrm>
            <a:off x="6314040" y="3121560"/>
            <a:ext cx="24379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probability 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mass function satisfies:</a:t>
            </a:r>
            <a:endParaRPr/>
          </a:p>
        </p:txBody>
      </p:sp>
      <p:sp>
        <p:nvSpPr>
          <p:cNvPr id="712" name="CustomShape 7"/>
          <p:cNvSpPr/>
          <p:nvPr/>
        </p:nvSpPr>
        <p:spPr>
          <a:xfrm>
            <a:off x="3048120" y="6324480"/>
            <a:ext cx="609120" cy="50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z</a:t>
            </a:r>
            <a:r>
              <a:rPr b="1"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endParaRPr/>
          </a:p>
        </p:txBody>
      </p:sp>
      <p:sp>
        <p:nvSpPr>
          <p:cNvPr id="713" name="CustomShape 8"/>
          <p:cNvSpPr/>
          <p:nvPr/>
        </p:nvSpPr>
        <p:spPr>
          <a:xfrm>
            <a:off x="457200" y="4114800"/>
            <a:ext cx="553680" cy="84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vert="vert270"/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p(z</a:t>
            </a:r>
            <a:r>
              <a:rPr b="1"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</a:t>
            </a:r>
            <a:endParaRPr/>
          </a:p>
        </p:txBody>
      </p:sp>
    </p:spTree>
  </p:cSld>
  <p:timing>
    <p:tnLst>
      <p:par>
        <p:cTn id="1234" dur="indefinite" restart="never" nodeType="tmRoot">
          <p:childTnLst>
            <p:seq>
              <p:cTn id="1235" dur="indefinite" nodeType="mainSeq">
                <p:childTnLst>
                  <p:par>
                    <p:cTn id="1236" fill="hold">
                      <p:stCondLst>
                        <p:cond delay="indefinite"/>
                      </p:stCondLst>
                      <p:childTnLst>
                        <p:par>
                          <p:cTn id="1237" fill="hold">
                            <p:stCondLst>
                              <p:cond delay="0"/>
                            </p:stCondLst>
                            <p:childTnLst>
                              <p:par>
                                <p:cTn id="12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A446EC6D-AAE2-41E9-8356-90C46AA5743E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Probability  -  events</a:t>
            </a:r>
            <a:endParaRPr/>
          </a:p>
        </p:txBody>
      </p:sp>
      <p:sp>
        <p:nvSpPr>
          <p:cNvPr id="127" name="TextShape 3"/>
          <p:cNvSpPr txBox="1"/>
          <p:nvPr/>
        </p:nvSpPr>
        <p:spPr>
          <a:xfrm>
            <a:off x="685800" y="1143000"/>
            <a:ext cx="7772040" cy="5105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533520" indent="-533160">
              <a:lnSpc>
                <a:spcPct val="100000"/>
              </a:lnSpc>
            </a:pPr>
            <a:endParaRPr/>
          </a:p>
          <a:p>
            <a:pPr marL="533520" indent="-53316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Experiment: throwing a die once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8" name="Picture 7" descr=""/>
          <p:cNvPicPr/>
          <p:nvPr/>
        </p:nvPicPr>
        <p:blipFill>
          <a:blip r:embed="rId1"/>
          <a:stretch/>
        </p:blipFill>
        <p:spPr>
          <a:xfrm>
            <a:off x="6916680" y="633240"/>
            <a:ext cx="1150560" cy="1190160"/>
          </a:xfrm>
          <a:prstGeom prst="rect">
            <a:avLst/>
          </a:prstGeom>
          <a:ln w="25560">
            <a:noFill/>
          </a:ln>
        </p:spPr>
      </p:pic>
      <p:pic>
        <p:nvPicPr>
          <p:cNvPr id="129" name="Picture 8" descr=""/>
          <p:cNvPicPr/>
          <p:nvPr/>
        </p:nvPicPr>
        <p:blipFill>
          <a:blip r:embed="rId2"/>
          <a:stretch/>
        </p:blipFill>
        <p:spPr>
          <a:xfrm>
            <a:off x="2019240" y="2125800"/>
            <a:ext cx="4841640" cy="658440"/>
          </a:xfrm>
          <a:prstGeom prst="rect">
            <a:avLst/>
          </a:prstGeom>
          <a:ln w="25560">
            <a:noFill/>
          </a:ln>
        </p:spPr>
      </p:pic>
      <p:sp>
        <p:nvSpPr>
          <p:cNvPr id="130" name="CustomShape 4"/>
          <p:cNvSpPr/>
          <p:nvPr/>
        </p:nvSpPr>
        <p:spPr>
          <a:xfrm>
            <a:off x="884520" y="2063880"/>
            <a:ext cx="935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Ω =</a:t>
            </a:r>
            <a:endParaRPr/>
          </a:p>
        </p:txBody>
      </p:sp>
      <p:sp>
        <p:nvSpPr>
          <p:cNvPr id="131" name="CustomShape 5"/>
          <p:cNvSpPr/>
          <p:nvPr/>
        </p:nvSpPr>
        <p:spPr>
          <a:xfrm>
            <a:off x="168480" y="3076560"/>
            <a:ext cx="6179400" cy="45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Outcomes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elements of the sample space 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</a:t>
            </a:r>
            <a:endParaRPr/>
          </a:p>
        </p:txBody>
      </p:sp>
      <p:sp>
        <p:nvSpPr>
          <p:cNvPr id="132" name="CustomShape 6"/>
          <p:cNvSpPr/>
          <p:nvPr/>
        </p:nvSpPr>
        <p:spPr>
          <a:xfrm>
            <a:off x="210960" y="3952800"/>
            <a:ext cx="6060960" cy="45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Events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Are </a:t>
            </a:r>
            <a:r>
              <a:rPr i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subsets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of the sample space 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</a:t>
            </a:r>
            <a:endParaRPr/>
          </a:p>
        </p:txBody>
      </p:sp>
      <p:sp>
        <p:nvSpPr>
          <p:cNvPr id="133" name="CustomShape 7"/>
          <p:cNvSpPr/>
          <p:nvPr/>
        </p:nvSpPr>
        <p:spPr>
          <a:xfrm>
            <a:off x="303840" y="6026040"/>
            <a:ext cx="6419160" cy="45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Empty subsets are 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null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or 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impossible events</a:t>
            </a:r>
            <a:endParaRPr/>
          </a:p>
        </p:txBody>
      </p:sp>
      <p:sp>
        <p:nvSpPr>
          <p:cNvPr id="134" name="CustomShape 8"/>
          <p:cNvSpPr/>
          <p:nvPr/>
        </p:nvSpPr>
        <p:spPr>
          <a:xfrm>
            <a:off x="270000" y="4773600"/>
            <a:ext cx="8598960" cy="45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event occurs if any of the outcomes in that event occurs.</a:t>
            </a:r>
            <a:endParaRPr/>
          </a:p>
        </p:txBody>
      </p:sp>
      <p:sp>
        <p:nvSpPr>
          <p:cNvPr id="135" name="CustomShape 9"/>
          <p:cNvSpPr/>
          <p:nvPr/>
        </p:nvSpPr>
        <p:spPr>
          <a:xfrm>
            <a:off x="160200" y="4675320"/>
            <a:ext cx="8834040" cy="1061640"/>
          </a:xfrm>
          <a:prstGeom prst="roundRect">
            <a:avLst>
              <a:gd name="adj" fmla="val 16667"/>
            </a:avLst>
          </a:prstGeom>
          <a:noFill/>
          <a:ln w="572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7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85800" y="1143000"/>
            <a:ext cx="7772040" cy="5105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533520" indent="-533160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Experiment: throwing a die once</a:t>
            </a:r>
            <a:endParaRPr/>
          </a:p>
          <a:p>
            <a:pPr marL="533520" indent="-533160">
              <a:lnSpc>
                <a:spcPct val="100000"/>
              </a:lnSpc>
            </a:pPr>
            <a:endParaRPr/>
          </a:p>
          <a:p>
            <a:pPr marL="533520" indent="-533160">
              <a:lnSpc>
                <a:spcPct val="100000"/>
              </a:lnSpc>
            </a:pPr>
            <a:endParaRPr/>
          </a:p>
          <a:p>
            <a:pPr marL="533520" indent="-533160">
              <a:lnSpc>
                <a:spcPct val="100000"/>
              </a:lnSpc>
            </a:pPr>
            <a:r>
              <a:rPr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events:</a:t>
            </a:r>
            <a:endParaRPr/>
          </a:p>
          <a:p>
            <a:pPr marL="533520" indent="-533160">
              <a:lnSpc>
                <a:spcPct val="100000"/>
              </a:lnSpc>
              <a:buFont typeface="Star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event 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observing an even number of dots: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533520" indent="-533160">
              <a:lnSpc>
                <a:spcPct val="100000"/>
              </a:lnSpc>
              <a:buFont typeface="Star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event </a:t>
            </a: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of observing an odd number of dots:</a:t>
            </a:r>
            <a:endParaRPr/>
          </a:p>
          <a:p>
            <a:pPr marL="533520" indent="-533160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03133494-F33E-4C73-8746-DB0EE5DDAA37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138" name="TextShape 3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Probability  -  events</a:t>
            </a:r>
            <a:endParaRPr/>
          </a:p>
        </p:txBody>
      </p:sp>
      <p:pic>
        <p:nvPicPr>
          <p:cNvPr id="139" name="Picture 7" descr=""/>
          <p:cNvPicPr/>
          <p:nvPr/>
        </p:nvPicPr>
        <p:blipFill>
          <a:blip r:embed="rId1"/>
          <a:stretch/>
        </p:blipFill>
        <p:spPr>
          <a:xfrm>
            <a:off x="7682040" y="198360"/>
            <a:ext cx="1150560" cy="1190160"/>
          </a:xfrm>
          <a:prstGeom prst="rect">
            <a:avLst/>
          </a:prstGeom>
          <a:ln w="25560">
            <a:noFill/>
          </a:ln>
        </p:spPr>
      </p:pic>
      <p:pic>
        <p:nvPicPr>
          <p:cNvPr id="140" name="Picture 8" descr=""/>
          <p:cNvPicPr/>
          <p:nvPr/>
        </p:nvPicPr>
        <p:blipFill>
          <a:blip r:embed="rId2"/>
          <a:stretch/>
        </p:blipFill>
        <p:spPr>
          <a:xfrm>
            <a:off x="2133720" y="1828800"/>
            <a:ext cx="4841640" cy="658440"/>
          </a:xfrm>
          <a:prstGeom prst="rect">
            <a:avLst/>
          </a:prstGeom>
          <a:ln w="25560">
            <a:noFill/>
          </a:ln>
        </p:spPr>
      </p:pic>
      <p:sp>
        <p:nvSpPr>
          <p:cNvPr id="141" name="CustomShape 4"/>
          <p:cNvSpPr/>
          <p:nvPr/>
        </p:nvSpPr>
        <p:spPr>
          <a:xfrm>
            <a:off x="996840" y="1824120"/>
            <a:ext cx="8532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Ω =</a:t>
            </a:r>
            <a:endParaRPr/>
          </a:p>
        </p:txBody>
      </p:sp>
      <p:pic>
        <p:nvPicPr>
          <p:cNvPr id="142" name="Picture 2" descr=""/>
          <p:cNvPicPr/>
          <p:nvPr/>
        </p:nvPicPr>
        <p:blipFill>
          <a:blip r:embed="rId3"/>
          <a:stretch/>
        </p:blipFill>
        <p:spPr>
          <a:xfrm>
            <a:off x="4114800" y="3657600"/>
            <a:ext cx="3336480" cy="790200"/>
          </a:xfrm>
          <a:prstGeom prst="rect">
            <a:avLst/>
          </a:prstGeom>
          <a:ln w="25560">
            <a:noFill/>
          </a:ln>
        </p:spPr>
      </p:pic>
      <p:sp>
        <p:nvSpPr>
          <p:cNvPr id="143" name="CustomShape 5"/>
          <p:cNvSpPr/>
          <p:nvPr/>
        </p:nvSpPr>
        <p:spPr>
          <a:xfrm>
            <a:off x="2663280" y="3749760"/>
            <a:ext cx="834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 =</a:t>
            </a:r>
            <a:endParaRPr/>
          </a:p>
        </p:txBody>
      </p:sp>
      <p:sp>
        <p:nvSpPr>
          <p:cNvPr id="144" name="CustomShape 6"/>
          <p:cNvSpPr/>
          <p:nvPr/>
        </p:nvSpPr>
        <p:spPr>
          <a:xfrm>
            <a:off x="2754000" y="5637240"/>
            <a:ext cx="8578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 =</a:t>
            </a:r>
            <a:endParaRPr/>
          </a:p>
        </p:txBody>
      </p:sp>
      <p:pic>
        <p:nvPicPr>
          <p:cNvPr id="145" name="Picture 3" descr=""/>
          <p:cNvPicPr/>
          <p:nvPr/>
        </p:nvPicPr>
        <p:blipFill>
          <a:blip r:embed="rId4"/>
          <a:stretch/>
        </p:blipFill>
        <p:spPr>
          <a:xfrm>
            <a:off x="4065480" y="5540400"/>
            <a:ext cx="2849040" cy="847440"/>
          </a:xfrm>
          <a:prstGeom prst="rect">
            <a:avLst/>
          </a:prstGeom>
          <a:ln w="25560">
            <a:noFill/>
          </a:ln>
        </p:spPr>
      </p:pic>
    </p:spTree>
  </p:cSld>
  <p:timing>
    <p:tnLst>
      <p:par>
        <p:cTn id="79" dur="indefinite" restart="never" nodeType="tmRoot">
          <p:childTnLst>
            <p:seq>
              <p:cTn id="80" dur="indefinite" nodeType="mainSeq">
                <p:childTnLst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7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99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371600" y="6172200"/>
            <a:ext cx="6275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L 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occurs if any of the outcomes in 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L 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occurs.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1219320" y="6172200"/>
            <a:ext cx="6470280" cy="491760"/>
          </a:xfrm>
          <a:prstGeom prst="roundRect">
            <a:avLst>
              <a:gd name="adj" fmla="val 16667"/>
            </a:avLst>
          </a:prstGeom>
          <a:noFill/>
          <a:ln w="572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TextShape 3"/>
          <p:cNvSpPr txBox="1"/>
          <p:nvPr/>
        </p:nvSpPr>
        <p:spPr>
          <a:xfrm>
            <a:off x="7238880" y="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63AE3303-5DAE-495D-86F8-FA861F2F7075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149" name="TextShape 4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throwing a pair of dice </a:t>
            </a:r>
            <a:endParaRPr/>
          </a:p>
        </p:txBody>
      </p:sp>
      <p:sp>
        <p:nvSpPr>
          <p:cNvPr id="150" name="TextShape 5"/>
          <p:cNvSpPr txBox="1"/>
          <p:nvPr/>
        </p:nvSpPr>
        <p:spPr>
          <a:xfrm>
            <a:off x="146160" y="733320"/>
            <a:ext cx="8837280" cy="2009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533520" indent="-533160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(one </a:t>
            </a:r>
            <a:r>
              <a:rPr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one</a:t>
            </a:r>
            <a:r>
              <a:rPr lang="en-US" sz="2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blue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/>
          </a:p>
          <a:p>
            <a:pPr lvl="1" marL="933480" indent="-533160">
              <a:lnSpc>
                <a:spcPct val="100000"/>
              </a:lnSpc>
              <a:buFont typeface="StarSymbol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sample space has 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36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outcomes:</a:t>
            </a:r>
            <a:endParaRPr/>
          </a:p>
          <a:p>
            <a:pPr marL="533520" indent="-533160">
              <a:lnSpc>
                <a:spcPct val="100000"/>
              </a:lnSpc>
            </a:pPr>
            <a:endParaRPr/>
          </a:p>
          <a:p>
            <a:pPr marL="533520" indent="-533160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1" name="CustomShape 6"/>
          <p:cNvSpPr/>
          <p:nvPr/>
        </p:nvSpPr>
        <p:spPr>
          <a:xfrm>
            <a:off x="910080" y="2692440"/>
            <a:ext cx="935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Ω =</a:t>
            </a:r>
            <a:endParaRPr/>
          </a:p>
        </p:txBody>
      </p:sp>
      <p:pic>
        <p:nvPicPr>
          <p:cNvPr id="152" name="Picture 2" descr=""/>
          <p:cNvPicPr/>
          <p:nvPr/>
        </p:nvPicPr>
        <p:blipFill>
          <a:blip r:embed="rId1"/>
          <a:stretch/>
        </p:blipFill>
        <p:spPr>
          <a:xfrm>
            <a:off x="1998720" y="1944720"/>
            <a:ext cx="6219360" cy="2398320"/>
          </a:xfrm>
          <a:prstGeom prst="rect">
            <a:avLst/>
          </a:prstGeom>
          <a:ln w="25560">
            <a:noFill/>
          </a:ln>
        </p:spPr>
      </p:pic>
      <p:sp>
        <p:nvSpPr>
          <p:cNvPr id="153" name="CustomShape 7"/>
          <p:cNvSpPr/>
          <p:nvPr/>
        </p:nvSpPr>
        <p:spPr>
          <a:xfrm>
            <a:off x="2766960" y="2292480"/>
            <a:ext cx="5408280" cy="1987200"/>
          </a:xfrm>
          <a:prstGeom prst="rect">
            <a:avLst/>
          </a:prstGeom>
          <a:noFill/>
          <a:ln w="76320">
            <a:solidFill>
              <a:schemeClr val="bg1">
                <a:lumMod val="50000"/>
              </a:scheme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8"/>
          <p:cNvSpPr/>
          <p:nvPr/>
        </p:nvSpPr>
        <p:spPr>
          <a:xfrm>
            <a:off x="239760" y="4456080"/>
            <a:ext cx="77259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33520" indent="-533160">
              <a:lnSpc>
                <a:spcPct val="100000"/>
              </a:lnSpc>
              <a:buFont typeface="StarSymbol"/>
              <a:buChar char=""/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event </a:t>
            </a:r>
            <a:r>
              <a:rPr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L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of obtaining the number 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 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endParaRPr/>
          </a:p>
        </p:txBody>
      </p:sp>
      <p:sp>
        <p:nvSpPr>
          <p:cNvPr id="155" name="CustomShape 9"/>
          <p:cNvSpPr/>
          <p:nvPr/>
        </p:nvSpPr>
        <p:spPr>
          <a:xfrm>
            <a:off x="2743200" y="3807000"/>
            <a:ext cx="936360" cy="582120"/>
          </a:xfrm>
          <a:prstGeom prst="ellipse">
            <a:avLst/>
          </a:prstGeom>
          <a:noFill/>
          <a:ln w="7632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0"/>
          <p:cNvSpPr/>
          <p:nvPr/>
        </p:nvSpPr>
        <p:spPr>
          <a:xfrm>
            <a:off x="3603600" y="3478320"/>
            <a:ext cx="937800" cy="582120"/>
          </a:xfrm>
          <a:prstGeom prst="ellipse">
            <a:avLst/>
          </a:prstGeom>
          <a:noFill/>
          <a:ln w="7632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1"/>
          <p:cNvSpPr/>
          <p:nvPr/>
        </p:nvSpPr>
        <p:spPr>
          <a:xfrm>
            <a:off x="4465800" y="3162240"/>
            <a:ext cx="936360" cy="582120"/>
          </a:xfrm>
          <a:prstGeom prst="ellipse">
            <a:avLst/>
          </a:prstGeom>
          <a:noFill/>
          <a:ln w="7632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2"/>
          <p:cNvSpPr/>
          <p:nvPr/>
        </p:nvSpPr>
        <p:spPr>
          <a:xfrm>
            <a:off x="5337000" y="2811600"/>
            <a:ext cx="937800" cy="582120"/>
          </a:xfrm>
          <a:prstGeom prst="ellipse">
            <a:avLst/>
          </a:prstGeom>
          <a:noFill/>
          <a:ln w="7632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3"/>
          <p:cNvSpPr/>
          <p:nvPr/>
        </p:nvSpPr>
        <p:spPr>
          <a:xfrm>
            <a:off x="6199200" y="2530440"/>
            <a:ext cx="936360" cy="582120"/>
          </a:xfrm>
          <a:prstGeom prst="ellipse">
            <a:avLst/>
          </a:prstGeom>
          <a:noFill/>
          <a:ln w="7632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4"/>
          <p:cNvSpPr/>
          <p:nvPr/>
        </p:nvSpPr>
        <p:spPr>
          <a:xfrm>
            <a:off x="7013520" y="2190600"/>
            <a:ext cx="937800" cy="582120"/>
          </a:xfrm>
          <a:prstGeom prst="ellipse">
            <a:avLst/>
          </a:prstGeom>
          <a:noFill/>
          <a:ln w="7632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7" dur="indefinite" restart="never" nodeType="tmRoot">
          <p:childTnLst>
            <p:seq>
              <p:cTn id="98" dur="indefinite" nodeType="mainSeq">
                <p:childTnLst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2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2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2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3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3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3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4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36374</TotalTime>
  <Application>LibreOffice/5.0.2.2$Linux_X86_64 LibreOffice_project/00m0$Build-2</Application>
  <Paragraphs>653</Paragraphs>
  <Company>UC, Berkeley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2003-05-19T17:57:23Z</dcterms:created>
  <dc:creator>Roberto Horowitz;Richard Conway</dc:creator>
  <dc:language>en-US</dc:language>
  <dcterms:modified xsi:type="dcterms:W3CDTF">2016-01-21T01:59:29Z</dcterms:modified>
  <cp:revision>339</cp:revision>
  <dc:title>ME 233 Review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UC, Berkeley</vt:lpwstr>
  </property>
  <property fmtid="{D5CDD505-2E9C-101B-9397-08002B2CF9AE}" pid="4" name="HiddenSlides">
    <vt:i4>5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63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63</vt:i4>
  </property>
</Properties>
</file>