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2.xml" ContentType="application/vnd.openxmlformats-officedocument.presentationml.notesSlide+xml"/>
  <Override PartName="/ppt/tags/tag57.xml" ContentType="application/vnd.openxmlformats-officedocument.presentationml.tags+xml"/>
  <Override PartName="/ppt/notesSlides/notesSlide3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90.xml" ContentType="application/vnd.openxmlformats-officedocument.presentationml.tags+xml"/>
  <Override PartName="/ppt/notesSlides/notesSlide40.xml" ContentType="application/vnd.openxmlformats-officedocument.presentationml.notesSlide+xml"/>
  <Override PartName="/ppt/tags/tag91.xml" ContentType="application/vnd.openxmlformats-officedocument.presentationml.tags+xml"/>
  <Override PartName="/ppt/notesSlides/notesSlide41.xml" ContentType="application/vnd.openxmlformats-officedocument.presentationml.notesSlide+xml"/>
  <Override PartName="/ppt/tags/tag92.xml" ContentType="application/vnd.openxmlformats-officedocument.presentationml.tags+xml"/>
  <Override PartName="/ppt/notesSlides/notesSlide42.xml" ContentType="application/vnd.openxmlformats-officedocument.presentationml.notesSlide+xml"/>
  <Override PartName="/ppt/tags/tag93.xml" ContentType="application/vnd.openxmlformats-officedocument.presentationml.tags+xml"/>
  <Override PartName="/ppt/notesSlides/notesSlide4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4.xml" ContentType="application/vnd.openxmlformats-officedocument.presentationml.notesSlide+xml"/>
  <Override PartName="/ppt/tags/tag97.xml" ContentType="application/vnd.openxmlformats-officedocument.presentationml.tags+xml"/>
  <Override PartName="/ppt/notesSlides/notesSlide4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00.xml" ContentType="application/vnd.openxmlformats-officedocument.presentationml.tags+xml"/>
  <Override PartName="/ppt/notesSlides/notesSlide5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706" r:id="rId3"/>
    <p:sldId id="629" r:id="rId4"/>
    <p:sldId id="686" r:id="rId5"/>
    <p:sldId id="721" r:id="rId6"/>
    <p:sldId id="630" r:id="rId7"/>
    <p:sldId id="722" r:id="rId8"/>
    <p:sldId id="723" r:id="rId9"/>
    <p:sldId id="724" r:id="rId10"/>
    <p:sldId id="632" r:id="rId11"/>
    <p:sldId id="633" r:id="rId12"/>
    <p:sldId id="735" r:id="rId13"/>
    <p:sldId id="737" r:id="rId14"/>
    <p:sldId id="738" r:id="rId15"/>
    <p:sldId id="741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78" r:id="rId24"/>
    <p:sldId id="779" r:id="rId25"/>
    <p:sldId id="782" r:id="rId26"/>
    <p:sldId id="780" r:id="rId27"/>
    <p:sldId id="781" r:id="rId28"/>
    <p:sldId id="742" r:id="rId29"/>
    <p:sldId id="743" r:id="rId30"/>
    <p:sldId id="744" r:id="rId31"/>
    <p:sldId id="691" r:id="rId32"/>
    <p:sldId id="639" r:id="rId33"/>
    <p:sldId id="640" r:id="rId34"/>
    <p:sldId id="641" r:id="rId35"/>
    <p:sldId id="642" r:id="rId36"/>
    <p:sldId id="643" r:id="rId37"/>
    <p:sldId id="711" r:id="rId38"/>
    <p:sldId id="712" r:id="rId39"/>
    <p:sldId id="713" r:id="rId40"/>
    <p:sldId id="715" r:id="rId41"/>
    <p:sldId id="714" r:id="rId42"/>
    <p:sldId id="716" r:id="rId43"/>
    <p:sldId id="645" r:id="rId44"/>
    <p:sldId id="790" r:id="rId45"/>
    <p:sldId id="646" r:id="rId46"/>
    <p:sldId id="647" r:id="rId47"/>
    <p:sldId id="748" r:id="rId48"/>
    <p:sldId id="749" r:id="rId49"/>
    <p:sldId id="750" r:id="rId50"/>
    <p:sldId id="751" r:id="rId51"/>
    <p:sldId id="777" r:id="rId52"/>
    <p:sldId id="752" r:id="rId53"/>
    <p:sldId id="753" r:id="rId54"/>
    <p:sldId id="754" r:id="rId55"/>
    <p:sldId id="756" r:id="rId56"/>
    <p:sldId id="757" r:id="rId57"/>
    <p:sldId id="768" r:id="rId58"/>
    <p:sldId id="759" r:id="rId59"/>
    <p:sldId id="760" r:id="rId60"/>
    <p:sldId id="761" r:id="rId61"/>
    <p:sldId id="762" r:id="rId62"/>
    <p:sldId id="763" r:id="rId63"/>
    <p:sldId id="764" r:id="rId64"/>
  </p:sldIdLst>
  <p:sldSz cx="9144000" cy="6858000" type="screen4x3"/>
  <p:notesSz cx="9601200" cy="73152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393" autoAdjust="0"/>
  </p:normalViewPr>
  <p:slideViewPr>
    <p:cSldViewPr>
      <p:cViewPr>
        <p:scale>
          <a:sx n="66" d="100"/>
          <a:sy n="66" d="100"/>
        </p:scale>
        <p:origin x="-1134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76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3" Type="http://schemas.openxmlformats.org/officeDocument/2006/relationships/slide" Target="slides/slide6.xml"/><Relationship Id="rId7" Type="http://schemas.openxmlformats.org/officeDocument/2006/relationships/slide" Target="slides/slide2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23.xml"/><Relationship Id="rId5" Type="http://schemas.openxmlformats.org/officeDocument/2006/relationships/slide" Target="slides/slide16.xml"/><Relationship Id="rId10" Type="http://schemas.openxmlformats.org/officeDocument/2006/relationships/slide" Target="slides/slide33.xml"/><Relationship Id="rId4" Type="http://schemas.openxmlformats.org/officeDocument/2006/relationships/slide" Target="slides/slide10.xml"/><Relationship Id="rId9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fld id="{8EAE3C41-1E1D-4724-8915-3003E626A7F2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19513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fld id="{AEB2490E-9CA6-4942-9740-8E1B1DA13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B3CE2-E71C-4AAC-A38B-0E6DF6AEABC0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F97DE-E1B7-46D8-B4CF-ED5AC4B048A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337C2-C370-4483-A9EB-CD94804F1D3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80D16-A0AB-4C2A-AABC-CC5714BAFF75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F2EE1-23D1-4D02-9A38-FA9E2FE4434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FB904-1CF4-4322-8446-DD9870E667D0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604E9-E1BD-4D0D-9BAB-AC522592364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A1F2C-6A82-4C74-B517-EC51E2A6518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FB904-1CF4-4322-8446-DD9870E667D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F38E3-392E-456D-9F47-5F6BCEDE0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FAA1-36AE-47A9-A982-17296B3C0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697C-99A0-4E95-88ED-23AE9076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06FE9-9A17-4788-A98D-C7B360491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0321B-EBC0-49DE-9E6D-6C6672A6F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F743-56B7-4202-B2D0-229808E31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78A4C-42C0-46E3-B5C1-20C032FF4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A3E4-C59C-46DD-9BC7-A2E6AEBC2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2E88-CD51-448A-87D7-88B338CCA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E02E-4C93-41FD-B886-A4163A0B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F9FF-C3E7-45CD-90CB-938AF5C4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cs typeface="+mn-cs"/>
              </a:defRPr>
            </a:lvl1pPr>
          </a:lstStyle>
          <a:p>
            <a:pPr>
              <a:defRPr/>
            </a:pPr>
            <a:fld id="{0AB003DE-77BA-47ED-BD85-82766B62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21.xml"/><Relationship Id="rId10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20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23.xml"/><Relationship Id="rId16" Type="http://schemas.openxmlformats.org/officeDocument/2006/relationships/image" Target="../media/image6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18.png"/><Relationship Id="rId10" Type="http://schemas.openxmlformats.org/officeDocument/2006/relationships/tags" Target="../tags/tag31.xml"/><Relationship Id="rId19" Type="http://schemas.openxmlformats.org/officeDocument/2006/relationships/image" Target="../media/image21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3.xml"/><Relationship Id="rId7" Type="http://schemas.openxmlformats.org/officeDocument/2006/relationships/image" Target="../media/image3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7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4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49.xml"/><Relationship Id="rId10" Type="http://schemas.openxmlformats.org/officeDocument/2006/relationships/image" Target="../media/image40.png"/><Relationship Id="rId4" Type="http://schemas.openxmlformats.org/officeDocument/2006/relationships/tags" Target="../tags/tag48.xml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emf"/><Relationship Id="rId2" Type="http://schemas.openxmlformats.org/officeDocument/2006/relationships/tags" Target="../tags/tag5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6.e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3.xml"/><Relationship Id="rId7" Type="http://schemas.openxmlformats.org/officeDocument/2006/relationships/image" Target="../media/image4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56.xml"/><Relationship Id="rId7" Type="http://schemas.openxmlformats.org/officeDocument/2006/relationships/image" Target="../media/image5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60.xml"/><Relationship Id="rId7" Type="http://schemas.openxmlformats.org/officeDocument/2006/relationships/image" Target="../media/image54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9" Type="http://schemas.openxmlformats.org/officeDocument/2006/relationships/image" Target="../media/image67.png"/><Relationship Id="rId21" Type="http://schemas.openxmlformats.org/officeDocument/2006/relationships/tags" Target="../tags/tag83.xml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47" Type="http://schemas.openxmlformats.org/officeDocument/2006/relationships/image" Target="../media/image75.png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9" Type="http://schemas.openxmlformats.org/officeDocument/2006/relationships/notesSlide" Target="../notesSlides/notesSlide36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45" Type="http://schemas.openxmlformats.org/officeDocument/2006/relationships/image" Target="../media/image73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64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59.png"/><Relationship Id="rId44" Type="http://schemas.openxmlformats.org/officeDocument/2006/relationships/image" Target="../media/image72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43" Type="http://schemas.openxmlformats.org/officeDocument/2006/relationships/image" Target="../media/image71.png"/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46" Type="http://schemas.openxmlformats.org/officeDocument/2006/relationships/image" Target="../media/image74.png"/><Relationship Id="rId20" Type="http://schemas.openxmlformats.org/officeDocument/2006/relationships/tags" Target="../tags/tag82.xml"/><Relationship Id="rId41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96.xml"/><Relationship Id="rId7" Type="http://schemas.openxmlformats.org/officeDocument/2006/relationships/image" Target="../media/image8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9.png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png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5.png"/><Relationship Id="rId9" Type="http://schemas.openxmlformats.org/officeDocument/2006/relationships/image" Target="../media/image87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88.emf"/><Relationship Id="rId10" Type="http://schemas.openxmlformats.org/officeDocument/2006/relationships/image" Target="../media/image90.e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0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99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07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12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15.emf"/><Relationship Id="rId4" Type="http://schemas.openxmlformats.org/officeDocument/2006/relationships/image" Target="../media/image92.emf"/><Relationship Id="rId9" Type="http://schemas.openxmlformats.org/officeDocument/2006/relationships/image" Target="../media/image114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.png"/><Relationship Id="rId2" Type="http://schemas.openxmlformats.org/officeDocument/2006/relationships/tags" Target="../tags/tag11.xml"/><Relationship Id="rId16" Type="http://schemas.openxmlformats.org/officeDocument/2006/relationships/image" Target="../media/image10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6.png"/><Relationship Id="rId5" Type="http://schemas.openxmlformats.org/officeDocument/2006/relationships/tags" Target="../tags/tag14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123.emf"/><Relationship Id="rId3" Type="http://schemas.openxmlformats.org/officeDocument/2006/relationships/notesSlide" Target="../notesSlides/notesSlide61.xml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" Type="http://schemas.openxmlformats.org/officeDocument/2006/relationships/notesSlide" Target="../notesSlides/notesSlide62.xml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136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1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139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0768E-4EAD-447B-879E-A408BD8F40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Introduction to Probability Theory</a:t>
            </a:r>
            <a:endParaRPr lang="en-US" sz="32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pp. PR1-PR3)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B5AC9-C28D-41DD-A774-43DDE64A17F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Union, Complement and Intersection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For a sample space</a:t>
            </a:r>
          </a:p>
          <a:p>
            <a:pPr eaLnBrk="1" hangingPunct="1">
              <a:buFontTx/>
              <a:buNone/>
            </a:pPr>
            <a:r>
              <a:rPr lang="en-US" smtClean="0"/>
              <a:t>And the set of all events 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28600" y="24384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Union of two events (or): </a:t>
            </a:r>
          </a:p>
        </p:txBody>
      </p:sp>
      <p:pic>
        <p:nvPicPr>
          <p:cNvPr id="922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219200"/>
            <a:ext cx="40576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1" y="1752600"/>
            <a:ext cx="34099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15"/>
          <p:cNvSpPr>
            <a:spLocks noChangeArrowheads="1"/>
          </p:cNvSpPr>
          <p:nvPr/>
        </p:nvSpPr>
        <p:spPr bwMode="auto">
          <a:xfrm>
            <a:off x="228600" y="40386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Intersection of two events (and): </a:t>
            </a:r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304800" y="54864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Complement of an event (not): </a:t>
            </a:r>
          </a:p>
        </p:txBody>
      </p:sp>
      <p:pic>
        <p:nvPicPr>
          <p:cNvPr id="9226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89050" y="3292475"/>
            <a:ext cx="645795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30324" y="4797425"/>
            <a:ext cx="676275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87474" y="6248400"/>
            <a:ext cx="66484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35DC-55DF-4950-8F11-BE3F9D738F5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Union, Complement and Intersection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457200" y="13716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Union of two events: 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152400" y="30480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Intersection of two events: 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28600" y="48006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Complement of an event: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5181600"/>
            <a:ext cx="2819400" cy="1371600"/>
            <a:chOff x="3552" y="3264"/>
            <a:chExt cx="1776" cy="864"/>
          </a:xfrm>
        </p:grpSpPr>
        <p:sp>
          <p:nvSpPr>
            <p:cNvPr id="10268" name="Rectangle 37"/>
            <p:cNvSpPr>
              <a:spLocks noChangeArrowheads="1"/>
            </p:cNvSpPr>
            <p:nvPr/>
          </p:nvSpPr>
          <p:spPr bwMode="auto">
            <a:xfrm>
              <a:off x="3552" y="3264"/>
              <a:ext cx="1776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38"/>
            <p:cNvSpPr>
              <a:spLocks noChangeArrowheads="1"/>
            </p:cNvSpPr>
            <p:nvPr/>
          </p:nvSpPr>
          <p:spPr bwMode="auto">
            <a:xfrm>
              <a:off x="3806" y="3421"/>
              <a:ext cx="803" cy="4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0" name="Picture 40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37" y="3343"/>
              <a:ext cx="16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1" name="Picture 41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59" y="3578"/>
              <a:ext cx="19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638800" y="1447800"/>
            <a:ext cx="2819400" cy="1371600"/>
            <a:chOff x="3552" y="912"/>
            <a:chExt cx="1776" cy="864"/>
          </a:xfrm>
        </p:grpSpPr>
        <p:sp>
          <p:nvSpPr>
            <p:cNvPr id="10261" name="Rectangle 30"/>
            <p:cNvSpPr>
              <a:spLocks noChangeArrowheads="1"/>
            </p:cNvSpPr>
            <p:nvPr/>
          </p:nvSpPr>
          <p:spPr bwMode="auto">
            <a:xfrm>
              <a:off x="3552" y="912"/>
              <a:ext cx="177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31"/>
            <p:cNvSpPr>
              <a:spLocks noChangeArrowheads="1"/>
            </p:cNvSpPr>
            <p:nvPr/>
          </p:nvSpPr>
          <p:spPr bwMode="auto">
            <a:xfrm>
              <a:off x="3806" y="1069"/>
              <a:ext cx="803" cy="471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32"/>
            <p:cNvSpPr>
              <a:spLocks noChangeArrowheads="1"/>
            </p:cNvSpPr>
            <p:nvPr/>
          </p:nvSpPr>
          <p:spPr bwMode="auto">
            <a:xfrm>
              <a:off x="4313" y="1069"/>
              <a:ext cx="804" cy="471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64" name="Picture 33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37" y="991"/>
              <a:ext cx="16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5" name="Picture 3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59" y="1226"/>
              <a:ext cx="19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6" name="Picture 35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685" y="1210"/>
              <a:ext cx="201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7" name="Oval 43"/>
            <p:cNvSpPr>
              <a:spLocks noChangeArrowheads="1"/>
            </p:cNvSpPr>
            <p:nvPr/>
          </p:nvSpPr>
          <p:spPr bwMode="auto">
            <a:xfrm>
              <a:off x="3792" y="1056"/>
              <a:ext cx="803" cy="4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638800" y="3276600"/>
            <a:ext cx="2819400" cy="1371600"/>
            <a:chOff x="3552" y="2064"/>
            <a:chExt cx="1776" cy="864"/>
          </a:xfrm>
        </p:grpSpPr>
        <p:grpSp>
          <p:nvGrpSpPr>
            <p:cNvPr id="10253" name="Group 21"/>
            <p:cNvGrpSpPr>
              <a:grpSpLocks/>
            </p:cNvGrpSpPr>
            <p:nvPr/>
          </p:nvGrpSpPr>
          <p:grpSpPr bwMode="auto">
            <a:xfrm>
              <a:off x="3552" y="2064"/>
              <a:ext cx="1776" cy="864"/>
              <a:chOff x="3216" y="816"/>
              <a:chExt cx="2016" cy="1056"/>
            </a:xfrm>
          </p:grpSpPr>
          <p:sp>
            <p:nvSpPr>
              <p:cNvPr id="10255" name="Rectangle 13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2016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Oval 14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12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Oval 15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912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58" name="Picture 16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3312" y="912"/>
                <a:ext cx="19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59" name="Picture 18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792" y="1200"/>
                <a:ext cx="216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60" name="Picture 20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502" y="1180"/>
                <a:ext cx="228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54" name="Oval 44"/>
            <p:cNvSpPr>
              <a:spLocks noChangeArrowheads="1"/>
            </p:cNvSpPr>
            <p:nvPr/>
          </p:nvSpPr>
          <p:spPr bwMode="auto">
            <a:xfrm>
              <a:off x="4320" y="2256"/>
              <a:ext cx="288" cy="3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02160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86001" y="2133600"/>
            <a:ext cx="1181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2162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86001" y="3886200"/>
            <a:ext cx="1181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6010" y="5638801"/>
            <a:ext cx="1562463" cy="4377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/>
      <p:bldP spid="602119" grpId="0"/>
      <p:bldP spid="602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914401"/>
            <a:ext cx="8847139" cy="58197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chemeClr val="tx2"/>
                </a:solidFill>
              </a:rPr>
              <a:t>complement</a:t>
            </a:r>
            <a:r>
              <a:rPr lang="en-US" dirty="0" smtClean="0"/>
              <a:t> of an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, denoted by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, is the set of outcomes that are not in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  occurring means that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 </a:t>
            </a:r>
            <a:r>
              <a:rPr lang="en-US" i="1" dirty="0" smtClean="0"/>
              <a:t>does not occur</a:t>
            </a:r>
            <a:endParaRPr lang="en-US" b="1" u="sng" dirty="0" smtClean="0">
              <a:sym typeface="TECHMath" pitchFamily="2" charset="2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2D8B1-A19E-46E2-BCA0-0BB8F0346FA5}" type="slidenum">
              <a:rPr lang="en-US" smtClean="0"/>
              <a:pPr/>
              <a:t>12</a:t>
            </a:fld>
            <a:endParaRPr lang="en-US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867403" y="3048000"/>
            <a:ext cx="2818886" cy="1409700"/>
            <a:chOff x="5643419" y="5153892"/>
            <a:chExt cx="2819400" cy="1410853"/>
          </a:xfrm>
        </p:grpSpPr>
        <p:sp>
          <p:nvSpPr>
            <p:cNvPr id="30727" name="Oval 38"/>
            <p:cNvSpPr>
              <a:spLocks noChangeArrowheads="1"/>
            </p:cNvSpPr>
            <p:nvPr/>
          </p:nvSpPr>
          <p:spPr bwMode="auto">
            <a:xfrm>
              <a:off x="6042025" y="5430838"/>
              <a:ext cx="1274763" cy="7477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43419" y="5193145"/>
              <a:ext cx="2819400" cy="1371600"/>
              <a:chOff x="3216" y="816"/>
              <a:chExt cx="2016" cy="1056"/>
            </a:xfrm>
            <a:solidFill>
              <a:schemeClr val="accent5">
                <a:lumMod val="65000"/>
              </a:schemeClr>
            </a:solidFill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2016" cy="105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729" name="TextBox 9"/>
            <p:cNvSpPr txBox="1">
              <a:spLocks noChangeArrowheads="1"/>
            </p:cNvSpPr>
            <p:nvPr/>
          </p:nvSpPr>
          <p:spPr bwMode="auto">
            <a:xfrm>
              <a:off x="6456221" y="5514042"/>
              <a:ext cx="410765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30730" name="TextBox 10"/>
            <p:cNvSpPr txBox="1">
              <a:spLocks noChangeArrowheads="1"/>
            </p:cNvSpPr>
            <p:nvPr/>
          </p:nvSpPr>
          <p:spPr bwMode="auto">
            <a:xfrm>
              <a:off x="7541495" y="5509423"/>
              <a:ext cx="521392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  <a:r>
                <a:rPr lang="en-US" i="1" baseline="30000">
                  <a:solidFill>
                    <a:srgbClr val="0000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30731" name="TextBox 11"/>
            <p:cNvSpPr txBox="1">
              <a:spLocks noChangeArrowheads="1"/>
            </p:cNvSpPr>
            <p:nvPr/>
          </p:nvSpPr>
          <p:spPr bwMode="auto">
            <a:xfrm>
              <a:off x="8054109" y="5153892"/>
              <a:ext cx="405954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kern="0" dirty="0">
                  <a:latin typeface="Century Schoolbook" pitchFamily="18" charset="0"/>
                  <a:cs typeface="Arial"/>
                </a:rPr>
                <a:t>Ω</a:t>
              </a:r>
              <a:endParaRPr lang="en-US" i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0411" y="3657600"/>
            <a:ext cx="4617979" cy="3701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Intersection of two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chemeClr val="tx2"/>
                </a:solidFill>
              </a:rPr>
              <a:t>intersection </a:t>
            </a:r>
            <a:r>
              <a:rPr lang="en-US" sz="2400" dirty="0" smtClean="0"/>
              <a:t>of two events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denoted by 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is the set of outcomes that are in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, </a:t>
            </a:r>
            <a:r>
              <a:rPr lang="en-US" sz="2400" b="1" u="sng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/>
              <a:t>If</a:t>
            </a:r>
            <a:r>
              <a:rPr lang="en-US" dirty="0" smtClean="0"/>
              <a:t> the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i="1" dirty="0" smtClean="0"/>
              <a:t>occurs, then </a:t>
            </a:r>
            <a:r>
              <a:rPr lang="en-US" b="1" i="1" u="sng" dirty="0" smtClean="0">
                <a:solidFill>
                  <a:schemeClr val="tx2"/>
                </a:solidFill>
              </a:rPr>
              <a:t>both</a:t>
            </a:r>
            <a:r>
              <a:rPr lang="en-US" i="1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i="1" dirty="0" smtClean="0"/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i="1" dirty="0" smtClean="0"/>
              <a:t> occur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FontTx/>
              <a:buNone/>
            </a:pPr>
            <a:endParaRPr lang="en-US" sz="600" i="1" dirty="0" smtClean="0"/>
          </a:p>
          <a:p>
            <a:r>
              <a:rPr lang="en-US" i="1" dirty="0" smtClean="0"/>
              <a:t>E</a:t>
            </a:r>
            <a:r>
              <a:rPr lang="en-US" dirty="0" smtClean="0"/>
              <a:t>vents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1"/>
                </a:solidFill>
                <a:sym typeface="MT Extra" pitchFamily="18" charset="2"/>
              </a:rPr>
              <a:t>and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dirty="0" smtClean="0"/>
              <a:t>are </a:t>
            </a:r>
            <a:r>
              <a:rPr lang="en-US" u="sng" dirty="0" smtClean="0"/>
              <a:t>mutually exclusive </a:t>
            </a:r>
            <a:r>
              <a:rPr lang="en-US" dirty="0" smtClean="0"/>
              <a:t>if they cannot both occur at the same time, i.e. if 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B61DC-A8F9-43AC-83F0-7D7A247EB10A}" type="slidenum">
              <a:rPr lang="en-US" smtClean="0"/>
              <a:pPr/>
              <a:t>13</a:t>
            </a:fld>
            <a:endParaRPr lang="en-US" smtClean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91200" y="3124200"/>
            <a:ext cx="2819400" cy="1372006"/>
            <a:chOff x="3216" y="816"/>
            <a:chExt cx="2016" cy="1056"/>
          </a:xfrm>
          <a:solidFill>
            <a:schemeClr val="bg1"/>
          </a:solidFill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216" y="816"/>
              <a:ext cx="2016" cy="105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3504" y="1008"/>
              <a:ext cx="912" cy="57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4080" y="1008"/>
              <a:ext cx="912" cy="57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Oval 44"/>
          <p:cNvSpPr>
            <a:spLocks noChangeArrowheads="1"/>
          </p:cNvSpPr>
          <p:nvPr/>
        </p:nvSpPr>
        <p:spPr bwMode="auto">
          <a:xfrm>
            <a:off x="6996112" y="3429406"/>
            <a:ext cx="471488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2" name="TextBox 16"/>
          <p:cNvSpPr txBox="1">
            <a:spLocks noChangeArrowheads="1"/>
          </p:cNvSpPr>
          <p:nvPr/>
        </p:nvSpPr>
        <p:spPr bwMode="auto">
          <a:xfrm>
            <a:off x="6493167" y="3435953"/>
            <a:ext cx="41069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3323" name="TextBox 17"/>
          <p:cNvSpPr txBox="1">
            <a:spLocks noChangeArrowheads="1"/>
          </p:cNvSpPr>
          <p:nvPr/>
        </p:nvSpPr>
        <p:spPr bwMode="auto">
          <a:xfrm>
            <a:off x="7624621" y="3459051"/>
            <a:ext cx="402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13324" name="TextBox 18"/>
          <p:cNvSpPr txBox="1">
            <a:spLocks noChangeArrowheads="1"/>
          </p:cNvSpPr>
          <p:nvPr/>
        </p:nvSpPr>
        <p:spPr bwMode="auto">
          <a:xfrm>
            <a:off x="8178800" y="3034120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endParaRPr lang="en-US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86200" y="5638801"/>
            <a:ext cx="1828419" cy="3234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B225A-165F-4D36-A63F-58251564F3C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Intersection of two events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dirty="0" smtClean="0">
                <a:solidFill>
                  <a:schemeClr val="tx1"/>
                </a:solidFill>
              </a:rPr>
              <a:t>throwing of a dice once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r>
              <a:rPr lang="en-US" dirty="0" smtClean="0"/>
              <a:t>Events </a:t>
            </a:r>
            <a:r>
              <a:rPr lang="en-US" sz="3600" i="1" dirty="0" smtClean="0">
                <a:latin typeface="Century Schoolbook" pitchFamily="18" charset="0"/>
              </a:rPr>
              <a:t>E </a:t>
            </a:r>
            <a:r>
              <a:rPr lang="en-US" dirty="0" smtClean="0"/>
              <a:t>and </a:t>
            </a:r>
            <a:r>
              <a:rPr lang="en-US" sz="3600" i="1" dirty="0" smtClean="0">
                <a:latin typeface="Century Schoolbook" pitchFamily="18" charset="0"/>
              </a:rPr>
              <a:t>O</a:t>
            </a:r>
            <a:r>
              <a:rPr lang="en-US" dirty="0" smtClean="0"/>
              <a:t> are mutually exclusive</a:t>
            </a:r>
          </a:p>
          <a:p>
            <a:pPr marL="533400" indent="-533400" eaLnBrk="1" hangingPunct="1"/>
            <a:endParaRPr lang="en-US" sz="4000" dirty="0" smtClean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1914" y="198439"/>
            <a:ext cx="1150937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1" y="2209801"/>
            <a:ext cx="4841875" cy="658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295402" y="22098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8139" y="4429126"/>
            <a:ext cx="2224087" cy="528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1963" y="4392613"/>
            <a:ext cx="109855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i="1" kern="0" dirty="0">
                <a:latin typeface="Century Schoolbook" pitchFamily="18" charset="0"/>
                <a:cs typeface="Arial"/>
              </a:rPr>
              <a:t>E =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92652" y="4375151"/>
            <a:ext cx="1403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i="1" kern="0" dirty="0">
                <a:latin typeface="Century Schoolbook" pitchFamily="18" charset="0"/>
                <a:cs typeface="Arial"/>
              </a:rPr>
              <a:t>O =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72149" y="4343401"/>
            <a:ext cx="2522539" cy="749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3429002" y="5181600"/>
          <a:ext cx="21002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8" imgW="711000" imgH="431640" progId="">
                  <p:embed/>
                </p:oleObj>
              </mc:Choice>
              <mc:Fallback>
                <p:oleObj name="Equation" r:id="rId8" imgW="71100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429002" y="5181600"/>
                        <a:ext cx="2100263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chemeClr val="tx2"/>
                </a:solidFill>
              </a:rPr>
              <a:t>union</a:t>
            </a:r>
            <a:r>
              <a:rPr lang="en-US" sz="2400" dirty="0" smtClean="0"/>
              <a:t> of two events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denoted by  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</a:rPr>
              <a:t>U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is the set of outcomes that are in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, or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or both</a:t>
            </a:r>
          </a:p>
          <a:p>
            <a:endParaRPr lang="en-US" dirty="0" smtClean="0"/>
          </a:p>
          <a:p>
            <a:r>
              <a:rPr lang="en-US" i="1" dirty="0" smtClean="0"/>
              <a:t>If</a:t>
            </a:r>
            <a:r>
              <a:rPr lang="en-US" dirty="0" smtClean="0"/>
              <a:t> the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</a:rPr>
              <a:t>U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i="1" dirty="0" smtClean="0"/>
              <a:t>occurs, then either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i="1" dirty="0" smtClean="0"/>
              <a:t> or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i="1" dirty="0" smtClean="0"/>
              <a:t> or both occur</a:t>
            </a:r>
          </a:p>
          <a:p>
            <a:endParaRPr lang="en-US" dirty="0" smtClean="0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5297488" y="3978275"/>
            <a:ext cx="2819400" cy="137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43"/>
          <p:cNvSpPr>
            <a:spLocks noChangeArrowheads="1"/>
          </p:cNvSpPr>
          <p:nvPr/>
        </p:nvSpPr>
        <p:spPr bwMode="auto">
          <a:xfrm>
            <a:off x="5715000" y="4191001"/>
            <a:ext cx="1274763" cy="747713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auto">
          <a:xfrm>
            <a:off x="6450013" y="4238626"/>
            <a:ext cx="1274763" cy="747713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2" name="Oval 43"/>
          <p:cNvSpPr>
            <a:spLocks noChangeArrowheads="1"/>
          </p:cNvSpPr>
          <p:nvPr/>
        </p:nvSpPr>
        <p:spPr bwMode="auto">
          <a:xfrm>
            <a:off x="5715001" y="4191001"/>
            <a:ext cx="1274763" cy="74786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Box 10"/>
          <p:cNvSpPr txBox="1">
            <a:spLocks noChangeArrowheads="1"/>
          </p:cNvSpPr>
          <p:nvPr/>
        </p:nvSpPr>
        <p:spPr bwMode="auto">
          <a:xfrm>
            <a:off x="5911707" y="4257459"/>
            <a:ext cx="410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33804" name="TextBox 11"/>
          <p:cNvSpPr txBox="1">
            <a:spLocks noChangeArrowheads="1"/>
          </p:cNvSpPr>
          <p:nvPr/>
        </p:nvSpPr>
        <p:spPr bwMode="auto">
          <a:xfrm>
            <a:off x="7043161" y="4280555"/>
            <a:ext cx="402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of two events</a:t>
            </a:r>
            <a:endParaRPr lang="en-US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8B138-BC2A-4D4E-9F51-AA588AEBE41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620000" y="3962401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endParaRPr lang="en-US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B6F89-215E-4131-84F9-BBE80774A74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function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We now consider the probability that a certain event occurs.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419100" y="2590800"/>
            <a:ext cx="8305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 smtClean="0">
                <a:solidFill>
                  <a:srgbClr val="000000"/>
                </a:solidFill>
                <a:latin typeface="Helvetica"/>
              </a:rPr>
              <a:t>Recall: An event occurs if any of the outcomes in that event occurs.</a:t>
            </a:r>
            <a:endParaRPr lang="en-US" sz="2800" i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533400" y="388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/>
              </a:rPr>
              <a:t>The probability of event </a:t>
            </a:r>
            <a:r>
              <a:rPr lang="en-US" sz="3600" b="1" dirty="0">
                <a:latin typeface="Century Schoolbook" pitchFamily="18" charset="0"/>
              </a:rPr>
              <a:t>A</a:t>
            </a:r>
            <a:r>
              <a:rPr lang="en-US" sz="2800" i="0" dirty="0">
                <a:latin typeface="Helvetica"/>
              </a:rPr>
              <a:t> will </a:t>
            </a:r>
            <a:r>
              <a:rPr lang="en-US" sz="2800" i="0">
                <a:latin typeface="Helvetica"/>
              </a:rPr>
              <a:t>be </a:t>
            </a:r>
            <a:r>
              <a:rPr lang="en-US" sz="2800" i="0" smtClean="0">
                <a:latin typeface="Helvetica"/>
              </a:rPr>
              <a:t>denoted by</a:t>
            </a:r>
            <a:endParaRPr lang="en-US" sz="2800" i="0" dirty="0">
              <a:latin typeface="Helvetic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622859" y="5486400"/>
            <a:ext cx="1463304" cy="5964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/>
      <p:bldP spid="663556" grpId="0"/>
      <p:bldP spid="6635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Probability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number between 0 and 1, inclusive, that indicates </a:t>
            </a:r>
            <a:r>
              <a:rPr lang="en-US" sz="2400" b="1" u="sng" dirty="0" smtClean="0">
                <a:solidFill>
                  <a:schemeClr val="tx2"/>
                </a:solidFill>
              </a:rPr>
              <a:t>how likely an event is to occur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An event with probability of 0 is a </a:t>
            </a:r>
            <a:r>
              <a:rPr lang="en-US" sz="2400" b="1" u="sng" dirty="0" smtClean="0"/>
              <a:t>null event.</a:t>
            </a:r>
          </a:p>
          <a:p>
            <a:pPr lvl="1"/>
            <a:endParaRPr lang="en-US" sz="2400" b="1" u="sng" dirty="0" smtClean="0"/>
          </a:p>
          <a:p>
            <a:pPr lvl="1"/>
            <a:r>
              <a:rPr lang="en-US" sz="2400" dirty="0" smtClean="0">
                <a:sym typeface="TECHMath" pitchFamily="2" charset="2"/>
              </a:rPr>
              <a:t>An event with probability of 1 is a </a:t>
            </a:r>
            <a:r>
              <a:rPr lang="en-US" sz="2400" b="1" u="sng" dirty="0" smtClean="0">
                <a:sym typeface="TECHMath" pitchFamily="2" charset="2"/>
              </a:rPr>
              <a:t>certain event.</a:t>
            </a:r>
          </a:p>
          <a:p>
            <a:pPr lvl="1"/>
            <a:endParaRPr lang="en-US" sz="2400" b="1" u="sng" dirty="0" smtClean="0">
              <a:sym typeface="TECHMath" pitchFamily="2" charset="2"/>
            </a:endParaRPr>
          </a:p>
          <a:p>
            <a:pPr lvl="1"/>
            <a:endParaRPr lang="en-US" sz="2400" b="1" u="sng" dirty="0" smtClean="0">
              <a:sym typeface="TECHMath" pitchFamily="2" charset="2"/>
            </a:endParaRPr>
          </a:p>
          <a:p>
            <a:r>
              <a:rPr lang="en-US" sz="2400" dirty="0" smtClean="0">
                <a:sym typeface="TECHMath" pitchFamily="2" charset="2"/>
              </a:rPr>
              <a:t>Probability of event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>
                <a:sym typeface="TECHMath" pitchFamily="2" charset="2"/>
              </a:rPr>
              <a:t> is denoted as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P(A)</a:t>
            </a:r>
            <a:r>
              <a:rPr lang="en-US" sz="2400" dirty="0" smtClean="0">
                <a:sym typeface="TECHMath" pitchFamily="2" charset="2"/>
              </a:rPr>
              <a:t>.</a:t>
            </a:r>
          </a:p>
          <a:p>
            <a:endParaRPr lang="en-US" sz="2400" dirty="0" smtClean="0">
              <a:sym typeface="TECHMath" pitchFamily="2" charset="2"/>
            </a:endParaRPr>
          </a:p>
          <a:p>
            <a:r>
              <a:rPr lang="en-US" sz="2400" dirty="0" smtClean="0">
                <a:sym typeface="TECHMath" pitchFamily="2" charset="2"/>
              </a:rPr>
              <a:t>The closer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P(A)</a:t>
            </a:r>
            <a:r>
              <a:rPr lang="en-US" sz="2400" b="1" i="1" dirty="0" smtClean="0"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2400" dirty="0" smtClean="0">
                <a:sym typeface="TECHMath" pitchFamily="2" charset="2"/>
              </a:rPr>
              <a:t>to </a:t>
            </a:r>
            <a:r>
              <a:rPr lang="en-US" sz="2400" dirty="0" smtClean="0">
                <a:solidFill>
                  <a:schemeClr val="tx2"/>
                </a:solidFill>
                <a:sym typeface="TECHMath" pitchFamily="2" charset="2"/>
              </a:rPr>
              <a:t>1</a:t>
            </a:r>
            <a:r>
              <a:rPr lang="en-US" sz="2400" dirty="0" smtClean="0">
                <a:sym typeface="TECHMath" pitchFamily="2" charset="2"/>
              </a:rPr>
              <a:t>, the more likely is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b="1" i="1" dirty="0" smtClean="0"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2400" dirty="0" smtClean="0">
                <a:sym typeface="TECHMath" pitchFamily="2" charset="2"/>
              </a:rPr>
              <a:t>to happen.</a:t>
            </a:r>
            <a:endParaRPr lang="en-US" sz="2400" u="sng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2CB611-0B26-48E6-AE22-5849F92684F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95B5A-A632-4E3B-A318-D9247F187FF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Intuitive Notion of Probability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probability of event </a:t>
            </a:r>
            <a:r>
              <a:rPr lang="en-US" sz="3600" b="1" i="1" dirty="0" smtClean="0">
                <a:latin typeface="Century Schoolbook" pitchFamily="18" charset="0"/>
              </a:rPr>
              <a:t>A</a:t>
            </a:r>
            <a:r>
              <a:rPr lang="en-US" dirty="0" smtClean="0"/>
              <a:t> is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70586" y="3048000"/>
            <a:ext cx="7802828" cy="808752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29962" y="5334001"/>
            <a:ext cx="3882489" cy="596618"/>
          </a:xfrm>
          <a:prstGeom prst="rect">
            <a:avLst/>
          </a:prstGeom>
          <a:noFill/>
          <a:ln/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4267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(Assumes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outcome is equally likely)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Assigning Probability - </a:t>
            </a:r>
            <a:r>
              <a:rPr lang="en-US" sz="2800" dirty="0" err="1" smtClean="0"/>
              <a:t>Frequentist</a:t>
            </a:r>
            <a:r>
              <a:rPr lang="en-US" sz="2800" dirty="0" smtClean="0"/>
              <a:t>  approach </a:t>
            </a:r>
            <a:endParaRPr lang="en-US" sz="2800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experiment is repeated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n</a:t>
            </a:r>
            <a:r>
              <a:rPr lang="en-US" dirty="0" smtClean="0"/>
              <a:t> times under essentially </a:t>
            </a:r>
            <a:r>
              <a:rPr lang="en-US" u="sng" dirty="0" smtClean="0"/>
              <a:t>identical</a:t>
            </a:r>
            <a:r>
              <a:rPr lang="en-US" dirty="0" smtClean="0"/>
              <a:t> conditions</a:t>
            </a:r>
          </a:p>
          <a:p>
            <a:endParaRPr lang="en-US" b="1" u="sng" dirty="0" smtClean="0">
              <a:sym typeface="TECHMath" pitchFamily="2" charset="2"/>
            </a:endParaRPr>
          </a:p>
          <a:p>
            <a:r>
              <a:rPr lang="en-US" dirty="0" smtClean="0"/>
              <a:t>if the event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 occurs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m</a:t>
            </a:r>
            <a:r>
              <a:rPr lang="en-US" dirty="0" smtClean="0"/>
              <a:t> times and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n</a:t>
            </a:r>
            <a:r>
              <a:rPr lang="en-US" dirty="0" smtClean="0"/>
              <a:t> is </a:t>
            </a:r>
            <a:r>
              <a:rPr lang="en-US" u="sng" dirty="0" smtClean="0"/>
              <a:t>large</a:t>
            </a:r>
            <a:endParaRPr lang="en-US" b="1" u="sng" dirty="0" smtClean="0">
              <a:sym typeface="TECHMath" pitchFamily="2" charset="2"/>
            </a:endParaRPr>
          </a:p>
          <a:p>
            <a:pPr lvl="1"/>
            <a:endParaRPr lang="en-US" b="1" u="sng" dirty="0" smtClean="0">
              <a:sym typeface="TECHMath" pitchFamily="2" charset="2"/>
            </a:endParaRP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0C8E1-B3D4-45FA-AE82-843CA41A40C6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3200400" y="4191001"/>
          <a:ext cx="23320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5" name="Equation" r:id="rId4" imgW="647640" imgH="393480" progId="">
                  <p:embed/>
                </p:oleObj>
              </mc:Choice>
              <mc:Fallback>
                <p:oleObj name="Equation" r:id="rId4" imgW="6476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00400" y="4191001"/>
                        <a:ext cx="2332037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59C83-AAA7-4BDA-A21F-9694B48E0CA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Sample Space and Events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Probability function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Discrete Random Variables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Probability mass function, expectation and variance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53EC15-683B-41D6-8B3A-9C91FAACAD2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Dice example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0" y="914400"/>
            <a:ext cx="8997951" cy="1346200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dirty="0" smtClean="0">
                <a:solidFill>
                  <a:schemeClr val="tx1"/>
                </a:solidFill>
              </a:rPr>
              <a:t>throwing a </a:t>
            </a:r>
            <a:r>
              <a:rPr lang="en-US" b="1" u="sng" dirty="0" smtClean="0">
                <a:solidFill>
                  <a:schemeClr val="tx1"/>
                </a:solidFill>
              </a:rPr>
              <a:t>fair</a:t>
            </a:r>
            <a:r>
              <a:rPr lang="en-US" dirty="0" smtClean="0">
                <a:solidFill>
                  <a:schemeClr val="tx1"/>
                </a:solidFill>
              </a:rPr>
              <a:t> die once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1" y="762001"/>
            <a:ext cx="673100" cy="695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1" y="1906589"/>
            <a:ext cx="3365500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09577" y="17526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4953001" y="1676400"/>
          <a:ext cx="3933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9" name="Equation" r:id="rId6" imgW="1091880" imgH="241200" progId="">
                  <p:embed/>
                </p:oleObj>
              </mc:Choice>
              <mc:Fallback>
                <p:oleObj name="Equation" r:id="rId6" imgW="109188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1" y="1676400"/>
                        <a:ext cx="39338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6389" y="2679701"/>
            <a:ext cx="883761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</a:t>
            </a: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) </a:t>
            </a: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= 1</a:t>
            </a:r>
          </a:p>
          <a:p>
            <a:pPr marL="990600" lvl="1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1" i="1" dirty="0">
              <a:solidFill>
                <a:schemeClr val="tx2"/>
              </a:solidFill>
              <a:latin typeface="Century Schoolbook" pitchFamily="18" charset="0"/>
              <a:cs typeface="+mn-cs"/>
              <a:sym typeface="TECHMath" pitchFamily="2" charset="2"/>
            </a:endParaRP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P(1) = 1/6,   P(3) =1/6, P(6) = 1/6 </a:t>
            </a: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1" i="1" dirty="0">
              <a:solidFill>
                <a:schemeClr val="tx2"/>
              </a:solidFill>
              <a:latin typeface="Century Schoolbook" pitchFamily="18" charset="0"/>
              <a:cs typeface="+mn-cs"/>
              <a:sym typeface="TECHMath" pitchFamily="2" charset="2"/>
            </a:endParaRP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P(even number) = 3/6 = </a:t>
            </a: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1/2</a:t>
            </a: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i="1" dirty="0" smtClean="0">
              <a:solidFill>
                <a:schemeClr val="tx2"/>
              </a:solidFill>
              <a:latin typeface="Century Schoolbook" pitchFamily="18" charset="0"/>
              <a:cs typeface="+mn-cs"/>
              <a:sym typeface="TECHMath" pitchFamily="2" charset="2"/>
            </a:endParaRP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P(odd number) = 3/6 = 1/2</a:t>
            </a: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501C1-383B-4416-83A0-0FE612F88F8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poker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304800" y="10668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b="1" i="0">
                <a:latin typeface="Helvetica"/>
              </a:rPr>
              <a:t>Example</a:t>
            </a:r>
            <a:r>
              <a:rPr lang="en-US" i="0">
                <a:latin typeface="Helvetica"/>
              </a:rPr>
              <a:t>: In poker you are dealt 5 cards from a deck of 52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/>
              </a:rPr>
              <a:t>What is the probability of  being dealt four of a kind?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i="0">
              <a:latin typeface="Helvetica"/>
            </a:endParaRP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i="0">
                <a:latin typeface="Helvetica"/>
              </a:rPr>
              <a:t>e.g. 4 aces or  four kings, and so fourth?</a:t>
            </a:r>
          </a:p>
        </p:txBody>
      </p:sp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676401"/>
            <a:ext cx="236220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107451" y="5943600"/>
            <a:ext cx="4929099" cy="4874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CC593-1984-4957-9F73-9A79B6B3E9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poker</a:t>
            </a:r>
          </a:p>
        </p:txBody>
      </p:sp>
      <p:sp>
        <p:nvSpPr>
          <p:cNvPr id="623621" name="Rectangle 1029"/>
          <p:cNvSpPr>
            <a:spLocks noChangeArrowheads="1"/>
          </p:cNvSpPr>
          <p:nvPr/>
        </p:nvSpPr>
        <p:spPr bwMode="auto">
          <a:xfrm>
            <a:off x="495300" y="762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b="1" i="0">
                <a:latin typeface="Helvetica"/>
              </a:rPr>
              <a:t>Solution</a:t>
            </a:r>
            <a:r>
              <a:rPr lang="en-US" i="0">
                <a:latin typeface="Helvetica"/>
              </a:rPr>
              <a:t>: 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000" i="0">
                <a:latin typeface="Helvetica"/>
              </a:rPr>
              <a:t>There are only 48 possible hands containing  4 aces, another 48 containing 4 kings, etc. 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sz="2000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000" i="0">
                <a:latin typeface="Helvetica"/>
              </a:rPr>
              <a:t>Thus, there are     </a:t>
            </a:r>
            <a:r>
              <a:rPr lang="en-US" sz="2800" b="1" i="0">
                <a:latin typeface="Helvetica"/>
              </a:rPr>
              <a:t>13 x 48</a:t>
            </a:r>
            <a:r>
              <a:rPr lang="en-US" sz="2000" i="0">
                <a:latin typeface="Helvetica"/>
              </a:rPr>
              <a:t>  possible “four of a kind” hands.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AutoNum type="arabicPeriod"/>
            </a:pPr>
            <a:endParaRPr lang="en-US" sz="2000" i="0">
              <a:latin typeface="Helvetica"/>
            </a:endParaRPr>
          </a:p>
          <a:p>
            <a:pPr marL="533400" indent="-533400">
              <a:lnSpc>
                <a:spcPct val="0"/>
              </a:lnSpc>
              <a:spcBef>
                <a:spcPct val="20000"/>
              </a:spcBef>
              <a:buFontTx/>
              <a:buAutoNum type="arabicPeriod"/>
            </a:pPr>
            <a:endParaRPr lang="en-US" sz="2000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000" i="0">
                <a:latin typeface="Helvetica"/>
              </a:rPr>
              <a:t>The possible number of hands is obtained from the combination formula for “52 things taken 5 at a time”: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i="0">
              <a:latin typeface="Helvetica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latin typeface="Helvetica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>
                <a:latin typeface="Helvetica"/>
              </a:rPr>
              <a:t>Thus,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438400" y="5867400"/>
            <a:ext cx="5929075" cy="669618"/>
          </a:xfrm>
          <a:prstGeom prst="rect">
            <a:avLst/>
          </a:prstGeom>
          <a:noFill/>
          <a:ln/>
          <a:effectLst/>
        </p:spPr>
      </p:pic>
      <p:pic>
        <p:nvPicPr>
          <p:cNvPr id="623630" name="Picture 10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1" y="4419600"/>
            <a:ext cx="3943351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3631" name="Text Box 1039"/>
          <p:cNvSpPr txBox="1">
            <a:spLocks noChangeArrowheads="1"/>
          </p:cNvSpPr>
          <p:nvPr/>
        </p:nvSpPr>
        <p:spPr bwMode="auto">
          <a:xfrm>
            <a:off x="685801" y="4495800"/>
            <a:ext cx="3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 possible outcomes: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43571-12E6-413D-99FA-E0C0B2DD6AE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Space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probability space is the triple: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Where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           is the sample space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          the set of all possible events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                              is the probability function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714750" y="2133601"/>
            <a:ext cx="1714503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99983" y="5562600"/>
            <a:ext cx="2419735" cy="380620"/>
          </a:xfrm>
          <a:prstGeom prst="rect">
            <a:avLst/>
          </a:prstGeom>
          <a:noFill/>
          <a:ln/>
          <a:effectLst/>
        </p:spPr>
      </p:pic>
      <p:pic>
        <p:nvPicPr>
          <p:cNvPr id="60826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34290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826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1" y="4495800"/>
            <a:ext cx="266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D50FE-DAEE-4FC6-AD6C-B32D153F80A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function</a:t>
            </a:r>
          </a:p>
        </p:txBody>
      </p:sp>
      <p:sp>
        <p:nvSpPr>
          <p:cNvPr id="603146" name="Rectangle 10"/>
          <p:cNvSpPr>
            <a:spLocks noChangeArrowheads="1"/>
          </p:cNvSpPr>
          <p:nvPr/>
        </p:nvSpPr>
        <p:spPr bwMode="auto">
          <a:xfrm>
            <a:off x="228600" y="1219201"/>
            <a:ext cx="8686800" cy="512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800" b="1" i="0" dirty="0">
                <a:solidFill>
                  <a:srgbClr val="000000"/>
                </a:solidFill>
                <a:latin typeface="Helvetica"/>
              </a:rPr>
              <a:t>Probability function: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800" b="1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Satisfies 3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axioms:</a:t>
            </a: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5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19383" y="1295400"/>
            <a:ext cx="2419735" cy="38062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5400" y="3124200"/>
            <a:ext cx="4268293" cy="38075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1" y="4267200"/>
            <a:ext cx="1809371" cy="38062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1601" y="5486401"/>
            <a:ext cx="6797636" cy="38191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562600" y="6096000"/>
            <a:ext cx="2625659" cy="3659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914401"/>
            <a:ext cx="8847139" cy="58197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chemeClr val="tx2"/>
                </a:solidFill>
              </a:rPr>
              <a:t>complement</a:t>
            </a:r>
            <a:r>
              <a:rPr lang="en-US" dirty="0" smtClean="0"/>
              <a:t> of an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, denoted by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, is the set of outcomes that are not in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 occurring means that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 </a:t>
            </a:r>
            <a:r>
              <a:rPr lang="en-US" i="1" dirty="0" smtClean="0"/>
              <a:t>does not occur</a:t>
            </a:r>
            <a:endParaRPr lang="en-US" b="1" u="sng" dirty="0" smtClean="0">
              <a:sym typeface="TECHMath" pitchFamily="2" charset="2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2D8B1-A19E-46E2-BCA0-0BB8F0346FA5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867403" y="3048000"/>
            <a:ext cx="2818886" cy="1409700"/>
            <a:chOff x="5643419" y="5153892"/>
            <a:chExt cx="2819400" cy="1410853"/>
          </a:xfrm>
        </p:grpSpPr>
        <p:sp>
          <p:nvSpPr>
            <p:cNvPr id="30727" name="Oval 38"/>
            <p:cNvSpPr>
              <a:spLocks noChangeArrowheads="1"/>
            </p:cNvSpPr>
            <p:nvPr/>
          </p:nvSpPr>
          <p:spPr bwMode="auto">
            <a:xfrm>
              <a:off x="6042025" y="5430838"/>
              <a:ext cx="1274763" cy="7477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43419" y="5193145"/>
              <a:ext cx="2819400" cy="1371600"/>
              <a:chOff x="3216" y="816"/>
              <a:chExt cx="2016" cy="1056"/>
            </a:xfrm>
            <a:solidFill>
              <a:schemeClr val="accent5">
                <a:lumMod val="65000"/>
              </a:schemeClr>
            </a:solidFill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2016" cy="105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729" name="TextBox 9"/>
            <p:cNvSpPr txBox="1">
              <a:spLocks noChangeArrowheads="1"/>
            </p:cNvSpPr>
            <p:nvPr/>
          </p:nvSpPr>
          <p:spPr bwMode="auto">
            <a:xfrm>
              <a:off x="6456221" y="5514042"/>
              <a:ext cx="410765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30730" name="TextBox 10"/>
            <p:cNvSpPr txBox="1">
              <a:spLocks noChangeArrowheads="1"/>
            </p:cNvSpPr>
            <p:nvPr/>
          </p:nvSpPr>
          <p:spPr bwMode="auto">
            <a:xfrm>
              <a:off x="7541495" y="5509423"/>
              <a:ext cx="521392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  <a:r>
                <a:rPr lang="en-US" i="1" baseline="30000">
                  <a:solidFill>
                    <a:srgbClr val="0000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30731" name="TextBox 11"/>
            <p:cNvSpPr txBox="1">
              <a:spLocks noChangeArrowheads="1"/>
            </p:cNvSpPr>
            <p:nvPr/>
          </p:nvSpPr>
          <p:spPr bwMode="auto">
            <a:xfrm>
              <a:off x="8054109" y="5153892"/>
              <a:ext cx="405954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kern="0" dirty="0">
                  <a:latin typeface="Century Schoolbook" pitchFamily="18" charset="0"/>
                  <a:cs typeface="Arial"/>
                </a:rPr>
                <a:t>Ω</a:t>
              </a:r>
              <a:endParaRPr lang="en-US" i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10411" y="3657600"/>
            <a:ext cx="4617979" cy="370116"/>
          </a:xfrm>
          <a:prstGeom prst="rect">
            <a:avLst/>
          </a:prstGeom>
          <a:noFill/>
          <a:ln/>
          <a:effectLst/>
        </p:spPr>
      </p:pic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667001" y="5257801"/>
          <a:ext cx="36988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1" name="Equation" r:id="rId6" imgW="1079280" imgH="228600" progId="">
                  <p:embed/>
                </p:oleObj>
              </mc:Choice>
              <mc:Fallback>
                <p:oleObj name="Equation" r:id="rId6" imgW="107928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67001" y="5257801"/>
                        <a:ext cx="36988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20940" y="5124451"/>
            <a:ext cx="4249737" cy="1062038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MT Extra" pitchFamily="18" charset="2"/>
              </a:rPr>
              <a:t>Two events are </a:t>
            </a:r>
            <a:r>
              <a:rPr lang="en-US" b="1" u="sng" dirty="0" smtClean="0">
                <a:solidFill>
                  <a:schemeClr val="tx2"/>
                </a:solidFill>
                <a:sym typeface="MT Extra" pitchFamily="18" charset="2"/>
              </a:rPr>
              <a:t>independent</a:t>
            </a:r>
            <a:r>
              <a:rPr lang="en-US" dirty="0" smtClean="0">
                <a:sym typeface="MT Extra" pitchFamily="18" charset="2"/>
              </a:rPr>
              <a:t> if </a:t>
            </a:r>
          </a:p>
          <a:p>
            <a:endParaRPr lang="en-US" dirty="0" smtClean="0">
              <a:sym typeface="MT Extra" pitchFamily="18" charset="2"/>
            </a:endParaRPr>
          </a:p>
          <a:p>
            <a:endParaRPr lang="en-US" dirty="0" smtClean="0">
              <a:sym typeface="MT Extra" pitchFamily="18" charset="2"/>
            </a:endParaRPr>
          </a:p>
          <a:p>
            <a:endParaRPr lang="en-US" dirty="0" smtClean="0">
              <a:sym typeface="MT Extra" pitchFamily="18" charset="2"/>
            </a:endParaRPr>
          </a:p>
          <a:p>
            <a:r>
              <a:rPr lang="en-US" dirty="0" smtClean="0">
                <a:sym typeface="MT Extra" pitchFamily="18" charset="2"/>
              </a:rPr>
              <a:t>Intuitively, two events are independent if the events do not influence each other:</a:t>
            </a:r>
          </a:p>
          <a:p>
            <a:endParaRPr lang="en-US" dirty="0" smtClean="0">
              <a:sym typeface="MT Extra" pitchFamily="18" charset="2"/>
            </a:endParaRPr>
          </a:p>
          <a:p>
            <a:pPr lvl="1"/>
            <a:r>
              <a:rPr lang="en-US" dirty="0" smtClean="0">
                <a:sym typeface="MT Extra" pitchFamily="18" charset="2"/>
              </a:rPr>
              <a:t>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occurring does not affect the chances of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>
                <a:sym typeface="MT Extra" pitchFamily="18" charset="2"/>
              </a:rPr>
              <a:t> occurring, and vice versa.</a:t>
            </a:r>
            <a:endParaRPr lang="en-US" b="1" dirty="0" smtClean="0">
              <a:sym typeface="MT Extra" pitchFamily="18" charset="2"/>
            </a:endParaRPr>
          </a:p>
          <a:p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A8214-06A9-43C4-A076-4DE3704B291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7265" y="2209800"/>
            <a:ext cx="5373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i="0" dirty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 dirty="0"/>
              <a:t> 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= P(A)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 P(B)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0401" y="1943101"/>
            <a:ext cx="6021388" cy="1081088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2A715-D18F-4CE9-A7BD-537021C79F8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independence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1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pair of dice (one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one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30289" y="2068513"/>
            <a:ext cx="119538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38400" y="1654176"/>
            <a:ext cx="5816600" cy="1833562"/>
            <a:chOff x="1678305" y="2206943"/>
            <a:chExt cx="6953250" cy="3381375"/>
          </a:xfrm>
        </p:grpSpPr>
        <p:pic>
          <p:nvPicPr>
            <p:cNvPr id="3277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8305" y="2206943"/>
              <a:ext cx="6953250" cy="3381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2537973" y="2698779"/>
              <a:ext cx="6046139" cy="2798784"/>
            </a:xfrm>
            <a:prstGeom prst="rect">
              <a:avLst/>
            </a:prstGeom>
            <a:noFill/>
            <a:ln w="762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0988" y="4406901"/>
            <a:ext cx="772636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Arial"/>
                <a:cs typeface="Arial"/>
              </a:rPr>
              <a:t>The probability of </a:t>
            </a:r>
            <a:r>
              <a:rPr lang="en-US" sz="2400" dirty="0">
                <a:solidFill>
                  <a:schemeClr val="tx1"/>
                </a:solidFill>
              </a:rPr>
              <a:t>throwing a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>
                <a:solidFill>
                  <a:schemeClr val="tx1"/>
                </a:solidFill>
              </a:rPr>
              <a:t> 1 and a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chemeClr val="tx1"/>
                </a:solidFill>
              </a:rPr>
              <a:t> 5 is</a:t>
            </a:r>
            <a:endParaRPr lang="en-US" sz="2400" kern="0" dirty="0">
              <a:latin typeface="Arial"/>
              <a:cs typeface="Arial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465262" y="5287962"/>
            <a:ext cx="6992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rgbClr val="FF0000"/>
                </a:solidFill>
                <a:latin typeface="Century Schoolbook" pitchFamily="18" charset="0"/>
                <a:sym typeface="TECHMath" pitchFamily="2" charset="2"/>
              </a:rPr>
              <a:t>1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3200" dirty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 dirty="0"/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Century Schoolbook" pitchFamily="18" charset="0"/>
                <a:sym typeface="TECHMath" pitchFamily="2" charset="2"/>
              </a:rPr>
              <a:t>5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=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1/36</a:t>
            </a:r>
            <a:endParaRPr lang="en-US" sz="3200" dirty="0" smtClean="0">
              <a:sym typeface="MT Extra" pitchFamily="18" charset="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52801" y="6096001"/>
            <a:ext cx="60197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ym typeface="Symbol" pitchFamily="18" charset="2"/>
              </a:rPr>
              <a:t>=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1/6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 1/6 =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 P(</a:t>
            </a:r>
            <a:r>
              <a:rPr lang="en-US" sz="3200" b="1" dirty="0" smtClean="0">
                <a:solidFill>
                  <a:srgbClr val="FF0000"/>
                </a:solidFill>
                <a:latin typeface="Century Schoolbook" pitchFamily="18" charset="0"/>
                <a:sym typeface="TECHMath" pitchFamily="2" charset="2"/>
              </a:rPr>
              <a:t>1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 P(</a:t>
            </a:r>
            <a:r>
              <a:rPr lang="en-US" sz="3200" b="1" dirty="0" smtClean="0">
                <a:solidFill>
                  <a:srgbClr val="0070C0"/>
                </a:solidFill>
                <a:latin typeface="Century Schoolbook" pitchFamily="18" charset="0"/>
                <a:sym typeface="TECHMath" pitchFamily="2" charset="2"/>
              </a:rPr>
              <a:t>5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) </a:t>
            </a:r>
            <a:r>
              <a:rPr lang="en-US" sz="3200" dirty="0" smtClean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1" y="3657601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+mn-cs"/>
              </a:rPr>
              <a:t>36 possible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Law of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If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and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/>
              <a:t> are mutually exclusive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dirty="0" smtClean="0"/>
              <a:t> If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and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/>
              <a:t> are </a:t>
            </a:r>
            <a:r>
              <a:rPr lang="en-US" u="sng" dirty="0" smtClean="0"/>
              <a:t>not</a:t>
            </a:r>
            <a:r>
              <a:rPr lang="en-US" dirty="0" smtClean="0"/>
              <a:t> mutually exclusive</a:t>
            </a:r>
            <a:endParaRPr lang="en-US" dirty="0" smtClean="0">
              <a:sym typeface="MT Extra" pitchFamily="18" charset="2"/>
            </a:endParaRP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5A896-ED72-4273-ADEF-A62694D66A6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0" y="2133600"/>
            <a:ext cx="5375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dirty="0">
                <a:solidFill>
                  <a:schemeClr val="tx2"/>
                </a:solidFill>
              </a:rPr>
              <a:t>U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= P(A)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+ 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P(B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)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50939" y="4579938"/>
            <a:ext cx="7466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dirty="0">
                <a:solidFill>
                  <a:schemeClr val="tx2"/>
                </a:solidFill>
              </a:rPr>
              <a:t>U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= P(A)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+ 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P(B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) -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dirty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9788" y="4298950"/>
            <a:ext cx="7823200" cy="1071563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51025" y="1925637"/>
            <a:ext cx="5726113" cy="1049338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Law of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733426"/>
            <a:ext cx="8847139" cy="61245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and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/>
              <a:t> are </a:t>
            </a:r>
            <a:r>
              <a:rPr lang="en-US" u="sng" dirty="0" smtClean="0"/>
              <a:t>not</a:t>
            </a:r>
            <a:r>
              <a:rPr lang="en-US" dirty="0" smtClean="0"/>
              <a:t> mutually exclusive</a:t>
            </a:r>
            <a:endParaRPr lang="en-US" dirty="0" smtClean="0">
              <a:sym typeface="MT Extra" pitchFamily="18" charset="2"/>
            </a:endParaRP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5A896-ED72-4273-ADEF-A62694D66A6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919" y="2278699"/>
            <a:ext cx="7466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>
                <a:solidFill>
                  <a:schemeClr val="tx2"/>
                </a:solidFill>
              </a:rPr>
              <a:t>U</a:t>
            </a:r>
            <a:r>
              <a:rPr lang="en-US" sz="3200"/>
              <a:t>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= P(A)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+  P(B) -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/>
              <a:t>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 </a:t>
            </a:r>
            <a:r>
              <a:rPr lang="en-US" sz="3200">
                <a:sym typeface="Symbol" pitchFamily="18" charset="2"/>
              </a:rPr>
              <a:t> </a:t>
            </a:r>
            <a:endParaRPr lang="en-US" sz="3200">
              <a:sym typeface="MT Extra" pitchFamily="18" charset="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485072" y="3875086"/>
            <a:ext cx="4064317" cy="1992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065690" y="4237325"/>
            <a:ext cx="1838620" cy="108671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226923" y="4237325"/>
            <a:ext cx="1838620" cy="108671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891204" y="5185038"/>
            <a:ext cx="410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345217" y="5218578"/>
            <a:ext cx="402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3048001" y="4206241"/>
            <a:ext cx="1838620" cy="10867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4267201" y="4206241"/>
            <a:ext cx="1838620" cy="10867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4244879" y="4364001"/>
            <a:ext cx="679675" cy="8852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046095" y="3495674"/>
            <a:ext cx="1371600" cy="11431"/>
          </a:xfrm>
          <a:prstGeom prst="straightConnector1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4592955" y="3465195"/>
            <a:ext cx="1371600" cy="11431"/>
          </a:xfrm>
          <a:prstGeom prst="straightConnector1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972050" y="2827020"/>
            <a:ext cx="1977391" cy="1817370"/>
          </a:xfrm>
          <a:prstGeom prst="straightConnector1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926581" y="3855720"/>
            <a:ext cx="155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count</a:t>
            </a:r>
            <a:endParaRPr lang="en-US" dirty="0"/>
          </a:p>
        </p:txBody>
      </p:sp>
      <p:sp>
        <p:nvSpPr>
          <p:cNvPr id="29" name="Oval 44"/>
          <p:cNvSpPr>
            <a:spLocks noChangeArrowheads="1"/>
          </p:cNvSpPr>
          <p:nvPr/>
        </p:nvSpPr>
        <p:spPr bwMode="auto">
          <a:xfrm>
            <a:off x="7620538" y="4356381"/>
            <a:ext cx="679675" cy="8852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87591" y="53340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twice!</a:t>
            </a:r>
            <a:endParaRPr lang="en-US" dirty="0"/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6019800" y="3977641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endParaRPr lang="en-US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3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E1B51-8BD3-434B-BDF1-F080AD5F263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Space and Events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Assume: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We do an experiment many times.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Each time we do an experiment we call that a</a:t>
            </a:r>
            <a:r>
              <a:rPr lang="en-US" sz="2400" b="1" i="1" smtClean="0"/>
              <a:t> trial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outcome of the experiment may be different at each trial.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494638" name="Rectangle 46"/>
          <p:cNvSpPr>
            <a:spLocks noChangeArrowheads="1"/>
          </p:cNvSpPr>
          <p:nvPr/>
        </p:nvSpPr>
        <p:spPr bwMode="auto">
          <a:xfrm>
            <a:off x="419100" y="55626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/>
              </a:rPr>
              <a:t>         :    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The i</a:t>
            </a:r>
            <a:r>
              <a:rPr lang="en-US" i="0" baseline="30000">
                <a:solidFill>
                  <a:srgbClr val="000000"/>
                </a:solidFill>
                <a:latin typeface="Helvetica"/>
              </a:rPr>
              <a:t>th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 possible outcome of the experiment</a:t>
            </a:r>
          </a:p>
        </p:txBody>
      </p:sp>
      <p:pic>
        <p:nvPicPr>
          <p:cNvPr id="494640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562601"/>
            <a:ext cx="628651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9F1A4-6E42-430F-B30B-59A6956AB6D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1" y="733426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pair of dice (one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one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30289" y="1739901"/>
            <a:ext cx="119538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l-GR" sz="3600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38400" y="1325564"/>
            <a:ext cx="5816600" cy="1833562"/>
            <a:chOff x="1678305" y="2206943"/>
            <a:chExt cx="6953250" cy="3381375"/>
          </a:xfrm>
        </p:grpSpPr>
        <p:pic>
          <p:nvPicPr>
            <p:cNvPr id="1639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8305" y="2206943"/>
              <a:ext cx="6953250" cy="3381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2537973" y="2698779"/>
              <a:ext cx="6046139" cy="2798784"/>
            </a:xfrm>
            <a:prstGeom prst="rect">
              <a:avLst/>
            </a:prstGeom>
            <a:noFill/>
            <a:ln w="762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3389" y="3348038"/>
            <a:ext cx="772795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600" i="1" kern="0" dirty="0">
                <a:latin typeface="Century Schoolbook" pitchFamily="18" charset="0"/>
                <a:cs typeface="Arial"/>
              </a:rPr>
              <a:t>P(L)</a:t>
            </a:r>
            <a:r>
              <a:rPr lang="en-US" kern="0" dirty="0">
                <a:latin typeface="Arial"/>
                <a:cs typeface="Arial"/>
              </a:rPr>
              <a:t> = the probability of obtaining  a </a:t>
            </a:r>
            <a:r>
              <a:rPr lang="en-US" b="1" i="1" dirty="0">
                <a:solidFill>
                  <a:schemeClr val="tx2"/>
                </a:solidFill>
                <a:latin typeface="+mn-lt"/>
                <a:cs typeface="+mn-cs"/>
              </a:rPr>
              <a:t>7</a:t>
            </a:r>
            <a:endParaRPr lang="en-US" kern="0" dirty="0">
              <a:latin typeface="Arial"/>
              <a:cs typeface="Arial"/>
            </a:endParaRPr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1292225" y="4267201"/>
          <a:ext cx="6318251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Equation" r:id="rId5" imgW="2425680" imgH="241200" progId="">
                  <p:embed/>
                </p:oleObj>
              </mc:Choice>
              <mc:Fallback>
                <p:oleObj name="Equation" r:id="rId5" imgW="242568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2225" y="4267201"/>
                        <a:ext cx="6318251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35026" y="5513389"/>
          <a:ext cx="72374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Equation" r:id="rId7" imgW="3581280" imgH="203040" progId="">
                  <p:embed/>
                </p:oleObj>
              </mc:Choice>
              <mc:Fallback>
                <p:oleObj name="Equation" r:id="rId7" imgW="3581280" imgH="2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5026" y="5513389"/>
                        <a:ext cx="723741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505200" y="6172200"/>
          <a:ext cx="2438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9" imgW="1206360" imgH="203040" progId="">
                  <p:embed/>
                </p:oleObj>
              </mc:Choice>
              <mc:Fallback>
                <p:oleObj name="Equation" r:id="rId9" imgW="1206360" imgH="203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05200" y="6172200"/>
                        <a:ext cx="2438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24200" y="2743200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886201" y="2438400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724401" y="2209801"/>
            <a:ext cx="9144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562601" y="1981200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324601" y="1752601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162801" y="1524000"/>
            <a:ext cx="762000" cy="457201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66B3B-60D0-48E6-B555-1F42C83F18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Joint Probability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600" b="1" i="1" smtClean="0">
                <a:latin typeface="Century Schoolbook" pitchFamily="18" charset="0"/>
              </a:rPr>
              <a:t>A</a:t>
            </a:r>
            <a:r>
              <a:rPr lang="en-US" smtClean="0"/>
              <a:t> and </a:t>
            </a:r>
            <a:r>
              <a:rPr lang="en-US" sz="3600" b="1" i="1" smtClean="0">
                <a:latin typeface="Century Schoolbook" pitchFamily="18" charset="0"/>
              </a:rPr>
              <a:t>B</a:t>
            </a:r>
            <a:r>
              <a:rPr lang="en-US" i="1" baseline="-25000" smtClean="0">
                <a:latin typeface="Century Schoolbook" pitchFamily="18" charset="0"/>
              </a:rPr>
              <a:t> </a:t>
            </a:r>
            <a:r>
              <a:rPr lang="en-US" baseline="-25000" smtClean="0"/>
              <a:t> </a:t>
            </a:r>
            <a:r>
              <a:rPr lang="en-US" smtClean="0"/>
              <a:t>be two events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923143" y="2209801"/>
            <a:ext cx="2459516" cy="552273"/>
          </a:xfrm>
          <a:prstGeom prst="rect">
            <a:avLst/>
          </a:prstGeom>
          <a:noFill/>
          <a:ln/>
          <a:effectLst/>
        </p:spPr>
      </p:pic>
      <p:sp>
        <p:nvSpPr>
          <p:cNvPr id="676873" name="Rectangle 9"/>
          <p:cNvSpPr>
            <a:spLocks noChangeArrowheads="1"/>
          </p:cNvSpPr>
          <p:nvPr/>
        </p:nvSpPr>
        <p:spPr bwMode="auto">
          <a:xfrm>
            <a:off x="873125" y="3168651"/>
            <a:ext cx="7813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/>
              </a:rPr>
              <a:t>is often called the </a:t>
            </a:r>
            <a:r>
              <a:rPr lang="en-US" sz="2800" b="1" dirty="0" smtClean="0">
                <a:latin typeface="Helvetica"/>
              </a:rPr>
              <a:t>joint </a:t>
            </a:r>
            <a:r>
              <a:rPr lang="en-US" sz="2800" b="1" dirty="0">
                <a:latin typeface="Helvetica"/>
              </a:rPr>
              <a:t>probability </a:t>
            </a:r>
            <a:r>
              <a:rPr lang="en-US" sz="2800" i="0" dirty="0">
                <a:latin typeface="Helvetica"/>
              </a:rPr>
              <a:t>of </a:t>
            </a:r>
            <a:r>
              <a:rPr lang="en-US" sz="2800" dirty="0">
                <a:latin typeface="Century Schoolbook" pitchFamily="18" charset="0"/>
              </a:rPr>
              <a:t>A</a:t>
            </a:r>
            <a:r>
              <a:rPr lang="en-US" sz="2800" i="0" dirty="0">
                <a:latin typeface="Helvetica"/>
              </a:rPr>
              <a:t> and </a:t>
            </a:r>
            <a:r>
              <a:rPr lang="en-US" sz="2800" dirty="0">
                <a:latin typeface="Century Schoolbook" pitchFamily="18" charset="0"/>
              </a:rPr>
              <a:t>B</a:t>
            </a:r>
          </a:p>
        </p:txBody>
      </p:sp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868365" y="5562600"/>
            <a:ext cx="74767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/>
              </a:rPr>
              <a:t>are often called the </a:t>
            </a:r>
            <a:r>
              <a:rPr lang="en-US" sz="2800" b="1">
                <a:latin typeface="Helvetica"/>
              </a:rPr>
              <a:t>marginal probabilities</a:t>
            </a:r>
            <a:r>
              <a:rPr lang="en-US" sz="2800" i="0">
                <a:latin typeface="Helvetica"/>
              </a:rPr>
              <a:t> of</a:t>
            </a:r>
          </a:p>
          <a:p>
            <a:r>
              <a:rPr lang="en-US" sz="3600" b="1">
                <a:latin typeface="Century Schoolbook" pitchFamily="18" charset="0"/>
              </a:rPr>
              <a:t>A</a:t>
            </a:r>
            <a:r>
              <a:rPr lang="en-US" sz="2800" i="0">
                <a:latin typeface="Helvetica"/>
              </a:rPr>
              <a:t> and  </a:t>
            </a:r>
            <a:r>
              <a:rPr lang="en-US" sz="3600" b="1">
                <a:latin typeface="Century Schoolbook" pitchFamily="18" charset="0"/>
              </a:rPr>
              <a:t>B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127171" y="4572001"/>
            <a:ext cx="1480459" cy="57999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37160" y="4572001"/>
            <a:ext cx="1250131" cy="5095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3" grpId="0"/>
      <p:bldP spid="6768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CBDDB-FBC9-496D-B4CB-9962F2E3ED5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150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609289" name="Rectangle 2057"/>
          <p:cNvSpPr>
            <a:spLocks noChangeArrowheads="1"/>
          </p:cNvSpPr>
          <p:nvPr/>
        </p:nvSpPr>
        <p:spPr bwMode="auto">
          <a:xfrm>
            <a:off x="1027114" y="2573339"/>
            <a:ext cx="72378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i="0">
                <a:latin typeface="Helvetica"/>
              </a:rPr>
              <a:t>The conditional probability of event </a:t>
            </a:r>
            <a:r>
              <a:rPr lang="en-US" sz="3600" b="1">
                <a:latin typeface="Century Schoolbook" pitchFamily="18" charset="0"/>
              </a:rPr>
              <a:t>A</a:t>
            </a:r>
            <a:r>
              <a:rPr lang="en-US" sz="2800" i="0">
                <a:latin typeface="Helvetica"/>
              </a:rPr>
              <a:t> given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i="0">
                <a:latin typeface="Helvetica"/>
              </a:rPr>
              <a:t>that event </a:t>
            </a:r>
            <a:r>
              <a:rPr lang="en-US" sz="3600" b="1">
                <a:latin typeface="Century Schoolbook" pitchFamily="18" charset="0"/>
              </a:rPr>
              <a:t>B</a:t>
            </a:r>
            <a:r>
              <a:rPr lang="en-US" sz="2800" i="0">
                <a:latin typeface="Helvetica"/>
              </a:rPr>
              <a:t> has occurred is</a:t>
            </a:r>
          </a:p>
        </p:txBody>
      </p:sp>
      <p:sp>
        <p:nvSpPr>
          <p:cNvPr id="609291" name="Rectangle 2059"/>
          <p:cNvSpPr>
            <a:spLocks noChangeArrowheads="1"/>
          </p:cNvSpPr>
          <p:nvPr/>
        </p:nvSpPr>
        <p:spPr bwMode="auto">
          <a:xfrm>
            <a:off x="609600" y="42672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384039" y="1295400"/>
            <a:ext cx="2129024" cy="452436"/>
          </a:xfrm>
          <a:prstGeom prst="rect">
            <a:avLst/>
          </a:prstGeom>
          <a:noFill/>
          <a:ln/>
          <a:effectLst/>
        </p:spPr>
      </p:pic>
      <p:sp>
        <p:nvSpPr>
          <p:cNvPr id="21511" name="Rectangle 20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600" b="1" i="1" smtClean="0">
                <a:latin typeface="Century Schoolbook" pitchFamily="18" charset="0"/>
              </a:rPr>
              <a:t>A</a:t>
            </a:r>
            <a:r>
              <a:rPr lang="en-US" smtClean="0"/>
              <a:t> and </a:t>
            </a:r>
            <a:r>
              <a:rPr lang="en-US" sz="3600" b="1" i="1" smtClean="0">
                <a:latin typeface="Century Schoolbook" pitchFamily="18" charset="0"/>
              </a:rPr>
              <a:t>B</a:t>
            </a:r>
            <a:r>
              <a:rPr lang="en-US" i="1" baseline="-25000" smtClean="0">
                <a:latin typeface="Century Schoolbook" pitchFamily="18" charset="0"/>
              </a:rPr>
              <a:t> </a:t>
            </a:r>
            <a:r>
              <a:rPr lang="en-US" baseline="-25000" smtClean="0"/>
              <a:t> </a:t>
            </a:r>
            <a:r>
              <a:rPr lang="en-US" smtClean="0"/>
              <a:t>be two events and  </a:t>
            </a:r>
          </a:p>
          <a:p>
            <a:pPr eaLnBrk="1" hangingPunct="1"/>
            <a:endParaRPr lang="en-US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719023" y="4724401"/>
            <a:ext cx="2896829" cy="120320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4695" y="5029201"/>
            <a:ext cx="1767572" cy="5155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9" grpId="0"/>
      <p:bldP spid="6092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3F61E-62B5-48A0-994C-EDA98CFA7B9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Bayes’ Rule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21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Let </a:t>
            </a:r>
            <a:r>
              <a:rPr lang="en-US" sz="3600" b="1" i="1" smtClean="0">
                <a:latin typeface="Century Schoolbook" pitchFamily="18" charset="0"/>
              </a:rPr>
              <a:t>A</a:t>
            </a:r>
            <a:r>
              <a:rPr lang="en-US" smtClean="0"/>
              <a:t> and </a:t>
            </a:r>
            <a:r>
              <a:rPr lang="en-US" sz="3600" b="1" i="1" smtClean="0">
                <a:latin typeface="Century Schoolbook" pitchFamily="18" charset="0"/>
              </a:rPr>
              <a:t>B</a:t>
            </a:r>
            <a:r>
              <a:rPr lang="en-US" i="1" baseline="-25000" smtClean="0">
                <a:latin typeface="Century Schoolbook" pitchFamily="18" charset="0"/>
              </a:rPr>
              <a:t> </a:t>
            </a:r>
            <a:r>
              <a:rPr lang="en-US" baseline="-25000" smtClean="0"/>
              <a:t> </a:t>
            </a:r>
            <a:r>
              <a:rPr lang="en-US" smtClean="0"/>
              <a:t>be two events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685800" y="2667000"/>
            <a:ext cx="8001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704779" y="3048000"/>
            <a:ext cx="5734443" cy="144818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62279-B456-49B8-A6BA-8BF6CC66122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The following are equivalent: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3600" b="1" i="1" dirty="0" smtClean="0">
                <a:latin typeface="Century Schoolbook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sz="3600" b="1" i="1" dirty="0" smtClean="0">
                <a:latin typeface="Century Schoolbook" pitchFamily="18" charset="0"/>
              </a:rPr>
              <a:t>B</a:t>
            </a:r>
            <a:r>
              <a:rPr lang="en-US" i="1" baseline="-25000" dirty="0" smtClean="0">
                <a:latin typeface="Century Schoolbook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i="1" dirty="0" smtClean="0"/>
              <a:t>are </a:t>
            </a:r>
            <a:r>
              <a:rPr lang="en-US" b="1" i="1" dirty="0" smtClean="0"/>
              <a:t>independent</a:t>
            </a: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b="1" i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i="1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Independence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401" y="4367810"/>
            <a:ext cx="4321312" cy="51849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69103" y="3060754"/>
            <a:ext cx="5207898" cy="45842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0" y="5206022"/>
            <a:ext cx="4321816" cy="5185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30B2A-2848-4D4E-9D65-D922D1592C4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Probabilities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Century Schoolbook" pitchFamily="18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Century Schoolbook" pitchFamily="18" charset="0"/>
              </a:rPr>
              <a:t>D</a:t>
            </a:r>
            <a:r>
              <a:rPr lang="en-US" sz="2400" dirty="0" smtClean="0"/>
              <a:t> be two chance experiments.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342900" y="25908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Set of disjoint events </a:t>
            </a:r>
            <a:r>
              <a:rPr lang="en-US" i="0" dirty="0" smtClean="0">
                <a:latin typeface="Helvetica"/>
              </a:rPr>
              <a:t>associated </a:t>
            </a:r>
            <a:r>
              <a:rPr lang="en-US" i="0" dirty="0">
                <a:latin typeface="Helvetica"/>
              </a:rPr>
              <a:t>with </a:t>
            </a:r>
            <a:r>
              <a:rPr lang="en-US" dirty="0">
                <a:latin typeface="Century Schoolbook" pitchFamily="18" charset="0"/>
              </a:rPr>
              <a:t>C</a:t>
            </a:r>
          </a:p>
        </p:txBody>
      </p:sp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342900" y="4953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Set of disjoint events </a:t>
            </a:r>
            <a:r>
              <a:rPr lang="en-US" i="0" dirty="0" smtClean="0">
                <a:latin typeface="Helvetica"/>
              </a:rPr>
              <a:t>associated </a:t>
            </a:r>
            <a:r>
              <a:rPr lang="en-US" i="0" dirty="0">
                <a:latin typeface="Helvetica"/>
              </a:rPr>
              <a:t>with </a:t>
            </a:r>
            <a:r>
              <a:rPr lang="en-US" dirty="0">
                <a:latin typeface="Century Schoolbook" pitchFamily="18" charset="0"/>
              </a:rPr>
              <a:t>D</a:t>
            </a:r>
          </a:p>
        </p:txBody>
      </p:sp>
      <p:pic>
        <p:nvPicPr>
          <p:cNvPr id="6123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1" y="5943600"/>
            <a:ext cx="39433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4818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886200"/>
            <a:ext cx="38290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9" grpId="0"/>
      <p:bldP spid="6123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B8FF1-75DF-4C3E-929E-8D1AA228352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Probabilities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We can construct: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613490" name="Group 114"/>
          <p:cNvGraphicFramePr>
            <a:graphicFrameLocks noGrp="1"/>
          </p:cNvGraphicFramePr>
          <p:nvPr/>
        </p:nvGraphicFramePr>
        <p:xfrm>
          <a:off x="457201" y="2057400"/>
          <a:ext cx="8393430" cy="4343400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D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D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D</a:t>
                      </a:r>
                      <a:r>
                        <a:rPr kumimoji="0" lang="en-US" sz="24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 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Probabilities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49" name="Line 100"/>
          <p:cNvSpPr>
            <a:spLocks noChangeShapeType="1"/>
          </p:cNvSpPr>
          <p:nvPr/>
        </p:nvSpPr>
        <p:spPr bwMode="auto">
          <a:xfrm flipH="1" flipV="1">
            <a:off x="457200" y="20574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Text Box 101"/>
          <p:cNvSpPr txBox="1">
            <a:spLocks noChangeArrowheads="1"/>
          </p:cNvSpPr>
          <p:nvPr/>
        </p:nvSpPr>
        <p:spPr bwMode="auto">
          <a:xfrm>
            <a:off x="685800" y="25908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651" name="Text Box 102"/>
          <p:cNvSpPr txBox="1">
            <a:spLocks noChangeArrowheads="1"/>
          </p:cNvSpPr>
          <p:nvPr/>
        </p:nvSpPr>
        <p:spPr bwMode="auto">
          <a:xfrm>
            <a:off x="1828800" y="213360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2499885" y="3352801"/>
            <a:ext cx="1137504" cy="20475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4176285" y="3352801"/>
            <a:ext cx="1137504" cy="20475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>
            <a:off x="5857773" y="3352801"/>
            <a:ext cx="1136857" cy="20463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 cstate="print"/>
          <a:stretch>
            <a:fillRect/>
          </a:stretch>
        </p:blipFill>
        <p:spPr bwMode="auto">
          <a:xfrm>
            <a:off x="7258553" y="3200400"/>
            <a:ext cx="1366107" cy="321040"/>
          </a:xfrm>
          <a:prstGeom prst="rect">
            <a:avLst/>
          </a:prstGeom>
          <a:noFill/>
          <a:ln/>
          <a:effectLst/>
        </p:spPr>
      </p:pic>
      <p:pic>
        <p:nvPicPr>
          <p:cNvPr id="25656" name="Picture 1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7348539" y="5662613"/>
            <a:ext cx="138271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 cstate="print"/>
          <a:stretch>
            <a:fillRect/>
          </a:stretch>
        </p:blipFill>
        <p:spPr bwMode="auto">
          <a:xfrm>
            <a:off x="2581334" y="4724401"/>
            <a:ext cx="1188921" cy="20481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/>
          <a:stretch>
            <a:fillRect/>
          </a:stretch>
        </p:blipFill>
        <p:spPr bwMode="auto">
          <a:xfrm>
            <a:off x="4105334" y="4800601"/>
            <a:ext cx="1188921" cy="20481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 cstate="print"/>
          <a:stretch>
            <a:fillRect/>
          </a:stretch>
        </p:blipFill>
        <p:spPr bwMode="auto">
          <a:xfrm>
            <a:off x="7391401" y="4572001"/>
            <a:ext cx="1266095" cy="281073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 cstate="print"/>
          <a:stretch>
            <a:fillRect/>
          </a:stretch>
        </p:blipFill>
        <p:spPr bwMode="auto">
          <a:xfrm>
            <a:off x="2590801" y="5486401"/>
            <a:ext cx="1045227" cy="237260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/>
          <a:stretch>
            <a:fillRect/>
          </a:stretch>
        </p:blipFill>
        <p:spPr bwMode="auto">
          <a:xfrm>
            <a:off x="4191000" y="5486401"/>
            <a:ext cx="1045227" cy="23726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print"/>
          <a:stretch>
            <a:fillRect/>
          </a:stretch>
        </p:blipFill>
        <p:spPr bwMode="auto">
          <a:xfrm>
            <a:off x="5867401" y="5486401"/>
            <a:ext cx="1045227" cy="23726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 cstate="print"/>
          <a:stretch>
            <a:fillRect/>
          </a:stretch>
        </p:blipFill>
        <p:spPr bwMode="auto">
          <a:xfrm>
            <a:off x="5890806" y="4724401"/>
            <a:ext cx="1199377" cy="204817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 cstate="print"/>
          <a:stretch>
            <a:fillRect/>
          </a:stretch>
        </p:blipFill>
        <p:spPr bwMode="auto">
          <a:xfrm>
            <a:off x="7467685" y="3505201"/>
            <a:ext cx="1235627" cy="45785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 cstate="print"/>
          <a:stretch>
            <a:fillRect/>
          </a:stretch>
        </p:blipFill>
        <p:spPr bwMode="auto">
          <a:xfrm>
            <a:off x="7445907" y="4953001"/>
            <a:ext cx="1279183" cy="457850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 cstate="print"/>
          <a:stretch>
            <a:fillRect/>
          </a:stretch>
        </p:blipFill>
        <p:spPr bwMode="auto">
          <a:xfrm>
            <a:off x="2590886" y="5791201"/>
            <a:ext cx="1235455" cy="457787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 cstate="print"/>
          <a:stretch>
            <a:fillRect/>
          </a:stretch>
        </p:blipFill>
        <p:spPr bwMode="auto">
          <a:xfrm>
            <a:off x="4038601" y="5791201"/>
            <a:ext cx="1235284" cy="45772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 cstate="print"/>
          <a:stretch>
            <a:fillRect/>
          </a:stretch>
        </p:blipFill>
        <p:spPr bwMode="auto">
          <a:xfrm>
            <a:off x="5867486" y="5791201"/>
            <a:ext cx="1235284" cy="457723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3429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10201" y="4191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4953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57912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4674674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3200400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6324600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8001000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2667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1371600" y="4191001"/>
            <a:ext cx="20309" cy="1126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584CD-38D9-4EEF-BB5A-519C86B643C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There are 4 balls in one jar, 2 balls are red and two balls are black.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 person can remove a ball from the jar two times, without seeing the balls inside the jar.</a:t>
            </a:r>
            <a:endParaRPr lang="en-US" sz="3200" dirty="0" smtClean="0"/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25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26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Oval 27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28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2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3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E1B61-83C2-4424-81CD-D418C7E67EE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5552" name="Oval 16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53" name="Oval 17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is the probability of removing a red ball after having removed a red ball the first time?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47" name="AutoShape 11"/>
          <p:cNvSpPr>
            <a:spLocks noChangeArrowheads="1"/>
          </p:cNvSpPr>
          <p:nvPr/>
        </p:nvSpPr>
        <p:spPr bwMode="auto">
          <a:xfrm>
            <a:off x="5486400" y="46482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48" name="Oval 12"/>
          <p:cNvSpPr>
            <a:spLocks noChangeArrowheads="1"/>
          </p:cNvSpPr>
          <p:nvPr/>
        </p:nvSpPr>
        <p:spPr bwMode="auto">
          <a:xfrm>
            <a:off x="73152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49" name="AutoShape 13"/>
          <p:cNvSpPr>
            <a:spLocks noChangeArrowheads="1"/>
          </p:cNvSpPr>
          <p:nvPr/>
        </p:nvSpPr>
        <p:spPr bwMode="auto">
          <a:xfrm flipH="1">
            <a:off x="533400" y="45720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50" name="Oval 14"/>
          <p:cNvSpPr>
            <a:spLocks noChangeArrowheads="1"/>
          </p:cNvSpPr>
          <p:nvPr/>
        </p:nvSpPr>
        <p:spPr bwMode="auto">
          <a:xfrm>
            <a:off x="838200" y="54102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54" name="Rectangle 18"/>
          <p:cNvSpPr>
            <a:spLocks noChangeArrowheads="1"/>
          </p:cNvSpPr>
          <p:nvPr/>
        </p:nvSpPr>
        <p:spPr bwMode="auto">
          <a:xfrm>
            <a:off x="342900" y="24384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To answer this question, lets </a:t>
            </a:r>
            <a:r>
              <a:rPr lang="en-US" i="0" dirty="0" smtClean="0">
                <a:latin typeface="Helvetica"/>
              </a:rPr>
              <a:t>build </a:t>
            </a:r>
            <a:r>
              <a:rPr lang="en-US" i="0" dirty="0">
                <a:latin typeface="Helvetica"/>
              </a:rPr>
              <a:t>the table of probabilities.</a:t>
            </a:r>
            <a:endParaRPr 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05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2" grpId="0" animBg="1"/>
      <p:bldP spid="705553" grpId="0" animBg="1"/>
      <p:bldP spid="705547" grpId="0" animBg="1"/>
      <p:bldP spid="705548" grpId="0" animBg="1"/>
      <p:bldP spid="705549" grpId="0" animBg="1"/>
      <p:bldP spid="705550" grpId="0" animBg="1"/>
      <p:bldP spid="7055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C6C12-F72C-4681-A079-7FE43E49601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8675" name="Oval 2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is the probability of removing a red ball after having removed a red ball the first time?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342900" y="24384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To answer this question, lets </a:t>
            </a:r>
            <a:r>
              <a:rPr lang="en-US" i="0" dirty="0" smtClean="0">
                <a:latin typeface="Helvetica"/>
              </a:rPr>
              <a:t>build </a:t>
            </a:r>
            <a:r>
              <a:rPr lang="en-US" i="0" dirty="0">
                <a:latin typeface="Helvetica"/>
              </a:rPr>
              <a:t>the table of probabilities.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342900" y="47244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/>
              </a:rPr>
              <a:t>Labels:</a:t>
            </a:r>
            <a:endParaRPr lang="en-US">
              <a:latin typeface="Century Schoolbook" pitchFamily="18" charset="0"/>
            </a:endParaRP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>
            <a:off x="2819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22900-C57B-4E75-84CE-C82DC5EB0E0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Space and Events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495300" y="1447801"/>
            <a:ext cx="81534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 dirty="0">
                <a:solidFill>
                  <a:srgbClr val="000000"/>
                </a:solidFill>
                <a:latin typeface="Helvetica"/>
              </a:rPr>
              <a:t>Sample Space         :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endParaRPr lang="en-US" b="1" i="0" dirty="0">
              <a:solidFill>
                <a:srgbClr val="000000"/>
              </a:solidFill>
              <a:latin typeface="Helvetica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The space which contains all possible outcomes of an experiment. </a:t>
            </a:r>
          </a:p>
        </p:txBody>
      </p:sp>
      <p:pic>
        <p:nvPicPr>
          <p:cNvPr id="6604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6400" y="1520825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048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733800"/>
            <a:ext cx="40576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685800" y="46482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/>
              </a:rPr>
              <a:t>         : 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The i</a:t>
            </a:r>
            <a:r>
              <a:rPr lang="en-US" i="0" baseline="30000">
                <a:solidFill>
                  <a:srgbClr val="000000"/>
                </a:solidFill>
                <a:latin typeface="Helvetica"/>
              </a:rPr>
              <a:t>th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 possible outcome of the experiment</a:t>
            </a:r>
          </a:p>
        </p:txBody>
      </p:sp>
      <p:pic>
        <p:nvPicPr>
          <p:cNvPr id="66048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1" y="4611688"/>
            <a:ext cx="514351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0492" name="Rectangle 12"/>
          <p:cNvSpPr>
            <a:spLocks noChangeArrowheads="1"/>
          </p:cNvSpPr>
          <p:nvPr/>
        </p:nvSpPr>
        <p:spPr bwMode="auto">
          <a:xfrm>
            <a:off x="990600" y="5791201"/>
            <a:ext cx="466666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/>
              </a:rPr>
              <a:t>Each outcome is an element of   </a:t>
            </a:r>
          </a:p>
        </p:txBody>
      </p:sp>
      <p:pic>
        <p:nvPicPr>
          <p:cNvPr id="66049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5715001"/>
            <a:ext cx="533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0BB246-D93C-45A8-8742-5FE4AE1F4E0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09634" name="Oval 2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1" y="914400"/>
            <a:ext cx="8039100" cy="83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Probability of picking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1 </a:t>
            </a:r>
            <a:r>
              <a:rPr lang="en-US" smtClean="0"/>
              <a:t>the first time?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2819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709647" name="AutoShape 15"/>
          <p:cNvSpPr>
            <a:spLocks noChangeArrowheads="1"/>
          </p:cNvSpPr>
          <p:nvPr/>
        </p:nvSpPr>
        <p:spPr bwMode="auto">
          <a:xfrm flipH="1">
            <a:off x="609600" y="38862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9648" name="Oval 16"/>
          <p:cNvSpPr>
            <a:spLocks noChangeArrowheads="1"/>
          </p:cNvSpPr>
          <p:nvPr/>
        </p:nvSpPr>
        <p:spPr bwMode="auto">
          <a:xfrm>
            <a:off x="914400" y="47244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159695" y="1981200"/>
            <a:ext cx="2378524" cy="3902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animBg="1"/>
      <p:bldP spid="709647" grpId="0" animBg="1"/>
      <p:bldP spid="7096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B9063-1E4F-430D-9CDC-42DBECE4CA2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Probability of picking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2  </a:t>
            </a:r>
            <a:r>
              <a:rPr lang="en-US" smtClean="0"/>
              <a:t>with only 3 balls left? 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708626" name="Oval 18"/>
          <p:cNvSpPr>
            <a:spLocks noChangeArrowheads="1"/>
          </p:cNvSpPr>
          <p:nvPr/>
        </p:nvSpPr>
        <p:spPr bwMode="auto">
          <a:xfrm>
            <a:off x="914400" y="47244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8629" name="Oval 21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8630" name="AutoShape 22"/>
          <p:cNvSpPr>
            <a:spLocks noChangeArrowheads="1"/>
          </p:cNvSpPr>
          <p:nvPr/>
        </p:nvSpPr>
        <p:spPr bwMode="auto">
          <a:xfrm>
            <a:off x="5486400" y="39624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8631" name="Oval 23"/>
          <p:cNvSpPr>
            <a:spLocks noChangeArrowheads="1"/>
          </p:cNvSpPr>
          <p:nvPr/>
        </p:nvSpPr>
        <p:spPr bwMode="auto">
          <a:xfrm>
            <a:off x="7315200" y="46482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81783" y="2209800"/>
            <a:ext cx="2378523" cy="390288"/>
          </a:xfrm>
          <a:prstGeom prst="rect">
            <a:avLst/>
          </a:prstGeom>
          <a:noFill/>
          <a:ln/>
          <a:effectLst/>
        </p:spPr>
      </p:pic>
      <p:sp>
        <p:nvSpPr>
          <p:cNvPr id="708635" name="Rectangle 27"/>
          <p:cNvSpPr>
            <a:spLocks noChangeArrowheads="1"/>
          </p:cNvSpPr>
          <p:nvPr/>
        </p:nvSpPr>
        <p:spPr bwMode="auto">
          <a:xfrm>
            <a:off x="5715000" y="2133600"/>
            <a:ext cx="2364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/>
              </a:rPr>
              <a:t>(second time)</a:t>
            </a:r>
          </a:p>
        </p:txBody>
      </p:sp>
      <p:sp>
        <p:nvSpPr>
          <p:cNvPr id="30739" name="Rectangle 28"/>
          <p:cNvSpPr>
            <a:spLocks noChangeArrowheads="1"/>
          </p:cNvSpPr>
          <p:nvPr/>
        </p:nvSpPr>
        <p:spPr bwMode="auto">
          <a:xfrm>
            <a:off x="914400" y="57912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6" grpId="0" animBg="1"/>
      <p:bldP spid="708629" grpId="0" animBg="1"/>
      <p:bldP spid="708630" grpId="0" animBg="1"/>
      <p:bldP spid="708631" grpId="0" animBg="1"/>
      <p:bldP spid="7086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FDA18-79E8-4D03-9635-1988B2B87C6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10658" name="Oval 2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59" name="Oval 3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1" y="914400"/>
            <a:ext cx="8039100" cy="121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Probability of picking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1 </a:t>
            </a:r>
            <a:r>
              <a:rPr lang="en-US" smtClean="0"/>
              <a:t>the first time and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2 </a:t>
            </a:r>
            <a:r>
              <a:rPr lang="en-US" smtClean="0"/>
              <a:t>the second time?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2819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710671" name="AutoShape 15"/>
          <p:cNvSpPr>
            <a:spLocks noChangeArrowheads="1"/>
          </p:cNvSpPr>
          <p:nvPr/>
        </p:nvSpPr>
        <p:spPr bwMode="auto">
          <a:xfrm flipH="1">
            <a:off x="609600" y="38862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47244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75" name="AutoShape 19"/>
          <p:cNvSpPr>
            <a:spLocks noChangeArrowheads="1"/>
          </p:cNvSpPr>
          <p:nvPr/>
        </p:nvSpPr>
        <p:spPr bwMode="auto">
          <a:xfrm>
            <a:off x="5486400" y="39624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Oval 20"/>
          <p:cNvSpPr>
            <a:spLocks noChangeArrowheads="1"/>
          </p:cNvSpPr>
          <p:nvPr/>
        </p:nvSpPr>
        <p:spPr bwMode="auto">
          <a:xfrm>
            <a:off x="7315200" y="46482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25926" y="2498726"/>
            <a:ext cx="6020661" cy="39022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10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8" grpId="0" animBg="1"/>
      <p:bldP spid="710659" grpId="0" animBg="1"/>
      <p:bldP spid="710671" grpId="0" animBg="1"/>
      <p:bldP spid="710672" grpId="0" animBg="1"/>
      <p:bldP spid="710675" grpId="0" animBg="1"/>
      <p:bldP spid="7106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239F7-9663-4E99-A9E0-F8B8E28758DE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Array of Probabilities</a:t>
            </a:r>
          </a:p>
        </p:txBody>
      </p:sp>
      <p:graphicFrame>
        <p:nvGraphicFramePr>
          <p:cNvPr id="615539" name="Group 115"/>
          <p:cNvGraphicFramePr>
            <a:graphicFrameLocks noGrp="1"/>
          </p:cNvGraphicFramePr>
          <p:nvPr/>
        </p:nvGraphicFramePr>
        <p:xfrm>
          <a:off x="381000" y="1264921"/>
          <a:ext cx="8382000" cy="5364479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 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Probabilities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23" name="Line 48"/>
          <p:cNvSpPr>
            <a:spLocks noChangeShapeType="1"/>
          </p:cNvSpPr>
          <p:nvPr/>
        </p:nvSpPr>
        <p:spPr bwMode="auto">
          <a:xfrm flipH="1" flipV="1">
            <a:off x="381000" y="12954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4" name="Text Box 49"/>
          <p:cNvSpPr txBox="1">
            <a:spLocks noChangeArrowheads="1"/>
          </p:cNvSpPr>
          <p:nvPr/>
        </p:nvSpPr>
        <p:spPr bwMode="auto">
          <a:xfrm>
            <a:off x="457202" y="18288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pick</a:t>
            </a:r>
          </a:p>
        </p:txBody>
      </p:sp>
      <p:sp>
        <p:nvSpPr>
          <p:cNvPr id="32825" name="Text Box 50"/>
          <p:cNvSpPr txBox="1">
            <a:spLocks noChangeArrowheads="1"/>
          </p:cNvSpPr>
          <p:nvPr/>
        </p:nvSpPr>
        <p:spPr bwMode="auto">
          <a:xfrm>
            <a:off x="1295400" y="13716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pick</a:t>
            </a:r>
          </a:p>
        </p:txBody>
      </p:sp>
      <p:pic>
        <p:nvPicPr>
          <p:cNvPr id="32826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1" y="6019800"/>
            <a:ext cx="13827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0"/>
            <a:ext cx="8271018" cy="1143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Probability of picking red balls consecutively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14400"/>
            <a:ext cx="8840788" cy="54292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Probability of event </a:t>
            </a:r>
            <a:r>
              <a:rPr lang="en-US" sz="2400" i="1" dirty="0" smtClean="0"/>
              <a:t>A</a:t>
            </a:r>
            <a:r>
              <a:rPr lang="en-US" sz="2400" dirty="0" smtClean="0"/>
              <a:t>: picking </a:t>
            </a:r>
            <a:r>
              <a:rPr lang="en-US" sz="2400" u="sng" dirty="0" smtClean="0"/>
              <a:t>a red ball </a:t>
            </a:r>
            <a:r>
              <a:rPr lang="en-US" sz="2400" dirty="0" smtClean="0"/>
              <a:t>the first time and </a:t>
            </a:r>
            <a:r>
              <a:rPr lang="en-US" sz="2400" u="sng" dirty="0" smtClean="0"/>
              <a:t>a red ball</a:t>
            </a:r>
            <a:r>
              <a:rPr lang="en-US" sz="2000" i="1" baseline="-25000" dirty="0" smtClean="0">
                <a:latin typeface="Century Schoolbook" pitchFamily="18" charset="0"/>
              </a:rPr>
              <a:t> </a:t>
            </a:r>
            <a:r>
              <a:rPr lang="en-US" sz="2400" dirty="0" smtClean="0"/>
              <a:t>the second time?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Event B: Picking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1 </a:t>
            </a:r>
            <a:r>
              <a:rPr lang="en-US" sz="2400" dirty="0" smtClean="0"/>
              <a:t>first and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2 </a:t>
            </a:r>
            <a:r>
              <a:rPr lang="en-US" sz="2400" dirty="0" smtClean="0"/>
              <a:t>second</a:t>
            </a:r>
          </a:p>
          <a:p>
            <a:r>
              <a:rPr lang="en-US" sz="2400" dirty="0" smtClean="0"/>
              <a:t>Event C: Picking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2 </a:t>
            </a:r>
            <a:r>
              <a:rPr lang="en-US" sz="2400" dirty="0" smtClean="0"/>
              <a:t>first and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1 </a:t>
            </a:r>
            <a:r>
              <a:rPr lang="en-US" sz="2400" dirty="0" smtClean="0"/>
              <a:t>second   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15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BE219-91B0-41CE-B523-D8B35D93E205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867400" y="2133600"/>
            <a:ext cx="297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2"/>
                </a:solidFill>
              </a:rPr>
              <a:t>Mutually exclusive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638800" y="2133600"/>
            <a:ext cx="411480" cy="109728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19200" y="3886200"/>
            <a:ext cx="4369315" cy="507494"/>
          </a:xfrm>
          <a:prstGeom prst="rect">
            <a:avLst/>
          </a:prstGeom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667000" y="4953000"/>
            <a:ext cx="3962875" cy="50755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67000" y="5791200"/>
            <a:ext cx="3607748" cy="7361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50F-B484-4C20-8B47-11477896C0A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Array of Probabilities</a:t>
            </a:r>
          </a:p>
        </p:txBody>
      </p:sp>
      <p:graphicFrame>
        <p:nvGraphicFramePr>
          <p:cNvPr id="616548" name="Group 100"/>
          <p:cNvGraphicFramePr>
            <a:graphicFrameLocks noGrp="1"/>
          </p:cNvGraphicFramePr>
          <p:nvPr/>
        </p:nvGraphicFramePr>
        <p:xfrm>
          <a:off x="381000" y="1295400"/>
          <a:ext cx="8382000" cy="5254054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5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Black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 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Probabilities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23" name="Line 54"/>
          <p:cNvSpPr>
            <a:spLocks noChangeShapeType="1"/>
          </p:cNvSpPr>
          <p:nvPr/>
        </p:nvSpPr>
        <p:spPr bwMode="auto">
          <a:xfrm flipH="1" flipV="1">
            <a:off x="381000" y="1295400"/>
            <a:ext cx="19050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Text Box 55"/>
          <p:cNvSpPr txBox="1">
            <a:spLocks noChangeArrowheads="1"/>
          </p:cNvSpPr>
          <p:nvPr/>
        </p:nvSpPr>
        <p:spPr bwMode="auto">
          <a:xfrm>
            <a:off x="457202" y="18288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pick</a:t>
            </a:r>
          </a:p>
        </p:txBody>
      </p:sp>
      <p:sp>
        <p:nvSpPr>
          <p:cNvPr id="33825" name="Text Box 56"/>
          <p:cNvSpPr txBox="1">
            <a:spLocks noChangeArrowheads="1"/>
          </p:cNvSpPr>
          <p:nvPr/>
        </p:nvSpPr>
        <p:spPr bwMode="auto">
          <a:xfrm>
            <a:off x="1295400" y="13716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pick</a:t>
            </a:r>
          </a:p>
        </p:txBody>
      </p:sp>
      <p:pic>
        <p:nvPicPr>
          <p:cNvPr id="33826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1" y="5410201"/>
            <a:ext cx="13827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8487E-3733-45AC-A9A4-ED0F5C3E360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" y="990601"/>
            <a:ext cx="8153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Helvetica"/>
              </a:rPr>
              <a:t>What is the probability of picking a red ball the second time after having picked a red ball the first time?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419400" y="2667000"/>
            <a:ext cx="5505099" cy="66756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09986" y="4724401"/>
            <a:ext cx="4609363" cy="685747"/>
          </a:xfrm>
          <a:prstGeom prst="rect">
            <a:avLst/>
          </a:prstGeom>
          <a:noFill/>
          <a:ln/>
          <a:effectLst/>
        </p:spPr>
      </p:pic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1600200" y="4191000"/>
            <a:ext cx="5715000" cy="1752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Given a sample Space </a:t>
            </a:r>
            <a:r>
              <a:rPr lang="el-GR" sz="3200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2400" i="1" dirty="0" smtClean="0">
                <a:solidFill>
                  <a:schemeClr val="tx1"/>
                </a:solidFill>
                <a:latin typeface="Century Schoolbook" pitchFamily="18" charset="0"/>
              </a:rPr>
              <a:t>, </a:t>
            </a:r>
            <a:r>
              <a:rPr lang="en-US" sz="2400" dirty="0" smtClean="0"/>
              <a:t>a random variable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is a function that assigns to each outcome a unique numerical value.</a:t>
            </a:r>
          </a:p>
          <a:p>
            <a:endParaRPr lang="en-US" sz="1400" dirty="0" smtClean="0"/>
          </a:p>
          <a:p>
            <a:r>
              <a:rPr lang="en-US" sz="2400" u="sng" dirty="0" smtClean="0">
                <a:solidFill>
                  <a:schemeClr val="tx2"/>
                </a:solidFill>
              </a:rPr>
              <a:t>Example: </a:t>
            </a:r>
            <a:r>
              <a:rPr lang="en-US" sz="2400" dirty="0" smtClean="0">
                <a:solidFill>
                  <a:schemeClr val="tx1"/>
                </a:solidFill>
              </a:rPr>
              <a:t>throwing of a die once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1" y="2590801"/>
            <a:ext cx="579075" cy="5990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4246" y="3494136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3429001"/>
            <a:ext cx="94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4728756" y="5211943"/>
          <a:ext cx="3987553" cy="9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6" imgW="825480" imgH="241200" progId="">
                  <p:embed/>
                </p:oleObj>
              </mc:Choice>
              <mc:Fallback>
                <p:oleObj name="Equation" r:id="rId6" imgW="82548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28756" y="5211943"/>
                        <a:ext cx="3987553" cy="979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466" y="5503094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 bwMode="auto">
          <a:xfrm>
            <a:off x="888275" y="4199709"/>
            <a:ext cx="4258492" cy="1116874"/>
          </a:xfrm>
          <a:custGeom>
            <a:avLst/>
            <a:gdLst>
              <a:gd name="connsiteX0" fmla="*/ 0 w 4258492"/>
              <a:gd name="connsiteY0" fmla="*/ 1116874 h 1116874"/>
              <a:gd name="connsiteX1" fmla="*/ 809897 w 4258492"/>
              <a:gd name="connsiteY1" fmla="*/ 515982 h 1116874"/>
              <a:gd name="connsiteX2" fmla="*/ 1541417 w 4258492"/>
              <a:gd name="connsiteY2" fmla="*/ 163285 h 1116874"/>
              <a:gd name="connsiteX3" fmla="*/ 2534195 w 4258492"/>
              <a:gd name="connsiteY3" fmla="*/ 32657 h 1116874"/>
              <a:gd name="connsiteX4" fmla="*/ 3683726 w 4258492"/>
              <a:gd name="connsiteY4" fmla="*/ 359228 h 1116874"/>
              <a:gd name="connsiteX5" fmla="*/ 4258492 w 4258492"/>
              <a:gd name="connsiteY5" fmla="*/ 1038497 h 111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492" h="1116874">
                <a:moveTo>
                  <a:pt x="0" y="1116874"/>
                </a:moveTo>
                <a:cubicBezTo>
                  <a:pt x="276497" y="895894"/>
                  <a:pt x="552994" y="674914"/>
                  <a:pt x="809897" y="515982"/>
                </a:cubicBezTo>
                <a:cubicBezTo>
                  <a:pt x="1066800" y="357050"/>
                  <a:pt x="1254034" y="243839"/>
                  <a:pt x="1541417" y="163285"/>
                </a:cubicBezTo>
                <a:cubicBezTo>
                  <a:pt x="1828800" y="82731"/>
                  <a:pt x="2177144" y="0"/>
                  <a:pt x="2534195" y="32657"/>
                </a:cubicBezTo>
                <a:cubicBezTo>
                  <a:pt x="2891246" y="65314"/>
                  <a:pt x="3396343" y="191588"/>
                  <a:pt x="3683726" y="359228"/>
                </a:cubicBezTo>
                <a:cubicBezTo>
                  <a:pt x="3971109" y="526868"/>
                  <a:pt x="4114800" y="782682"/>
                  <a:pt x="4258492" y="103849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515292" y="4182292"/>
            <a:ext cx="4245429" cy="1160417"/>
          </a:xfrm>
          <a:custGeom>
            <a:avLst/>
            <a:gdLst>
              <a:gd name="connsiteX0" fmla="*/ 0 w 4164875"/>
              <a:gd name="connsiteY0" fmla="*/ 1147354 h 1147354"/>
              <a:gd name="connsiteX1" fmla="*/ 940526 w 4164875"/>
              <a:gd name="connsiteY1" fmla="*/ 650965 h 1147354"/>
              <a:gd name="connsiteX2" fmla="*/ 2207623 w 4164875"/>
              <a:gd name="connsiteY2" fmla="*/ 154577 h 1147354"/>
              <a:gd name="connsiteX3" fmla="*/ 3095898 w 4164875"/>
              <a:gd name="connsiteY3" fmla="*/ 37011 h 1147354"/>
              <a:gd name="connsiteX4" fmla="*/ 3683726 w 4164875"/>
              <a:gd name="connsiteY4" fmla="*/ 376645 h 1147354"/>
              <a:gd name="connsiteX5" fmla="*/ 4088675 w 4164875"/>
              <a:gd name="connsiteY5" fmla="*/ 859971 h 1147354"/>
              <a:gd name="connsiteX6" fmla="*/ 4140926 w 4164875"/>
              <a:gd name="connsiteY6" fmla="*/ 1134291 h 114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4875" h="1147354">
                <a:moveTo>
                  <a:pt x="0" y="1147354"/>
                </a:moveTo>
                <a:cubicBezTo>
                  <a:pt x="286294" y="981891"/>
                  <a:pt x="572589" y="816428"/>
                  <a:pt x="940526" y="650965"/>
                </a:cubicBezTo>
                <a:cubicBezTo>
                  <a:pt x="1308463" y="485502"/>
                  <a:pt x="1848394" y="256903"/>
                  <a:pt x="2207623" y="154577"/>
                </a:cubicBezTo>
                <a:cubicBezTo>
                  <a:pt x="2566852" y="52251"/>
                  <a:pt x="2849881" y="0"/>
                  <a:pt x="3095898" y="37011"/>
                </a:cubicBezTo>
                <a:cubicBezTo>
                  <a:pt x="3341915" y="74022"/>
                  <a:pt x="3518263" y="239485"/>
                  <a:pt x="3683726" y="376645"/>
                </a:cubicBezTo>
                <a:cubicBezTo>
                  <a:pt x="3849189" y="513805"/>
                  <a:pt x="4012475" y="733697"/>
                  <a:pt x="4088675" y="859971"/>
                </a:cubicBezTo>
                <a:cubicBezTo>
                  <a:pt x="4164875" y="986245"/>
                  <a:pt x="4152900" y="1060268"/>
                  <a:pt x="4140926" y="113429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2090058" y="4622075"/>
            <a:ext cx="4140927" cy="759823"/>
          </a:xfrm>
          <a:custGeom>
            <a:avLst/>
            <a:gdLst>
              <a:gd name="connsiteX0" fmla="*/ 0 w 4140926"/>
              <a:gd name="connsiteY0" fmla="*/ 746760 h 759823"/>
              <a:gd name="connsiteX1" fmla="*/ 52252 w 4140926"/>
              <a:gd name="connsiteY1" fmla="*/ 733697 h 759823"/>
              <a:gd name="connsiteX2" fmla="*/ 692332 w 4140926"/>
              <a:gd name="connsiteY2" fmla="*/ 537755 h 759823"/>
              <a:gd name="connsiteX3" fmla="*/ 1776549 w 4140926"/>
              <a:gd name="connsiteY3" fmla="*/ 171995 h 759823"/>
              <a:gd name="connsiteX4" fmla="*/ 2952206 w 4140926"/>
              <a:gd name="connsiteY4" fmla="*/ 2177 h 759823"/>
              <a:gd name="connsiteX5" fmla="*/ 3657600 w 4140926"/>
              <a:gd name="connsiteY5" fmla="*/ 158932 h 759823"/>
              <a:gd name="connsiteX6" fmla="*/ 4036423 w 4140926"/>
              <a:gd name="connsiteY6" fmla="*/ 550817 h 759823"/>
              <a:gd name="connsiteX7" fmla="*/ 4140926 w 4140926"/>
              <a:gd name="connsiteY7" fmla="*/ 759823 h 75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0926" h="759823">
                <a:moveTo>
                  <a:pt x="0" y="746760"/>
                </a:moveTo>
                <a:lnTo>
                  <a:pt x="52252" y="733697"/>
                </a:lnTo>
                <a:cubicBezTo>
                  <a:pt x="167641" y="698863"/>
                  <a:pt x="404949" y="631372"/>
                  <a:pt x="692332" y="537755"/>
                </a:cubicBezTo>
                <a:cubicBezTo>
                  <a:pt x="979715" y="444138"/>
                  <a:pt x="1399903" y="261258"/>
                  <a:pt x="1776549" y="171995"/>
                </a:cubicBezTo>
                <a:cubicBezTo>
                  <a:pt x="2153195" y="82732"/>
                  <a:pt x="2638698" y="4354"/>
                  <a:pt x="2952206" y="2177"/>
                </a:cubicBezTo>
                <a:cubicBezTo>
                  <a:pt x="3265714" y="0"/>
                  <a:pt x="3476897" y="67492"/>
                  <a:pt x="3657600" y="158932"/>
                </a:cubicBezTo>
                <a:cubicBezTo>
                  <a:pt x="3838303" y="250372"/>
                  <a:pt x="3955869" y="450669"/>
                  <a:pt x="4036423" y="550817"/>
                </a:cubicBezTo>
                <a:cubicBezTo>
                  <a:pt x="4116977" y="650965"/>
                  <a:pt x="4128951" y="705394"/>
                  <a:pt x="4140926" y="75982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560320" y="6048104"/>
            <a:ext cx="4271555" cy="322217"/>
          </a:xfrm>
          <a:custGeom>
            <a:avLst/>
            <a:gdLst>
              <a:gd name="connsiteX0" fmla="*/ 0 w 4271554"/>
              <a:gd name="connsiteY0" fmla="*/ 13063 h 322217"/>
              <a:gd name="connsiteX1" fmla="*/ 888274 w 4271554"/>
              <a:gd name="connsiteY1" fmla="*/ 248194 h 322217"/>
              <a:gd name="connsiteX2" fmla="*/ 2181497 w 4271554"/>
              <a:gd name="connsiteY2" fmla="*/ 287383 h 322217"/>
              <a:gd name="connsiteX3" fmla="*/ 2978331 w 4271554"/>
              <a:gd name="connsiteY3" fmla="*/ 274320 h 322217"/>
              <a:gd name="connsiteX4" fmla="*/ 4271554 w 4271554"/>
              <a:gd name="connsiteY4" fmla="*/ 0 h 32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554" h="322217">
                <a:moveTo>
                  <a:pt x="0" y="13063"/>
                </a:moveTo>
                <a:cubicBezTo>
                  <a:pt x="262345" y="107768"/>
                  <a:pt x="524691" y="202474"/>
                  <a:pt x="888274" y="248194"/>
                </a:cubicBezTo>
                <a:cubicBezTo>
                  <a:pt x="1251857" y="293914"/>
                  <a:pt x="2181497" y="287383"/>
                  <a:pt x="2181497" y="287383"/>
                </a:cubicBezTo>
                <a:cubicBezTo>
                  <a:pt x="2529840" y="291737"/>
                  <a:pt x="2629988" y="322217"/>
                  <a:pt x="2978331" y="274320"/>
                </a:cubicBezTo>
                <a:cubicBezTo>
                  <a:pt x="3326674" y="226423"/>
                  <a:pt x="3799114" y="113211"/>
                  <a:pt x="427155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3161211" y="6074229"/>
            <a:ext cx="4297680" cy="583474"/>
          </a:xfrm>
          <a:custGeom>
            <a:avLst/>
            <a:gdLst>
              <a:gd name="connsiteX0" fmla="*/ 0 w 4297680"/>
              <a:gd name="connsiteY0" fmla="*/ 0 h 583474"/>
              <a:gd name="connsiteX1" fmla="*/ 1058092 w 4297680"/>
              <a:gd name="connsiteY1" fmla="*/ 431074 h 583474"/>
              <a:gd name="connsiteX2" fmla="*/ 2155372 w 4297680"/>
              <a:gd name="connsiteY2" fmla="*/ 561702 h 583474"/>
              <a:gd name="connsiteX3" fmla="*/ 3239589 w 4297680"/>
              <a:gd name="connsiteY3" fmla="*/ 548640 h 583474"/>
              <a:gd name="connsiteX4" fmla="*/ 4023360 w 4297680"/>
              <a:gd name="connsiteY4" fmla="*/ 352697 h 583474"/>
              <a:gd name="connsiteX5" fmla="*/ 4297680 w 4297680"/>
              <a:gd name="connsiteY5" fmla="*/ 0 h 583474"/>
              <a:gd name="connsiteX6" fmla="*/ 4297680 w 4297680"/>
              <a:gd name="connsiteY6" fmla="*/ 0 h 5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7680" h="583474">
                <a:moveTo>
                  <a:pt x="0" y="0"/>
                </a:moveTo>
                <a:cubicBezTo>
                  <a:pt x="349432" y="168728"/>
                  <a:pt x="698864" y="337457"/>
                  <a:pt x="1058092" y="431074"/>
                </a:cubicBezTo>
                <a:cubicBezTo>
                  <a:pt x="1417320" y="524691"/>
                  <a:pt x="1791789" y="542108"/>
                  <a:pt x="2155372" y="561702"/>
                </a:cubicBezTo>
                <a:cubicBezTo>
                  <a:pt x="2518955" y="581296"/>
                  <a:pt x="2928258" y="583474"/>
                  <a:pt x="3239589" y="548640"/>
                </a:cubicBezTo>
                <a:cubicBezTo>
                  <a:pt x="3550920" y="513806"/>
                  <a:pt x="3847012" y="444137"/>
                  <a:pt x="4023360" y="352697"/>
                </a:cubicBezTo>
                <a:cubicBezTo>
                  <a:pt x="4199708" y="261257"/>
                  <a:pt x="4297680" y="0"/>
                  <a:pt x="4297680" y="0"/>
                </a:cubicBezTo>
                <a:lnTo>
                  <a:pt x="4297680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3696789" y="6021977"/>
            <a:ext cx="4378235" cy="557349"/>
          </a:xfrm>
          <a:custGeom>
            <a:avLst/>
            <a:gdLst>
              <a:gd name="connsiteX0" fmla="*/ 0 w 4378234"/>
              <a:gd name="connsiteY0" fmla="*/ 26126 h 557349"/>
              <a:gd name="connsiteX1" fmla="*/ 1293222 w 4378234"/>
              <a:gd name="connsiteY1" fmla="*/ 404949 h 557349"/>
              <a:gd name="connsiteX2" fmla="*/ 2690948 w 4378234"/>
              <a:gd name="connsiteY2" fmla="*/ 509452 h 557349"/>
              <a:gd name="connsiteX3" fmla="*/ 3892731 w 4378234"/>
              <a:gd name="connsiteY3" fmla="*/ 509452 h 557349"/>
              <a:gd name="connsiteX4" fmla="*/ 4297680 w 4378234"/>
              <a:gd name="connsiteY4" fmla="*/ 222069 h 557349"/>
              <a:gd name="connsiteX5" fmla="*/ 4376057 w 4378234"/>
              <a:gd name="connsiteY5" fmla="*/ 0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8234" h="557349">
                <a:moveTo>
                  <a:pt x="0" y="26126"/>
                </a:moveTo>
                <a:cubicBezTo>
                  <a:pt x="422365" y="175260"/>
                  <a:pt x="844731" y="324395"/>
                  <a:pt x="1293222" y="404949"/>
                </a:cubicBezTo>
                <a:cubicBezTo>
                  <a:pt x="1741713" y="485503"/>
                  <a:pt x="2257697" y="492035"/>
                  <a:pt x="2690948" y="509452"/>
                </a:cubicBezTo>
                <a:cubicBezTo>
                  <a:pt x="3124200" y="526869"/>
                  <a:pt x="3624942" y="557349"/>
                  <a:pt x="3892731" y="509452"/>
                </a:cubicBezTo>
                <a:cubicBezTo>
                  <a:pt x="4160520" y="461555"/>
                  <a:pt x="4217126" y="306978"/>
                  <a:pt x="4297680" y="222069"/>
                </a:cubicBezTo>
                <a:cubicBezTo>
                  <a:pt x="4378234" y="137160"/>
                  <a:pt x="4377145" y="68580"/>
                  <a:pt x="4376057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29132" y="4120979"/>
            <a:ext cx="466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 smtClean="0">
                <a:solidFill>
                  <a:srgbClr val="FFFFFF"/>
                </a:solidFill>
                <a:latin typeface="Century Schoolbook" pitchFamily="18" charset="0"/>
                <a:cs typeface="Arial"/>
              </a:rPr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Example: </a:t>
            </a:r>
            <a:r>
              <a:rPr lang="en-US" sz="2400" dirty="0" smtClean="0">
                <a:solidFill>
                  <a:schemeClr val="tx1"/>
                </a:solidFill>
              </a:rPr>
              <a:t>throwing of a die once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 this case, the random </a:t>
            </a:r>
            <a:r>
              <a:rPr lang="en-US" sz="2400" dirty="0" smtClean="0"/>
              <a:t>variable</a:t>
            </a:r>
            <a:r>
              <a:rPr lang="en-US" sz="3200" i="1" dirty="0" smtClean="0">
                <a:latin typeface="Century Schoolbook" pitchFamily="18" charset="0"/>
              </a:rPr>
              <a:t> X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only takes discrete values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discrete random variable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defined by the </a:t>
            </a:r>
            <a:r>
              <a:rPr lang="en-US" sz="2400" b="1" u="sng" dirty="0" smtClean="0">
                <a:solidFill>
                  <a:schemeClr val="tx2"/>
                </a:solidFill>
              </a:rPr>
              <a:t>probability mass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990601"/>
            <a:ext cx="579075" cy="5990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438401" y="3886200"/>
          <a:ext cx="3655740" cy="68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5" name="Equation" r:id="rId5" imgW="1079280" imgH="241200" progId="">
                  <p:embed/>
                </p:oleObj>
              </mc:Choice>
              <mc:Fallback>
                <p:oleObj name="Equation" r:id="rId5" imgW="107928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1" y="3886200"/>
                        <a:ext cx="3655740" cy="686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1905000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68972" y="1843088"/>
            <a:ext cx="94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143001" y="5656535"/>
          <a:ext cx="37449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Equation" r:id="rId8" imgW="1143000" imgH="228600" progId="">
                  <p:embed/>
                </p:oleObj>
              </mc:Choice>
              <mc:Fallback>
                <p:oleObj name="Equation" r:id="rId8" imgW="11430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3001" y="5656535"/>
                        <a:ext cx="374491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eft Brace 27"/>
          <p:cNvSpPr/>
          <p:nvPr/>
        </p:nvSpPr>
        <p:spPr bwMode="auto">
          <a:xfrm>
            <a:off x="4953000" y="5212081"/>
            <a:ext cx="705395" cy="1436913"/>
          </a:xfrm>
          <a:prstGeom prst="leftBrace">
            <a:avLst>
              <a:gd name="adj1" fmla="val 4331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2" y="5290457"/>
            <a:ext cx="270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probability that, </a:t>
            </a:r>
          </a:p>
          <a:p>
            <a:r>
              <a:rPr lang="en-US" sz="2400" dirty="0" smtClean="0"/>
              <a:t>after throwing a die,</a:t>
            </a:r>
          </a:p>
          <a:p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dirty="0" smtClean="0"/>
              <a:t> will be equal to </a:t>
            </a:r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i="1" baseline="-25000" dirty="0" smtClean="0">
                <a:latin typeface="Century Schoolbook" pitchFamily="18" charset="0"/>
              </a:rPr>
              <a:t>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841196" cy="15003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For a </a:t>
            </a:r>
            <a:r>
              <a:rPr lang="en-US" sz="2400" b="1" u="sng" dirty="0" smtClean="0">
                <a:solidFill>
                  <a:schemeClr val="tx1"/>
                </a:solidFill>
              </a:rPr>
              <a:t>fair die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the probability mass function of the random variable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2989" y="1758951"/>
          <a:ext cx="7353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4" imgW="2882880" imgH="203040" progId="">
                  <p:embed/>
                </p:oleObj>
              </mc:Choice>
              <mc:Fallback>
                <p:oleObj name="Equation" r:id="rId4" imgW="288288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42989" y="1758951"/>
                        <a:ext cx="73533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/>
          <p:nvPr/>
        </p:nvGrpSpPr>
        <p:grpSpPr>
          <a:xfrm>
            <a:off x="685800" y="2895600"/>
            <a:ext cx="4728755" cy="3686992"/>
            <a:chOff x="1737360" y="2766059"/>
            <a:chExt cx="5185954" cy="3882935"/>
          </a:xfrm>
          <a:noFill/>
        </p:grpSpPr>
        <p:sp>
          <p:nvSpPr>
            <p:cNvPr id="17" name="Rectangle 16"/>
            <p:cNvSpPr/>
            <p:nvPr/>
          </p:nvSpPr>
          <p:spPr bwMode="auto">
            <a:xfrm>
              <a:off x="1737360" y="2769326"/>
              <a:ext cx="5185954" cy="3879668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98311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0421" y="2766059"/>
              <a:ext cx="5159831" cy="38698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18"/>
          <p:cNvSpPr/>
          <p:nvPr/>
        </p:nvSpPr>
        <p:spPr>
          <a:xfrm>
            <a:off x="5739165" y="2631813"/>
            <a:ext cx="340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probability mass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 satisfies: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22975" y="3744733"/>
          <a:ext cx="2497139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Equation" r:id="rId7" imgW="761760" imgH="431640" progId="">
                  <p:embed/>
                </p:oleObj>
              </mc:Choice>
              <mc:Fallback>
                <p:oleObj name="Equation" r:id="rId7" imgW="76176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22975" y="3744733"/>
                        <a:ext cx="2497139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18170" y="3117807"/>
          <a:ext cx="871207" cy="48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Equation" r:id="rId9" imgW="304560" imgH="203040" progId="">
                  <p:embed/>
                </p:oleObj>
              </mc:Choice>
              <mc:Fallback>
                <p:oleObj name="Equation" r:id="rId9" imgW="30456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18170" y="3117807"/>
                        <a:ext cx="871207" cy="487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967163" y="3152776"/>
          <a:ext cx="9445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Equation" r:id="rId11" imgW="330120" imgH="203040" progId="">
                  <p:embed/>
                </p:oleObj>
              </mc:Choice>
              <mc:Fallback>
                <p:oleObj name="Equation" r:id="rId11" imgW="33012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67163" y="3152776"/>
                        <a:ext cx="9445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C1178-D483-4B2B-9564-BBC164806AE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Dice</a:t>
            </a:r>
            <a:endParaRPr lang="en-US" dirty="0" smtClean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  <a:noFill/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Experiment</a:t>
            </a:r>
            <a:r>
              <a:rPr lang="en-US" i="1" dirty="0" smtClean="0"/>
              <a:t>:</a:t>
            </a:r>
          </a:p>
          <a:p>
            <a:pPr marL="933450" lvl="1" indent="-533400" eaLnBrk="1" hangingPunct="1">
              <a:buNone/>
            </a:pPr>
            <a:r>
              <a:rPr lang="en-US" dirty="0" smtClean="0"/>
              <a:t>A situation whose </a:t>
            </a:r>
            <a:r>
              <a:rPr lang="en-US" b="1" i="1" dirty="0" smtClean="0">
                <a:solidFill>
                  <a:schemeClr val="tx2"/>
                </a:solidFill>
              </a:rPr>
              <a:t>outcome</a:t>
            </a:r>
            <a:r>
              <a:rPr lang="en-US" dirty="0" smtClean="0"/>
              <a:t>  depends on chance </a:t>
            </a:r>
          </a:p>
          <a:p>
            <a:pPr marL="933450" lvl="1" indent="-533400" eaLnBrk="1" hangingPunct="1">
              <a:buNone/>
            </a:pPr>
            <a:endParaRPr lang="en-US" dirty="0" smtClean="0"/>
          </a:p>
          <a:p>
            <a:pPr marL="933450" lvl="1" indent="-533400" eaLnBrk="1" hangingPunct="1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chemeClr val="tx1"/>
                </a:solidFill>
              </a:rPr>
              <a:t>throwing a die once</a:t>
            </a:r>
            <a:endParaRPr lang="en-US" dirty="0" smtClean="0"/>
          </a:p>
          <a:p>
            <a:pPr marL="933450" lvl="1" indent="-533400" eaLnBrk="1" hangingPunct="1">
              <a:buNone/>
            </a:pPr>
            <a:endParaRPr lang="en-US" sz="2000" dirty="0" smtClean="0"/>
          </a:p>
          <a:p>
            <a:pPr marL="533400" indent="-533400" eaLnBrk="1" hangingPunct="1">
              <a:buNone/>
            </a:pPr>
            <a:endParaRPr lang="en-US" sz="1200" dirty="0" smtClean="0"/>
          </a:p>
          <a:p>
            <a:pPr marL="533400" indent="-533400" eaLnBrk="1" hangingPunct="1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Sample Space  </a:t>
            </a:r>
            <a:endParaRPr lang="en-US" i="1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marL="933450" lvl="1" indent="-533400" eaLnBrk="1" hangingPunct="1">
              <a:buNone/>
            </a:pPr>
            <a:r>
              <a:rPr lang="en-US" dirty="0" smtClean="0"/>
              <a:t>The set of </a:t>
            </a:r>
            <a:r>
              <a:rPr lang="en-US" u="sng" dirty="0" smtClean="0"/>
              <a:t>all possible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outcomes </a:t>
            </a:r>
            <a:r>
              <a:rPr lang="en-US" dirty="0" smtClean="0"/>
              <a:t>of an experiment</a:t>
            </a:r>
          </a:p>
          <a:p>
            <a:pPr marL="933450" lvl="1" indent="-533400" eaLnBrk="1" hangingPunct="1"/>
            <a:endParaRPr lang="en-US" sz="1100" dirty="0" smtClean="0"/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362201"/>
            <a:ext cx="1150939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1" y="5562601"/>
            <a:ext cx="4841875" cy="658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524001" y="5562601"/>
            <a:ext cx="62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40386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5715001"/>
            <a:ext cx="381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r>
              <a:rPr lang="en-US" sz="2400" dirty="0" smtClean="0"/>
              <a:t>For a discrete random variable</a:t>
            </a:r>
            <a:r>
              <a:rPr lang="en-US" sz="3200" i="1" dirty="0" smtClean="0">
                <a:latin typeface="Century Schoolbook" pitchFamily="18" charset="0"/>
              </a:rPr>
              <a:t> X </a:t>
            </a:r>
            <a:r>
              <a:rPr lang="en-US" sz="2400" dirty="0" smtClean="0"/>
              <a:t>taking on the </a:t>
            </a:r>
            <a:r>
              <a:rPr lang="en-US" sz="32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possible values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baseline="-25000" dirty="0" smtClean="0">
                <a:latin typeface="Century Schoolbook" pitchFamily="18" charset="0"/>
              </a:rPr>
              <a:t>1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2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3</a:t>
            </a:r>
            <a:r>
              <a:rPr lang="en-US" sz="3200" i="1" dirty="0" smtClean="0">
                <a:latin typeface="Century Schoolbook" pitchFamily="18" charset="0"/>
              </a:rPr>
              <a:t>, ... 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k</a:t>
            </a:r>
            <a:r>
              <a:rPr lang="en-US" sz="3200" i="1" dirty="0" smtClean="0">
                <a:latin typeface="Century Schoolbook" pitchFamily="18" charset="0"/>
              </a:rPr>
              <a:t>, ...,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N</a:t>
            </a:r>
            <a:endParaRPr lang="en-US" sz="3200" i="1" baseline="-25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3200" i="1" baseline="-25000" dirty="0" smtClean="0">
              <a:latin typeface="Century Schoolbook" pitchFamily="18" charset="0"/>
            </a:endParaRPr>
          </a:p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</a:t>
            </a:r>
            <a:r>
              <a:rPr lang="en-US" sz="2400" dirty="0" smtClean="0"/>
              <a:t> the </a:t>
            </a:r>
            <a:r>
              <a:rPr lang="en-US" sz="2400" b="1" u="sng" dirty="0" smtClean="0"/>
              <a:t>expected value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u="sng" dirty="0" smtClean="0"/>
              <a:t>mean</a:t>
            </a:r>
            <a:r>
              <a:rPr lang="en-US" sz="2400" dirty="0" smtClean="0"/>
              <a:t> of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is defined by</a:t>
            </a: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423851" y="3618412"/>
            <a:ext cx="5969727" cy="15936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01775" y="3733800"/>
          <a:ext cx="57435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Equation" r:id="rId5" imgW="1752480" imgH="431640" progId="">
                  <p:embed/>
                </p:oleObj>
              </mc:Choice>
              <mc:Fallback>
                <p:oleObj name="Equation" r:id="rId5" imgW="175248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01775" y="3733800"/>
                        <a:ext cx="5743575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4983" y="5638800"/>
            <a:ext cx="8111648" cy="4521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r>
              <a:rPr lang="en-US" sz="2400" dirty="0" smtClean="0"/>
              <a:t>For a discrete random variable</a:t>
            </a:r>
            <a:r>
              <a:rPr lang="en-US" sz="3200" i="1" dirty="0" smtClean="0">
                <a:latin typeface="Century Schoolbook" pitchFamily="18" charset="0"/>
              </a:rPr>
              <a:t> X </a:t>
            </a:r>
            <a:r>
              <a:rPr lang="en-US" sz="2400" dirty="0" smtClean="0"/>
              <a:t>taking on the </a:t>
            </a:r>
            <a:r>
              <a:rPr lang="en-US" sz="32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possible values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baseline="-25000" dirty="0" smtClean="0">
                <a:latin typeface="Century Schoolbook" pitchFamily="18" charset="0"/>
              </a:rPr>
              <a:t>1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2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3</a:t>
            </a:r>
            <a:r>
              <a:rPr lang="en-US" sz="3200" i="1" dirty="0" smtClean="0">
                <a:latin typeface="Century Schoolbook" pitchFamily="18" charset="0"/>
              </a:rPr>
              <a:t>, ... 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k</a:t>
            </a:r>
            <a:r>
              <a:rPr lang="en-US" sz="3200" i="1" dirty="0" smtClean="0">
                <a:latin typeface="Century Schoolbook" pitchFamily="18" charset="0"/>
              </a:rPr>
              <a:t>, ...,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N</a:t>
            </a:r>
            <a:endParaRPr lang="en-US" sz="3200" i="1" baseline="-25000" dirty="0" smtClean="0">
              <a:latin typeface="Century Schoolbook" pitchFamily="18" charset="0"/>
            </a:endParaRPr>
          </a:p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</a:t>
            </a:r>
            <a:r>
              <a:rPr lang="en-US" sz="2400" dirty="0" smtClean="0">
                <a:latin typeface="+mj-lt"/>
              </a:rPr>
              <a:t>and the real-valued function </a:t>
            </a:r>
            <a:r>
              <a:rPr lang="en-US" sz="3200" i="1" dirty="0" smtClean="0">
                <a:latin typeface="Century" pitchFamily="18" charset="0"/>
              </a:rPr>
              <a:t>f</a:t>
            </a:r>
            <a:endParaRPr lang="en-US" sz="32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/>
              <a:t>	the </a:t>
            </a:r>
            <a:r>
              <a:rPr lang="en-US" sz="2400" b="1" u="sng" dirty="0" smtClean="0"/>
              <a:t>expected value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u="sng" dirty="0" smtClean="0"/>
              <a:t>mean</a:t>
            </a:r>
            <a:r>
              <a:rPr lang="en-US" sz="2400" dirty="0" smtClean="0"/>
              <a:t> of </a:t>
            </a:r>
            <a:r>
              <a:rPr lang="en-US" sz="3200" i="1" dirty="0" smtClean="0">
                <a:latin typeface="Century Schoolbook" pitchFamily="18" charset="0"/>
              </a:rPr>
              <a:t>Y=f(X) </a:t>
            </a:r>
            <a:r>
              <a:rPr lang="en-US" sz="2400" dirty="0" smtClean="0"/>
              <a:t>is defined by</a:t>
            </a: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143001" y="3657600"/>
            <a:ext cx="6629400" cy="15544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79904" y="3733800"/>
            <a:ext cx="6328096" cy="125707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55784" y="5638800"/>
            <a:ext cx="7239741" cy="4517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Example: For a </a:t>
            </a:r>
            <a:r>
              <a:rPr lang="en-US" sz="2400" b="1" u="sng" dirty="0" smtClean="0"/>
              <a:t>fair dice</a:t>
            </a:r>
            <a:r>
              <a:rPr lang="en-US" sz="2400" b="1" dirty="0" smtClean="0"/>
              <a:t>,</a:t>
            </a:r>
          </a:p>
          <a:p>
            <a:pPr>
              <a:buNone/>
            </a:pPr>
            <a:endParaRPr lang="en-US" sz="2400" b="1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b="1" i="1" dirty="0" smtClean="0">
              <a:latin typeface="Century Schoolbook" pitchFamily="18" charset="0"/>
            </a:endParaRPr>
          </a:p>
          <a:p>
            <a:endParaRPr lang="en-US" sz="2000" i="1" dirty="0" smtClean="0">
              <a:latin typeface="Century Schoolbook" pitchFamily="18" charset="0"/>
            </a:endParaRPr>
          </a:p>
          <a:p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2400" dirty="0" smtClean="0"/>
              <a:t> takes 6 possible values </a:t>
            </a:r>
          </a:p>
          <a:p>
            <a:endParaRPr lang="en-US" sz="2400" dirty="0" smtClean="0"/>
          </a:p>
          <a:p>
            <a:r>
              <a:rPr lang="en-US" sz="2400" dirty="0" smtClean="0"/>
              <a:t> 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b="1" u="sng" dirty="0" smtClean="0"/>
              <a:t>expected value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u="sng" dirty="0" smtClean="0"/>
              <a:t>mean</a:t>
            </a:r>
            <a:r>
              <a:rPr lang="en-US" sz="2400" dirty="0" smtClean="0"/>
              <a:t> of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2794" y="1418775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53964" y="1356863"/>
            <a:ext cx="94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218171" y="2468564"/>
          <a:ext cx="3173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2" name="Equation" r:id="rId5" imgW="977760" imgH="228600" progId="">
                  <p:embed/>
                </p:oleObj>
              </mc:Choice>
              <mc:Fallback>
                <p:oleObj name="Equation" r:id="rId5" imgW="97776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18171" y="2468564"/>
                        <a:ext cx="31734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64165" y="3496310"/>
          <a:ext cx="7353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name="Equation" r:id="rId7" imgW="2882880" imgH="203040" progId="">
                  <p:embed/>
                </p:oleObj>
              </mc:Choice>
              <mc:Fallback>
                <p:oleObj name="Equation" r:id="rId7" imgW="288288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4165" y="3496310"/>
                        <a:ext cx="73533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969965" y="5438775"/>
          <a:ext cx="75469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name="Equation" r:id="rId9" imgW="2806560" imgH="431640" progId="">
                  <p:embed/>
                </p:oleObj>
              </mc:Choice>
              <mc:Fallback>
                <p:oleObj name="Equation" r:id="rId9" imgW="280656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69965" y="5438775"/>
                        <a:ext cx="754697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5599477" y="1339851"/>
          <a:ext cx="30495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5" name="Equation" r:id="rId11" imgW="939600" imgH="241200" progId="">
                  <p:embed/>
                </p:oleObj>
              </mc:Choice>
              <mc:Fallback>
                <p:oleObj name="Equation" r:id="rId11" imgW="93960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99477" y="1339851"/>
                        <a:ext cx="304958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For a discrete random variable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taking on the </a:t>
            </a:r>
            <a:r>
              <a:rPr lang="en-US" sz="32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possible values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baseline="-25000" dirty="0" smtClean="0">
                <a:latin typeface="Century Schoolbook" pitchFamily="18" charset="0"/>
              </a:rPr>
              <a:t>1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2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3</a:t>
            </a:r>
            <a:r>
              <a:rPr lang="en-US" sz="3200" i="1" dirty="0" smtClean="0">
                <a:latin typeface="Century Schoolbook" pitchFamily="18" charset="0"/>
              </a:rPr>
              <a:t>, ... 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k</a:t>
            </a:r>
            <a:r>
              <a:rPr lang="en-US" sz="3200" i="1" dirty="0" smtClean="0">
                <a:latin typeface="Century Schoolbook" pitchFamily="18" charset="0"/>
              </a:rPr>
              <a:t>, ...,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N</a:t>
            </a:r>
            <a:r>
              <a:rPr lang="en-US" sz="3200" i="1" baseline="-25000" dirty="0" smtClean="0"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  </a:t>
            </a:r>
            <a:r>
              <a:rPr lang="en-US" sz="2400" dirty="0" smtClean="0"/>
              <a:t>and a mean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b="1" u="sng" dirty="0" smtClean="0"/>
              <a:t>variance</a:t>
            </a:r>
            <a:r>
              <a:rPr lang="en-US" sz="2400" b="1" dirty="0" smtClean="0"/>
              <a:t> </a:t>
            </a:r>
            <a:r>
              <a:rPr lang="en-US" sz="2400" dirty="0" smtClean="0"/>
              <a:t>of 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is defined by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where </a:t>
            </a:r>
            <a:r>
              <a:rPr lang="en-US" sz="3200" b="1" dirty="0" smtClean="0"/>
              <a:t> </a:t>
            </a:r>
            <a:r>
              <a:rPr lang="el-GR" sz="3200" b="1" dirty="0" smtClean="0"/>
              <a:t>σ</a:t>
            </a:r>
            <a:r>
              <a:rPr lang="en-US" sz="3200" b="1" i="1" baseline="-25000" dirty="0" smtClean="0"/>
              <a:t>X</a:t>
            </a:r>
            <a:r>
              <a:rPr lang="en-US" sz="3200" b="1" dirty="0" smtClean="0"/>
              <a:t> </a:t>
            </a:r>
            <a:r>
              <a:rPr lang="en-US" sz="2400" dirty="0" smtClean="0"/>
              <a:t>is the standard deviation of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endParaRPr lang="en-US" sz="2400" dirty="0" smtClean="0"/>
          </a:p>
          <a:p>
            <a:pPr>
              <a:buNone/>
            </a:pPr>
            <a:endParaRPr lang="en-US" sz="2400" i="1" dirty="0" smtClean="0">
              <a:solidFill>
                <a:srgbClr val="FFFFFF"/>
              </a:solidFill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FFFFFF"/>
              </a:solidFill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68289" y="3744913"/>
          <a:ext cx="85756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Equation" r:id="rId4" imgW="2616120" imgH="431640" progId="">
                  <p:embed/>
                </p:oleObj>
              </mc:Choice>
              <mc:Fallback>
                <p:oleObj name="Equation" r:id="rId4" imgW="261612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8289" y="3744913"/>
                        <a:ext cx="8575675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162800" y="1752600"/>
          <a:ext cx="1584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6" imgW="482400" imgH="228600" progId="">
                  <p:embed/>
                </p:oleObj>
              </mc:Choice>
              <mc:Fallback>
                <p:oleObj name="Equation" r:id="rId6" imgW="48240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162800" y="1752600"/>
                        <a:ext cx="15843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04800" y="3618412"/>
            <a:ext cx="8610600" cy="163938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14401"/>
            <a:ext cx="8762819" cy="571962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Example: For a </a:t>
            </a:r>
            <a:r>
              <a:rPr lang="en-US" sz="2400" b="1" u="sng" dirty="0" smtClean="0"/>
              <a:t>fair dice</a:t>
            </a:r>
            <a:r>
              <a:rPr lang="en-US" sz="2400" b="1" dirty="0" smtClean="0"/>
              <a:t>, </a:t>
            </a:r>
            <a:r>
              <a:rPr lang="en-US" sz="2400" dirty="0" smtClean="0"/>
              <a:t>where</a:t>
            </a:r>
            <a:endParaRPr lang="en-US" sz="2400" b="1" dirty="0" smtClean="0"/>
          </a:p>
          <a:p>
            <a:pPr>
              <a:buNone/>
            </a:pPr>
            <a:endParaRPr lang="en-US" sz="2000" i="1" dirty="0" smtClean="0">
              <a:solidFill>
                <a:srgbClr val="FFFFFF"/>
              </a:solidFill>
              <a:latin typeface="Century Schoolbook" pitchFamily="18" charset="0"/>
            </a:endParaRPr>
          </a:p>
          <a:p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X</a:t>
            </a:r>
            <a:r>
              <a:rPr lang="en-US" sz="2400" dirty="0" smtClean="0"/>
              <a:t> has mean                      and    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the variance and standard deviation of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are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119314" y="1758950"/>
          <a:ext cx="1835151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4" imgW="558720" imgH="228600" progId="">
                  <p:embed/>
                </p:oleObj>
              </mc:Choice>
              <mc:Fallback>
                <p:oleObj name="Equation" r:id="rId4" imgW="55872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9314" y="1758950"/>
                        <a:ext cx="1835151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592638" y="1833927"/>
          <a:ext cx="19446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Equation" r:id="rId6" imgW="761760" imgH="228600" progId="">
                  <p:embed/>
                </p:oleObj>
              </mc:Choice>
              <mc:Fallback>
                <p:oleObj name="Equation" r:id="rId6" imgW="76176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92638" y="1833927"/>
                        <a:ext cx="194468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58751" y="3609975"/>
          <a:ext cx="7905751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Equation" r:id="rId8" imgW="3136680" imgH="431640" progId="">
                  <p:embed/>
                </p:oleObj>
              </mc:Choice>
              <mc:Fallback>
                <p:oleObj name="Equation" r:id="rId8" imgW="313668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751" y="3609975"/>
                        <a:ext cx="7905751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89761" y="4717370"/>
          <a:ext cx="6562271" cy="83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2" name="Equation" r:id="rId10" imgW="2603160" imgH="393480" progId="">
                  <p:embed/>
                </p:oleObj>
              </mc:Choice>
              <mc:Fallback>
                <p:oleObj name="Equation" r:id="rId10" imgW="2603160" imgH="3934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89761" y="4717370"/>
                        <a:ext cx="6562271" cy="831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365365" y="4902200"/>
          <a:ext cx="1473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3" name="Equation" r:id="rId12" imgW="583920" imgH="177480" progId="">
                  <p:embed/>
                </p:oleObj>
              </mc:Choice>
              <mc:Fallback>
                <p:oleObj name="Equation" r:id="rId12" imgW="583920" imgH="177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65365" y="4902200"/>
                        <a:ext cx="14732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704851" y="6048376"/>
          <a:ext cx="63674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4" name="Equation" r:id="rId14" imgW="2527200" imgH="291960" progId="">
                  <p:embed/>
                </p:oleObj>
              </mc:Choice>
              <mc:Fallback>
                <p:oleObj name="Equation" r:id="rId14" imgW="2527200" imgH="2919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4851" y="6048376"/>
                        <a:ext cx="63674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777334" y="886053"/>
          <a:ext cx="3173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5" name="Equation" r:id="rId16" imgW="977760" imgH="228600" progId="">
                  <p:embed/>
                </p:oleObj>
              </mc:Choice>
              <mc:Fallback>
                <p:oleObj name="Equation" r:id="rId16" imgW="97776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77334" y="886053"/>
                        <a:ext cx="31734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Cumulative Distribution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5827"/>
            <a:ext cx="8828133" cy="24800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cumulative distribution function</a:t>
            </a:r>
            <a:r>
              <a:rPr lang="en-US" dirty="0" smtClean="0"/>
              <a:t> (CDF) for a discrete random variable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is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447800" y="2514601"/>
          <a:ext cx="394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Equation" r:id="rId4" imgW="1143000" imgH="228600" progId="">
                  <p:embed/>
                </p:oleObj>
              </mc:Choice>
              <mc:Fallback>
                <p:oleObj name="Equation" r:id="rId4" imgW="11430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2514601"/>
                        <a:ext cx="394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454151" y="4813301"/>
          <a:ext cx="398621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Equation" r:id="rId6" imgW="1155600" imgH="444240" progId="">
                  <p:embed/>
                </p:oleObj>
              </mc:Choice>
              <mc:Fallback>
                <p:oleObj name="Equation" r:id="rId6" imgW="1155600" imgH="4442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54151" y="4813301"/>
                        <a:ext cx="3986213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249802" y="3463482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Find index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</a:rPr>
              <a:t>k</a:t>
            </a:r>
            <a:r>
              <a:rPr lang="en-US" dirty="0" smtClean="0"/>
              <a:t> such that </a:t>
            </a:r>
            <a:endParaRPr lang="en-US" dirty="0"/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4318591" y="3489100"/>
          <a:ext cx="27162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Equation" r:id="rId8" imgW="787320" imgH="228600" progId="">
                  <p:embed/>
                </p:oleObj>
              </mc:Choice>
              <mc:Fallback>
                <p:oleObj name="Equation" r:id="rId8" imgW="78732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318591" y="3489100"/>
                        <a:ext cx="2716212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Cumulative Distribution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cumulative distribution function</a:t>
            </a:r>
            <a:r>
              <a:rPr lang="en-US" dirty="0" smtClean="0"/>
              <a:t> (CDF) for a discrete random variable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is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pSp>
        <p:nvGrpSpPr>
          <p:cNvPr id="6" name="Group 12"/>
          <p:cNvGrpSpPr/>
          <p:nvPr/>
        </p:nvGrpSpPr>
        <p:grpSpPr>
          <a:xfrm>
            <a:off x="385355" y="3528604"/>
            <a:ext cx="3749039" cy="2978333"/>
            <a:chOff x="1737360" y="2766059"/>
            <a:chExt cx="5185954" cy="3882935"/>
          </a:xfrm>
          <a:noFill/>
        </p:grpSpPr>
        <p:sp>
          <p:nvSpPr>
            <p:cNvPr id="14" name="Rectangle 13"/>
            <p:cNvSpPr/>
            <p:nvPr/>
          </p:nvSpPr>
          <p:spPr bwMode="auto">
            <a:xfrm>
              <a:off x="1737360" y="2769326"/>
              <a:ext cx="5185954" cy="3879668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0421" y="2766059"/>
              <a:ext cx="5159831" cy="38698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18"/>
          <p:cNvGrpSpPr/>
          <p:nvPr/>
        </p:nvGrpSpPr>
        <p:grpSpPr>
          <a:xfrm>
            <a:off x="4781007" y="3526972"/>
            <a:ext cx="3944983" cy="2952206"/>
            <a:chOff x="4781006" y="3526971"/>
            <a:chExt cx="3944983" cy="2952206"/>
          </a:xfrm>
          <a:noFill/>
        </p:grpSpPr>
        <p:sp>
          <p:nvSpPr>
            <p:cNvPr id="18" name="Rectangle 17"/>
            <p:cNvSpPr/>
            <p:nvPr/>
          </p:nvSpPr>
          <p:spPr bwMode="auto">
            <a:xfrm>
              <a:off x="4781006" y="3540034"/>
              <a:ext cx="3944983" cy="2939143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11469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191" y="3526971"/>
              <a:ext cx="3925797" cy="2939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830763" y="2124530"/>
          <a:ext cx="398621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2" name="Equation" r:id="rId6" imgW="1155600" imgH="444240" progId="">
                  <p:embed/>
                </p:oleObj>
              </mc:Choice>
              <mc:Fallback>
                <p:oleObj name="Equation" r:id="rId6" imgW="1155600" imgH="44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0763" y="2124530"/>
                        <a:ext cx="3986213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562600" y="2362201"/>
          <a:ext cx="2716213" cy="69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Equation" r:id="rId8" imgW="787320" imgH="228600" progId="">
                  <p:embed/>
                </p:oleObj>
              </mc:Choice>
              <mc:Fallback>
                <p:oleObj name="Equation" r:id="rId8" imgW="78732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62600" y="2362201"/>
                        <a:ext cx="2716213" cy="694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two uniform 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sz="40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latin typeface="Century Schoolbook" pitchFamily="18" charset="0"/>
              </a:rPr>
              <a:t> </a:t>
            </a:r>
            <a:r>
              <a:rPr lang="en-US" sz="3200" dirty="0" smtClean="0"/>
              <a:t> and </a:t>
            </a:r>
            <a:r>
              <a:rPr lang="en-US" sz="3600" i="1" dirty="0" smtClean="0">
                <a:latin typeface="Century Schoolbook" pitchFamily="18" charset="0"/>
              </a:rPr>
              <a:t>Y </a:t>
            </a:r>
            <a:r>
              <a:rPr lang="en-US" sz="3200" dirty="0" smtClean="0"/>
              <a:t>be 2 </a:t>
            </a:r>
            <a:r>
              <a:rPr lang="en-US" sz="3200" dirty="0" smtClean="0">
                <a:solidFill>
                  <a:srgbClr val="FF0000"/>
                </a:solidFill>
              </a:rPr>
              <a:t>independent </a:t>
            </a:r>
            <a:r>
              <a:rPr lang="en-US" dirty="0" smtClean="0"/>
              <a:t>random variables with constant probability mass function</a:t>
            </a:r>
          </a:p>
          <a:p>
            <a:endParaRPr lang="en-US" dirty="0" smtClean="0"/>
          </a:p>
          <a:p>
            <a:r>
              <a:rPr lang="en-US" dirty="0" smtClean="0"/>
              <a:t>Let</a:t>
            </a:r>
          </a:p>
          <a:p>
            <a:endParaRPr lang="en-US" dirty="0" smtClean="0"/>
          </a:p>
          <a:p>
            <a:r>
              <a:rPr lang="en-US" dirty="0" smtClean="0"/>
              <a:t>The probability mass function of </a:t>
            </a:r>
            <a:r>
              <a:rPr lang="en-US" sz="4000" i="1" dirty="0" smtClean="0">
                <a:solidFill>
                  <a:srgbClr val="000000"/>
                </a:solidFill>
                <a:latin typeface="Century Schoolbook" pitchFamily="18" charset="0"/>
              </a:rPr>
              <a:t>Z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constant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124200"/>
            <a:ext cx="26436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 smtClean="0">
                <a:solidFill>
                  <a:srgbClr val="000000"/>
                </a:solidFill>
                <a:latin typeface="Century Schoolbook" pitchFamily="18" charset="0"/>
                <a:cs typeface="+mn-cs"/>
              </a:rPr>
              <a:t>Z = X +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20B2A-A083-492E-BF3A-D30FC8EB76BA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Throwing two fair dice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388" y="1066801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pair of </a:t>
            </a:r>
            <a:r>
              <a:rPr lang="en-US" sz="2400" b="1" u="sng" dirty="0" smtClean="0">
                <a:solidFill>
                  <a:schemeClr val="tx1"/>
                </a:solidFill>
              </a:rPr>
              <a:t>fair</a:t>
            </a:r>
            <a:r>
              <a:rPr lang="en-US" sz="2400" dirty="0" smtClean="0">
                <a:solidFill>
                  <a:schemeClr val="tx1"/>
                </a:solidFill>
              </a:rPr>
              <a:t> dice (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accent6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33450" lvl="1" indent="-533400" eaLnBrk="1" hangingPunct="1"/>
            <a:r>
              <a:rPr lang="en-US" dirty="0" smtClean="0">
                <a:solidFill>
                  <a:schemeClr val="tx1"/>
                </a:solidFill>
              </a:rPr>
              <a:t>the sample space has </a:t>
            </a:r>
            <a:r>
              <a:rPr lang="en-US" b="1" i="1" dirty="0" smtClean="0">
                <a:solidFill>
                  <a:schemeClr val="tx2"/>
                </a:solidFill>
              </a:rPr>
              <a:t>36</a:t>
            </a:r>
            <a:r>
              <a:rPr lang="en-US" dirty="0" smtClean="0">
                <a:solidFill>
                  <a:schemeClr val="tx1"/>
                </a:solidFill>
              </a:rPr>
              <a:t> outcomes:</a:t>
            </a:r>
          </a:p>
          <a:p>
            <a:pPr marL="933450" lvl="1" indent="-533400" eaLnBrk="1" hangingPunct="1"/>
            <a:endParaRPr lang="en-US" dirty="0" smtClean="0">
              <a:solidFill>
                <a:schemeClr val="tx1"/>
              </a:solidFill>
            </a:endParaRPr>
          </a:p>
          <a:p>
            <a:pPr marL="933450" lvl="1" indent="-533400" eaLnBrk="1" hangingPunct="1"/>
            <a:r>
              <a:rPr lang="en-US" dirty="0" smtClean="0">
                <a:solidFill>
                  <a:schemeClr val="tx1"/>
                </a:solidFill>
              </a:rPr>
              <a:t>each outcome has a </a:t>
            </a:r>
            <a:r>
              <a:rPr lang="en-US" b="1" i="1" dirty="0" smtClean="0">
                <a:solidFill>
                  <a:schemeClr val="tx2"/>
                </a:solidFill>
              </a:rPr>
              <a:t>1/36 </a:t>
            </a:r>
            <a:r>
              <a:rPr lang="en-US" dirty="0" smtClean="0">
                <a:solidFill>
                  <a:schemeClr val="tx1"/>
                </a:solidFill>
              </a:rPr>
              <a:t>probability of occurring</a:t>
            </a:r>
            <a:endParaRPr lang="en-US" b="1" i="1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98526" y="26924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1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828801"/>
            <a:ext cx="6219825" cy="2398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2534196"/>
            <a:ext cx="8841196" cy="432380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Define the random variable </a:t>
            </a:r>
            <a:r>
              <a:rPr lang="en-US" sz="3200" i="1" dirty="0" smtClean="0">
                <a:latin typeface="Century Schoolbook" pitchFamily="18" charset="0"/>
              </a:rPr>
              <a:t>Z</a:t>
            </a:r>
            <a:r>
              <a:rPr lang="en-US" dirty="0" smtClean="0"/>
              <a:t> associated with the </a:t>
            </a:r>
            <a:r>
              <a:rPr lang="en-US" b="1" dirty="0" smtClean="0"/>
              <a:t>event</a:t>
            </a:r>
            <a:r>
              <a:rPr lang="en-US" dirty="0" smtClean="0"/>
              <a:t> of observing the </a:t>
            </a:r>
            <a:r>
              <a:rPr lang="en-US" u="sng" dirty="0" smtClean="0"/>
              <a:t>total</a:t>
            </a:r>
            <a:r>
              <a:rPr lang="en-US" dirty="0" smtClean="0"/>
              <a:t> number of dots on both dice after each throw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	Z = k</a:t>
            </a:r>
            <a:r>
              <a:rPr lang="en-US" dirty="0" smtClean="0"/>
              <a:t> when the throw results in the number </a:t>
            </a:r>
            <a:r>
              <a:rPr lang="en-US" sz="3200" i="1" dirty="0" smtClean="0">
                <a:latin typeface="Century Schoolbook" pitchFamily="18" charset="0"/>
              </a:rPr>
              <a:t>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1" y="1600201"/>
            <a:ext cx="119538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990600"/>
            <a:ext cx="5816600" cy="1833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EF34F-B8B6-49C3-8581-26E87E6F8FA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Event        </a:t>
            </a:r>
            <a:r>
              <a:rPr lang="en-US" smtClean="0"/>
              <a:t>: 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Is a subset of the union of the sample space         and the empty set      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419100" y="3657600"/>
            <a:ext cx="83058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If a sample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space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has       outcomes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: </a:t>
            </a:r>
          </a:p>
        </p:txBody>
      </p:sp>
      <p:pic>
        <p:nvPicPr>
          <p:cNvPr id="59904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4419600"/>
            <a:ext cx="40576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1" y="1219200"/>
            <a:ext cx="361951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96200" y="20574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62400" y="2590800"/>
            <a:ext cx="228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57600" y="3771900"/>
            <a:ext cx="228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419100" y="5334000"/>
            <a:ext cx="83058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There are 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        events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:  </a:t>
            </a:r>
          </a:p>
        </p:txBody>
      </p:sp>
      <p:pic>
        <p:nvPicPr>
          <p:cNvPr id="599057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57400" y="5334000"/>
            <a:ext cx="41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61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90801" y="6096000"/>
            <a:ext cx="34099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/>
      <p:bldP spid="59905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877003"/>
            <a:ext cx="8841196" cy="1254034"/>
          </a:xfrm>
        </p:spPr>
        <p:txBody>
          <a:bodyPr/>
          <a:lstStyle/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	Z  </a:t>
            </a:r>
            <a:r>
              <a:rPr lang="en-US" sz="3200" dirty="0" smtClean="0"/>
              <a:t>only takes discrete values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203" y="1377315"/>
            <a:ext cx="970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9498" y="962977"/>
            <a:ext cx="5177247" cy="18356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" name="Rounded Rectangle 23"/>
          <p:cNvSpPr/>
          <p:nvPr/>
        </p:nvSpPr>
        <p:spPr bwMode="auto">
          <a:xfrm>
            <a:off x="2090058" y="120495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778035" y="120060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098767" y="144879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518264" y="120931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25932" y="143137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120538" y="171876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090058" y="243286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21578" y="2171608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540035" y="1923415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219304" y="170134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976950" y="146621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656218" y="123108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32695" y="121218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33127" y="18577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36</a:t>
            </a:r>
            <a:endParaRPr lang="en-US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703263" y="4495801"/>
          <a:ext cx="7943851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Equation" r:id="rId5" imgW="1892160" imgH="241200" progId="">
                  <p:embed/>
                </p:oleObj>
              </mc:Choice>
              <mc:Fallback>
                <p:oleObj name="Equation" r:id="rId5" imgW="189216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3263" y="4495801"/>
                        <a:ext cx="7943851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ounded Rectangle 47"/>
          <p:cNvSpPr/>
          <p:nvPr/>
        </p:nvSpPr>
        <p:spPr bwMode="auto">
          <a:xfrm>
            <a:off x="2103121" y="4601301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634344" y="4583883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635829" y="4579529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3108961" y="4614363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153989" y="4575175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663441" y="4562112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549895" y="1387591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2857563" y="160965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2152168" y="189704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044051" y="221433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775571" y="195307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494028" y="170487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4173296" y="148281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4930943" y="124767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160897" y="4550610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806051" y="241848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3537571" y="215723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256028" y="1909038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935296" y="168696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5692943" y="145183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5681357" y="4553485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3516292" y="243286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4247811" y="2171608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4966268" y="1923415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645538" y="170134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167312" y="4556361"/>
            <a:ext cx="647557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4209280" y="243574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940800" y="217448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5659258" y="192628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6940814" y="4547734"/>
            <a:ext cx="647557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885016" y="242711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5616536" y="216585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7731568" y="4573613"/>
            <a:ext cx="647557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635516" y="243574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72311" y="1108267"/>
            <a:ext cx="1441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number of</a:t>
            </a:r>
          </a:p>
          <a:p>
            <a:pPr algn="ctr"/>
            <a:r>
              <a:rPr lang="en-US" sz="2400" dirty="0" smtClean="0"/>
              <a:t>outcomes</a:t>
            </a:r>
            <a:endParaRPr lang="en-US" sz="320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7143749" y="1049836"/>
            <a:ext cx="1680211" cy="130302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494" y="1258706"/>
            <a:ext cx="970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3787" y="844367"/>
            <a:ext cx="5177247" cy="18356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" name="Rounded Rectangle 23"/>
          <p:cNvSpPr/>
          <p:nvPr/>
        </p:nvSpPr>
        <p:spPr bwMode="auto">
          <a:xfrm>
            <a:off x="2124348" y="108634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12324" y="108199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133056" y="133018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552554" y="109070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60221" y="1312771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154828" y="160015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24348" y="231425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55868" y="205300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574324" y="180480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253594" y="158273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011240" y="134760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690508" y="111247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673091" y="230990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554039" y="4649789"/>
          <a:ext cx="1355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8" name="Equation" r:id="rId5" imgW="520560" imgH="203040" progId="">
                  <p:embed/>
                </p:oleObj>
              </mc:Choice>
              <mc:Fallback>
                <p:oleObj name="Equation" r:id="rId5" imgW="52056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4039" y="4649789"/>
                        <a:ext cx="13557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373064" y="5527676"/>
          <a:ext cx="1322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Equation" r:id="rId7" imgW="507960" imgH="203040" progId="">
                  <p:embed/>
                </p:oleObj>
              </mc:Choice>
              <mc:Fallback>
                <p:oleObj name="Equation" r:id="rId7" imgW="50796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3064" y="5527676"/>
                        <a:ext cx="13223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9"/>
          <p:cNvGraphicFramePr>
            <a:graphicFrameLocks noChangeAspect="1"/>
          </p:cNvGraphicFramePr>
          <p:nvPr/>
        </p:nvGraphicFramePr>
        <p:xfrm>
          <a:off x="385764" y="6292851"/>
          <a:ext cx="1355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0" name="Equation" r:id="rId9" imgW="520560" imgH="203040" progId="">
                  <p:embed/>
                </p:oleObj>
              </mc:Choice>
              <mc:Fallback>
                <p:oleObj name="Equation" r:id="rId9" imgW="52056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85764" y="6292851"/>
                        <a:ext cx="13557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4706939" y="4611689"/>
          <a:ext cx="1355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1" name="Equation" r:id="rId11" imgW="520560" imgH="203040" progId="">
                  <p:embed/>
                </p:oleObj>
              </mc:Choice>
              <mc:Fallback>
                <p:oleObj name="Equation" r:id="rId11" imgW="52056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06939" y="4611689"/>
                        <a:ext cx="13557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1"/>
          <p:cNvGraphicFramePr>
            <a:graphicFrameLocks noChangeAspect="1"/>
          </p:cNvGraphicFramePr>
          <p:nvPr/>
        </p:nvGraphicFramePr>
        <p:xfrm>
          <a:off x="4543426" y="5397501"/>
          <a:ext cx="1520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Equation" r:id="rId13" imgW="583920" imgH="203040" progId="">
                  <p:embed/>
                </p:oleObj>
              </mc:Choice>
              <mc:Fallback>
                <p:oleObj name="Equation" r:id="rId13" imgW="58392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43426" y="5397501"/>
                        <a:ext cx="15208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2"/>
          <p:cNvGraphicFramePr>
            <a:graphicFrameLocks noChangeAspect="1"/>
          </p:cNvGraphicFramePr>
          <p:nvPr/>
        </p:nvGraphicFramePr>
        <p:xfrm>
          <a:off x="2048829" y="4655502"/>
          <a:ext cx="2049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Equation" r:id="rId15" imgW="787320" imgH="203040" progId="">
                  <p:embed/>
                </p:oleObj>
              </mc:Choice>
              <mc:Fallback>
                <p:oleObj name="Equation" r:id="rId15" imgW="78732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48829" y="4655502"/>
                        <a:ext cx="20494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1869125" y="5507038"/>
          <a:ext cx="21161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4" name="Equation" r:id="rId17" imgW="812520" imgH="203040" progId="">
                  <p:embed/>
                </p:oleObj>
              </mc:Choice>
              <mc:Fallback>
                <p:oleObj name="Equation" r:id="rId17" imgW="812520" imgH="2030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69125" y="5507038"/>
                        <a:ext cx="211613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1875156" y="6294438"/>
          <a:ext cx="21177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Equation" r:id="rId19" imgW="812520" imgH="203040" progId="">
                  <p:embed/>
                </p:oleObj>
              </mc:Choice>
              <mc:Fallback>
                <p:oleObj name="Equation" r:id="rId19" imgW="812520" imgH="203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75156" y="6294438"/>
                        <a:ext cx="21177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6166486" y="4558348"/>
          <a:ext cx="21177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6" name="Equation" r:id="rId21" imgW="812520" imgH="203040" progId="">
                  <p:embed/>
                </p:oleObj>
              </mc:Choice>
              <mc:Fallback>
                <p:oleObj name="Equation" r:id="rId21" imgW="812520" imgH="203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166486" y="4558348"/>
                        <a:ext cx="21177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6218555" y="5367972"/>
          <a:ext cx="2216151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7" name="Equation" r:id="rId23" imgW="850680" imgH="203040" progId="">
                  <p:embed/>
                </p:oleObj>
              </mc:Choice>
              <mc:Fallback>
                <p:oleObj name="Equation" r:id="rId23" imgW="850680" imgH="20304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18555" y="5367972"/>
                        <a:ext cx="2216151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7344507" y="1716278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1/36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07700" y="955368"/>
            <a:ext cx="1883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probability of</a:t>
            </a:r>
          </a:p>
          <a:p>
            <a:pPr algn="ctr"/>
            <a:r>
              <a:rPr lang="en-US" sz="2400" dirty="0" smtClean="0"/>
              <a:t>each outcome</a:t>
            </a:r>
            <a:endParaRPr lang="en-US" sz="3200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6755131" y="919797"/>
            <a:ext cx="2217420" cy="133731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88047" y="3652848"/>
            <a:ext cx="3156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P(k) = P(X = k)</a:t>
            </a:r>
            <a:endParaRPr lang="en-US" sz="3200" dirty="0"/>
          </a:p>
        </p:txBody>
      </p:sp>
      <p:sp>
        <p:nvSpPr>
          <p:cNvPr id="50" name="Rectangle 49"/>
          <p:cNvSpPr/>
          <p:nvPr/>
        </p:nvSpPr>
        <p:spPr>
          <a:xfrm>
            <a:off x="579417" y="3664278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now estimate: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819400"/>
            <a:ext cx="8841196" cy="1254034"/>
          </a:xfrm>
        </p:spPr>
        <p:txBody>
          <a:bodyPr/>
          <a:lstStyle/>
          <a:p>
            <a:r>
              <a:rPr lang="en-US" sz="3600" i="1" dirty="0" smtClean="0">
                <a:solidFill>
                  <a:srgbClr val="FFFFFF"/>
                </a:solidFill>
                <a:latin typeface="Century Schoolbook" pitchFamily="18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u="sng" dirty="0" smtClean="0">
                <a:solidFill>
                  <a:schemeClr val="tx2"/>
                </a:solidFill>
              </a:rPr>
              <a:t>probability mass function</a:t>
            </a:r>
            <a:r>
              <a:rPr lang="en-US" dirty="0" smtClean="0">
                <a:solidFill>
                  <a:schemeClr val="tx2"/>
                </a:solidFill>
              </a:rPr>
              <a:t> is</a:t>
            </a:r>
            <a:endParaRPr lang="en-US" b="1" u="sng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3797" y="1269954"/>
            <a:ext cx="1149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337" y="855616"/>
            <a:ext cx="4366715" cy="15482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474119" name="Object 14"/>
          <p:cNvGraphicFramePr>
            <a:graphicFrameLocks noChangeAspect="1"/>
          </p:cNvGraphicFramePr>
          <p:nvPr/>
        </p:nvGraphicFramePr>
        <p:xfrm>
          <a:off x="950910" y="4189412"/>
          <a:ext cx="1423167" cy="392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Equation" r:id="rId5" imgW="787320" imgH="203040" progId="">
                  <p:embed/>
                </p:oleObj>
              </mc:Choice>
              <mc:Fallback>
                <p:oleObj name="Equation" r:id="rId5" imgW="7873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50910" y="4189412"/>
                        <a:ext cx="1423167" cy="392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954085" y="4789488"/>
          <a:ext cx="1469467" cy="39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7" name="Equation" r:id="rId7" imgW="812520" imgH="203040" progId="">
                  <p:embed/>
                </p:oleObj>
              </mc:Choice>
              <mc:Fallback>
                <p:oleObj name="Equation" r:id="rId7" imgW="81252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54085" y="4789488"/>
                        <a:ext cx="1469467" cy="391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971547" y="5462588"/>
          <a:ext cx="1470571" cy="39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Equation" r:id="rId9" imgW="812520" imgH="203040" progId="">
                  <p:embed/>
                </p:oleObj>
              </mc:Choice>
              <mc:Fallback>
                <p:oleObj name="Equation" r:id="rId9" imgW="81252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71547" y="5462588"/>
                        <a:ext cx="1470571" cy="391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743200" y="4191000"/>
          <a:ext cx="14716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Equation" r:id="rId11" imgW="812520" imgH="203040" progId="">
                  <p:embed/>
                </p:oleObj>
              </mc:Choice>
              <mc:Fallback>
                <p:oleObj name="Equation" r:id="rId11" imgW="81252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0" y="4191000"/>
                        <a:ext cx="14716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2712944" y="4748575"/>
          <a:ext cx="1468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Equation" r:id="rId13" imgW="812520" imgH="203040" progId="">
                  <p:embed/>
                </p:oleObj>
              </mc:Choice>
              <mc:Fallback>
                <p:oleObj name="Equation" r:id="rId13" imgW="81252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12944" y="4748575"/>
                        <a:ext cx="14684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2699610" y="5401535"/>
          <a:ext cx="1470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1" name="Equation" r:id="rId15" imgW="812520" imgH="203040" progId="">
                  <p:embed/>
                </p:oleObj>
              </mc:Choice>
              <mc:Fallback>
                <p:oleObj name="Equation" r:id="rId15" imgW="812520" imgH="2030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99610" y="5401535"/>
                        <a:ext cx="14700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4856977" y="4258264"/>
          <a:ext cx="1449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2" name="Equation" r:id="rId17" imgW="799920" imgH="203040" progId="">
                  <p:embed/>
                </p:oleObj>
              </mc:Choice>
              <mc:Fallback>
                <p:oleObj name="Equation" r:id="rId17" imgW="799920" imgH="203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56977" y="4258264"/>
                        <a:ext cx="14493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4790393" y="4842599"/>
          <a:ext cx="1471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3" name="Equation" r:id="rId19" imgW="812520" imgH="203040" progId="">
                  <p:embed/>
                </p:oleObj>
              </mc:Choice>
              <mc:Fallback>
                <p:oleObj name="Equation" r:id="rId19" imgW="812520" imgH="2030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90393" y="4842599"/>
                        <a:ext cx="147161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6738754" y="4932407"/>
          <a:ext cx="15382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4" name="Equation" r:id="rId21" imgW="850680" imgH="203040" progId="">
                  <p:embed/>
                </p:oleObj>
              </mc:Choice>
              <mc:Fallback>
                <p:oleObj name="Equation" r:id="rId21" imgW="850680" imgH="20304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738754" y="4932407"/>
                        <a:ext cx="15382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6765741" y="4238669"/>
          <a:ext cx="156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5" name="Equation" r:id="rId23" imgW="863280" imgH="203040" progId="">
                  <p:embed/>
                </p:oleObj>
              </mc:Choice>
              <mc:Fallback>
                <p:oleObj name="Equation" r:id="rId23" imgW="863280" imgH="2030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765741" y="4238669"/>
                        <a:ext cx="1562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4734285" y="5369377"/>
          <a:ext cx="1587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6" name="Equation" r:id="rId25" imgW="876240" imgH="203040" progId="">
                  <p:embed/>
                </p:oleObj>
              </mc:Choice>
              <mc:Fallback>
                <p:oleObj name="Equation" r:id="rId25" imgW="876240" imgH="20304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34285" y="5369377"/>
                        <a:ext cx="15875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514600"/>
            <a:ext cx="8841196" cy="1254034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3797" y="1263107"/>
            <a:ext cx="1149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337" y="848770"/>
            <a:ext cx="4366715" cy="15482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7" name="Group 21"/>
          <p:cNvGrpSpPr/>
          <p:nvPr/>
        </p:nvGrpSpPr>
        <p:grpSpPr>
          <a:xfrm>
            <a:off x="444139" y="2612741"/>
            <a:ext cx="5512525" cy="4029723"/>
            <a:chOff x="1476103" y="2344952"/>
            <a:chExt cx="6048103" cy="4513048"/>
          </a:xfrm>
          <a:noFill/>
        </p:grpSpPr>
        <p:sp>
          <p:nvSpPr>
            <p:cNvPr id="21" name="Rectangle 20"/>
            <p:cNvSpPr/>
            <p:nvPr/>
          </p:nvSpPr>
          <p:spPr bwMode="auto">
            <a:xfrm>
              <a:off x="1476103" y="2351314"/>
              <a:ext cx="6048103" cy="4506686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109582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6103" y="2344952"/>
              <a:ext cx="6028054" cy="45130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Rectangle 22"/>
          <p:cNvSpPr/>
          <p:nvPr/>
        </p:nvSpPr>
        <p:spPr>
          <a:xfrm>
            <a:off x="6313934" y="3121670"/>
            <a:ext cx="2438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probability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mass function satisfies:</a:t>
            </a:r>
            <a:endParaRPr lang="en-US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6461126" y="4692289"/>
          <a:ext cx="23733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9" name="Equation" r:id="rId6" imgW="723600" imgH="431640" progId="">
                  <p:embed/>
                </p:oleObj>
              </mc:Choice>
              <mc:Fallback>
                <p:oleObj name="Equation" r:id="rId6" imgW="72360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461126" y="4692289"/>
                        <a:ext cx="2373313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0" y="6324601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z</a:t>
            </a:r>
            <a:r>
              <a:rPr lang="en-US" b="1" baseline="-25000" dirty="0" err="1" smtClean="0"/>
              <a:t>i</a:t>
            </a:r>
            <a:endParaRPr lang="en-US" sz="18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114801"/>
            <a:ext cx="553998" cy="84266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p(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37746-65B2-4FC6-B7E6-939303390F2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Probability  -  events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dirty="0" smtClean="0">
                <a:solidFill>
                  <a:schemeClr val="tx1"/>
                </a:solidFill>
              </a:rPr>
              <a:t>throwing a die once</a:t>
            </a: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740" y="633413"/>
            <a:ext cx="1150937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9301" y="2125663"/>
            <a:ext cx="4841875" cy="658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73126" y="206375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44463" y="3076576"/>
            <a:ext cx="622798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Helvetica" pitchFamily="34" charset="0"/>
              </a:rPr>
              <a:t>Outcomes</a:t>
            </a:r>
            <a:r>
              <a:rPr lang="en-US" dirty="0">
                <a:latin typeface="Helvetica" pitchFamily="34" charset="0"/>
              </a:rPr>
              <a:t>: elements of the sample space </a:t>
            </a:r>
            <a:r>
              <a:rPr lang="en-US" i="1" kern="0" dirty="0">
                <a:latin typeface="Century Schoolbook" pitchFamily="18" charset="0"/>
                <a:cs typeface="Arial"/>
              </a:rPr>
              <a:t>S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193677" y="3952876"/>
            <a:ext cx="609634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Helvetica" pitchFamily="34" charset="0"/>
              </a:rPr>
              <a:t>Events</a:t>
            </a:r>
            <a:r>
              <a:rPr lang="en-US" dirty="0">
                <a:latin typeface="Helvetica" pitchFamily="34" charset="0"/>
              </a:rPr>
              <a:t>: Are </a:t>
            </a:r>
            <a:r>
              <a:rPr lang="en-US" u="sng" dirty="0">
                <a:latin typeface="Helvetica" pitchFamily="34" charset="0"/>
              </a:rPr>
              <a:t>subsets</a:t>
            </a:r>
            <a:r>
              <a:rPr lang="en-US" dirty="0">
                <a:latin typeface="Helvetica" pitchFamily="34" charset="0"/>
              </a:rPr>
              <a:t> of the sample space </a:t>
            </a:r>
            <a:r>
              <a:rPr lang="en-US" i="1" kern="0" dirty="0">
                <a:latin typeface="Century Schoolbook" pitchFamily="18" charset="0"/>
                <a:cs typeface="Arial"/>
              </a:rPr>
              <a:t>S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276226" y="6026150"/>
            <a:ext cx="647484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  <a:latin typeface="Helvetica" pitchFamily="34" charset="0"/>
              </a:rPr>
              <a:t>Empty subsets are </a:t>
            </a:r>
            <a:r>
              <a:rPr lang="en-US" b="1" i="1">
                <a:solidFill>
                  <a:schemeClr val="tx2"/>
                </a:solidFill>
                <a:latin typeface="Helvetica" pitchFamily="34" charset="0"/>
              </a:rPr>
              <a:t>null</a:t>
            </a:r>
            <a:r>
              <a:rPr lang="en-US">
                <a:solidFill>
                  <a:schemeClr val="tx1"/>
                </a:solidFill>
                <a:latin typeface="Helvetica" pitchFamily="34" charset="0"/>
              </a:rPr>
              <a:t> or </a:t>
            </a:r>
            <a:r>
              <a:rPr lang="en-US" b="1" i="1">
                <a:solidFill>
                  <a:schemeClr val="tx2"/>
                </a:solidFill>
                <a:latin typeface="Helvetica" pitchFamily="34" charset="0"/>
              </a:rPr>
              <a:t>impossible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9875" y="4773613"/>
            <a:ext cx="859948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  <a:latin typeface="Helvetica" pitchFamily="34" charset="0"/>
              </a:rPr>
              <a:t>An event occurs if any of the outcomes in that event occurs.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60339" y="4675189"/>
            <a:ext cx="8834437" cy="106203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die once</a:t>
            </a: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r>
              <a:rPr lang="en-US" sz="2400" u="sng" dirty="0" smtClean="0">
                <a:solidFill>
                  <a:schemeClr val="tx2"/>
                </a:solidFill>
              </a:rPr>
              <a:t>Some events:</a:t>
            </a:r>
          </a:p>
          <a:p>
            <a:pPr marL="533400" indent="-533400" eaLnBrk="1" hangingPunct="1"/>
            <a:r>
              <a:rPr lang="en-US" sz="2400" dirty="0" smtClean="0"/>
              <a:t>The event </a:t>
            </a:r>
            <a:r>
              <a:rPr lang="en-US" sz="3200" i="1" dirty="0" smtClean="0">
                <a:latin typeface="Century Schoolbook" pitchFamily="18" charset="0"/>
              </a:rPr>
              <a:t>E </a:t>
            </a:r>
            <a:r>
              <a:rPr lang="en-US" sz="2400" dirty="0" smtClean="0"/>
              <a:t>of observing an even number of dots: </a:t>
            </a:r>
          </a:p>
          <a:p>
            <a:pPr marL="533400" indent="-533400" eaLnBrk="1" hangingPunct="1"/>
            <a:endParaRPr lang="en-US" sz="3600" dirty="0" smtClean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sz="2400" dirty="0" smtClean="0">
              <a:solidFill>
                <a:schemeClr val="tx2"/>
              </a:solidFill>
            </a:endParaRPr>
          </a:p>
          <a:p>
            <a:pPr marL="533400" indent="-533400" eaLnBrk="1" hangingPunct="1"/>
            <a:r>
              <a:rPr lang="en-US" sz="2400" dirty="0" smtClean="0"/>
              <a:t>The event </a:t>
            </a:r>
            <a:r>
              <a:rPr lang="en-US" sz="3200" i="1" dirty="0" smtClean="0">
                <a:latin typeface="Century Schoolbook" pitchFamily="18" charset="0"/>
              </a:rPr>
              <a:t>O</a:t>
            </a:r>
            <a:r>
              <a:rPr lang="en-US" sz="2400" dirty="0" smtClean="0"/>
              <a:t> of observing an odd number of dots: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sz="2400" dirty="0" smtClean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9B0B8-E00C-49BA-90E1-9021587938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Probability  -  events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914" y="198439"/>
            <a:ext cx="1150937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1828801"/>
            <a:ext cx="4841875" cy="658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987426" y="1824039"/>
            <a:ext cx="872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200" kern="0" dirty="0">
                <a:latin typeface="Century Schoolbook" pitchFamily="18" charset="0"/>
                <a:cs typeface="Arial"/>
              </a:rPr>
              <a:t>Ω</a:t>
            </a:r>
            <a:r>
              <a:rPr lang="en-US" sz="3200" kern="0" dirty="0">
                <a:latin typeface="Century Schoolbook" pitchFamily="18" charset="0"/>
                <a:cs typeface="Arial"/>
              </a:rPr>
              <a:t> =</a:t>
            </a:r>
            <a:endParaRPr lang="en-US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657601"/>
            <a:ext cx="3336925" cy="790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54301" y="3749676"/>
            <a:ext cx="853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kern="0" dirty="0">
                <a:latin typeface="Century Schoolbook" pitchFamily="18" charset="0"/>
                <a:cs typeface="Arial"/>
              </a:rPr>
              <a:t>E =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743202" y="5637214"/>
            <a:ext cx="88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kern="0" dirty="0">
                <a:latin typeface="Century Schoolbook" pitchFamily="18" charset="0"/>
                <a:cs typeface="Arial"/>
              </a:rPr>
              <a:t>O =</a:t>
            </a:r>
            <a:endParaRPr 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5588" y="5540375"/>
            <a:ext cx="2849563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950913" y="5208588"/>
          <a:ext cx="7356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4" imgW="2425680" imgH="241200" progId="">
                  <p:embed/>
                </p:oleObj>
              </mc:Choice>
              <mc:Fallback>
                <p:oleObj name="Equation" r:id="rId4" imgW="242568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50913" y="5208588"/>
                        <a:ext cx="7356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371601" y="6172200"/>
            <a:ext cx="6275387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kern="0" dirty="0">
                <a:latin typeface="Century Schoolbook" pitchFamily="18" charset="0"/>
                <a:cs typeface="Arial"/>
              </a:rPr>
              <a:t>L </a:t>
            </a:r>
            <a:r>
              <a:rPr lang="en-US" sz="2400" dirty="0"/>
              <a:t>occurs if any of the outcomes in </a:t>
            </a:r>
            <a:r>
              <a:rPr lang="en-US" sz="2400" i="1" kern="0" dirty="0">
                <a:latin typeface="Century Schoolbook" pitchFamily="18" charset="0"/>
                <a:cs typeface="Arial"/>
              </a:rPr>
              <a:t>L </a:t>
            </a:r>
            <a:r>
              <a:rPr lang="en-US" sz="2400" dirty="0"/>
              <a:t>occurs.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1219200" y="6172201"/>
            <a:ext cx="6470651" cy="4921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20B2A-A083-492E-BF3A-D30FC8EB7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tx1"/>
                </a:solidFill>
              </a:rPr>
              <a:t>throwing a pair of dice </a:t>
            </a:r>
            <a:endParaRPr lang="en-US" sz="2800" dirty="0" smtClean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1" y="733426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				 (one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one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933450" lvl="1" indent="-533400" eaLnBrk="1" hangingPunct="1"/>
            <a:r>
              <a:rPr lang="en-US" dirty="0" smtClean="0">
                <a:solidFill>
                  <a:schemeClr val="tx1"/>
                </a:solidFill>
              </a:rPr>
              <a:t>the sample space has </a:t>
            </a:r>
            <a:r>
              <a:rPr lang="en-US" b="1" i="1" dirty="0" smtClean="0">
                <a:solidFill>
                  <a:schemeClr val="tx2"/>
                </a:solidFill>
              </a:rPr>
              <a:t>36</a:t>
            </a:r>
            <a:r>
              <a:rPr lang="en-US" dirty="0" smtClean="0">
                <a:solidFill>
                  <a:schemeClr val="tx1"/>
                </a:solidFill>
              </a:rPr>
              <a:t> outcomes: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98526" y="26924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98665" y="1944688"/>
            <a:ext cx="6219825" cy="2398712"/>
            <a:chOff x="1678305" y="2206943"/>
            <a:chExt cx="6953250" cy="3381375"/>
          </a:xfrm>
        </p:grpSpPr>
        <p:pic>
          <p:nvPicPr>
            <p:cNvPr id="104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8305" y="2206943"/>
              <a:ext cx="6953250" cy="3381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2537257" y="2697029"/>
              <a:ext cx="6046381" cy="2801775"/>
            </a:xfrm>
            <a:prstGeom prst="rect">
              <a:avLst/>
            </a:prstGeom>
            <a:noFill/>
            <a:ln w="762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9713" y="4456114"/>
            <a:ext cx="772636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Arial"/>
                <a:cs typeface="Arial"/>
              </a:rPr>
              <a:t>The event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L</a:t>
            </a:r>
            <a:r>
              <a:rPr lang="en-US" kern="0" dirty="0">
                <a:latin typeface="Arial"/>
                <a:cs typeface="Arial"/>
              </a:rPr>
              <a:t> of obtaining the number </a:t>
            </a:r>
            <a:r>
              <a:rPr lang="en-US" b="1" i="1" dirty="0">
                <a:solidFill>
                  <a:schemeClr val="tx2"/>
                </a:solidFill>
                <a:latin typeface="+mn-lt"/>
                <a:cs typeface="+mn-cs"/>
              </a:rPr>
              <a:t>7 </a:t>
            </a:r>
            <a:r>
              <a:rPr lang="en-US" kern="0" dirty="0">
                <a:latin typeface="Arial"/>
                <a:cs typeface="Arial"/>
              </a:rPr>
              <a:t>is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743201" y="3806826"/>
            <a:ext cx="936625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603626" y="3478213"/>
            <a:ext cx="938213" cy="582612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465640" y="3162301"/>
            <a:ext cx="936625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337176" y="2811463"/>
            <a:ext cx="938213" cy="582612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199189" y="2530476"/>
            <a:ext cx="936625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013576" y="2190751"/>
            <a:ext cx="938213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14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584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= \{ \omega_1,\, \omega_2,\, \cdots ,\, w_n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2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\[&#10;E[X] = x_1 P(x_1) + x_2 P(x_2) + \cdots + x_N P(x_N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7"/>
  <p:tag name="PICTUREFILESIZE" val="754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E[Y] = E[f(X)] = \sum_{k=1}^N f(x_k) P(x_k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1"/>
  <p:tag name="PICTUREFILESIZE" val="15806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\[&#10;E[Y] = f(x_1) P(x_1) + \cdots + f(x_N) P(x_N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6"/>
  <p:tag name="PICTUREFILESIZE" val="674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6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ph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11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8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"/>
  <p:tag name="PICTUREFILESIZE" val="15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S = \{ S_1 ,\, \cdots , \, S_{2^n}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73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= \{ \omega_1,\, \omega_2,\, \cdots ,\, w_n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S = \{ S_1 ,\, \cdots , \, S_{2^n}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73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up S_j = \{ \omega_m \:|\: \omega_m \in S_i &#10;\:{\rm or}\: \omega_m \in S_j 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ap S_j = \{ \omega_m \:|\: \omega_m \in S_i &#10;\:{\rm and}\: \omega_m \in S_j 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5"/>
  <p:tag name="PICTUREFILESIZE" val="176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def\notin{{\:\in \hspace{-.75em}/\:}}&#10;\input{cm_def}&#10;\[&#10;\backslash S_i  = \{ \omega_m \:|\: \omega_m \in \Omega \cup \phi &#10;\:{\rm and}\: \omega_m \notin S_i 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9"/>
  <p:tag name="PICTUREFILESIZE" val="161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up S_j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349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ap S_j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350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ckslash S_i = S_i^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49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57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6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5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3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6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57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A^c = \{ \omega  \:|\: \omega  \in \Omega \:{\rm and}\: \omega  \notin A  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196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 \cap B = \emptyse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386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A)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90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A )  = \frac{{\rm Possible\:outcomes\:associated\: with}\:A}&#10;{{\rm Total\:possible\:outcom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4"/>
  <p:tag name="PICTUREFILESIZE" val="331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0 \le P(A) \le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0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{\rm four\:of\:a\:kind})= 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89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{\rm four\:of\:a\:kind}) = &#10;\frac{13 \times 48}{2,598,960} = 0.0002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256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newcommand{\barray}[1]{   \begin{array}{cccccccccc} #1 \end{array}   }&#10;\[&#10;\left ( \barray{52 \\5} \right ) =&#10;\frac{52!}{5!(52-5)!} = 2,598,96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3"/>
  <p:tag name="PICTUREFILESIZE" val="2230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 \Omega , \, \S ,\, P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0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: \S \to [0,1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4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"/>
  <p:tag name="PICTUREFILESIZE" val="1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: \S \to [0,1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4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S_i) \geq 0, \qquad \forall S_i \in \mathcal{S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064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 \Omega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395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P (S_i \cup S_j )&#10;= &#10;P (S_i ) + P (S_j )&#10;\:\:{\rm if}\:\:     S_i \cap S_j = \emptyset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0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where $S_i, S_j \in \mathcal{S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8"/>
  <p:tag name="PICTUREFILESIZE" val="90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= \{ \omega_1,\, \omega_2,\, \cdots ,\, w_n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A^c = \{ \omega  \:|\: \omega  \in \Omega \:{\rm and}\: \omega  \notin A  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19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A \cap B)&#10;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459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 P (B)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A)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9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B) \n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49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 P ( A \cap B ) }{P (B)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878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A | B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42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A | B) P (B) &amp;=&amp;  P (B | A) P (A) \\[1em]&amp;=&amp; P (A \cap B 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1"/>
  <p:tag name="PICTUREFILESIZE" val="2305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A | B)   &amp;=&amp;  P  (A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680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A \cap B) = P (A)\, P (B)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108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3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B | A)   &amp;=&amp;  P  (B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686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cal D} = \{ D_1,\, D_2,\, \cdots D_n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80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cal C} = \{ C_1,\, C_2,\, \cdots C_m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871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C_1 \cap D_1 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3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1 \cap D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7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C_1 \cap D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77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 ( C_1 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99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um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53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C_m \cap D_1 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60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m \cap D_1 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60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m ) 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57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D_1 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39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D_2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19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D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2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m \cap D_n 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62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n P (C_1\cap D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05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n P (C_m \cap D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12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m P (C_i\cap D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085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m P (C_i\cap D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12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m P (C_i\cap D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11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R_1 ) = 1/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545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R_2) = 1/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29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R_1 \cap R_2 )  = 1/4\, \times\, 1/3 = 1/1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310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um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53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A) = P(B \cup C)$&#10;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2"/>
  <p:tag name="PICTUREFILESIZE" val="11994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P(B) + P(C)$&#10;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frac{1}{12} + \frac{1}{12} = \frac{1}{6}$&#10;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2"/>
  <p:tag name="PICTUREFILESIZE" val="1430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um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5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P ( Red_2 | Red_1 )= \frac{ P  (Red_2 \cap Red_1 )}{P (Red_1)}&#10;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89"/>
  <p:tag name="PICTUREFILESIZE" val="885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P (Red_2 | Red_1 )= \frac{ 1/6  }{1/2} = \frac{1}{3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3150"/>
</p:tagLst>
</file>

<file path=ppt/theme/theme1.xml><?xml version="1.0" encoding="utf-8"?>
<a:theme xmlns:a="http://schemas.openxmlformats.org/drawingml/2006/main" name="Default Design">
  <a:themeElements>
    <a:clrScheme name="ME23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36313</TotalTime>
  <Words>2036</Words>
  <Application>Microsoft Office PowerPoint</Application>
  <PresentationFormat>On-screen Show (4:3)</PresentationFormat>
  <Paragraphs>653</Paragraphs>
  <Slides>63</Slides>
  <Notes>63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ME 233 Advanced Control II    Lecture 2 Introduction to Probability Theory</vt:lpstr>
      <vt:lpstr>Outline</vt:lpstr>
      <vt:lpstr>Sample Space and Events</vt:lpstr>
      <vt:lpstr>Sample Space and Events</vt:lpstr>
      <vt:lpstr>Example: Dice</vt:lpstr>
      <vt:lpstr>Events</vt:lpstr>
      <vt:lpstr>Probability  -  events</vt:lpstr>
      <vt:lpstr>Probability  -  events</vt:lpstr>
      <vt:lpstr>Example: throwing a pair of dice </vt:lpstr>
      <vt:lpstr>Union, Complement and Intersection</vt:lpstr>
      <vt:lpstr>Union, Complement and Intersection</vt:lpstr>
      <vt:lpstr>Complement</vt:lpstr>
      <vt:lpstr>Intersection of two events</vt:lpstr>
      <vt:lpstr>Example of Intersection of two events</vt:lpstr>
      <vt:lpstr>Union of two events</vt:lpstr>
      <vt:lpstr>Probability function</vt:lpstr>
      <vt:lpstr>Probability  </vt:lpstr>
      <vt:lpstr>Intuitive Notion of Probability</vt:lpstr>
      <vt:lpstr>Assigning Probability - Frequentist  approach </vt:lpstr>
      <vt:lpstr>Dice example</vt:lpstr>
      <vt:lpstr>Example: poker</vt:lpstr>
      <vt:lpstr>Example: poker</vt:lpstr>
      <vt:lpstr>Probability Space</vt:lpstr>
      <vt:lpstr>Probability function</vt:lpstr>
      <vt:lpstr>Complement</vt:lpstr>
      <vt:lpstr>Independent Events</vt:lpstr>
      <vt:lpstr>Example of independence</vt:lpstr>
      <vt:lpstr>Law of Union</vt:lpstr>
      <vt:lpstr>Law of Union</vt:lpstr>
      <vt:lpstr>Example</vt:lpstr>
      <vt:lpstr>Joint Probability</vt:lpstr>
      <vt:lpstr>Conditional Probability</vt:lpstr>
      <vt:lpstr>Bayes’ Rule</vt:lpstr>
      <vt:lpstr>Independence</vt:lpstr>
      <vt:lpstr>Array of Probabilities</vt:lpstr>
      <vt:lpstr>Array of Probabilities</vt:lpstr>
      <vt:lpstr>Example:</vt:lpstr>
      <vt:lpstr>Example:</vt:lpstr>
      <vt:lpstr>Example:</vt:lpstr>
      <vt:lpstr>Example:</vt:lpstr>
      <vt:lpstr>Example:</vt:lpstr>
      <vt:lpstr>Example:</vt:lpstr>
      <vt:lpstr>Example: Array of Probabilities</vt:lpstr>
      <vt:lpstr>Probability of picking red balls consecutively</vt:lpstr>
      <vt:lpstr>Example: Array of Probabilities</vt:lpstr>
      <vt:lpstr>Example:</vt:lpstr>
      <vt:lpstr>Discrete random variable</vt:lpstr>
      <vt:lpstr>Discrete random variable</vt:lpstr>
      <vt:lpstr>Discrete random variable</vt:lpstr>
      <vt:lpstr>Expected value</vt:lpstr>
      <vt:lpstr>Expected value of a function</vt:lpstr>
      <vt:lpstr>Expected value</vt:lpstr>
      <vt:lpstr>Variance and standard deviation</vt:lpstr>
      <vt:lpstr>Variance and standard deviation</vt:lpstr>
      <vt:lpstr>Cumulative Distribution Function</vt:lpstr>
      <vt:lpstr>Cumulative Distribution Function</vt:lpstr>
      <vt:lpstr>Sum of two uniform independent random variables</vt:lpstr>
      <vt:lpstr>Throwing two fair dice</vt:lpstr>
      <vt:lpstr>Throwing two fair dice</vt:lpstr>
      <vt:lpstr>Throwing two fair dice</vt:lpstr>
      <vt:lpstr>Throwing two fair dice</vt:lpstr>
      <vt:lpstr>Throwing two fair dice</vt:lpstr>
      <vt:lpstr>Throwing two fair dice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Horowitz;Richard Conway</dc:creator>
  <cp:lastModifiedBy>Richard</cp:lastModifiedBy>
  <cp:revision>341</cp:revision>
  <dcterms:created xsi:type="dcterms:W3CDTF">2003-05-19T17:57:23Z</dcterms:created>
  <dcterms:modified xsi:type="dcterms:W3CDTF">2016-01-21T23:21:27Z</dcterms:modified>
</cp:coreProperties>
</file>