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2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4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6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7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8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9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0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1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2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33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4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35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36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7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38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39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40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41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42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43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44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45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46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47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48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49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50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51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52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3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54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55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56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57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58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59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60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61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62.xml" ContentType="application/vnd.openxmlformats-officedocument.presentationml.notesSlide+xml"/>
  <Override PartName="/ppt/tags/tag303.xml" ContentType="application/vnd.openxmlformats-officedocument.presentationml.tags+xml"/>
  <Override PartName="/ppt/notesSlides/notesSlide63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839" r:id="rId3"/>
    <p:sldId id="739" r:id="rId4"/>
    <p:sldId id="742" r:id="rId5"/>
    <p:sldId id="743" r:id="rId6"/>
    <p:sldId id="855" r:id="rId7"/>
    <p:sldId id="737" r:id="rId8"/>
    <p:sldId id="738" r:id="rId9"/>
    <p:sldId id="746" r:id="rId10"/>
    <p:sldId id="741" r:id="rId11"/>
    <p:sldId id="856" r:id="rId12"/>
    <p:sldId id="857" r:id="rId13"/>
    <p:sldId id="858" r:id="rId14"/>
    <p:sldId id="859" r:id="rId15"/>
    <p:sldId id="751" r:id="rId16"/>
    <p:sldId id="860" r:id="rId17"/>
    <p:sldId id="861" r:id="rId18"/>
    <p:sldId id="851" r:id="rId19"/>
    <p:sldId id="853" r:id="rId20"/>
    <p:sldId id="864" r:id="rId21"/>
    <p:sldId id="868" r:id="rId22"/>
    <p:sldId id="715" r:id="rId23"/>
    <p:sldId id="716" r:id="rId24"/>
    <p:sldId id="865" r:id="rId25"/>
    <p:sldId id="867" r:id="rId26"/>
    <p:sldId id="718" r:id="rId27"/>
    <p:sldId id="771" r:id="rId28"/>
    <p:sldId id="773" r:id="rId29"/>
    <p:sldId id="774" r:id="rId30"/>
    <p:sldId id="775" r:id="rId31"/>
    <p:sldId id="808" r:id="rId32"/>
    <p:sldId id="810" r:id="rId33"/>
    <p:sldId id="829" r:id="rId34"/>
    <p:sldId id="811" r:id="rId35"/>
    <p:sldId id="870" r:id="rId36"/>
    <p:sldId id="816" r:id="rId37"/>
    <p:sldId id="817" r:id="rId38"/>
    <p:sldId id="818" r:id="rId39"/>
    <p:sldId id="821" r:id="rId40"/>
    <p:sldId id="820" r:id="rId41"/>
    <p:sldId id="872" r:id="rId42"/>
    <p:sldId id="871" r:id="rId43"/>
    <p:sldId id="822" r:id="rId44"/>
    <p:sldId id="778" r:id="rId45"/>
    <p:sldId id="779" r:id="rId46"/>
    <p:sldId id="780" r:id="rId47"/>
    <p:sldId id="873" r:id="rId48"/>
    <p:sldId id="781" r:id="rId49"/>
    <p:sldId id="784" r:id="rId50"/>
    <p:sldId id="783" r:id="rId51"/>
    <p:sldId id="792" r:id="rId52"/>
    <p:sldId id="793" r:id="rId53"/>
    <p:sldId id="795" r:id="rId54"/>
    <p:sldId id="796" r:id="rId55"/>
    <p:sldId id="797" r:id="rId56"/>
    <p:sldId id="840" r:id="rId57"/>
    <p:sldId id="841" r:id="rId58"/>
    <p:sldId id="803" r:id="rId59"/>
    <p:sldId id="874" r:id="rId60"/>
    <p:sldId id="875" r:id="rId61"/>
    <p:sldId id="876" r:id="rId62"/>
    <p:sldId id="791" r:id="rId63"/>
    <p:sldId id="805" r:id="rId64"/>
    <p:sldId id="807" r:id="rId65"/>
    <p:sldId id="877" r:id="rId66"/>
  </p:sldIdLst>
  <p:sldSz cx="9144000" cy="6858000" type="screen4x3"/>
  <p:notesSz cx="9601200" cy="73152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25" autoAdjust="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33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fld id="{8DA5902B-601D-4B13-9506-BE6400C59D56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AA2B5-93F8-4063-B8D0-8A2A9CC04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88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557F0-B179-489C-9FB4-9F39890B8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D45DD-0252-45D0-88A0-08E2CF226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F0C57-41E8-441D-BF22-47A107066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C8B51-8391-487B-B89A-D43DB9C00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D53D-7E46-44D4-BFA0-7A96D8BE0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9EF30-3EB1-4357-A054-D020AF1A9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D2F2-4DE4-4131-9CAF-98038E9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63D9F-F0CC-4CF8-9D2A-0E10CD9C5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A0ACD-3E06-4217-99FC-5923ADAB1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D4ABA-424E-4941-9348-3C50B2D23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DA94B-1883-4DC0-8555-D793CB6DA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EAF3A55D-2CC6-4757-B4ED-568D0E6AF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6.xml"/><Relationship Id="rId7" Type="http://schemas.openxmlformats.org/officeDocument/2006/relationships/image" Target="../media/image24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0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29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5" Type="http://schemas.openxmlformats.org/officeDocument/2006/relationships/tags" Target="../tags/tag42.xml"/><Relationship Id="rId10" Type="http://schemas.openxmlformats.org/officeDocument/2006/relationships/image" Target="../media/image27.png"/><Relationship Id="rId4" Type="http://schemas.openxmlformats.org/officeDocument/2006/relationships/tags" Target="../tags/tag41.xml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5.xml"/><Relationship Id="rId7" Type="http://schemas.openxmlformats.org/officeDocument/2006/relationships/notesSlide" Target="../notesSlides/notesSlide12.xml"/><Relationship Id="rId12" Type="http://schemas.openxmlformats.org/officeDocument/2006/relationships/image" Target="../media/image3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47.xml"/><Relationship Id="rId10" Type="http://schemas.openxmlformats.org/officeDocument/2006/relationships/image" Target="../media/image30.png"/><Relationship Id="rId4" Type="http://schemas.openxmlformats.org/officeDocument/2006/relationships/tags" Target="../tags/tag46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0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35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52.xml"/><Relationship Id="rId10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55.xml"/><Relationship Id="rId7" Type="http://schemas.openxmlformats.org/officeDocument/2006/relationships/image" Target="../media/image26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58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tags" Target="../tags/tag60.xml"/><Relationship Id="rId10" Type="http://schemas.openxmlformats.org/officeDocument/2006/relationships/image" Target="../media/image24.png"/><Relationship Id="rId4" Type="http://schemas.openxmlformats.org/officeDocument/2006/relationships/tags" Target="../tags/tag59.xml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3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42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tags" Target="../tags/tag65.xml"/><Relationship Id="rId10" Type="http://schemas.openxmlformats.org/officeDocument/2006/relationships/image" Target="../media/image40.png"/><Relationship Id="rId4" Type="http://schemas.openxmlformats.org/officeDocument/2006/relationships/tags" Target="../tags/tag64.xml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4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41.png"/><Relationship Id="rId2" Type="http://schemas.openxmlformats.org/officeDocument/2006/relationships/tags" Target="../tags/tag67.xml"/><Relationship Id="rId16" Type="http://schemas.openxmlformats.org/officeDocument/2006/relationships/image" Target="../media/image47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10.png"/><Relationship Id="rId5" Type="http://schemas.openxmlformats.org/officeDocument/2006/relationships/tags" Target="../tags/tag70.xml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tags" Target="../tags/tag69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75.xml"/><Relationship Id="rId7" Type="http://schemas.openxmlformats.org/officeDocument/2006/relationships/image" Target="../media/image49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78.xml"/><Relationship Id="rId7" Type="http://schemas.openxmlformats.org/officeDocument/2006/relationships/image" Target="../media/image51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81.xml"/><Relationship Id="rId7" Type="http://schemas.openxmlformats.org/officeDocument/2006/relationships/image" Target="../media/image5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84.xml"/><Relationship Id="rId7" Type="http://schemas.openxmlformats.org/officeDocument/2006/relationships/image" Target="../media/image55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0.png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image" Target="../media/image59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58.png"/><Relationship Id="rId5" Type="http://schemas.openxmlformats.org/officeDocument/2006/relationships/tags" Target="../tags/tag89.xml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tags" Target="../tags/tag88.xml"/><Relationship Id="rId9" Type="http://schemas.openxmlformats.org/officeDocument/2006/relationships/notesSlide" Target="../notesSlides/notesSlide22.xml"/><Relationship Id="rId1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61.png"/><Relationship Id="rId5" Type="http://schemas.openxmlformats.org/officeDocument/2006/relationships/image" Target="../media/image64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98.xml"/><Relationship Id="rId7" Type="http://schemas.openxmlformats.org/officeDocument/2006/relationships/image" Target="../media/image62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99.xml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102.xml"/><Relationship Id="rId7" Type="http://schemas.openxmlformats.org/officeDocument/2006/relationships/image" Target="../media/image68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71.png"/><Relationship Id="rId4" Type="http://schemas.openxmlformats.org/officeDocument/2006/relationships/tags" Target="../tags/tag103.xml"/><Relationship Id="rId9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5.png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../media/image74.png"/><Relationship Id="rId2" Type="http://schemas.openxmlformats.org/officeDocument/2006/relationships/tags" Target="../tags/tag105.xml"/><Relationship Id="rId16" Type="http://schemas.openxmlformats.org/officeDocument/2006/relationships/image" Target="../media/image78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73.png"/><Relationship Id="rId5" Type="http://schemas.openxmlformats.org/officeDocument/2006/relationships/tags" Target="../tags/tag108.xml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tags" Target="../tags/tag107.xml"/><Relationship Id="rId9" Type="http://schemas.openxmlformats.org/officeDocument/2006/relationships/notesSlide" Target="../notesSlides/notesSlide27.xml"/><Relationship Id="rId1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113.xml"/><Relationship Id="rId7" Type="http://schemas.openxmlformats.org/officeDocument/2006/relationships/image" Target="../media/image79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1.png"/><Relationship Id="rId4" Type="http://schemas.openxmlformats.org/officeDocument/2006/relationships/tags" Target="../tags/tag114.xml"/><Relationship Id="rId9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80.png"/><Relationship Id="rId5" Type="http://schemas.openxmlformats.org/officeDocument/2006/relationships/image" Target="../media/image82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10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13" Type="http://schemas.openxmlformats.org/officeDocument/2006/relationships/image" Target="../media/image86.png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5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76.png"/><Relationship Id="rId5" Type="http://schemas.openxmlformats.org/officeDocument/2006/relationships/tags" Target="../tags/tag121.xml"/><Relationship Id="rId10" Type="http://schemas.openxmlformats.org/officeDocument/2006/relationships/image" Target="../media/image84.png"/><Relationship Id="rId4" Type="http://schemas.openxmlformats.org/officeDocument/2006/relationships/tags" Target="../tags/tag120.xml"/><Relationship Id="rId9" Type="http://schemas.openxmlformats.org/officeDocument/2006/relationships/image" Target="../media/image83.png"/><Relationship Id="rId1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13" Type="http://schemas.openxmlformats.org/officeDocument/2006/relationships/image" Target="../media/image92.png"/><Relationship Id="rId3" Type="http://schemas.openxmlformats.org/officeDocument/2006/relationships/tags" Target="../tags/tag1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1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90.png"/><Relationship Id="rId5" Type="http://schemas.openxmlformats.org/officeDocument/2006/relationships/tags" Target="../tags/tag127.xml"/><Relationship Id="rId10" Type="http://schemas.openxmlformats.org/officeDocument/2006/relationships/image" Target="../media/image89.png"/><Relationship Id="rId4" Type="http://schemas.openxmlformats.org/officeDocument/2006/relationships/tags" Target="../tags/tag126.xml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image" Target="../media/image69.png"/><Relationship Id="rId18" Type="http://schemas.openxmlformats.org/officeDocument/2006/relationships/image" Target="../media/image96.pn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68.png"/><Relationship Id="rId17" Type="http://schemas.openxmlformats.org/officeDocument/2006/relationships/image" Target="../media/image95.png"/><Relationship Id="rId2" Type="http://schemas.openxmlformats.org/officeDocument/2006/relationships/tags" Target="../tags/tag130.xml"/><Relationship Id="rId16" Type="http://schemas.openxmlformats.org/officeDocument/2006/relationships/image" Target="../media/image71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notesSlide" Target="../notesSlides/notesSlide32.xml"/><Relationship Id="rId5" Type="http://schemas.openxmlformats.org/officeDocument/2006/relationships/tags" Target="../tags/tag133.xml"/><Relationship Id="rId15" Type="http://schemas.openxmlformats.org/officeDocument/2006/relationships/image" Target="../media/image94.png"/><Relationship Id="rId10" Type="http://schemas.openxmlformats.org/officeDocument/2006/relationships/slideLayout" Target="../slideLayouts/slideLayout6.xml"/><Relationship Id="rId19" Type="http://schemas.openxmlformats.org/officeDocument/2006/relationships/image" Target="../media/image97.png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13" Type="http://schemas.openxmlformats.org/officeDocument/2006/relationships/image" Target="../media/image102.png"/><Relationship Id="rId3" Type="http://schemas.openxmlformats.org/officeDocument/2006/relationships/tags" Target="../tags/tag1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1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100.png"/><Relationship Id="rId5" Type="http://schemas.openxmlformats.org/officeDocument/2006/relationships/tags" Target="../tags/tag142.xml"/><Relationship Id="rId10" Type="http://schemas.openxmlformats.org/officeDocument/2006/relationships/image" Target="../media/image99.png"/><Relationship Id="rId4" Type="http://schemas.openxmlformats.org/officeDocument/2006/relationships/tags" Target="../tags/tag141.xml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tags" Target="../tags/tag145.xml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notesSlide" Target="../notesSlides/notesSlide34.xml"/><Relationship Id="rId5" Type="http://schemas.openxmlformats.org/officeDocument/2006/relationships/tags" Target="../tags/tag148.xml"/><Relationship Id="rId15" Type="http://schemas.openxmlformats.org/officeDocument/2006/relationships/image" Target="../media/image10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1.png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8.png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image" Target="../media/image114.png"/><Relationship Id="rId2" Type="http://schemas.openxmlformats.org/officeDocument/2006/relationships/tags" Target="../tags/tag154.xml"/><Relationship Id="rId16" Type="http://schemas.openxmlformats.org/officeDocument/2006/relationships/image" Target="../media/image116.png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image" Target="../media/image105.png"/><Relationship Id="rId5" Type="http://schemas.openxmlformats.org/officeDocument/2006/relationships/tags" Target="../tags/tag157.xml"/><Relationship Id="rId15" Type="http://schemas.openxmlformats.org/officeDocument/2006/relationships/image" Target="../media/image88.png"/><Relationship Id="rId10" Type="http://schemas.openxmlformats.org/officeDocument/2006/relationships/image" Target="../media/image113.png"/><Relationship Id="rId4" Type="http://schemas.openxmlformats.org/officeDocument/2006/relationships/tags" Target="../tags/tag156.xml"/><Relationship Id="rId9" Type="http://schemas.openxmlformats.org/officeDocument/2006/relationships/notesSlide" Target="../notesSlides/notesSlide35.xml"/><Relationship Id="rId14" Type="http://schemas.openxmlformats.org/officeDocument/2006/relationships/image" Target="../media/image1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164.xml"/><Relationship Id="rId7" Type="http://schemas.openxmlformats.org/officeDocument/2006/relationships/image" Target="../media/image119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2.png"/><Relationship Id="rId4" Type="http://schemas.openxmlformats.org/officeDocument/2006/relationships/tags" Target="../tags/tag165.xml"/><Relationship Id="rId9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168.xml"/><Relationship Id="rId7" Type="http://schemas.openxmlformats.org/officeDocument/2006/relationships/image" Target="../media/image123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2.png"/><Relationship Id="rId4" Type="http://schemas.openxmlformats.org/officeDocument/2006/relationships/tags" Target="../tags/tag169.xml"/><Relationship Id="rId9" Type="http://schemas.openxmlformats.org/officeDocument/2006/relationships/image" Target="../media/image1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notesSlide" Target="../notesSlides/notesSlide39.xml"/><Relationship Id="rId18" Type="http://schemas.openxmlformats.org/officeDocument/2006/relationships/image" Target="../media/image125.png"/><Relationship Id="rId3" Type="http://schemas.openxmlformats.org/officeDocument/2006/relationships/tags" Target="../tags/tag172.xml"/><Relationship Id="rId21" Type="http://schemas.openxmlformats.org/officeDocument/2006/relationships/image" Target="../media/image71.png"/><Relationship Id="rId7" Type="http://schemas.openxmlformats.org/officeDocument/2006/relationships/tags" Target="../tags/tag176.xml"/><Relationship Id="rId12" Type="http://schemas.openxmlformats.org/officeDocument/2006/relationships/slideLayout" Target="../slideLayouts/slideLayout6.xml"/><Relationship Id="rId17" Type="http://schemas.openxmlformats.org/officeDocument/2006/relationships/image" Target="../media/image94.png"/><Relationship Id="rId2" Type="http://schemas.openxmlformats.org/officeDocument/2006/relationships/tags" Target="../tags/tag171.xml"/><Relationship Id="rId16" Type="http://schemas.openxmlformats.org/officeDocument/2006/relationships/image" Target="../media/image70.png"/><Relationship Id="rId20" Type="http://schemas.openxmlformats.org/officeDocument/2006/relationships/image" Target="../media/image127.png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5" Type="http://schemas.openxmlformats.org/officeDocument/2006/relationships/image" Target="../media/image69.png"/><Relationship Id="rId23" Type="http://schemas.openxmlformats.org/officeDocument/2006/relationships/image" Target="../media/image96.png"/><Relationship Id="rId10" Type="http://schemas.openxmlformats.org/officeDocument/2006/relationships/tags" Target="../tags/tag179.xml"/><Relationship Id="rId19" Type="http://schemas.openxmlformats.org/officeDocument/2006/relationships/image" Target="../media/image126.png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image" Target="../media/image68.png"/><Relationship Id="rId22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tags" Target="../tags/tag183.xml"/><Relationship Id="rId7" Type="http://schemas.openxmlformats.org/officeDocument/2006/relationships/image" Target="../media/image128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127.png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tags" Target="../tags/tag186.xml"/><Relationship Id="rId7" Type="http://schemas.openxmlformats.org/officeDocument/2006/relationships/image" Target="../media/image130.png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3.png"/><Relationship Id="rId4" Type="http://schemas.openxmlformats.org/officeDocument/2006/relationships/tags" Target="../tags/tag187.xml"/><Relationship Id="rId9" Type="http://schemas.openxmlformats.org/officeDocument/2006/relationships/image" Target="../media/image13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tags" Target="../tags/tag190.xml"/><Relationship Id="rId7" Type="http://schemas.openxmlformats.org/officeDocument/2006/relationships/image" Target="../media/image134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7.png"/><Relationship Id="rId4" Type="http://schemas.openxmlformats.org/officeDocument/2006/relationships/tags" Target="../tags/tag191.xml"/><Relationship Id="rId9" Type="http://schemas.openxmlformats.org/officeDocument/2006/relationships/image" Target="../media/image13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tags" Target="../tags/tag194.xml"/><Relationship Id="rId7" Type="http://schemas.openxmlformats.org/officeDocument/2006/relationships/image" Target="../media/image82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7.png"/><Relationship Id="rId4" Type="http://schemas.openxmlformats.org/officeDocument/2006/relationships/tags" Target="../tags/tag195.xml"/><Relationship Id="rId9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13" Type="http://schemas.openxmlformats.org/officeDocument/2006/relationships/image" Target="../media/image143.png"/><Relationship Id="rId3" Type="http://schemas.openxmlformats.org/officeDocument/2006/relationships/tags" Target="../tags/tag19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2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image" Target="../media/image141.png"/><Relationship Id="rId5" Type="http://schemas.openxmlformats.org/officeDocument/2006/relationships/tags" Target="../tags/tag200.xml"/><Relationship Id="rId10" Type="http://schemas.openxmlformats.org/officeDocument/2006/relationships/image" Target="../media/image140.png"/><Relationship Id="rId4" Type="http://schemas.openxmlformats.org/officeDocument/2006/relationships/tags" Target="../tags/tag199.xml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tags" Target="../tags/tag204.xml"/><Relationship Id="rId7" Type="http://schemas.openxmlformats.org/officeDocument/2006/relationships/notesSlide" Target="../notesSlides/notesSlide45.xml"/><Relationship Id="rId12" Type="http://schemas.openxmlformats.org/officeDocument/2006/relationships/image" Target="../media/image147.png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6.png"/><Relationship Id="rId5" Type="http://schemas.openxmlformats.org/officeDocument/2006/relationships/tags" Target="../tags/tag206.xml"/><Relationship Id="rId10" Type="http://schemas.openxmlformats.org/officeDocument/2006/relationships/image" Target="../media/image145.png"/><Relationship Id="rId4" Type="http://schemas.openxmlformats.org/officeDocument/2006/relationships/tags" Target="../tags/tag205.xml"/><Relationship Id="rId9" Type="http://schemas.openxmlformats.org/officeDocument/2006/relationships/image" Target="../media/image13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tags" Target="../tags/tag209.xml"/><Relationship Id="rId7" Type="http://schemas.openxmlformats.org/officeDocument/2006/relationships/notesSlide" Target="../notesSlides/notesSlide46.xml"/><Relationship Id="rId12" Type="http://schemas.openxmlformats.org/officeDocument/2006/relationships/image" Target="../media/image87.png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8.png"/><Relationship Id="rId5" Type="http://schemas.openxmlformats.org/officeDocument/2006/relationships/tags" Target="../tags/tag211.xml"/><Relationship Id="rId10" Type="http://schemas.openxmlformats.org/officeDocument/2006/relationships/image" Target="../media/image149.png"/><Relationship Id="rId4" Type="http://schemas.openxmlformats.org/officeDocument/2006/relationships/tags" Target="../tags/tag210.xml"/><Relationship Id="rId9" Type="http://schemas.openxmlformats.org/officeDocument/2006/relationships/image" Target="../media/image14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tags" Target="../tags/tag214.xml"/><Relationship Id="rId7" Type="http://schemas.openxmlformats.org/officeDocument/2006/relationships/notesSlide" Target="../notesSlides/notesSlide47.xml"/><Relationship Id="rId12" Type="http://schemas.openxmlformats.org/officeDocument/2006/relationships/image" Target="../media/image152.png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6.png"/><Relationship Id="rId5" Type="http://schemas.openxmlformats.org/officeDocument/2006/relationships/tags" Target="../tags/tag216.xml"/><Relationship Id="rId10" Type="http://schemas.openxmlformats.org/officeDocument/2006/relationships/image" Target="../media/image145.png"/><Relationship Id="rId4" Type="http://schemas.openxmlformats.org/officeDocument/2006/relationships/tags" Target="../tags/tag215.xml"/><Relationship Id="rId9" Type="http://schemas.openxmlformats.org/officeDocument/2006/relationships/image" Target="../media/image15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tags" Target="../tags/tag219.xml"/><Relationship Id="rId7" Type="http://schemas.openxmlformats.org/officeDocument/2006/relationships/image" Target="../media/image153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5.png"/><Relationship Id="rId4" Type="http://schemas.openxmlformats.org/officeDocument/2006/relationships/tags" Target="../tags/tag220.xml"/><Relationship Id="rId9" Type="http://schemas.openxmlformats.org/officeDocument/2006/relationships/image" Target="../media/image1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tags" Target="../tags/tag223.xml"/><Relationship Id="rId7" Type="http://schemas.openxmlformats.org/officeDocument/2006/relationships/image" Target="../media/image155.png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6.png"/><Relationship Id="rId4" Type="http://schemas.openxmlformats.org/officeDocument/2006/relationships/tags" Target="../tags/tag224.xml"/><Relationship Id="rId9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13" Type="http://schemas.openxmlformats.org/officeDocument/2006/relationships/image" Target="../media/image159.png"/><Relationship Id="rId3" Type="http://schemas.openxmlformats.org/officeDocument/2006/relationships/tags" Target="../tags/tag22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8.png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image" Target="../media/image157.png"/><Relationship Id="rId5" Type="http://schemas.openxmlformats.org/officeDocument/2006/relationships/tags" Target="../tags/tag229.xml"/><Relationship Id="rId10" Type="http://schemas.openxmlformats.org/officeDocument/2006/relationships/image" Target="../media/image156.png"/><Relationship Id="rId4" Type="http://schemas.openxmlformats.org/officeDocument/2006/relationships/tags" Target="../tags/tag228.xml"/><Relationship Id="rId9" Type="http://schemas.openxmlformats.org/officeDocument/2006/relationships/image" Target="../media/image153.png"/><Relationship Id="rId14" Type="http://schemas.openxmlformats.org/officeDocument/2006/relationships/image" Target="../media/image15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tags" Target="../tags/tag233.xml"/><Relationship Id="rId7" Type="http://schemas.openxmlformats.org/officeDocument/2006/relationships/notesSlide" Target="../notesSlides/notesSlide51.xml"/><Relationship Id="rId12" Type="http://schemas.openxmlformats.org/officeDocument/2006/relationships/image" Target="../media/image157.png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2.png"/><Relationship Id="rId5" Type="http://schemas.openxmlformats.org/officeDocument/2006/relationships/tags" Target="../tags/tag235.xml"/><Relationship Id="rId10" Type="http://schemas.openxmlformats.org/officeDocument/2006/relationships/image" Target="../media/image161.png"/><Relationship Id="rId4" Type="http://schemas.openxmlformats.org/officeDocument/2006/relationships/tags" Target="../tags/tag234.xml"/><Relationship Id="rId9" Type="http://schemas.openxmlformats.org/officeDocument/2006/relationships/image" Target="../media/image1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13" Type="http://schemas.openxmlformats.org/officeDocument/2006/relationships/image" Target="../media/image163.png"/><Relationship Id="rId18" Type="http://schemas.openxmlformats.org/officeDocument/2006/relationships/image" Target="../media/image167.png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notesSlide" Target="../notesSlides/notesSlide52.xml"/><Relationship Id="rId17" Type="http://schemas.openxmlformats.org/officeDocument/2006/relationships/image" Target="../media/image166.png"/><Relationship Id="rId2" Type="http://schemas.openxmlformats.org/officeDocument/2006/relationships/tags" Target="../tags/tag237.xml"/><Relationship Id="rId16" Type="http://schemas.openxmlformats.org/officeDocument/2006/relationships/image" Target="../media/image165.png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40.xml"/><Relationship Id="rId15" Type="http://schemas.openxmlformats.org/officeDocument/2006/relationships/image" Target="../media/image164.png"/><Relationship Id="rId10" Type="http://schemas.openxmlformats.org/officeDocument/2006/relationships/tags" Target="../tags/tag245.xml"/><Relationship Id="rId19" Type="http://schemas.openxmlformats.org/officeDocument/2006/relationships/image" Target="../media/image168.png"/><Relationship Id="rId4" Type="http://schemas.openxmlformats.org/officeDocument/2006/relationships/tags" Target="../tags/tag239.xml"/><Relationship Id="rId9" Type="http://schemas.openxmlformats.org/officeDocument/2006/relationships/tags" Target="../tags/tag244.xml"/><Relationship Id="rId14" Type="http://schemas.openxmlformats.org/officeDocument/2006/relationships/image" Target="../media/image15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tags" Target="../tags/tag248.xml"/><Relationship Id="rId7" Type="http://schemas.openxmlformats.org/officeDocument/2006/relationships/notesSlide" Target="../notesSlides/notesSlide53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6.png"/><Relationship Id="rId5" Type="http://schemas.openxmlformats.org/officeDocument/2006/relationships/tags" Target="../tags/tag250.xml"/><Relationship Id="rId10" Type="http://schemas.openxmlformats.org/officeDocument/2006/relationships/image" Target="../media/image165.png"/><Relationship Id="rId4" Type="http://schemas.openxmlformats.org/officeDocument/2006/relationships/tags" Target="../tags/tag249.xml"/><Relationship Id="rId9" Type="http://schemas.openxmlformats.org/officeDocument/2006/relationships/image" Target="../media/image16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image" Target="../media/image169.png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image" Target="../media/image165.png"/><Relationship Id="rId17" Type="http://schemas.openxmlformats.org/officeDocument/2006/relationships/image" Target="../media/image173.png"/><Relationship Id="rId2" Type="http://schemas.openxmlformats.org/officeDocument/2006/relationships/tags" Target="../tags/tag252.xml"/><Relationship Id="rId16" Type="http://schemas.openxmlformats.org/officeDocument/2006/relationships/image" Target="../media/image172.png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image" Target="../media/image158.png"/><Relationship Id="rId5" Type="http://schemas.openxmlformats.org/officeDocument/2006/relationships/tags" Target="../tags/tag255.xml"/><Relationship Id="rId15" Type="http://schemas.openxmlformats.org/officeDocument/2006/relationships/image" Target="../media/image171.png"/><Relationship Id="rId10" Type="http://schemas.openxmlformats.org/officeDocument/2006/relationships/notesSlide" Target="../notesSlides/notesSlide54.xml"/><Relationship Id="rId4" Type="http://schemas.openxmlformats.org/officeDocument/2006/relationships/tags" Target="../tags/tag25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7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3" Type="http://schemas.openxmlformats.org/officeDocument/2006/relationships/tags" Target="../tags/tag26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5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image" Target="../media/image172.png"/><Relationship Id="rId5" Type="http://schemas.openxmlformats.org/officeDocument/2006/relationships/tags" Target="../tags/tag263.xml"/><Relationship Id="rId10" Type="http://schemas.openxmlformats.org/officeDocument/2006/relationships/image" Target="../media/image174.png"/><Relationship Id="rId4" Type="http://schemas.openxmlformats.org/officeDocument/2006/relationships/tags" Target="../tags/tag262.xml"/><Relationship Id="rId9" Type="http://schemas.openxmlformats.org/officeDocument/2006/relationships/image" Target="../media/image15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7.png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image" Target="../media/image176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image" Target="../media/image172.png"/><Relationship Id="rId5" Type="http://schemas.openxmlformats.org/officeDocument/2006/relationships/tags" Target="../tags/tag269.xml"/><Relationship Id="rId15" Type="http://schemas.openxmlformats.org/officeDocument/2006/relationships/image" Target="../media/image178.png"/><Relationship Id="rId10" Type="http://schemas.openxmlformats.org/officeDocument/2006/relationships/image" Target="../media/image158.png"/><Relationship Id="rId4" Type="http://schemas.openxmlformats.org/officeDocument/2006/relationships/tags" Target="../tags/tag268.xml"/><Relationship Id="rId9" Type="http://schemas.openxmlformats.org/officeDocument/2006/relationships/notesSlide" Target="../notesSlides/notesSlide56.xml"/><Relationship Id="rId14" Type="http://schemas.openxmlformats.org/officeDocument/2006/relationships/image" Target="../media/image17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image" Target="../media/image158.png"/><Relationship Id="rId18" Type="http://schemas.openxmlformats.org/officeDocument/2006/relationships/image" Target="../media/image182.png"/><Relationship Id="rId3" Type="http://schemas.openxmlformats.org/officeDocument/2006/relationships/tags" Target="../tags/tag274.xml"/><Relationship Id="rId21" Type="http://schemas.openxmlformats.org/officeDocument/2006/relationships/image" Target="../media/image185.png"/><Relationship Id="rId7" Type="http://schemas.openxmlformats.org/officeDocument/2006/relationships/tags" Target="../tags/tag278.xml"/><Relationship Id="rId12" Type="http://schemas.openxmlformats.org/officeDocument/2006/relationships/notesSlide" Target="../notesSlides/notesSlide57.xml"/><Relationship Id="rId17" Type="http://schemas.openxmlformats.org/officeDocument/2006/relationships/image" Target="../media/image181.png"/><Relationship Id="rId2" Type="http://schemas.openxmlformats.org/officeDocument/2006/relationships/tags" Target="../tags/tag273.xml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76.xml"/><Relationship Id="rId15" Type="http://schemas.openxmlformats.org/officeDocument/2006/relationships/image" Target="../media/image174.png"/><Relationship Id="rId10" Type="http://schemas.openxmlformats.org/officeDocument/2006/relationships/tags" Target="../tags/tag281.xml"/><Relationship Id="rId19" Type="http://schemas.openxmlformats.org/officeDocument/2006/relationships/image" Target="../media/image183.png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image" Target="../media/image17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8.xml"/><Relationship Id="rId13" Type="http://schemas.openxmlformats.org/officeDocument/2006/relationships/image" Target="../media/image175.png"/><Relationship Id="rId3" Type="http://schemas.openxmlformats.org/officeDocument/2006/relationships/tags" Target="../tags/tag28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8.png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image" Target="../media/image186.png"/><Relationship Id="rId5" Type="http://schemas.openxmlformats.org/officeDocument/2006/relationships/tags" Target="../tags/tag286.xml"/><Relationship Id="rId10" Type="http://schemas.openxmlformats.org/officeDocument/2006/relationships/image" Target="../media/image185.png"/><Relationship Id="rId4" Type="http://schemas.openxmlformats.org/officeDocument/2006/relationships/tags" Target="../tags/tag285.xml"/><Relationship Id="rId9" Type="http://schemas.openxmlformats.org/officeDocument/2006/relationships/image" Target="../media/image18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tags" Target="../tags/tag290.xml"/><Relationship Id="rId7" Type="http://schemas.openxmlformats.org/officeDocument/2006/relationships/image" Target="../media/image187.pn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7.png"/><Relationship Id="rId4" Type="http://schemas.openxmlformats.org/officeDocument/2006/relationships/tags" Target="../tags/tag291.xml"/><Relationship Id="rId9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15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3.png"/><Relationship Id="rId5" Type="http://schemas.openxmlformats.org/officeDocument/2006/relationships/tags" Target="../tags/tag22.xml"/><Relationship Id="rId10" Type="http://schemas.openxmlformats.org/officeDocument/2006/relationships/image" Target="../media/image12.png"/><Relationship Id="rId4" Type="http://schemas.openxmlformats.org/officeDocument/2006/relationships/tags" Target="../tags/tag21.xml"/><Relationship Id="rId9" Type="http://schemas.openxmlformats.org/officeDocument/2006/relationships/image" Target="../media/image10.png"/><Relationship Id="rId1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tags" Target="../tags/tag294.xml"/><Relationship Id="rId7" Type="http://schemas.openxmlformats.org/officeDocument/2006/relationships/notesSlide" Target="../notesSlides/notesSlide60.xml"/><Relationship Id="rId12" Type="http://schemas.openxmlformats.org/officeDocument/2006/relationships/image" Target="../media/image152.png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6.png"/><Relationship Id="rId5" Type="http://schemas.openxmlformats.org/officeDocument/2006/relationships/tags" Target="../tags/tag296.xml"/><Relationship Id="rId10" Type="http://schemas.openxmlformats.org/officeDocument/2006/relationships/image" Target="../media/image145.png"/><Relationship Id="rId4" Type="http://schemas.openxmlformats.org/officeDocument/2006/relationships/tags" Target="../tags/tag295.xml"/><Relationship Id="rId9" Type="http://schemas.openxmlformats.org/officeDocument/2006/relationships/image" Target="../media/image18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tags" Target="../tags/tag299.xml"/><Relationship Id="rId7" Type="http://schemas.openxmlformats.org/officeDocument/2006/relationships/image" Target="../media/image190.png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2.png"/><Relationship Id="rId4" Type="http://schemas.openxmlformats.org/officeDocument/2006/relationships/tags" Target="../tags/tag300.xml"/><Relationship Id="rId9" Type="http://schemas.openxmlformats.org/officeDocument/2006/relationships/image" Target="../media/image1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image" Target="../media/image193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3.xml"/><Relationship Id="rId4" Type="http://schemas.openxmlformats.org/officeDocument/2006/relationships/image" Target="../media/image19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tags" Target="../tags/tag306.xml"/><Relationship Id="rId7" Type="http://schemas.openxmlformats.org/officeDocument/2006/relationships/notesSlide" Target="../notesSlides/notesSlide64.xml"/><Relationship Id="rId12" Type="http://schemas.openxmlformats.org/officeDocument/2006/relationships/image" Target="../media/image195.png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6.png"/><Relationship Id="rId5" Type="http://schemas.openxmlformats.org/officeDocument/2006/relationships/tags" Target="../tags/tag308.xml"/><Relationship Id="rId10" Type="http://schemas.openxmlformats.org/officeDocument/2006/relationships/image" Target="../media/image153.png"/><Relationship Id="rId4" Type="http://schemas.openxmlformats.org/officeDocument/2006/relationships/tags" Target="../tags/tag307.xml"/><Relationship Id="rId9" Type="http://schemas.openxmlformats.org/officeDocument/2006/relationships/image" Target="../media/image12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9.xml"/><Relationship Id="rId7" Type="http://schemas.openxmlformats.org/officeDocument/2006/relationships/image" Target="../media/image1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2.xml"/><Relationship Id="rId7" Type="http://schemas.openxmlformats.org/officeDocument/2006/relationships/image" Target="../media/image2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DF76B-C3ED-4B24-820D-D1A9DA3BC9B7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6</a:t>
            </a:r>
            <a:br>
              <a:rPr lang="en-US" dirty="0"/>
            </a:br>
            <a:r>
              <a:rPr lang="en-US"/>
              <a:t>Least Squares Estimation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/>
              <a:t>(ME233 Class Notes pp. LS1-LS5)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CMSY8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MI5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SY5"/>
              </a:rPr>
              <a:t>A</a:t>
            </a:r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5CF94-EA35-4729-8942-2DD3DFCA55C8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Expectation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85800" y="1219200"/>
            <a:ext cx="7772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0" dirty="0">
                <a:latin typeface="Helvetica" pitchFamily="34" charset="0"/>
              </a:rPr>
              <a:t>Lemma:</a:t>
            </a:r>
          </a:p>
          <a:p>
            <a:pPr>
              <a:spcBef>
                <a:spcPct val="50000"/>
              </a:spcBef>
            </a:pPr>
            <a:r>
              <a:rPr lang="en-US" i="0" dirty="0">
                <a:latin typeface="Helvetica" pitchFamily="34" charset="0"/>
              </a:rPr>
              <a:t>For any function                 of the random vector </a:t>
            </a:r>
            <a:r>
              <a:rPr lang="en-US" dirty="0">
                <a:latin typeface="Century Schoolbook" pitchFamily="18" charset="0"/>
              </a:rPr>
              <a:t>Y, </a:t>
            </a:r>
            <a:r>
              <a:rPr lang="en-US" i="0" dirty="0">
                <a:latin typeface="Helvetica" pitchFamily="34" charset="0"/>
              </a:rPr>
              <a:t>with the appropriate dimensions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086600" y="304800"/>
            <a:ext cx="942973" cy="570552"/>
          </a:xfrm>
          <a:prstGeom prst="rect">
            <a:avLst/>
          </a:prstGeom>
          <a:noFill/>
          <a:ln/>
          <a:effectLst/>
        </p:spPr>
      </p:pic>
      <p:pic>
        <p:nvPicPr>
          <p:cNvPr id="1127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0725" y="1828800"/>
            <a:ext cx="666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Text Box 16"/>
          <p:cNvSpPr txBox="1">
            <a:spLocks noChangeArrowheads="1"/>
          </p:cNvSpPr>
          <p:nvPr/>
        </p:nvSpPr>
        <p:spPr bwMode="auto">
          <a:xfrm>
            <a:off x="609600" y="4724400"/>
            <a:ext cx="6072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can replace </a:t>
            </a:r>
            <a:r>
              <a:rPr lang="en-US" sz="3200" b="1" dirty="0">
                <a:latin typeface="Century Schoolbook" pitchFamily="18" charset="0"/>
              </a:rPr>
              <a:t>X</a:t>
            </a:r>
            <a:r>
              <a:rPr lang="en-US" dirty="0"/>
              <a:t> by its conditional expectation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08031" y="3422650"/>
            <a:ext cx="5896137" cy="515223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705600" y="4800600"/>
            <a:ext cx="942973" cy="57055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11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81000" y="1905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Proof: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08031" y="1219200"/>
            <a:ext cx="5896137" cy="515223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685800" y="2362200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Arial" pitchFamily="34" charset="0"/>
                <a:cs typeface="Arial" pitchFamily="34" charset="0"/>
              </a:rPr>
              <a:t>First examine the left-hand side:</a:t>
            </a: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93881" y="2895600"/>
            <a:ext cx="8033908" cy="90390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478355" y="4648200"/>
            <a:ext cx="6473502" cy="904794"/>
          </a:xfrm>
          <a:prstGeom prst="rect">
            <a:avLst/>
          </a:prstGeom>
          <a:noFill/>
          <a:ln/>
          <a:effectLst/>
        </p:spPr>
      </p:pic>
      <p:sp>
        <p:nvSpPr>
          <p:cNvPr id="23" name="Left Brace 22"/>
          <p:cNvSpPr/>
          <p:nvPr/>
        </p:nvSpPr>
        <p:spPr bwMode="auto">
          <a:xfrm rot="16200000">
            <a:off x="6477000" y="2819400"/>
            <a:ext cx="381000" cy="17526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5400000">
            <a:off x="5524500" y="3467100"/>
            <a:ext cx="381000" cy="24384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>
            <a:off x="5791200" y="3886200"/>
            <a:ext cx="5334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" name="Picture 1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91316" y="5638800"/>
            <a:ext cx="6924264" cy="94674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81000" y="1905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Proof: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08031" y="1219200"/>
            <a:ext cx="5896137" cy="515223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685800" y="2362200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Arial" pitchFamily="34" charset="0"/>
                <a:cs typeface="Arial" pitchFamily="34" charset="0"/>
              </a:rPr>
              <a:t>First examine the left-hand side:</a:t>
            </a:r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23378" y="3276600"/>
            <a:ext cx="8476257" cy="874392"/>
          </a:xfrm>
          <a:prstGeom prst="rect">
            <a:avLst/>
          </a:prstGeom>
          <a:noFill/>
          <a:ln/>
          <a:effectLst/>
        </p:spPr>
      </p:pic>
      <p:sp>
        <p:nvSpPr>
          <p:cNvPr id="16" name="Left Brace 15"/>
          <p:cNvSpPr/>
          <p:nvPr/>
        </p:nvSpPr>
        <p:spPr bwMode="auto">
          <a:xfrm rot="16200000">
            <a:off x="5600700" y="2857500"/>
            <a:ext cx="381000" cy="28956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070101" y="4495800"/>
            <a:ext cx="566135" cy="44464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78081" y="5257800"/>
            <a:ext cx="5922714" cy="8381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81000" y="1905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Proof: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08031" y="1219200"/>
            <a:ext cx="5896137" cy="515223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685800" y="2743200"/>
            <a:ext cx="477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Arial" pitchFamily="34" charset="0"/>
                <a:cs typeface="Arial" pitchFamily="34" charset="0"/>
              </a:rPr>
              <a:t>Now examine the right-hand side:</a:t>
            </a: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6606" y="3505200"/>
            <a:ext cx="8109801" cy="83894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23825" y="5105400"/>
            <a:ext cx="8471606" cy="877840"/>
          </a:xfrm>
          <a:prstGeom prst="rect">
            <a:avLst/>
          </a:prstGeom>
          <a:noFill/>
          <a:ln/>
          <a:effectLst/>
        </p:spPr>
      </p:pic>
      <p:sp>
        <p:nvSpPr>
          <p:cNvPr id="26" name="Left Brace 25"/>
          <p:cNvSpPr/>
          <p:nvPr/>
        </p:nvSpPr>
        <p:spPr bwMode="auto">
          <a:xfrm rot="16200000">
            <a:off x="5219700" y="3619500"/>
            <a:ext cx="381000" cy="13716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Left Brace 26"/>
          <p:cNvSpPr/>
          <p:nvPr/>
        </p:nvSpPr>
        <p:spPr bwMode="auto">
          <a:xfrm rot="16200000">
            <a:off x="6591300" y="4533900"/>
            <a:ext cx="381000" cy="30480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4495800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Arial" pitchFamily="34" charset="0"/>
                <a:cs typeface="Arial" pitchFamily="34" charset="0"/>
              </a:rPr>
              <a:t>Not a function of </a:t>
            </a:r>
            <a:r>
              <a:rPr lang="en-US" dirty="0">
                <a:latin typeface="Century" pitchFamily="18" charset="0"/>
              </a:rPr>
              <a:t>x</a:t>
            </a: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675121" y="6172200"/>
            <a:ext cx="917958" cy="4028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81000" y="1905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Proof: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08031" y="1219200"/>
            <a:ext cx="5896137" cy="515223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79245" y="3581400"/>
            <a:ext cx="7216775" cy="1633987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 flipH="1">
            <a:off x="990600" y="2895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Arial" pitchFamily="34" charset="0"/>
                <a:cs typeface="Arial" pitchFamily="34" charset="0"/>
              </a:rPr>
              <a:t>Therefore,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458200" y="5715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4A8CE-412A-476D-843D-D173FEF229D0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Expectation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85800" y="914400"/>
            <a:ext cx="7772400" cy="205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0" dirty="0">
                <a:latin typeface="Helvetica" pitchFamily="34" charset="0"/>
              </a:rPr>
              <a:t>Theorem:</a:t>
            </a:r>
          </a:p>
          <a:p>
            <a:pPr>
              <a:spcBef>
                <a:spcPct val="50000"/>
              </a:spcBef>
            </a:pPr>
            <a:endParaRPr lang="en-US" sz="1600" b="1" i="0" dirty="0">
              <a:latin typeface="Helvetica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i="0" dirty="0">
                <a:latin typeface="Helvetica" pitchFamily="34" charset="0"/>
              </a:rPr>
              <a:t>                  is the least squares minimum estimator of </a:t>
            </a:r>
            <a:r>
              <a:rPr lang="en-US" sz="2800" b="1" dirty="0"/>
              <a:t>X</a:t>
            </a:r>
            <a:r>
              <a:rPr lang="en-US" i="0" dirty="0">
                <a:latin typeface="Helvetica" pitchFamily="34" charset="0"/>
              </a:rPr>
              <a:t> given </a:t>
            </a:r>
            <a:r>
              <a:rPr lang="en-US" sz="2800" b="1" dirty="0">
                <a:latin typeface="Century Schoolbook" pitchFamily="18" charset="0"/>
              </a:rPr>
              <a:t>Y</a:t>
            </a:r>
            <a:r>
              <a:rPr lang="en-US" dirty="0">
                <a:latin typeface="Century Schoolbook" pitchFamily="18" charset="0"/>
              </a:rPr>
              <a:t>, i.e.</a:t>
            </a:r>
          </a:p>
        </p:txBody>
      </p:sp>
      <p:sp>
        <p:nvSpPr>
          <p:cNvPr id="733196" name="Rectangle 12"/>
          <p:cNvSpPr>
            <a:spLocks noChangeArrowheads="1"/>
          </p:cNvSpPr>
          <p:nvPr/>
        </p:nvSpPr>
        <p:spPr bwMode="auto">
          <a:xfrm>
            <a:off x="304800" y="4572000"/>
            <a:ext cx="85827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for all functions           of </a:t>
            </a:r>
            <a:r>
              <a:rPr lang="en-US" sz="2800" dirty="0">
                <a:latin typeface="Century Schoolbook" pitchFamily="18" charset="0"/>
              </a:rPr>
              <a:t>Y </a:t>
            </a:r>
            <a:r>
              <a:rPr lang="en-US" sz="2800" i="0" dirty="0">
                <a:latin typeface="Helvetica" pitchFamily="34" charset="0"/>
              </a:rPr>
              <a:t>of appropriate dimensions</a:t>
            </a:r>
            <a:endParaRPr lang="en-US" sz="2800" dirty="0">
              <a:latin typeface="Century Schoolbook" pitchFamily="18" charset="0"/>
            </a:endParaRPr>
          </a:p>
        </p:txBody>
      </p:sp>
      <p:pic>
        <p:nvPicPr>
          <p:cNvPr id="73319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4648200"/>
            <a:ext cx="666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71426" y="3352800"/>
            <a:ext cx="6534570" cy="494922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086600" y="304800"/>
            <a:ext cx="942973" cy="570552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1828800"/>
            <a:ext cx="942973" cy="57055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629068" y="6019800"/>
            <a:ext cx="2477308" cy="4950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16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3253" y="2895600"/>
            <a:ext cx="8485093" cy="40498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2993" y="3733800"/>
            <a:ext cx="5989147" cy="1365946"/>
          </a:xfrm>
          <a:prstGeom prst="rect">
            <a:avLst/>
          </a:prstGeom>
          <a:noFill/>
          <a:ln/>
          <a:effectLst/>
        </p:spPr>
      </p:pic>
      <p:sp>
        <p:nvSpPr>
          <p:cNvPr id="38" name="TextBox 37"/>
          <p:cNvSpPr txBox="1"/>
          <p:nvPr/>
        </p:nvSpPr>
        <p:spPr>
          <a:xfrm>
            <a:off x="381000" y="2057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Proof: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07488" y="1219200"/>
            <a:ext cx="7517218" cy="54830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88666" y="5334000"/>
            <a:ext cx="7612251" cy="104996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31584" y="3276600"/>
            <a:ext cx="8371485" cy="1006399"/>
          </a:xfrm>
          <a:prstGeom prst="rect">
            <a:avLst/>
          </a:prstGeom>
          <a:noFill/>
          <a:ln/>
          <a:effectLst/>
        </p:spPr>
      </p:pic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17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 bwMode="auto">
          <a:xfrm flipV="1">
            <a:off x="3429000" y="3962400"/>
            <a:ext cx="44196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848600" y="3581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" y="2057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Proof: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07488" y="1219200"/>
            <a:ext cx="7517218" cy="548309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990600" y="25908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Arial" pitchFamily="34" charset="0"/>
                <a:cs typeface="Arial" pitchFamily="34" charset="0"/>
              </a:rPr>
              <a:t>Define</a:t>
            </a:r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164415" y="2590800"/>
            <a:ext cx="3172854" cy="397292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457200" y="4648200"/>
            <a:ext cx="6357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Arial" pitchFamily="34" charset="0"/>
                <a:cs typeface="Arial" pitchFamily="34" charset="0"/>
              </a:rPr>
              <a:t>Since                                     for all outcomes,</a:t>
            </a:r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30436" y="4648200"/>
            <a:ext cx="2596859" cy="397683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77186" y="5181600"/>
            <a:ext cx="4393518" cy="493974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50665" y="5867400"/>
            <a:ext cx="6671069" cy="422657"/>
          </a:xfrm>
          <a:prstGeom prst="rect">
            <a:avLst/>
          </a:prstGeom>
          <a:noFill/>
          <a:ln/>
          <a:effectLst/>
        </p:spPr>
      </p:pic>
      <p:sp>
        <p:nvSpPr>
          <p:cNvPr id="35" name="Rectangle 34"/>
          <p:cNvSpPr/>
          <p:nvPr/>
        </p:nvSpPr>
        <p:spPr bwMode="auto">
          <a:xfrm>
            <a:off x="8382000" y="60198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24814-FE0B-486F-B1C3-3E8AFFE13BB1}" type="slidenum">
              <a:rPr lang="en-US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Conditional Expectation for Gaussians (review)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When</a:t>
            </a:r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01858" y="1447800"/>
            <a:ext cx="6283283" cy="110586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97696" y="4648200"/>
            <a:ext cx="6089710" cy="1333618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09261" y="3276600"/>
            <a:ext cx="4746340" cy="628193"/>
          </a:xfrm>
          <a:prstGeom prst="rect">
            <a:avLst/>
          </a:prstGeom>
          <a:noFill/>
          <a:ln/>
          <a:effectLst/>
        </p:spPr>
      </p:pic>
      <p:sp>
        <p:nvSpPr>
          <p:cNvPr id="23" name="TextBox 22"/>
          <p:cNvSpPr txBox="1"/>
          <p:nvPr/>
        </p:nvSpPr>
        <p:spPr>
          <a:xfrm>
            <a:off x="685800" y="403860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Arial" pitchFamily="34" charset="0"/>
              </a:rPr>
              <a:t>where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24814-FE0B-486F-B1C3-3E8AFFE13BB1}" type="slidenum">
              <a:rPr lang="en-US"/>
              <a:pPr/>
              <a:t>19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Conditional Mean for Gaussians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When</a:t>
            </a: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01858" y="1447800"/>
            <a:ext cx="6283283" cy="1105867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97596" y="3200400"/>
            <a:ext cx="6882207" cy="76118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57919" y="4876800"/>
            <a:ext cx="7799561" cy="1275890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6172200" y="4876800"/>
            <a:ext cx="22860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8458200" y="46482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C8B51-8391-487B-B89A-D43DB9C00DC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continuous random vectors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joint PDF 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17526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3200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respectively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outcomes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kern="0" dirty="0">
                <a:latin typeface="Century Schoolbook" pitchFamily="18" charset="0"/>
              </a:rPr>
              <a:t>X</a:t>
            </a:r>
            <a:r>
              <a:rPr lang="en-US" sz="2800" i="0" kern="0" dirty="0"/>
              <a:t> and </a:t>
            </a:r>
            <a:r>
              <a:rPr lang="en-US" sz="2800" kern="0" dirty="0">
                <a:latin typeface="Century Schoolbook" pitchFamily="18" charset="0"/>
              </a:rPr>
              <a:t>Y </a:t>
            </a:r>
            <a:r>
              <a:rPr lang="en-US" sz="2800" i="0" kern="0" dirty="0">
                <a:latin typeface="+mn-lt"/>
              </a:rPr>
              <a:t>and 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0824" y="4191000"/>
            <a:ext cx="2418634" cy="36119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191490" y="4191000"/>
            <a:ext cx="2380904" cy="40005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57400" y="5638800"/>
            <a:ext cx="3771907" cy="4000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24814-FE0B-486F-B1C3-3E8AFFE13BB1}" type="slidenum">
              <a:rPr lang="en-US"/>
              <a:pPr/>
              <a:t>20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Conditional Mean for Gaussians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When</a:t>
            </a:r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01858" y="1447800"/>
            <a:ext cx="6283283" cy="110586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13721" y="3124200"/>
            <a:ext cx="6562030" cy="124991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62517" y="5257800"/>
            <a:ext cx="5521458" cy="1245536"/>
          </a:xfrm>
          <a:prstGeom prst="rect">
            <a:avLst/>
          </a:prstGeom>
          <a:noFill/>
          <a:ln/>
          <a:effectLst/>
        </p:spPr>
      </p:pic>
      <p:sp>
        <p:nvSpPr>
          <p:cNvPr id="29" name="Down Arrow 28"/>
          <p:cNvSpPr/>
          <p:nvPr/>
        </p:nvSpPr>
        <p:spPr bwMode="auto">
          <a:xfrm>
            <a:off x="4343400" y="4572000"/>
            <a:ext cx="6096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24814-FE0B-486F-B1C3-3E8AFFE13BB1}" type="slidenum">
              <a:rPr lang="en-US"/>
              <a:pPr/>
              <a:t>21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Conditional Mean for Gaussians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When</a:t>
            </a:r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01858" y="1447800"/>
            <a:ext cx="6283283" cy="110586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006601" y="3352800"/>
            <a:ext cx="5415483" cy="74372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10064" y="4876800"/>
            <a:ext cx="7761687" cy="1250117"/>
          </a:xfrm>
          <a:prstGeom prst="rect">
            <a:avLst/>
          </a:prstGeom>
          <a:noFill/>
          <a:ln/>
          <a:effectLst/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3276600" y="4953000"/>
            <a:ext cx="14478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724400" y="44958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7001550" y="4953000"/>
            <a:ext cx="14478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449350" y="44958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EE11B-EB60-47A2-9522-8024590BB5E7}" type="slidenum">
              <a:rPr lang="en-US"/>
              <a:pPr/>
              <a:t>22</a:t>
            </a:fld>
            <a:endParaRPr lang="en-US"/>
          </a:p>
        </p:txBody>
      </p:sp>
      <p:sp>
        <p:nvSpPr>
          <p:cNvPr id="693273" name="Rectangle 25"/>
          <p:cNvSpPr>
            <a:spLocks noChangeArrowheads="1"/>
          </p:cNvSpPr>
          <p:nvPr/>
        </p:nvSpPr>
        <p:spPr bwMode="auto">
          <a:xfrm>
            <a:off x="762000" y="4187825"/>
            <a:ext cx="64500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           and                 are </a:t>
            </a:r>
            <a:r>
              <a:rPr lang="en-US" sz="2800" b="1" dirty="0">
                <a:latin typeface="Helvetica" pitchFamily="34" charset="0"/>
              </a:rPr>
              <a:t>orthogonal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Least Squares Estimation: Property 1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175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/>
              <a:t>The conditional estimation error             and  are </a:t>
            </a:r>
            <a:r>
              <a:rPr lang="en-US" b="1" i="1"/>
              <a:t>uncorrelated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i="1">
                <a:latin typeface="Century Schoolbook" pitchFamily="18" charset="0"/>
              </a:rPr>
              <a:t>              </a:t>
            </a:r>
          </a:p>
          <a:p>
            <a:pPr eaLnBrk="1" hangingPunct="1">
              <a:lnSpc>
                <a:spcPct val="110000"/>
              </a:lnSpc>
            </a:pPr>
            <a:endParaRPr lang="en-US" i="1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/>
          </a:p>
        </p:txBody>
      </p:sp>
      <p:pic>
        <p:nvPicPr>
          <p:cNvPr id="69326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1295400"/>
            <a:ext cx="30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307158" y="4343400"/>
            <a:ext cx="602457" cy="529067"/>
          </a:xfrm>
          <a:prstGeom prst="rect">
            <a:avLst/>
          </a:prstGeom>
          <a:noFill/>
          <a:ln/>
          <a:effectLst/>
        </p:spPr>
      </p:pic>
      <p:pic>
        <p:nvPicPr>
          <p:cNvPr id="693270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24600" y="1219200"/>
            <a:ext cx="628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3271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95400" y="4267200"/>
            <a:ext cx="628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3274" name="Picture 2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19400" y="2901950"/>
            <a:ext cx="2743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4846" y="5486400"/>
            <a:ext cx="2857506" cy="60922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810246" y="5562600"/>
            <a:ext cx="2857512" cy="609222"/>
          </a:xfrm>
          <a:prstGeom prst="rect">
            <a:avLst/>
          </a:prstGeom>
          <a:noFill/>
          <a:ln/>
          <a:effectLst/>
        </p:spPr>
      </p:pic>
      <p:sp>
        <p:nvSpPr>
          <p:cNvPr id="14" name="Rectangle 13"/>
          <p:cNvSpPr/>
          <p:nvPr/>
        </p:nvSpPr>
        <p:spPr>
          <a:xfrm>
            <a:off x="4343400" y="5562600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7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8537F-581F-4875-9591-0110BA2B1EA1}" type="slidenum">
              <a:rPr lang="en-US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229600" cy="556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b="1" dirty="0"/>
              <a:t>Proof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i="1" dirty="0">
                <a:latin typeface="Century Schoolbook" pitchFamily="18" charset="0"/>
              </a:rPr>
              <a:t>              </a:t>
            </a:r>
          </a:p>
          <a:p>
            <a:pPr eaLnBrk="1" hangingPunct="1">
              <a:lnSpc>
                <a:spcPct val="110000"/>
              </a:lnSpc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dirty="0"/>
          </a:p>
        </p:txBody>
      </p:sp>
      <p:pic>
        <p:nvPicPr>
          <p:cNvPr id="35845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1219200"/>
            <a:ext cx="2743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72455" y="3429000"/>
            <a:ext cx="8050350" cy="2297071"/>
          </a:xfrm>
          <a:prstGeom prst="rect">
            <a:avLst/>
          </a:prstGeom>
          <a:noFill/>
          <a:ln/>
          <a:effectLst/>
        </p:spPr>
      </p:pic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Least Squares Estimation: Property 1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58200" y="5715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556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b="1" dirty="0"/>
              <a:t>Proof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i="1" dirty="0">
                <a:latin typeface="Century Schoolbook" pitchFamily="18" charset="0"/>
              </a:rPr>
              <a:t>              </a:t>
            </a:r>
          </a:p>
          <a:p>
            <a:pPr eaLnBrk="1" hangingPunct="1">
              <a:lnSpc>
                <a:spcPct val="110000"/>
              </a:lnSpc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dirty="0"/>
          </a:p>
        </p:txBody>
      </p:sp>
      <p:pic>
        <p:nvPicPr>
          <p:cNvPr id="12" name="Picture 1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75405" y="3048000"/>
            <a:ext cx="8250867" cy="2659949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4343400" y="38100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8537F-581F-4875-9591-0110BA2B1EA1}" type="slidenum">
              <a:rPr lang="en-US"/>
              <a:pPr/>
              <a:t>24</a:t>
            </a:fld>
            <a:endParaRPr lang="en-US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Least Squares Estimation: Property 1</a:t>
            </a:r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95600" y="1219200"/>
            <a:ext cx="2857506" cy="609221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3124200" y="4267200"/>
            <a:ext cx="12192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086600" y="36576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5486400" y="4114800"/>
            <a:ext cx="16764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8458200" y="5715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8537F-581F-4875-9591-0110BA2B1EA1}" type="slidenum">
              <a:rPr lang="en-US"/>
              <a:pPr/>
              <a:t>25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556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b="1" dirty="0"/>
              <a:t>Proof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i="1" dirty="0">
                <a:latin typeface="Century Schoolbook" pitchFamily="18" charset="0"/>
              </a:rPr>
              <a:t>              </a:t>
            </a:r>
          </a:p>
          <a:p>
            <a:pPr eaLnBrk="1" hangingPunct="1">
              <a:lnSpc>
                <a:spcPct val="110000"/>
              </a:lnSpc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Least Squares Estimation: Property 1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48000" y="1295400"/>
            <a:ext cx="2857512" cy="60922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31996" y="2667000"/>
            <a:ext cx="5640544" cy="57547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79796" y="3352800"/>
            <a:ext cx="6125498" cy="575478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 bwMode="auto">
          <a:xfrm rot="5400000" flipH="1" flipV="1">
            <a:off x="990600" y="3429000"/>
            <a:ext cx="6858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5800" y="39624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08246" y="4648200"/>
            <a:ext cx="6738074" cy="1675331"/>
          </a:xfrm>
          <a:prstGeom prst="rect">
            <a:avLst/>
          </a:prstGeom>
          <a:noFill/>
          <a:ln/>
          <a:effectLst/>
        </p:spPr>
      </p:pic>
      <p:sp>
        <p:nvSpPr>
          <p:cNvPr id="36" name="TextBox 35"/>
          <p:cNvSpPr txBox="1"/>
          <p:nvPr/>
        </p:nvSpPr>
        <p:spPr>
          <a:xfrm>
            <a:off x="304800" y="5410200"/>
            <a:ext cx="2081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does trace</a:t>
            </a:r>
          </a:p>
          <a:p>
            <a:r>
              <a:rPr lang="en-US" dirty="0">
                <a:solidFill>
                  <a:srgbClr val="FF0000"/>
                </a:solidFill>
              </a:rPr>
              <a:t>commute with</a:t>
            </a:r>
          </a:p>
          <a:p>
            <a:r>
              <a:rPr lang="en-US" dirty="0">
                <a:solidFill>
                  <a:srgbClr val="FF0000"/>
                </a:solidFill>
              </a:rPr>
              <a:t>expectation?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458200" y="60198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E6113-94E8-41A4-AFA1-50AFB1FABA17}" type="slidenum">
              <a:rPr lang="en-US"/>
              <a:pPr/>
              <a:t>26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Deterministic interpretation of</a:t>
            </a:r>
            <a:br>
              <a:rPr lang="en-US"/>
            </a:br>
            <a:r>
              <a:rPr lang="en-US"/>
              <a:t> Property 1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143000" y="5867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1143000" y="1295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26" name="Line 6"/>
          <p:cNvSpPr>
            <a:spLocks noChangeShapeType="1"/>
          </p:cNvSpPr>
          <p:nvPr/>
        </p:nvSpPr>
        <p:spPr bwMode="auto">
          <a:xfrm flipV="1">
            <a:off x="1143000" y="3657600"/>
            <a:ext cx="632460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28" name="Line 8"/>
          <p:cNvSpPr>
            <a:spLocks noChangeShapeType="1"/>
          </p:cNvSpPr>
          <p:nvPr/>
        </p:nvSpPr>
        <p:spPr bwMode="auto">
          <a:xfrm flipV="1">
            <a:off x="1143000" y="2895600"/>
            <a:ext cx="2514600" cy="2971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29" name="Line 9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18288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30" name="Line 10"/>
          <p:cNvSpPr>
            <a:spLocks noChangeShapeType="1"/>
          </p:cNvSpPr>
          <p:nvPr/>
        </p:nvSpPr>
        <p:spPr bwMode="auto">
          <a:xfrm flipV="1">
            <a:off x="1219200" y="4724400"/>
            <a:ext cx="3124200" cy="1143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96336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1163" y="2363788"/>
            <a:ext cx="42386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469905" y="3267075"/>
            <a:ext cx="376389" cy="32845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210527" y="5203825"/>
            <a:ext cx="848108" cy="66011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44168" y="3086100"/>
            <a:ext cx="847726" cy="65981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6" grpId="0" animBg="1"/>
      <p:bldP spid="696328" grpId="0" animBg="1"/>
      <p:bldP spid="696329" grpId="0" animBg="1"/>
      <p:bldP spid="6963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7CC6A-030E-4263-8E24-987E03999639}" type="slidenum">
              <a:rPr lang="en-US"/>
              <a:pPr/>
              <a:t>27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LS Estimation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556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Let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,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 and </a:t>
            </a:r>
            <a:r>
              <a:rPr lang="en-US" i="1" dirty="0">
                <a:latin typeface="Century Schoolbook" pitchFamily="18" charset="0"/>
              </a:rPr>
              <a:t>Z</a:t>
            </a:r>
            <a:r>
              <a:rPr lang="en-US" dirty="0"/>
              <a:t>  be jointly </a:t>
            </a:r>
            <a:r>
              <a:rPr lang="en-US" dirty="0">
                <a:latin typeface="Arial" charset="0"/>
              </a:rPr>
              <a:t>Gaussian R.V.s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i="1" dirty="0">
                <a:latin typeface="Century Schoolbook" pitchFamily="18" charset="0"/>
              </a:rPr>
              <a:t>              </a:t>
            </a:r>
            <a:endParaRPr lang="en-US" dirty="0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2057400"/>
            <a:ext cx="6690391" cy="1334788"/>
          </a:xfrm>
          <a:prstGeom prst="rect">
            <a:avLst/>
          </a:prstGeom>
          <a:noFill/>
          <a:ln/>
          <a:effectLst/>
        </p:spPr>
      </p:pic>
      <p:pic>
        <p:nvPicPr>
          <p:cNvPr id="75572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19400" y="3657600"/>
            <a:ext cx="13350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572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19400" y="4841875"/>
            <a:ext cx="14271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5730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19400" y="6169025"/>
            <a:ext cx="1244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5732" name="Rectangle 20"/>
          <p:cNvSpPr>
            <a:spLocks noChangeArrowheads="1"/>
          </p:cNvSpPr>
          <p:nvPr/>
        </p:nvSpPr>
        <p:spPr bwMode="auto">
          <a:xfrm>
            <a:off x="4800600" y="3657600"/>
            <a:ext cx="76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733" name="Rectangle 21"/>
          <p:cNvSpPr>
            <a:spLocks noChangeArrowheads="1"/>
          </p:cNvSpPr>
          <p:nvPr/>
        </p:nvSpPr>
        <p:spPr bwMode="auto">
          <a:xfrm>
            <a:off x="4800600" y="6169025"/>
            <a:ext cx="76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734" name="Rectangle 22"/>
          <p:cNvSpPr>
            <a:spLocks noChangeArrowheads="1"/>
          </p:cNvSpPr>
          <p:nvPr/>
        </p:nvSpPr>
        <p:spPr bwMode="auto">
          <a:xfrm>
            <a:off x="4813300" y="4495800"/>
            <a:ext cx="76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735" name="AutoShape 23"/>
          <p:cNvSpPr>
            <a:spLocks/>
          </p:cNvSpPr>
          <p:nvPr/>
        </p:nvSpPr>
        <p:spPr bwMode="auto">
          <a:xfrm>
            <a:off x="5257800" y="35052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736" name="AutoShape 24"/>
          <p:cNvSpPr>
            <a:spLocks/>
          </p:cNvSpPr>
          <p:nvPr/>
        </p:nvSpPr>
        <p:spPr bwMode="auto">
          <a:xfrm>
            <a:off x="5181600" y="6016625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737" name="AutoShape 25"/>
          <p:cNvSpPr>
            <a:spLocks/>
          </p:cNvSpPr>
          <p:nvPr/>
        </p:nvSpPr>
        <p:spPr bwMode="auto">
          <a:xfrm>
            <a:off x="5194300" y="441960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55739" name="Picture 2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38800" y="3657600"/>
            <a:ext cx="219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5741" name="Picture 2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54663" y="6130925"/>
            <a:ext cx="219075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5744" name="Picture 3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88000" y="4946650"/>
            <a:ext cx="16779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32" grpId="0" animBg="1"/>
      <p:bldP spid="755733" grpId="0" animBg="1"/>
      <p:bldP spid="755734" grpId="0" animBg="1"/>
      <p:bldP spid="755735" grpId="0" animBg="1"/>
      <p:bldP spid="755736" grpId="0" animBg="1"/>
      <p:bldP spid="7557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1E8759-4ADB-4847-9F57-F78A0BC19712}" type="slidenum">
              <a:rPr lang="en-US"/>
              <a:pPr/>
              <a:t>28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LS Estimation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562600"/>
          </a:xfrm>
        </p:spPr>
        <p:txBody>
          <a:bodyPr/>
          <a:lstStyle/>
          <a:p>
            <a:pPr marL="533400" indent="-533400" eaLnBrk="1" hangingPunct="1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/>
              <a:t>Assume that we already know of outcome </a:t>
            </a:r>
            <a:r>
              <a:rPr lang="en-US" b="1" i="1">
                <a:latin typeface="Century Schoolbook" pitchFamily="18" charset="0"/>
              </a:rPr>
              <a:t>Y = y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i="1">
              <a:latin typeface="Century Schoolbook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and we have obtained</a:t>
            </a:r>
            <a:endParaRPr lang="en-US" b="1" i="1">
              <a:latin typeface="Century Schoolbook" pitchFamily="18" charset="0"/>
            </a:endParaRPr>
          </a:p>
          <a:p>
            <a:pPr marL="533400" indent="-533400" eaLnBrk="1" hangingPunct="1">
              <a:lnSpc>
                <a:spcPct val="70000"/>
              </a:lnSpc>
              <a:buFontTx/>
              <a:buNone/>
            </a:pPr>
            <a:r>
              <a:rPr lang="en-US" i="1">
                <a:latin typeface="Century Schoolbook" pitchFamily="18" charset="0"/>
              </a:rPr>
              <a:t>              </a:t>
            </a:r>
          </a:p>
        </p:txBody>
      </p:sp>
      <p:pic>
        <p:nvPicPr>
          <p:cNvPr id="39941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2209800"/>
            <a:ext cx="3538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9830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2275" y="3352800"/>
            <a:ext cx="57594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9831" name="AutoShape 23"/>
          <p:cNvSpPr>
            <a:spLocks/>
          </p:cNvSpPr>
          <p:nvPr/>
        </p:nvSpPr>
        <p:spPr bwMode="auto">
          <a:xfrm rot="5400000">
            <a:off x="5257800" y="36576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9832" name="Text Box 24"/>
          <p:cNvSpPr txBox="1">
            <a:spLocks noChangeArrowheads="1"/>
          </p:cNvSpPr>
          <p:nvPr/>
        </p:nvSpPr>
        <p:spPr bwMode="auto">
          <a:xfrm>
            <a:off x="3733800" y="5105400"/>
            <a:ext cx="3605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inverse of an M </a:t>
            </a:r>
            <a:r>
              <a:rPr lang="en-US" dirty="0">
                <a:cs typeface="Times New Roman" pitchFamily="18" charset="0"/>
              </a:rPr>
              <a:t>×</a:t>
            </a:r>
            <a:r>
              <a:rPr lang="en-US" dirty="0"/>
              <a:t> M matrix</a:t>
            </a:r>
          </a:p>
        </p:txBody>
      </p:sp>
      <p:sp>
        <p:nvSpPr>
          <p:cNvPr id="759833" name="Rectangle 25"/>
          <p:cNvSpPr>
            <a:spLocks noChangeArrowheads="1"/>
          </p:cNvSpPr>
          <p:nvPr/>
        </p:nvSpPr>
        <p:spPr bwMode="auto">
          <a:xfrm>
            <a:off x="1752600" y="4724400"/>
            <a:ext cx="76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9834" name="Line 26"/>
          <p:cNvSpPr>
            <a:spLocks noChangeShapeType="1"/>
          </p:cNvSpPr>
          <p:nvPr/>
        </p:nvSpPr>
        <p:spPr bwMode="auto">
          <a:xfrm flipV="1">
            <a:off x="17526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59835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5181600"/>
            <a:ext cx="219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9836" name="Rectangle 28"/>
          <p:cNvSpPr>
            <a:spLocks noChangeArrowheads="1"/>
          </p:cNvSpPr>
          <p:nvPr/>
        </p:nvSpPr>
        <p:spPr bwMode="auto">
          <a:xfrm>
            <a:off x="8382000" y="4038600"/>
            <a:ext cx="76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9837" name="Line 29"/>
          <p:cNvSpPr>
            <a:spLocks noChangeShapeType="1"/>
          </p:cNvSpPr>
          <p:nvPr/>
        </p:nvSpPr>
        <p:spPr bwMode="auto">
          <a:xfrm flipH="1" flipV="1">
            <a:off x="7467600" y="3657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59839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5410200"/>
            <a:ext cx="358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9840" name="Line 32"/>
          <p:cNvSpPr>
            <a:spLocks noChangeShapeType="1"/>
          </p:cNvSpPr>
          <p:nvPr/>
        </p:nvSpPr>
        <p:spPr bwMode="auto">
          <a:xfrm flipV="1">
            <a:off x="54102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5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31" grpId="0" animBg="1"/>
      <p:bldP spid="759832" grpId="0"/>
      <p:bldP spid="759833" grpId="0" animBg="1"/>
      <p:bldP spid="759834" grpId="0" animBg="1"/>
      <p:bldP spid="759836" grpId="0" animBg="1"/>
      <p:bldP spid="759837" grpId="0" animBg="1"/>
      <p:bldP spid="7598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9F46B6-5D64-495A-A485-F7508C478150}" type="slidenum">
              <a:rPr lang="en-US"/>
              <a:pPr/>
              <a:t>29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LS Estimation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2133600"/>
          </a:xfrm>
        </p:spPr>
        <p:txBody>
          <a:bodyPr/>
          <a:lstStyle/>
          <a:p>
            <a:pPr marL="533400" indent="-533400" eaLnBrk="1" hangingPunct="1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 eaLnBrk="1" hangingPunct="1">
              <a:spcBef>
                <a:spcPct val="0"/>
              </a:spcBef>
              <a:buFontTx/>
              <a:buAutoNum type="arabicPeriod"/>
            </a:pPr>
            <a:r>
              <a:rPr lang="en-US"/>
              <a:t>Assume that we already know of outcome </a:t>
            </a:r>
            <a:r>
              <a:rPr lang="en-US" b="1" i="1">
                <a:latin typeface="Century Schoolbook" pitchFamily="18" charset="0"/>
              </a:rPr>
              <a:t>Y = y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endParaRPr lang="en-US" b="1" i="1">
              <a:latin typeface="Century Schoolbook" pitchFamily="18" charset="0"/>
            </a:endParaRP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/>
              <a:t>and we have obtained</a:t>
            </a:r>
            <a:endParaRPr lang="en-US" i="1">
              <a:latin typeface="Century Schoolbook" pitchFamily="18" charset="0"/>
            </a:endParaRPr>
          </a:p>
        </p:txBody>
      </p:sp>
      <p:sp>
        <p:nvSpPr>
          <p:cNvPr id="760847" name="Rectangle 15"/>
          <p:cNvSpPr>
            <a:spLocks noChangeArrowheads="1"/>
          </p:cNvSpPr>
          <p:nvPr/>
        </p:nvSpPr>
        <p:spPr bwMode="auto">
          <a:xfrm>
            <a:off x="342900" y="3352800"/>
            <a:ext cx="845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40000"/>
              </a:lnSpc>
              <a:spcBef>
                <a:spcPct val="20000"/>
              </a:spcBef>
            </a:pPr>
            <a:endParaRPr lang="en-US" sz="2800" i="0">
              <a:latin typeface="Arial" charset="0"/>
            </a:endParaRPr>
          </a:p>
          <a:p>
            <a:pPr marL="533400" indent="-533400"/>
            <a:r>
              <a:rPr lang="en-US" sz="2800" i="0">
                <a:latin typeface="Helvetica" pitchFamily="34" charset="0"/>
              </a:rPr>
              <a:t>2.	Now we also know the outcome </a:t>
            </a:r>
            <a:r>
              <a:rPr lang="en-US" sz="2800" b="1">
                <a:latin typeface="Century Schoolbook" pitchFamily="18" charset="0"/>
              </a:rPr>
              <a:t>Z = z</a:t>
            </a:r>
          </a:p>
          <a:p>
            <a:pPr marL="533400" indent="-533400"/>
            <a:endParaRPr lang="en-US" sz="2800" b="1">
              <a:latin typeface="Century Schoolbook" pitchFamily="18" charset="0"/>
            </a:endParaRPr>
          </a:p>
        </p:txBody>
      </p:sp>
      <p:sp>
        <p:nvSpPr>
          <p:cNvPr id="760848" name="Rectangle 16"/>
          <p:cNvSpPr>
            <a:spLocks noChangeArrowheads="1"/>
          </p:cNvSpPr>
          <p:nvPr/>
        </p:nvSpPr>
        <p:spPr bwMode="auto">
          <a:xfrm>
            <a:off x="457200" y="4724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40000"/>
              </a:lnSpc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/>
            <a:r>
              <a:rPr lang="en-US" sz="2800" i="0" dirty="0">
                <a:latin typeface="Helvetica" pitchFamily="34" charset="0"/>
              </a:rPr>
              <a:t>How do we efficiently compute</a:t>
            </a:r>
            <a:endParaRPr lang="en-US" sz="2800" b="1" dirty="0">
              <a:latin typeface="Century Schoolbook" pitchFamily="18" charset="0"/>
            </a:endParaRPr>
          </a:p>
          <a:p>
            <a:pPr marL="533400" indent="-533400"/>
            <a:endParaRPr lang="en-US" sz="2800" b="1" dirty="0">
              <a:latin typeface="Century Schoolbook" pitchFamily="18" charset="0"/>
            </a:endParaRPr>
          </a:p>
        </p:txBody>
      </p:sp>
      <p:pic>
        <p:nvPicPr>
          <p:cNvPr id="760850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5715000"/>
            <a:ext cx="5108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0853" name="Rectangle 21"/>
          <p:cNvSpPr>
            <a:spLocks noChangeArrowheads="1"/>
          </p:cNvSpPr>
          <p:nvPr/>
        </p:nvSpPr>
        <p:spPr bwMode="auto">
          <a:xfrm>
            <a:off x="7772400" y="5638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?</a:t>
            </a:r>
          </a:p>
        </p:txBody>
      </p:sp>
      <p:sp>
        <p:nvSpPr>
          <p:cNvPr id="760854" name="Rectangle 22"/>
          <p:cNvSpPr>
            <a:spLocks noChangeArrowheads="1"/>
          </p:cNvSpPr>
          <p:nvPr/>
        </p:nvSpPr>
        <p:spPr bwMode="auto">
          <a:xfrm>
            <a:off x="381000" y="4419600"/>
            <a:ext cx="8534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0970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1981200"/>
            <a:ext cx="43116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47" grpId="0"/>
      <p:bldP spid="760848" grpId="0"/>
      <p:bldP spid="760853" grpId="0"/>
      <p:bldP spid="7608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3558A9-999D-4D69-8E5E-FD41D33EFB98}" type="slidenum">
              <a:rPr lang="en-US"/>
              <a:pPr/>
              <a:t>3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Marginal Expectation (review)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Let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be continuous random vectors with joint PDF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b="1" i="1" u="sng" dirty="0"/>
              <a:t>Marginal </a:t>
            </a:r>
            <a:r>
              <a:rPr lang="en-US" u="sng" dirty="0"/>
              <a:t> </a:t>
            </a:r>
            <a:r>
              <a:rPr lang="en-US" b="1" i="1" u="sng" dirty="0"/>
              <a:t>Expectation  </a:t>
            </a:r>
            <a:r>
              <a:rPr lang="en-US" b="1" i="1" dirty="0"/>
              <a:t>(mean)</a:t>
            </a:r>
            <a:r>
              <a:rPr lang="en-US" dirty="0"/>
              <a:t>  of </a:t>
            </a:r>
            <a:r>
              <a:rPr lang="en-US" i="1" dirty="0">
                <a:latin typeface="Century Schoolbook" pitchFamily="18" charset="0"/>
              </a:rPr>
              <a:t>X</a:t>
            </a:r>
          </a:p>
        </p:txBody>
      </p:sp>
      <p:pic>
        <p:nvPicPr>
          <p:cNvPr id="3077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4650" y="17526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87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3657600"/>
            <a:ext cx="28956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70505" y="4724400"/>
            <a:ext cx="5553976" cy="987783"/>
          </a:xfrm>
          <a:prstGeom prst="rect">
            <a:avLst/>
          </a:prstGeom>
          <a:noFill/>
          <a:ln/>
          <a:effectLst/>
        </p:spPr>
      </p:pic>
      <p:sp>
        <p:nvSpPr>
          <p:cNvPr id="719881" name="AutoShape 9"/>
          <p:cNvSpPr>
            <a:spLocks/>
          </p:cNvSpPr>
          <p:nvPr/>
        </p:nvSpPr>
        <p:spPr bwMode="auto">
          <a:xfrm rot="5400000">
            <a:off x="5638800" y="4191000"/>
            <a:ext cx="457200" cy="3505200"/>
          </a:xfrm>
          <a:prstGeom prst="rightBrace">
            <a:avLst>
              <a:gd name="adj1" fmla="val 4537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454648" y="6245225"/>
            <a:ext cx="1257303" cy="4183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A895C9-6BBB-4FA8-BD08-A295FC7FA6DD}" type="slidenum">
              <a:rPr lang="en-US"/>
              <a:pPr/>
              <a:t>30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Non-Recursive LS Estimation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7848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1)		Define the vector</a:t>
            </a:r>
          </a:p>
        </p:txBody>
      </p:sp>
      <p:sp>
        <p:nvSpPr>
          <p:cNvPr id="761862" name="Rectangle 6"/>
          <p:cNvSpPr>
            <a:spLocks noChangeArrowheads="1"/>
          </p:cNvSpPr>
          <p:nvPr/>
        </p:nvSpPr>
        <p:spPr bwMode="auto">
          <a:xfrm>
            <a:off x="152400" y="27432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2)		Compute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631089" y="2819400"/>
            <a:ext cx="5009197" cy="516425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77679" y="4540250"/>
            <a:ext cx="6337789" cy="670277"/>
          </a:xfrm>
          <a:prstGeom prst="rect">
            <a:avLst/>
          </a:prstGeom>
          <a:noFill/>
          <a:ln/>
          <a:effectLst/>
        </p:spPr>
      </p:pic>
      <p:sp>
        <p:nvSpPr>
          <p:cNvPr id="761867" name="Rectangle 11"/>
          <p:cNvSpPr>
            <a:spLocks noChangeArrowheads="1"/>
          </p:cNvSpPr>
          <p:nvPr/>
        </p:nvSpPr>
        <p:spPr bwMode="auto">
          <a:xfrm>
            <a:off x="1219200" y="6019800"/>
            <a:ext cx="76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1868" name="Line 12"/>
          <p:cNvSpPr>
            <a:spLocks noChangeShapeType="1"/>
          </p:cNvSpPr>
          <p:nvPr/>
        </p:nvSpPr>
        <p:spPr bwMode="auto">
          <a:xfrm flipV="1"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6186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43000" y="6477000"/>
            <a:ext cx="219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1870" name="Rectangle 14"/>
          <p:cNvSpPr>
            <a:spLocks noChangeArrowheads="1"/>
          </p:cNvSpPr>
          <p:nvPr/>
        </p:nvSpPr>
        <p:spPr bwMode="auto">
          <a:xfrm>
            <a:off x="8458200" y="4457700"/>
            <a:ext cx="762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1871" name="Line 15"/>
          <p:cNvSpPr>
            <a:spLocks noChangeShapeType="1"/>
          </p:cNvSpPr>
          <p:nvPr/>
        </p:nvSpPr>
        <p:spPr bwMode="auto">
          <a:xfrm flipH="1" flipV="1">
            <a:off x="7620000" y="4860925"/>
            <a:ext cx="7620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1874" name="AutoShape 18"/>
          <p:cNvSpPr>
            <a:spLocks/>
          </p:cNvSpPr>
          <p:nvPr/>
        </p:nvSpPr>
        <p:spPr bwMode="auto">
          <a:xfrm rot="5400000">
            <a:off x="5105400" y="48768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1875" name="Text Box 19"/>
          <p:cNvSpPr txBox="1">
            <a:spLocks noChangeArrowheads="1"/>
          </p:cNvSpPr>
          <p:nvPr/>
        </p:nvSpPr>
        <p:spPr bwMode="auto">
          <a:xfrm>
            <a:off x="2743200" y="6248400"/>
            <a:ext cx="474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inverse of an (</a:t>
            </a:r>
            <a:r>
              <a:rPr lang="en-US" dirty="0" err="1"/>
              <a:t>p+M</a:t>
            </a:r>
            <a:r>
              <a:rPr lang="en-US" dirty="0"/>
              <a:t>) </a:t>
            </a:r>
            <a:r>
              <a:rPr lang="en-US" dirty="0">
                <a:cs typeface="Times New Roman" pitchFamily="18" charset="0"/>
              </a:rPr>
              <a:t>×</a:t>
            </a:r>
            <a:r>
              <a:rPr lang="en-US" dirty="0"/>
              <a:t> (</a:t>
            </a:r>
            <a:r>
              <a:rPr lang="en-US" dirty="0" err="1"/>
              <a:t>p+M</a:t>
            </a:r>
            <a:r>
              <a:rPr lang="en-US" dirty="0"/>
              <a:t>) matrix</a:t>
            </a:r>
          </a:p>
        </p:txBody>
      </p:sp>
      <p:sp>
        <p:nvSpPr>
          <p:cNvPr id="761876" name="Line 20"/>
          <p:cNvSpPr>
            <a:spLocks noChangeShapeType="1"/>
          </p:cNvSpPr>
          <p:nvPr/>
        </p:nvSpPr>
        <p:spPr bwMode="auto">
          <a:xfrm flipV="1">
            <a:off x="5257800" y="563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2000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54863" y="1141413"/>
            <a:ext cx="16430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1879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1950" y="6246813"/>
            <a:ext cx="10287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2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60888" y="1139825"/>
            <a:ext cx="18621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/>
      <p:bldP spid="761862" grpId="0"/>
      <p:bldP spid="761867" grpId="0" animBg="1"/>
      <p:bldP spid="761868" grpId="0" animBg="1"/>
      <p:bldP spid="761870" grpId="0" animBg="1"/>
      <p:bldP spid="761871" grpId="0" animBg="1"/>
      <p:bldP spid="761874" grpId="0" animBg="1"/>
      <p:bldP spid="761875" grpId="0"/>
      <p:bldP spid="7618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28800" y="3167754"/>
            <a:ext cx="6578964" cy="718446"/>
          </a:xfrm>
          <a:prstGeom prst="rect">
            <a:avLst/>
          </a:prstGeom>
          <a:noFill/>
          <a:ln/>
          <a:effectLst/>
        </p:spPr>
      </p:pic>
      <p:sp>
        <p:nvSpPr>
          <p:cNvPr id="430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175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/>
              <a:t>Assume that</a:t>
            </a: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dirty="0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ABD023-ACE8-4EE2-A0F3-19203D4077F9}" type="slidenum">
              <a:rPr lang="en-US"/>
              <a:pPr/>
              <a:t>31</a:t>
            </a:fld>
            <a:endParaRPr lang="en-US"/>
          </a:p>
        </p:txBody>
      </p:sp>
      <p:sp>
        <p:nvSpPr>
          <p:cNvPr id="801794" name="Rectangle 2"/>
          <p:cNvSpPr>
            <a:spLocks noChangeArrowheads="1"/>
          </p:cNvSpPr>
          <p:nvPr/>
        </p:nvSpPr>
        <p:spPr bwMode="auto">
          <a:xfrm>
            <a:off x="533400" y="1676400"/>
            <a:ext cx="10953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Then,</a:t>
            </a:r>
            <a:endParaRPr lang="en-US" sz="2800" b="1" dirty="0">
              <a:latin typeface="Helvetica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Least Squares Estimation: Property 2</a:t>
            </a:r>
          </a:p>
        </p:txBody>
      </p:sp>
      <p:pic>
        <p:nvPicPr>
          <p:cNvPr id="43014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95600" y="1219200"/>
            <a:ext cx="3619500" cy="50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743200" y="2318276"/>
            <a:ext cx="4343400" cy="751297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1910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667000" y="4752450"/>
            <a:ext cx="4533501" cy="50535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057401" y="5334000"/>
            <a:ext cx="4311366" cy="63080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83377" y="6019800"/>
            <a:ext cx="5039874" cy="6455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258E4-E685-43D4-A6C3-96151AC862D3}" type="slidenum">
              <a:rPr lang="en-US"/>
              <a:pPr/>
              <a:t>32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b="1"/>
              <a:t>Deterministic interpretation of Property 2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124200" y="4876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 flipV="1">
            <a:off x="3124200" y="1828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3845" name="Line 5"/>
          <p:cNvSpPr>
            <a:spLocks noChangeShapeType="1"/>
          </p:cNvSpPr>
          <p:nvPr/>
        </p:nvSpPr>
        <p:spPr bwMode="auto">
          <a:xfrm flipV="1">
            <a:off x="3124200" y="2962275"/>
            <a:ext cx="5086350" cy="1914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V="1">
            <a:off x="3124200" y="2301875"/>
            <a:ext cx="2022475" cy="25749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auto">
          <a:xfrm flipH="1" flipV="1">
            <a:off x="5146675" y="2366963"/>
            <a:ext cx="550863" cy="1585912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3848" name="Line 8"/>
          <p:cNvSpPr>
            <a:spLocks noChangeShapeType="1"/>
          </p:cNvSpPr>
          <p:nvPr/>
        </p:nvSpPr>
        <p:spPr bwMode="auto">
          <a:xfrm flipV="1">
            <a:off x="3186113" y="3886200"/>
            <a:ext cx="2511425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5066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8350" y="1839913"/>
            <a:ext cx="341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8212425" y="2632075"/>
            <a:ext cx="302637" cy="264099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777485" y="4322762"/>
            <a:ext cx="681229" cy="53022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857772" y="1752600"/>
            <a:ext cx="283369" cy="264100"/>
          </a:xfrm>
          <a:prstGeom prst="rect">
            <a:avLst/>
          </a:prstGeom>
          <a:noFill/>
          <a:ln/>
          <a:effectLst/>
        </p:spPr>
      </p:pic>
      <p:sp>
        <p:nvSpPr>
          <p:cNvPr id="803855" name="Line 15"/>
          <p:cNvSpPr>
            <a:spLocks noChangeShapeType="1"/>
          </p:cNvSpPr>
          <p:nvPr/>
        </p:nvSpPr>
        <p:spPr bwMode="auto">
          <a:xfrm flipH="1" flipV="1">
            <a:off x="2209800" y="2057400"/>
            <a:ext cx="9144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3859" name="Line 19"/>
          <p:cNvSpPr>
            <a:spLocks noChangeShapeType="1"/>
          </p:cNvSpPr>
          <p:nvPr/>
        </p:nvSpPr>
        <p:spPr bwMode="auto">
          <a:xfrm flipH="1">
            <a:off x="2514600" y="2286000"/>
            <a:ext cx="2590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3860" name="Line 20"/>
          <p:cNvSpPr>
            <a:spLocks noChangeShapeType="1"/>
          </p:cNvSpPr>
          <p:nvPr/>
        </p:nvSpPr>
        <p:spPr bwMode="auto">
          <a:xfrm flipH="1" flipV="1">
            <a:off x="2590800" y="3200400"/>
            <a:ext cx="53340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505925" y="2667000"/>
            <a:ext cx="680087" cy="529335"/>
          </a:xfrm>
          <a:prstGeom prst="rect">
            <a:avLst/>
          </a:prstGeom>
          <a:noFill/>
          <a:ln/>
          <a:effectLst/>
        </p:spPr>
      </p:pic>
      <p:sp>
        <p:nvSpPr>
          <p:cNvPr id="803863" name="Line 23"/>
          <p:cNvSpPr>
            <a:spLocks noChangeShapeType="1"/>
          </p:cNvSpPr>
          <p:nvPr/>
        </p:nvSpPr>
        <p:spPr bwMode="auto">
          <a:xfrm flipV="1">
            <a:off x="1828800" y="3733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667000" y="5791200"/>
            <a:ext cx="1711520" cy="64824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495800" y="5791200"/>
            <a:ext cx="1311698" cy="656553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903602" y="4343400"/>
            <a:ext cx="1380495" cy="699889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943600" y="5715000"/>
            <a:ext cx="1652504" cy="83779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5" grpId="0" animBg="1"/>
      <p:bldP spid="803847" grpId="0" animBg="1"/>
      <p:bldP spid="803848" grpId="0" animBg="1"/>
      <p:bldP spid="803848" grpId="1" animBg="1"/>
      <p:bldP spid="803855" grpId="0" animBg="1"/>
      <p:bldP spid="803859" grpId="0" animBg="1"/>
      <p:bldP spid="803860" grpId="0" animBg="1"/>
      <p:bldP spid="803860" grpId="1" animBg="1"/>
      <p:bldP spid="80386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/>
          <a:lstStyle/>
          <a:p>
            <a:r>
              <a:rPr lang="en-US" dirty="0"/>
              <a:t>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C8B51-8391-487B-B89A-D43DB9C00DC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49891" y="2362200"/>
            <a:ext cx="7520547" cy="790612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38935" y="3581400"/>
            <a:ext cx="3750385" cy="770027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14800" y="3581400"/>
            <a:ext cx="4916436" cy="56698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5181600"/>
            <a:ext cx="5683763" cy="529666"/>
          </a:xfrm>
          <a:prstGeom prst="rect">
            <a:avLst/>
          </a:prstGeom>
          <a:noFill/>
          <a:ln/>
          <a:effectLst/>
        </p:spPr>
      </p:pic>
      <p:sp>
        <p:nvSpPr>
          <p:cNvPr id="21" name="AutoShape 14"/>
          <p:cNvSpPr>
            <a:spLocks/>
          </p:cNvSpPr>
          <p:nvPr/>
        </p:nvSpPr>
        <p:spPr bwMode="auto">
          <a:xfrm rot="5400000">
            <a:off x="2753708" y="5143500"/>
            <a:ext cx="304800" cy="1447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639408" y="6172200"/>
            <a:ext cx="769935" cy="425715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773008" y="5715000"/>
            <a:ext cx="266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i="0" dirty="0">
                <a:solidFill>
                  <a:srgbClr val="FF0000"/>
                </a:solidFill>
                <a:latin typeface="Helvetica" pitchFamily="34" charset="0"/>
              </a:rPr>
              <a:t>because </a:t>
            </a:r>
            <a:r>
              <a:rPr lang="en-US" sz="2800" b="1" dirty="0">
                <a:solidFill>
                  <a:srgbClr val="FF0000"/>
                </a:solidFill>
                <a:latin typeface="Century Schoolbook" pitchFamily="18" charset="0"/>
              </a:rPr>
              <a:t>Z</a:t>
            </a:r>
            <a:r>
              <a:rPr lang="en-US" sz="2000" i="0" dirty="0">
                <a:solidFill>
                  <a:srgbClr val="FF0000"/>
                </a:solidFill>
                <a:latin typeface="Helvetica" pitchFamily="34" charset="0"/>
              </a:rPr>
              <a:t> and </a:t>
            </a:r>
            <a:r>
              <a:rPr lang="en-US" sz="2800" b="1" dirty="0">
                <a:solidFill>
                  <a:srgbClr val="FF0000"/>
                </a:solidFill>
                <a:latin typeface="Century Schoolbook" pitchFamily="18" charset="0"/>
              </a:rPr>
              <a:t>Y</a:t>
            </a:r>
            <a:r>
              <a:rPr lang="en-US" sz="2000" i="0" dirty="0">
                <a:solidFill>
                  <a:srgbClr val="FF0000"/>
                </a:solidFill>
                <a:latin typeface="Helvetica" pitchFamily="34" charset="0"/>
              </a:rPr>
              <a:t> 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i="0" dirty="0">
                <a:solidFill>
                  <a:srgbClr val="FF0000"/>
                </a:solidFill>
                <a:latin typeface="Helvetica" pitchFamily="34" charset="0"/>
              </a:rPr>
              <a:t>are uncorrelated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19812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352800" y="2438400"/>
            <a:ext cx="12192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059008" y="47244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5839808" y="5181600"/>
            <a:ext cx="12192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Least Squares Estimation: Property 2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834101" y="1066800"/>
            <a:ext cx="5209097" cy="769871"/>
          </a:xfrm>
          <a:prstGeom prst="rect">
            <a:avLst/>
          </a:prstGeom>
          <a:noFill/>
          <a:ln/>
          <a:effectLst/>
        </p:spPr>
      </p:pic>
      <p:sp>
        <p:nvSpPr>
          <p:cNvPr id="31" name="TextBox 30"/>
          <p:cNvSpPr txBox="1"/>
          <p:nvPr/>
        </p:nvSpPr>
        <p:spPr>
          <a:xfrm>
            <a:off x="457200" y="17526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Proof: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8458200" y="5715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248400" y="5791200"/>
            <a:ext cx="1441254" cy="762000"/>
          </a:xfrm>
          <a:prstGeom prst="rect">
            <a:avLst/>
          </a:prstGeom>
          <a:noFill/>
          <a:ln/>
          <a:effectLst/>
        </p:spPr>
      </p:pic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6EFB0-2CEE-4AE3-9892-65DD827A422A}" type="slidenum">
              <a:rPr lang="en-US"/>
              <a:pPr/>
              <a:t>34</a:t>
            </a:fld>
            <a:endParaRPr lang="en-US"/>
          </a:p>
        </p:txBody>
      </p:sp>
      <p:sp>
        <p:nvSpPr>
          <p:cNvPr id="804870" name="AutoShape 6"/>
          <p:cNvSpPr>
            <a:spLocks/>
          </p:cNvSpPr>
          <p:nvPr/>
        </p:nvSpPr>
        <p:spPr bwMode="auto">
          <a:xfrm rot="5400000">
            <a:off x="5105400" y="24384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 flipV="1">
            <a:off x="52578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0487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67200" y="3657600"/>
            <a:ext cx="207168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987868" y="2209800"/>
            <a:ext cx="6869809" cy="717514"/>
          </a:xfrm>
          <a:prstGeom prst="rect">
            <a:avLst/>
          </a:prstGeom>
          <a:noFill/>
          <a:ln/>
          <a:effectLst/>
        </p:spPr>
      </p:pic>
      <p:sp>
        <p:nvSpPr>
          <p:cNvPr id="804874" name="AutoShape 10"/>
          <p:cNvSpPr>
            <a:spLocks/>
          </p:cNvSpPr>
          <p:nvPr/>
        </p:nvSpPr>
        <p:spPr bwMode="auto">
          <a:xfrm rot="5400000">
            <a:off x="6743700" y="20955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 flipH="1" flipV="1">
            <a:off x="70104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315200" y="3581400"/>
            <a:ext cx="511541" cy="949691"/>
          </a:xfrm>
          <a:prstGeom prst="rect">
            <a:avLst/>
          </a:prstGeom>
          <a:noFill/>
          <a:ln/>
          <a:effectLst/>
        </p:spPr>
      </p:pic>
      <p:sp>
        <p:nvSpPr>
          <p:cNvPr id="804878" name="AutoShape 14"/>
          <p:cNvSpPr>
            <a:spLocks/>
          </p:cNvSpPr>
          <p:nvPr/>
        </p:nvSpPr>
        <p:spPr bwMode="auto">
          <a:xfrm rot="5400000">
            <a:off x="3886200" y="24384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9" name="Line 15"/>
          <p:cNvSpPr>
            <a:spLocks noChangeShapeType="1"/>
          </p:cNvSpPr>
          <p:nvPr/>
        </p:nvSpPr>
        <p:spPr bwMode="auto">
          <a:xfrm flipV="1">
            <a:off x="3352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04881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52600" y="3810000"/>
            <a:ext cx="22272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41339" y="4876800"/>
            <a:ext cx="5089545" cy="717561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756736" y="4876800"/>
            <a:ext cx="2751802" cy="670258"/>
          </a:xfrm>
          <a:prstGeom prst="rect">
            <a:avLst/>
          </a:prstGeom>
          <a:noFill/>
          <a:ln/>
          <a:effectLst/>
        </p:spPr>
      </p:pic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Least Squares Estimation: Property 2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828800" y="914400"/>
            <a:ext cx="5394799" cy="933163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457200" y="18288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Proof:</a:t>
            </a:r>
          </a:p>
        </p:txBody>
      </p:sp>
      <p:sp>
        <p:nvSpPr>
          <p:cNvPr id="24" name="AutoShape 10"/>
          <p:cNvSpPr>
            <a:spLocks/>
          </p:cNvSpPr>
          <p:nvPr/>
        </p:nvSpPr>
        <p:spPr bwMode="auto">
          <a:xfrm rot="5400000">
            <a:off x="3733800" y="4038600"/>
            <a:ext cx="381000" cy="3276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0"/>
          <p:cNvSpPr>
            <a:spLocks/>
          </p:cNvSpPr>
          <p:nvPr/>
        </p:nvSpPr>
        <p:spPr bwMode="auto">
          <a:xfrm rot="5400000">
            <a:off x="7124700" y="4533900"/>
            <a:ext cx="381000" cy="22860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" name="Picture 33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200400" y="5867400"/>
            <a:ext cx="709468" cy="584120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 bwMode="auto">
          <a:xfrm>
            <a:off x="8458200" y="6096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0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0" grpId="0" animBg="1"/>
      <p:bldP spid="804871" grpId="0" animBg="1"/>
      <p:bldP spid="804874" grpId="0" animBg="1"/>
      <p:bldP spid="804875" grpId="0" animBg="1"/>
      <p:bldP spid="804878" grpId="0" animBg="1"/>
      <p:bldP spid="804879" grpId="0" animBg="1"/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6EFB0-2CEE-4AE3-9892-65DD827A422A}" type="slidenum">
              <a:rPr lang="en-US"/>
              <a:pPr/>
              <a:t>35</a:t>
            </a:fld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40630" y="2133600"/>
            <a:ext cx="7564288" cy="856361"/>
          </a:xfrm>
          <a:prstGeom prst="rect">
            <a:avLst/>
          </a:prstGeom>
          <a:noFill/>
          <a:ln/>
          <a:effectLst/>
        </p:spPr>
      </p:pic>
      <p:sp>
        <p:nvSpPr>
          <p:cNvPr id="804870" name="AutoShape 6"/>
          <p:cNvSpPr>
            <a:spLocks/>
          </p:cNvSpPr>
          <p:nvPr/>
        </p:nvSpPr>
        <p:spPr bwMode="auto">
          <a:xfrm rot="5400000">
            <a:off x="6553200" y="24384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 flipV="1">
            <a:off x="60960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0487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3657600"/>
            <a:ext cx="207168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4875" name="Line 11"/>
          <p:cNvSpPr>
            <a:spLocks noChangeShapeType="1"/>
          </p:cNvSpPr>
          <p:nvPr/>
        </p:nvSpPr>
        <p:spPr bwMode="auto">
          <a:xfrm flipH="1" flipV="1">
            <a:off x="78486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796823" y="3581400"/>
            <a:ext cx="949692" cy="967218"/>
          </a:xfrm>
          <a:prstGeom prst="rect">
            <a:avLst/>
          </a:prstGeom>
          <a:noFill/>
          <a:ln/>
          <a:effectLst/>
        </p:spPr>
      </p:pic>
      <p:sp>
        <p:nvSpPr>
          <p:cNvPr id="804878" name="AutoShape 14"/>
          <p:cNvSpPr>
            <a:spLocks/>
          </p:cNvSpPr>
          <p:nvPr/>
        </p:nvSpPr>
        <p:spPr bwMode="auto">
          <a:xfrm rot="5400000">
            <a:off x="5410200" y="24384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9" name="Line 15"/>
          <p:cNvSpPr>
            <a:spLocks noChangeShapeType="1"/>
          </p:cNvSpPr>
          <p:nvPr/>
        </p:nvSpPr>
        <p:spPr bwMode="auto">
          <a:xfrm flipV="1">
            <a:off x="4191000" y="31242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04881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90800" y="3810000"/>
            <a:ext cx="22272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17924" y="4876800"/>
            <a:ext cx="8673676" cy="707237"/>
          </a:xfrm>
          <a:prstGeom prst="rect">
            <a:avLst/>
          </a:prstGeom>
          <a:noFill/>
          <a:ln/>
          <a:effectLst/>
        </p:spPr>
      </p:pic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Least Squares Estimation: Property 2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09600" y="914400"/>
            <a:ext cx="8171107" cy="892314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457200" y="17526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Proof:</a:t>
            </a:r>
          </a:p>
        </p:txBody>
      </p:sp>
      <p:sp>
        <p:nvSpPr>
          <p:cNvPr id="24" name="AutoShape 10"/>
          <p:cNvSpPr>
            <a:spLocks/>
          </p:cNvSpPr>
          <p:nvPr/>
        </p:nvSpPr>
        <p:spPr bwMode="auto">
          <a:xfrm rot="5400000">
            <a:off x="4267200" y="3886200"/>
            <a:ext cx="381000" cy="35814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7" name="Picture 36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819400" y="5867400"/>
            <a:ext cx="1616222" cy="72818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 bwMode="auto">
          <a:xfrm>
            <a:off x="8458200" y="6096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AutoShape 6"/>
          <p:cNvSpPr>
            <a:spLocks/>
          </p:cNvSpPr>
          <p:nvPr/>
        </p:nvSpPr>
        <p:spPr bwMode="auto">
          <a:xfrm rot="5400000">
            <a:off x="7696200" y="24384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0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0" grpId="0" animBg="1"/>
      <p:bldP spid="804871" grpId="0" animBg="1"/>
      <p:bldP spid="804875" grpId="0" animBg="1"/>
      <p:bldP spid="804878" grpId="0" animBg="1"/>
      <p:bldP spid="804879" grpId="0" animBg="1"/>
      <p:bldP spid="24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7D960-2AF2-4667-9D3A-0FF6ABF3E290}" type="slidenum">
              <a:rPr lang="en-US"/>
              <a:pPr/>
              <a:t>36</a:t>
            </a:fld>
            <a:endParaRPr lang="en-US"/>
          </a:p>
        </p:txBody>
      </p:sp>
      <p:sp>
        <p:nvSpPr>
          <p:cNvPr id="809986" name="Rectangle 2"/>
          <p:cNvSpPr>
            <a:spLocks noChangeArrowheads="1"/>
          </p:cNvSpPr>
          <p:nvPr/>
        </p:nvSpPr>
        <p:spPr bwMode="auto">
          <a:xfrm>
            <a:off x="838200" y="3124200"/>
            <a:ext cx="10953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Then,</a:t>
            </a:r>
            <a:endParaRPr lang="en-US" sz="2800" b="1" dirty="0">
              <a:latin typeface="Helvetica" pitchFamily="34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Least Squares Estimation : Property 3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175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/>
              <a:t>What happens when   </a:t>
            </a:r>
            <a:r>
              <a:rPr lang="en-US" sz="3600" b="1" i="1" dirty="0">
                <a:latin typeface="Century Schoolbook" pitchFamily="18" charset="0"/>
              </a:rPr>
              <a:t>Z</a:t>
            </a:r>
            <a:r>
              <a:rPr lang="en-US" dirty="0"/>
              <a:t> and </a:t>
            </a:r>
            <a:r>
              <a:rPr lang="en-US" sz="3600" b="1" i="1" dirty="0">
                <a:latin typeface="Century Schoolbook" pitchFamily="18" charset="0"/>
              </a:rPr>
              <a:t>Y</a:t>
            </a:r>
            <a:r>
              <a:rPr lang="en-US" dirty="0"/>
              <a:t> are </a:t>
            </a:r>
            <a:r>
              <a:rPr lang="en-US" b="1" dirty="0">
                <a:solidFill>
                  <a:srgbClr val="FF0000"/>
                </a:solidFill>
              </a:rPr>
              <a:t>correlated</a:t>
            </a:r>
            <a:r>
              <a:rPr lang="en-US" dirty="0"/>
              <a:t>?</a:t>
            </a:r>
            <a:endParaRPr lang="en-US" b="1" i="1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i="1" dirty="0">
                <a:latin typeface="Century Schoolbook" pitchFamily="18" charset="0"/>
              </a:rPr>
              <a:t>              </a:t>
            </a:r>
          </a:p>
          <a:p>
            <a:pPr eaLnBrk="1" hangingPunct="1">
              <a:lnSpc>
                <a:spcPct val="110000"/>
              </a:lnSpc>
            </a:pPr>
            <a:endParaRPr lang="en-US" i="1" dirty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dirty="0"/>
          </a:p>
        </p:txBody>
      </p:sp>
      <p:pic>
        <p:nvPicPr>
          <p:cNvPr id="51206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1700" y="2286000"/>
            <a:ext cx="480060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66800" y="4191000"/>
            <a:ext cx="7570862" cy="1231166"/>
          </a:xfrm>
          <a:prstGeom prst="rect">
            <a:avLst/>
          </a:prstGeom>
          <a:noFill/>
          <a:ln/>
          <a:effectLst/>
        </p:spPr>
      </p:pic>
      <p:sp>
        <p:nvSpPr>
          <p:cNvPr id="809995" name="AutoShape 11"/>
          <p:cNvSpPr>
            <a:spLocks/>
          </p:cNvSpPr>
          <p:nvPr/>
        </p:nvSpPr>
        <p:spPr bwMode="auto">
          <a:xfrm rot="5400000">
            <a:off x="6781800" y="3810000"/>
            <a:ext cx="533400" cy="3276600"/>
          </a:xfrm>
          <a:prstGeom prst="rightBrace">
            <a:avLst>
              <a:gd name="adj1" fmla="val 4047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3581400" y="6096000"/>
            <a:ext cx="4594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This warrants further explanation…</a:t>
            </a:r>
          </a:p>
        </p:txBody>
      </p:sp>
      <p:sp>
        <p:nvSpPr>
          <p:cNvPr id="809997" name="Line 13"/>
          <p:cNvSpPr>
            <a:spLocks noChangeShapeType="1"/>
          </p:cNvSpPr>
          <p:nvPr/>
        </p:nvSpPr>
        <p:spPr bwMode="auto">
          <a:xfrm flipV="1">
            <a:off x="6248400" y="56388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0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0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6" grpId="0"/>
      <p:bldP spid="809995" grpId="0" animBg="1"/>
      <p:bldP spid="809996" grpId="0"/>
      <p:bldP spid="8099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3B4FC3-8203-45E3-B912-9D5D237FB851}" type="slidenum">
              <a:rPr lang="en-US"/>
              <a:pPr/>
              <a:t>37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LS Estimation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1219200"/>
          </a:xfrm>
        </p:spPr>
        <p:txBody>
          <a:bodyPr/>
          <a:lstStyle/>
          <a:p>
            <a:pPr marL="533400" indent="-533400" eaLnBrk="1" hangingPunct="1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/>
              <a:t>Using </a:t>
            </a:r>
            <a:r>
              <a:rPr lang="en-US" b="1" i="1" dirty="0">
                <a:latin typeface="Century Schoolbook" pitchFamily="18" charset="0"/>
              </a:rPr>
              <a:t>Y </a:t>
            </a:r>
            <a:r>
              <a:rPr lang="en-US" dirty="0">
                <a:latin typeface="+mj-lt"/>
              </a:rPr>
              <a:t>, we can estimate </a:t>
            </a:r>
            <a:r>
              <a:rPr lang="en-US" i="1" dirty="0">
                <a:latin typeface="Century" pitchFamily="18" charset="0"/>
              </a:rPr>
              <a:t>X</a:t>
            </a:r>
            <a:r>
              <a:rPr lang="en-US" dirty="0">
                <a:latin typeface="+mj-lt"/>
              </a:rPr>
              <a:t> and </a:t>
            </a:r>
            <a:r>
              <a:rPr lang="en-US" i="1" dirty="0">
                <a:latin typeface="Century" pitchFamily="18" charset="0"/>
              </a:rPr>
              <a:t>Z</a:t>
            </a:r>
            <a:r>
              <a:rPr lang="en-US" dirty="0">
                <a:latin typeface="+mj-lt"/>
              </a:rPr>
              <a:t> by their conditional means:</a:t>
            </a:r>
            <a:endParaRPr lang="en-US" b="1" i="1" dirty="0">
              <a:latin typeface="Century Schoolbook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i="1" dirty="0">
              <a:latin typeface="Century Schoolbook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i="1" dirty="0">
              <a:latin typeface="Century Schoolbook" pitchFamily="18" charset="0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3400" y="2971800"/>
            <a:ext cx="3939997" cy="442563"/>
          </a:xfrm>
          <a:prstGeom prst="rect">
            <a:avLst/>
          </a:prstGeom>
          <a:noFill/>
          <a:ln/>
          <a:effectLst/>
        </p:spPr>
      </p:pic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457200" y="2438400"/>
            <a:ext cx="373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 conditional mean of </a:t>
            </a:r>
            <a:r>
              <a:rPr lang="en-US" dirty="0">
                <a:latin typeface="Century Schoolbook" pitchFamily="18" charset="0"/>
              </a:rPr>
              <a:t>X</a:t>
            </a:r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4953000" y="2438400"/>
            <a:ext cx="372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 conditional mean of </a:t>
            </a:r>
            <a:r>
              <a:rPr lang="en-US">
                <a:latin typeface="Century Schoolbook" pitchFamily="18" charset="0"/>
              </a:rPr>
              <a:t>Z</a:t>
            </a:r>
          </a:p>
        </p:txBody>
      </p:sp>
      <p:sp>
        <p:nvSpPr>
          <p:cNvPr id="811016" name="Rectangle 8"/>
          <p:cNvSpPr>
            <a:spLocks noChangeArrowheads="1"/>
          </p:cNvSpPr>
          <p:nvPr/>
        </p:nvSpPr>
        <p:spPr bwMode="auto">
          <a:xfrm>
            <a:off x="533400" y="4038600"/>
            <a:ext cx="732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 corresponding conditional estimation errors are: </a:t>
            </a:r>
            <a:endParaRPr lang="en-US" dirty="0">
              <a:latin typeface="Century Schoolbook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9600" y="4648200"/>
            <a:ext cx="2566612" cy="495908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105400" y="4724400"/>
            <a:ext cx="2362200" cy="542782"/>
          </a:xfrm>
          <a:prstGeom prst="rect">
            <a:avLst/>
          </a:prstGeom>
          <a:noFill/>
          <a:ln/>
          <a:effectLst/>
        </p:spPr>
      </p:pic>
      <p:sp>
        <p:nvSpPr>
          <p:cNvPr id="811019" name="Rectangle 11"/>
          <p:cNvSpPr>
            <a:spLocks noChangeArrowheads="1"/>
          </p:cNvSpPr>
          <p:nvPr/>
        </p:nvSpPr>
        <p:spPr bwMode="auto">
          <a:xfrm>
            <a:off x="685800" y="5791200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i="0" u="sng" dirty="0">
                <a:latin typeface="Helvetica" pitchFamily="34" charset="0"/>
              </a:rPr>
              <a:t>Uncorrelated</a:t>
            </a:r>
            <a:r>
              <a:rPr lang="en-US" i="0" dirty="0">
                <a:latin typeface="Helvetica" pitchFamily="34" charset="0"/>
              </a:rPr>
              <a:t> </a:t>
            </a:r>
            <a:r>
              <a:rPr lang="en-US" i="0" dirty="0" err="1">
                <a:latin typeface="Helvetica" pitchFamily="34" charset="0"/>
              </a:rPr>
              <a:t>with</a:t>
            </a:r>
            <a:r>
              <a:rPr lang="en-US" sz="2800" b="1" dirty="0" err="1">
                <a:latin typeface="Century Schoolbook" pitchFamily="18" charset="0"/>
              </a:rPr>
              <a:t>Y</a:t>
            </a:r>
            <a:r>
              <a:rPr lang="en-US" sz="2800" b="1" dirty="0">
                <a:latin typeface="Century Schoolbook" pitchFamily="18" charset="0"/>
              </a:rPr>
              <a:t> </a:t>
            </a:r>
            <a:r>
              <a:rPr lang="en-US" i="0" dirty="0">
                <a:latin typeface="Helvetica" pitchFamily="34" charset="0"/>
              </a:rPr>
              <a:t>(by Least Squares Property 1)</a:t>
            </a:r>
            <a:endParaRPr lang="en-US" b="1" dirty="0">
              <a:latin typeface="Century Schoolbook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90126" y="2971800"/>
            <a:ext cx="3817823" cy="442527"/>
          </a:xfrm>
          <a:prstGeom prst="rect">
            <a:avLst/>
          </a:prstGeom>
          <a:noFill/>
          <a:ln/>
          <a:effectLst/>
        </p:spPr>
      </p:pic>
      <p:cxnSp>
        <p:nvCxnSpPr>
          <p:cNvPr id="14" name="Straight Arrow Connector 13"/>
          <p:cNvCxnSpPr/>
          <p:nvPr/>
        </p:nvCxnSpPr>
        <p:spPr bwMode="auto">
          <a:xfrm rot="10800000">
            <a:off x="1219200" y="5105400"/>
            <a:ext cx="13716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657600" y="5181600"/>
            <a:ext cx="15240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3" grpId="0"/>
      <p:bldP spid="811014" grpId="0"/>
      <p:bldP spid="811016" grpId="0"/>
      <p:bldP spid="8110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2E78B0-8B7A-4479-B292-60036E39BC41}" type="slidenum">
              <a:rPr lang="en-US"/>
              <a:pPr/>
              <a:t>38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LS Estimation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85813" y="5105400"/>
            <a:ext cx="3030511" cy="670517"/>
          </a:xfrm>
          <a:prstGeom prst="rect">
            <a:avLst/>
          </a:prstGeom>
          <a:noFill/>
          <a:ln/>
          <a:effectLst/>
        </p:spPr>
      </p:pic>
      <p:pic>
        <p:nvPicPr>
          <p:cNvPr id="81204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5105400"/>
            <a:ext cx="26146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2043" name="Rectangle 11"/>
          <p:cNvSpPr>
            <a:spLocks noChangeArrowheads="1"/>
          </p:cNvSpPr>
          <p:nvPr/>
        </p:nvSpPr>
        <p:spPr bwMode="auto">
          <a:xfrm>
            <a:off x="5334000" y="4800600"/>
            <a:ext cx="3429000" cy="1104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2045" name="Rectangle 13"/>
          <p:cNvSpPr>
            <a:spLocks noChangeArrowheads="1"/>
          </p:cNvSpPr>
          <p:nvPr/>
        </p:nvSpPr>
        <p:spPr bwMode="auto">
          <a:xfrm>
            <a:off x="5486400" y="6172200"/>
            <a:ext cx="338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This is now an outcome</a:t>
            </a:r>
            <a:endParaRPr lang="en-US">
              <a:latin typeface="Century Schoolbook" pitchFamily="18" charset="0"/>
            </a:endParaRPr>
          </a:p>
        </p:txBody>
      </p:sp>
      <p:sp>
        <p:nvSpPr>
          <p:cNvPr id="812046" name="Rectangle 14"/>
          <p:cNvSpPr>
            <a:spLocks noChangeArrowheads="1"/>
          </p:cNvSpPr>
          <p:nvPr/>
        </p:nvSpPr>
        <p:spPr bwMode="auto">
          <a:xfrm>
            <a:off x="762000" y="58674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This is still random</a:t>
            </a:r>
            <a:endParaRPr lang="en-US" dirty="0">
              <a:latin typeface="Century Schoolbook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2286000"/>
            <a:ext cx="3939997" cy="442563"/>
          </a:xfrm>
          <a:prstGeom prst="rect">
            <a:avLst/>
          </a:prstGeom>
          <a:noFill/>
          <a:ln/>
          <a:effectLst/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57200" y="1752600"/>
            <a:ext cx="373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 conditional mean of </a:t>
            </a:r>
            <a:r>
              <a:rPr lang="en-US" dirty="0">
                <a:latin typeface="Century Schoolbook" pitchFamily="18" charset="0"/>
              </a:rPr>
              <a:t>X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953000" y="1752600"/>
            <a:ext cx="372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 conditional mean of </a:t>
            </a:r>
            <a:r>
              <a:rPr lang="en-US">
                <a:latin typeface="Century Schoolbook" pitchFamily="18" charset="0"/>
              </a:rPr>
              <a:t>Z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90126" y="2286000"/>
            <a:ext cx="3817823" cy="442527"/>
          </a:xfrm>
          <a:prstGeom prst="rect">
            <a:avLst/>
          </a:prstGeom>
          <a:noFill/>
          <a:ln/>
          <a:effectLst/>
        </p:spPr>
      </p:pic>
      <p:sp>
        <p:nvSpPr>
          <p:cNvPr id="27" name="TextBox 26"/>
          <p:cNvSpPr txBox="1"/>
          <p:nvPr/>
        </p:nvSpPr>
        <p:spPr>
          <a:xfrm>
            <a:off x="533400" y="3276600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If we get the outcomes </a:t>
            </a:r>
            <a:r>
              <a:rPr lang="en-US" dirty="0">
                <a:latin typeface="Century" pitchFamily="18" charset="0"/>
              </a:rPr>
              <a:t>Y=y</a:t>
            </a:r>
            <a:r>
              <a:rPr lang="en-US" i="0" dirty="0">
                <a:latin typeface="+mj-lt"/>
              </a:rPr>
              <a:t> and </a:t>
            </a:r>
            <a:r>
              <a:rPr lang="en-US" dirty="0">
                <a:latin typeface="Century" pitchFamily="18" charset="0"/>
              </a:rPr>
              <a:t>Z=z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400" y="990600"/>
            <a:ext cx="147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We have: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33400" y="3733800"/>
            <a:ext cx="8044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 corresponding conditional estimation errors become: </a:t>
            </a:r>
            <a:endParaRPr lang="en-US" dirty="0"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43" grpId="0" animBg="1"/>
      <p:bldP spid="812045" grpId="0"/>
      <p:bldP spid="812046" grpId="0"/>
      <p:bldP spid="27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AAE3F-3B92-42DA-B7C4-CD211F93B6BC}" type="slidenum">
              <a:rPr lang="en-US"/>
              <a:pPr/>
              <a:t>39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Deterministic interpretation of </a:t>
            </a:r>
            <a:r>
              <a:rPr lang="en-US" sz="3200" dirty="0">
                <a:solidFill>
                  <a:srgbClr val="000000"/>
                </a:solidFill>
              </a:rPr>
              <a:t>Property 3</a:t>
            </a:r>
            <a:endParaRPr lang="en-US" dirty="0"/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3124200" y="4876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 flipV="1">
            <a:off x="3124200" y="1828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6133" name="Line 5"/>
          <p:cNvSpPr>
            <a:spLocks noChangeShapeType="1"/>
          </p:cNvSpPr>
          <p:nvPr/>
        </p:nvSpPr>
        <p:spPr bwMode="auto">
          <a:xfrm flipV="1">
            <a:off x="3124200" y="2962275"/>
            <a:ext cx="5086350" cy="1914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 flipV="1">
            <a:off x="3124200" y="2301875"/>
            <a:ext cx="2022475" cy="25749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6135" name="Line 7"/>
          <p:cNvSpPr>
            <a:spLocks noChangeShapeType="1"/>
          </p:cNvSpPr>
          <p:nvPr/>
        </p:nvSpPr>
        <p:spPr bwMode="auto">
          <a:xfrm flipH="1" flipV="1">
            <a:off x="5146675" y="2366963"/>
            <a:ext cx="550863" cy="1585912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6136" name="Line 8"/>
          <p:cNvSpPr>
            <a:spLocks noChangeShapeType="1"/>
          </p:cNvSpPr>
          <p:nvPr/>
        </p:nvSpPr>
        <p:spPr bwMode="auto">
          <a:xfrm flipV="1">
            <a:off x="3186113" y="3886200"/>
            <a:ext cx="2511425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633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8350" y="1839913"/>
            <a:ext cx="341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8212425" y="2632075"/>
            <a:ext cx="302637" cy="264099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777485" y="4322762"/>
            <a:ext cx="681229" cy="530224"/>
          </a:xfrm>
          <a:prstGeom prst="rect">
            <a:avLst/>
          </a:prstGeom>
          <a:noFill/>
          <a:ln/>
          <a:effectLst/>
        </p:spPr>
      </p:pic>
      <p:sp>
        <p:nvSpPr>
          <p:cNvPr id="816140" name="Line 12"/>
          <p:cNvSpPr>
            <a:spLocks noChangeShapeType="1"/>
          </p:cNvSpPr>
          <p:nvPr/>
        </p:nvSpPr>
        <p:spPr bwMode="auto">
          <a:xfrm flipH="1">
            <a:off x="1143000" y="49149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6141" name="Line 13"/>
          <p:cNvSpPr>
            <a:spLocks noChangeShapeType="1"/>
          </p:cNvSpPr>
          <p:nvPr/>
        </p:nvSpPr>
        <p:spPr bwMode="auto">
          <a:xfrm flipH="1" flipV="1">
            <a:off x="1066800" y="3048000"/>
            <a:ext cx="2057400" cy="1828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167210" y="2776538"/>
            <a:ext cx="283367" cy="264098"/>
          </a:xfrm>
          <a:prstGeom prst="rect">
            <a:avLst/>
          </a:prstGeom>
          <a:noFill/>
          <a:ln/>
          <a:effectLst/>
        </p:spPr>
      </p:pic>
      <p:sp>
        <p:nvSpPr>
          <p:cNvPr id="816143" name="Line 15"/>
          <p:cNvSpPr>
            <a:spLocks noChangeShapeType="1"/>
          </p:cNvSpPr>
          <p:nvPr/>
        </p:nvSpPr>
        <p:spPr bwMode="auto">
          <a:xfrm flipH="1" flipV="1">
            <a:off x="1066800" y="3124200"/>
            <a:ext cx="685800" cy="2209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6144" name="Line 16"/>
          <p:cNvSpPr>
            <a:spLocks noChangeShapeType="1"/>
          </p:cNvSpPr>
          <p:nvPr/>
        </p:nvSpPr>
        <p:spPr bwMode="auto">
          <a:xfrm flipH="1">
            <a:off x="1828800" y="4876800"/>
            <a:ext cx="1295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440898" y="5253037"/>
            <a:ext cx="604605" cy="529739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53444" y="3429000"/>
            <a:ext cx="604385" cy="529546"/>
          </a:xfrm>
          <a:prstGeom prst="rect">
            <a:avLst/>
          </a:prstGeom>
          <a:noFill/>
          <a:ln/>
          <a:effectLst/>
        </p:spPr>
      </p:pic>
      <p:sp>
        <p:nvSpPr>
          <p:cNvPr id="816147" name="Line 19"/>
          <p:cNvSpPr>
            <a:spLocks noChangeShapeType="1"/>
          </p:cNvSpPr>
          <p:nvPr/>
        </p:nvSpPr>
        <p:spPr bwMode="auto">
          <a:xfrm flipH="1">
            <a:off x="1219200" y="22860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6148" name="Line 20"/>
          <p:cNvSpPr>
            <a:spLocks noChangeShapeType="1"/>
          </p:cNvSpPr>
          <p:nvPr/>
        </p:nvSpPr>
        <p:spPr bwMode="auto">
          <a:xfrm flipH="1" flipV="1">
            <a:off x="1219200" y="3657600"/>
            <a:ext cx="53340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76248" y="5867400"/>
            <a:ext cx="1947816" cy="774815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505925" y="2667000"/>
            <a:ext cx="680087" cy="529335"/>
          </a:xfrm>
          <a:prstGeom prst="rect">
            <a:avLst/>
          </a:prstGeom>
          <a:noFill/>
          <a:ln/>
          <a:effectLst/>
        </p:spPr>
      </p:pic>
      <p:sp>
        <p:nvSpPr>
          <p:cNvPr id="816151" name="Line 23"/>
          <p:cNvSpPr>
            <a:spLocks noChangeShapeType="1"/>
          </p:cNvSpPr>
          <p:nvPr/>
        </p:nvSpPr>
        <p:spPr bwMode="auto">
          <a:xfrm flipV="1">
            <a:off x="685800" y="46482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304011" y="5791200"/>
            <a:ext cx="1711520" cy="64824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5181600" y="5791200"/>
            <a:ext cx="1311698" cy="656553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611355" y="5715000"/>
            <a:ext cx="2119978" cy="8432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3" grpId="0" animBg="1"/>
      <p:bldP spid="816135" grpId="0" animBg="1"/>
      <p:bldP spid="816136" grpId="0" animBg="1"/>
      <p:bldP spid="816136" grpId="1" animBg="1"/>
      <p:bldP spid="816140" grpId="0" animBg="1"/>
      <p:bldP spid="816141" grpId="0" animBg="1"/>
      <p:bldP spid="816143" grpId="0" animBg="1"/>
      <p:bldP spid="816144" grpId="0" animBg="1"/>
      <p:bldP spid="816147" grpId="0" animBg="1"/>
      <p:bldP spid="816147" grpId="1" animBg="1"/>
      <p:bldP spid="816148" grpId="0" animBg="1"/>
      <p:bldP spid="816148" grpId="1" animBg="1"/>
      <p:bldP spid="8161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1A4DD-4032-4524-A72A-22607236FF57}" type="slidenum">
              <a:rPr lang="en-US"/>
              <a:pPr/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Marginal Expectation (review)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Let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be continuous random variables with joint PDF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b="1" i="1" u="sng" dirty="0"/>
              <a:t>Marginal </a:t>
            </a:r>
            <a:r>
              <a:rPr lang="en-US" u="sng" dirty="0"/>
              <a:t> </a:t>
            </a:r>
            <a:r>
              <a:rPr lang="en-US" b="1" i="1" u="sng" dirty="0"/>
              <a:t>Expectation  </a:t>
            </a:r>
            <a:r>
              <a:rPr lang="en-US" b="1" i="1" dirty="0"/>
              <a:t>(mean)</a:t>
            </a:r>
            <a:r>
              <a:rPr lang="en-US" dirty="0"/>
              <a:t>  of </a:t>
            </a:r>
            <a:r>
              <a:rPr lang="en-US" i="1" dirty="0">
                <a:latin typeface="Century Schoolbook" pitchFamily="18" charset="0"/>
              </a:rPr>
              <a:t>X</a:t>
            </a:r>
          </a:p>
        </p:txBody>
      </p:sp>
      <p:pic>
        <p:nvPicPr>
          <p:cNvPr id="410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3657600"/>
            <a:ext cx="28956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670990" y="3429000"/>
            <a:ext cx="3599320" cy="921889"/>
          </a:xfrm>
          <a:prstGeom prst="rect">
            <a:avLst/>
          </a:prstGeom>
          <a:noFill/>
          <a:ln/>
          <a:effectLst/>
        </p:spPr>
      </p:pic>
      <p:pic>
        <p:nvPicPr>
          <p:cNvPr id="72295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38400" y="4953000"/>
            <a:ext cx="11430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2956" name="Text Box 12"/>
          <p:cNvSpPr txBox="1">
            <a:spLocks noChangeArrowheads="1"/>
          </p:cNvSpPr>
          <p:nvPr/>
        </p:nvSpPr>
        <p:spPr bwMode="auto">
          <a:xfrm>
            <a:off x="3260725" y="5603875"/>
            <a:ext cx="4362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new notation</a:t>
            </a:r>
          </a:p>
          <a:p>
            <a:r>
              <a:rPr lang="en-US">
                <a:solidFill>
                  <a:srgbClr val="FF0000"/>
                </a:solidFill>
              </a:rPr>
              <a:t>(following the ME233 class notes)</a:t>
            </a:r>
          </a:p>
        </p:txBody>
      </p:sp>
      <p:pic>
        <p:nvPicPr>
          <p:cNvPr id="4105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14650" y="17526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19CAD-8070-4675-BE08-A71FAFE8D52F}" type="slidenum">
              <a:rPr lang="en-US"/>
              <a:pPr/>
              <a:t>40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Computation of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114800" y="228600"/>
            <a:ext cx="2015971" cy="801926"/>
          </a:xfrm>
          <a:prstGeom prst="rect">
            <a:avLst/>
          </a:prstGeom>
          <a:noFill/>
          <a:ln/>
          <a:effectLst/>
        </p:spPr>
      </p:pic>
      <p:sp>
        <p:nvSpPr>
          <p:cNvPr id="57351" name="Rectangle 26"/>
          <p:cNvSpPr>
            <a:spLocks noChangeArrowheads="1"/>
          </p:cNvSpPr>
          <p:nvPr/>
        </p:nvSpPr>
        <p:spPr bwMode="auto">
          <a:xfrm>
            <a:off x="152400" y="1143000"/>
            <a:ext cx="88392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4108" name="Rectangle 28"/>
          <p:cNvSpPr>
            <a:spLocks noChangeArrowheads="1"/>
          </p:cNvSpPr>
          <p:nvPr/>
        </p:nvSpPr>
        <p:spPr bwMode="auto">
          <a:xfrm>
            <a:off x="609600" y="3276600"/>
            <a:ext cx="1265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where:</a:t>
            </a: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3400" y="1600200"/>
            <a:ext cx="8305800" cy="95063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87043" y="3962400"/>
            <a:ext cx="5988091" cy="23624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0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1600" y="3657600"/>
            <a:ext cx="6443462" cy="1932196"/>
          </a:xfrm>
          <a:prstGeom prst="rect">
            <a:avLst/>
          </a:prstGeom>
          <a:noFill/>
          <a:ln/>
          <a:effectLst/>
        </p:spPr>
      </p:pic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19CAD-8070-4675-BE08-A71FAFE8D52F}" type="slidenum">
              <a:rPr lang="en-US"/>
              <a:pPr/>
              <a:t>41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dirty="0"/>
              <a:t>Least Squares Estimation : Property 3</a:t>
            </a:r>
            <a:endParaRPr lang="en-US" sz="3200" dirty="0"/>
          </a:p>
        </p:txBody>
      </p:sp>
      <p:sp>
        <p:nvSpPr>
          <p:cNvPr id="57351" name="Rectangle 26"/>
          <p:cNvSpPr>
            <a:spLocks noChangeArrowheads="1"/>
          </p:cNvSpPr>
          <p:nvPr/>
        </p:nvSpPr>
        <p:spPr bwMode="auto">
          <a:xfrm>
            <a:off x="152400" y="1828800"/>
            <a:ext cx="8839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4108" name="Rectangle 28"/>
          <p:cNvSpPr>
            <a:spLocks noChangeArrowheads="1"/>
          </p:cNvSpPr>
          <p:nvPr/>
        </p:nvSpPr>
        <p:spPr bwMode="auto">
          <a:xfrm>
            <a:off x="609600" y="3352800"/>
            <a:ext cx="1265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where:</a:t>
            </a:r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76400" y="2057400"/>
            <a:ext cx="5593350" cy="91440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81981" y="6096000"/>
            <a:ext cx="3248949" cy="546654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6096000"/>
            <a:ext cx="2744886" cy="437879"/>
          </a:xfrm>
          <a:prstGeom prst="rect">
            <a:avLst/>
          </a:prstGeom>
          <a:noFill/>
          <a:ln/>
          <a:effectLst/>
        </p:spPr>
      </p:pic>
      <p:cxnSp>
        <p:nvCxnSpPr>
          <p:cNvPr id="23" name="Straight Arrow Connector 22"/>
          <p:cNvCxnSpPr/>
          <p:nvPr/>
        </p:nvCxnSpPr>
        <p:spPr bwMode="auto">
          <a:xfrm flipV="1">
            <a:off x="2895600" y="5715000"/>
            <a:ext cx="9144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0800000">
            <a:off x="5943600" y="571500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ight Brace 25"/>
          <p:cNvSpPr/>
          <p:nvPr/>
        </p:nvSpPr>
        <p:spPr bwMode="auto">
          <a:xfrm rot="5400000">
            <a:off x="4076700" y="4991100"/>
            <a:ext cx="304800" cy="1295400"/>
          </a:xfrm>
          <a:prstGeom prst="rightBrace">
            <a:avLst>
              <a:gd name="adj1" fmla="val 8123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ight Brace 26"/>
          <p:cNvSpPr/>
          <p:nvPr/>
        </p:nvSpPr>
        <p:spPr bwMode="auto">
          <a:xfrm rot="5400000">
            <a:off x="5448300" y="4991100"/>
            <a:ext cx="304800" cy="1295400"/>
          </a:xfrm>
          <a:prstGeom prst="rightBrace">
            <a:avLst>
              <a:gd name="adj1" fmla="val 8123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ight Brace 27"/>
          <p:cNvSpPr/>
          <p:nvPr/>
        </p:nvSpPr>
        <p:spPr bwMode="auto">
          <a:xfrm rot="16200000">
            <a:off x="6781800" y="4343400"/>
            <a:ext cx="304800" cy="3352800"/>
          </a:xfrm>
          <a:prstGeom prst="rightBrace">
            <a:avLst>
              <a:gd name="adj1" fmla="val 8123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ight Brace 28"/>
          <p:cNvSpPr/>
          <p:nvPr/>
        </p:nvSpPr>
        <p:spPr bwMode="auto">
          <a:xfrm rot="16200000">
            <a:off x="2438400" y="4648200"/>
            <a:ext cx="304800" cy="2743200"/>
          </a:xfrm>
          <a:prstGeom prst="rightBrace">
            <a:avLst>
              <a:gd name="adj1" fmla="val 8123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1219200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a) Recursive estimate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08" grpId="0"/>
      <p:bldP spid="26" grpId="0" animBg="1"/>
      <p:bldP spid="27" grpId="0" animBg="1"/>
      <p:bldP spid="28" grpId="0" animBg="1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069395" y="3733800"/>
            <a:ext cx="5073938" cy="684671"/>
          </a:xfrm>
          <a:prstGeom prst="rect">
            <a:avLst/>
          </a:prstGeom>
          <a:noFill/>
          <a:ln/>
          <a:effectLst/>
        </p:spPr>
      </p:pic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19CAD-8070-4675-BE08-A71FAFE8D52F}" type="slidenum">
              <a:rPr lang="en-US"/>
              <a:pPr/>
              <a:t>42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dirty="0"/>
              <a:t>Least Squares Estimation : Property 3</a:t>
            </a:r>
            <a:endParaRPr lang="en-US" sz="3200" dirty="0"/>
          </a:p>
        </p:txBody>
      </p:sp>
      <p:sp>
        <p:nvSpPr>
          <p:cNvPr id="57351" name="Rectangle 26"/>
          <p:cNvSpPr>
            <a:spLocks noChangeArrowheads="1"/>
          </p:cNvSpPr>
          <p:nvPr/>
        </p:nvSpPr>
        <p:spPr bwMode="auto">
          <a:xfrm>
            <a:off x="152400" y="1828800"/>
            <a:ext cx="88392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4108" name="Rectangle 28"/>
          <p:cNvSpPr>
            <a:spLocks noChangeArrowheads="1"/>
          </p:cNvSpPr>
          <p:nvPr/>
        </p:nvSpPr>
        <p:spPr bwMode="auto">
          <a:xfrm>
            <a:off x="609600" y="3276600"/>
            <a:ext cx="1265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where:</a:t>
            </a:r>
          </a:p>
        </p:txBody>
      </p:sp>
      <p:pic>
        <p:nvPicPr>
          <p:cNvPr id="34" name="Picture 3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1000" y="2133600"/>
            <a:ext cx="8384118" cy="800889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072335" y="4573080"/>
            <a:ext cx="4985812" cy="684720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133600" y="5486400"/>
            <a:ext cx="4863282" cy="684673"/>
          </a:xfrm>
          <a:prstGeom prst="rect">
            <a:avLst/>
          </a:prstGeom>
          <a:noFill/>
          <a:ln/>
          <a:effectLst/>
        </p:spPr>
      </p:pic>
      <p:sp>
        <p:nvSpPr>
          <p:cNvPr id="35" name="TextBox 34"/>
          <p:cNvSpPr txBox="1"/>
          <p:nvPr/>
        </p:nvSpPr>
        <p:spPr>
          <a:xfrm>
            <a:off x="228600" y="1219200"/>
            <a:ext cx="480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b) Recursive estimation error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C7F1AD-7CEE-4835-BF6D-F69B79032D50}" type="slidenum">
              <a:rPr lang="en-US"/>
              <a:pPr/>
              <a:t>43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Derivation of Recursive LS Estimation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7848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1)		Define the vector</a:t>
            </a: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152400" y="27432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2)		Compute</a:t>
            </a:r>
          </a:p>
        </p:txBody>
      </p:sp>
      <p:pic>
        <p:nvPicPr>
          <p:cNvPr id="81818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2819400"/>
            <a:ext cx="5108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818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0" y="4540250"/>
            <a:ext cx="64071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8188" name="AutoShape 12"/>
          <p:cNvSpPr>
            <a:spLocks/>
          </p:cNvSpPr>
          <p:nvPr/>
        </p:nvSpPr>
        <p:spPr bwMode="auto">
          <a:xfrm rot="5400000">
            <a:off x="5105400" y="48768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8189" name="Text Box 13"/>
          <p:cNvSpPr txBox="1">
            <a:spLocks noChangeArrowheads="1"/>
          </p:cNvSpPr>
          <p:nvPr/>
        </p:nvSpPr>
        <p:spPr bwMode="auto">
          <a:xfrm>
            <a:off x="2743200" y="6248400"/>
            <a:ext cx="494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inversion of an (p+M) </a:t>
            </a:r>
            <a:r>
              <a:rPr lang="en-US">
                <a:cs typeface="Times New Roman" pitchFamily="18" charset="0"/>
              </a:rPr>
              <a:t>×</a:t>
            </a:r>
            <a:r>
              <a:rPr lang="en-US"/>
              <a:t> (p+M) matrix</a:t>
            </a:r>
          </a:p>
        </p:txBody>
      </p:sp>
      <p:sp>
        <p:nvSpPr>
          <p:cNvPr id="818190" name="Line 14"/>
          <p:cNvSpPr>
            <a:spLocks noChangeShapeType="1"/>
          </p:cNvSpPr>
          <p:nvPr/>
        </p:nvSpPr>
        <p:spPr bwMode="auto">
          <a:xfrm flipV="1">
            <a:off x="5257800" y="563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837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54863" y="1141413"/>
            <a:ext cx="16430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0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60888" y="1139825"/>
            <a:ext cx="18621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180" grpId="0"/>
      <p:bldP spid="818188" grpId="0" animBg="1"/>
      <p:bldP spid="818189" grpId="0"/>
      <p:bldP spid="8181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5D18FB-D572-4979-97E1-0CF9A317439A}" type="slidenum">
              <a:rPr lang="en-US"/>
              <a:pPr/>
              <a:t>44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algn="l" eaLnBrk="1" hangingPunct="1"/>
            <a:r>
              <a:rPr lang="en-US"/>
              <a:t>Solution: use Schur complement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pPr eaLnBrk="1" hangingPunct="1"/>
            <a:r>
              <a:rPr lang="en-US"/>
              <a:t>Given</a:t>
            </a: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381000" y="32004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Compute the  Schur complement of </a:t>
            </a:r>
          </a:p>
        </p:txBody>
      </p:sp>
      <p:pic>
        <p:nvPicPr>
          <p:cNvPr id="5939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1905000"/>
            <a:ext cx="344646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0400" y="2057400"/>
            <a:ext cx="7334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0" name="Rectangle 13"/>
          <p:cNvSpPr>
            <a:spLocks noChangeArrowheads="1"/>
          </p:cNvSpPr>
          <p:nvPr/>
        </p:nvSpPr>
        <p:spPr bwMode="auto">
          <a:xfrm>
            <a:off x="5410200" y="21336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and</a:t>
            </a:r>
          </a:p>
        </p:txBody>
      </p:sp>
      <p:sp>
        <p:nvSpPr>
          <p:cNvPr id="764944" name="Rectangle 16"/>
          <p:cNvSpPr>
            <a:spLocks noChangeArrowheads="1"/>
          </p:cNvSpPr>
          <p:nvPr/>
        </p:nvSpPr>
        <p:spPr bwMode="auto">
          <a:xfrm>
            <a:off x="685800" y="5943600"/>
            <a:ext cx="5768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which is the conditional covariance </a:t>
            </a:r>
          </a:p>
        </p:txBody>
      </p:sp>
      <p:pic>
        <p:nvPicPr>
          <p:cNvPr id="7649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5600" y="3276600"/>
            <a:ext cx="7794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4947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33600" y="4038600"/>
            <a:ext cx="457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686773" y="4876800"/>
            <a:ext cx="1388700" cy="48141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667000" y="4876800"/>
            <a:ext cx="1754390" cy="61797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2" grpId="0"/>
      <p:bldP spid="7649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13FB7-2464-4C93-850D-C656B6CB2A3B}" type="slidenum">
              <a:rPr lang="en-US"/>
              <a:pPr/>
              <a:t>45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Solution: use Schur complement of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pPr eaLnBrk="1" hangingPunct="1"/>
            <a:r>
              <a:rPr lang="en-US"/>
              <a:t>Given</a:t>
            </a:r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381000" y="32004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pic>
        <p:nvPicPr>
          <p:cNvPr id="6042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01000" y="381000"/>
            <a:ext cx="7794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0200" y="1666875"/>
            <a:ext cx="344646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382570" y="1828800"/>
            <a:ext cx="4301572" cy="550213"/>
          </a:xfrm>
          <a:prstGeom prst="rect">
            <a:avLst/>
          </a:prstGeom>
          <a:noFill/>
          <a:ln/>
          <a:effectLst/>
        </p:spPr>
      </p:pic>
      <p:pic>
        <p:nvPicPr>
          <p:cNvPr id="76596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6096000"/>
            <a:ext cx="23177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8460" y="4038600"/>
            <a:ext cx="7767080" cy="16233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3E642-29D8-4AE3-8AC5-B776B80AEA4B}" type="slidenum">
              <a:rPr lang="en-US"/>
              <a:pPr/>
              <a:t>46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Non-Recursive LS Estimation</a:t>
            </a:r>
          </a:p>
        </p:txBody>
      </p:sp>
      <p:pic>
        <p:nvPicPr>
          <p:cNvPr id="6144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1447800"/>
            <a:ext cx="64071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6997" name="AutoShape 21"/>
          <p:cNvSpPr>
            <a:spLocks/>
          </p:cNvSpPr>
          <p:nvPr/>
        </p:nvSpPr>
        <p:spPr bwMode="auto">
          <a:xfrm rot="5400000">
            <a:off x="6705600" y="14478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66999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5600" y="2514600"/>
            <a:ext cx="1643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7001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400" y="3810000"/>
            <a:ext cx="2513013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7002" name="AutoShape 26"/>
          <p:cNvSpPr>
            <a:spLocks/>
          </p:cNvSpPr>
          <p:nvPr/>
        </p:nvSpPr>
        <p:spPr bwMode="auto">
          <a:xfrm rot="5400000">
            <a:off x="5067300" y="1714500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7003" name="Line 27"/>
          <p:cNvSpPr>
            <a:spLocks noChangeShapeType="1"/>
          </p:cNvSpPr>
          <p:nvPr/>
        </p:nvSpPr>
        <p:spPr bwMode="auto">
          <a:xfrm>
            <a:off x="51816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7004" name="AutoShape 28"/>
          <p:cNvSpPr>
            <a:spLocks/>
          </p:cNvSpPr>
          <p:nvPr/>
        </p:nvSpPr>
        <p:spPr bwMode="auto">
          <a:xfrm rot="5400000">
            <a:off x="4000500" y="19431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7005" name="Line 29"/>
          <p:cNvSpPr>
            <a:spLocks noChangeShapeType="1"/>
          </p:cNvSpPr>
          <p:nvPr/>
        </p:nvSpPr>
        <p:spPr bwMode="auto">
          <a:xfrm>
            <a:off x="4114800" y="2743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67007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24200" y="5486400"/>
            <a:ext cx="2071688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7009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7225" y="3275013"/>
            <a:ext cx="18621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97" grpId="0" animBg="1"/>
      <p:bldP spid="767002" grpId="0" animBg="1"/>
      <p:bldP spid="767003" grpId="0" animBg="1"/>
      <p:bldP spid="767004" grpId="0" animBg="1"/>
      <p:bldP spid="7670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685A47-2CFB-4E48-A94A-01C19151F06E}" type="slidenum">
              <a:rPr lang="en-US"/>
              <a:pPr/>
              <a:t>47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 Schur complement</a:t>
            </a:r>
          </a:p>
        </p:txBody>
      </p:sp>
      <p:pic>
        <p:nvPicPr>
          <p:cNvPr id="62468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1447800"/>
            <a:ext cx="1735138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2133600"/>
            <a:ext cx="6367463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9030" name="AutoShape 6"/>
          <p:cNvSpPr>
            <a:spLocks/>
          </p:cNvSpPr>
          <p:nvPr/>
        </p:nvSpPr>
        <p:spPr bwMode="auto">
          <a:xfrm rot="5400000">
            <a:off x="6210300" y="2171700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9031" name="Line 7"/>
          <p:cNvSpPr>
            <a:spLocks noChangeShapeType="1"/>
          </p:cNvSpPr>
          <p:nvPr/>
        </p:nvSpPr>
        <p:spPr bwMode="auto">
          <a:xfrm>
            <a:off x="6324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7770" y="5943600"/>
            <a:ext cx="4301572" cy="550213"/>
          </a:xfrm>
          <a:prstGeom prst="rect">
            <a:avLst/>
          </a:prstGeom>
          <a:noFill/>
          <a:ln/>
          <a:effectLst/>
        </p:spPr>
      </p:pic>
      <p:pic>
        <p:nvPicPr>
          <p:cNvPr id="76903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8400" y="5943600"/>
            <a:ext cx="23177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131274" y="4267200"/>
            <a:ext cx="4324889" cy="1143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0" grpId="0" animBg="1"/>
      <p:bldP spid="7690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4FA65-6FA8-4EBF-A057-A8B2666FE5CB}" type="slidenum">
              <a:rPr lang="en-US"/>
              <a:pPr/>
              <a:t>48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 Schur complement</a:t>
            </a:r>
          </a:p>
        </p:txBody>
      </p:sp>
      <p:pic>
        <p:nvPicPr>
          <p:cNvPr id="63492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1447800"/>
            <a:ext cx="13192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1371600"/>
            <a:ext cx="27432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5867400"/>
            <a:ext cx="4301572" cy="55021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90600" y="3276600"/>
            <a:ext cx="7798555" cy="6013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3276600"/>
            <a:ext cx="7798555" cy="601319"/>
          </a:xfrm>
          <a:prstGeom prst="rect">
            <a:avLst/>
          </a:prstGeom>
          <a:noFill/>
          <a:ln/>
          <a:effectLst/>
        </p:spPr>
      </p:pic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1A45C6-D048-41B1-8F1D-519DCDBBB361}" type="slidenum">
              <a:rPr lang="en-US"/>
              <a:pPr/>
              <a:t>49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 Schur complement</a:t>
            </a:r>
          </a:p>
        </p:txBody>
      </p:sp>
      <p:pic>
        <p:nvPicPr>
          <p:cNvPr id="64516" name="Picture 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447800"/>
            <a:ext cx="13192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1371600"/>
            <a:ext cx="27432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4150" name="AutoShape 6"/>
          <p:cNvSpPr>
            <a:spLocks/>
          </p:cNvSpPr>
          <p:nvPr/>
        </p:nvSpPr>
        <p:spPr bwMode="auto">
          <a:xfrm rot="5400000">
            <a:off x="3543300" y="647700"/>
            <a:ext cx="304800" cy="2971800"/>
          </a:xfrm>
          <a:prstGeom prst="rightBrace">
            <a:avLst>
              <a:gd name="adj1" fmla="val 812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74151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6600" y="2438400"/>
            <a:ext cx="43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4152" name="Text Box 8"/>
          <p:cNvSpPr txBox="1">
            <a:spLocks noChangeArrowheads="1"/>
          </p:cNvSpPr>
          <p:nvPr/>
        </p:nvSpPr>
        <p:spPr bwMode="auto">
          <a:xfrm>
            <a:off x="4343400" y="2362200"/>
            <a:ext cx="467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expected value of </a:t>
            </a:r>
            <a:r>
              <a:rPr lang="en-US" b="1">
                <a:latin typeface="Century Schoolbook" pitchFamily="18" charset="0"/>
              </a:rPr>
              <a:t>X</a:t>
            </a:r>
            <a:r>
              <a:rPr lang="en-US"/>
              <a:t> given outcome </a:t>
            </a:r>
            <a:r>
              <a:rPr lang="en-US" b="1">
                <a:latin typeface="Century Schoolbook" pitchFamily="18" charset="0"/>
              </a:rPr>
              <a:t>y</a:t>
            </a:r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3886200" y="2667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7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7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0" grpId="0" animBg="1"/>
      <p:bldP spid="774152" grpId="0"/>
      <p:bldP spid="7741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457200" y="1066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            </a:t>
            </a:r>
            <a:r>
              <a:rPr lang="en-US" sz="2800" i="0" dirty="0">
                <a:latin typeface="Arial" charset="0"/>
              </a:rPr>
              <a:t>is the minimum least squares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		   </a:t>
            </a:r>
            <a:r>
              <a:rPr lang="en-US" sz="2800" b="1" i="0" u="sng" dirty="0">
                <a:latin typeface="Arial" charset="0"/>
              </a:rPr>
              <a:t>marginal estimator </a:t>
            </a:r>
            <a:r>
              <a:rPr lang="en-US" sz="2800" i="0" dirty="0">
                <a:latin typeface="Arial" charset="0"/>
              </a:rPr>
              <a:t>of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>
                <a:latin typeface="Century Schoolbook" pitchFamily="18" charset="0"/>
              </a:rPr>
              <a:t>X, </a:t>
            </a:r>
            <a:r>
              <a:rPr lang="en-US" sz="2800" i="0" dirty="0">
                <a:latin typeface="Arial" pitchFamily="34" charset="0"/>
                <a:cs typeface="Arial" pitchFamily="34" charset="0"/>
              </a:rPr>
              <a:t>i.e.</a:t>
            </a:r>
          </a:p>
        </p:txBody>
      </p:sp>
      <p:pic>
        <p:nvPicPr>
          <p:cNvPr id="5126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10668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39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2766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For any deterministic vector </a:t>
            </a:r>
            <a:r>
              <a:rPr lang="en-US" sz="3600" b="1" i="1" dirty="0">
                <a:latin typeface="Century Schoolbook" pitchFamily="18" charset="0"/>
              </a:rPr>
              <a:t>z 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83468" y="3735387"/>
            <a:ext cx="6764363" cy="632198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rot="16200000" flipV="1">
            <a:off x="3276600" y="4724400"/>
            <a:ext cx="1066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429000" y="556260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Arial" pitchFamily="34" charset="0"/>
                <a:cs typeface="Arial" pitchFamily="34" charset="0"/>
              </a:rPr>
              <a:t>Euclidean norm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2" grpId="0" build="p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2B0617-B139-4ABA-AEAB-92F1F3085641}" type="slidenum">
              <a:rPr lang="en-US"/>
              <a:pPr/>
              <a:t>50</a:t>
            </a:fld>
            <a:endParaRPr 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 Schur complement</a:t>
            </a:r>
          </a:p>
        </p:txBody>
      </p:sp>
      <p:pic>
        <p:nvPicPr>
          <p:cNvPr id="65540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2286000"/>
            <a:ext cx="13192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2286000"/>
            <a:ext cx="585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0058" name="AutoShape 10"/>
          <p:cNvSpPr>
            <a:spLocks/>
          </p:cNvSpPr>
          <p:nvPr/>
        </p:nvSpPr>
        <p:spPr bwMode="auto">
          <a:xfrm rot="5400000">
            <a:off x="4991100" y="495300"/>
            <a:ext cx="533400" cy="7315200"/>
          </a:xfrm>
          <a:prstGeom prst="righ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0062" name="Text Box 14"/>
          <p:cNvSpPr txBox="1">
            <a:spLocks noChangeArrowheads="1"/>
          </p:cNvSpPr>
          <p:nvPr/>
        </p:nvSpPr>
        <p:spPr bwMode="auto">
          <a:xfrm>
            <a:off x="685800" y="6102350"/>
            <a:ext cx="709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The expected value of               given the outcome </a:t>
            </a:r>
            <a:r>
              <a:rPr lang="en-US"/>
              <a:t> </a:t>
            </a:r>
          </a:p>
        </p:txBody>
      </p:sp>
      <p:pic>
        <p:nvPicPr>
          <p:cNvPr id="77006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72400" y="6102350"/>
            <a:ext cx="431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48200" y="4419600"/>
            <a:ext cx="2971800" cy="990600"/>
            <a:chOff x="3072" y="2064"/>
            <a:chExt cx="1872" cy="624"/>
          </a:xfrm>
        </p:grpSpPr>
        <p:pic>
          <p:nvPicPr>
            <p:cNvPr id="65549" name="Picture 12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312" y="2208"/>
              <a:ext cx="1283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50" name="Rectangle 19"/>
            <p:cNvSpPr>
              <a:spLocks noChangeArrowheads="1"/>
            </p:cNvSpPr>
            <p:nvPr/>
          </p:nvSpPr>
          <p:spPr bwMode="auto">
            <a:xfrm>
              <a:off x="3072" y="2064"/>
              <a:ext cx="18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70070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3050" y="6184900"/>
            <a:ext cx="5969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8" name="Rectangle 24"/>
          <p:cNvSpPr>
            <a:spLocks noChangeArrowheads="1"/>
          </p:cNvSpPr>
          <p:nvPr/>
        </p:nvSpPr>
        <p:spPr bwMode="auto">
          <a:xfrm>
            <a:off x="762000" y="1143000"/>
            <a:ext cx="368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We will now show that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990600" y="3276600"/>
            <a:ext cx="7798555" cy="6013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7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8" grpId="0" animBg="1"/>
      <p:bldP spid="7700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D3B7B2-E59D-4C52-B0F5-A5086A69FB24}" type="slidenum">
              <a:rPr lang="en-US"/>
              <a:pPr/>
              <a:t>51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Computation of 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The conditional mean of </a:t>
            </a:r>
            <a:r>
              <a:rPr lang="en-US" sz="3200" b="1" i="1">
                <a:latin typeface="Century Schoolbook" pitchFamily="18" charset="0"/>
              </a:rPr>
              <a:t>Z </a:t>
            </a:r>
            <a:r>
              <a:rPr lang="en-US"/>
              <a:t>given </a:t>
            </a:r>
            <a:r>
              <a:rPr lang="en-US" sz="3200" b="1" i="1">
                <a:latin typeface="Century Schoolbook" pitchFamily="18" charset="0"/>
              </a:rPr>
              <a:t>Y = y</a:t>
            </a:r>
            <a:r>
              <a:rPr lang="en-US"/>
              <a:t> </a:t>
            </a:r>
            <a:r>
              <a:rPr lang="en-US" i="1"/>
              <a:t>: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pic>
        <p:nvPicPr>
          <p:cNvPr id="78439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2133600"/>
            <a:ext cx="40306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39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3657600"/>
            <a:ext cx="26146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4899025"/>
            <a:ext cx="5753336" cy="776958"/>
          </a:xfrm>
          <a:prstGeom prst="rect">
            <a:avLst/>
          </a:prstGeom>
          <a:noFill/>
          <a:ln/>
          <a:effectLst/>
        </p:spPr>
      </p:pic>
      <p:sp>
        <p:nvSpPr>
          <p:cNvPr id="784398" name="AutoShape 14"/>
          <p:cNvSpPr>
            <a:spLocks/>
          </p:cNvSpPr>
          <p:nvPr/>
        </p:nvSpPr>
        <p:spPr bwMode="auto">
          <a:xfrm rot="5400000">
            <a:off x="3543300" y="5067300"/>
            <a:ext cx="381000" cy="1371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8440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29000" y="6019800"/>
            <a:ext cx="322263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0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59263" y="304800"/>
            <a:ext cx="615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  <p:bldP spid="78439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267243-EF7B-49B1-AD29-822E3EC43F2A}" type="slidenum">
              <a:rPr lang="en-US"/>
              <a:pPr/>
              <a:t>52</a:t>
            </a:fld>
            <a:endParaRPr 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Computation of</a:t>
            </a:r>
          </a:p>
        </p:txBody>
      </p:sp>
      <p:pic>
        <p:nvPicPr>
          <p:cNvPr id="6758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0" y="1371600"/>
            <a:ext cx="4065588" cy="66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37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Therefore,</a:t>
            </a:r>
          </a:p>
        </p:txBody>
      </p:sp>
      <p:sp>
        <p:nvSpPr>
          <p:cNvPr id="785424" name="Rectangle 16"/>
          <p:cNvSpPr>
            <a:spLocks noChangeArrowheads="1"/>
          </p:cNvSpPr>
          <p:nvPr/>
        </p:nvSpPr>
        <p:spPr bwMode="auto">
          <a:xfrm>
            <a:off x="609600" y="26670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We will now compute                         using the LS result: </a:t>
            </a: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38600" y="228600"/>
            <a:ext cx="2819400" cy="838200"/>
            <a:chOff x="3072" y="2064"/>
            <a:chExt cx="1872" cy="624"/>
          </a:xfrm>
        </p:grpSpPr>
        <p:pic>
          <p:nvPicPr>
            <p:cNvPr id="13" name="Picture 12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312" y="2208"/>
              <a:ext cx="1283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3072" y="2064"/>
              <a:ext cx="18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5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09800" y="3733800"/>
            <a:ext cx="1681258" cy="4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48400" y="3657600"/>
            <a:ext cx="2567740" cy="54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" y="3733800"/>
            <a:ext cx="1508430" cy="44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038600" y="3657600"/>
            <a:ext cx="2189163" cy="50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352800" y="2514600"/>
            <a:ext cx="2743200" cy="838200"/>
            <a:chOff x="3072" y="2064"/>
            <a:chExt cx="1872" cy="624"/>
          </a:xfrm>
        </p:grpSpPr>
        <p:pic>
          <p:nvPicPr>
            <p:cNvPr id="20" name="Picture 19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312" y="2208"/>
              <a:ext cx="1283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072" y="2064"/>
              <a:ext cx="18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609600" y="45720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to verify that</a:t>
            </a:r>
          </a:p>
        </p:txBody>
      </p:sp>
      <p:pic>
        <p:nvPicPr>
          <p:cNvPr id="26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5486400"/>
            <a:ext cx="1508430" cy="44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209800" y="5410200"/>
            <a:ext cx="6553200" cy="517333"/>
          </a:xfrm>
          <a:prstGeom prst="rect">
            <a:avLst/>
          </a:prstGeom>
          <a:noFill/>
          <a:ln/>
          <a:effectLst/>
        </p:spPr>
      </p:pic>
      <p:sp>
        <p:nvSpPr>
          <p:cNvPr id="29" name="AutoShape 14"/>
          <p:cNvSpPr>
            <a:spLocks/>
          </p:cNvSpPr>
          <p:nvPr/>
        </p:nvSpPr>
        <p:spPr bwMode="auto">
          <a:xfrm rot="5400000">
            <a:off x="7505700" y="4914900"/>
            <a:ext cx="381000" cy="2286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7429466" y="6242301"/>
            <a:ext cx="457266" cy="5394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24" grpId="0"/>
      <p:bldP spid="22" grpId="0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C2A7A-EFAA-49A9-BA3B-EACA076AE315}" type="slidenum">
              <a:rPr lang="en-US"/>
              <a:pPr/>
              <a:t>53</a:t>
            </a:fld>
            <a:endParaRPr 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Computation of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Using Gaussian least squares results:</a:t>
            </a:r>
          </a:p>
        </p:txBody>
      </p:sp>
      <p:pic>
        <p:nvPicPr>
          <p:cNvPr id="7066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74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4600" y="2438400"/>
            <a:ext cx="22701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7468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86400" y="3733800"/>
            <a:ext cx="34671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7473" name="Line 17"/>
          <p:cNvSpPr>
            <a:spLocks noChangeShapeType="1"/>
          </p:cNvSpPr>
          <p:nvPr/>
        </p:nvSpPr>
        <p:spPr bwMode="auto">
          <a:xfrm flipV="1">
            <a:off x="3124200" y="2209800"/>
            <a:ext cx="1828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5089525" y="177165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0</a:t>
            </a:r>
          </a:p>
        </p:txBody>
      </p:sp>
      <p:sp>
        <p:nvSpPr>
          <p:cNvPr id="787475" name="Rectangle 19"/>
          <p:cNvSpPr>
            <a:spLocks noChangeArrowheads="1"/>
          </p:cNvSpPr>
          <p:nvPr/>
        </p:nvSpPr>
        <p:spPr bwMode="auto">
          <a:xfrm>
            <a:off x="457200" y="52578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Estimation errors always have zero means</a:t>
            </a:r>
          </a:p>
        </p:txBody>
      </p:sp>
      <p:pic>
        <p:nvPicPr>
          <p:cNvPr id="787476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24384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7477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3638" y="3759200"/>
            <a:ext cx="2955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8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8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8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73" grpId="0" animBg="1"/>
      <p:bldP spid="787474" grpId="0"/>
      <p:bldP spid="78747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63C43-99B0-4D28-9745-9D5793B5A86E}" type="slidenum">
              <a:rPr lang="en-US"/>
              <a:pPr/>
              <a:t>54</a:t>
            </a:fld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Computation of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Using Gaussian least squares results:</a:t>
            </a:r>
          </a:p>
        </p:txBody>
      </p:sp>
      <p:pic>
        <p:nvPicPr>
          <p:cNvPr id="71685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2286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7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86400" y="2209800"/>
            <a:ext cx="34671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493" name="AutoShape 13"/>
          <p:cNvSpPr>
            <a:spLocks/>
          </p:cNvSpPr>
          <p:nvPr/>
        </p:nvSpPr>
        <p:spPr bwMode="auto">
          <a:xfrm rot="5400000">
            <a:off x="6400800" y="1905000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105400" y="3962400"/>
            <a:ext cx="1814591" cy="620141"/>
          </a:xfrm>
          <a:prstGeom prst="rect">
            <a:avLst/>
          </a:prstGeom>
          <a:noFill/>
          <a:ln/>
          <a:effectLst/>
        </p:spPr>
      </p:pic>
      <p:sp>
        <p:nvSpPr>
          <p:cNvPr id="788497" name="Line 17"/>
          <p:cNvSpPr>
            <a:spLocks noChangeShapeType="1"/>
          </p:cNvSpPr>
          <p:nvPr/>
        </p:nvSpPr>
        <p:spPr bwMode="auto">
          <a:xfrm flipH="1">
            <a:off x="1600200" y="3200400"/>
            <a:ext cx="4953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352800" y="3886200"/>
            <a:ext cx="1525457" cy="786304"/>
          </a:xfrm>
          <a:prstGeom prst="rect">
            <a:avLst/>
          </a:prstGeom>
          <a:noFill/>
          <a:ln/>
          <a:effectLst/>
        </p:spPr>
      </p:pic>
      <p:pic>
        <p:nvPicPr>
          <p:cNvPr id="788500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90800" y="5029200"/>
            <a:ext cx="425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6" name="Picture 2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28875" y="2227263"/>
            <a:ext cx="2955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81000" y="6019800"/>
            <a:ext cx="746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conditional covariance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81000" y="3810000"/>
            <a:ext cx="2514600" cy="64343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93" grpId="0" animBg="1"/>
      <p:bldP spid="788497" grpId="0" animBg="1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63E4C7-432D-4B5F-8114-665BB98191F3}" type="slidenum">
              <a:rPr lang="en-US"/>
              <a:pPr/>
              <a:t>55</a:t>
            </a:fld>
            <a:endParaRPr 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Computation of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Using Gaussian least squares results:</a:t>
            </a:r>
          </a:p>
        </p:txBody>
      </p:sp>
      <p:pic>
        <p:nvPicPr>
          <p:cNvPr id="7270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2286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597031" y="2209800"/>
            <a:ext cx="1548800" cy="762614"/>
          </a:xfrm>
          <a:prstGeom prst="rect">
            <a:avLst/>
          </a:prstGeom>
          <a:noFill/>
          <a:ln/>
          <a:effectLst/>
        </p:spPr>
      </p:pic>
      <p:sp>
        <p:nvSpPr>
          <p:cNvPr id="789521" name="Rectangle 17"/>
          <p:cNvSpPr>
            <a:spLocks noChangeArrowheads="1"/>
          </p:cNvSpPr>
          <p:nvPr/>
        </p:nvSpPr>
        <p:spPr bwMode="auto">
          <a:xfrm>
            <a:off x="533400" y="45720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that, from the </a:t>
            </a:r>
            <a:r>
              <a:rPr lang="en-US" i="0" dirty="0" err="1">
                <a:latin typeface="Helvetica" pitchFamily="34" charset="0"/>
              </a:rPr>
              <a:t>Schur</a:t>
            </a:r>
            <a:r>
              <a:rPr lang="en-US" i="0" dirty="0">
                <a:latin typeface="Helvetica" pitchFamily="34" charset="0"/>
              </a:rPr>
              <a:t> complements result,</a:t>
            </a:r>
          </a:p>
        </p:txBody>
      </p:sp>
      <p:pic>
        <p:nvPicPr>
          <p:cNvPr id="72714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28875" y="2227263"/>
            <a:ext cx="2955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0999" y="5802290"/>
            <a:ext cx="1730601" cy="50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362200" y="5791200"/>
            <a:ext cx="5360377" cy="5935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1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62EDE5-5609-4564-8749-B3197AE30717}" type="slidenum">
              <a:rPr lang="en-US"/>
              <a:pPr/>
              <a:t>56</a:t>
            </a:fld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Computation of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Using Gaussian least squares results:</a:t>
            </a:r>
          </a:p>
        </p:txBody>
      </p:sp>
      <p:pic>
        <p:nvPicPr>
          <p:cNvPr id="7373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2286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6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28875" y="2227263"/>
            <a:ext cx="2955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156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600" y="4267200"/>
            <a:ext cx="48847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1567" name="AutoShape 15"/>
          <p:cNvSpPr>
            <a:spLocks/>
          </p:cNvSpPr>
          <p:nvPr/>
        </p:nvSpPr>
        <p:spPr bwMode="auto">
          <a:xfrm rot="5400000">
            <a:off x="4114800" y="1981200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1568" name="Line 16"/>
          <p:cNvSpPr>
            <a:spLocks noChangeShapeType="1"/>
          </p:cNvSpPr>
          <p:nvPr/>
        </p:nvSpPr>
        <p:spPr bwMode="auto">
          <a:xfrm flipH="1">
            <a:off x="2971800" y="3352800"/>
            <a:ext cx="12954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1572" name="Line 20"/>
          <p:cNvSpPr>
            <a:spLocks noChangeShapeType="1"/>
          </p:cNvSpPr>
          <p:nvPr/>
        </p:nvSpPr>
        <p:spPr bwMode="auto">
          <a:xfrm>
            <a:off x="1905000" y="4953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29797" y="5867400"/>
            <a:ext cx="1863769" cy="68509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597031" y="2209800"/>
            <a:ext cx="1548800" cy="76261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887094" y="5791200"/>
            <a:ext cx="4263999" cy="685171"/>
          </a:xfrm>
          <a:prstGeom prst="rect">
            <a:avLst/>
          </a:prstGeom>
          <a:noFill/>
          <a:ln/>
          <a:effectLst/>
        </p:spPr>
      </p:pic>
      <p:sp>
        <p:nvSpPr>
          <p:cNvPr id="19" name="Line 26"/>
          <p:cNvSpPr>
            <a:spLocks noChangeShapeType="1"/>
          </p:cNvSpPr>
          <p:nvPr/>
        </p:nvSpPr>
        <p:spPr bwMode="auto">
          <a:xfrm flipV="1">
            <a:off x="5867400" y="5334000"/>
            <a:ext cx="9906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6842125" y="489585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7" grpId="0" animBg="1"/>
      <p:bldP spid="791568" grpId="0" animBg="1"/>
      <p:bldP spid="791572" grpId="0" animBg="1"/>
      <p:bldP spid="19" grpId="0" animBg="1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62EDE5-5609-4564-8749-B3197AE30717}" type="slidenum">
              <a:rPr lang="en-US"/>
              <a:pPr/>
              <a:t>57</a:t>
            </a:fld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Computation of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Using Gaussian least squares results:</a:t>
            </a:r>
          </a:p>
        </p:txBody>
      </p:sp>
      <p:pic>
        <p:nvPicPr>
          <p:cNvPr id="7373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2286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1567" name="AutoShape 15"/>
          <p:cNvSpPr>
            <a:spLocks/>
          </p:cNvSpPr>
          <p:nvPr/>
        </p:nvSpPr>
        <p:spPr bwMode="auto">
          <a:xfrm rot="5400000">
            <a:off x="4343400" y="2057400"/>
            <a:ext cx="381000" cy="1752600"/>
          </a:xfrm>
          <a:prstGeom prst="rightBrace">
            <a:avLst>
              <a:gd name="adj1" fmla="val 4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1568" name="Line 16"/>
          <p:cNvSpPr>
            <a:spLocks noChangeShapeType="1"/>
          </p:cNvSpPr>
          <p:nvPr/>
        </p:nvSpPr>
        <p:spPr bwMode="auto">
          <a:xfrm flipH="1">
            <a:off x="1524000" y="3200400"/>
            <a:ext cx="2895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902128" y="2209800"/>
            <a:ext cx="2612709" cy="68498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597031" y="2209800"/>
            <a:ext cx="1548800" cy="76261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28812" y="3733800"/>
            <a:ext cx="2612285" cy="68487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124200" y="3733800"/>
            <a:ext cx="4777662" cy="62082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14600" y="4789488"/>
            <a:ext cx="23129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803019" y="4789487"/>
            <a:ext cx="4155999" cy="62089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1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508250" y="5916613"/>
            <a:ext cx="13271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9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038600" y="5780088"/>
            <a:ext cx="31702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7" grpId="0" animBg="1"/>
      <p:bldP spid="79156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011077-EC7C-424C-8EDD-E9FB0F738012}" type="slidenum">
              <a:rPr lang="en-US"/>
              <a:pPr/>
              <a:t>58</a:t>
            </a:fld>
            <a:endParaRPr 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Computation of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Therefore,</a:t>
            </a:r>
          </a:p>
        </p:txBody>
      </p:sp>
      <p:pic>
        <p:nvPicPr>
          <p:cNvPr id="7782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44850" y="2362200"/>
            <a:ext cx="13271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0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400" y="2286000"/>
            <a:ext cx="31702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2209800"/>
            <a:ext cx="2206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2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33528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</a:p>
        </p:txBody>
      </p:sp>
      <p:pic>
        <p:nvPicPr>
          <p:cNvPr id="13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599" y="4746580"/>
            <a:ext cx="1952772" cy="57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590800" y="4724400"/>
            <a:ext cx="6048532" cy="6697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3E642-29D8-4AE3-8AC5-B776B80AEA4B}" type="slidenum">
              <a:rPr lang="en-US"/>
              <a:pPr/>
              <a:t>59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Non-Recursive LS Estimation Error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02612" y="1447800"/>
            <a:ext cx="7240325" cy="856293"/>
          </a:xfrm>
          <a:prstGeom prst="rect">
            <a:avLst/>
          </a:prstGeom>
          <a:noFill/>
          <a:ln/>
          <a:effectLst/>
        </p:spPr>
      </p:pic>
      <p:pic>
        <p:nvPicPr>
          <p:cNvPr id="767001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9800" y="3810000"/>
            <a:ext cx="2513013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7002" name="AutoShape 26"/>
          <p:cNvSpPr>
            <a:spLocks/>
          </p:cNvSpPr>
          <p:nvPr/>
        </p:nvSpPr>
        <p:spPr bwMode="auto">
          <a:xfrm rot="5400000">
            <a:off x="6324600" y="1828800"/>
            <a:ext cx="304800" cy="1066800"/>
          </a:xfrm>
          <a:prstGeom prst="rightBrace">
            <a:avLst>
              <a:gd name="adj1" fmla="val 35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7003" name="Line 27"/>
          <p:cNvSpPr>
            <a:spLocks noChangeShapeType="1"/>
          </p:cNvSpPr>
          <p:nvPr/>
        </p:nvSpPr>
        <p:spPr bwMode="auto">
          <a:xfrm>
            <a:off x="64770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7004" name="AutoShape 28"/>
          <p:cNvSpPr>
            <a:spLocks/>
          </p:cNvSpPr>
          <p:nvPr/>
        </p:nvSpPr>
        <p:spPr bwMode="auto">
          <a:xfrm rot="5400000">
            <a:off x="5295900" y="19431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7005" name="Line 29"/>
          <p:cNvSpPr>
            <a:spLocks noChangeShapeType="1"/>
          </p:cNvSpPr>
          <p:nvPr/>
        </p:nvSpPr>
        <p:spPr bwMode="auto">
          <a:xfrm>
            <a:off x="5334000" y="2743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67007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5486400"/>
            <a:ext cx="2071688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7009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7225" y="3275013"/>
            <a:ext cx="18621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02" grpId="0" animBg="1"/>
      <p:bldP spid="767003" grpId="0" animBg="1"/>
      <p:bldP spid="767004" grpId="0" animBg="1"/>
      <p:bldP spid="7670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6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28305" y="2819400"/>
            <a:ext cx="7353989" cy="46706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03295" y="3810000"/>
            <a:ext cx="7929309" cy="43690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02063" y="4835335"/>
            <a:ext cx="7663673" cy="406126"/>
          </a:xfrm>
          <a:prstGeom prst="rect">
            <a:avLst/>
          </a:prstGeom>
          <a:noFill/>
          <a:ln/>
          <a:effectLst/>
        </p:spPr>
      </p:pic>
      <p:cxnSp>
        <p:nvCxnSpPr>
          <p:cNvPr id="30" name="Straight Arrow Connector 29"/>
          <p:cNvCxnSpPr/>
          <p:nvPr/>
        </p:nvCxnSpPr>
        <p:spPr bwMode="auto">
          <a:xfrm flipV="1">
            <a:off x="6705600" y="4800600"/>
            <a:ext cx="17526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8458200" y="4419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01758" y="5638800"/>
            <a:ext cx="2378565" cy="406526"/>
          </a:xfrm>
          <a:prstGeom prst="rect">
            <a:avLst/>
          </a:prstGeom>
          <a:noFill/>
          <a:ln/>
          <a:effectLst/>
        </p:spPr>
      </p:pic>
      <p:sp>
        <p:nvSpPr>
          <p:cNvPr id="38" name="TextBox 37"/>
          <p:cNvSpPr txBox="1"/>
          <p:nvPr/>
        </p:nvSpPr>
        <p:spPr>
          <a:xfrm>
            <a:off x="381000" y="2057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Proof: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83468" y="1295400"/>
            <a:ext cx="6764363" cy="632198"/>
          </a:xfrm>
          <a:prstGeom prst="rect">
            <a:avLst/>
          </a:prstGeom>
          <a:noFill/>
          <a:ln/>
          <a:effectLst/>
        </p:spPr>
      </p:pic>
      <p:sp>
        <p:nvSpPr>
          <p:cNvPr id="40" name="Rectangle 39"/>
          <p:cNvSpPr/>
          <p:nvPr/>
        </p:nvSpPr>
        <p:spPr bwMode="auto">
          <a:xfrm>
            <a:off x="8458200" y="5715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685A47-2CFB-4E48-A94A-01C19151F06E}" type="slidenum">
              <a:rPr lang="en-US"/>
              <a:pPr/>
              <a:t>60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</a:t>
            </a:r>
            <a:r>
              <a:rPr lang="en-US" dirty="0" err="1"/>
              <a:t>Schur</a:t>
            </a:r>
            <a:r>
              <a:rPr lang="en-US" dirty="0"/>
              <a:t> complement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" y="1524000"/>
            <a:ext cx="3424621" cy="66375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90800" y="2133600"/>
            <a:ext cx="5620699" cy="985175"/>
          </a:xfrm>
          <a:prstGeom prst="rect">
            <a:avLst/>
          </a:prstGeom>
          <a:noFill/>
          <a:ln/>
          <a:effectLst/>
        </p:spPr>
      </p:pic>
      <p:sp>
        <p:nvSpPr>
          <p:cNvPr id="769030" name="AutoShape 6"/>
          <p:cNvSpPr>
            <a:spLocks/>
          </p:cNvSpPr>
          <p:nvPr/>
        </p:nvSpPr>
        <p:spPr bwMode="auto">
          <a:xfrm rot="5400000">
            <a:off x="5905500" y="2171700"/>
            <a:ext cx="304800" cy="2362200"/>
          </a:xfrm>
          <a:prstGeom prst="rightBrace">
            <a:avLst>
              <a:gd name="adj1" fmla="val 7579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9031" name="Line 7"/>
          <p:cNvSpPr>
            <a:spLocks noChangeShapeType="1"/>
          </p:cNvSpPr>
          <p:nvPr/>
        </p:nvSpPr>
        <p:spPr bwMode="auto">
          <a:xfrm>
            <a:off x="6324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7770" y="5943600"/>
            <a:ext cx="4301572" cy="550213"/>
          </a:xfrm>
          <a:prstGeom prst="rect">
            <a:avLst/>
          </a:prstGeom>
          <a:noFill/>
          <a:ln/>
          <a:effectLst/>
        </p:spPr>
      </p:pic>
      <p:pic>
        <p:nvPicPr>
          <p:cNvPr id="76903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8400" y="5943600"/>
            <a:ext cx="23177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131274" y="4267200"/>
            <a:ext cx="4324889" cy="1143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0" grpId="0" animBg="1"/>
      <p:bldP spid="76903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4FA65-6FA8-4EBF-A057-A8B2666FE5CB}" type="slidenum">
              <a:rPr lang="en-US"/>
              <a:pPr/>
              <a:t>61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 Schur complement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1676400"/>
            <a:ext cx="2731470" cy="74015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352800" y="1600200"/>
            <a:ext cx="3758801" cy="569368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5867400"/>
            <a:ext cx="4301572" cy="550213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0" y="3048000"/>
            <a:ext cx="7620000" cy="529733"/>
          </a:xfrm>
          <a:prstGeom prst="rect">
            <a:avLst/>
          </a:prstGeom>
          <a:noFill/>
          <a:ln/>
          <a:effectLst/>
        </p:spPr>
      </p:pic>
      <p:sp>
        <p:nvSpPr>
          <p:cNvPr id="14" name="Rectangle 13"/>
          <p:cNvSpPr/>
          <p:nvPr/>
        </p:nvSpPr>
        <p:spPr bwMode="auto">
          <a:xfrm>
            <a:off x="8534400" y="6248400"/>
            <a:ext cx="3048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34F956-2C2C-4A19-9956-82D635F12C1C}" type="slidenum">
              <a:rPr lang="en-US"/>
              <a:pPr/>
              <a:t>62</a:t>
            </a:fld>
            <a:endParaRPr 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The conditional mean is the least squares estimator: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04912" y="2743200"/>
            <a:ext cx="6534174" cy="494892"/>
          </a:xfrm>
          <a:prstGeom prst="rect">
            <a:avLst/>
          </a:prstGeom>
          <a:noFill/>
          <a:ln/>
          <a:effectLst/>
        </p:spPr>
      </p:pic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For Gaussians, the conditional mean is an affine function</a:t>
            </a:r>
          </a:p>
        </p:txBody>
      </p:sp>
      <p:pic>
        <p:nvPicPr>
          <p:cNvPr id="78336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68463" y="5638800"/>
            <a:ext cx="5805487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build="p"/>
      <p:bldP spid="78336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D67F9-E4C7-4B3F-80BE-4EBDAB92B4E3}" type="slidenum">
              <a:rPr lang="en-US"/>
              <a:pPr/>
              <a:t>63</a:t>
            </a:fld>
            <a:endParaRPr 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The conditional mean can be computed recursively:</a:t>
            </a:r>
          </a:p>
        </p:txBody>
      </p:sp>
      <p:sp>
        <p:nvSpPr>
          <p:cNvPr id="798728" name="Rectangle 8"/>
          <p:cNvSpPr>
            <a:spLocks noChangeArrowheads="1"/>
          </p:cNvSpPr>
          <p:nvPr/>
        </p:nvSpPr>
        <p:spPr bwMode="auto">
          <a:xfrm>
            <a:off x="838200" y="2286000"/>
            <a:ext cx="580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800" i="0">
                <a:latin typeface="Helvetica" pitchFamily="34" charset="0"/>
              </a:rPr>
              <a:t>If we first know of outcome </a:t>
            </a:r>
            <a:r>
              <a:rPr lang="en-US" sz="2800" b="1">
                <a:latin typeface="Century Schoolbook" pitchFamily="18" charset="0"/>
              </a:rPr>
              <a:t>Y = y</a:t>
            </a:r>
          </a:p>
        </p:txBody>
      </p:sp>
      <p:pic>
        <p:nvPicPr>
          <p:cNvPr id="79872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200400"/>
            <a:ext cx="3759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CA1D1F-CEA0-4A37-8EF2-F8B067018942}" type="slidenum">
              <a:rPr lang="en-US"/>
              <a:pPr/>
              <a:t>64</a:t>
            </a:fld>
            <a:endParaRPr lang="en-US"/>
          </a:p>
        </p:txBody>
      </p:sp>
      <p:sp>
        <p:nvSpPr>
          <p:cNvPr id="83971" name="Rectangle 6"/>
          <p:cNvSpPr>
            <a:spLocks noChangeArrowheads="1"/>
          </p:cNvSpPr>
          <p:nvPr/>
        </p:nvSpPr>
        <p:spPr bwMode="auto">
          <a:xfrm>
            <a:off x="893763" y="2286000"/>
            <a:ext cx="673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2 If we afterwards know of outcome </a:t>
            </a:r>
            <a:r>
              <a:rPr lang="en-US" sz="2800" b="1">
                <a:latin typeface="Century Schoolbook" pitchFamily="18" charset="0"/>
              </a:rPr>
              <a:t>Z = z</a:t>
            </a: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The conditional mean can be computed recursively:</a:t>
            </a:r>
          </a:p>
        </p:txBody>
      </p:sp>
      <p:pic>
        <p:nvPicPr>
          <p:cNvPr id="80077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3048000"/>
            <a:ext cx="40306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077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3886200"/>
            <a:ext cx="26146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0778" name="Rectangle 10"/>
          <p:cNvSpPr>
            <a:spLocks noChangeArrowheads="1"/>
          </p:cNvSpPr>
          <p:nvPr/>
        </p:nvSpPr>
        <p:spPr bwMode="auto">
          <a:xfrm>
            <a:off x="609600" y="4419600"/>
            <a:ext cx="8851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then</a:t>
            </a:r>
          </a:p>
        </p:txBody>
      </p:sp>
      <p:pic>
        <p:nvPicPr>
          <p:cNvPr id="80077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5791200"/>
            <a:ext cx="13192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078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29000" y="5715000"/>
            <a:ext cx="585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0781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5715000"/>
            <a:ext cx="27574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0782" name="Rectangle 14"/>
          <p:cNvSpPr>
            <a:spLocks noChangeArrowheads="1"/>
          </p:cNvSpPr>
          <p:nvPr/>
        </p:nvSpPr>
        <p:spPr bwMode="auto">
          <a:xfrm>
            <a:off x="1219200" y="5257800"/>
            <a:ext cx="6477000" cy="14478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0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0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8" grpId="0"/>
      <p:bldP spid="80078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0: Probability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1: State-space </a:t>
            </a:r>
            <a:r>
              <a:rPr lang="en-US" err="1"/>
              <a:t>control</a:t>
            </a:r>
            <a:r>
              <a:rPr lang="en-US"/>
              <a:t>, estimation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Unit 2: Input/output control</a:t>
            </a:r>
          </a:p>
          <a:p>
            <a:endParaRPr lang="en-US" dirty="0"/>
          </a:p>
          <a:p>
            <a:r>
              <a:rPr lang="en-US" dirty="0"/>
              <a:t>Unit 3: Adaptive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438400"/>
            <a:ext cx="853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Up Arrow 6"/>
          <p:cNvSpPr/>
          <p:nvPr/>
        </p:nvSpPr>
        <p:spPr bwMode="auto">
          <a:xfrm>
            <a:off x="8153400" y="1524000"/>
            <a:ext cx="457200" cy="609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9144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36951-0536-4DDA-866D-285E7BCF3A3F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Conditional Expectation (review)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Let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be continuous random vectors with joint PDF 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b="1" i="1" dirty="0"/>
              <a:t>Conditional </a:t>
            </a:r>
            <a:r>
              <a:rPr lang="en-US" dirty="0"/>
              <a:t> </a:t>
            </a:r>
            <a:r>
              <a:rPr lang="en-US" b="1" i="1" dirty="0"/>
              <a:t>Expectation  (conditional mean)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of </a:t>
            </a:r>
            <a:r>
              <a:rPr lang="en-US" i="1" dirty="0">
                <a:latin typeface="Century Schoolbook" pitchFamily="18" charset="0"/>
              </a:rPr>
              <a:t>X </a:t>
            </a:r>
            <a:r>
              <a:rPr lang="en-US" dirty="0">
                <a:latin typeface="Arial" charset="0"/>
              </a:rPr>
              <a:t>given and outcome</a:t>
            </a:r>
            <a:r>
              <a:rPr lang="en-US" i="1" dirty="0">
                <a:latin typeface="Century Schoolbook" pitchFamily="18" charset="0"/>
              </a:rPr>
              <a:t> Y = y</a:t>
            </a:r>
          </a:p>
        </p:txBody>
      </p:sp>
      <p:pic>
        <p:nvPicPr>
          <p:cNvPr id="8197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16002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62200" y="4191000"/>
            <a:ext cx="4768941" cy="63206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657600" y="5105400"/>
            <a:ext cx="3622051" cy="9443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F6D82D-5016-4FAE-8E51-FAF49191BAFE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Conditional Expectation (review)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/>
              <a:t>Conditional </a:t>
            </a:r>
            <a:r>
              <a:rPr lang="en-US"/>
              <a:t> </a:t>
            </a:r>
            <a:r>
              <a:rPr lang="en-US" b="1" i="1"/>
              <a:t>Expectation  (conditional mean)</a:t>
            </a:r>
            <a:endParaRPr lang="en-US"/>
          </a:p>
          <a:p>
            <a:pPr eaLnBrk="1" hangingPunct="1">
              <a:buFontTx/>
              <a:buNone/>
            </a:pPr>
            <a:r>
              <a:rPr lang="en-US"/>
              <a:t>of </a:t>
            </a:r>
            <a:r>
              <a:rPr lang="en-US" i="1">
                <a:latin typeface="Century Schoolbook" pitchFamily="18" charset="0"/>
              </a:rPr>
              <a:t>X </a:t>
            </a:r>
            <a:r>
              <a:rPr lang="en-US">
                <a:latin typeface="Arial" charset="0"/>
              </a:rPr>
              <a:t>given and outcome</a:t>
            </a:r>
            <a:r>
              <a:rPr lang="en-US" i="1">
                <a:latin typeface="Century Schoolbook" pitchFamily="18" charset="0"/>
              </a:rPr>
              <a:t> Y = y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106082" y="2481263"/>
            <a:ext cx="4993492" cy="99453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09800" y="3962400"/>
            <a:ext cx="5130779" cy="1224453"/>
          </a:xfrm>
          <a:prstGeom prst="rect">
            <a:avLst/>
          </a:prstGeom>
          <a:noFill/>
          <a:ln/>
          <a:effectLst/>
        </p:spPr>
      </p:pic>
      <p:pic>
        <p:nvPicPr>
          <p:cNvPr id="71783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5867400"/>
            <a:ext cx="15398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38" name="Text Box 14"/>
          <p:cNvSpPr txBox="1">
            <a:spLocks noChangeArrowheads="1"/>
          </p:cNvSpPr>
          <p:nvPr/>
        </p:nvSpPr>
        <p:spPr bwMode="auto">
          <a:xfrm>
            <a:off x="4572000" y="5715000"/>
            <a:ext cx="4362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new notation</a:t>
            </a:r>
          </a:p>
          <a:p>
            <a:r>
              <a:rPr lang="en-US">
                <a:solidFill>
                  <a:srgbClr val="FF0000"/>
                </a:solidFill>
              </a:rPr>
              <a:t>(following the ME233 class notes)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C704B-3EE8-4FFF-8C1B-C344245139BF}" type="slidenum">
              <a:rPr lang="en-US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Expectation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Notice that the conditional expectation</a:t>
            </a:r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/>
            <a:endParaRPr lang="en-US"/>
          </a:p>
        </p:txBody>
      </p:sp>
      <p:pic>
        <p:nvPicPr>
          <p:cNvPr id="1024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9000" y="381000"/>
            <a:ext cx="669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51" name="Rectangle 11"/>
          <p:cNvSpPr>
            <a:spLocks noChangeArrowheads="1"/>
          </p:cNvSpPr>
          <p:nvPr/>
        </p:nvSpPr>
        <p:spPr bwMode="auto">
          <a:xfrm>
            <a:off x="595313" y="4114800"/>
            <a:ext cx="8114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can be interpreted as a function of </a:t>
            </a:r>
            <a:r>
              <a:rPr lang="en-US" i="0" u="sng" dirty="0">
                <a:latin typeface="Helvetica" pitchFamily="34" charset="0"/>
              </a:rPr>
              <a:t>the  random variable </a:t>
            </a:r>
            <a:r>
              <a:rPr lang="en-US" u="sng" dirty="0">
                <a:latin typeface="Century Schoolbook" pitchFamily="18" charset="0"/>
              </a:rPr>
              <a:t>Y</a:t>
            </a:r>
            <a:r>
              <a:rPr lang="en-US" dirty="0">
                <a:latin typeface="Century Schoolbook" pitchFamily="18" charset="0"/>
              </a:rPr>
              <a:t>.</a:t>
            </a:r>
          </a:p>
        </p:txBody>
      </p:sp>
      <p:pic>
        <p:nvPicPr>
          <p:cNvPr id="10247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1143000"/>
            <a:ext cx="669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24580" y="2397125"/>
            <a:ext cx="4858202" cy="102392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19057" y="5254625"/>
            <a:ext cx="5218471" cy="10237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  <p:tag name="DEFAULTDISPLAYSOURCE" val="\documentclass{slides}\pagestyle{empty}&#10;\usepackage{amsmath}&#10;\begin{document}&#10;\input{me232_eq}&#10;\input{cm_def}&#10;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begin{equation*}&#10;xp_{_{X }}(x)&#10;\end{equation*}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66"/>
  <p:tag name="PICTUREFILESIZE" val="206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3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52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49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\begin{bmatrix} X \\ Y \\ Z \end{bmatrix} \sim N \left(&#10;\begin{bmatrix} m_{_X} \\ m_{_Y} \\ m_{_Z} \end{bmatrix}, \ &#10;\begin{bmatrix}&#10;\Lambda_{_{XX}} &amp; \Lambda_{_{XY}} &amp; \Lambda_{_{XZ}} \\&#10;\Lambda_{_{YX}} &amp; \Lambda_{_{YY}} &amp; \Lambda_{_{YZ}} \\&#10;\Lambda_{_{ZX}} &amp; \Lambda_{_{ZY}} &amp; \Lambda_{_{ZZ}}&#10;\end{bmatrix} \right)&#10;\end{equatio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6"/>
  <p:tag name="PICTUREFILESIZE" val="4049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3"/>
  <p:tag name="PICTUREFILESIZE" val="404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\in \R^M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8"/>
  <p:tag name="PICTUREFILESIZE" val="436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\in \R^p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8"/>
  <p:tag name="PICTUREFILESIZE" val="385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9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}} = E \{X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580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&gt;&gt; n,\, p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487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_{|y} =  E\{ X  | Y = y\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8"/>
  <p:tag name="PICTUREFILESIZE" val="849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y} =\hat x  + \Lambda_{_{XY}}\,&#10;\Lambda_{_{YY}}^{-1} \left ( y - \hat y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9"/>
  <p:tag name="PICTUREFILESIZE" val="1307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39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_{|yz} =  E\{ X  | Y = y,\, Z = z\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7"/>
  <p:tag name="PICTUREFILESIZE" val="118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y} =\hat x  + \Lambda_{_{XY}}\,&#10;\Lambda_{_{YY}}^{-1} \left ( y - \hat y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9"/>
  <p:tag name="PICTUREFILESIZE" val="1307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x}_{|w} =  E\{ X  | Y = y,\, Z = z\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2"/>
  <p:tag name="PICTUREFILESIZE" val="1140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 x _{|_{w}} =\hat x  + \Lambda_{_{XW}}\,&#10;\Lambda_{_{WW}}^{-1} \left ( w - \hat w \right 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4"/>
  <p:tag name="PICTUREFILESIZE" val="1401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\int_{R_x}   &#10;x \, p_{_{X}}(x) dx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1073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wh = \mat{\zh \\  \yh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507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 + M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278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 = \mat{Z \\  Y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96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}}&#10;= \Lambda_{_{\tilde{X}_{|Y} \tilde{X}_{|Y}}}&#10;- \Lambda_{_{XZ}} \Lambda_{_{ZZ}}^{-1} \Lambda_{_{ZX}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9"/>
  <p:tag name="PICTUREFILESIZE" val="1808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y = E \{ \Zt \Yt^T \} = 0&#10;\eeqns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5"/>
  <p:tag name="PICTUREFILESIZE" val="927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_{|YZ}} = \hat{X}_{_{|Y}} + \left( \tilde{X}_{|Y} \right)_{|Z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1241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 = \hat{x} + \Lambda_{_{XY}} \Lambda_{_{YY}}^{-1} (Y - \hat{y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348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Z} = \Lambda_{_{XZ}} \Lambda_{_{ZZ}}^{-1} (Z - \hat{z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593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} \tilde{X}_{|Y} }} &#10;= \Lambda_{_{XX}} - \Lambda_{_{XY}} \Lambda_{_{YY}}^{-1} \Lambda_{_{Y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76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6"/>
  <p:tag name="PICTUREFILESIZE" val="139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3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52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49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Z}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381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 +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84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Z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82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Z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82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( \tilde{X}_{|Y} \right)_{|Z} = &#10;E\{ \tilde{X}_{_{|Y}}   \} +&#10;\Lambda_{_{\tilde{X}_{|Y} Z}} \Lambda_{_{ZZ}}^{-1} \, (Z - \hat{z})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2259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_{\tilde{X}_{|Y} Z}} = E\{ \tilde{X}_{_{|Y}} \tilde{Z}^T 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1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E \left \{ \left [ \Xt - \Lambda_{_{XY}}\,&#10;\Lambda_{_{YY}}^{-1} \Yt \right ] \Zt^T \right \}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1390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E   \{   \Xt  \Zt^T   \}&#10; - \Lambda_{_{XY}}\,&#10;\Lambda_{_{YY}}^{-1} E   \{  \Yt  \Zt^T  \}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1"/>
  <p:tag name="PICTUREFILESIZE" val="1614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 Z}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255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( \tilde{X}_{|Y} \right)_{|Z} =&#10;\Lambda_{_{X Z}} \Lambda_{_{ZZ}}^{-1} \, (Z - \hat{z})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7"/>
  <p:tag name="PICTUREFILESIZE" val="1618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&#10;$\left( \tilde{X}_{_{|Y}} \right)_{|Z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0"/>
  <p:tag name="PICTUREFILESIZE" val="9137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at{\Lzz^{-1} &amp; 0 \\ 0 &amp; \Lyy^{-1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787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X}_{_{|YZ}} =\hat{x}  + \Lambda_{_{XW}}\,&#10;\Lambda_{_{WW}}^{-1} \left ( W - \hat{w} \right )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603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begin{bmatrix}&#10;\tilde{Z} \\ \tilde{Y}&#10;\end{bmatrix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"/>
  <p:tag name="PICTUREFILESIZE" val="26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at{\Lxz &amp; \Lxy 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555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X}_{_{|YZ}} =\hat{x}  +  \Lambda_{_{XY}}\,&#10;\Lambda_{_{YY}}^{-1} \, \tilde{Y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17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+  \Lambda_{_{XZ}}\,&#10;\Lambda_{_{ZZ}}^{-1} \, \tilde{Z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705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_{|YZ}} = \hat{X}_{_{|Y}} + \left( \tilde{X}_{|Y} \right)_{|Z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1260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_{_{|Y}}  template TPT1  env TPENV1  fore 0  back 16777215  eqnno 6"/>
  <p:tag name="FILENAME" val="TP_tmp"/>
  <p:tag name="ORIGWIDTH" val="17"/>
  <p:tag name="PICTUREFILESIZE" val="845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} }&#10;= \Lambda_{_{XX}} - \Lambda_{_{XW}} \Lambda_{_{WW}}^{-1} \Lambda_{_{W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1840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at{\Lzz^{-1} &amp; 0 \\ 0 &amp; \Lyy^{-1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787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\Lambda_{_{ZX}} \\ \Lambda_{_{YX}}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515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at{\Lxz &amp; \Lxy 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555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}}&#10;= \Lambda_{_{XX}} - \Lambda_{_{XY}} \Lambda_{_{YY}}^{-1} \Lambda_{_{YX}}&#10;- \Lambda_{_{XZ}} \Lambda_{_{ZZ}}^{-1} \Lambda_{_{Z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4"/>
  <p:tag name="PICTUREFILESIZE" val="2379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}}&#10;= \Lambda_{_{\tilde{X}_{|Y} \tilde{X}_{|Y}}}&#10;- \Lambda_{_{XZ}} \Lambda_{_{ZZ}}^{-1} \Lambda_{_{ZX}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9"/>
  <p:tag name="PICTUREFILESIZE" val="1808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ambda_{_{\tilde{X}_{|Y} \tilde{X}_{|Y}}}  template TPT2  env TPENV2  fore 0  back 16777215  eqnno 6"/>
  <p:tag name="FILENAME" val="TP_tmp"/>
  <p:tag name="ORIGWIDTH" val="71"/>
  <p:tag name="PICTUREFILESIZE" val="37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y = E \{ \Zt \Yt^T \} \ne 0&#10;\eeqns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5"/>
  <p:tag name="PICTUREFILESIZE" val="1000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Z} = \hat{X}_{|Y} + \left( \tilde{X}_{|Y} \right)_{|(\tilde{Z}_{|Y})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2"/>
  <p:tag name="PICTUREFILESIZE" val="1570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_Y} =\hat{x} + \Lambda_{_{XY}} \Lambda_{_{YY}}^{-1} (Y - \hat{y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322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X _{|_Y} =   X  - \XhY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619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Z _{|_Y} =   Z  - \hat Z_{| _{_Y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581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Z}_{|_Y} =\hat{z} + \Lambda_{_{ZY}} \Lambda_{_{YY}}^{-1} (Y - \hat{y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83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X _{|_y} =   X  -  \hat x _{|_y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587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_{|_y} =   z  - \zh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3"/>
  <p:tag name="PICTUREFILESIZE" val="516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_Y} =\hat{x} + \Lambda_{_{XY}} \Lambda_{_{YY}}^{-1} (Y - \hat{y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322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Z}_{|_Y} =\hat{z} + \Lambda_{_{ZY}} \Lambda_{_{YY}}^{-1} (Y - \hat{y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8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\|X - \hat x\|^2\}  \le E \{\|X -  z\|^2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1259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3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52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Z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30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Z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25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(\tilde{Z}_{|Y})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837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49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Z}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381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 +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(\tilde{Z}_{|Y})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837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(\tilde{Z}_{|Y})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837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( \tilde{X}_{|Y} \right)_{|(\tilde{Z}_{|Y})} &#10;&amp; = \Lambda_{_{\tilde{X}_{|Y} \tilde{Z}_{|Y}}} \Lambda_{_{\tilde{Z}_{|Y} \tilde{Z}_{|Y}}}^{-1}&#10;(Z - \hat{Z}_{|Y})&#10;\end{align*}&#10;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367"/>
  <p:tag name="PICTUREFILESIZE" val="988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X}_{|Y} \tilde{Z}_{|Y} }} &#10;&amp; = \Lambda_{_{XZ}} - \Lambda_{_{XY}} \Lambda_{_{YY}}^{-1} \Lambda_{_{YZ}} \\&#10;\Lambda_{_{\tilde{Z}_{|Y} \tilde{Z}_{|Y} }} &#10;&amp; = \Lambda_{_{ZZ}} - \Lambda_{_{ZY}} \Lambda_{_{YY}}^{-1} \Lambda_{_{YZ}} \\&#10;\hat{Z}_{|Y} &amp; = \hat{z} + \Lambda_{_{ZY}} \Lambda_{_{YY}}^{-1} (Y - \hat{y})&#10;\end{align*}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289"/>
  <p:tag name="PICTUREFILESIZE" val="1955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_{|Y} &amp; = \hat{x} + \Lambda_{_{XY}} \Lambda_{_{YY}}^{-1} (Y - \hat{y}) \\&#10;\hat{Z}_{|Y} &amp; = \hat{z} + \Lambda_{_{ZY}} \Lambda_{_{YY}}^{-1} (Y - \hat{y}) \\&#10;\left( \tilde{X}_{|Y} \right)_{|(\tilde{Z}_{|Y})} &#10;&amp; = \Lambda_{_{\tilde{X}_{|Y} \tilde{Z}_{|Y}}} \Lambda_{_{\tilde{Z}_{|Y} \tilde{Z}_{|Y}}}^{-1}&#10;(Z - \hat{Z}_{|Y})&#10;\end{align*}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367"/>
  <p:tag name="PICTUREFILESIZE" val="2216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_{|YZ} &amp; = \hat{X}_{|Y} + \left( \tilde{X}_{|Y} \right)_{|(\tilde{Z}_{|Y})}&#10;\end{align*}&#10;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251"/>
  <p:tag name="PICTUREFILESIZE" val="648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[ \Lambda_{_{ZZ}} - \Lambda_{_{ZY}} \Lambda_{_{YY}}^{-1} \Lambda_{_{YZ}} \right]^{-1}\\&#10;\end{align*}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214"/>
  <p:tag name="PICTUREFILESIZE" val="458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XZ}} - \Lambda_{_{XY}} \Lambda_{_{YY}}^{-1} \Lambda_{_{YZ}} &#10;\end{align*}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182"/>
  <p:tag name="PICTUREFILESIZE" val="445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X}_{_{|Y}} \tilde{X}_{_{|Y}} }}&#10;= \Lambda_{_{XX}} - \Lambda_{_{XY}} \Lambda_{_{YY}}^{-1} \Lambda_{_{YX}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83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X}_{|YZ} \tilde{X}_{|YZ}}}&#10;= \Lambda_{_{\tilde{X}_{|Y} \tilde{X}_{|Y}}}&#10;- \Lambda_{_{\tilde{X}_{|Y} \tilde{Z}_{|Y}}} &#10;\Lambda_{_{\tilde{Z}_{|Y} \tilde{Z}_{|Y}}}^{-1} &#10;\Lambda_{_{\tilde{Z}_{|Y} \tilde{X}_{|Y}}}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9"/>
  <p:tag name="PICTUREFILESIZE" val="2386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\| X - z \|^2 \} &amp; = E \{ \| (X - \hat{x}) - (z - \hat{x}) \|^2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93"/>
  <p:tag name="PICTUREFILESIZE" val="8575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X}_{_{|Y}} \tilde{Z}_{_{|Y}} }}&#10;= \Lambda_{_{XZ}} - \Lambda_{_{XY}} \Lambda_{_{YY}}^{-1} \Lambda_{_{YZ}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4"/>
  <p:tag name="PICTUREFILESIZE" val="1555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Z}_{_{|Y}} \tilde{Z}_{_{|Y}} }}&#10;= \Lambda_{_{ZZ}} - \Lambda_{_{ZY}} \Lambda_{_{YY}}^{-1} \Lambda_{_{YZ}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462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_{|yz} =  E\{ X  | Y = y,\, Z = z\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7"/>
  <p:tag name="PICTUREFILESIZE" val="1182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\hat x  + \Lambda_{_{XW}}\,&#10;\Lambda_{_{WW}}^{-1} \left ( w - \hat w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7"/>
  <p:tag name="PICTUREFILESIZE" val="1417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wh = \mat{\zh \\  \yh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5076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 = \mat{Z \\  Y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96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ww = \mat{\Lzz &amp; \Lzy \\ \Lyz &amp; \Ly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3"/>
  <p:tag name="PICTUREFILESIZE" val="1379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^{-1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47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19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&#10; = \Lzz - \Lzy \Lyy^{-1} \Lyz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07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E \{ \| X - \hat{x} \|^2 + \| z - \hat{x} \|^2 - 2 (z - \hat{x})^T (X - \hat{x})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53"/>
  <p:tag name="PICTUREFILESIZE" val="9823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:= \Lambda_{_{Z|Y}} $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72"/>
  <p:tag name="PICTUREFILESIZE" val="130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Lambda_{_{\tilde{Z}_{|Y} \tilde{Z}_{|Y} }}$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91"/>
  <p:tag name="PICTUREFILESIZE" val="200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19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ww = \mat{\Lzz &amp; \Lzy \\ \Lyz &amp; \Ly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3"/>
  <p:tag name="PICTUREFILESIZE" val="1379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 &#10; = \Lzz - \Lzy \Lyy^{-1} \Lyz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55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z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96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ww^{-1} = \mat{\Lambda_{_{Z|Y}} ^{-1}\: &amp;\:\:&amp;  -\Lambda_{_{Z|Y}} ^{-1} F  \\[1em] -F^T \Lambda_{_{Z|Y}} ^{-1} &amp;\:\:&amp; \Lyy^{-1} &#10;+ F^T&#10;  \Lambda_{_{Z|Y}} ^{-1} F  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7"/>
  <p:tag name="PICTUREFILESIZE" val="2681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\hat x  + \Lambda_{_{XW}}\,&#10;\Lambda_{_{WW}}^{-1} \left ( w - \hat w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7"/>
  <p:tag name="PICTUREFILESIZE" val="14179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wt = \mat{\zt\\  \yt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99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mat{\Lzz &amp; \Lzy \\ \Lyz &amp; \Lyy}^{-1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108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E \{ \| X - \hat{x} \|^2 \} + \| z - \hat{x} \|^2 - 2 (z - \hat{x})^T E \{ X - \hat{x}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71"/>
  <p:tag name="PICTUREFILESIZE" val="10239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mat{\Lxz &amp; \Lxy} 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5557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 = \mat{Z \\  Y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96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\hat x  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367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+&amp; \mat{\Lxz &amp; \Lxy}   \:&#10; \mat{\Lzz &amp; \Lzy \\ \Lyz &amp; \Lyy}^{-1} \:\mat{\zt\\  \yt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5"/>
  <p:tag name="PICTUREFILESIZE" val="2191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&#10; = \Lzz - \Lzy \Lyy^{-1} \Lyz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55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z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96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mat{\Lambda_{_{Z|Y}} ^{-1}\: &amp;\:\:&amp;  -\Lambda_{_{Z|Y}} ^{-1} F  \\[1em] -F^T \Lambda_{_{Z|Y}} ^{-1} &amp;\:\:&amp; \Lyy^{-1} &#10;+ F^T&#10;  \Lambda_{_{Z|Y}} ^{-1} F  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2202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271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 + \Lambda_{_{XY}}\,&#10;\Lambda_{_{YY}}^{-1} \yt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786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&#10; = \Lzz - \Lzy \Lyy^{-1} \Lyz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5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\geq E \{ \| X - \hat{x} \|^2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146"/>
  <p:tag name="PICTUREFILESIZE" val="3251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+&amp;  ( \Lxz - \Lxy  \Lyy^{-1} \Lyz   ) \, \Lambda_{_{Z|Y}}^{-1}\,&#10;(\zt - \Lzy \Lyy^{-1}  \yt)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8"/>
  <p:tag name="PICTUREFILESIZE" val="2308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+&amp;  ( \Lxz - \Lxy  \Lyy^{-1} \Lyz   ) \, \Lambda_{_{Z|Y}}^{-1}\,&#10;(\zt - \Lzy \Lyy^{-1}  \yt)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8"/>
  <p:tag name="PICTUREFILESIZE" val="2308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271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 + \Lambda_{_{XY}}\,&#10;\Lambda_{_{YY}}^{-1} \yt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786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}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82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271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}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82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zt_{_{|y}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78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_{_{|y}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9"/>
  <p:tag name="PICTUREFILESIZE" val="229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+&amp;  ( \Lxz - \Lxy  \Lyy^{-1} \Lyz   ) \, \Lambda_{_{Z|Y}}^{-1}\,&#10;(\zt - \Lzy \Lyy^{-1}  \yt)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8"/>
  <p:tag name="PICTUREFILESIZE" val="23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\|X - \hat x\|^2\}  \le E \{\|X -  z\|^2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1259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z _{|_y} =\hat z  + \Lambda_{_{ZY}}\,&#10;\Lambda_{_{YY}}^{-1}\, \yt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979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_{|_y} =   z  - \zh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3"/>
  <p:tag name="PICTUREFILESIZE" val="516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z}_{|_y} =   z  - \hat z  - \Lambda_{_{ZY}} \Lambda_{_{YY}}^{-1} \tilde{y}$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215"/>
  <p:tag name="PICTUREFILESIZE" val="454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z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100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zty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78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_{|_y} =   \zt  + \Lambda_{_{ZY}}\,&#10;\Lambda_{_{YY}}^{-1}\, \y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1014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\XtY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93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ZtY \ZtY^T\} ^{-1} \, \zty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50"/>
  <p:tag name="PICTUREFILESIZE" val="945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+&amp; 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38"/>
  <p:tag name="PICTUREFILESIZE" val="779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 ( \Lxz - \Lxy  \Lyy^{-1} \Lyz   ) \, \Lambda_{_{Z|Y}}^{-1}\,&#10;(\zt - \Lzy \Lyy^{-1}  \yt)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245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zt _{|_y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1779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\XtY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93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ZtY \ZtY^T\} ^{-1} \, \zty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50"/>
  <p:tag name="PICTUREFILESIZE" val="945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_{_{X|y}} = E \{ X|Y=y \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6"/>
  <p:tag name="PICTUREFILESIZE" val="952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+&amp; 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38"/>
  <p:tag name="PICTUREFILESIZE" val="779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ZtY \ZtY^T\} ^{-1} \, \zty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50"/>
  <p:tag name="PICTUREFILESIZE" val="945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 \Lambda_{_{Z|Y}}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05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\ZtY \ZtY}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445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\Lzz - \Lzy \Lyy^{-1} \Lyz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02"/>
  <p:tag name="PICTUREFILESIZE" val="978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38"/>
  <p:tag name="PICTUREFILESIZE" val="786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\{ \ZtY \ZtY^T\}  =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7537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= \int_{R_x}  &#10;x \, p_{_{X|y}}(x) dx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1181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 ^{-1} \, \zty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78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38"/>
  <p:tag name="PICTUREFILESIZE" val="786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 ( \Lxz - \Lxy  \Lyy^{-1} \Lyz   ) \, \Lambda_{_{Z|Y}}^{-1}\,&#10; \zty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680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38"/>
  <p:tag name="PICTUREFILESIZE" val="786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(\Xt - \Lxy \Lyy^{-1} \Yt)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430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\{   \Xt  \Zt_{|_Y}^T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61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m_{_{X|y}} = \int_{R_x}&#10;x \, p_{_{X|y}}(x) dx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1488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 ^{-1} \, \zty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78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+&amp;  \Lxy \Lyy^{-1}  E\{ \Yt  \ZtY^T 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164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E\{   \Xt  \Zt_{|_Y}^T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657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 ^{-1} \, \zty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785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\{   \Xt  \Zt_{|_Y}^T\} &amp;=&amp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664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\{ \Xt  (\Zt - \Lzy \Lyy^{-1} \Yt)^T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91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 E\{ \Xt \Zt^T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569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&amp;-&amp; E\{ \Xt \Yt^T\}  \Lyy^{-1} \Lyz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106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\int_{R_x}&#10;x \,\left ( \frac{ p_{_{XY}}(x,y)}{p_{_Y}(y) } \right ) dx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2"/>
  <p:tag name="PICTUREFILESIZE" val="2010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 \Lxz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79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&amp;-&amp; \Lxy \Lyy^{-1} \Lyz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7717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 \Lxz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79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&amp;-&amp; \Lxy \Lyy^{-1} \Lyz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7717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719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 ( \Lxz - \Lxy  \Lyy^{-1} \Lyz   ) \, \Lambda_{_{Z|Y}}^{-1}\,&#10; \zty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680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W} \tilde{X}_{|W} }}&#10;= \Lambda_{_{XX}} - \Lambda_{_{XW}} \Lambda_{_{WW}}^{-1} \Lambda_{_{W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7779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mat{\Lzz &amp; \Lzy \\ \Lyz &amp; \Lyy}^{-1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108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\hat x|_y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31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mat{\Lxz &amp; \Lxy} 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5557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 = \mat{Z \\  Y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96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 }} = \Lambda_{_{X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933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- \begin{bmatrix} \Lambda_{_{XZ}} &amp; \Lambda_{_{XY}} \end{bmatrix}&#10;\begin{bmatrix} &#10; \Lambda_{_{ZZ}} &amp; \Lambda_{_{ZY}} \\&#10; \Lambda_{_{YZ}} &amp; \Lambda_{_{YY}}&#10;\end{bmatrix}^{-1}&#10;\begin{bmatrix} \Lambda_{_{ZX}} \\ \Lambda_{_{ZY}} \end{bmatrix}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2431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&#10; = \Lzz - \Lzy \Lyy^{-1} \Lyz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55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z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96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mat{\Lambda_{_{Z|Y}} ^{-1}\: &amp;\:\:&amp;  -\Lambda_{_{Z|Y}} ^{-1} F  \\[1em] -F^T \Lambda_{_{Z|Y}} ^{-1} &amp;\:\:&amp; \Lyy^{-1} &#10;+ F^T&#10;  \Lambda_{_{Z|Y}} ^{-1} F  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2202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 }}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8"/>
  <p:tag name="PICTUREFILESIZE" val="651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XX}} - \Lambda_{_{XY}} \Lambda_{_{YY}}^{-1} \Lambda_{_{Y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033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&#10; = \Lzz - \Lzy \Lyy^{-1} \Lyz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|_y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936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- (\Lambda_{_{XZ}} - \Lambda_{_{XY}} \Lambda_{_{YY}}^{-1} \Lambda_{_{YZ}})&#10;\Lambda_{_{Z|Y}}^{-1}&#10;(\Lambda_{_{ZX}} - \Lambda_{_{ZY}} \Lambda_{_{YY}}^{-1} \Lambda_{_{YX}})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0"/>
  <p:tag name="PICTUREFILESIZE" val="2455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\|X - \hat X|_Y\|^2 \} \le  E \{ \|X - f(Y)\|^2  \}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1632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|_y =\hat x  + \Lambda_{_{XY}}\,&#10;\Lambda_{_{YY}}^{-1} \left ( y - \hat y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313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y} =\hat x  + \Lambda_{_{XY}}\,&#10;\Lambda_{_{YY}}^{-1}\, \yt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5"/>
  <p:tag name="PICTUREFILESIZE" val="1033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z _{|_y} =\hat z  + \Lambda_{_{ZY}}\,&#10;\Lambda_{_{YY}}^{-1}\, \yt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979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_{|_y} =   z  - \zh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3"/>
  <p:tag name="PICTUREFILESIZE" val="516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271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}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82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+&amp; 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715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|_y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9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 |_y &amp;=&amp; \int_{R_x}&#10;x \, \frac{p_{_{XY}}(x,y)}{p_{_Y}(y)}  dx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91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 |_Y &amp;=&amp; \int_{R_x}&#10;x \, \frac{p_{_{XY}}(x,Y)}{p_{_Y}(Y)}  dx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2057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|_Y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252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\cdot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216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f(Y) \, X \} = E \{ f(Y) \hat X|_Y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43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|_Y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25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f(Y) \, X \} = E \{ f(Y) \hat X|_Y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43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begin{equation*}&#10;x \in R_x \subseteq R^{n_x}  &#10;\end{equation*}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127"/>
  <p:tag name="PICTUREFILESIZE" val="279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X \} = \int_{R_y} \int_{R_x} f(y) x \, p_{_{XY}}(x,y) dx \,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00"/>
  <p:tag name="PICTUREFILESIZE" val="1575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int_{R_y} \int_{R_x} f(y) x \, p_{_{X|y}}(x) p_{_{Y}}(y) dx \,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22"/>
  <p:tag name="PICTUREFILESIZE" val="1260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int_{R_y} f(y) \left[ \int_{R_x} x \, p_{_{X|y}}(x) dx \right] p_{_{Y}}(y)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44"/>
  <p:tag name="PICTUREFILESIZE" val="14118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f(Y) \, X \} = E \{ f(Y) \hat X|_Y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43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X \} = \int_{R_y} f(y) \left[ \int_{R_x} x \, p_{_{X|y}}(x) dx \right] p_{_{Y}}(y)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56"/>
  <p:tag name="PICTUREFILESIZE" val="18665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\hat{x}|_y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"/>
  <p:tag name="PICTUREFILESIZE" val="59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X \} = \int_{R_y} f(y) \hat{x}|_{_y} \, p_{_{Y}}(y)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18"/>
  <p:tag name="PICTUREFILESIZE" val="12456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f(Y) \, X \} = E \{ f(Y) \hat X|_Y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43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y \in R_y \subseteq R^{n_y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664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\hat X|_Y \} = \int_{R_y} \int_{R_x} f(y) \hat{x}|_{_y} \, p_{_{XY}}(x,y) dx \,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35"/>
  <p:tag name="PICTUREFILESIZE" val="17106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\hat X|_Y \} = \int_{R_y} f(y) \hat{x}|_{_y} \left[ \int_{R_x} p_{_{XY}}(x,y) dx \right]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54"/>
  <p:tag name="PICTUREFILESIZE" val="18665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p_{_Y}(y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03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f(Y) \, X \} = E \{ f(Y) \hat X|_Y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43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X \} &amp; = \int_{R_y} f(y) \hat{x}|_{_y} \, p_{_{Y}}(y) dy \\&#10;&amp; = E \{ f(Y) \hat{X}_{Y}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18"/>
  <p:tag name="PICTUREFILESIZE" val="19926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\cdot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216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\|X - \hat X|_Y\|^2 \} \le  E \{ \|X - f(Y)\|^2  \}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163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|_Y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252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|_Y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25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Y}} : R_x \times R_y \to R_+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29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| X \|^2 = X ^T X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574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\| X - f(Y) \|^2 \} &amp; = E \{ \| (X - \hat{X}|_Y) - (f(Y) - \hat{X}|_Y) \|^2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523"/>
  <p:tag name="PICTUREFILESIZE" val="11404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E \left\{ \left\| X - \hat{X}|_Y \right\|^2 + \left\| f(Y) - \hat{X}|_Y \right\|^2 \right. \\&#10;&amp; \left. \quad - 2 (f(Y) - \hat{X}|_Y)^T (X - \hat{X}|_Y) \right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42"/>
  <p:tag name="PICTUREFILESIZE" val="23406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\| X - \hat{X}|_Y \|^2\}  \leq E \{\| X -  f(Y) \|^2\} $&#10;&#10;&#10;\end{document}&#10;"/>
  <p:tag name="FILENAME" val="txp_fig"/>
  <p:tag name="FORMAT" val="bmpmono"/>
  <p:tag name="RES" val="1200"/>
  <p:tag name="BLEND" val="0"/>
  <p:tag name="TRANSPARENT" val="0"/>
  <p:tag name="TBUG" val="0"/>
  <p:tag name="ALLOWFS" val="0"/>
  <p:tag name="ORIGWIDTH" val="343"/>
  <p:tag name="PICTUREFILESIZE" val="29863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E \left\{ \left\| X - \hat{X}|_Y \right\|^2 \right\} &#10;+ E \left\{ \left\| f(Y) - \hat{X}|_Y \right\|^2 \right\} \\&#10;&amp; \quad - 2 E \{ (f(Y) - \hat{X}|_Y)^T X \} + 2 E \{ (f(Y) - \hat{X}|_Y)^T \hat{X}|_Y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522"/>
  <p:tag name="PICTUREFILESIZE" val="32646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left\{ \left\| X - f(Y) \right\|^2 \right\} &#10;&amp; = E \left\{ \left\| X - \hat{X}|_Y \right\|^2 \right\} &#10;+ E \left\{ \left\| f(Y) - \hat{X}|_Y \right\|^2 \right\} \\&#10;&amp; \quad - 2 E \{ g(Y) X \} + 2 E \{ g(Y) \hat{X}|_Y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574"/>
  <p:tag name="PICTUREFILESIZE" val="34506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\| X - \hat{X}|_Y \|^2\}  \leq E \{\| X -  f(Y) \|^2\} $&#10;&#10;&#10;\end{document}&#10;"/>
  <p:tag name="FILENAME" val="txp_fig"/>
  <p:tag name="FORMAT" val="bmpmono"/>
  <p:tag name="RES" val="1200"/>
  <p:tag name="BLEND" val="0"/>
  <p:tag name="TRANSPARENT" val="0"/>
  <p:tag name="TBUG" val="0"/>
  <p:tag name="ALLOWFS" val="0"/>
  <p:tag name="ORIGWIDTH" val="343"/>
  <p:tag name="PICTUREFILESIZE" val="29863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g(Y) := (f(Y) - \hat{X}|_Y)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4"/>
  <p:tag name="PICTUREFILESIZE" val="47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\| f(Y) - \hat{X}|_Y \|^2 \geq 0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5"/>
  <p:tag name="PICTUREFILESIZE" val="3912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\| f(Y) - \hat{X}|_Y \|^2 \} \geq 0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222"/>
  <p:tag name="PICTUREFILESIZE" val="4831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E \{ \| X - f(Y) \|^2 \} \geq E \{ \| X - \hat{X}|_Y \|^2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94"/>
  <p:tag name="PICTUREFILESIZE" val="8575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&#10;X \\ Y&#10;\end{bmatrix} \sim N \left( \begin{bmatrix}&#10;m_{_X} \\ m_{_Y}&#10;\end{bmatrix}, \ \begin{bmatrix}&#10;\Lambda_{_{XX}} &amp; \Lambda_{_{XY}} \\&#10;\Lambda_{_{YX}} &amp; \Lambda_{_{YY}}&#10;\end{bmatrix}&#10;\right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01"/>
  <p:tag name="PICTUREFILESIZE" val="55458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|_y &amp; = \hat{x} + \Lambda_{_{XY}} \Lambda_{_{YY}}^{-1} (y - \hat{y}) \\&#10;\Lambda_{_{X|y X|y}} &amp; = \Lambda_{_{XX}} - \Lambda_{_{XY}} \Lambda_{_{YY}}^{-1} \Lambda_{_{YX}}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83"/>
  <p:tag name="PICTUREFILESIZE" val="61159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|_{y} \sim N (\hat{x}_y, \ \Lambda_{_{X|y X|y}} 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4"/>
  <p:tag name="PICTUREFILESIZE" val="19266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&#10;X \\ Y&#10;\end{bmatrix} \sim N \left( \begin{bmatrix}&#10;m_{_X} \\ m_{_Y}&#10;\end{bmatrix}, \ \begin{bmatrix}&#10;\Lambda_{_{XX}} &amp; \Lambda_{_{XY}} \\&#10;\Lambda_{_{YX}} &amp; \Lambda_{_{YY}}&#10;\end{bmatrix}&#10;\right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01"/>
  <p:tag name="PICTUREFILESIZE" val="5545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|_Y &amp; = \hat{x} + \Lambda_{_{XY}} \Lambda_{_{YY}}^{-1} (Y - \hat{y}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2"/>
  <p:tag name="PICTUREFILESIZE" val="26474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\{\hat{X}|_Y\} &amp; = \hat{x} + \Lambda_{_{XY}} \Lambda_{_{YY}}^{-1} E \{ Y - \hat{y} \} \\&#10;&amp; = \hat{x}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8"/>
  <p:tag name="PICTUREFILESIZE" val="5757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&#10;X \\ Y&#10;\end{bmatrix} \sim N \left( \begin{bmatrix}&#10;m_{_X} \\ m_{_Y}&#10;\end{bmatrix}, \ \begin{bmatrix}&#10;\Lambda_{_{XX}} &amp; \Lambda_{_{XY}} \\&#10;\Lambda_{_{YX}} &amp; \Lambda_{_{YY}}&#10;\end{bmatrix}&#10;\right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01"/>
  <p:tag name="PICTUREFILESIZE" val="5545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}} = E \{X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580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tilde{X}|_y &amp; = X - (\hat{x} + \Lambda_{_{XY}} \Lambda_{_{YY}}^{-1} (y - \hat{y}) ) \\&#10;&amp; = \tilde{X} - \Lambda_{_{XY}} \Lambda_{_{YY}}^{-1} (y - \hat{y}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5"/>
  <p:tag name="PICTUREFILESIZE" val="66006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tilde{X}|_Y &amp; = \tilde{X} - \Lambda_{_{XY}} \Lambda_{_{YY}}^{-1} (Y - \hat{y}) \\&#10;&amp; = \tilde{X} - \Lambda_{_{XY}} \Lambda_{_{YY}}^{-1} \tilde{Y}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6"/>
  <p:tag name="PICTUREFILESIZE" val="55606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&#10;X \\ Y&#10;\end{bmatrix} \sim N \left( \begin{bmatrix}&#10;m_{_X} \\ m_{_Y}&#10;\end{bmatrix}, \ \begin{bmatrix}&#10;\Lambda_{_{XX}} &amp; \Lambda_{_{XY}} \\&#10;\Lambda_{_{YX}} &amp; \Lambda_{_{YY}}&#10;\end{bmatrix}&#10;\right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01"/>
  <p:tag name="PICTUREFILESIZE" val="55458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tilde{X}|_Y &amp; = \tilde{X} - \Lambda_{_{XY}} \Lambda_{_{YY}}^{-1} \tilde{Y}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1"/>
  <p:tag name="PICTUREFILESIZE" val="21258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\tilde{X}|_Y \} &amp; = E \{ \tilde{X} \} - \Lambda_{_{XY}} \Lambda_{_{YY}}^{-1} E \{ \tilde{Y} \} \\&#10;&amp; = 0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23"/>
  <p:tag name="PICTUREFILESIZE" val="58615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95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_{_{|Y}} 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"/>
  <p:tag name="PICTUREFILESIZE" val="236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_{|_{Y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"/>
  <p:tag name="PICTUREFILESIZE" val="23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_{|_{Y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"/>
  <p:tag name="PICTUREFILESIZE" val="23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XtY \Yt^T \} = 0&#10;\eeqns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77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\int_{R_x}  \int_{R_y} &#10;x \, p_{_{XY}}(x,y) dy dx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640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 \XtY \XhY^T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877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 \XtY^T \XhY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891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XtY \Yt^T \} = 0&#10;\eeqns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775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\tilde{X}_{|Y} \tilde{Y}^T \} &#10;&amp; = E \{ (\tilde{X} - \Lambda_{_{XY}} \Lambda_{_{YY}}^{-1} \tilde{Y}) \tilde{Y}^T \} \\&#10;&amp; = E \{ \tilde{X} \tilde{Y}^T \} - \Lambda_{_{XY}} \Lambda_{_{YY}}^{-1} E \{ \tilde{Y} \tilde{Y}^T \} \\&#10;&amp; = \Lambda_{_{XY}} - \Lambda_{_{XY}} \Lambda_{_{YY}}^{-1} \Lambda_{_{YY}} \\&#10;&amp; = 0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10"/>
  <p:tag name="PICTUREFILESIZE" val="41736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\tilde{X}_{|Y} \hat{X}_{|Y}^T \} &#10;&amp; = E \{ \tilde{X}_{|Y} (\hat{x} + \Lambda_{_{XY}} \Lambda_{_{YY}}^{-1} \tilde{Y})^T \} \\ \\&#10;&amp; = E \{ \tilde{X}_{|Y} \} \hat{x}^T + E \{ \tilde{X}_{|Y} \tilde{Y}^T \} \Lambda_{_{YY}}^{-1} \Lambda_{_{XY}}^T  \\ \\&#10;&amp; = 0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53"/>
  <p:tag name="PICTUREFILESIZE" val="57448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 \XtY \XhY^T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877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 \XtY^T \XhY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891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tilde{X}_{|Y}^T \hat{X}_{|Y} = (\tilde{X}_{|Y}^T \hat{X}_{|Y})^T&#10;= \hat{X}_{|Y}^T \tilde{X}_{|Y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14"/>
  <p:tag name="PICTUREFILESIZE" val="8763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operatorname{trace} (\hat{X}_{|Y}^T \tilde{X}_{|Y} )&#10;= \operatorname{trace} (\tilde{X}_{|Y} \hat{X}_{|Y}^T )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41"/>
  <p:tag name="PICTUREFILESIZE" val="951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E \{ \tilde{X}_{|Y}^T \hat{X}_{|Y} \}&#10;&amp; = E \{ \operatorname{trace} (\tilde{X}_{|Y} \hat{X}_{|Y}^T ) \} \\&#10;&amp; = \operatorname{trace} ( E \{ \tilde{X}_{|Y} \hat{X}_{|Y}^T \} ) \\&#10;&amp; = \operatorname{trace} ( 0 ) = 0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74"/>
  <p:tag name="PICTUREFILESIZE" val="30386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36832</TotalTime>
  <Words>1060</Words>
  <Application>Microsoft Office PowerPoint</Application>
  <PresentationFormat>On-screen Show (4:3)</PresentationFormat>
  <Paragraphs>384</Paragraphs>
  <Slides>65</Slides>
  <Notes>65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Design</vt:lpstr>
      <vt:lpstr>ME 233 Advanced Control II    Lecture 6 Least Squares Estimation  </vt:lpstr>
      <vt:lpstr>Notation</vt:lpstr>
      <vt:lpstr>Marginal Expectation (review)</vt:lpstr>
      <vt:lpstr>Marginal Expectation (review)</vt:lpstr>
      <vt:lpstr>Marginal Expectation</vt:lpstr>
      <vt:lpstr>Marginal Expectation</vt:lpstr>
      <vt:lpstr>Conditional Expectation (review)</vt:lpstr>
      <vt:lpstr>Conditional Expectation (review)</vt:lpstr>
      <vt:lpstr>Conditional Expectation</vt:lpstr>
      <vt:lpstr>Conditional Expectation</vt:lpstr>
      <vt:lpstr>Marginal Expectation</vt:lpstr>
      <vt:lpstr>Marginal Expectation</vt:lpstr>
      <vt:lpstr>Marginal Expectation</vt:lpstr>
      <vt:lpstr>Marginal Expectation</vt:lpstr>
      <vt:lpstr>Conditional Expectation</vt:lpstr>
      <vt:lpstr>Marginal Expectation</vt:lpstr>
      <vt:lpstr>Marginal Expectation</vt:lpstr>
      <vt:lpstr>Conditional Expectation for Gaussians (review)</vt:lpstr>
      <vt:lpstr>Conditional Mean for Gaussians</vt:lpstr>
      <vt:lpstr>Conditional Mean for Gaussians</vt:lpstr>
      <vt:lpstr>Conditional Mean for Gaussians</vt:lpstr>
      <vt:lpstr>Least Squares Estimation: Property 1</vt:lpstr>
      <vt:lpstr>Least Squares Estimation: Property 1</vt:lpstr>
      <vt:lpstr>Least Squares Estimation: Property 1</vt:lpstr>
      <vt:lpstr>Least Squares Estimation: Property 1</vt:lpstr>
      <vt:lpstr>Deterministic interpretation of  Property 1</vt:lpstr>
      <vt:lpstr>Recursive LS Estimation</vt:lpstr>
      <vt:lpstr>Recursive LS Estimation</vt:lpstr>
      <vt:lpstr>Recursive LS Estimation</vt:lpstr>
      <vt:lpstr>Non-Recursive LS Estimation</vt:lpstr>
      <vt:lpstr>Least Squares Estimation: Property 2</vt:lpstr>
      <vt:lpstr>Deterministic interpretation of Property 2</vt:lpstr>
      <vt:lpstr>                                                    </vt:lpstr>
      <vt:lpstr>PowerPoint Presentation</vt:lpstr>
      <vt:lpstr>PowerPoint Presentation</vt:lpstr>
      <vt:lpstr>Least Squares Estimation : Property 3</vt:lpstr>
      <vt:lpstr>Recursive LS Estimation</vt:lpstr>
      <vt:lpstr>Recursive LS Estimation</vt:lpstr>
      <vt:lpstr>Deterministic interpretation of Property 3</vt:lpstr>
      <vt:lpstr>Computation of</vt:lpstr>
      <vt:lpstr>Least Squares Estimation : Property 3</vt:lpstr>
      <vt:lpstr>Least Squares Estimation : Property 3</vt:lpstr>
      <vt:lpstr>Derivation of Recursive LS Estimation</vt:lpstr>
      <vt:lpstr>Solution: use Schur complement</vt:lpstr>
      <vt:lpstr>Solution: use Schur complement of</vt:lpstr>
      <vt:lpstr>Non-Recursive LS Estimation</vt:lpstr>
      <vt:lpstr>Use Schur complement</vt:lpstr>
      <vt:lpstr>Use Schur complement</vt:lpstr>
      <vt:lpstr>Use Schur complement</vt:lpstr>
      <vt:lpstr>Use Schur complement</vt:lpstr>
      <vt:lpstr>Computation of </vt:lpstr>
      <vt:lpstr>Computation of</vt:lpstr>
      <vt:lpstr>Computation of</vt:lpstr>
      <vt:lpstr>Computation of</vt:lpstr>
      <vt:lpstr>Computation of</vt:lpstr>
      <vt:lpstr>Computation of</vt:lpstr>
      <vt:lpstr>Computation of</vt:lpstr>
      <vt:lpstr>Computation of</vt:lpstr>
      <vt:lpstr>Non-Recursive LS Estimation Error</vt:lpstr>
      <vt:lpstr>Use Schur complement</vt:lpstr>
      <vt:lpstr>Use Schur complement</vt:lpstr>
      <vt:lpstr>Summary</vt:lpstr>
      <vt:lpstr>Summary</vt:lpstr>
      <vt:lpstr>Summary</vt:lpstr>
      <vt:lpstr>Course Outline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504</cp:revision>
  <dcterms:created xsi:type="dcterms:W3CDTF">2003-05-19T17:57:23Z</dcterms:created>
  <dcterms:modified xsi:type="dcterms:W3CDTF">2016-02-09T22:15:13Z</dcterms:modified>
</cp:coreProperties>
</file>