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0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7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8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9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0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31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32.xml" ContentType="application/vnd.openxmlformats-officedocument.presentationml.notesSlide+xml"/>
  <Override PartName="/ppt/tags/tag124.xml" ContentType="application/vnd.openxmlformats-officedocument.presentationml.tags+xml"/>
  <Override PartName="/ppt/notesSlides/notesSlide33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5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36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7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38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9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40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4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42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840" r:id="rId3"/>
    <p:sldId id="942" r:id="rId4"/>
    <p:sldId id="908" r:id="rId5"/>
    <p:sldId id="909" r:id="rId6"/>
    <p:sldId id="910" r:id="rId7"/>
    <p:sldId id="913" r:id="rId8"/>
    <p:sldId id="911" r:id="rId9"/>
    <p:sldId id="912" r:id="rId10"/>
    <p:sldId id="917" r:id="rId11"/>
    <p:sldId id="925" r:id="rId12"/>
    <p:sldId id="918" r:id="rId13"/>
    <p:sldId id="867" r:id="rId14"/>
    <p:sldId id="975" r:id="rId15"/>
    <p:sldId id="943" r:id="rId16"/>
    <p:sldId id="949" r:id="rId17"/>
    <p:sldId id="947" r:id="rId18"/>
    <p:sldId id="961" r:id="rId19"/>
    <p:sldId id="950" r:id="rId20"/>
    <p:sldId id="951" r:id="rId21"/>
    <p:sldId id="952" r:id="rId22"/>
    <p:sldId id="956" r:id="rId23"/>
    <p:sldId id="954" r:id="rId24"/>
    <p:sldId id="978" r:id="rId25"/>
    <p:sldId id="976" r:id="rId26"/>
    <p:sldId id="977" r:id="rId27"/>
    <p:sldId id="957" r:id="rId28"/>
    <p:sldId id="980" r:id="rId29"/>
    <p:sldId id="958" r:id="rId30"/>
    <p:sldId id="959" r:id="rId31"/>
    <p:sldId id="960" r:id="rId32"/>
    <p:sldId id="985" r:id="rId33"/>
    <p:sldId id="962" r:id="rId34"/>
    <p:sldId id="981" r:id="rId35"/>
    <p:sldId id="982" r:id="rId36"/>
    <p:sldId id="965" r:id="rId37"/>
    <p:sldId id="966" r:id="rId38"/>
    <p:sldId id="967" r:id="rId39"/>
    <p:sldId id="968" r:id="rId40"/>
    <p:sldId id="969" r:id="rId41"/>
    <p:sldId id="970" r:id="rId42"/>
    <p:sldId id="971" r:id="rId43"/>
    <p:sldId id="972" r:id="rId44"/>
  </p:sldIdLst>
  <p:sldSz cx="9144000" cy="6858000" type="screen4x3"/>
  <p:notesSz cx="9601200" cy="73152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Century Schoolbook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92" autoAdjust="0"/>
  </p:normalViewPr>
  <p:slideViewPr>
    <p:cSldViewPr>
      <p:cViewPr varScale="1">
        <p:scale>
          <a:sx n="86" d="100"/>
          <a:sy n="86" d="100"/>
        </p:scale>
        <p:origin x="-53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878"/>
    </p:cViewPr>
  </p:sorterViewPr>
  <p:notesViewPr>
    <p:cSldViewPr>
      <p:cViewPr varScale="1">
        <p:scale>
          <a:sx n="111" d="100"/>
          <a:sy n="111" d="100"/>
        </p:scale>
        <p:origin x="-2304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903" y="0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50196"/>
            <a:ext cx="4158298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345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903" y="6950196"/>
            <a:ext cx="4158297" cy="36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345">
              <a:defRPr sz="1300" i="0">
                <a:latin typeface="Times New Roman" pitchFamily="18" charset="0"/>
              </a:defRPr>
            </a:lvl1pPr>
          </a:lstStyle>
          <a:p>
            <a:fld id="{2638BAB0-9F4C-4349-AF59-4200F2CCEC42}" type="slidenum">
              <a:rPr lang="en-US"/>
              <a:pPr/>
              <a:t>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09415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790" y="0"/>
            <a:ext cx="4207191" cy="34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9575" y="523875"/>
            <a:ext cx="3721100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385" y="3488943"/>
            <a:ext cx="7014210" cy="325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76628"/>
            <a:ext cx="4209415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3257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790" y="6976628"/>
            <a:ext cx="4207191" cy="34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3257">
              <a:defRPr sz="1200">
                <a:latin typeface="Times New Roman" pitchFamily="18" charset="0"/>
              </a:defRPr>
            </a:lvl1pPr>
          </a:lstStyle>
          <a:p>
            <a:fld id="{BC1A84BA-7FDC-4135-AC85-7BFF20DF84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84BA-7FDC-4135-AC85-7BFF20DF84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F826-734B-40C4-A2B2-9BCA641838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13FAC-851D-43AF-8C76-7630569C57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08990-A8D0-42EC-9E43-8055490EF2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D2E32-1A95-4DFA-8B98-DFA2E5EF6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8E3DA-6816-4CFB-B340-A6F4E4B747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8D200-D725-40F6-AFA2-9B6B248B92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4AA99D-F3F4-42C2-95FD-1FC8E50C6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35DF4-2BCB-418A-9864-1ED832BB10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1184D-E360-4401-84DD-24F1C82E4A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FE353-501F-4B3E-9C4D-5DEA46F3F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ADCA4-286F-4D41-9AD2-6A77BAB78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itchFamily="18" charset="0"/>
              </a:defRPr>
            </a:lvl1pPr>
          </a:lstStyle>
          <a:p>
            <a:fld id="{9A730814-4A37-463A-A10A-3E3C7B4A34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image" Target="../media/image17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6.png"/><Relationship Id="rId5" Type="http://schemas.openxmlformats.org/officeDocument/2006/relationships/tags" Target="../tags/tag33.xml"/><Relationship Id="rId10" Type="http://schemas.openxmlformats.org/officeDocument/2006/relationships/image" Target="../media/image25.png"/><Relationship Id="rId4" Type="http://schemas.openxmlformats.org/officeDocument/2006/relationships/tags" Target="../tags/tag32.xm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39.xml"/><Relationship Id="rId10" Type="http://schemas.openxmlformats.org/officeDocument/2006/relationships/image" Target="../media/image16.png"/><Relationship Id="rId4" Type="http://schemas.openxmlformats.org/officeDocument/2006/relationships/tags" Target="../tags/tag38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42.xml"/><Relationship Id="rId7" Type="http://schemas.openxmlformats.org/officeDocument/2006/relationships/notesSlide" Target="../notesSlides/notesSlide12.xml"/><Relationship Id="rId12" Type="http://schemas.openxmlformats.org/officeDocument/2006/relationships/image" Target="../media/image29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tags" Target="../tags/tag44.xml"/><Relationship Id="rId10" Type="http://schemas.openxmlformats.org/officeDocument/2006/relationships/image" Target="../media/image32.png"/><Relationship Id="rId4" Type="http://schemas.openxmlformats.org/officeDocument/2006/relationships/tags" Target="../tags/tag43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35.emf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50.xml"/><Relationship Id="rId7" Type="http://schemas.openxmlformats.org/officeDocument/2006/relationships/image" Target="../media/image3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8.wmf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tags" Target="../tags/tag53.xml"/><Relationship Id="rId7" Type="http://schemas.openxmlformats.org/officeDocument/2006/relationships/image" Target="../media/image40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46.png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44.png"/><Relationship Id="rId5" Type="http://schemas.openxmlformats.org/officeDocument/2006/relationships/tags" Target="../tags/tag58.xml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tags" Target="../tags/tag57.xml"/><Relationship Id="rId9" Type="http://schemas.openxmlformats.org/officeDocument/2006/relationships/image" Target="../media/image41.wmf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48.png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4.xml"/><Relationship Id="rId7" Type="http://schemas.openxmlformats.org/officeDocument/2006/relationships/image" Target="../media/image41.wmf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69.xml"/><Relationship Id="rId7" Type="http://schemas.openxmlformats.org/officeDocument/2006/relationships/image" Target="../media/image54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tags" Target="../tags/tag72.xml"/><Relationship Id="rId7" Type="http://schemas.openxmlformats.org/officeDocument/2006/relationships/image" Target="../media/image55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8.png"/><Relationship Id="rId4" Type="http://schemas.openxmlformats.org/officeDocument/2006/relationships/tags" Target="../tags/tag73.xml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76.xml"/><Relationship Id="rId7" Type="http://schemas.openxmlformats.org/officeDocument/2006/relationships/notesSlide" Target="../notesSlides/notesSlide23.xml"/><Relationship Id="rId12" Type="http://schemas.openxmlformats.org/officeDocument/2006/relationships/image" Target="../media/image63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5" Type="http://schemas.openxmlformats.org/officeDocument/2006/relationships/tags" Target="../tags/tag78.xml"/><Relationship Id="rId10" Type="http://schemas.openxmlformats.org/officeDocument/2006/relationships/image" Target="../media/image61.png"/><Relationship Id="rId4" Type="http://schemas.openxmlformats.org/officeDocument/2006/relationships/tags" Target="../tags/tag77.xml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tags" Target="../tags/tag83.xml"/><Relationship Id="rId10" Type="http://schemas.openxmlformats.org/officeDocument/2006/relationships/image" Target="../media/image65.png"/><Relationship Id="rId4" Type="http://schemas.openxmlformats.org/officeDocument/2006/relationships/tags" Target="../tags/tag82.xml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13" Type="http://schemas.openxmlformats.org/officeDocument/2006/relationships/image" Target="../media/image70.png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9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68.png"/><Relationship Id="rId5" Type="http://schemas.openxmlformats.org/officeDocument/2006/relationships/tags" Target="../tags/tag88.xml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tags" Target="../tags/tag87.xml"/><Relationship Id="rId9" Type="http://schemas.openxmlformats.org/officeDocument/2006/relationships/image" Target="../media/image41.wmf"/><Relationship Id="rId1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13" Type="http://schemas.openxmlformats.org/officeDocument/2006/relationships/image" Target="../media/image75.pn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4.wmf"/><Relationship Id="rId2" Type="http://schemas.openxmlformats.org/officeDocument/2006/relationships/tags" Target="../tags/tag91.xml"/><Relationship Id="rId16" Type="http://schemas.openxmlformats.org/officeDocument/2006/relationships/image" Target="../media/image70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73.png"/><Relationship Id="rId5" Type="http://schemas.openxmlformats.org/officeDocument/2006/relationships/tags" Target="../tags/tag94.xml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tags" Target="../tags/tag93.xml"/><Relationship Id="rId9" Type="http://schemas.openxmlformats.org/officeDocument/2006/relationships/image" Target="../media/image41.wmf"/><Relationship Id="rId1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00.xml"/><Relationship Id="rId7" Type="http://schemas.openxmlformats.org/officeDocument/2006/relationships/image" Target="../media/image81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80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5.wmf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tags" Target="../tags/tag105.xml"/><Relationship Id="rId7" Type="http://schemas.openxmlformats.org/officeDocument/2006/relationships/image" Target="../media/image86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85.wmf"/><Relationship Id="rId5" Type="http://schemas.openxmlformats.org/officeDocument/2006/relationships/notesSlide" Target="../notesSlides/notesSlide30.xml"/><Relationship Id="rId10" Type="http://schemas.openxmlformats.org/officeDocument/2006/relationships/image" Target="../media/image8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notesSlide" Target="../notesSlides/notesSlide31.xml"/><Relationship Id="rId17" Type="http://schemas.openxmlformats.org/officeDocument/2006/relationships/image" Target="../media/image94.png"/><Relationship Id="rId2" Type="http://schemas.openxmlformats.org/officeDocument/2006/relationships/tags" Target="../tags/tag107.xml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0.xml"/><Relationship Id="rId15" Type="http://schemas.openxmlformats.org/officeDocument/2006/relationships/image" Target="../media/image92.png"/><Relationship Id="rId10" Type="http://schemas.openxmlformats.org/officeDocument/2006/relationships/tags" Target="../tags/tag115.xml"/><Relationship Id="rId19" Type="http://schemas.openxmlformats.org/officeDocument/2006/relationships/image" Target="../media/image96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100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99.png"/><Relationship Id="rId2" Type="http://schemas.openxmlformats.org/officeDocument/2006/relationships/tags" Target="../tags/tag117.xml"/><Relationship Id="rId16" Type="http://schemas.openxmlformats.org/officeDocument/2006/relationships/image" Target="../media/image102.pn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98.png"/><Relationship Id="rId5" Type="http://schemas.openxmlformats.org/officeDocument/2006/relationships/tags" Target="../tags/tag120.xml"/><Relationship Id="rId15" Type="http://schemas.openxmlformats.org/officeDocument/2006/relationships/image" Target="../media/image101.png"/><Relationship Id="rId10" Type="http://schemas.openxmlformats.org/officeDocument/2006/relationships/notesSlide" Target="../notesSlides/notesSlide32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Relationship Id="rId5" Type="http://schemas.openxmlformats.org/officeDocument/2006/relationships/image" Target="../media/image48.png"/><Relationship Id="rId4" Type="http://schemas.openxmlformats.org/officeDocument/2006/relationships/image" Target="../media/image4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13" Type="http://schemas.openxmlformats.org/officeDocument/2006/relationships/image" Target="../media/image103.png"/><Relationship Id="rId3" Type="http://schemas.openxmlformats.org/officeDocument/2006/relationships/tags" Target="../tags/tag12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9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68.png"/><Relationship Id="rId5" Type="http://schemas.openxmlformats.org/officeDocument/2006/relationships/tags" Target="../tags/tag129.xml"/><Relationship Id="rId15" Type="http://schemas.openxmlformats.org/officeDocument/2006/relationships/image" Target="../media/image104.png"/><Relationship Id="rId10" Type="http://schemas.openxmlformats.org/officeDocument/2006/relationships/image" Target="../media/image67.png"/><Relationship Id="rId4" Type="http://schemas.openxmlformats.org/officeDocument/2006/relationships/tags" Target="../tags/tag128.xml"/><Relationship Id="rId9" Type="http://schemas.openxmlformats.org/officeDocument/2006/relationships/image" Target="../media/image41.wmf"/><Relationship Id="rId1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13" Type="http://schemas.openxmlformats.org/officeDocument/2006/relationships/image" Target="../media/image75.png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4.wmf"/><Relationship Id="rId2" Type="http://schemas.openxmlformats.org/officeDocument/2006/relationships/tags" Target="../tags/tag132.xml"/><Relationship Id="rId16" Type="http://schemas.openxmlformats.org/officeDocument/2006/relationships/image" Target="../media/image70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73.png"/><Relationship Id="rId5" Type="http://schemas.openxmlformats.org/officeDocument/2006/relationships/tags" Target="../tags/tag135.xml"/><Relationship Id="rId15" Type="http://schemas.openxmlformats.org/officeDocument/2006/relationships/image" Target="../media/image77.png"/><Relationship Id="rId10" Type="http://schemas.openxmlformats.org/officeDocument/2006/relationships/image" Target="../media/image68.png"/><Relationship Id="rId4" Type="http://schemas.openxmlformats.org/officeDocument/2006/relationships/tags" Target="../tags/tag134.xml"/><Relationship Id="rId9" Type="http://schemas.openxmlformats.org/officeDocument/2006/relationships/image" Target="../media/image41.wmf"/><Relationship Id="rId1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39.xml"/><Relationship Id="rId7" Type="http://schemas.openxmlformats.org/officeDocument/2006/relationships/image" Target="../media/image105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42.xml"/><Relationship Id="rId7" Type="http://schemas.openxmlformats.org/officeDocument/2006/relationships/image" Target="../media/image108.wmf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37.xml"/><Relationship Id="rId10" Type="http://schemas.openxmlformats.org/officeDocument/2006/relationships/image" Target="../media/image10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45.xml"/><Relationship Id="rId7" Type="http://schemas.openxmlformats.org/officeDocument/2006/relationships/image" Target="../media/image75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1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110.png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tags" Target="../tags/tag150.xml"/><Relationship Id="rId7" Type="http://schemas.openxmlformats.org/officeDocument/2006/relationships/notesSlide" Target="../notesSlides/notesSlide4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4.png"/><Relationship Id="rId5" Type="http://schemas.openxmlformats.org/officeDocument/2006/relationships/tags" Target="../tags/tag152.xml"/><Relationship Id="rId10" Type="http://schemas.openxmlformats.org/officeDocument/2006/relationships/image" Target="../media/image113.png"/><Relationship Id="rId4" Type="http://schemas.openxmlformats.org/officeDocument/2006/relationships/tags" Target="../tags/tag151.xml"/><Relationship Id="rId9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tags" Target="../tags/tag155.xml"/><Relationship Id="rId7" Type="http://schemas.openxmlformats.org/officeDocument/2006/relationships/image" Target="../media/image116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115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tags" Target="../tags/tag158.xml"/><Relationship Id="rId7" Type="http://schemas.openxmlformats.org/officeDocument/2006/relationships/image" Target="../media/image105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41.wmf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5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120.wmf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3.xml"/><Relationship Id="rId7" Type="http://schemas.openxmlformats.org/officeDocument/2006/relationships/image" Target="../media/image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1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7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2.xml"/><Relationship Id="rId7" Type="http://schemas.openxmlformats.org/officeDocument/2006/relationships/image" Target="../media/image1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4" Type="http://schemas.openxmlformats.org/officeDocument/2006/relationships/tags" Target="../tags/tag23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2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tags" Target="../tags/tag28.xml"/><Relationship Id="rId10" Type="http://schemas.openxmlformats.org/officeDocument/2006/relationships/image" Target="../media/image21.png"/><Relationship Id="rId4" Type="http://schemas.openxmlformats.org/officeDocument/2006/relationships/tags" Target="../tags/tag2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28D5E-5702-4C79-8ED4-6B867569E8E2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057400"/>
            <a:ext cx="8458200" cy="1905000"/>
          </a:xfrm>
        </p:spPr>
        <p:txBody>
          <a:bodyPr/>
          <a:lstStyle/>
          <a:p>
            <a:r>
              <a:rPr lang="en-US" dirty="0"/>
              <a:t>ME 233 Advanced Control II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Lecture 15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Deterministic Input/Output Approach to SISO Discrete-Time Systems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Repetitive Control</a:t>
            </a:r>
            <a:endParaRPr lang="en-US" sz="2800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i="0">
                <a:latin typeface="+mj-lt"/>
              </a:rPr>
              <a:t>TexPoint fonts used in EMF. </a:t>
            </a:r>
          </a:p>
          <a:p>
            <a:r>
              <a:rPr lang="en-US" i="0">
                <a:latin typeface="+mj-lt"/>
              </a:rPr>
              <a:t>Read the TexPoint manual before you delete this box.: </a:t>
            </a:r>
            <a:r>
              <a:rPr lang="en-US" i="0">
                <a:latin typeface="CMMI10"/>
              </a:rPr>
              <a:t>A</a:t>
            </a:r>
            <a:r>
              <a:rPr lang="en-US" i="0">
                <a:latin typeface="CMR10"/>
              </a:rPr>
              <a:t>A</a:t>
            </a:r>
            <a:r>
              <a:rPr lang="en-US" i="0">
                <a:latin typeface="CMR7"/>
              </a:rPr>
              <a:t>A</a:t>
            </a:r>
            <a:r>
              <a:rPr lang="en-US" i="0">
                <a:latin typeface="CMMI7"/>
              </a:rPr>
              <a:t>A</a:t>
            </a:r>
            <a:endParaRPr lang="en-US" i="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72BA-79BE-4044-BED3-2E19701F46DC}" type="slidenum">
              <a:rPr lang="en-US"/>
              <a:pPr/>
              <a:t>10</a:t>
            </a:fld>
            <a:endParaRPr 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Step1: Minor-loop pole placement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Diophantine equation: </a:t>
            </a:r>
            <a:r>
              <a:rPr lang="en-US" sz="2400" dirty="0"/>
              <a:t>Obtain polynomials</a:t>
            </a:r>
          </a:p>
          <a:p>
            <a:pPr>
              <a:buFontTx/>
              <a:buNone/>
            </a:pPr>
            <a:r>
              <a:rPr lang="en-US" sz="2400" dirty="0"/>
              <a:t>that satisfy: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838200" y="2057400"/>
            <a:ext cx="73914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956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66" name="Text Box 14"/>
          <p:cNvSpPr txBox="1">
            <a:spLocks noChangeArrowheads="1"/>
          </p:cNvSpPr>
          <p:nvPr/>
        </p:nvSpPr>
        <p:spPr bwMode="auto">
          <a:xfrm>
            <a:off x="5943600" y="3581400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plant zeros</a:t>
            </a:r>
          </a:p>
        </p:txBody>
      </p:sp>
      <p:sp>
        <p:nvSpPr>
          <p:cNvPr id="919567" name="Text Box 15"/>
          <p:cNvSpPr txBox="1">
            <a:spLocks noChangeArrowheads="1"/>
          </p:cNvSpPr>
          <p:nvPr/>
        </p:nvSpPr>
        <p:spPr bwMode="auto">
          <a:xfrm>
            <a:off x="2819400" y="35052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Plant poles</a:t>
            </a:r>
          </a:p>
        </p:txBody>
      </p:sp>
      <p:sp>
        <p:nvSpPr>
          <p:cNvPr id="919569" name="Text Box 17"/>
          <p:cNvSpPr txBox="1">
            <a:spLocks noChangeArrowheads="1"/>
          </p:cNvSpPr>
          <p:nvPr/>
        </p:nvSpPr>
        <p:spPr bwMode="auto">
          <a:xfrm>
            <a:off x="152400" y="3505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Closed-loop poles</a:t>
            </a:r>
          </a:p>
        </p:txBody>
      </p:sp>
      <p:sp>
        <p:nvSpPr>
          <p:cNvPr id="919570" name="Line 18"/>
          <p:cNvSpPr>
            <a:spLocks noChangeShapeType="1"/>
          </p:cNvSpPr>
          <p:nvPr/>
        </p:nvSpPr>
        <p:spPr bwMode="auto">
          <a:xfrm flipV="1">
            <a:off x="13716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1" name="Line 19"/>
          <p:cNvSpPr>
            <a:spLocks noChangeShapeType="1"/>
          </p:cNvSpPr>
          <p:nvPr/>
        </p:nvSpPr>
        <p:spPr bwMode="auto">
          <a:xfrm flipV="1">
            <a:off x="3200400" y="2895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3" name="Line 21"/>
          <p:cNvSpPr>
            <a:spLocks noChangeShapeType="1"/>
          </p:cNvSpPr>
          <p:nvPr/>
        </p:nvSpPr>
        <p:spPr bwMode="auto">
          <a:xfrm flipV="1">
            <a:off x="6248400" y="2971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4" name="Rectangle 22"/>
          <p:cNvSpPr>
            <a:spLocks noChangeArrowheads="1"/>
          </p:cNvSpPr>
          <p:nvPr/>
        </p:nvSpPr>
        <p:spPr bwMode="auto">
          <a:xfrm>
            <a:off x="381000" y="4191000"/>
            <a:ext cx="60198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9578" name="Line 26"/>
          <p:cNvSpPr>
            <a:spLocks noChangeShapeType="1"/>
          </p:cNvSpPr>
          <p:nvPr/>
        </p:nvSpPr>
        <p:spPr bwMode="auto">
          <a:xfrm>
            <a:off x="3733800" y="2895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79" name="Line 27"/>
          <p:cNvSpPr>
            <a:spLocks noChangeShapeType="1"/>
          </p:cNvSpPr>
          <p:nvPr/>
        </p:nvSpPr>
        <p:spPr bwMode="auto">
          <a:xfrm>
            <a:off x="6858000" y="2895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0" name="Line 28"/>
          <p:cNvSpPr>
            <a:spLocks noChangeShapeType="1"/>
          </p:cNvSpPr>
          <p:nvPr/>
        </p:nvSpPr>
        <p:spPr bwMode="auto">
          <a:xfrm flipH="1">
            <a:off x="4724400" y="14478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1" name="Line 29"/>
          <p:cNvSpPr>
            <a:spLocks noChangeShapeType="1"/>
          </p:cNvSpPr>
          <p:nvPr/>
        </p:nvSpPr>
        <p:spPr bwMode="auto">
          <a:xfrm flipH="1">
            <a:off x="7467600" y="1524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19583" name="Picture 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40525" y="1016000"/>
            <a:ext cx="110013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9584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450" y="2455863"/>
            <a:ext cx="677068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9585" name="Picture 3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52578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86" name="Line 34"/>
          <p:cNvSpPr>
            <a:spLocks noChangeShapeType="1"/>
          </p:cNvSpPr>
          <p:nvPr/>
        </p:nvSpPr>
        <p:spPr bwMode="auto">
          <a:xfrm>
            <a:off x="3657600" y="51054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7" name="Line 35"/>
          <p:cNvSpPr>
            <a:spLocks noChangeShapeType="1"/>
          </p:cNvSpPr>
          <p:nvPr/>
        </p:nvSpPr>
        <p:spPr bwMode="auto">
          <a:xfrm>
            <a:off x="2438400" y="5791200"/>
            <a:ext cx="1219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9588" name="Text Box 36"/>
          <p:cNvSpPr txBox="1">
            <a:spLocks noChangeArrowheads="1"/>
          </p:cNvSpPr>
          <p:nvPr/>
        </p:nvSpPr>
        <p:spPr bwMode="auto">
          <a:xfrm>
            <a:off x="6629400" y="4495800"/>
            <a:ext cx="2136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We will factor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out the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polynomial next</a:t>
            </a:r>
          </a:p>
        </p:txBody>
      </p:sp>
      <p:pic>
        <p:nvPicPr>
          <p:cNvPr id="919591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47000" y="4876800"/>
            <a:ext cx="11445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9593" name="Picture 4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4400" y="4572000"/>
            <a:ext cx="39973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9594" name="Text Box 42"/>
          <p:cNvSpPr txBox="1">
            <a:spLocks noChangeArrowheads="1"/>
          </p:cNvSpPr>
          <p:nvPr/>
        </p:nvSpPr>
        <p:spPr bwMode="auto">
          <a:xfrm>
            <a:off x="457200" y="6172200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The disturbance annihilating polynomial has not been included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1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1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8" grpId="0" animBg="1"/>
      <p:bldP spid="919566" grpId="0"/>
      <p:bldP spid="919567" grpId="0"/>
      <p:bldP spid="919569" grpId="0"/>
      <p:bldP spid="919570" grpId="0" animBg="1"/>
      <p:bldP spid="919571" grpId="0" animBg="1"/>
      <p:bldP spid="919573" grpId="0" animBg="1"/>
      <p:bldP spid="919574" grpId="0" animBg="1"/>
      <p:bldP spid="919578" grpId="0" animBg="1"/>
      <p:bldP spid="919579" grpId="0" animBg="1"/>
      <p:bldP spid="919580" grpId="0" animBg="1"/>
      <p:bldP spid="919581" grpId="0" animBg="1"/>
      <p:bldP spid="919586" grpId="0" animBg="1"/>
      <p:bldP spid="919587" grpId="0" animBg="1"/>
      <p:bldP spid="919588" grpId="0"/>
      <p:bldP spid="9195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9EB9-75A7-4698-8D8E-1076686C40B4}" type="slidenum">
              <a:rPr lang="en-US"/>
              <a:pPr/>
              <a:t>11</a:t>
            </a:fld>
            <a:endParaRPr lang="en-US"/>
          </a:p>
        </p:txBody>
      </p:sp>
      <p:sp>
        <p:nvSpPr>
          <p:cNvPr id="928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Minor-loop pole placement</a:t>
            </a:r>
          </a:p>
        </p:txBody>
      </p:sp>
      <p:sp>
        <p:nvSpPr>
          <p:cNvPr id="928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Diophantine equation: </a:t>
            </a:r>
            <a:r>
              <a:rPr lang="en-US" sz="2400"/>
              <a:t>Obtain polynomials</a:t>
            </a:r>
          </a:p>
          <a:p>
            <a:pPr>
              <a:buFontTx/>
              <a:buNone/>
            </a:pPr>
            <a:r>
              <a:rPr lang="en-US" sz="2400"/>
              <a:t>which satisfy: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928773" name="Rectangle 1029"/>
          <p:cNvSpPr>
            <a:spLocks noChangeArrowheads="1"/>
          </p:cNvSpPr>
          <p:nvPr/>
        </p:nvSpPr>
        <p:spPr bwMode="auto">
          <a:xfrm>
            <a:off x="228600" y="2286000"/>
            <a:ext cx="8001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8774" name="Picture 10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01000" y="1066800"/>
            <a:ext cx="966788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75" name="Picture 103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990600"/>
            <a:ext cx="11747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8776" name="Text Box 1032"/>
          <p:cNvSpPr txBox="1">
            <a:spLocks noChangeArrowheads="1"/>
          </p:cNvSpPr>
          <p:nvPr/>
        </p:nvSpPr>
        <p:spPr bwMode="auto">
          <a:xfrm>
            <a:off x="4800600" y="3810000"/>
            <a:ext cx="2706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Unstable plant zeros</a:t>
            </a:r>
          </a:p>
        </p:txBody>
      </p:sp>
      <p:sp>
        <p:nvSpPr>
          <p:cNvPr id="928777" name="Text Box 1033"/>
          <p:cNvSpPr txBox="1">
            <a:spLocks noChangeArrowheads="1"/>
          </p:cNvSpPr>
          <p:nvPr/>
        </p:nvSpPr>
        <p:spPr bwMode="auto">
          <a:xfrm>
            <a:off x="2209800" y="3733800"/>
            <a:ext cx="1562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Plant poles</a:t>
            </a:r>
          </a:p>
        </p:txBody>
      </p:sp>
      <p:sp>
        <p:nvSpPr>
          <p:cNvPr id="928778" name="Text Box 1034"/>
          <p:cNvSpPr txBox="1">
            <a:spLocks noChangeArrowheads="1"/>
          </p:cNvSpPr>
          <p:nvPr/>
        </p:nvSpPr>
        <p:spPr bwMode="auto">
          <a:xfrm>
            <a:off x="381000" y="6096000"/>
            <a:ext cx="816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The disturbance annihilating polynomial has not been included</a:t>
            </a:r>
          </a:p>
        </p:txBody>
      </p:sp>
      <p:sp>
        <p:nvSpPr>
          <p:cNvPr id="928779" name="Text Box 1035"/>
          <p:cNvSpPr txBox="1">
            <a:spLocks noChangeArrowheads="1"/>
          </p:cNvSpPr>
          <p:nvPr/>
        </p:nvSpPr>
        <p:spPr bwMode="auto">
          <a:xfrm>
            <a:off x="304800" y="3810000"/>
            <a:ext cx="17652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Closed-loop </a:t>
            </a:r>
          </a:p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poles</a:t>
            </a:r>
          </a:p>
        </p:txBody>
      </p:sp>
      <p:sp>
        <p:nvSpPr>
          <p:cNvPr id="928780" name="Line 1036"/>
          <p:cNvSpPr>
            <a:spLocks noChangeShapeType="1"/>
          </p:cNvSpPr>
          <p:nvPr/>
        </p:nvSpPr>
        <p:spPr bwMode="auto">
          <a:xfrm flipV="1">
            <a:off x="914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1" name="Line 1037"/>
          <p:cNvSpPr>
            <a:spLocks noChangeShapeType="1"/>
          </p:cNvSpPr>
          <p:nvPr/>
        </p:nvSpPr>
        <p:spPr bwMode="auto">
          <a:xfrm flipV="1">
            <a:off x="23622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3" name="Line 1039"/>
          <p:cNvSpPr>
            <a:spLocks noChangeShapeType="1"/>
          </p:cNvSpPr>
          <p:nvPr/>
        </p:nvSpPr>
        <p:spPr bwMode="auto">
          <a:xfrm flipV="1">
            <a:off x="5486400" y="31242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4" name="Rectangle 1040"/>
          <p:cNvSpPr>
            <a:spLocks noChangeArrowheads="1"/>
          </p:cNvSpPr>
          <p:nvPr/>
        </p:nvSpPr>
        <p:spPr bwMode="auto">
          <a:xfrm>
            <a:off x="1524000" y="4419600"/>
            <a:ext cx="6019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85" name="Line 1041"/>
          <p:cNvSpPr>
            <a:spLocks noChangeShapeType="1"/>
          </p:cNvSpPr>
          <p:nvPr/>
        </p:nvSpPr>
        <p:spPr bwMode="auto">
          <a:xfrm>
            <a:off x="32766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6" name="Line 1042"/>
          <p:cNvSpPr>
            <a:spLocks noChangeShapeType="1"/>
          </p:cNvSpPr>
          <p:nvPr/>
        </p:nvSpPr>
        <p:spPr bwMode="auto">
          <a:xfrm>
            <a:off x="6553200" y="3200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8" name="Line 1044"/>
          <p:cNvSpPr>
            <a:spLocks noChangeShapeType="1"/>
          </p:cNvSpPr>
          <p:nvPr/>
        </p:nvSpPr>
        <p:spPr bwMode="auto">
          <a:xfrm>
            <a:off x="65532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89" name="Line 1045"/>
          <p:cNvSpPr>
            <a:spLocks noChangeShapeType="1"/>
          </p:cNvSpPr>
          <p:nvPr/>
        </p:nvSpPr>
        <p:spPr bwMode="auto">
          <a:xfrm>
            <a:off x="7848600" y="15240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0" name="Line 1046"/>
          <p:cNvSpPr>
            <a:spLocks noChangeShapeType="1"/>
          </p:cNvSpPr>
          <p:nvPr/>
        </p:nvSpPr>
        <p:spPr bwMode="auto">
          <a:xfrm flipH="1">
            <a:off x="4038600" y="1676400"/>
            <a:ext cx="2819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8791" name="Line 1047"/>
          <p:cNvSpPr>
            <a:spLocks noChangeShapeType="1"/>
          </p:cNvSpPr>
          <p:nvPr/>
        </p:nvSpPr>
        <p:spPr bwMode="auto">
          <a:xfrm flipH="1">
            <a:off x="7086600" y="16764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28792" name="Picture 104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52600" y="5181600"/>
            <a:ext cx="428783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3" name="Picture 104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4648200"/>
            <a:ext cx="382428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8794" name="Picture 105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2667000"/>
            <a:ext cx="70088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2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6" grpId="0"/>
      <p:bldP spid="928777" grpId="0"/>
      <p:bldP spid="928779" grpId="0"/>
      <p:bldP spid="928780" grpId="0" animBg="1"/>
      <p:bldP spid="928781" grpId="0" animBg="1"/>
      <p:bldP spid="928783" grpId="0" animBg="1"/>
      <p:bldP spid="928784" grpId="0" animBg="1"/>
      <p:bldP spid="928785" grpId="0" animBg="1"/>
      <p:bldP spid="928786" grpId="0" animBg="1"/>
      <p:bldP spid="928788" grpId="0" animBg="1"/>
      <p:bldP spid="928789" grpId="0" animBg="1"/>
      <p:bldP spid="928790" grpId="0" animBg="1"/>
      <p:bldP spid="9287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B8F8-90B8-4BCB-98AF-5EC1AE636087}" type="slidenum">
              <a:rPr lang="en-US"/>
              <a:pPr/>
              <a:t>12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Diophantine equation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Solution: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lnSpc>
                <a:spcPct val="60000"/>
              </a:lnSpc>
            </a:pPr>
            <a:endParaRPr lang="en-US" i="1" dirty="0">
              <a:latin typeface="Century Schoolbook" pitchFamily="18" charset="0"/>
            </a:endParaRPr>
          </a:p>
        </p:txBody>
      </p:sp>
      <p:pic>
        <p:nvPicPr>
          <p:cNvPr id="92160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90800" y="2438400"/>
            <a:ext cx="55959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630121" y="4800600"/>
            <a:ext cx="3245333" cy="547582"/>
          </a:xfrm>
          <a:prstGeom prst="rect">
            <a:avLst/>
          </a:prstGeom>
          <a:noFill/>
          <a:ln/>
          <a:effectLst/>
        </p:spPr>
      </p:pic>
      <p:pic>
        <p:nvPicPr>
          <p:cNvPr id="92161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3657600"/>
            <a:ext cx="5537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36410" y="5791200"/>
            <a:ext cx="5871180" cy="513016"/>
          </a:xfrm>
          <a:prstGeom prst="rect">
            <a:avLst/>
          </a:prstGeom>
          <a:noFill/>
          <a:ln/>
          <a:effectLst/>
        </p:spPr>
      </p:pic>
      <p:pic>
        <p:nvPicPr>
          <p:cNvPr id="921615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20788" y="1214438"/>
            <a:ext cx="7008812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072F-F229-4C18-A056-27DA5F0D8A73}" type="slidenum">
              <a:rPr lang="en-US"/>
              <a:pPr/>
              <a:t>13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Minor-loop pole placement</a:t>
            </a:r>
          </a:p>
        </p:txBody>
      </p:sp>
      <p:pic>
        <p:nvPicPr>
          <p:cNvPr id="860209" name="Picture 4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4114800"/>
            <a:ext cx="5621337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60217" name="Picture 5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219200"/>
            <a:ext cx="6176963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072F-F229-4C18-A056-27DA5F0D8A73}" type="slidenum">
              <a:rPr lang="en-US"/>
              <a:pPr/>
              <a:t>14</a:t>
            </a:fld>
            <a:endParaRPr lang="en-US"/>
          </a:p>
        </p:txBody>
      </p:sp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Minor-loop pole placement</a:t>
            </a:r>
          </a:p>
        </p:txBody>
      </p:sp>
      <p:pic>
        <p:nvPicPr>
          <p:cNvPr id="860217" name="Picture 5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752600"/>
            <a:ext cx="6176963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62000" y="4572000"/>
            <a:ext cx="7445426" cy="790912"/>
          </a:xfrm>
          <a:prstGeom prst="rect">
            <a:avLst/>
          </a:prstGeom>
          <a:noFill/>
          <a:ln/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Closed-loop dynamics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800600" y="5486400"/>
            <a:ext cx="3335498" cy="533400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457200" y="6019800"/>
            <a:ext cx="44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repetitive disturbance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4724400" y="5867400"/>
            <a:ext cx="1219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644F-6076-4AF5-B4D1-C36146550092}" type="slidenum">
              <a:rPr lang="en-US"/>
              <a:pPr/>
              <a:t>15</a:t>
            </a:fld>
            <a:endParaRPr lang="en-US"/>
          </a:p>
        </p:txBody>
      </p:sp>
      <p:pic>
        <p:nvPicPr>
          <p:cNvPr id="94720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143000"/>
            <a:ext cx="8305800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Block Diagram</a:t>
            </a:r>
          </a:p>
        </p:txBody>
      </p:sp>
      <p:sp>
        <p:nvSpPr>
          <p:cNvPr id="947206" name="Rectangle 6"/>
          <p:cNvSpPr>
            <a:spLocks noChangeArrowheads="1"/>
          </p:cNvSpPr>
          <p:nvPr/>
        </p:nvSpPr>
        <p:spPr bwMode="auto">
          <a:xfrm>
            <a:off x="533400" y="4953000"/>
            <a:ext cx="79248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Notice that      </a:t>
            </a:r>
            <a:r>
              <a:rPr lang="en-US"/>
              <a:t> </a:t>
            </a:r>
            <a:r>
              <a:rPr lang="en-US" i="0">
                <a:latin typeface="Helvetica" pitchFamily="34" charset="0"/>
              </a:rPr>
              <a:t>          is still a periodic disturbance</a:t>
            </a:r>
          </a:p>
          <a:p>
            <a:pPr marL="457200" indent="-457200">
              <a:lnSpc>
                <a:spcPct val="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472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8400" y="5105400"/>
            <a:ext cx="75882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13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6096000"/>
            <a:ext cx="2844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7214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0" y="6096000"/>
            <a:ext cx="28702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 bwMode="auto">
          <a:xfrm rot="5400000">
            <a:off x="2743200" y="3048000"/>
            <a:ext cx="304800" cy="152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09800" y="3886200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repetitive </a:t>
            </a:r>
          </a:p>
          <a:p>
            <a:r>
              <a:rPr lang="en-US" sz="1800" dirty="0"/>
              <a:t>compensator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4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6" grpId="0"/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7CC-F2FD-4CF3-9DF0-C91224C8AABF}" type="slidenum">
              <a:rPr lang="en-US"/>
              <a:pPr/>
              <a:t>16</a:t>
            </a:fld>
            <a:endParaRPr lang="en-US"/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Equivalent Block Diagram</a:t>
            </a:r>
          </a:p>
        </p:txBody>
      </p:sp>
      <p:sp>
        <p:nvSpPr>
          <p:cNvPr id="953348" name="Rectangle 4"/>
          <p:cNvSpPr>
            <a:spLocks noChangeArrowheads="1"/>
          </p:cNvSpPr>
          <p:nvPr/>
        </p:nvSpPr>
        <p:spPr bwMode="auto">
          <a:xfrm>
            <a:off x="152400" y="4114800"/>
            <a:ext cx="79248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where</a:t>
            </a:r>
          </a:p>
          <a:p>
            <a:pPr marL="457200" indent="-457200">
              <a:lnSpc>
                <a:spcPct val="30000"/>
              </a:lnSpc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95335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6096000"/>
            <a:ext cx="28448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1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6096000"/>
            <a:ext cx="28702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990600"/>
            <a:ext cx="8375650" cy="273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3353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4572000"/>
            <a:ext cx="3660775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Brace 9"/>
          <p:cNvSpPr/>
          <p:nvPr/>
        </p:nvSpPr>
        <p:spPr bwMode="auto">
          <a:xfrm rot="5400000">
            <a:off x="2895600" y="2249269"/>
            <a:ext cx="304800" cy="1524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3087469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repetitive </a:t>
            </a:r>
          </a:p>
          <a:p>
            <a:r>
              <a:rPr lang="en-US" sz="1800" dirty="0"/>
              <a:t>compensator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A187-9EA4-45B8-9DB8-1757136C8895}" type="slidenum">
              <a:rPr lang="en-US"/>
              <a:pPr/>
              <a:t>17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95600"/>
            <a:ext cx="5257800" cy="32004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/>
              <a:t>Repetitive compensator strategy:</a:t>
            </a:r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 sz="2400" dirty="0"/>
          </a:p>
          <a:p>
            <a:pPr marL="533400" indent="-533400">
              <a:buFontTx/>
              <a:buAutoNum type="arabicPeriod"/>
            </a:pPr>
            <a:r>
              <a:rPr lang="en-US" sz="2000" dirty="0"/>
              <a:t>Cancel stable poles and delay </a:t>
            </a:r>
          </a:p>
          <a:p>
            <a:pPr marL="533400" indent="-533400">
              <a:buFontTx/>
              <a:buAutoNum type="arabicPeriod"/>
            </a:pPr>
            <a:endParaRPr lang="en-US" sz="1050" dirty="0"/>
          </a:p>
          <a:p>
            <a:pPr marL="533400" indent="-533400">
              <a:buFontTx/>
              <a:buAutoNum type="arabicPeriod"/>
            </a:pPr>
            <a:r>
              <a:rPr lang="en-US" sz="2000" dirty="0"/>
              <a:t>Zero-phase error compensation for</a:t>
            </a:r>
          </a:p>
          <a:p>
            <a:pPr marL="533400" indent="-533400">
              <a:buFontTx/>
              <a:buAutoNum type="arabicPeriod"/>
            </a:pPr>
            <a:endParaRPr lang="en-US" sz="1000" dirty="0"/>
          </a:p>
          <a:p>
            <a:pPr marL="533400" indent="-533400">
              <a:buFontTx/>
              <a:buAutoNum type="arabicPeriod"/>
            </a:pPr>
            <a:r>
              <a:rPr lang="en-US" sz="2000" dirty="0"/>
              <a:t>Include annihilating polynomial in the denominator</a:t>
            </a:r>
            <a:endParaRPr lang="en-US" sz="2400" dirty="0"/>
          </a:p>
          <a:p>
            <a:pPr marL="533400" indent="-533400">
              <a:buNone/>
            </a:pPr>
            <a:endParaRPr lang="en-US" sz="2400" dirty="0"/>
          </a:p>
        </p:txBody>
      </p:sp>
      <p:pic>
        <p:nvPicPr>
          <p:cNvPr id="951308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762001"/>
            <a:ext cx="53723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1311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1752600"/>
            <a:ext cx="2590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419600" y="3581400"/>
            <a:ext cx="1024935" cy="377778"/>
          </a:xfrm>
          <a:prstGeom prst="rect">
            <a:avLst/>
          </a:prstGeom>
          <a:noFill/>
          <a:ln/>
          <a:effectLst/>
        </p:spPr>
      </p:pic>
      <p:pic>
        <p:nvPicPr>
          <p:cNvPr id="951318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05400" y="4191000"/>
            <a:ext cx="10652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334000" y="4800600"/>
            <a:ext cx="1025290" cy="323691"/>
          </a:xfrm>
          <a:prstGeom prst="rect">
            <a:avLst/>
          </a:prstGeom>
          <a:noFill/>
          <a:ln/>
          <a:effectLst/>
        </p:spPr>
      </p:pic>
      <p:sp>
        <p:nvSpPr>
          <p:cNvPr id="12" name="Right Brace 11"/>
          <p:cNvSpPr/>
          <p:nvPr/>
        </p:nvSpPr>
        <p:spPr bwMode="auto">
          <a:xfrm rot="5400000">
            <a:off x="1981200" y="1524000"/>
            <a:ext cx="304800" cy="10668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2133600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repetitive </a:t>
            </a:r>
          </a:p>
          <a:p>
            <a:r>
              <a:rPr lang="en-US" sz="1100" dirty="0"/>
              <a:t>compensator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638800" y="3581400"/>
            <a:ext cx="445013" cy="337401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1651107" y="5715000"/>
            <a:ext cx="6003150" cy="748380"/>
          </a:xfrm>
          <a:prstGeom prst="rect">
            <a:avLst/>
          </a:prstGeom>
          <a:noFill/>
          <a:ln/>
          <a:effectLst/>
        </p:spPr>
      </p:pic>
      <p:cxnSp>
        <p:nvCxnSpPr>
          <p:cNvPr id="18" name="Straight Arrow Connector 17"/>
          <p:cNvCxnSpPr/>
          <p:nvPr/>
        </p:nvCxnSpPr>
        <p:spPr bwMode="auto">
          <a:xfrm rot="5400000">
            <a:off x="7239000" y="5715000"/>
            <a:ext cx="3048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315200" y="5181600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+mj-lt"/>
              </a:rPr>
              <a:t>Not </a:t>
            </a:r>
            <a:r>
              <a:rPr lang="en-US" dirty="0">
                <a:latin typeface="+mj-lt"/>
              </a:rPr>
              <a:t>q</a:t>
            </a:r>
            <a:r>
              <a:rPr lang="en-US" sz="1400" dirty="0">
                <a:latin typeface="+mj-lt"/>
              </a:rPr>
              <a:t> </a:t>
            </a:r>
            <a:r>
              <a:rPr lang="en-US" i="0" baseline="30000" dirty="0">
                <a:latin typeface="+mj-lt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59D82-FEDD-41A5-A90D-A1D55496541A}" type="slidenum">
              <a:rPr lang="en-US"/>
              <a:pPr/>
              <a:t>18</a:t>
            </a:fld>
            <a:endParaRPr lang="en-US"/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20000"/>
              </a:lnSpc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r>
              <a:rPr lang="en-US" dirty="0"/>
              <a:t>Repetitive compensator :</a:t>
            </a:r>
          </a:p>
        </p:txBody>
      </p:sp>
      <p:pic>
        <p:nvPicPr>
          <p:cNvPr id="9656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990600"/>
            <a:ext cx="647700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69634" y="4648200"/>
            <a:ext cx="6003139" cy="748379"/>
          </a:xfrm>
          <a:prstGeom prst="rect">
            <a:avLst/>
          </a:prstGeom>
          <a:noFill/>
          <a:ln/>
          <a:effectLst/>
        </p:spPr>
      </p:pic>
      <p:sp>
        <p:nvSpPr>
          <p:cNvPr id="965644" name="Rectangle 12"/>
          <p:cNvSpPr>
            <a:spLocks noChangeArrowheads="1"/>
          </p:cNvSpPr>
          <p:nvPr/>
        </p:nvSpPr>
        <p:spPr bwMode="auto">
          <a:xfrm>
            <a:off x="838200" y="4191000"/>
            <a:ext cx="73152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6564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6248400"/>
            <a:ext cx="1865313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 bwMode="auto">
          <a:xfrm rot="10800000">
            <a:off x="3505200" y="6400800"/>
            <a:ext cx="762000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343400" y="6172200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that C</a:t>
            </a:r>
            <a:r>
              <a:rPr lang="en-US" baseline="-25000" dirty="0"/>
              <a:t>R</a:t>
            </a:r>
            <a:r>
              <a:rPr lang="en-US" dirty="0"/>
              <a:t> is implementable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4B0AA-77E0-484F-B5C3-DEDA0A2F5AD6}" type="slidenum">
              <a:rPr lang="en-US"/>
              <a:pPr/>
              <a:t>19</a:t>
            </a:fld>
            <a:endParaRPr lang="en-US"/>
          </a:p>
        </p:txBody>
      </p:sp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838200"/>
          </a:xfrm>
        </p:spPr>
        <p:txBody>
          <a:bodyPr/>
          <a:lstStyle/>
          <a:p>
            <a:r>
              <a:rPr lang="en-US" dirty="0"/>
              <a:t> Closed-loop dynamics</a:t>
            </a:r>
          </a:p>
        </p:txBody>
      </p:sp>
      <p:pic>
        <p:nvPicPr>
          <p:cNvPr id="95437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3352800"/>
            <a:ext cx="6286500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438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1143000"/>
            <a:ext cx="5638800" cy="183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4953000"/>
            <a:ext cx="3429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6799" y="5943600"/>
            <a:ext cx="6003139" cy="7483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1CE6-2EB5-4B2E-A441-BE69DDB5B293}" type="slidenum">
              <a:rPr lang="en-US"/>
              <a:pPr/>
              <a:t>2</a:t>
            </a:fld>
            <a:endParaRPr lang="en-US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SISO ARMA model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838200" y="3429000"/>
            <a:ext cx="8153400" cy="290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>
                <a:latin typeface="Helvetica" pitchFamily="34" charset="0"/>
              </a:rPr>
              <a:t>Where all inputs and outputs are scalars:</a:t>
            </a:r>
          </a:p>
          <a:p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 control input  </a:t>
            </a:r>
          </a:p>
          <a:p>
            <a:pPr>
              <a:buFontTx/>
              <a:buChar char="•"/>
            </a:pPr>
            <a:endParaRPr lang="en-US" i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                 is a periodic disturbance of period </a:t>
            </a:r>
            <a:r>
              <a:rPr lang="en-US"/>
              <a:t>N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 i="0">
                <a:latin typeface="Helvetica" pitchFamily="34" charset="0"/>
              </a:rPr>
              <a:t> 	         output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82944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191000"/>
            <a:ext cx="836613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1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876800"/>
            <a:ext cx="7953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2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5638800"/>
            <a:ext cx="815975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9453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9338" y="2201863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A2776-9FEA-482F-9741-631512B144A6}" type="slidenum">
              <a:rPr lang="en-US"/>
              <a:pPr/>
              <a:t>20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Controller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  <a:r>
              <a:rPr lang="en-US" b="1" dirty="0"/>
              <a:t>Closed-loop dynamics:</a:t>
            </a:r>
            <a:r>
              <a:rPr lang="en-US" dirty="0"/>
              <a:t> doing a bit of algebra, we obtain,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498595" y="5410200"/>
            <a:ext cx="6298687" cy="744667"/>
          </a:xfrm>
          <a:prstGeom prst="rect">
            <a:avLst/>
          </a:prstGeom>
          <a:noFill/>
          <a:ln/>
          <a:effectLst/>
        </p:spPr>
      </p:pic>
      <p:sp>
        <p:nvSpPr>
          <p:cNvPr id="955402" name="Rectangle 10"/>
          <p:cNvSpPr>
            <a:spLocks noChangeArrowheads="1"/>
          </p:cNvSpPr>
          <p:nvPr/>
        </p:nvSpPr>
        <p:spPr bwMode="auto">
          <a:xfrm>
            <a:off x="609600" y="3962400"/>
            <a:ext cx="73436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 the closed-loop poles are the zeros of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47689" y="2435225"/>
            <a:ext cx="4793009" cy="880970"/>
          </a:xfrm>
          <a:prstGeom prst="rect">
            <a:avLst/>
          </a:prstGeom>
          <a:noFill/>
          <a:ln/>
          <a:effectLst/>
        </p:spPr>
      </p:pic>
      <p:sp>
        <p:nvSpPr>
          <p:cNvPr id="955404" name="Rectangle 12"/>
          <p:cNvSpPr>
            <a:spLocks noChangeArrowheads="1"/>
          </p:cNvSpPr>
          <p:nvPr/>
        </p:nvSpPr>
        <p:spPr bwMode="auto">
          <a:xfrm>
            <a:off x="914400" y="4953000"/>
            <a:ext cx="73152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05" name="Rectangle 13"/>
          <p:cNvSpPr>
            <a:spLocks noChangeArrowheads="1"/>
          </p:cNvSpPr>
          <p:nvPr/>
        </p:nvSpPr>
        <p:spPr bwMode="auto">
          <a:xfrm>
            <a:off x="914400" y="2057400"/>
            <a:ext cx="7315200" cy="1524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02" grpId="0"/>
      <p:bldP spid="9554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02D3E-A431-4D4B-974D-A245729BB227}" type="slidenum">
              <a:rPr lang="en-US"/>
              <a:pPr/>
              <a:t>21</a:t>
            </a:fld>
            <a:endParaRPr lang="en-US"/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Controller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 since,</a:t>
            </a:r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685800" y="4572000"/>
            <a:ext cx="12442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Where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2743200" y="3124200"/>
            <a:ext cx="3581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5642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33600" y="1600200"/>
            <a:ext cx="4691063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301997" y="3429000"/>
            <a:ext cx="2438405" cy="372873"/>
          </a:xfrm>
          <a:prstGeom prst="rect">
            <a:avLst/>
          </a:prstGeom>
          <a:noFill/>
          <a:ln/>
          <a:effectLst/>
        </p:spPr>
      </p:pic>
      <p:sp>
        <p:nvSpPr>
          <p:cNvPr id="956428" name="Rectangle 12"/>
          <p:cNvSpPr>
            <a:spLocks noChangeArrowheads="1"/>
          </p:cNvSpPr>
          <p:nvPr/>
        </p:nvSpPr>
        <p:spPr bwMode="auto">
          <a:xfrm>
            <a:off x="609600" y="2590800"/>
            <a:ext cx="1709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we obtain</a:t>
            </a:r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98595" y="5334000"/>
            <a:ext cx="6298687" cy="74466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1" grpId="0"/>
      <p:bldP spid="956424" grpId="0" animBg="1"/>
      <p:bldP spid="9564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6FE0-2DEB-4FCE-925F-B33D0E804897}" type="slidenum">
              <a:rPr lang="en-US"/>
              <a:pPr/>
              <a:t>22</a:t>
            </a:fld>
            <a:endParaRPr lang="en-US"/>
          </a:p>
        </p:txBody>
      </p:sp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Controller</a:t>
            </a:r>
          </a:p>
        </p:txBody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b="1"/>
              <a:t> Theorem</a:t>
            </a:r>
          </a:p>
        </p:txBody>
      </p:sp>
      <p:sp>
        <p:nvSpPr>
          <p:cNvPr id="960522" name="Rectangle 10"/>
          <p:cNvSpPr>
            <a:spLocks noChangeArrowheads="1"/>
          </p:cNvSpPr>
          <p:nvPr/>
        </p:nvSpPr>
        <p:spPr bwMode="auto">
          <a:xfrm>
            <a:off x="609600" y="1600200"/>
            <a:ext cx="6884988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The tracking error                     if the gains </a:t>
            </a:r>
          </a:p>
          <a:p>
            <a:r>
              <a:rPr lang="en-US" sz="2800" i="0">
                <a:latin typeface="Helvetica" pitchFamily="34" charset="0"/>
              </a:rPr>
              <a:t>are selected as follows: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1.</a:t>
            </a:r>
          </a:p>
          <a:p>
            <a:endParaRPr lang="en-US" sz="2800" i="0">
              <a:latin typeface="Helvetica" pitchFamily="34" charset="0"/>
            </a:endParaRPr>
          </a:p>
          <a:p>
            <a:endParaRPr lang="en-US" sz="2800" i="0">
              <a:latin typeface="Helvetica" pitchFamily="34" charset="0"/>
            </a:endParaRPr>
          </a:p>
          <a:p>
            <a:r>
              <a:rPr lang="en-US" sz="2800" i="0">
                <a:latin typeface="Helvetica" pitchFamily="34" charset="0"/>
              </a:rPr>
              <a:t>2. 	</a:t>
            </a:r>
          </a:p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9605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1676400"/>
            <a:ext cx="1422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0525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3800" y="1752600"/>
            <a:ext cx="6937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752427" y="3301895"/>
            <a:ext cx="3370608" cy="66050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904838" y="4724400"/>
            <a:ext cx="1598936" cy="2714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53223-FA35-419A-8393-307D3DC8B14C}" type="slidenum">
              <a:rPr lang="en-US"/>
              <a:pPr/>
              <a:t>23</a:t>
            </a:fld>
            <a:endParaRPr lang="en-US"/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200" dirty="0"/>
              <a:t>Closed-loop poles for minimum phase zeros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Consider now the case when there are </a:t>
            </a:r>
            <a:r>
              <a:rPr lang="en-US" sz="2400" b="1" dirty="0"/>
              <a:t>no unstable zeros</a:t>
            </a:r>
            <a:r>
              <a:rPr lang="en-US" sz="2400" dirty="0"/>
              <a:t>, 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e.g.</a:t>
            </a:r>
          </a:p>
        </p:txBody>
      </p:sp>
      <p:sp>
        <p:nvSpPr>
          <p:cNvPr id="958474" name="Rectangle 10"/>
          <p:cNvSpPr>
            <a:spLocks noChangeArrowheads="1"/>
          </p:cNvSpPr>
          <p:nvPr/>
        </p:nvSpPr>
        <p:spPr bwMode="auto">
          <a:xfrm>
            <a:off x="381000" y="4114800"/>
            <a:ext cx="5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Then the closed-loop poles are given by</a:t>
            </a:r>
            <a:endParaRPr lang="en-US" sz="2800" i="0" dirty="0">
              <a:latin typeface="Helvetica" pitchFamily="34" charset="0"/>
            </a:endParaRPr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95400" y="2310110"/>
            <a:ext cx="1891010" cy="353297"/>
          </a:xfrm>
          <a:prstGeom prst="rect">
            <a:avLst/>
          </a:prstGeom>
          <a:noFill/>
          <a:ln/>
          <a:effectLst/>
        </p:spPr>
      </p:pic>
      <p:sp>
        <p:nvSpPr>
          <p:cNvPr id="958476" name="Rectangle 12"/>
          <p:cNvSpPr>
            <a:spLocks noChangeArrowheads="1"/>
          </p:cNvSpPr>
          <p:nvPr/>
        </p:nvSpPr>
        <p:spPr bwMode="auto">
          <a:xfrm>
            <a:off x="1524000" y="3124200"/>
            <a:ext cx="29642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choose b = 1 so that</a:t>
            </a:r>
          </a:p>
        </p:txBody>
      </p:sp>
      <p:pic>
        <p:nvPicPr>
          <p:cNvPr id="95847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2971800"/>
            <a:ext cx="30226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8479" name="Picture 1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71600" y="4953000"/>
            <a:ext cx="27828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8481" name="Picture 1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38800" y="4953000"/>
            <a:ext cx="18240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724560" y="5105400"/>
            <a:ext cx="320355" cy="1924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05A73-9BF4-47E9-AF11-C4131EC4E7FE}" type="slidenum">
              <a:rPr lang="en-US"/>
              <a:pPr/>
              <a:t>24</a:t>
            </a:fld>
            <a:endParaRPr lang="en-US"/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r>
              <a:rPr lang="en-US" sz="3200" dirty="0"/>
              <a:t>Closed-loop poles for minimum phase zeros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For the case when the are no unstable zeros,</a:t>
            </a:r>
          </a:p>
          <a:p>
            <a:pPr>
              <a:buFontTx/>
              <a:buNone/>
            </a:pPr>
            <a:r>
              <a:rPr lang="en-US" sz="2400" dirty="0"/>
              <a:t>the closed-loop poles are given by the roots of</a:t>
            </a:r>
          </a:p>
        </p:txBody>
      </p:sp>
      <p:pic>
        <p:nvPicPr>
          <p:cNvPr id="95949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1981200"/>
            <a:ext cx="18240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685800" y="4191000"/>
            <a:ext cx="3918727" cy="70350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19800" y="4419600"/>
            <a:ext cx="2799417" cy="304221"/>
          </a:xfrm>
          <a:prstGeom prst="rect">
            <a:avLst/>
          </a:prstGeom>
          <a:noFill/>
          <a:ln/>
          <a:effectLst/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4800" y="25146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When 0 &lt; </a:t>
            </a:r>
            <a:r>
              <a:rPr lang="en-US" dirty="0" err="1">
                <a:latin typeface="Helvetica" pitchFamily="34" charset="0"/>
              </a:rPr>
              <a:t>k</a:t>
            </a:r>
            <a:r>
              <a:rPr lang="en-US" baseline="-25000" dirty="0" err="1">
                <a:latin typeface="Helvetica" pitchFamily="34" charset="0"/>
              </a:rPr>
              <a:t>r</a:t>
            </a:r>
            <a:r>
              <a:rPr lang="en-US" i="0" dirty="0">
                <a:latin typeface="Helvetica" pitchFamily="34" charset="0"/>
              </a:rPr>
              <a:t> &lt; 2, we have </a:t>
            </a:r>
          </a:p>
          <a:p>
            <a:r>
              <a:rPr lang="en-US" dirty="0">
                <a:latin typeface="Helvetica" pitchFamily="34" charset="0"/>
              </a:rPr>
              <a:t>N</a:t>
            </a:r>
            <a:r>
              <a:rPr lang="en-US" i="0" dirty="0">
                <a:latin typeface="Helvetica" pitchFamily="34" charset="0"/>
              </a:rPr>
              <a:t> asymptotically stable closed-loop poles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04800" y="3733800"/>
            <a:ext cx="2739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</a:t>
            </a:r>
            <a:r>
              <a:rPr lang="en-US" i="0" u="sng" dirty="0">
                <a:latin typeface="Helvetica" pitchFamily="34" charset="0"/>
              </a:rPr>
              <a:t>Case 1</a:t>
            </a:r>
            <a:r>
              <a:rPr lang="en-US" i="0" dirty="0">
                <a:latin typeface="Helvetica" pitchFamily="34" charset="0"/>
              </a:rPr>
              <a:t>: 0 &lt; </a:t>
            </a:r>
            <a:r>
              <a:rPr lang="en-US" dirty="0" err="1">
                <a:latin typeface="Helvetica" pitchFamily="34" charset="0"/>
              </a:rPr>
              <a:t>k</a:t>
            </a:r>
            <a:r>
              <a:rPr lang="en-US" baseline="-25000" dirty="0" err="1">
                <a:latin typeface="Helvetica" pitchFamily="34" charset="0"/>
              </a:rPr>
              <a:t>r</a:t>
            </a:r>
            <a:r>
              <a:rPr lang="en-US" i="0" dirty="0">
                <a:latin typeface="Helvetica" pitchFamily="34" charset="0"/>
              </a:rPr>
              <a:t> </a:t>
            </a:r>
            <a:r>
              <a:rPr lang="en-US" i="0" dirty="0">
                <a:latin typeface="cmsy10"/>
              </a:rPr>
              <a:t>·</a:t>
            </a:r>
            <a:r>
              <a:rPr lang="en-US" i="0" dirty="0">
                <a:latin typeface="Helvetica" pitchFamily="34" charset="0"/>
              </a:rPr>
              <a:t> 1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09600" y="5638800"/>
            <a:ext cx="4910734" cy="83205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019800" y="5867400"/>
            <a:ext cx="2799417" cy="304221"/>
          </a:xfrm>
          <a:prstGeom prst="rect">
            <a:avLst/>
          </a:prstGeom>
          <a:noFill/>
          <a:ln/>
          <a:effectLst/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4800" y="5257800"/>
            <a:ext cx="26805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 </a:t>
            </a:r>
            <a:r>
              <a:rPr lang="en-US" i="0" u="sng" dirty="0">
                <a:latin typeface="Helvetica" pitchFamily="34" charset="0"/>
              </a:rPr>
              <a:t>Case 1</a:t>
            </a:r>
            <a:r>
              <a:rPr lang="en-US" i="0" dirty="0">
                <a:latin typeface="Helvetica" pitchFamily="34" charset="0"/>
              </a:rPr>
              <a:t>: 1 &lt; </a:t>
            </a:r>
            <a:r>
              <a:rPr lang="en-US" dirty="0" err="1">
                <a:latin typeface="Helvetica" pitchFamily="34" charset="0"/>
              </a:rPr>
              <a:t>k</a:t>
            </a:r>
            <a:r>
              <a:rPr lang="en-US" baseline="-25000" dirty="0" err="1">
                <a:latin typeface="Helvetica" pitchFamily="34" charset="0"/>
              </a:rPr>
              <a:t>r</a:t>
            </a:r>
            <a:r>
              <a:rPr lang="en-US" i="0" dirty="0">
                <a:latin typeface="Helvetica" pitchFamily="34" charset="0"/>
              </a:rPr>
              <a:t> &lt;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32E-2FEF-4B13-89C4-D42DBA70D5E3}" type="slidenum">
              <a:rPr lang="en-US"/>
              <a:pPr/>
              <a:t>25</a:t>
            </a:fld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Repetitive control example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b="1" dirty="0"/>
              <a:t>Assume that</a:t>
            </a:r>
            <a:r>
              <a:rPr lang="en-US" sz="2400" dirty="0"/>
              <a:t>     </a:t>
            </a:r>
            <a:r>
              <a:rPr lang="en-US" sz="2400" i="1" dirty="0">
                <a:latin typeface="Century Schoolbook" pitchFamily="18" charset="0"/>
              </a:rPr>
              <a:t>N = 4</a:t>
            </a:r>
          </a:p>
        </p:txBody>
      </p:sp>
      <p:pic>
        <p:nvPicPr>
          <p:cNvPr id="96768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066800"/>
            <a:ext cx="42672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602" y="2514600"/>
            <a:ext cx="4709155" cy="752394"/>
          </a:xfrm>
          <a:prstGeom prst="rect">
            <a:avLst/>
          </a:prstGeom>
          <a:noFill/>
          <a:ln/>
          <a:effectLst/>
        </p:spPr>
      </p:pic>
      <p:pic>
        <p:nvPicPr>
          <p:cNvPr id="96769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6388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7697" name="Rectangle 17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511529" y="228600"/>
            <a:ext cx="2034379" cy="334465"/>
          </a:xfrm>
          <a:prstGeom prst="rect">
            <a:avLst/>
          </a:prstGeom>
          <a:noFill/>
          <a:ln/>
          <a:effectLst/>
        </p:spPr>
      </p:pic>
      <p:pic>
        <p:nvPicPr>
          <p:cNvPr id="96770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609600"/>
            <a:ext cx="9763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57200" y="3505200"/>
            <a:ext cx="449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Choose</a:t>
            </a: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937982" y="3556518"/>
            <a:ext cx="848435" cy="39188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7927" y="4114800"/>
            <a:ext cx="7330537" cy="777121"/>
          </a:xfrm>
          <a:prstGeom prst="rect">
            <a:avLst/>
          </a:prstGeom>
          <a:noFill/>
          <a:ln/>
          <a:effectLst/>
        </p:spPr>
      </p:pic>
      <p:sp>
        <p:nvSpPr>
          <p:cNvPr id="28" name="Right Arrow 27"/>
          <p:cNvSpPr/>
          <p:nvPr/>
        </p:nvSpPr>
        <p:spPr bwMode="auto">
          <a:xfrm>
            <a:off x="914400" y="5791200"/>
            <a:ext cx="609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BB68-D5F6-40F1-84B2-70CDC2D767E0}" type="slidenum">
              <a:rPr lang="en-US"/>
              <a:pPr/>
              <a:t>26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Repetitive control example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dirty="0"/>
              <a:t>Open-loop TF</a:t>
            </a:r>
            <a:endParaRPr lang="en-US" sz="2400" i="1" dirty="0">
              <a:latin typeface="Century Schoolbook" pitchFamily="18" charset="0"/>
            </a:endParaRPr>
          </a:p>
        </p:txBody>
      </p:sp>
      <p:pic>
        <p:nvPicPr>
          <p:cNvPr id="96870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26670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2" name="Rectangle 8"/>
          <p:cNvSpPr>
            <a:spLocks noChangeArrowheads="1"/>
          </p:cNvSpPr>
          <p:nvPr/>
        </p:nvSpPr>
        <p:spPr bwMode="auto">
          <a:xfrm>
            <a:off x="381000" y="3959225"/>
            <a:ext cx="295144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Closed-loop poles:</a:t>
            </a:r>
          </a:p>
        </p:txBody>
      </p:sp>
      <p:pic>
        <p:nvPicPr>
          <p:cNvPr id="96871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5410200"/>
            <a:ext cx="23161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5" name="Rectangle 11"/>
          <p:cNvSpPr>
            <a:spLocks noChangeArrowheads="1"/>
          </p:cNvSpPr>
          <p:nvPr/>
        </p:nvSpPr>
        <p:spPr bwMode="auto">
          <a:xfrm>
            <a:off x="304800" y="50292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0" y="3200400"/>
            <a:ext cx="4864100" cy="3657600"/>
            <a:chOff x="2880" y="2208"/>
            <a:chExt cx="3064" cy="2304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880" y="2208"/>
              <a:ext cx="3064" cy="2304"/>
              <a:chOff x="2880" y="2208"/>
              <a:chExt cx="3064" cy="2304"/>
            </a:xfrm>
          </p:grpSpPr>
          <p:pic>
            <p:nvPicPr>
              <p:cNvPr id="968717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880" y="2208"/>
                <a:ext cx="3064" cy="2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68718" name="Oval 14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1584" cy="1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68722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68" y="2592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8724" name="Picture 2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88" y="2928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11526" y="228600"/>
            <a:ext cx="2034383" cy="320251"/>
          </a:xfrm>
          <a:prstGeom prst="rect">
            <a:avLst/>
          </a:prstGeom>
          <a:noFill/>
          <a:ln/>
          <a:effectLst/>
        </p:spPr>
      </p:pic>
      <p:pic>
        <p:nvPicPr>
          <p:cNvPr id="96872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34200" y="609600"/>
            <a:ext cx="9763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2" grpId="0"/>
      <p:bldP spid="968712" grpId="1"/>
      <p:bldP spid="9687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93A-A9EE-4EF5-9B7F-F16B9BF70428}" type="slidenum">
              <a:rPr lang="en-US"/>
              <a:pPr/>
              <a:t>27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/>
              <a:t>Closed-loop poles for non-minimum phase zeros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Now consider the general case, i.e. there are unstable zeros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Assume that we have chosen </a:t>
            </a:r>
            <a:r>
              <a:rPr lang="en-US" sz="2400" i="1" dirty="0"/>
              <a:t>b</a:t>
            </a:r>
            <a:r>
              <a:rPr lang="en-US" sz="2400" dirty="0"/>
              <a:t> such that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219200" y="2895600"/>
            <a:ext cx="6180888" cy="84595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52600" y="5410200"/>
            <a:ext cx="51816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57200" y="44958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closed-loop poles are the roots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893A-A9EE-4EF5-9B7F-F16B9BF70428}" type="slidenum">
              <a:rPr lang="en-US"/>
              <a:pPr/>
              <a:t>28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/>
              <a:t>Closed-loop poles for non-minimum phase zeros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76400" y="2133600"/>
            <a:ext cx="5165297" cy="767646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457200" y="1295400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The closed-loop poles are the roots of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88477" y="3810000"/>
            <a:ext cx="4941142" cy="815528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12662" y="5334000"/>
            <a:ext cx="4492770" cy="815471"/>
          </a:xfrm>
          <a:prstGeom prst="rect">
            <a:avLst/>
          </a:prstGeom>
          <a:noFill/>
          <a:ln/>
          <a:effectLst/>
        </p:spPr>
      </p:pic>
      <p:sp>
        <p:nvSpPr>
          <p:cNvPr id="22" name="Down Arrow 21"/>
          <p:cNvSpPr/>
          <p:nvPr/>
        </p:nvSpPr>
        <p:spPr bwMode="auto">
          <a:xfrm>
            <a:off x="4038600" y="32004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4038600" y="4800600"/>
            <a:ext cx="381000" cy="457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79FD-F7F0-4E11-9614-7FD08709BE3D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/>
              <a:t>Closed-loop poles for non-minimum phase zeros</a:t>
            </a:r>
          </a:p>
        </p:txBody>
      </p:sp>
      <p:sp>
        <p:nvSpPr>
          <p:cNvPr id="962564" name="Rectangle 4"/>
          <p:cNvSpPr>
            <a:spLocks noChangeArrowheads="1"/>
          </p:cNvSpPr>
          <p:nvPr/>
        </p:nvSpPr>
        <p:spPr bwMode="auto">
          <a:xfrm>
            <a:off x="304800" y="1295400"/>
            <a:ext cx="578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Therefore</a:t>
            </a:r>
            <a:r>
              <a:rPr lang="en-US" sz="2800" i="0">
                <a:latin typeface="Helvetica" pitchFamily="34" charset="0"/>
              </a:rPr>
              <a:t>                      </a:t>
            </a:r>
            <a:r>
              <a:rPr lang="en-US" i="0">
                <a:latin typeface="Helvetica" pitchFamily="34" charset="0"/>
              </a:rPr>
              <a:t>is equivalent to </a:t>
            </a: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922081" y="1371600"/>
            <a:ext cx="1761299" cy="372993"/>
          </a:xfrm>
          <a:prstGeom prst="rect">
            <a:avLst/>
          </a:prstGeom>
          <a:noFill/>
          <a:ln/>
          <a:effectLst/>
        </p:spPr>
      </p:pic>
      <p:pic>
        <p:nvPicPr>
          <p:cNvPr id="962570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59000" y="2209800"/>
            <a:ext cx="4824413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7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4114800"/>
            <a:ext cx="517366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B14E-403B-40A4-93AE-C0A5E637C235}" type="slidenum">
              <a:rPr lang="en-US"/>
              <a:pPr/>
              <a:t>3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control assumptions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924800" cy="2209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Both the disturbance and the reference model output are periodic sequences,</a:t>
            </a:r>
          </a:p>
        </p:txBody>
      </p:sp>
      <p:pic>
        <p:nvPicPr>
          <p:cNvPr id="94618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12954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618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657600"/>
            <a:ext cx="3835400" cy="169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6183" name="Rectangle 7"/>
          <p:cNvSpPr>
            <a:spLocks noChangeArrowheads="1"/>
          </p:cNvSpPr>
          <p:nvPr/>
        </p:nvSpPr>
        <p:spPr bwMode="auto">
          <a:xfrm>
            <a:off x="762000" y="5791200"/>
            <a:ext cx="631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>
                <a:latin typeface="Helvetica" pitchFamily="34" charset="0"/>
              </a:rPr>
              <a:t>where </a:t>
            </a:r>
            <a:r>
              <a:rPr lang="en-US" sz="2800"/>
              <a:t>N</a:t>
            </a:r>
            <a:r>
              <a:rPr lang="en-US" sz="2800" i="0">
                <a:latin typeface="Helvetica" pitchFamily="34" charset="0"/>
              </a:rPr>
              <a:t> is a </a:t>
            </a:r>
            <a:r>
              <a:rPr lang="en-US" sz="2800" b="1">
                <a:latin typeface="Helvetica" pitchFamily="34" charset="0"/>
              </a:rPr>
              <a:t>known </a:t>
            </a:r>
            <a:r>
              <a:rPr lang="en-US" sz="2800" i="0">
                <a:latin typeface="Helvetica" pitchFamily="34" charset="0"/>
              </a:rPr>
              <a:t>and large number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68A7-BEFD-4EE3-BB08-AF9A64F40EBD}" type="slidenum">
              <a:rPr lang="en-US"/>
              <a:pPr/>
              <a:t>30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/>
              <a:t>Closed-loop poles for non-minimum phase zeros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By </a:t>
            </a:r>
            <a:r>
              <a:rPr lang="en-US" sz="2000" dirty="0" err="1"/>
              <a:t>Nyquist’s</a:t>
            </a:r>
            <a:r>
              <a:rPr lang="en-US" sz="2000" dirty="0"/>
              <a:t> theorem, the closed-loop system is  asymptotically stable if there are no encirclements around –1.</a:t>
            </a:r>
          </a:p>
        </p:txBody>
      </p:sp>
      <p:pic>
        <p:nvPicPr>
          <p:cNvPr id="9635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86000"/>
            <a:ext cx="3886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3592" name="Rectangle 8"/>
          <p:cNvSpPr>
            <a:spLocks noChangeArrowheads="1"/>
          </p:cNvSpPr>
          <p:nvPr/>
        </p:nvSpPr>
        <p:spPr bwMode="auto">
          <a:xfrm>
            <a:off x="381000" y="4419600"/>
            <a:ext cx="58689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This is guaranteed if the following hold for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57200" y="5257800"/>
            <a:ext cx="3615419" cy="841731"/>
          </a:xfrm>
          <a:prstGeom prst="rect">
            <a:avLst/>
          </a:prstGeom>
          <a:noFill/>
          <a:ln/>
          <a:effectLst/>
        </p:spPr>
      </p:pic>
      <p:pic>
        <p:nvPicPr>
          <p:cNvPr id="96359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5800" y="1600200"/>
            <a:ext cx="404519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29200" y="5257800"/>
            <a:ext cx="3733800" cy="670554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248400" y="4461332"/>
            <a:ext cx="1676399" cy="389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8EB-8715-451D-962E-780B73EFBD65}" type="slidenum">
              <a:rPr lang="en-US"/>
              <a:pPr/>
              <a:t>31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/>
              <a:t>Closed-loop poles for non-minimum phase zeros</a:t>
            </a:r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609600" y="1143000"/>
            <a:ext cx="1245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u="sng" dirty="0">
                <a:latin typeface="Helvetica" pitchFamily="34" charset="0"/>
              </a:rPr>
              <a:t>Case 1</a:t>
            </a:r>
            <a:r>
              <a:rPr lang="en-US" i="0" dirty="0">
                <a:latin typeface="Helvetica" pitchFamily="34" charset="0"/>
              </a:rPr>
              <a:t>:</a:t>
            </a:r>
          </a:p>
        </p:txBody>
      </p:sp>
      <p:sp>
        <p:nvSpPr>
          <p:cNvPr id="964618" name="Rectangle 10"/>
          <p:cNvSpPr>
            <a:spLocks noChangeArrowheads="1"/>
          </p:cNvSpPr>
          <p:nvPr/>
        </p:nvSpPr>
        <p:spPr bwMode="auto">
          <a:xfrm>
            <a:off x="609600" y="1905000"/>
            <a:ext cx="1394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We have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48293" y="1752600"/>
            <a:ext cx="5905107" cy="738138"/>
          </a:xfrm>
          <a:prstGeom prst="rect">
            <a:avLst/>
          </a:prstGeom>
          <a:noFill/>
          <a:ln/>
          <a:effectLst/>
        </p:spPr>
      </p:pic>
      <p:pic>
        <p:nvPicPr>
          <p:cNvPr id="964623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5140" y="3200400"/>
            <a:ext cx="1598613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462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61140" y="32766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3962400" y="3048000"/>
            <a:ext cx="3960153" cy="635646"/>
          </a:xfrm>
          <a:prstGeom prst="rect">
            <a:avLst/>
          </a:prstGeom>
          <a:noFill/>
          <a:ln/>
          <a:effectLst/>
        </p:spPr>
      </p:pic>
      <p:pic>
        <p:nvPicPr>
          <p:cNvPr id="964627" name="Picture 1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54927" y="5029200"/>
            <a:ext cx="47736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61140" y="54864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TP_tmp.b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1905000" y="1219200"/>
            <a:ext cx="1905000" cy="367935"/>
          </a:xfrm>
          <a:prstGeom prst="rect">
            <a:avLst/>
          </a:prstGeom>
        </p:spPr>
      </p:pic>
      <p:pic>
        <p:nvPicPr>
          <p:cNvPr id="29" name="Picture 28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4004136" y="3810000"/>
            <a:ext cx="4078062" cy="664901"/>
          </a:xfrm>
          <a:prstGeom prst="rect">
            <a:avLst/>
          </a:prstGeom>
          <a:noFill/>
          <a:ln/>
          <a:effectLst/>
        </p:spPr>
      </p:pic>
      <p:pic>
        <p:nvPicPr>
          <p:cNvPr id="28" name="Picture 16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861140" y="40386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9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75140" y="5334000"/>
            <a:ext cx="1643063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E8EB-8715-451D-962E-780B73EFBD65}" type="slidenum">
              <a:rPr lang="en-US"/>
              <a:pPr/>
              <a:t>32</a:t>
            </a:fld>
            <a:endParaRPr lang="en-US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/>
              <a:t>Closed-loop poles for non-minimum phase zeros</a:t>
            </a:r>
          </a:p>
        </p:txBody>
      </p:sp>
      <p:sp>
        <p:nvSpPr>
          <p:cNvPr id="964613" name="Rectangle 5"/>
          <p:cNvSpPr>
            <a:spLocks noChangeArrowheads="1"/>
          </p:cNvSpPr>
          <p:nvPr/>
        </p:nvSpPr>
        <p:spPr bwMode="auto">
          <a:xfrm>
            <a:off x="609600" y="1143000"/>
            <a:ext cx="12458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u="sng" dirty="0">
                <a:latin typeface="Helvetica" pitchFamily="34" charset="0"/>
              </a:rPr>
              <a:t>Case 2</a:t>
            </a:r>
            <a:r>
              <a:rPr lang="en-US" i="0" dirty="0">
                <a:latin typeface="Helvetica" pitchFamily="34" charset="0"/>
              </a:rPr>
              <a:t>:</a:t>
            </a:r>
          </a:p>
        </p:txBody>
      </p:sp>
      <p:sp>
        <p:nvSpPr>
          <p:cNvPr id="964618" name="Rectangle 10"/>
          <p:cNvSpPr>
            <a:spLocks noChangeArrowheads="1"/>
          </p:cNvSpPr>
          <p:nvPr/>
        </p:nvSpPr>
        <p:spPr bwMode="auto">
          <a:xfrm>
            <a:off x="609600" y="2209800"/>
            <a:ext cx="1394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We have</a:t>
            </a:r>
          </a:p>
        </p:txBody>
      </p:sp>
      <p:pic>
        <p:nvPicPr>
          <p:cNvPr id="21" name="Picture 2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133600" y="1905000"/>
            <a:ext cx="6228628" cy="108363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905158" y="1219200"/>
            <a:ext cx="1904683" cy="367874"/>
          </a:xfrm>
          <a:prstGeom prst="rect">
            <a:avLst/>
          </a:prstGeom>
          <a:noFill/>
          <a:ln/>
          <a:effectLst/>
        </p:spPr>
      </p:pic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09600" y="3276600"/>
            <a:ext cx="71513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Since </a:t>
            </a:r>
            <a:r>
              <a:rPr lang="en-US" dirty="0">
                <a:latin typeface="Helvetica" pitchFamily="34" charset="0"/>
              </a:rPr>
              <a:t>B</a:t>
            </a:r>
            <a:r>
              <a:rPr lang="en-US" baseline="30000" dirty="0">
                <a:latin typeface="Helvetica" pitchFamily="34" charset="0"/>
              </a:rPr>
              <a:t>u</a:t>
            </a:r>
            <a:r>
              <a:rPr lang="en-US" i="0" dirty="0">
                <a:latin typeface="Helvetica" pitchFamily="34" charset="0"/>
              </a:rPr>
              <a:t>(</a:t>
            </a:r>
            <a:r>
              <a:rPr lang="en-US" dirty="0">
                <a:latin typeface="Helvetica" pitchFamily="34" charset="0"/>
              </a:rPr>
              <a:t>q</a:t>
            </a:r>
            <a:r>
              <a:rPr lang="en-US" i="0" baseline="30000" dirty="0">
                <a:latin typeface="Helvetica" pitchFamily="34" charset="0"/>
              </a:rPr>
              <a:t>-1</a:t>
            </a:r>
            <a:r>
              <a:rPr lang="en-US" i="0" dirty="0">
                <a:latin typeface="Helvetica" pitchFamily="34" charset="0"/>
              </a:rPr>
              <a:t>) and 1-</a:t>
            </a:r>
            <a:r>
              <a:rPr lang="en-US" dirty="0">
                <a:latin typeface="Helvetica" pitchFamily="34" charset="0"/>
              </a:rPr>
              <a:t>q</a:t>
            </a:r>
            <a:r>
              <a:rPr lang="en-US" sz="1050" dirty="0">
                <a:latin typeface="Helvetica" pitchFamily="34" charset="0"/>
              </a:rPr>
              <a:t> </a:t>
            </a:r>
            <a:r>
              <a:rPr lang="en-US" i="0" baseline="30000" dirty="0">
                <a:latin typeface="Helvetica" pitchFamily="34" charset="0"/>
              </a:rPr>
              <a:t>-</a:t>
            </a:r>
            <a:r>
              <a:rPr lang="en-US" baseline="30000" dirty="0">
                <a:latin typeface="Helvetica" pitchFamily="34" charset="0"/>
              </a:rPr>
              <a:t>N</a:t>
            </a:r>
            <a:r>
              <a:rPr lang="en-US" i="0" dirty="0">
                <a:latin typeface="Helvetica" pitchFamily="34" charset="0"/>
              </a:rPr>
              <a:t> are co-prime, we have that</a:t>
            </a:r>
          </a:p>
        </p:txBody>
      </p:sp>
      <p:pic>
        <p:nvPicPr>
          <p:cNvPr id="31" name="Picture 3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752600" y="4038600"/>
            <a:ext cx="1840675" cy="33844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19600" y="41148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5486400" y="4038600"/>
            <a:ext cx="1281112" cy="338391"/>
          </a:xfrm>
          <a:prstGeom prst="rect">
            <a:avLst/>
          </a:prstGeom>
          <a:noFill/>
          <a:ln/>
          <a:effectLst/>
        </p:spPr>
      </p:pic>
      <p:pic>
        <p:nvPicPr>
          <p:cNvPr id="36" name="Picture 1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0" y="50292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752600" y="4724400"/>
            <a:ext cx="6144011" cy="863208"/>
          </a:xfrm>
          <a:prstGeom prst="rect">
            <a:avLst/>
          </a:prstGeom>
          <a:noFill/>
          <a:ln/>
          <a:effectLst/>
        </p:spPr>
      </p:pic>
      <p:pic>
        <p:nvPicPr>
          <p:cNvPr id="39" name="Picture 16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0" y="6172200"/>
            <a:ext cx="3206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295400" y="6019800"/>
            <a:ext cx="2943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Closed-loop stability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8" grpId="0"/>
      <p:bldP spid="22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EA4-8F62-4149-8EC2-6B4AB06004DC}" type="slidenum">
              <a:rPr lang="en-US"/>
              <a:pPr/>
              <a:t>33</a:t>
            </a:fld>
            <a:endParaRPr lang="en-US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Repetitive Compensator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Repetitive compensator:</a:t>
            </a:r>
          </a:p>
        </p:txBody>
      </p:sp>
      <p:pic>
        <p:nvPicPr>
          <p:cNvPr id="966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838200"/>
            <a:ext cx="54864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6662" name="Rectangle 6"/>
          <p:cNvSpPr>
            <a:spLocks noChangeArrowheads="1"/>
          </p:cNvSpPr>
          <p:nvPr/>
        </p:nvSpPr>
        <p:spPr bwMode="auto">
          <a:xfrm>
            <a:off x="1295400" y="3505200"/>
            <a:ext cx="6248400" cy="1600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6663" name="Rectangle 7"/>
          <p:cNvSpPr>
            <a:spLocks noChangeArrowheads="1"/>
          </p:cNvSpPr>
          <p:nvPr/>
        </p:nvSpPr>
        <p:spPr bwMode="auto">
          <a:xfrm>
            <a:off x="685800" y="5634038"/>
            <a:ext cx="625951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0" dirty="0">
                <a:latin typeface="Helvetica" pitchFamily="34" charset="0"/>
              </a:rPr>
              <a:t>The controller has </a:t>
            </a:r>
            <a:r>
              <a:rPr lang="en-US" sz="2800" dirty="0"/>
              <a:t>N</a:t>
            </a:r>
            <a:r>
              <a:rPr lang="en-US" sz="2800" i="0" dirty="0">
                <a:latin typeface="Helvetica" pitchFamily="34" charset="0"/>
              </a:rPr>
              <a:t> open-loop poles </a:t>
            </a:r>
          </a:p>
          <a:p>
            <a:r>
              <a:rPr lang="en-US" sz="2800" i="0" dirty="0">
                <a:latin typeface="Helvetica" pitchFamily="34" charset="0"/>
              </a:rPr>
              <a:t>on the unit circle</a:t>
            </a:r>
          </a:p>
        </p:txBody>
      </p:sp>
      <p:sp>
        <p:nvSpPr>
          <p:cNvPr id="966665" name="Line 9"/>
          <p:cNvSpPr>
            <a:spLocks noChangeShapeType="1"/>
          </p:cNvSpPr>
          <p:nvPr/>
        </p:nvSpPr>
        <p:spPr bwMode="auto">
          <a:xfrm>
            <a:off x="3429000" y="48006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86799" y="3962400"/>
            <a:ext cx="6003687" cy="74844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C32E-2FEF-4B13-89C4-D42DBA70D5E3}" type="slidenum">
              <a:rPr lang="en-US"/>
              <a:pPr/>
              <a:t>34</a:t>
            </a:fld>
            <a:endParaRPr lang="en-US"/>
          </a:p>
        </p:txBody>
      </p:sp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Repetitive control example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b="1" dirty="0"/>
              <a:t>Assume that</a:t>
            </a:r>
            <a:r>
              <a:rPr lang="en-US" sz="2400" dirty="0"/>
              <a:t>     </a:t>
            </a:r>
            <a:r>
              <a:rPr lang="en-US" sz="2400" i="1" dirty="0">
                <a:latin typeface="Century Schoolbook" pitchFamily="18" charset="0"/>
              </a:rPr>
              <a:t>N = 4</a:t>
            </a:r>
          </a:p>
        </p:txBody>
      </p:sp>
      <p:pic>
        <p:nvPicPr>
          <p:cNvPr id="96768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1066800"/>
            <a:ext cx="42672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57602" y="2514600"/>
            <a:ext cx="4709155" cy="752394"/>
          </a:xfrm>
          <a:prstGeom prst="rect">
            <a:avLst/>
          </a:prstGeom>
          <a:noFill/>
          <a:ln/>
          <a:effectLst/>
        </p:spPr>
      </p:pic>
      <p:pic>
        <p:nvPicPr>
          <p:cNvPr id="96769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52600" y="56388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7697" name="Rectangle 17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511529" y="228600"/>
            <a:ext cx="2034379" cy="33446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7453991" y="609600"/>
            <a:ext cx="1004209" cy="278668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457200" y="3505200"/>
            <a:ext cx="449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latin typeface="+mj-lt"/>
              </a:rPr>
              <a:t>Choose</a:t>
            </a:r>
          </a:p>
        </p:txBody>
      </p:sp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937982" y="3556518"/>
            <a:ext cx="848435" cy="39188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60716" y="4114800"/>
            <a:ext cx="7344957" cy="777123"/>
          </a:xfrm>
          <a:prstGeom prst="rect">
            <a:avLst/>
          </a:prstGeom>
          <a:noFill/>
          <a:ln/>
          <a:effectLst/>
        </p:spPr>
      </p:pic>
      <p:sp>
        <p:nvSpPr>
          <p:cNvPr id="28" name="Right Arrow 27"/>
          <p:cNvSpPr/>
          <p:nvPr/>
        </p:nvSpPr>
        <p:spPr bwMode="auto">
          <a:xfrm>
            <a:off x="914400" y="5791200"/>
            <a:ext cx="609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8BB68-D5F6-40F1-84B2-70CDC2D767E0}" type="slidenum">
              <a:rPr lang="en-US"/>
              <a:pPr/>
              <a:t>35</a:t>
            </a:fld>
            <a:endParaRPr lang="en-US"/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Repetitive control example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dirty="0"/>
              <a:t>Open-loop TF</a:t>
            </a:r>
            <a:endParaRPr lang="en-US" sz="2400" i="1" dirty="0">
              <a:latin typeface="Century Schoolbook" pitchFamily="18" charset="0"/>
            </a:endParaRPr>
          </a:p>
        </p:txBody>
      </p:sp>
      <p:pic>
        <p:nvPicPr>
          <p:cNvPr id="96870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8711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2667000"/>
            <a:ext cx="5903913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2" name="Rectangle 8"/>
          <p:cNvSpPr>
            <a:spLocks noChangeArrowheads="1"/>
          </p:cNvSpPr>
          <p:nvPr/>
        </p:nvSpPr>
        <p:spPr bwMode="auto">
          <a:xfrm>
            <a:off x="381000" y="3959225"/>
            <a:ext cx="295144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Closed-loop poles:</a:t>
            </a:r>
          </a:p>
        </p:txBody>
      </p:sp>
      <p:pic>
        <p:nvPicPr>
          <p:cNvPr id="96871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5410200"/>
            <a:ext cx="2316163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8715" name="Rectangle 11"/>
          <p:cNvSpPr>
            <a:spLocks noChangeArrowheads="1"/>
          </p:cNvSpPr>
          <p:nvPr/>
        </p:nvSpPr>
        <p:spPr bwMode="auto">
          <a:xfrm>
            <a:off x="304800" y="5029200"/>
            <a:ext cx="2895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0" y="3200400"/>
            <a:ext cx="4864100" cy="3657600"/>
            <a:chOff x="2880" y="2208"/>
            <a:chExt cx="3064" cy="2304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880" y="2208"/>
              <a:ext cx="3064" cy="2304"/>
              <a:chOff x="2880" y="2208"/>
              <a:chExt cx="3064" cy="2304"/>
            </a:xfrm>
          </p:grpSpPr>
          <p:pic>
            <p:nvPicPr>
              <p:cNvPr id="968717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880" y="2208"/>
                <a:ext cx="3064" cy="2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68718" name="Oval 14"/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1584" cy="1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968722" name="Picture 18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68" y="2592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68724" name="Picture 20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088" y="2928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511529" y="228600"/>
            <a:ext cx="2034379" cy="320250"/>
          </a:xfrm>
          <a:prstGeom prst="rect">
            <a:avLst/>
          </a:prstGeom>
          <a:noFill/>
          <a:ln/>
          <a:effectLst/>
        </p:spPr>
      </p:pic>
      <p:pic>
        <p:nvPicPr>
          <p:cNvPr id="968727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934200" y="609600"/>
            <a:ext cx="9763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12" grpId="0"/>
      <p:bldP spid="968712" grpId="1"/>
      <p:bldP spid="9687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3B0A-24A3-4C95-9834-678BE190EA99}" type="slidenum">
              <a:rPr lang="en-US"/>
              <a:pPr/>
              <a:t>36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Repetitive control, inexact cancellation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 dirty="0"/>
              <a:t>Assume that     </a:t>
            </a:r>
            <a:r>
              <a:rPr lang="en-US" sz="2400" i="1" dirty="0">
                <a:latin typeface="Century Schoolbook" pitchFamily="18" charset="0"/>
              </a:rPr>
              <a:t>N = 4</a:t>
            </a:r>
          </a:p>
        </p:txBody>
      </p:sp>
      <p:pic>
        <p:nvPicPr>
          <p:cNvPr id="96973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914400"/>
            <a:ext cx="40386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9736" name="Rectangle 8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9739" name="Rectangle 11"/>
          <p:cNvSpPr>
            <a:spLocks noChangeArrowheads="1"/>
          </p:cNvSpPr>
          <p:nvPr/>
        </p:nvSpPr>
        <p:spPr bwMode="auto">
          <a:xfrm>
            <a:off x="304800" y="3581400"/>
            <a:ext cx="6245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But, </a:t>
            </a:r>
            <a:r>
              <a:rPr lang="en-US" i="0" dirty="0" err="1">
                <a:latin typeface="Helvetica" pitchFamily="34" charset="0"/>
              </a:rPr>
              <a:t>unmodeled</a:t>
            </a:r>
            <a:r>
              <a:rPr lang="en-US" i="0" dirty="0">
                <a:latin typeface="Helvetica" pitchFamily="34" charset="0"/>
              </a:rPr>
              <a:t> dynamics are not cancelled</a:t>
            </a:r>
          </a:p>
        </p:txBody>
      </p:sp>
      <p:sp>
        <p:nvSpPr>
          <p:cNvPr id="969742" name="Rectangle 14"/>
          <p:cNvSpPr>
            <a:spLocks noChangeArrowheads="1"/>
          </p:cNvSpPr>
          <p:nvPr/>
        </p:nvSpPr>
        <p:spPr bwMode="auto">
          <a:xfrm>
            <a:off x="533400" y="19812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Plant:</a:t>
            </a:r>
          </a:p>
        </p:txBody>
      </p:sp>
      <p:sp>
        <p:nvSpPr>
          <p:cNvPr id="969746" name="Rectangle 18"/>
          <p:cNvSpPr>
            <a:spLocks noChangeArrowheads="1"/>
          </p:cNvSpPr>
          <p:nvPr/>
        </p:nvSpPr>
        <p:spPr bwMode="auto">
          <a:xfrm>
            <a:off x="381000" y="5029200"/>
            <a:ext cx="148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therefore,</a:t>
            </a:r>
          </a:p>
        </p:txBody>
      </p:sp>
      <p:pic>
        <p:nvPicPr>
          <p:cNvPr id="969751" name="Picture 2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4813" y="2582863"/>
            <a:ext cx="6049962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9749" name="Oval 21"/>
          <p:cNvSpPr>
            <a:spLocks noChangeArrowheads="1"/>
          </p:cNvSpPr>
          <p:nvPr/>
        </p:nvSpPr>
        <p:spPr bwMode="auto">
          <a:xfrm>
            <a:off x="6096000" y="2362200"/>
            <a:ext cx="1981200" cy="1219200"/>
          </a:xfrm>
          <a:prstGeom prst="ellips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9753" name="Line 25"/>
          <p:cNvSpPr>
            <a:spLocks noChangeShapeType="1"/>
          </p:cNvSpPr>
          <p:nvPr/>
        </p:nvSpPr>
        <p:spPr bwMode="auto">
          <a:xfrm flipV="1">
            <a:off x="6324600" y="3657600"/>
            <a:ext cx="381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69754" name="Picture 2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1675" y="5788025"/>
            <a:ext cx="53959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743195" y="4267200"/>
            <a:ext cx="3531385" cy="76271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9" grpId="0"/>
      <p:bldP spid="969742" grpId="0"/>
      <p:bldP spid="969746" grpId="0"/>
      <p:bldP spid="969749" grpId="0" animBg="1"/>
      <p:bldP spid="9697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0F22F-3B48-495C-9BDC-80B356CDA327}" type="slidenum">
              <a:rPr lang="en-US"/>
              <a:pPr/>
              <a:t>37</a:t>
            </a:fld>
            <a:endParaRPr lang="en-US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Repetitive control, inexact cancellation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/>
              <a:t>Open loop TF</a:t>
            </a:r>
            <a:endParaRPr lang="en-US" sz="2400" i="1">
              <a:latin typeface="Century Schoolbook" pitchFamily="18" charset="0"/>
            </a:endParaRPr>
          </a:p>
        </p:txBody>
      </p:sp>
      <p:pic>
        <p:nvPicPr>
          <p:cNvPr id="97075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0758" name="Rectangle 6"/>
          <p:cNvSpPr>
            <a:spLocks noChangeArrowheads="1"/>
          </p:cNvSpPr>
          <p:nvPr/>
        </p:nvSpPr>
        <p:spPr bwMode="auto">
          <a:xfrm>
            <a:off x="381000" y="3959225"/>
            <a:ext cx="30364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Closed-loop poles:</a:t>
            </a:r>
          </a:p>
        </p:txBody>
      </p:sp>
      <p:sp>
        <p:nvSpPr>
          <p:cNvPr id="970760" name="Rectangle 8"/>
          <p:cNvSpPr>
            <a:spLocks noChangeArrowheads="1"/>
          </p:cNvSpPr>
          <p:nvPr/>
        </p:nvSpPr>
        <p:spPr bwMode="auto">
          <a:xfrm>
            <a:off x="304800" y="5029200"/>
            <a:ext cx="41910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0774" name="Group 22"/>
          <p:cNvGrpSpPr>
            <a:grpSpLocks/>
          </p:cNvGrpSpPr>
          <p:nvPr/>
        </p:nvGrpSpPr>
        <p:grpSpPr bwMode="auto">
          <a:xfrm>
            <a:off x="4343400" y="2981325"/>
            <a:ext cx="5156200" cy="3876675"/>
            <a:chOff x="2736" y="1878"/>
            <a:chExt cx="3248" cy="2442"/>
          </a:xfrm>
        </p:grpSpPr>
        <p:pic>
          <p:nvPicPr>
            <p:cNvPr id="970773" name="Picture 2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36" y="1878"/>
              <a:ext cx="3248" cy="2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0764" name="Oval 12"/>
            <p:cNvSpPr>
              <a:spLocks noChangeArrowheads="1"/>
            </p:cNvSpPr>
            <p:nvPr/>
          </p:nvSpPr>
          <p:spPr bwMode="auto">
            <a:xfrm>
              <a:off x="3648" y="2496"/>
              <a:ext cx="1632" cy="1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70765" name="Picture 1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320" y="2640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70768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5486400"/>
            <a:ext cx="379888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0770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2667000"/>
            <a:ext cx="5395913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58" grpId="0"/>
      <p:bldP spid="9707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50DC-15F6-4D28-8E22-ACF5B0A49DA1}" type="slidenum">
              <a:rPr lang="en-US"/>
              <a:pPr/>
              <a:t>38</a:t>
            </a:fld>
            <a:endParaRPr lang="en-US"/>
          </a:p>
        </p:txBody>
      </p:sp>
      <p:sp>
        <p:nvSpPr>
          <p:cNvPr id="97178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/>
              <a:t>Repetitive control, inexact cancellation</a:t>
            </a:r>
          </a:p>
        </p:txBody>
      </p:sp>
      <p:sp>
        <p:nvSpPr>
          <p:cNvPr id="971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/>
          </a:p>
        </p:txBody>
      </p:sp>
      <p:pic>
        <p:nvPicPr>
          <p:cNvPr id="9717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838200"/>
            <a:ext cx="4800600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1784" name="Rectangle 8"/>
          <p:cNvSpPr>
            <a:spLocks noChangeArrowheads="1"/>
          </p:cNvSpPr>
          <p:nvPr/>
        </p:nvSpPr>
        <p:spPr bwMode="auto">
          <a:xfrm>
            <a:off x="381000" y="3959225"/>
            <a:ext cx="303640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Closed-loop poles:</a:t>
            </a:r>
          </a:p>
        </p:txBody>
      </p:sp>
      <p:sp>
        <p:nvSpPr>
          <p:cNvPr id="971785" name="Rectangle 9"/>
          <p:cNvSpPr>
            <a:spLocks noChangeArrowheads="1"/>
          </p:cNvSpPr>
          <p:nvPr/>
        </p:nvSpPr>
        <p:spPr bwMode="auto">
          <a:xfrm>
            <a:off x="304800" y="5029200"/>
            <a:ext cx="4191000" cy="1447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7178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4191000"/>
            <a:ext cx="8763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178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5486400"/>
            <a:ext cx="379888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1789" name="Rectangle 13"/>
          <p:cNvSpPr>
            <a:spLocks noChangeArrowheads="1"/>
          </p:cNvSpPr>
          <p:nvPr/>
        </p:nvSpPr>
        <p:spPr bwMode="auto">
          <a:xfrm>
            <a:off x="457200" y="2511425"/>
            <a:ext cx="82502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>
                <a:latin typeface="Helvetica" pitchFamily="34" charset="0"/>
              </a:rPr>
              <a:t>Repetitive control is not robust to unmodeled dynamics</a:t>
            </a:r>
          </a:p>
        </p:txBody>
      </p:sp>
      <p:grpSp>
        <p:nvGrpSpPr>
          <p:cNvPr id="971790" name="Group 14"/>
          <p:cNvGrpSpPr>
            <a:grpSpLocks/>
          </p:cNvGrpSpPr>
          <p:nvPr/>
        </p:nvGrpSpPr>
        <p:grpSpPr bwMode="auto">
          <a:xfrm>
            <a:off x="3987800" y="2981325"/>
            <a:ext cx="5156200" cy="3876675"/>
            <a:chOff x="2736" y="1878"/>
            <a:chExt cx="3248" cy="2442"/>
          </a:xfrm>
        </p:grpSpPr>
        <p:pic>
          <p:nvPicPr>
            <p:cNvPr id="971791" name="Picture 1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36" y="1878"/>
              <a:ext cx="3248" cy="2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1792" name="Oval 16"/>
            <p:cNvSpPr>
              <a:spLocks noChangeArrowheads="1"/>
            </p:cNvSpPr>
            <p:nvPr/>
          </p:nvSpPr>
          <p:spPr bwMode="auto">
            <a:xfrm>
              <a:off x="3648" y="2496"/>
              <a:ext cx="1632" cy="1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71793" name="Picture 1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20" y="2640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97DC6-247A-43AC-8E0E-E65793019EB3}" type="slidenum">
              <a:rPr lang="en-US"/>
              <a:pPr/>
              <a:t>39</a:t>
            </a:fld>
            <a:endParaRPr lang="en-US"/>
          </a:p>
        </p:txBody>
      </p:sp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Repetitive Compensator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pic>
        <p:nvPicPr>
          <p:cNvPr id="9728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762000"/>
            <a:ext cx="5486400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1371600" y="2819400"/>
            <a:ext cx="62484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07" name="Rectangle 7"/>
          <p:cNvSpPr>
            <a:spLocks noChangeArrowheads="1"/>
          </p:cNvSpPr>
          <p:nvPr/>
        </p:nvSpPr>
        <p:spPr bwMode="auto">
          <a:xfrm>
            <a:off x="304800" y="6096000"/>
            <a:ext cx="868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Controller’s </a:t>
            </a:r>
            <a:r>
              <a:rPr lang="en-US" dirty="0"/>
              <a:t>N</a:t>
            </a:r>
            <a:r>
              <a:rPr lang="en-US" i="0" dirty="0">
                <a:latin typeface="Helvetica" pitchFamily="34" charset="0"/>
              </a:rPr>
              <a:t> open-loop poles are no </a:t>
            </a:r>
            <a:r>
              <a:rPr lang="en-US" i="0">
                <a:latin typeface="Helvetica" pitchFamily="34" charset="0"/>
              </a:rPr>
              <a:t>longer on </a:t>
            </a:r>
            <a:r>
              <a:rPr lang="en-US" i="0" dirty="0">
                <a:latin typeface="Helvetica" pitchFamily="34" charset="0"/>
              </a:rPr>
              <a:t>the unit circle</a:t>
            </a:r>
          </a:p>
        </p:txBody>
      </p:sp>
      <p:sp>
        <p:nvSpPr>
          <p:cNvPr id="972808" name="Line 8"/>
          <p:cNvSpPr>
            <a:spLocks noChangeShapeType="1"/>
          </p:cNvSpPr>
          <p:nvPr/>
        </p:nvSpPr>
        <p:spPr bwMode="auto">
          <a:xfrm>
            <a:off x="5638800" y="39624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72809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3124200"/>
            <a:ext cx="5891213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10" name="Rectangle 10"/>
          <p:cNvSpPr>
            <a:spLocks noChangeArrowheads="1"/>
          </p:cNvSpPr>
          <p:nvPr/>
        </p:nvSpPr>
        <p:spPr bwMode="auto">
          <a:xfrm>
            <a:off x="1600200" y="4648200"/>
            <a:ext cx="5981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moving average filter with zero-phase shift </a:t>
            </a:r>
          </a:p>
          <a:p>
            <a:r>
              <a:rPr lang="en-US" i="0">
                <a:latin typeface="Arial" charset="0"/>
              </a:rPr>
              <a:t>characteristics</a:t>
            </a:r>
          </a:p>
        </p:txBody>
      </p:sp>
      <p:pic>
        <p:nvPicPr>
          <p:cNvPr id="9728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4724400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2813" name="Rectangle 13"/>
          <p:cNvSpPr>
            <a:spLocks noChangeArrowheads="1"/>
          </p:cNvSpPr>
          <p:nvPr/>
        </p:nvSpPr>
        <p:spPr bwMode="auto">
          <a:xfrm>
            <a:off x="228600" y="5867400"/>
            <a:ext cx="8763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14" name="Rectangle 14"/>
          <p:cNvSpPr>
            <a:spLocks noChangeArrowheads="1"/>
          </p:cNvSpPr>
          <p:nvPr/>
        </p:nvSpPr>
        <p:spPr bwMode="auto">
          <a:xfrm>
            <a:off x="685800" y="13716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Add Q-filter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7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7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6" grpId="0" animBg="1"/>
      <p:bldP spid="972807" grpId="0"/>
      <p:bldP spid="972808" grpId="0" animBg="1"/>
      <p:bldP spid="972810" grpId="0"/>
      <p:bldP spid="9728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907F-04A8-4C86-8218-AA385A186647}" type="slidenum">
              <a:rPr lang="en-US"/>
              <a:pPr/>
              <a:t>4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495300" y="2133600"/>
            <a:ext cx="815340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Where the polynomials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  <p:pic>
        <p:nvPicPr>
          <p:cNvPr id="910344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4100" y="1447800"/>
            <a:ext cx="7035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0348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2743200"/>
            <a:ext cx="5913438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609600" y="4343400"/>
            <a:ext cx="708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are co-prime and   </a:t>
            </a:r>
            <a:r>
              <a:rPr lang="en-US" sz="3200" i="0" dirty="0">
                <a:latin typeface="Helvetica" pitchFamily="34" charset="0"/>
              </a:rPr>
              <a:t>d</a:t>
            </a:r>
            <a:r>
              <a:rPr lang="en-US" i="0" dirty="0">
                <a:latin typeface="Helvetica" pitchFamily="34" charset="0"/>
              </a:rPr>
              <a:t>  is the </a:t>
            </a:r>
            <a:r>
              <a:rPr lang="en-US" b="1" dirty="0">
                <a:latin typeface="Helvetica" pitchFamily="34" charset="0"/>
              </a:rPr>
              <a:t>known</a:t>
            </a:r>
            <a:r>
              <a:rPr lang="en-US" i="0" dirty="0">
                <a:latin typeface="Helvetica" pitchFamily="34" charset="0"/>
              </a:rPr>
              <a:t> pure time delay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5300" y="5486400"/>
            <a:ext cx="815340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Also, the polynomials </a:t>
            </a:r>
            <a:r>
              <a:rPr lang="en-US" dirty="0">
                <a:latin typeface="Helvetica" pitchFamily="34" charset="0"/>
              </a:rPr>
              <a:t>B</a:t>
            </a:r>
            <a:r>
              <a:rPr lang="en-US" i="0" dirty="0">
                <a:latin typeface="Helvetica" pitchFamily="34" charset="0"/>
              </a:rPr>
              <a:t>(</a:t>
            </a:r>
            <a:r>
              <a:rPr lang="en-US" dirty="0">
                <a:latin typeface="Helvetica" pitchFamily="34" charset="0"/>
              </a:rPr>
              <a:t>q</a:t>
            </a:r>
            <a:r>
              <a:rPr lang="en-US" i="0" baseline="30000" dirty="0">
                <a:latin typeface="Helvetica" pitchFamily="34" charset="0"/>
              </a:rPr>
              <a:t>-1</a:t>
            </a:r>
            <a:r>
              <a:rPr lang="en-US" i="0" dirty="0">
                <a:latin typeface="Helvetica" pitchFamily="34" charset="0"/>
              </a:rPr>
              <a:t>) and (1-</a:t>
            </a:r>
            <a:r>
              <a:rPr lang="en-US" dirty="0">
                <a:latin typeface="Helvetica" pitchFamily="34" charset="0"/>
              </a:rPr>
              <a:t>q</a:t>
            </a:r>
            <a:r>
              <a:rPr lang="en-US" sz="1100" dirty="0">
                <a:latin typeface="Helvetica" pitchFamily="34" charset="0"/>
              </a:rPr>
              <a:t> </a:t>
            </a:r>
            <a:r>
              <a:rPr lang="en-US" i="0" baseline="30000" dirty="0">
                <a:latin typeface="Helvetica" pitchFamily="34" charset="0"/>
              </a:rPr>
              <a:t>-</a:t>
            </a:r>
            <a:r>
              <a:rPr lang="en-US" baseline="30000" dirty="0">
                <a:latin typeface="Helvetica" pitchFamily="34" charset="0"/>
              </a:rPr>
              <a:t>N</a:t>
            </a:r>
            <a:r>
              <a:rPr lang="en-US" i="0" dirty="0">
                <a:latin typeface="Helvetica" pitchFamily="34" charset="0"/>
              </a:rPr>
              <a:t>) are co-prime </a:t>
            </a:r>
          </a:p>
          <a:p>
            <a:pPr>
              <a:lnSpc>
                <a:spcPct val="70000"/>
              </a:lnSpc>
              <a:buFontTx/>
              <a:buChar char="•"/>
            </a:pPr>
            <a:endParaRPr lang="en-US" i="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0" grpId="0"/>
      <p:bldP spid="91034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0E48-3261-4885-9786-A69156645CD0}" type="slidenum">
              <a:rPr lang="en-US"/>
              <a:pPr/>
              <a:t>40</a:t>
            </a:fld>
            <a:endParaRPr lang="en-US"/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Repetitive Compensator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sp>
        <p:nvSpPr>
          <p:cNvPr id="973833" name="Rectangle 9"/>
          <p:cNvSpPr>
            <a:spLocks noChangeArrowheads="1"/>
          </p:cNvSpPr>
          <p:nvPr/>
        </p:nvSpPr>
        <p:spPr bwMode="auto">
          <a:xfrm>
            <a:off x="1981200" y="1295400"/>
            <a:ext cx="5981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moving average filter with zero-phase shift </a:t>
            </a:r>
          </a:p>
          <a:p>
            <a:r>
              <a:rPr lang="en-US" i="0">
                <a:latin typeface="Arial" charset="0"/>
              </a:rPr>
              <a:t>characteristics</a:t>
            </a:r>
          </a:p>
        </p:txBody>
      </p:sp>
      <p:pic>
        <p:nvPicPr>
          <p:cNvPr id="97383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371600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83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2655888"/>
            <a:ext cx="8534400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841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14400" y="4191000"/>
            <a:ext cx="80486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3843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5562600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3844" name="Rectangle 20"/>
          <p:cNvSpPr>
            <a:spLocks noChangeArrowheads="1"/>
          </p:cNvSpPr>
          <p:nvPr/>
        </p:nvSpPr>
        <p:spPr bwMode="auto">
          <a:xfrm>
            <a:off x="1600200" y="5562600"/>
            <a:ext cx="5678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has unit DC gain and gain decreases as </a:t>
            </a:r>
          </a:p>
          <a:p>
            <a:r>
              <a:rPr lang="en-US" i="0">
                <a:latin typeface="Arial" charset="0"/>
              </a:rPr>
              <a:t>frequency increases</a:t>
            </a:r>
          </a:p>
        </p:txBody>
      </p:sp>
      <p:pic>
        <p:nvPicPr>
          <p:cNvPr id="973845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19325" y="4176713"/>
            <a:ext cx="29797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7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AA54-EDB7-42AA-A130-33E27CBD3F76}" type="slidenum">
              <a:rPr lang="en-US"/>
              <a:pPr/>
              <a:t>41</a:t>
            </a:fld>
            <a:endParaRPr lang="en-US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Robust Repetitive Compensator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562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lnSpc>
                <a:spcPct val="60000"/>
              </a:lnSpc>
              <a:buFontTx/>
              <a:buNone/>
            </a:pPr>
            <a:endParaRPr lang="en-US"/>
          </a:p>
        </p:txBody>
      </p:sp>
      <p:sp>
        <p:nvSpPr>
          <p:cNvPr id="974852" name="Line 4"/>
          <p:cNvSpPr>
            <a:spLocks noChangeShapeType="1"/>
          </p:cNvSpPr>
          <p:nvPr/>
        </p:nvSpPr>
        <p:spPr bwMode="auto">
          <a:xfrm>
            <a:off x="5562600" y="19812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95513" y="1143000"/>
            <a:ext cx="5452985" cy="777302"/>
          </a:xfrm>
          <a:prstGeom prst="rect">
            <a:avLst/>
          </a:prstGeom>
          <a:noFill/>
          <a:ln/>
          <a:effectLst/>
        </p:spPr>
      </p:pic>
      <p:sp>
        <p:nvSpPr>
          <p:cNvPr id="974860" name="Rectangle 12"/>
          <p:cNvSpPr>
            <a:spLocks noChangeArrowheads="1"/>
          </p:cNvSpPr>
          <p:nvPr/>
        </p:nvSpPr>
        <p:spPr bwMode="auto">
          <a:xfrm>
            <a:off x="457200" y="2509838"/>
            <a:ext cx="7659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Arial" charset="0"/>
              </a:rPr>
              <a:t>Notice that the disturbance </a:t>
            </a:r>
            <a:r>
              <a:rPr lang="en-US" dirty="0"/>
              <a:t>d(k)</a:t>
            </a:r>
            <a:r>
              <a:rPr lang="en-US" i="0" dirty="0">
                <a:latin typeface="Arial" charset="0"/>
              </a:rPr>
              <a:t> is no longer completely</a:t>
            </a:r>
          </a:p>
          <a:p>
            <a:r>
              <a:rPr lang="en-US" i="0" dirty="0">
                <a:latin typeface="Arial" charset="0"/>
              </a:rPr>
              <a:t>annihilated, since</a:t>
            </a:r>
          </a:p>
        </p:txBody>
      </p:sp>
      <p:pic>
        <p:nvPicPr>
          <p:cNvPr id="974862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657600"/>
            <a:ext cx="48006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4863" name="Rectangle 15"/>
          <p:cNvSpPr>
            <a:spLocks noChangeArrowheads="1"/>
          </p:cNvSpPr>
          <p:nvPr/>
        </p:nvSpPr>
        <p:spPr bwMode="auto">
          <a:xfrm>
            <a:off x="609600" y="4651375"/>
            <a:ext cx="577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Arial" charset="0"/>
              </a:rPr>
              <a:t>However, with a proper choice of Q filter, </a:t>
            </a:r>
          </a:p>
        </p:txBody>
      </p:sp>
      <p:pic>
        <p:nvPicPr>
          <p:cNvPr id="9748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89075" y="5686425"/>
            <a:ext cx="5943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4867" name="Rectangle 19"/>
          <p:cNvSpPr>
            <a:spLocks noChangeArrowheads="1"/>
          </p:cNvSpPr>
          <p:nvPr/>
        </p:nvSpPr>
        <p:spPr bwMode="auto">
          <a:xfrm>
            <a:off x="1219200" y="5334000"/>
            <a:ext cx="66294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60" grpId="0"/>
      <p:bldP spid="974863" grpId="0"/>
      <p:bldP spid="9748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9DC1B-1A6E-4834-9ADD-26B0678D60DC}" type="slidenum">
              <a:rPr lang="en-US"/>
              <a:pPr/>
              <a:t>42</a:t>
            </a:fld>
            <a:endParaRPr lang="en-US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143000"/>
          </a:xfrm>
        </p:spPr>
        <p:txBody>
          <a:bodyPr/>
          <a:lstStyle/>
          <a:p>
            <a:r>
              <a:rPr lang="en-US"/>
              <a:t>Robust Rep. control, inexact cancellation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180000"/>
              </a:lnSpc>
              <a:buFontTx/>
              <a:buNone/>
            </a:pPr>
            <a:r>
              <a:rPr lang="en-US" sz="2400"/>
              <a:t>Assume that     </a:t>
            </a:r>
            <a:r>
              <a:rPr lang="en-US" sz="2400" i="1">
                <a:latin typeface="Century Schoolbook" pitchFamily="18" charset="0"/>
              </a:rPr>
              <a:t>N = 4</a:t>
            </a:r>
          </a:p>
        </p:txBody>
      </p:sp>
      <p:pic>
        <p:nvPicPr>
          <p:cNvPr id="9758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914400"/>
            <a:ext cx="42672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2743200" y="1066800"/>
            <a:ext cx="12954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304800" y="3581400"/>
            <a:ext cx="6245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But, </a:t>
            </a:r>
            <a:r>
              <a:rPr lang="en-US" i="0" dirty="0" err="1">
                <a:latin typeface="Helvetica" pitchFamily="34" charset="0"/>
              </a:rPr>
              <a:t>unmodeled</a:t>
            </a:r>
            <a:r>
              <a:rPr lang="en-US" i="0" dirty="0">
                <a:latin typeface="Helvetica" pitchFamily="34" charset="0"/>
              </a:rPr>
              <a:t> dynamics are not cancelled</a:t>
            </a:r>
          </a:p>
        </p:txBody>
      </p:sp>
      <p:sp>
        <p:nvSpPr>
          <p:cNvPr id="975880" name="Rectangle 8"/>
          <p:cNvSpPr>
            <a:spLocks noChangeArrowheads="1"/>
          </p:cNvSpPr>
          <p:nvPr/>
        </p:nvSpPr>
        <p:spPr bwMode="auto">
          <a:xfrm>
            <a:off x="533400" y="19812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Plant:</a:t>
            </a:r>
          </a:p>
        </p:txBody>
      </p:sp>
      <p:sp>
        <p:nvSpPr>
          <p:cNvPr id="975881" name="Rectangle 9"/>
          <p:cNvSpPr>
            <a:spLocks noChangeArrowheads="1"/>
          </p:cNvSpPr>
          <p:nvPr/>
        </p:nvSpPr>
        <p:spPr bwMode="auto">
          <a:xfrm>
            <a:off x="381000" y="5029200"/>
            <a:ext cx="1100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where,</a:t>
            </a:r>
          </a:p>
        </p:txBody>
      </p:sp>
      <p:grpSp>
        <p:nvGrpSpPr>
          <p:cNvPr id="975882" name="Group 10"/>
          <p:cNvGrpSpPr>
            <a:grpSpLocks/>
          </p:cNvGrpSpPr>
          <p:nvPr/>
        </p:nvGrpSpPr>
        <p:grpSpPr bwMode="auto">
          <a:xfrm>
            <a:off x="1674813" y="2362200"/>
            <a:ext cx="6402387" cy="1219200"/>
            <a:chOff x="1055" y="1488"/>
            <a:chExt cx="4033" cy="768"/>
          </a:xfrm>
        </p:grpSpPr>
        <p:pic>
          <p:nvPicPr>
            <p:cNvPr id="975883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55" y="1627"/>
              <a:ext cx="3811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5884" name="Oval 12"/>
            <p:cNvSpPr>
              <a:spLocks noChangeArrowheads="1"/>
            </p:cNvSpPr>
            <p:nvPr/>
          </p:nvSpPr>
          <p:spPr bwMode="auto">
            <a:xfrm>
              <a:off x="3840" y="1488"/>
              <a:ext cx="1248" cy="768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5885" name="Line 13"/>
          <p:cNvSpPr>
            <a:spLocks noChangeShapeType="1"/>
          </p:cNvSpPr>
          <p:nvPr/>
        </p:nvSpPr>
        <p:spPr bwMode="auto">
          <a:xfrm flipV="1">
            <a:off x="6324600" y="3657600"/>
            <a:ext cx="381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76034" y="4419600"/>
            <a:ext cx="4718955" cy="762899"/>
          </a:xfrm>
          <a:prstGeom prst="rect">
            <a:avLst/>
          </a:prstGeom>
          <a:noFill/>
          <a:ln/>
          <a:effectLst/>
        </p:spPr>
      </p:pic>
      <p:pic>
        <p:nvPicPr>
          <p:cNvPr id="975888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5791200"/>
            <a:ext cx="33337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7004-0398-4516-B73E-3D565E3AF91E}" type="slidenum">
              <a:rPr lang="en-US"/>
              <a:pPr/>
              <a:t>43</a:t>
            </a:fld>
            <a:endParaRPr lang="en-US"/>
          </a:p>
        </p:txBody>
      </p:sp>
      <p:sp>
        <p:nvSpPr>
          <p:cNvPr id="976901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1143000"/>
          </a:xfrm>
        </p:spPr>
        <p:txBody>
          <a:bodyPr/>
          <a:lstStyle/>
          <a:p>
            <a:r>
              <a:rPr lang="en-US"/>
              <a:t>Robust Rep. control, inexact cancellation</a:t>
            </a:r>
          </a:p>
        </p:txBody>
      </p:sp>
      <p:sp>
        <p:nvSpPr>
          <p:cNvPr id="9769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229600" cy="5715000"/>
          </a:xfrm>
        </p:spPr>
        <p:txBody>
          <a:bodyPr/>
          <a:lstStyle/>
          <a:p>
            <a:pPr marL="533400" indent="-533400">
              <a:lnSpc>
                <a:spcPct val="10000"/>
              </a:lnSpc>
              <a:buFontTx/>
              <a:buNone/>
            </a:pPr>
            <a:endParaRPr lang="en-US" dirty="0"/>
          </a:p>
          <a:p>
            <a:pPr marL="533400" indent="-533400">
              <a:lnSpc>
                <a:spcPct val="180000"/>
              </a:lnSpc>
              <a:buFontTx/>
              <a:buNone/>
            </a:pPr>
            <a:endParaRPr lang="en-US" sz="2400" dirty="0"/>
          </a:p>
        </p:txBody>
      </p:sp>
      <p:pic>
        <p:nvPicPr>
          <p:cNvPr id="9769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838200"/>
            <a:ext cx="4419600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33400" y="1600200"/>
            <a:ext cx="295144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Closed-loop poles:</a:t>
            </a:r>
          </a:p>
        </p:txBody>
      </p:sp>
      <p:grpSp>
        <p:nvGrpSpPr>
          <p:cNvPr id="976914" name="Group 18"/>
          <p:cNvGrpSpPr>
            <a:grpSpLocks/>
          </p:cNvGrpSpPr>
          <p:nvPr/>
        </p:nvGrpSpPr>
        <p:grpSpPr bwMode="auto">
          <a:xfrm>
            <a:off x="3962400" y="2743200"/>
            <a:ext cx="5689600" cy="4278313"/>
            <a:chOff x="2496" y="1728"/>
            <a:chExt cx="3584" cy="2695"/>
          </a:xfrm>
        </p:grpSpPr>
        <p:pic>
          <p:nvPicPr>
            <p:cNvPr id="976913" name="Picture 1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496" y="1728"/>
              <a:ext cx="3584" cy="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76900" name="Oval 4"/>
            <p:cNvSpPr>
              <a:spLocks noChangeArrowheads="1"/>
            </p:cNvSpPr>
            <p:nvPr/>
          </p:nvSpPr>
          <p:spPr bwMode="auto">
            <a:xfrm>
              <a:off x="3504" y="2352"/>
              <a:ext cx="1776" cy="14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76906" name="Picture 10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320" y="2640"/>
              <a:ext cx="55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76909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" y="2438400"/>
            <a:ext cx="543718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6912" name="Rectangle 16"/>
          <p:cNvSpPr>
            <a:spLocks noChangeArrowheads="1"/>
          </p:cNvSpPr>
          <p:nvPr/>
        </p:nvSpPr>
        <p:spPr bwMode="auto">
          <a:xfrm>
            <a:off x="304800" y="4038600"/>
            <a:ext cx="35814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0" dirty="0">
                <a:latin typeface="Helvetica" pitchFamily="34" charset="0"/>
              </a:rPr>
              <a:t>Closed-loop system is</a:t>
            </a:r>
          </a:p>
          <a:p>
            <a:r>
              <a:rPr lang="en-US" i="0" dirty="0">
                <a:latin typeface="Helvetica" pitchFamily="34" charset="0"/>
              </a:rPr>
              <a:t>asymptotically stable for</a:t>
            </a:r>
          </a:p>
          <a:p>
            <a:pPr>
              <a:lnSpc>
                <a:spcPct val="130000"/>
              </a:lnSpc>
            </a:pPr>
            <a:r>
              <a:rPr lang="en-US" i="0" dirty="0">
                <a:latin typeface="Helvetica" pitchFamily="34" charset="0"/>
              </a:rPr>
              <a:t>a finite range of </a:t>
            </a:r>
            <a:r>
              <a:rPr lang="en-US" dirty="0" err="1"/>
              <a:t>k</a:t>
            </a:r>
            <a:r>
              <a:rPr lang="en-US" baseline="-25000" dirty="0" err="1"/>
              <a:t>r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A4EB-88EB-4853-9A35-3F16937E444E}" type="slidenum">
              <a:rPr lang="en-US"/>
              <a:pPr/>
              <a:t>5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The zero polynomial: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60000"/>
              </a:lnSpc>
              <a:buFontTx/>
              <a:buNone/>
            </a:pPr>
            <a:endParaRPr lang="en-US" sz="2400" dirty="0"/>
          </a:p>
          <a:p>
            <a:pPr>
              <a:lnSpc>
                <a:spcPct val="10000"/>
              </a:lnSpc>
              <a:buFontTx/>
              <a:buNone/>
            </a:pPr>
            <a:endParaRPr lang="en-US" sz="24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 dirty="0"/>
              <a:t>has 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i="1" baseline="-25000" dirty="0">
                <a:latin typeface="Century Schoolbook" pitchFamily="18" charset="0"/>
              </a:rPr>
              <a:t>u</a:t>
            </a:r>
            <a:r>
              <a:rPr lang="en-US" sz="2400" dirty="0"/>
              <a:t> zeros that we </a:t>
            </a:r>
            <a:r>
              <a:rPr lang="en-US" sz="2400" b="1" u="sng" dirty="0"/>
              <a:t>do not</a:t>
            </a:r>
            <a:r>
              <a:rPr lang="en-US" sz="2400" dirty="0"/>
              <a:t> want to cancel.</a:t>
            </a:r>
          </a:p>
          <a:p>
            <a:pPr>
              <a:lnSpc>
                <a:spcPct val="120000"/>
              </a:lnSpc>
            </a:pPr>
            <a:r>
              <a:rPr lang="en-US" sz="2400" i="1" dirty="0">
                <a:latin typeface="Century Schoolbook" pitchFamily="18" charset="0"/>
              </a:rPr>
              <a:t>m</a:t>
            </a:r>
            <a:r>
              <a:rPr lang="en-US" sz="2400" i="1" baseline="-25000" dirty="0">
                <a:latin typeface="Century Schoolbook" pitchFamily="18" charset="0"/>
              </a:rPr>
              <a:t>s</a:t>
            </a:r>
            <a:r>
              <a:rPr lang="en-US" sz="2400" dirty="0"/>
              <a:t> zeros inside the unit circle (asymptotically stable) that we </a:t>
            </a:r>
            <a:r>
              <a:rPr lang="en-US" sz="2400" b="1" u="sng" dirty="0"/>
              <a:t>do</a:t>
            </a:r>
            <a:r>
              <a:rPr lang="en-US" sz="2400" dirty="0"/>
              <a:t> want to cancel.</a:t>
            </a:r>
          </a:p>
          <a:p>
            <a:endParaRPr lang="en-US" sz="2400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  <a:p>
            <a:pPr>
              <a:lnSpc>
                <a:spcPct val="70000"/>
              </a:lnSpc>
              <a:buFontTx/>
              <a:buNone/>
            </a:pPr>
            <a:endParaRPr lang="en-US" dirty="0"/>
          </a:p>
        </p:txBody>
      </p:sp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804203" y="1600200"/>
            <a:ext cx="3534006" cy="369110"/>
          </a:xfrm>
          <a:prstGeom prst="rect">
            <a:avLst/>
          </a:prstGeom>
          <a:noFill/>
          <a:ln/>
          <a:effectLst/>
        </p:spPr>
      </p:pic>
      <p:pic>
        <p:nvPicPr>
          <p:cNvPr id="91136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59038" y="4267200"/>
            <a:ext cx="4224337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90600" y="5105400"/>
            <a:ext cx="1236495" cy="369118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910320" y="6019800"/>
            <a:ext cx="3245072" cy="369131"/>
          </a:xfrm>
          <a:prstGeom prst="rect">
            <a:avLst/>
          </a:prstGeom>
          <a:noFill/>
          <a:ln/>
          <a:effectLst/>
        </p:spPr>
      </p:pic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4648200" y="5105400"/>
            <a:ext cx="1896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i="0" dirty="0">
                <a:latin typeface="Helvetica" pitchFamily="34" charset="0"/>
              </a:rPr>
              <a:t>is anti-</a:t>
            </a:r>
            <a:r>
              <a:rPr lang="en-US" i="0" dirty="0" err="1">
                <a:latin typeface="Helvetica" pitchFamily="34" charset="0"/>
              </a:rPr>
              <a:t>Schur</a:t>
            </a:r>
            <a:endParaRPr lang="en-US" i="0" dirty="0">
              <a:latin typeface="Helvetica" pitchFamily="34" charset="0"/>
            </a:endParaRPr>
          </a:p>
        </p:txBody>
      </p: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4724400" y="5865813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i="0" dirty="0">
                <a:latin typeface="Helvetica" pitchFamily="34" charset="0"/>
              </a:rPr>
              <a:t>has the zeros (in </a:t>
            </a:r>
            <a:r>
              <a:rPr lang="en-US" dirty="0">
                <a:latin typeface="Helvetica" pitchFamily="34" charset="0"/>
              </a:rPr>
              <a:t>q</a:t>
            </a:r>
            <a:r>
              <a:rPr lang="en-US" i="0" dirty="0">
                <a:latin typeface="Helvetica" pitchFamily="34" charset="0"/>
              </a:rPr>
              <a:t>) that we </a:t>
            </a:r>
            <a:r>
              <a:rPr lang="en-US" b="1" i="0" u="sng" dirty="0">
                <a:latin typeface="Helvetica" pitchFamily="34" charset="0"/>
              </a:rPr>
              <a:t>do not</a:t>
            </a:r>
            <a:r>
              <a:rPr lang="en-US" i="0" dirty="0">
                <a:latin typeface="Helvetica" pitchFamily="34" charset="0"/>
              </a:rPr>
              <a:t> want to cancel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1" grpId="0"/>
      <p:bldP spid="911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EE7-1DE9-40AC-8F6F-3818D34589F8}" type="slidenum">
              <a:rPr lang="en-US"/>
              <a:pPr/>
              <a:t>6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Deterministic SISO ARMA models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924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The zero polynomial: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60000"/>
              </a:lnSpc>
              <a:buFontTx/>
              <a:buNone/>
            </a:pPr>
            <a:endParaRPr lang="en-US" sz="2400"/>
          </a:p>
          <a:p>
            <a:pPr>
              <a:lnSpc>
                <a:spcPct val="10000"/>
              </a:lnSpc>
              <a:buFontTx/>
              <a:buNone/>
            </a:pPr>
            <a:endParaRPr lang="en-US" sz="2400"/>
          </a:p>
          <a:p>
            <a:pPr>
              <a:lnSpc>
                <a:spcPct val="120000"/>
              </a:lnSpc>
              <a:buFontTx/>
              <a:buNone/>
            </a:pPr>
            <a:r>
              <a:rPr lang="en-US" sz="2400"/>
              <a:t>Without loss of generality, we will assume that </a:t>
            </a:r>
          </a:p>
          <a:p>
            <a:pPr>
              <a:buFontTx/>
              <a:buNone/>
            </a:pPr>
            <a:endParaRPr lang="en-US" sz="2400"/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  <a:p>
            <a:pPr>
              <a:lnSpc>
                <a:spcPct val="70000"/>
              </a:lnSpc>
              <a:buFontTx/>
              <a:buNone/>
            </a:pPr>
            <a:endParaRPr lang="en-US"/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609600" y="266700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800" i="0">
              <a:latin typeface="Helvetica" pitchFamily="34" charset="0"/>
            </a:endParaRPr>
          </a:p>
        </p:txBody>
      </p:sp>
      <p:pic>
        <p:nvPicPr>
          <p:cNvPr id="91239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1828800"/>
            <a:ext cx="42243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781231" y="3733800"/>
            <a:ext cx="4641735" cy="433627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703902" y="4648200"/>
            <a:ext cx="4788455" cy="433825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Arrow Connector 14"/>
          <p:cNvCxnSpPr/>
          <p:nvPr/>
        </p:nvCxnSpPr>
        <p:spPr bwMode="auto">
          <a:xfrm rot="5400000">
            <a:off x="3695700" y="3467100"/>
            <a:ext cx="304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B7A4-2488-4B76-BF0D-7EA2E6DBA902}" type="slidenum">
              <a:rPr lang="en-US"/>
              <a:pPr/>
              <a:t>7</a:t>
            </a:fld>
            <a:endParaRPr lang="en-US"/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915473" name="Picture 1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066800" y="533400"/>
            <a:ext cx="8077200" cy="3429000"/>
          </a:xfrm>
          <a:noFill/>
          <a:ln/>
        </p:spPr>
      </p:pic>
      <p:pic>
        <p:nvPicPr>
          <p:cNvPr id="915475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2362200"/>
            <a:ext cx="2187575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5481" name="Rectangle 25"/>
          <p:cNvSpPr>
            <a:spLocks noChangeArrowheads="1"/>
          </p:cNvSpPr>
          <p:nvPr/>
        </p:nvSpPr>
        <p:spPr bwMode="auto">
          <a:xfrm>
            <a:off x="304800" y="4114800"/>
            <a:ext cx="8518679" cy="275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Control strategy: </a:t>
            </a:r>
            <a:r>
              <a:rPr lang="en-US" i="0" dirty="0">
                <a:latin typeface="Helvetica" pitchFamily="34" charset="0"/>
              </a:rPr>
              <a:t>We design the controller in two stages</a:t>
            </a:r>
          </a:p>
          <a:p>
            <a:pPr marL="457200" indent="-457200">
              <a:lnSpc>
                <a:spcPct val="0"/>
              </a:lnSpc>
              <a:spcBef>
                <a:spcPct val="20000"/>
              </a:spcBef>
            </a:pPr>
            <a:endParaRPr lang="en-US" b="1" i="0" dirty="0">
              <a:latin typeface="Helvetica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ct val="20000"/>
              </a:spcBef>
              <a:buFontTx/>
              <a:buAutoNum type="arabicPeriod"/>
            </a:pPr>
            <a:r>
              <a:rPr lang="en-US" b="1" i="0" dirty="0">
                <a:latin typeface="Helvetica" pitchFamily="34" charset="0"/>
              </a:rPr>
              <a:t>Minor-loop pole placement:</a:t>
            </a:r>
            <a:r>
              <a:rPr lang="en-US" i="0" dirty="0">
                <a:latin typeface="Helvetica" pitchFamily="34" charset="0"/>
              </a:rPr>
              <a:t> Place minor-loop poles</a:t>
            </a:r>
          </a:p>
          <a:p>
            <a:pPr marL="457200" indent="-4572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(these will be cancelled later) </a:t>
            </a:r>
          </a:p>
          <a:p>
            <a:pPr marL="457200" indent="-457200">
              <a:lnSpc>
                <a:spcPct val="60000"/>
              </a:lnSpc>
              <a:spcBef>
                <a:spcPct val="20000"/>
              </a:spcBef>
              <a:buFontTx/>
              <a:buChar char="•"/>
            </a:pPr>
            <a:endParaRPr lang="en-US" b="1" i="0" dirty="0">
              <a:latin typeface="Helvetica" pitchFamily="34" charset="0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b="1" i="0" dirty="0">
                <a:latin typeface="Helvetica" pitchFamily="34" charset="0"/>
              </a:rPr>
              <a:t>2.	Repetitive compensator: 	</a:t>
            </a:r>
            <a:r>
              <a:rPr lang="en-US" i="0" dirty="0">
                <a:latin typeface="Helvetica" pitchFamily="34" charset="0"/>
              </a:rPr>
              <a:t>Reject periodic disturbance</a:t>
            </a:r>
          </a:p>
          <a:p>
            <a:pPr marL="457200" indent="-4572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     				                      Follow periodic reference</a:t>
            </a:r>
          </a:p>
        </p:txBody>
      </p:sp>
      <p:pic>
        <p:nvPicPr>
          <p:cNvPr id="915483" name="Picture 2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14800" y="3505200"/>
            <a:ext cx="43751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1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1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8E3-B3CA-40EB-BD38-E2FCA52C8169}" type="slidenum">
              <a:rPr lang="en-US"/>
              <a:pPr/>
              <a:t>8</a:t>
            </a:fld>
            <a:endParaRPr lang="en-US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dirty="0"/>
              <a:t>Minor-loop Pole Placement: </a:t>
            </a:r>
            <a:r>
              <a:rPr lang="en-US" sz="2400" dirty="0"/>
              <a:t>The poles of the minor-loop system are placed at specific locations in the complex plane. </a:t>
            </a:r>
            <a:r>
              <a:rPr lang="en-US" sz="2400" b="1" dirty="0"/>
              <a:t>They will be cancelled later.</a:t>
            </a:r>
          </a:p>
          <a:p>
            <a:pPr marL="533400" indent="-533400">
              <a:lnSpc>
                <a:spcPct val="0"/>
              </a:lnSpc>
              <a:buFontTx/>
              <a:buAutoNum type="arabicPeriod"/>
            </a:pPr>
            <a:endParaRPr lang="en-US" sz="2400" dirty="0"/>
          </a:p>
          <a:p>
            <a:pPr marL="533400" indent="-533400"/>
            <a:r>
              <a:rPr lang="en-US" sz="2400" b="1" dirty="0"/>
              <a:t>Minor-loop pole polynomial:</a:t>
            </a:r>
          </a:p>
          <a:p>
            <a:pPr marL="533400" indent="-533400"/>
            <a:endParaRPr lang="en-US" sz="2400" b="1" dirty="0"/>
          </a:p>
          <a:p>
            <a:pPr marL="533400" indent="-533400"/>
            <a:endParaRPr lang="en-US" sz="2000" b="1" dirty="0"/>
          </a:p>
          <a:p>
            <a:pPr marL="533400" indent="-533400"/>
            <a:endParaRPr lang="en-US" sz="2000" b="1" dirty="0"/>
          </a:p>
          <a:p>
            <a:pPr marL="533400" indent="-533400">
              <a:lnSpc>
                <a:spcPct val="0"/>
              </a:lnSpc>
            </a:pPr>
            <a:endParaRPr lang="en-US" sz="2000" b="1" dirty="0"/>
          </a:p>
          <a:p>
            <a:pPr marL="533400" indent="-533400">
              <a:buFontTx/>
              <a:buNone/>
            </a:pPr>
            <a:r>
              <a:rPr lang="en-US" sz="2000" b="1" dirty="0"/>
              <a:t>Where:</a:t>
            </a:r>
          </a:p>
          <a:p>
            <a:pPr marL="533400" indent="-533400">
              <a:buFontTx/>
              <a:buNone/>
            </a:pPr>
            <a:endParaRPr lang="en-US" sz="2000" b="1" dirty="0"/>
          </a:p>
          <a:p>
            <a:pPr marL="533400" indent="-533400"/>
            <a:r>
              <a:rPr lang="en-US" sz="2000" b="1" dirty="0"/>
              <a:t>                     </a:t>
            </a:r>
            <a:r>
              <a:rPr lang="en-US" sz="2000" dirty="0"/>
              <a:t>cancelable plant zeros</a:t>
            </a:r>
          </a:p>
          <a:p>
            <a:pPr marL="533400" indent="-533400"/>
            <a:endParaRPr lang="en-US" sz="2000" dirty="0"/>
          </a:p>
          <a:p>
            <a:pPr marL="533400" indent="-533400"/>
            <a:r>
              <a:rPr lang="en-US" sz="2000" dirty="0"/>
              <a:t>                    anti-</a:t>
            </a:r>
            <a:r>
              <a:rPr lang="en-US" sz="2000" dirty="0" err="1"/>
              <a:t>Schur</a:t>
            </a:r>
            <a:r>
              <a:rPr lang="en-US" sz="2000" dirty="0"/>
              <a:t> polynomial chosen by the designer</a:t>
            </a:r>
          </a:p>
        </p:txBody>
      </p:sp>
      <p:pic>
        <p:nvPicPr>
          <p:cNvPr id="91341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27288" y="3203575"/>
            <a:ext cx="4287837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5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495800"/>
            <a:ext cx="1236663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7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19200" y="5181600"/>
            <a:ext cx="12207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3419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295400" y="5867400"/>
            <a:ext cx="6007100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2057400" y="2895600"/>
            <a:ext cx="50292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6578-6CBF-4FC0-8D07-B99B405A2023}" type="slidenum">
              <a:rPr lang="en-US"/>
              <a:pPr/>
              <a:t>9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Objectives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8077200" cy="57531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2.	Tracking: </a:t>
            </a:r>
            <a:r>
              <a:rPr lang="en-US" sz="2400" dirty="0"/>
              <a:t>The output sequence             must asymptotically follow a </a:t>
            </a:r>
            <a:r>
              <a:rPr lang="en-US" sz="2400" b="1" i="1" dirty="0"/>
              <a:t>reference</a:t>
            </a:r>
            <a:r>
              <a:rPr lang="en-US" sz="2400" dirty="0"/>
              <a:t> sequence             which is periodic</a:t>
            </a:r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/>
            <a:r>
              <a:rPr lang="en-US" sz="2400" b="1" dirty="0"/>
              <a:t>Error signal:</a:t>
            </a:r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endParaRPr lang="en-US" sz="2400" b="1" dirty="0"/>
          </a:p>
          <a:p>
            <a:pPr marL="533400" indent="-533400">
              <a:lnSpc>
                <a:spcPct val="40000"/>
              </a:lnSpc>
              <a:buFontTx/>
              <a:buNone/>
            </a:pPr>
            <a:endParaRPr lang="en-US" sz="2400" b="1" dirty="0"/>
          </a:p>
          <a:p>
            <a:pPr marL="533400" indent="-533400">
              <a:buFontTx/>
              <a:buNone/>
            </a:pPr>
            <a:r>
              <a:rPr lang="en-US" dirty="0"/>
              <a:t>3.	Disturbance rejection: </a:t>
            </a:r>
            <a:r>
              <a:rPr lang="en-US" sz="2400" dirty="0"/>
              <a:t>The closed loop system must reject a class of deterministic disturbances             which satisfy</a:t>
            </a:r>
          </a:p>
        </p:txBody>
      </p:sp>
      <p:pic>
        <p:nvPicPr>
          <p:cNvPr id="91444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1066800"/>
            <a:ext cx="6429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67600" y="1600200"/>
            <a:ext cx="787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4451" name="Rectangle 19"/>
          <p:cNvSpPr>
            <a:spLocks noChangeArrowheads="1"/>
          </p:cNvSpPr>
          <p:nvPr/>
        </p:nvSpPr>
        <p:spPr bwMode="auto">
          <a:xfrm>
            <a:off x="3810000" y="3429000"/>
            <a:ext cx="3733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14452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038600" y="3657600"/>
            <a:ext cx="3003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55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4800" y="5943600"/>
            <a:ext cx="36893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4456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14800" y="2362200"/>
            <a:ext cx="3835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348"/>
  <p:tag name="DEFAULTHEIGHT" val="5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&amp;=&amp;  1 + a_1 \qin + \cdots + a_n q^{-n}\\[1em]&#10;B(\qin) &amp;=&amp;  b_o + b_1 \qin + \cdots + b_m q^{-m}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68"/>
  <p:tag name="PICTUREFILESIZE" val="2637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1 + \frac{ \frac{k_r}{b} B^u(z) B^u(z^{-1}) - 1 }{ z^N }  =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1"/>
  <p:tag name="PICTUREFILESIZE" val="1644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_{cr}(z)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4"/>
  <p:tag name="PICTUREFILESIZE" val="53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1    + &#10;\frac{\frac{k_r}{b} B^u(z)\, B^u(z^{-1}) - 1}{z^N} = 0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5"/>
  <p:tag name="PICTUREFILESIZE" val="1441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 \frac{k_r}{b} B^u(e^{j\omega}) B^u(e^{-j\omega}) - 1}&#10;{e^{j\omega N}} \right| \leq 1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5"/>
  <p:tag name="PICTUREFILESIZE" val="2011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 \frac{k_r}{b} B^u(e^{j\omega}) B^u(e^{-j\omega}) - 1}&#10;{e^{j\omega N}} \neq -1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4"/>
  <p:tag name="PICTUREFILESIZE" val="1901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\omega \in [0,\pi]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6"/>
  <p:tag name="PICTUREFILESIZE" val="600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&lt; \frac{|B^u(e^{j\omega})|^2}{b} = \frac{B^u(e^{j \omega})\, B^u(e^{-j \omega})}{b} \leq 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4"/>
  <p:tag name="PICTUREFILESIZE" val="1835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2 &gt; k_r &gt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00"/>
  <p:tag name="PICTUREFILESIZE" val="454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0 &lt; \frac{k_r}{b} B^u(e^{j\omega}) B^u(e^{-j\omega}) &lt; 2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174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(q) = q^m \, B(q^{-1})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1006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| \frac{\frac{k_r}{b}\, B^u(e^{j \omega} )\,&#10; B^u(e^{-j \omega}) - 1}{e^{j \omega N}} \right | &#10;&lt; 1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2"/>
  <p:tag name="PICTUREFILESIZE" val="1826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e^{j\omega}) \neq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9504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k_r}{b} B^u(e^{j\omega}) B^u(e^{-j\omega}) - 1 \right| &lt; 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625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| e^{j \omega N} |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7"/>
  <p:tag name="PICTUREFILESIZE" val="400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left| \frac{\frac{k_r}{b} B^u(e^{j\omega}) B^u(e^{-j\omega}) - 1}&#10;{e^{j\omega N}} \right| = \left| \frac{-1}{e^{j\omega N}} \right| = 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8"/>
  <p:tag name="PICTUREFILESIZE" val="2503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e^{j\omega}) = 0&#10;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9504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1 - e^{j\omega N} \neq 0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5"/>
  <p:tag name="PICTUREFILESIZE" val="10117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e^{j\omega N} \neq 1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87"/>
  <p:tag name="PICTUREFILESIZE" val="7053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\frac{\frac{k_r}{b} B^u(e^{j\omega}) B^u(e^{-j\omega}) - 1}&#10;{e^{j\omega N}} = \frac{-1}{e^{j\omega N}} \neq -1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63"/>
  <p:tag name="PICTUREFILESIZE" val="2329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ightarrow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"/>
  <p:tag name="PICTUREFILESIZE" val="77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G_c(q^{-1}) = \frac{q^{-\rm{d}} B^u(q^{-1})}{A_c^{'}(q^{-1})} &#10;= \frac{b_o q^{-1}}{A_c^{'}(q^{-1})}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8"/>
  <p:tag name="PICTUREFILESIZE" val="2447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\Bu(\qin) = b_o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71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(\textrm{d} = 1)&#10;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267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b = b_o^2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"/>
  <p:tag name="PICTUREFILESIZE" val="112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B^{s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7"/>
  <p:tag name="PICTUREFILESIZE" val="418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 &#10;= \frac{k_r}{b} q^{-(N-\textrm{d})} \frac{A_c^{'}(q^{-1}) B^u(q)}{1 - q^{-N}}&#10;= \frac{k_r}{b_o} q^{-3} \frac{A_c^{'}(q^{-1})}{1 - q^{-4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0"/>
  <p:tag name="PICTUREFILESIZE" val="3588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1}{z^{4} - 1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4"/>
  <p:tag name="PICTUREFILESIZE" val="627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B^u(q^{-1}) = b_o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45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d = 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7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53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 &#10;\frac{\qin}{\Acp(\qin)} =  \frac{\qin}{ \bar{A}_c^{'}(\qin)}&#10;\:\: \frac{0.8\, \qin}{ 1 - 0.2 \qi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4"/>
  <p:tag name="PICTUREFILESIZE" val="2561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  \frac{0.8\, k_r }{(q - 0.2)\,(q^4 -1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2"/>
  <p:tag name="PICTUREFILESIZE" val="223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 &#10;= \frac{k_r}{b_o} q^{-3} \frac{\bar{A}_c^{'}(q^{-1})}{1 - q^{-4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0"/>
  <p:tag name="PICTUREFILESIZE" val="1779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B}^{u}(q) = q^{m_{u}}B^{u}(q^{-1}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2"/>
  <p:tag name="PICTUREFILESIZE" val="1107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0.8}{(z - 0.2)(z^{4} - 1)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40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  \frac{0.8\, k_r }{(q - 0.2)\,(q^4 -1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2"/>
  <p:tag name="PICTUREFILESIZE" val="2233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0.8}{(z - 0.2)(z^{4} - 1)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9"/>
  <p:tag name="PICTUREFILESIZE" val="140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Cr(\qin) &amp;=&amp; \frac{k_r}{b} \, q^{-(N - d)} \; \frac{\Acp(\qin)\,B^u(q)}{1 - Q(q,\qin)\, q^{-N}}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7"/>
  <p:tag name="PICTUREFILESIZE" val="3087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(q,\qin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2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(q,\qin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2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(q,\qin) = \frac{\gamma_p q^p +   \cdots \gamma_{1} q&#10;+ \gamma_o + \gamma_{1} q^{-1} + \cdots \gamma_{p-1} q^{-(p-1)} + &#10;\gamma_p q^{-p}}{2\gamma_p + 2\gamma_{p-1} \cdots 2\gamma_{1} + \gamma_o}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40"/>
  <p:tag name="PICTUREFILESIZE" val="370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(\qin) = B^{s}(\qin) \,B^{u}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3"/>
  <p:tag name="PICTUREFILESIZE" val="1132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&gt; p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7"/>
  <p:tag name="PICTUREFILESIZE" val="294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(q,\qin)&#10;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7"/>
  <p:tag name="PICTUREFILESIZE" val="52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gamma_o &gt; \gamma_1 &gt; \cdots &gt; \gamma_p  &gt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761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q^{-(N - \textrm{d})}&#10;\frac{A_c^{'}(q^{-1}) B^u(q)}{1 - Q(q,q^{-1}) q^{-N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6"/>
  <p:tag name="PICTUREFILESIZE" val="3025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[ 1 - Q(q,\qin)\, q^{-N} \right ] d(k) \ne 0 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3"/>
  <p:tag name="PICTUREFILESIZE" val="1389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left |  \left [ 1 - Q(q,\qin)\, q^{-N} \right ] d(k) \right  | &#10;&lt;&lt; | d(k) |&#10;\eeqns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38"/>
  <p:tag name="PICTUREFILESIZE" val="1774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&#10;= \frac{k_r}{b_o} q^{-3} \frac{ \bar{A}_c^{'}(q^{-1}) }{ 1 - Q(q,q^{-1}) q^{-4} 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2351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Q(q,\qin) = \frac{q + 4 + \qin}{6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36"/>
  <p:tag name="PICTUREFILESIZE" val="1147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 &#10;\frac{\qin}{\Acp(\qin)} =  \frac{\qin}{ \bar{A}_c^{'}(\qin)}&#10;\:\: \frac{0.8\, \qin}{ 1 - 0.2 \qin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34"/>
  <p:tag name="PICTUREFILESIZE" val="2561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2.4\,z}{(z - 0.2)(6\, z^{5} - z^{2} - 4\, z -1)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5"/>
  <p:tag name="PICTUREFILESIZE" val="1948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s}(\qin) = 1 \,  + \cdots + b^s_{m_s}\, q^{-m_s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9"/>
  <p:tag name="PICTUREFILESIZE" val="1138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B^{u}(\qin) = b_o + \cdots + b^u_{m_u} \, q^{-m_u}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269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6em}}&#10;_{\rm repetitive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50"/>
  <p:tag name="PICTUREFILESIZE" val="58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underbrace{\hspace{12em}}&#10;_{\rm minor-loop ~pole\: placement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300"/>
  <p:tag name="PICTUREFILESIZE" val="113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B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6"/>
  <p:tag name="PICTUREFILESIZE" val="450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1 + \acp_1 \qin + \cdots + \acp_{\ncp} q^{-\ncp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4"/>
  <p:tag name="PICTUREFILESIZE" val="161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yd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"/>
  <p:tag name="PICTUREFILESIZE" val="40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= \yd(k) - y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7"/>
  <p:tag name="PICTUREFILESIZE" val="1089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(k) &amp;=&amp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03"/>
  <p:tag name="PICTUREFILESIZE" val="785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890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31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4"/>
  <p:tag name="PICTUREFILESIZE" val="40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 (\qin) =   A(\qin)\, R (\qin) + \qmd B 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55"/>
  <p:tag name="PICTUREFILESIZE" val="2027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B^s(\qin)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7"/>
  <p:tag name="PICTUREFILESIZE" val="430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262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5"/>
  <p:tag name="PICTUREFILESIZE" val="37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Rp(\qin),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4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Ac(\qin) = \Bs(\qin) \, \Acp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127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(\qin) = \Rp(\qin)\,  \Bs(\qin)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57"/>
  <p:tag name="PICTUREFILESIZE" val="1262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1"/>
  <p:tag name="PICTUREFILESIZE" val="207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39"/>
  <p:tag name="PICTUREFILESIZE" val="31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R^{'}(\qin) &amp;=&amp; 1 + r^{'}_1 \qin + \cdots + r_{n^{'}_r} \, q^{-n^{'}_r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6"/>
  <p:tag name="PICTUREFILESIZE" val="1420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^{'}_r = \textrm{d} + m_u -1 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584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S(\qin) &amp;=&amp; s_o +  s_1 \qin + \cdots + s_{n_s} q^{-n_s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72"/>
  <p:tag name="PICTUREFILESIZE" val="135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n_s = \max \{\, n  -1 \,, \, n^{'}_c- \textrm{d} - m_u,\}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9"/>
  <p:tag name="PICTUREFILESIZE" val="122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Acp(\qin) =  A(\qin)\, R^{'}(\qin) + \qmd B^u(\qin) \, S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1"/>
  <p:tag name="PICTUREFILESIZE" val="2072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\frac{1}{R(\qin)} \left [u_r(k) - S(\qin) y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0"/>
  <p:tag name="PICTUREFILESIZE" val="1975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y(k) &amp;=&amp; \frac{\qmd \Bu(\qin)}{\Acp(\qin)} \,  \ur(k) &#10;+ \:  &#10; \frac{\qmd B(\qin) \Rp(\qin) }{\Acp(\qin)} \,  d(k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7"/>
  <p:tag name="PICTUREFILESIZE" val="3861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underbrace{\hspace{8em}}_{d_f(k)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0"/>
  <p:tag name="PICTUREFILESIZE" val="585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d_f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1"/>
  <p:tag name="PICTUREFILESIZE" val="39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890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y(k)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0"/>
  <p:tag name="PICTUREFILESIZE" val="325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_f(k) &amp;=&amp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8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890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_f(k) &amp;=&amp; 0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58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\frac{\qmd \Bu(\qin)}{\Acp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37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\frac{\qmd \Bu(\qin)}{\Acp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37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Acp(\qin)&#10;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450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\Bu(\qin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79"/>
  <p:tag name="PICTUREFILESIZE" val="436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1 - q^{-N}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6"/>
  <p:tag name="PICTUREFILESIZE" val="24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qmd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151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N \ge d + m_u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2"/>
  <p:tag name="PICTUREFILESIZE" val="689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e(k) &amp;=&amp; \frac{1}{1 + C_R(\qin) G_c(\qin)} \, &#10;\left [ \yd(k) - d_f(k) \right ]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45"/>
  <p:tag name="PICTUREFILESIZE" val="2402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&amp;=&amp; \frac{\qmd \Bu(\qin)}{\Acp(\qin)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46"/>
  <p:tag name="PICTUREFILESIZE" val="1737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&#10;C_R(q^{-1}) = \frac{k_r}{b} \, \left [ \frac{q^{-N }} {1 - q^{-N}} \right ]&#10; \;  \left [ q^{\textrm{d}} A_c^{'}(q^{-1}) \, B^u(q) \right ]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5"/>
  <p:tag name="PICTUREFILESIZE" val="255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bar{A}_{cr}(q) = \left ( q^N -1 \right ) + \frac{k_r}{b}\, B^u(q)\, B^u(q^{-1})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2042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e(k) = \frac{ q^N - 1}{\bar{A}_{cr}(q)} &#10;\left [ y_d(k) - d_f(k) \right ]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2067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 q^N - 1) \left ( \yd(k) - d_f(k) \right )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7"/>
  <p:tag name="PICTUREFILESIZE" val="160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bar{A}_{cr}(q) e(k) 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4"/>
  <p:tag name="PICTUREFILESIZE" val="837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bar{A}_{cr}(q) = \left ( q^N -1 \right ) + \frac{k_r}{b}\, B^u(q)\, B^u(q^{-1})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204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e(k) 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84"/>
  <p:tag name="PICTUREFILESIZE" val="452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,\, b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"/>
  <p:tag name="PICTUREFILESIZE" val="245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b \geq \max_{\omega \in [0,\pi]} | B^u(e^{j\omega})|^2 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9"/>
  <p:tag name="PICTUREFILESIZE" val="1451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0 &lt; k_r &lt; 2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0"/>
  <p:tag name="PICTUREFILESIZE" val="474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&#10;B^u(q^{-1}) = 1&#10;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3"/>
  <p:tag name="PICTUREFILESIZE" val="52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frac{B^u(q)\, B^u(\qin)}{b}\,  =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9"/>
  <p:tag name="PICTUREFILESIZE" val="925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( q^N -1 \right ) + 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74"/>
  <p:tag name="PICTUREFILESIZE" val="779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^N  = 1  - k_r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4"/>
  <p:tag name="PICTUREFILESIZE" val="413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\rightarrow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"/>
  <p:tag name="PICTUREFILESIZE" val="65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q^N  = 1  - k_r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14"/>
  <p:tag name="PICTUREFILESIZE" val="41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[ 1 -  q^{-N} \right ] \, d(k) &amp;=&amp; 0\\[1em]&#10; \left [ 1 -  q^{-N} \right ] \, \yd(k) &#10; &amp;=&amp;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1"/>
  <p:tag name="PICTUREFILESIZE" val="1830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lambda_i = | 1 - k_r |^{\frac{1}{N}} \exp \left\{ j \frac{2\pi i}{N} \right\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1556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i = 0,1,\ldots,N-1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493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lambda_i = | 1 - k_r |^{\frac{1}{N}} \exp \left\{ j \frac{\pi (2i+1)}{N} \right\}&#10;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7"/>
  <p:tag name="PICTUREFILESIZE" val="187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i = 0,1,\ldots,N-1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5"/>
  <p:tag name="PICTUREFILESIZE" val="493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G_c(q^{-1}) = \frac{q^{-\rm{d}} B^u(q^{-1})}{A_c^{'}(q^{-1})} &#10;= \frac{b_o q^{-1}}{A_c^{'}(q^{-1})}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38"/>
  <p:tag name="PICTUREFILESIZE" val="2447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(\Bu(\qin) = b_o)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7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d = 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b = b_o^2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6"/>
  <p:tag name="PICTUREFILESIZE" val="1126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C_R(q^{-1}) &#10;= \frac{k_r}{b} q^{-(N-d)} \frac{A_c^{'}(q^{-1}) B^u(q)}{1 - q^{-N}}&#10;= \frac{k_r}{b_o} q^{-3} \frac{A_c^{'}(q^{-1})}{1 - q^{-4}}&#10;$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19"/>
  <p:tag name="PICTUREFILESIZE" val="369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(\qin) \, y(k ) = \qmd \, B(\qin) &#10;\left [ \, u(k) + d(k) \right ]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87"/>
  <p:tag name="PICTUREFILESIZE" val="185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G_c(\qin) \Cr(\qin) &amp;=&amp;  k_r  \frac{q^{-4}}{1 - q^{-4}}&#10;= k_r \frac{1}{q^4 -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18"/>
  <p:tag name="PICTUREFILESIZE" val="2116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1 + k_r \frac{1}{z^{4} - 1}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4"/>
  <p:tag name="PICTUREFILESIZE" val="627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B^u(q^{-1}) = b_o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745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(d = 1) 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7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43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_r = 2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2"/>
  <p:tag name="PICTUREFILESIZE" val="253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\left | \frac{B^u(z)\, B^u(z^{-1})}{b} \right |&#10;_{z = e^{j \omega}} \leq 1, \qquad \forall \omega \in [0,\pi]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2"/>
  <p:tag name="PICTUREFILESIZE" val="2068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 \left ( q^N -1 \right ) + k_r\, \frac{B^u(q)\, B^u(\qin)}{b}\,  =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24"/>
  <p:tag name="PICTUREFILESIZE" val="1673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\left ( z^N -1 \right ) + k_r\, \frac{B^u(z)\, B^u(z^{-1})}{b}  =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3"/>
  <p:tag name="PICTUREFILESIZE" val="1687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$ 1 - z^{-N} + \frac{ \frac{k_r}{b} B^u(z) B^u(z^{-1}) }{ z^N }  = 0$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09"/>
  <p:tag name="PICTUREFILESIZE" val="18397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Schoolbook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i="0" dirty="0" smtClean="0">
            <a:latin typeface="+mj-lt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43237</TotalTime>
  <Words>950</Words>
  <Application>Microsoft Office PowerPoint</Application>
  <PresentationFormat>On-screen Show (4:3)</PresentationFormat>
  <Paragraphs>337</Paragraphs>
  <Slides>43</Slides>
  <Notes>43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Default Design</vt:lpstr>
      <vt:lpstr>ME 233 Advanced Control II   Lecture 15  Deterministic Input/Output Approach to SISO Discrete-Time Systems  Repetitive Control</vt:lpstr>
      <vt:lpstr>Deterministic SISO ARMA models</vt:lpstr>
      <vt:lpstr>Repetitive control assumptions</vt:lpstr>
      <vt:lpstr>Deterministic SISO ARMA models</vt:lpstr>
      <vt:lpstr>Deterministic SISO ARMA models</vt:lpstr>
      <vt:lpstr>Deterministic SISO ARMA models</vt:lpstr>
      <vt:lpstr>Block Diagram</vt:lpstr>
      <vt:lpstr>Control Objectives</vt:lpstr>
      <vt:lpstr>Control Objectives</vt:lpstr>
      <vt:lpstr>Step1: Minor-loop pole placement</vt:lpstr>
      <vt:lpstr>Minor-loop pole placement</vt:lpstr>
      <vt:lpstr> Diophantine equation</vt:lpstr>
      <vt:lpstr>Minor-loop pole placement</vt:lpstr>
      <vt:lpstr>Minor-loop pole placement</vt:lpstr>
      <vt:lpstr>Equivalent Block Diagram</vt:lpstr>
      <vt:lpstr>Equivalent Block Diagram</vt:lpstr>
      <vt:lpstr>Repetitive Compensator</vt:lpstr>
      <vt:lpstr>Repetitive Compensator</vt:lpstr>
      <vt:lpstr>Repetitive Compensator</vt:lpstr>
      <vt:lpstr>Repetitive Controller</vt:lpstr>
      <vt:lpstr>Repetitive Controller</vt:lpstr>
      <vt:lpstr>Repetitive Controller</vt:lpstr>
      <vt:lpstr>Closed-loop poles for minimum phase zeros</vt:lpstr>
      <vt:lpstr>Closed-loop poles for minimum phase zeros</vt:lpstr>
      <vt:lpstr>Repetitive control example</vt:lpstr>
      <vt:lpstr>Repetitive control example</vt:lpstr>
      <vt:lpstr>Closed-loop poles for non-minimum phase zeros</vt:lpstr>
      <vt:lpstr>Closed-loop poles for non-minimum phase zeros</vt:lpstr>
      <vt:lpstr>Closed-loop poles for non-minimum phase zeros</vt:lpstr>
      <vt:lpstr>Closed-loop poles for non-minimum phase zeros</vt:lpstr>
      <vt:lpstr>Closed-loop poles for non-minimum phase zeros</vt:lpstr>
      <vt:lpstr>Closed-loop poles for non-minimum phase zeros</vt:lpstr>
      <vt:lpstr>Repetitive Compensator</vt:lpstr>
      <vt:lpstr>Repetitive control example</vt:lpstr>
      <vt:lpstr>Repetitive control example</vt:lpstr>
      <vt:lpstr>Repetitive control, inexact cancellation</vt:lpstr>
      <vt:lpstr>Repetitive control, inexact cancellation</vt:lpstr>
      <vt:lpstr>Repetitive control, inexact cancellation</vt:lpstr>
      <vt:lpstr>Robust Repetitive Compensator</vt:lpstr>
      <vt:lpstr>Robust Repetitive Compensator</vt:lpstr>
      <vt:lpstr>Robust Repetitive Compensator</vt:lpstr>
      <vt:lpstr>Robust Rep. control, inexact cancellation</vt:lpstr>
      <vt:lpstr>Robust Rep. control, inexact cancellation</vt:lpstr>
    </vt:vector>
  </TitlesOfParts>
  <Company>UC,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519</cp:revision>
  <dcterms:created xsi:type="dcterms:W3CDTF">2003-05-19T17:57:23Z</dcterms:created>
  <dcterms:modified xsi:type="dcterms:W3CDTF">2016-03-17T22:07:48Z</dcterms:modified>
</cp:coreProperties>
</file>