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notesSlides/notesSlide27.xml" ContentType="application/vnd.openxmlformats-officedocument.presentationml.notesSlide+xml"/>
  <Override PartName="/ppt/tags/tag205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85.xml" ContentType="application/vnd.openxmlformats-officedocument.presentationml.tags+xml"/>
  <Override PartName="/ppt/tags/tag189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notesSlides/notesSlide41.xml" ContentType="application/vnd.openxmlformats-officedocument.presentationml.notesSlide+xml"/>
  <Override PartName="/ppt/tags/tag178.xml" ContentType="application/vnd.openxmlformats-officedocument.presentationml.tags+xml"/>
  <Override PartName="/ppt/notesSlides/notesSlide52.xml" ContentType="application/vnd.openxmlformats-officedocument.presentationml.notesSlide+xml"/>
  <Override PartName="/ppt/tags/tag52.xml" ContentType="application/vnd.openxmlformats-officedocument.presentationml.tags+xml"/>
  <Override PartName="/ppt/tags/tag109.xml" ContentType="application/vnd.openxmlformats-officedocument.presentationml.tags+xml"/>
  <Override PartName="/ppt/notesSlides/notesSlide30.xml" ContentType="application/vnd.openxmlformats-officedocument.presentationml.notesSlide+xml"/>
  <Override PartName="/ppt/tags/tag156.xml" ContentType="application/vnd.openxmlformats-officedocument.presentationml.tags+xml"/>
  <Override PartName="/ppt/tags/tag167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tags/tag68.xml" ContentType="application/vnd.openxmlformats-officedocument.presentationml.tags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notesSlides/notesSlide13.xml" ContentType="application/vnd.openxmlformats-officedocument.presentationml.notesSlide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197.xml" ContentType="application/vnd.openxmlformats-officedocument.presentationml.tags+xml"/>
  <Override PartName="/ppt/tags/tag20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ppt/slides/slide38.xml" ContentType="application/vnd.openxmlformats-officedocument.presentationml.slide+xml"/>
  <Override PartName="/ppt/tags/tag131.xml" ContentType="application/vnd.openxmlformats-officedocument.presentationml.tags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20.xml" ContentType="application/vnd.openxmlformats-officedocument.presentationml.tags+xml"/>
  <Override PartName="/ppt/notesSlides/notesSlide29.xml" ContentType="application/vnd.openxmlformats-officedocument.presentationml.notesSlide+xml"/>
  <Override PartName="/ppt/tags/tag207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tags/tag2.xml" ContentType="application/vnd.openxmlformats-officedocument.presentationml.tags+xml"/>
  <Default Extension="wmf" ContentType="image/x-wmf"/>
  <Override PartName="/ppt/notesSlides/notesSlide18.xml" ContentType="application/vnd.openxmlformats-officedocument.presentationml.notesSlide+xml"/>
  <Override PartName="/ppt/tags/tag87.xml" ContentType="application/vnd.openxmlformats-officedocument.presentationml.tags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notesSlides/notesSlide43.xml" ContentType="application/vnd.openxmlformats-officedocument.presentationml.notes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notesSlides/notesSlide32.xml" ContentType="application/vnd.openxmlformats-officedocument.presentationml.notesSlide+xml"/>
  <Override PartName="/ppt/tags/tag158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notesSlides/notesSlide9.xml" ContentType="application/vnd.openxmlformats-officedocument.presentationml.notesSlide+xml"/>
  <Override PartName="/ppt/tags/tag43.xml" ContentType="application/vnd.openxmlformats-officedocument.presentationml.tags+xml"/>
  <Override PartName="/ppt/notesSlides/notesSlide21.xml" ContentType="application/vnd.openxmlformats-officedocument.presentationml.notesSlide+xml"/>
  <Override PartName="/ppt/tags/tag90.xml" ContentType="application/vnd.openxmlformats-officedocument.presentationml.tags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61.xml" ContentType="application/vnd.openxmlformats-officedocument.presentationml.tags+xml"/>
  <Override PartName="/ppt/tags/tag172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slides/slide46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notesSlides/notesSlide37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notesSlides/notesSlide15.xml" ContentType="application/vnd.openxmlformats-officedocument.presentationml.notesSlide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tags/tag188.xml" ContentType="application/vnd.openxmlformats-officedocument.presentationml.tags+xml"/>
  <Override PartName="/ppt/tags/tag199.xml" ContentType="application/vnd.openxmlformats-officedocument.presentationml.tags+xml"/>
  <Override PartName="/ppt/tags/tag204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159.xml" ContentType="application/vnd.openxmlformats-officedocument.presentationml.tags+xml"/>
  <Override PartName="/ppt/tags/tag177.xml" ContentType="application/vnd.openxmlformats-officedocument.presentationml.tags+xml"/>
  <Override PartName="/ppt/notesSlides/notesSlide51.xml" ContentType="application/vnd.openxmlformats-officedocument.presentationml.notesSlide+xml"/>
  <Override PartName="/ppt/tags/tag211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notesSlides/notesSlide11.xml" ContentType="application/vnd.openxmlformats-officedocument.presentationml.notesSlide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66.xml" ContentType="application/vnd.openxmlformats-officedocument.presentationml.tags+xml"/>
  <Override PartName="/ppt/notesSlides/notesSlide40.xml" ContentType="application/vnd.openxmlformats-officedocument.presentationml.notesSlide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tags/tag155.xml" ContentType="application/vnd.openxmlformats-officedocument.presentationml.tags+xml"/>
  <Override PartName="/ppt/tags/tag173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62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tags/tag209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notesSlides/notesSlide45.xml" ContentType="application/vnd.openxmlformats-officedocument.presentationml.notesSlide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notesSlides/notesSlide23.xml" ContentType="application/vnd.openxmlformats-officedocument.presentationml.notesSlide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12.xml" ContentType="application/vnd.openxmlformats-officedocument.presentationml.tag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Override PartName="/ppt/tags/tag141.xml" ContentType="application/vnd.openxmlformats-officedocument.presentationml.tag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notesSlides/notesSlide28.xml" ContentType="application/vnd.openxmlformats-officedocument.presentationml.notesSlide+xml"/>
  <Override PartName="/ppt/tags/tag206.xml" ContentType="application/vnd.openxmlformats-officedocument.presentationml.tags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168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57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tags/tag102.xml" ContentType="application/vnd.openxmlformats-officedocument.presentationml.tags+xml"/>
  <Override PartName="/ppt/notesSlides/notesSlide47.xml" ContentType="application/vnd.openxmlformats-officedocument.presentationml.notesSlide+xml"/>
  <Override PartName="/ppt/slides/slide34.xml" ContentType="application/vnd.openxmlformats-officedocument.presentationml.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notesSlides/notesSlide25.xml" ContentType="application/vnd.openxmlformats-officedocument.presentationml.notesSlide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tags/tag83.xml" ContentType="application/vnd.openxmlformats-officedocument.presentationml.tags+xml"/>
  <Override PartName="/ppt/tags/tag187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notesSlides/notesSlide50.xml" ContentType="application/vnd.openxmlformats-officedocument.presentationml.notesSlide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notesSlides/notesSlide5.xml" ContentType="application/vnd.openxmlformats-officedocument.presentationml.notesSlide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ags/tag132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208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803" r:id="rId3"/>
    <p:sldId id="804" r:id="rId4"/>
    <p:sldId id="943" r:id="rId5"/>
    <p:sldId id="944" r:id="rId6"/>
    <p:sldId id="945" r:id="rId7"/>
    <p:sldId id="946" r:id="rId8"/>
    <p:sldId id="947" r:id="rId9"/>
    <p:sldId id="949" r:id="rId10"/>
    <p:sldId id="950" r:id="rId11"/>
    <p:sldId id="951" r:id="rId12"/>
    <p:sldId id="952" r:id="rId13"/>
    <p:sldId id="953" r:id="rId14"/>
    <p:sldId id="910" r:id="rId15"/>
    <p:sldId id="902" r:id="rId16"/>
    <p:sldId id="914" r:id="rId17"/>
    <p:sldId id="915" r:id="rId18"/>
    <p:sldId id="916" r:id="rId19"/>
    <p:sldId id="812" r:id="rId20"/>
    <p:sldId id="918" r:id="rId21"/>
    <p:sldId id="708" r:id="rId22"/>
    <p:sldId id="964" r:id="rId23"/>
    <p:sldId id="802" r:id="rId24"/>
    <p:sldId id="919" r:id="rId25"/>
    <p:sldId id="970" r:id="rId26"/>
    <p:sldId id="971" r:id="rId27"/>
    <p:sldId id="961" r:id="rId28"/>
    <p:sldId id="958" r:id="rId29"/>
    <p:sldId id="972" r:id="rId30"/>
    <p:sldId id="975" r:id="rId31"/>
    <p:sldId id="974" r:id="rId32"/>
    <p:sldId id="922" r:id="rId33"/>
    <p:sldId id="934" r:id="rId34"/>
    <p:sldId id="923" r:id="rId35"/>
    <p:sldId id="924" r:id="rId36"/>
    <p:sldId id="926" r:id="rId37"/>
    <p:sldId id="925" r:id="rId38"/>
    <p:sldId id="911" r:id="rId39"/>
    <p:sldId id="912" r:id="rId40"/>
    <p:sldId id="821" r:id="rId41"/>
    <p:sldId id="822" r:id="rId42"/>
    <p:sldId id="885" r:id="rId43"/>
    <p:sldId id="927" r:id="rId44"/>
    <p:sldId id="928" r:id="rId45"/>
    <p:sldId id="929" r:id="rId46"/>
    <p:sldId id="930" r:id="rId47"/>
    <p:sldId id="931" r:id="rId48"/>
    <p:sldId id="932" r:id="rId49"/>
    <p:sldId id="933" r:id="rId50"/>
    <p:sldId id="938" r:id="rId51"/>
    <p:sldId id="939" r:id="rId52"/>
    <p:sldId id="936" r:id="rId53"/>
    <p:sldId id="937" r:id="rId54"/>
    <p:sldId id="940" r:id="rId55"/>
    <p:sldId id="941" r:id="rId56"/>
    <p:sldId id="942" r:id="rId57"/>
  </p:sldIdLst>
  <p:sldSz cx="9144000" cy="6858000" type="screen4x3"/>
  <p:notesSz cx="9601200" cy="7315200"/>
  <p:custDataLst>
    <p:tags r:id="rId6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66FFFF"/>
    <a:srgbClr val="9933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9" autoAdjust="0"/>
    <p:restoredTop sz="94612" autoAdjust="0"/>
  </p:normalViewPr>
  <p:slideViewPr>
    <p:cSldViewPr>
      <p:cViewPr varScale="1">
        <p:scale>
          <a:sx n="86" d="100"/>
          <a:sy n="86" d="100"/>
        </p:scale>
        <p:origin x="-528" y="-90"/>
      </p:cViewPr>
      <p:guideLst>
        <p:guide orient="horz" pos="206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096"/>
    </p:cViewPr>
  </p:sorterViewPr>
  <p:notesViewPr>
    <p:cSldViewPr>
      <p:cViewPr varScale="1">
        <p:scale>
          <a:sx n="75" d="100"/>
          <a:sy n="75" d="100"/>
        </p:scale>
        <p:origin x="-1560" y="-90"/>
      </p:cViewPr>
      <p:guideLst>
        <p:guide orient="horz" pos="2304"/>
        <p:guide pos="302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defTabSz="963613">
              <a:defRPr sz="1300" i="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t" anchorCtr="0" compatLnSpc="1">
            <a:prstTxWarp prst="textNoShape">
              <a:avLst/>
            </a:prstTxWarp>
          </a:bodyPr>
          <a:lstStyle>
            <a:lvl1pPr algn="r" defTabSz="963613">
              <a:defRPr sz="1300" i="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defTabSz="963613">
              <a:defRPr sz="1300" i="0"/>
            </a:lvl1pPr>
          </a:lstStyle>
          <a:p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81" tIns="48190" rIns="96381" bIns="48190" numCol="1" anchor="b" anchorCtr="0" compatLnSpc="1">
            <a:prstTxWarp prst="textNoShape">
              <a:avLst/>
            </a:prstTxWarp>
          </a:bodyPr>
          <a:lstStyle>
            <a:lvl1pPr algn="r" defTabSz="963613">
              <a:defRPr sz="1300" i="0"/>
            </a:lvl1pPr>
          </a:lstStyle>
          <a:p>
            <a:fld id="{7E2F0154-F56D-4D97-BCD0-6B599184CA3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11094" y="0"/>
            <a:ext cx="4208859" cy="347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endParaRPr lang="en-US"/>
          </a:p>
        </p:txBody>
      </p:sp>
      <p:sp>
        <p:nvSpPr>
          <p:cNvPr id="152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7988" y="523875"/>
            <a:ext cx="3722687" cy="2790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2247" y="3489477"/>
            <a:ext cx="7013377" cy="325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11094" y="6976533"/>
            <a:ext cx="4208859" cy="3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3" tIns="45657" rIns="91313" bIns="45657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fld id="{19425637-BB77-479A-85B5-56F746D62D7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21100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21100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21100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21100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21100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21100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BC9521-F642-490F-9102-29DD53D7103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21100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21100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21100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9575" y="523875"/>
            <a:ext cx="3721100" cy="2790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25637-BB77-479A-85B5-56F746D62D7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3FF436-923A-457B-8BC9-E48591CE1C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D5DA7-A544-4B46-A683-5EB2228A5A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0"/>
            <a:ext cx="19431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6769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82A99-802F-4DBB-AAA9-598F791E17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E6682-9021-4BC4-B957-39EA16CA6A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A55DE-85FC-4228-B7E4-F1E084F46B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BBBD3-5CF5-45A9-9308-4A1BD5951D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68BF1A-D711-4FD3-84BD-700CAB2BEC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B0C85-0970-40F0-B915-8D37E98968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A50EC-869F-4EBD-B538-C028E94268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F1EE6F-E2FD-4D9E-8EBB-567D48D966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3B04A4-7556-4E36-9E43-1486B04A27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/>
            </a:lvl1pPr>
          </a:lstStyle>
          <a:p>
            <a:fld id="{75E1E0FB-A8F0-4A46-9C69-30EAD1E96D2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Helvetic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8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37.png"/><Relationship Id="rId5" Type="http://schemas.openxmlformats.org/officeDocument/2006/relationships/image" Target="../media/image36.wmf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8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40.png"/><Relationship Id="rId5" Type="http://schemas.openxmlformats.org/officeDocument/2006/relationships/image" Target="../media/image39.wmf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8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42.png"/><Relationship Id="rId5" Type="http://schemas.openxmlformats.org/officeDocument/2006/relationships/image" Target="../media/image41.wmf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33.png"/><Relationship Id="rId5" Type="http://schemas.openxmlformats.org/officeDocument/2006/relationships/image" Target="../media/image38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53.xml"/><Relationship Id="rId7" Type="http://schemas.openxmlformats.org/officeDocument/2006/relationships/image" Target="../media/image1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.png"/><Relationship Id="rId4" Type="http://schemas.openxmlformats.org/officeDocument/2006/relationships/tags" Target="../tags/tag54.xml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5.png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image" Target="../media/image44.png"/><Relationship Id="rId2" Type="http://schemas.openxmlformats.org/officeDocument/2006/relationships/tags" Target="../tags/tag56.xml"/><Relationship Id="rId16" Type="http://schemas.openxmlformats.org/officeDocument/2006/relationships/image" Target="../media/image18.png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image" Target="../media/image43.png"/><Relationship Id="rId5" Type="http://schemas.openxmlformats.org/officeDocument/2006/relationships/tags" Target="../tags/tag59.xml"/><Relationship Id="rId15" Type="http://schemas.openxmlformats.org/officeDocument/2006/relationships/image" Target="../media/image17.png"/><Relationship Id="rId10" Type="http://schemas.openxmlformats.org/officeDocument/2006/relationships/image" Target="../media/image1.png"/><Relationship Id="rId4" Type="http://schemas.openxmlformats.org/officeDocument/2006/relationships/tags" Target="../tags/tag58.xml"/><Relationship Id="rId9" Type="http://schemas.openxmlformats.org/officeDocument/2006/relationships/notesSlide" Target="../notesSlides/notesSlide15.xml"/><Relationship Id="rId1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64.xml"/><Relationship Id="rId7" Type="http://schemas.openxmlformats.org/officeDocument/2006/relationships/image" Target="../media/image43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8.png"/><Relationship Id="rId4" Type="http://schemas.openxmlformats.org/officeDocument/2006/relationships/tags" Target="../tags/tag65.xml"/><Relationship Id="rId9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68.xml"/><Relationship Id="rId7" Type="http://schemas.openxmlformats.org/officeDocument/2006/relationships/image" Target="../media/image43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7.png"/><Relationship Id="rId4" Type="http://schemas.openxmlformats.org/officeDocument/2006/relationships/tags" Target="../tags/tag69.xml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72.xml"/><Relationship Id="rId7" Type="http://schemas.openxmlformats.org/officeDocument/2006/relationships/image" Target="../media/image43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6.png"/><Relationship Id="rId4" Type="http://schemas.openxmlformats.org/officeDocument/2006/relationships/tags" Target="../tags/tag73.xml"/><Relationship Id="rId9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76.xml"/><Relationship Id="rId7" Type="http://schemas.openxmlformats.org/officeDocument/2006/relationships/image" Target="../media/image6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2.png"/><Relationship Id="rId4" Type="http://schemas.openxmlformats.org/officeDocument/2006/relationships/tags" Target="../tags/tag77.xml"/><Relationship Id="rId9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5.xml"/><Relationship Id="rId7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.png"/><Relationship Id="rId4" Type="http://schemas.openxmlformats.org/officeDocument/2006/relationships/tags" Target="../tags/tag6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80.xml"/><Relationship Id="rId7" Type="http://schemas.openxmlformats.org/officeDocument/2006/relationships/image" Target="../media/image54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53.png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3.xml"/><Relationship Id="rId7" Type="http://schemas.openxmlformats.org/officeDocument/2006/relationships/image" Target="../media/image1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3.png"/><Relationship Id="rId4" Type="http://schemas.openxmlformats.org/officeDocument/2006/relationships/tags" Target="../tags/tag84.xml"/><Relationship Id="rId9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13" Type="http://schemas.openxmlformats.org/officeDocument/2006/relationships/image" Target="../media/image18.png"/><Relationship Id="rId3" Type="http://schemas.openxmlformats.org/officeDocument/2006/relationships/tags" Target="../tags/tag8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7.pn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image" Target="../media/image56.png"/><Relationship Id="rId5" Type="http://schemas.openxmlformats.org/officeDocument/2006/relationships/tags" Target="../tags/tag89.xml"/><Relationship Id="rId10" Type="http://schemas.openxmlformats.org/officeDocument/2006/relationships/image" Target="../media/image43.png"/><Relationship Id="rId4" Type="http://schemas.openxmlformats.org/officeDocument/2006/relationships/tags" Target="../tags/tag88.xml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tags" Target="../tags/tag93.xml"/><Relationship Id="rId7" Type="http://schemas.openxmlformats.org/officeDocument/2006/relationships/image" Target="../media/image57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59.png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tags" Target="../tags/tag96.xml"/><Relationship Id="rId7" Type="http://schemas.openxmlformats.org/officeDocument/2006/relationships/image" Target="../media/image60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2.png"/><Relationship Id="rId4" Type="http://schemas.openxmlformats.org/officeDocument/2006/relationships/tags" Target="../tags/tag97.xml"/><Relationship Id="rId9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tags" Target="../tags/tag100.xml"/><Relationship Id="rId7" Type="http://schemas.openxmlformats.org/officeDocument/2006/relationships/notesSlide" Target="../notesSlides/notesSlide25.xml"/><Relationship Id="rId12" Type="http://schemas.openxmlformats.org/officeDocument/2006/relationships/image" Target="../media/image63.pn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2.png"/><Relationship Id="rId5" Type="http://schemas.openxmlformats.org/officeDocument/2006/relationships/tags" Target="../tags/tag102.xml"/><Relationship Id="rId10" Type="http://schemas.openxmlformats.org/officeDocument/2006/relationships/image" Target="../media/image57.png"/><Relationship Id="rId4" Type="http://schemas.openxmlformats.org/officeDocument/2006/relationships/tags" Target="../tags/tag101.xml"/><Relationship Id="rId9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105.xml"/><Relationship Id="rId7" Type="http://schemas.openxmlformats.org/officeDocument/2006/relationships/image" Target="../media/image57.png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6.png"/><Relationship Id="rId5" Type="http://schemas.openxmlformats.org/officeDocument/2006/relationships/tags" Target="../tags/tag107.xml"/><Relationship Id="rId10" Type="http://schemas.openxmlformats.org/officeDocument/2006/relationships/image" Target="../media/image65.png"/><Relationship Id="rId4" Type="http://schemas.openxmlformats.org/officeDocument/2006/relationships/tags" Target="../tags/tag106.xml"/><Relationship Id="rId9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tags" Target="../tags/tag112.xml"/><Relationship Id="rId7" Type="http://schemas.openxmlformats.org/officeDocument/2006/relationships/image" Target="../media/image60.png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2.png"/><Relationship Id="rId4" Type="http://schemas.openxmlformats.org/officeDocument/2006/relationships/tags" Target="../tags/tag113.xml"/><Relationship Id="rId9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9.xml"/><Relationship Id="rId7" Type="http://schemas.openxmlformats.org/officeDocument/2006/relationships/image" Target="../media/image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.png"/><Relationship Id="rId4" Type="http://schemas.openxmlformats.org/officeDocument/2006/relationships/tags" Target="../tags/tag10.xml"/><Relationship Id="rId9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tags" Target="../tags/tag116.xml"/><Relationship Id="rId7" Type="http://schemas.openxmlformats.org/officeDocument/2006/relationships/image" Target="../media/image60.png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2.png"/><Relationship Id="rId4" Type="http://schemas.openxmlformats.org/officeDocument/2006/relationships/tags" Target="../tags/tag117.xml"/><Relationship Id="rId9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120.xml"/><Relationship Id="rId7" Type="http://schemas.openxmlformats.org/officeDocument/2006/relationships/image" Target="../media/image64.png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image" Target="../media/image5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1.xml"/><Relationship Id="rId9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tags" Target="../tags/tag126.xml"/><Relationship Id="rId7" Type="http://schemas.openxmlformats.org/officeDocument/2006/relationships/image" Target="../media/image72.png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5.png"/><Relationship Id="rId4" Type="http://schemas.openxmlformats.org/officeDocument/2006/relationships/tags" Target="../tags/tag127.xml"/><Relationship Id="rId9" Type="http://schemas.openxmlformats.org/officeDocument/2006/relationships/image" Target="../media/image7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image" Target="../media/image70.png"/><Relationship Id="rId5" Type="http://schemas.openxmlformats.org/officeDocument/2006/relationships/image" Target="../media/image76.png"/><Relationship Id="rId4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tags" Target="../tags/tag132.xml"/><Relationship Id="rId7" Type="http://schemas.openxmlformats.org/officeDocument/2006/relationships/notesSlide" Target="../notesSlides/notesSlide31.xml"/><Relationship Id="rId12" Type="http://schemas.openxmlformats.org/officeDocument/2006/relationships/image" Target="../media/image81.png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0.png"/><Relationship Id="rId5" Type="http://schemas.openxmlformats.org/officeDocument/2006/relationships/tags" Target="../tags/tag134.xml"/><Relationship Id="rId10" Type="http://schemas.openxmlformats.org/officeDocument/2006/relationships/image" Target="../media/image79.png"/><Relationship Id="rId4" Type="http://schemas.openxmlformats.org/officeDocument/2006/relationships/tags" Target="../tags/tag133.xml"/><Relationship Id="rId9" Type="http://schemas.openxmlformats.org/officeDocument/2006/relationships/image" Target="../media/image7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tags" Target="../tags/tag137.xml"/><Relationship Id="rId7" Type="http://schemas.openxmlformats.org/officeDocument/2006/relationships/image" Target="../media/image78.png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image" Target="../media/image82.png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3.xml"/><Relationship Id="rId13" Type="http://schemas.openxmlformats.org/officeDocument/2006/relationships/image" Target="../media/image78.png"/><Relationship Id="rId3" Type="http://schemas.openxmlformats.org/officeDocument/2006/relationships/tags" Target="../tags/tag14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85.png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image" Target="../media/image84.png"/><Relationship Id="rId5" Type="http://schemas.openxmlformats.org/officeDocument/2006/relationships/tags" Target="../tags/tag142.xml"/><Relationship Id="rId10" Type="http://schemas.openxmlformats.org/officeDocument/2006/relationships/image" Target="../media/image83.png"/><Relationship Id="rId4" Type="http://schemas.openxmlformats.org/officeDocument/2006/relationships/tags" Target="../tags/tag141.xml"/><Relationship Id="rId9" Type="http://schemas.openxmlformats.org/officeDocument/2006/relationships/image" Target="../media/image82.png"/><Relationship Id="rId14" Type="http://schemas.openxmlformats.org/officeDocument/2006/relationships/image" Target="../media/image8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tags" Target="../tags/tag146.xml"/><Relationship Id="rId7" Type="http://schemas.openxmlformats.org/officeDocument/2006/relationships/image" Target="../media/image87.png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image" Target="../media/image25.png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tags" Target="../tags/tag149.xml"/><Relationship Id="rId7" Type="http://schemas.openxmlformats.org/officeDocument/2006/relationships/notesSlide" Target="../notesSlides/notesSlide35.xml"/><Relationship Id="rId12" Type="http://schemas.openxmlformats.org/officeDocument/2006/relationships/image" Target="../media/image90.png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2.png"/><Relationship Id="rId5" Type="http://schemas.openxmlformats.org/officeDocument/2006/relationships/tags" Target="../tags/tag151.xml"/><Relationship Id="rId10" Type="http://schemas.openxmlformats.org/officeDocument/2006/relationships/image" Target="../media/image76.png"/><Relationship Id="rId4" Type="http://schemas.openxmlformats.org/officeDocument/2006/relationships/tags" Target="../tags/tag150.xml"/><Relationship Id="rId9" Type="http://schemas.openxmlformats.org/officeDocument/2006/relationships/image" Target="../media/image8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0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9.png"/><Relationship Id="rId2" Type="http://schemas.openxmlformats.org/officeDocument/2006/relationships/tags" Target="../tags/tag12.xml"/><Relationship Id="rId16" Type="http://schemas.openxmlformats.org/officeDocument/2006/relationships/image" Target="../media/image13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8.png"/><Relationship Id="rId5" Type="http://schemas.openxmlformats.org/officeDocument/2006/relationships/tags" Target="../tags/tag15.xml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tags" Target="../tags/tag14.xml"/><Relationship Id="rId9" Type="http://schemas.openxmlformats.org/officeDocument/2006/relationships/notesSlide" Target="../notesSlides/notesSlide4.xml"/><Relationship Id="rId1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tags" Target="../tags/tag154.xml"/><Relationship Id="rId7" Type="http://schemas.openxmlformats.org/officeDocument/2006/relationships/image" Target="../media/image92.png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image" Target="../media/image91.png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tags" Target="../tags/tag157.xml"/><Relationship Id="rId7" Type="http://schemas.openxmlformats.org/officeDocument/2006/relationships/image" Target="../media/image94.png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7.png"/><Relationship Id="rId4" Type="http://schemas.openxmlformats.org/officeDocument/2006/relationships/tags" Target="../tags/tag158.xml"/><Relationship Id="rId9" Type="http://schemas.openxmlformats.org/officeDocument/2006/relationships/image" Target="../media/image9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tags" Target="../tags/tag161.xml"/><Relationship Id="rId7" Type="http://schemas.openxmlformats.org/officeDocument/2006/relationships/image" Target="../media/image72.png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image" Target="../media/image43.png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64.xml"/><Relationship Id="rId7" Type="http://schemas.openxmlformats.org/officeDocument/2006/relationships/notesSlide" Target="../notesSlides/notesSlide40.xml"/><Relationship Id="rId12" Type="http://schemas.openxmlformats.org/officeDocument/2006/relationships/image" Target="../media/image98.png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6.png"/><Relationship Id="rId5" Type="http://schemas.openxmlformats.org/officeDocument/2006/relationships/tags" Target="../tags/tag166.xml"/><Relationship Id="rId10" Type="http://schemas.openxmlformats.org/officeDocument/2006/relationships/image" Target="../media/image72.png"/><Relationship Id="rId4" Type="http://schemas.openxmlformats.org/officeDocument/2006/relationships/tags" Target="../tags/tag165.xml"/><Relationship Id="rId9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tags" Target="../tags/tag169.xml"/><Relationship Id="rId7" Type="http://schemas.openxmlformats.org/officeDocument/2006/relationships/image" Target="../media/image99.png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1.png"/><Relationship Id="rId4" Type="http://schemas.openxmlformats.org/officeDocument/2006/relationships/tags" Target="../tags/tag170.xml"/><Relationship Id="rId9" Type="http://schemas.openxmlformats.org/officeDocument/2006/relationships/image" Target="../media/image9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tags" Target="../tags/tag173.xml"/><Relationship Id="rId7" Type="http://schemas.openxmlformats.org/officeDocument/2006/relationships/image" Target="../media/image102.png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notesSlide" Target="../notesSlides/notesSlide4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4.png"/><Relationship Id="rId4" Type="http://schemas.openxmlformats.org/officeDocument/2006/relationships/tags" Target="../tags/tag174.xml"/><Relationship Id="rId9" Type="http://schemas.openxmlformats.org/officeDocument/2006/relationships/image" Target="../media/image10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tags" Target="../tags/tag177.xml"/><Relationship Id="rId7" Type="http://schemas.openxmlformats.org/officeDocument/2006/relationships/image" Target="../media/image105.png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6.png"/><Relationship Id="rId4" Type="http://schemas.openxmlformats.org/officeDocument/2006/relationships/tags" Target="../tags/tag178.xml"/><Relationship Id="rId9" Type="http://schemas.openxmlformats.org/officeDocument/2006/relationships/image" Target="../media/image9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4.xml"/><Relationship Id="rId13" Type="http://schemas.openxmlformats.org/officeDocument/2006/relationships/image" Target="../media/image111.png"/><Relationship Id="rId3" Type="http://schemas.openxmlformats.org/officeDocument/2006/relationships/tags" Target="../tags/tag18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10.png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tags" Target="../tags/tag184.xml"/><Relationship Id="rId11" Type="http://schemas.openxmlformats.org/officeDocument/2006/relationships/image" Target="../media/image109.png"/><Relationship Id="rId5" Type="http://schemas.openxmlformats.org/officeDocument/2006/relationships/tags" Target="../tags/tag183.xml"/><Relationship Id="rId10" Type="http://schemas.openxmlformats.org/officeDocument/2006/relationships/image" Target="../media/image108.png"/><Relationship Id="rId4" Type="http://schemas.openxmlformats.org/officeDocument/2006/relationships/tags" Target="../tags/tag182.xml"/><Relationship Id="rId9" Type="http://schemas.openxmlformats.org/officeDocument/2006/relationships/image" Target="../media/image107.png"/><Relationship Id="rId14" Type="http://schemas.openxmlformats.org/officeDocument/2006/relationships/image" Target="../media/image11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5.xml"/><Relationship Id="rId13" Type="http://schemas.openxmlformats.org/officeDocument/2006/relationships/image" Target="../media/image116.png"/><Relationship Id="rId3" Type="http://schemas.openxmlformats.org/officeDocument/2006/relationships/tags" Target="../tags/tag18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3.png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11" Type="http://schemas.openxmlformats.org/officeDocument/2006/relationships/image" Target="../media/image115.png"/><Relationship Id="rId5" Type="http://schemas.openxmlformats.org/officeDocument/2006/relationships/tags" Target="../tags/tag189.xml"/><Relationship Id="rId10" Type="http://schemas.openxmlformats.org/officeDocument/2006/relationships/image" Target="../media/image114.png"/><Relationship Id="rId4" Type="http://schemas.openxmlformats.org/officeDocument/2006/relationships/tags" Target="../tags/tag188.xml"/><Relationship Id="rId9" Type="http://schemas.openxmlformats.org/officeDocument/2006/relationships/image" Target="../media/image1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20.xml"/><Relationship Id="rId7" Type="http://schemas.openxmlformats.org/officeDocument/2006/relationships/notesSlide" Target="../notesSlides/notesSlide5.xml"/><Relationship Id="rId12" Type="http://schemas.openxmlformats.org/officeDocument/2006/relationships/image" Target="../media/image18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.png"/><Relationship Id="rId5" Type="http://schemas.openxmlformats.org/officeDocument/2006/relationships/tags" Target="../tags/tag22.xml"/><Relationship Id="rId10" Type="http://schemas.openxmlformats.org/officeDocument/2006/relationships/image" Target="../media/image16.png"/><Relationship Id="rId4" Type="http://schemas.openxmlformats.org/officeDocument/2006/relationships/tags" Target="../tags/tag21.xml"/><Relationship Id="rId9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tags" Target="../tags/tag193.xml"/><Relationship Id="rId7" Type="http://schemas.openxmlformats.org/officeDocument/2006/relationships/notesSlide" Target="../notesSlides/notesSlide46.xml"/><Relationship Id="rId12" Type="http://schemas.openxmlformats.org/officeDocument/2006/relationships/image" Target="../media/image119.png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8.png"/><Relationship Id="rId5" Type="http://schemas.openxmlformats.org/officeDocument/2006/relationships/tags" Target="../tags/tag195.xml"/><Relationship Id="rId10" Type="http://schemas.openxmlformats.org/officeDocument/2006/relationships/image" Target="../media/image95.png"/><Relationship Id="rId4" Type="http://schemas.openxmlformats.org/officeDocument/2006/relationships/tags" Target="../tags/tag194.xml"/><Relationship Id="rId9" Type="http://schemas.openxmlformats.org/officeDocument/2006/relationships/image" Target="../media/image11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tags" Target="../tags/tag198.xml"/><Relationship Id="rId7" Type="http://schemas.openxmlformats.org/officeDocument/2006/relationships/notesSlide" Target="../notesSlides/notesSlide47.xml"/><Relationship Id="rId12" Type="http://schemas.openxmlformats.org/officeDocument/2006/relationships/image" Target="../media/image120.png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8.png"/><Relationship Id="rId5" Type="http://schemas.openxmlformats.org/officeDocument/2006/relationships/tags" Target="../tags/tag200.xml"/><Relationship Id="rId10" Type="http://schemas.openxmlformats.org/officeDocument/2006/relationships/image" Target="../media/image95.png"/><Relationship Id="rId4" Type="http://schemas.openxmlformats.org/officeDocument/2006/relationships/tags" Target="../tags/tag199.xml"/><Relationship Id="rId9" Type="http://schemas.openxmlformats.org/officeDocument/2006/relationships/image" Target="../media/image11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tags" Target="../tags/tag203.xml"/><Relationship Id="rId7" Type="http://schemas.openxmlformats.org/officeDocument/2006/relationships/notesSlide" Target="../notesSlides/notesSlide50.xml"/><Relationship Id="rId12" Type="http://schemas.openxmlformats.org/officeDocument/2006/relationships/image" Target="../media/image123.png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2.png"/><Relationship Id="rId5" Type="http://schemas.openxmlformats.org/officeDocument/2006/relationships/tags" Target="../tags/tag205.xml"/><Relationship Id="rId10" Type="http://schemas.openxmlformats.org/officeDocument/2006/relationships/image" Target="../media/image10.png"/><Relationship Id="rId4" Type="http://schemas.openxmlformats.org/officeDocument/2006/relationships/tags" Target="../tags/tag204.xml"/><Relationship Id="rId9" Type="http://schemas.openxmlformats.org/officeDocument/2006/relationships/image" Target="../media/image3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tags" Target="../tags/tag208.xml"/><Relationship Id="rId7" Type="http://schemas.openxmlformats.org/officeDocument/2006/relationships/image" Target="../media/image122.png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image" Target="../media/image124.png"/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tags" Target="../tags/tag211.xml"/><Relationship Id="rId7" Type="http://schemas.openxmlformats.org/officeDocument/2006/relationships/image" Target="../media/image125.png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26.png"/><Relationship Id="rId4" Type="http://schemas.openxmlformats.org/officeDocument/2006/relationships/tags" Target="../tags/tag212.xml"/><Relationship Id="rId9" Type="http://schemas.openxmlformats.org/officeDocument/2006/relationships/image" Target="../media/image1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27.xml"/><Relationship Id="rId7" Type="http://schemas.openxmlformats.org/officeDocument/2006/relationships/image" Target="../media/image22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21.wmf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image" Target="../media/image27.png"/><Relationship Id="rId18" Type="http://schemas.openxmlformats.org/officeDocument/2006/relationships/image" Target="../media/image31.png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image" Target="../media/image26.png"/><Relationship Id="rId17" Type="http://schemas.openxmlformats.org/officeDocument/2006/relationships/image" Target="../media/image30.png"/><Relationship Id="rId2" Type="http://schemas.openxmlformats.org/officeDocument/2006/relationships/tags" Target="../tags/tag29.xml"/><Relationship Id="rId16" Type="http://schemas.openxmlformats.org/officeDocument/2006/relationships/image" Target="../media/image10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25.png"/><Relationship Id="rId5" Type="http://schemas.openxmlformats.org/officeDocument/2006/relationships/tags" Target="../tags/tag32.xml"/><Relationship Id="rId15" Type="http://schemas.openxmlformats.org/officeDocument/2006/relationships/image" Target="../media/image29.png"/><Relationship Id="rId10" Type="http://schemas.openxmlformats.org/officeDocument/2006/relationships/notesSlide" Target="../notesSlides/notesSlide8.xml"/><Relationship Id="rId4" Type="http://schemas.openxmlformats.org/officeDocument/2006/relationships/tags" Target="../tags/tag3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5.png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image" Target="../media/image34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33.png"/><Relationship Id="rId5" Type="http://schemas.openxmlformats.org/officeDocument/2006/relationships/tags" Target="../tags/tag40.xml"/><Relationship Id="rId1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tags" Target="../tags/tag39.xml"/><Relationship Id="rId9" Type="http://schemas.openxmlformats.org/officeDocument/2006/relationships/notesSlide" Target="../notesSlides/notesSlide9.xml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8E6C-5994-43BC-841A-D0957EA499CE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2324100"/>
            <a:ext cx="8458200" cy="1905000"/>
          </a:xfrm>
        </p:spPr>
        <p:txBody>
          <a:bodyPr/>
          <a:lstStyle/>
          <a:p>
            <a:r>
              <a:rPr lang="en-US" dirty="0"/>
              <a:t>ME233 </a:t>
            </a:r>
            <a:r>
              <a:rPr lang="en-US" dirty="0" smtClean="0"/>
              <a:t>Advanced </a:t>
            </a:r>
            <a:r>
              <a:rPr lang="en-US" dirty="0"/>
              <a:t>Control II</a:t>
            </a:r>
            <a:br>
              <a:rPr lang="en-US" dirty="0"/>
            </a:br>
            <a:r>
              <a:rPr lang="en-US" dirty="0"/>
              <a:t>Lecture </a:t>
            </a:r>
            <a:r>
              <a:rPr lang="en-US" dirty="0" smtClean="0"/>
              <a:t>10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Infinite-horizon LQR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PART I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5638800"/>
            <a:ext cx="6248400" cy="990600"/>
          </a:xfrm>
        </p:spPr>
        <p:txBody>
          <a:bodyPr/>
          <a:lstStyle/>
          <a:p>
            <a:r>
              <a:rPr lang="en-US" dirty="0"/>
              <a:t>(ME232 Class Notes pp. 135-137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SY10"/>
              </a:rPr>
              <a:t>A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780C-464C-4298-A19E-D0D5F4536A18}" type="slidenum">
              <a:rPr lang="en-US"/>
              <a:pPr/>
              <a:t>10</a:t>
            </a:fld>
            <a:endParaRPr lang="en-US"/>
          </a:p>
        </p:txBody>
      </p:sp>
      <p:pic>
        <p:nvPicPr>
          <p:cNvPr id="703502" name="Picture 1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1663701"/>
            <a:ext cx="7391400" cy="519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</a:t>
            </a:r>
            <a:r>
              <a:rPr lang="en-US" dirty="0" smtClean="0"/>
              <a:t>DI Finite </a:t>
            </a:r>
            <a:r>
              <a:rPr lang="en-US" dirty="0"/>
              <a:t>Horizon Case 1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524000"/>
          </a:xfrm>
        </p:spPr>
        <p:txBody>
          <a:bodyPr/>
          <a:lstStyle/>
          <a:p>
            <a:r>
              <a:rPr lang="en-US" i="1">
                <a:latin typeface="Century Schoolbook" pitchFamily="18" charset="0"/>
              </a:rPr>
              <a:t>N</a:t>
            </a:r>
            <a:r>
              <a:rPr lang="en-US"/>
              <a:t> = 10 , </a:t>
            </a:r>
            <a:r>
              <a:rPr lang="en-US" i="1">
                <a:latin typeface="Century Schoolbook" pitchFamily="18" charset="0"/>
              </a:rPr>
              <a:t>R </a:t>
            </a:r>
            <a:r>
              <a:rPr lang="en-US"/>
              <a:t>= 10, </a:t>
            </a:r>
          </a:p>
        </p:txBody>
      </p:sp>
      <p:pic>
        <p:nvPicPr>
          <p:cNvPr id="703494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1" y="914400"/>
            <a:ext cx="3028951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3497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71801" y="3429001"/>
            <a:ext cx="37719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3499" name="Rectangle 11"/>
          <p:cNvSpPr>
            <a:spLocks noChangeArrowheads="1"/>
          </p:cNvSpPr>
          <p:nvPr/>
        </p:nvSpPr>
        <p:spPr bwMode="auto">
          <a:xfrm>
            <a:off x="4106865" y="4953000"/>
            <a:ext cx="9251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P</a:t>
            </a:r>
            <a:r>
              <a:rPr lang="en-US" b="1" baseline="-25000">
                <a:solidFill>
                  <a:schemeClr val="accent2"/>
                </a:solidFill>
              </a:rPr>
              <a:t>11</a:t>
            </a:r>
            <a:r>
              <a:rPr lang="en-US" b="1">
                <a:solidFill>
                  <a:schemeClr val="accent2"/>
                </a:solidFill>
              </a:rPr>
              <a:t>(k)</a:t>
            </a:r>
          </a:p>
        </p:txBody>
      </p:sp>
      <p:sp>
        <p:nvSpPr>
          <p:cNvPr id="703500" name="Rectangle 12"/>
          <p:cNvSpPr>
            <a:spLocks noChangeArrowheads="1"/>
          </p:cNvSpPr>
          <p:nvPr/>
        </p:nvSpPr>
        <p:spPr bwMode="auto">
          <a:xfrm>
            <a:off x="6553201" y="2362200"/>
            <a:ext cx="9364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="1" baseline="-25000"/>
              <a:t>22</a:t>
            </a:r>
            <a:r>
              <a:rPr lang="en-US" b="1"/>
              <a:t>(k)</a:t>
            </a:r>
          </a:p>
        </p:txBody>
      </p:sp>
      <p:sp>
        <p:nvSpPr>
          <p:cNvPr id="703501" name="Rectangle 13"/>
          <p:cNvSpPr>
            <a:spLocks noChangeArrowheads="1"/>
          </p:cNvSpPr>
          <p:nvPr/>
        </p:nvSpPr>
        <p:spPr bwMode="auto">
          <a:xfrm>
            <a:off x="6324601" y="4343400"/>
            <a:ext cx="9364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P</a:t>
            </a:r>
            <a:r>
              <a:rPr lang="en-US" b="1" baseline="-25000">
                <a:solidFill>
                  <a:srgbClr val="FF0000"/>
                </a:solidFill>
              </a:rPr>
              <a:t>12</a:t>
            </a:r>
            <a:r>
              <a:rPr lang="en-US" b="1">
                <a:solidFill>
                  <a:srgbClr val="FF0000"/>
                </a:solidFill>
              </a:rPr>
              <a:t>(k)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rot="16200000" flipV="1">
            <a:off x="6972300" y="4000500"/>
            <a:ext cx="9144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0800000">
            <a:off x="7924800" y="5181600"/>
            <a:ext cx="3810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6200000" flipV="1">
            <a:off x="7124700" y="5295900"/>
            <a:ext cx="3810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rot="10800000">
            <a:off x="3810000" y="2286000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rot="10800000">
            <a:off x="3276600" y="4572000"/>
            <a:ext cx="914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16200000" flipH="1">
            <a:off x="2628900" y="2857500"/>
            <a:ext cx="914400" cy="5334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2743200" y="4191000"/>
            <a:ext cx="609600" cy="4572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99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9" grpId="0"/>
      <p:bldP spid="703500" grpId="0"/>
      <p:bldP spid="70350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C634-7346-41D2-9C69-49A8EE170B90}" type="slidenum">
              <a:rPr lang="en-US"/>
              <a:pPr/>
              <a:t>11</a:t>
            </a:fld>
            <a:endParaRPr lang="en-US"/>
          </a:p>
        </p:txBody>
      </p:sp>
      <p:pic>
        <p:nvPicPr>
          <p:cNvPr id="704523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1714500"/>
            <a:ext cx="73152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45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</a:t>
            </a:r>
            <a:r>
              <a:rPr lang="en-US" dirty="0" smtClean="0"/>
              <a:t>DI Finite </a:t>
            </a:r>
            <a:r>
              <a:rPr lang="en-US" dirty="0"/>
              <a:t>Horizon Case 2</a:t>
            </a:r>
          </a:p>
        </p:txBody>
      </p:sp>
      <p:sp>
        <p:nvSpPr>
          <p:cNvPr id="7045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524000"/>
          </a:xfrm>
        </p:spPr>
        <p:txBody>
          <a:bodyPr/>
          <a:lstStyle/>
          <a:p>
            <a:r>
              <a:rPr lang="en-US" i="1">
                <a:latin typeface="Century Schoolbook" pitchFamily="18" charset="0"/>
              </a:rPr>
              <a:t>N</a:t>
            </a:r>
            <a:r>
              <a:rPr lang="en-US"/>
              <a:t> = 30 , </a:t>
            </a:r>
            <a:r>
              <a:rPr lang="en-US" i="1">
                <a:latin typeface="Century Schoolbook" pitchFamily="18" charset="0"/>
              </a:rPr>
              <a:t>R </a:t>
            </a:r>
            <a:r>
              <a:rPr lang="en-US"/>
              <a:t>= 10, </a:t>
            </a:r>
          </a:p>
        </p:txBody>
      </p:sp>
      <p:pic>
        <p:nvPicPr>
          <p:cNvPr id="704522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1226" y="908050"/>
            <a:ext cx="3028951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4525" name="Rectangle 13"/>
          <p:cNvSpPr>
            <a:spLocks noChangeArrowheads="1"/>
          </p:cNvSpPr>
          <p:nvPr/>
        </p:nvSpPr>
        <p:spPr bwMode="auto">
          <a:xfrm>
            <a:off x="4106865" y="4953000"/>
            <a:ext cx="9251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P</a:t>
            </a:r>
            <a:r>
              <a:rPr lang="en-US" b="1" baseline="-25000">
                <a:solidFill>
                  <a:schemeClr val="accent2"/>
                </a:solidFill>
              </a:rPr>
              <a:t>11</a:t>
            </a:r>
            <a:r>
              <a:rPr lang="en-US" b="1">
                <a:solidFill>
                  <a:schemeClr val="accent2"/>
                </a:solidFill>
              </a:rPr>
              <a:t>(k)</a:t>
            </a:r>
          </a:p>
        </p:txBody>
      </p:sp>
      <p:sp>
        <p:nvSpPr>
          <p:cNvPr id="704526" name="Rectangle 14"/>
          <p:cNvSpPr>
            <a:spLocks noChangeArrowheads="1"/>
          </p:cNvSpPr>
          <p:nvPr/>
        </p:nvSpPr>
        <p:spPr bwMode="auto">
          <a:xfrm>
            <a:off x="6629401" y="2667000"/>
            <a:ext cx="9364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="1" baseline="-25000"/>
              <a:t>22</a:t>
            </a:r>
            <a:r>
              <a:rPr lang="en-US" b="1"/>
              <a:t>(k)</a:t>
            </a:r>
          </a:p>
        </p:txBody>
      </p:sp>
      <p:sp>
        <p:nvSpPr>
          <p:cNvPr id="704527" name="Rectangle 15"/>
          <p:cNvSpPr>
            <a:spLocks noChangeArrowheads="1"/>
          </p:cNvSpPr>
          <p:nvPr/>
        </p:nvSpPr>
        <p:spPr bwMode="auto">
          <a:xfrm>
            <a:off x="6324601" y="4343400"/>
            <a:ext cx="9364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P</a:t>
            </a:r>
            <a:r>
              <a:rPr lang="en-US" b="1" baseline="-25000">
                <a:solidFill>
                  <a:srgbClr val="FF0000"/>
                </a:solidFill>
              </a:rPr>
              <a:t>12</a:t>
            </a:r>
            <a:r>
              <a:rPr lang="en-US" b="1">
                <a:solidFill>
                  <a:srgbClr val="FF0000"/>
                </a:solidFill>
              </a:rPr>
              <a:t>(k)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rot="10800000">
            <a:off x="4343400" y="2286000"/>
            <a:ext cx="838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0800000">
            <a:off x="4114800" y="4495800"/>
            <a:ext cx="914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6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71801" y="3429001"/>
            <a:ext cx="37719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Arrow Connector 16"/>
          <p:cNvCxnSpPr/>
          <p:nvPr/>
        </p:nvCxnSpPr>
        <p:spPr bwMode="auto">
          <a:xfrm rot="16200000" flipH="1">
            <a:off x="2628900" y="2857500"/>
            <a:ext cx="914400" cy="5334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5400000" flipH="1" flipV="1">
            <a:off x="2819400" y="4267200"/>
            <a:ext cx="533400" cy="3810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99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5FBE-CA33-423C-AEC7-31EEBE00425A}" type="slidenum">
              <a:rPr lang="en-US"/>
              <a:pPr/>
              <a:t>12</a:t>
            </a:fld>
            <a:endParaRPr lang="en-US"/>
          </a:p>
        </p:txBody>
      </p:sp>
      <p:pic>
        <p:nvPicPr>
          <p:cNvPr id="705551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1768476"/>
            <a:ext cx="7239000" cy="508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</a:t>
            </a:r>
            <a:r>
              <a:rPr lang="en-US" dirty="0" smtClean="0"/>
              <a:t>DI Finite </a:t>
            </a:r>
            <a:r>
              <a:rPr lang="en-US" dirty="0"/>
              <a:t>Horizon Case 3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524000"/>
          </a:xfrm>
        </p:spPr>
        <p:txBody>
          <a:bodyPr/>
          <a:lstStyle/>
          <a:p>
            <a:r>
              <a:rPr lang="en-US" i="1">
                <a:latin typeface="Century Schoolbook" pitchFamily="18" charset="0"/>
              </a:rPr>
              <a:t>N</a:t>
            </a:r>
            <a:r>
              <a:rPr lang="en-US"/>
              <a:t> = 30 , </a:t>
            </a:r>
            <a:r>
              <a:rPr lang="en-US" i="1">
                <a:latin typeface="Century Schoolbook" pitchFamily="18" charset="0"/>
              </a:rPr>
              <a:t>R </a:t>
            </a:r>
            <a:r>
              <a:rPr lang="en-US"/>
              <a:t>= 10, </a:t>
            </a:r>
          </a:p>
        </p:txBody>
      </p:sp>
      <p:sp>
        <p:nvSpPr>
          <p:cNvPr id="705541" name="Rectangle 5"/>
          <p:cNvSpPr>
            <a:spLocks noChangeArrowheads="1"/>
          </p:cNvSpPr>
          <p:nvPr/>
        </p:nvSpPr>
        <p:spPr bwMode="auto">
          <a:xfrm>
            <a:off x="4106865" y="4953000"/>
            <a:ext cx="9251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P</a:t>
            </a:r>
            <a:r>
              <a:rPr lang="en-US" b="1" baseline="-25000">
                <a:solidFill>
                  <a:schemeClr val="accent2"/>
                </a:solidFill>
              </a:rPr>
              <a:t>11</a:t>
            </a:r>
            <a:r>
              <a:rPr lang="en-US" b="1">
                <a:solidFill>
                  <a:schemeClr val="accent2"/>
                </a:solidFill>
              </a:rPr>
              <a:t>(k)</a:t>
            </a:r>
          </a:p>
        </p:txBody>
      </p:sp>
      <p:sp>
        <p:nvSpPr>
          <p:cNvPr id="705548" name="Rectangle 12"/>
          <p:cNvSpPr>
            <a:spLocks noChangeArrowheads="1"/>
          </p:cNvSpPr>
          <p:nvPr/>
        </p:nvSpPr>
        <p:spPr bwMode="auto">
          <a:xfrm>
            <a:off x="6629401" y="2667000"/>
            <a:ext cx="9364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="1" baseline="-25000"/>
              <a:t>22</a:t>
            </a:r>
            <a:r>
              <a:rPr lang="en-US" b="1"/>
              <a:t>(k)</a:t>
            </a:r>
          </a:p>
        </p:txBody>
      </p:sp>
      <p:sp>
        <p:nvSpPr>
          <p:cNvPr id="705549" name="Rectangle 13"/>
          <p:cNvSpPr>
            <a:spLocks noChangeArrowheads="1"/>
          </p:cNvSpPr>
          <p:nvPr/>
        </p:nvSpPr>
        <p:spPr bwMode="auto">
          <a:xfrm>
            <a:off x="6324601" y="4343400"/>
            <a:ext cx="9364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P</a:t>
            </a:r>
            <a:r>
              <a:rPr lang="en-US" b="1" baseline="-25000">
                <a:solidFill>
                  <a:srgbClr val="FF0000"/>
                </a:solidFill>
              </a:rPr>
              <a:t>12</a:t>
            </a:r>
            <a:r>
              <a:rPr lang="en-US" b="1">
                <a:solidFill>
                  <a:srgbClr val="FF0000"/>
                </a:solidFill>
              </a:rPr>
              <a:t>(k)</a:t>
            </a:r>
          </a:p>
        </p:txBody>
      </p:sp>
      <p:pic>
        <p:nvPicPr>
          <p:cNvPr id="705550" name="Picture 1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8050" y="901700"/>
            <a:ext cx="3028951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/>
          <p:nvPr/>
        </p:nvCxnSpPr>
        <p:spPr bwMode="auto">
          <a:xfrm rot="10800000">
            <a:off x="4419600" y="2362200"/>
            <a:ext cx="838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0800000">
            <a:off x="4114800" y="4648200"/>
            <a:ext cx="990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6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0401" y="3429001"/>
            <a:ext cx="37719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Arrow Connector 16"/>
          <p:cNvCxnSpPr/>
          <p:nvPr/>
        </p:nvCxnSpPr>
        <p:spPr bwMode="auto">
          <a:xfrm rot="16200000" flipH="1">
            <a:off x="2628900" y="2857500"/>
            <a:ext cx="914400" cy="5334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5400000" flipH="1" flipV="1">
            <a:off x="2819400" y="4114800"/>
            <a:ext cx="685800" cy="5334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99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5FBE-CA33-423C-AEC7-31EEBE00425A}" type="slidenum">
              <a:rPr lang="en-US"/>
              <a:pPr/>
              <a:t>13</a:t>
            </a:fld>
            <a:endParaRPr lang="en-US"/>
          </a:p>
        </p:txBody>
      </p:sp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</a:t>
            </a:r>
            <a:r>
              <a:rPr lang="en-US" dirty="0" smtClean="0"/>
              <a:t>DI Finite </a:t>
            </a:r>
            <a:r>
              <a:rPr lang="en-US" dirty="0"/>
              <a:t>Horizon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81600"/>
          </a:xfrm>
        </p:spPr>
        <p:txBody>
          <a:bodyPr/>
          <a:lstStyle/>
          <a:p>
            <a:pPr>
              <a:buNone/>
            </a:pPr>
            <a:r>
              <a:rPr lang="en-US" b="1" u="sng" dirty="0" smtClean="0"/>
              <a:t>Observation</a:t>
            </a:r>
            <a:r>
              <a:rPr lang="en-US" dirty="0" smtClean="0"/>
              <a:t>:</a:t>
            </a:r>
            <a:endParaRPr lang="en-US" dirty="0"/>
          </a:p>
          <a:p>
            <a:pPr>
              <a:buNone/>
            </a:pPr>
            <a:r>
              <a:rPr lang="en-US" dirty="0" smtClean="0"/>
              <a:t>In all cases, regardless of the choice of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when the horizon, </a:t>
            </a:r>
            <a:r>
              <a:rPr lang="en-US" i="1" dirty="0" smtClean="0">
                <a:latin typeface="Bookman Old Style" pitchFamily="18" charset="0"/>
              </a:rPr>
              <a:t>N,</a:t>
            </a:r>
            <a:r>
              <a:rPr lang="en-US" dirty="0" smtClean="0"/>
              <a:t>  is sufficiently large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the backwards computation of the Riccati Eq.</a:t>
            </a:r>
          </a:p>
          <a:p>
            <a:pPr>
              <a:buNone/>
            </a:pPr>
            <a:r>
              <a:rPr lang="en-US" dirty="0" smtClean="0"/>
              <a:t>always converges to the same solution:</a:t>
            </a:r>
            <a:endParaRPr lang="en-US" dirty="0"/>
          </a:p>
        </p:txBody>
      </p:sp>
      <p:pic>
        <p:nvPicPr>
          <p:cNvPr id="705546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5601" y="5029201"/>
            <a:ext cx="37719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7086600" y="1805232"/>
            <a:ext cx="1778349" cy="40456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BB86-0C24-41C5-B099-EFB0E7B2F357}" type="slidenum">
              <a:rPr lang="en-US"/>
              <a:pPr/>
              <a:t>14</a:t>
            </a:fld>
            <a:endParaRPr lang="en-US"/>
          </a:p>
        </p:txBody>
      </p:sp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Infinite-Horizon </a:t>
            </a:r>
            <a:r>
              <a:rPr lang="en-US" dirty="0"/>
              <a:t>LQ </a:t>
            </a:r>
            <a:r>
              <a:rPr lang="en-US" dirty="0" smtClean="0"/>
              <a:t>regulator</a:t>
            </a:r>
            <a:endParaRPr lang="en-US" dirty="0"/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6106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LTI system:</a:t>
            </a:r>
          </a:p>
        </p:txBody>
      </p:sp>
      <p:sp>
        <p:nvSpPr>
          <p:cNvPr id="583684" name="Rectangle 4"/>
          <p:cNvSpPr>
            <a:spLocks noChangeArrowheads="1"/>
          </p:cNvSpPr>
          <p:nvPr/>
        </p:nvSpPr>
        <p:spPr bwMode="auto">
          <a:xfrm>
            <a:off x="228600" y="24384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 smtClean="0">
                <a:solidFill>
                  <a:srgbClr val="000000"/>
                </a:solidFill>
                <a:latin typeface="Helvetica" pitchFamily="34" charset="0"/>
              </a:rPr>
              <a:t>LQR that minimizes the cost:</a:t>
            </a: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</p:txBody>
      </p:sp>
      <p:pic>
        <p:nvPicPr>
          <p:cNvPr id="58368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0" y="1676400"/>
            <a:ext cx="180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876881" y="3352800"/>
            <a:ext cx="7460022" cy="812634"/>
          </a:xfrm>
          <a:prstGeom prst="rect">
            <a:avLst/>
          </a:prstGeom>
          <a:noFill/>
          <a:ln/>
          <a:effectLst/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1000" y="4572000"/>
            <a:ext cx="7924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now consider the limiting behavior when</a:t>
            </a:r>
          </a:p>
        </p:txBody>
      </p:sp>
      <p:pic>
        <p:nvPicPr>
          <p:cNvPr id="14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81400" y="5562600"/>
            <a:ext cx="15814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1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1000" y="1752600"/>
            <a:ext cx="54673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28600" y="2971800"/>
            <a:ext cx="861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Optimal control: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610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LTI system: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BB86-0C24-41C5-B099-EFB0E7B2F357}" type="slidenum">
              <a:rPr lang="en-US"/>
              <a:pPr/>
              <a:t>15</a:t>
            </a:fld>
            <a:endParaRPr lang="en-US"/>
          </a:p>
        </p:txBody>
      </p:sp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Horizon </a:t>
            </a:r>
            <a:r>
              <a:rPr lang="en-US" dirty="0" smtClean="0"/>
              <a:t>(IH) LQ regulator</a:t>
            </a:r>
            <a:endParaRPr lang="en-US" dirty="0"/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7630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Consider the limiting behavior when</a:t>
            </a:r>
            <a:endParaRPr lang="en-US" sz="2400" dirty="0"/>
          </a:p>
        </p:txBody>
      </p:sp>
      <p:pic>
        <p:nvPicPr>
          <p:cNvPr id="58368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934200" y="2057400"/>
            <a:ext cx="180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715000" y="1066800"/>
            <a:ext cx="15814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457200" y="2133600"/>
            <a:ext cx="5638431" cy="380621"/>
          </a:xfrm>
          <a:prstGeom prst="rect">
            <a:avLst/>
          </a:prstGeom>
          <a:noFill/>
          <a:ln/>
          <a:effectLst/>
        </p:spPr>
      </p:pic>
      <p:pic>
        <p:nvPicPr>
          <p:cNvPr id="17" name="Picture 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33400" y="3461380"/>
            <a:ext cx="4419600" cy="37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21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685800" y="5181600"/>
            <a:ext cx="1539263" cy="363612"/>
          </a:xfrm>
          <a:prstGeom prst="rect">
            <a:avLst/>
          </a:prstGeom>
          <a:noFill/>
          <a:ln/>
          <a:effectLst/>
        </p:spPr>
      </p:pic>
      <p:pic>
        <p:nvPicPr>
          <p:cNvPr id="23" name="Picture 22" descr="TP_tmp.emf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09600" y="3886200"/>
            <a:ext cx="7543801" cy="433116"/>
          </a:xfrm>
          <a:prstGeom prst="rect">
            <a:avLst/>
          </a:prstGeom>
          <a:noFill/>
          <a:ln/>
          <a:effectLst/>
        </p:spPr>
      </p:pic>
      <p:pic>
        <p:nvPicPr>
          <p:cNvPr id="24" name="Picture 23" descr="TP_tmp.emf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28451" y="5638800"/>
            <a:ext cx="8705688" cy="783486"/>
          </a:xfrm>
          <a:prstGeom prst="rect">
            <a:avLst/>
          </a:prstGeom>
          <a:noFill/>
          <a:ln/>
          <a:effectLst/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28600" y="4648200"/>
            <a:ext cx="861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Riccati equation: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33400" y="1905000"/>
            <a:ext cx="8610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1)	When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does there exist a </a:t>
            </a:r>
            <a:r>
              <a:rPr kumimoji="0" lang="en-US" sz="2400" b="1" i="0" u="sng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BOUNDED limiting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solution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0" kern="0" baseline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0" kern="0" dirty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0" kern="0" baseline="0" dirty="0" smtClean="0">
                <a:latin typeface="+mn-lt"/>
              </a:rPr>
              <a:t>to the Riccati Eq</a:t>
            </a:r>
            <a:r>
              <a:rPr lang="en-US" i="0" kern="0" dirty="0" smtClean="0">
                <a:latin typeface="+mn-lt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0" kern="0" dirty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0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0" kern="0" dirty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0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u="sng" kern="0" dirty="0" smtClean="0">
                <a:latin typeface="+mn-lt"/>
              </a:rPr>
              <a:t>for all </a:t>
            </a:r>
            <a:r>
              <a:rPr lang="en-US" i="0" kern="0" dirty="0" smtClean="0">
                <a:latin typeface="+mn-lt"/>
              </a:rPr>
              <a:t>choices of                                                  ?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BB86-0C24-41C5-B099-EFB0E7B2F357}" type="slidenum">
              <a:rPr lang="en-US"/>
              <a:pPr/>
              <a:t>16</a:t>
            </a:fld>
            <a:endParaRPr lang="en-US"/>
          </a:p>
        </p:txBody>
      </p:sp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Infinite Horizon LQ </a:t>
            </a:r>
            <a:r>
              <a:rPr lang="en-US" sz="3200" dirty="0" smtClean="0"/>
              <a:t>regulator question 1</a:t>
            </a:r>
            <a:endParaRPr lang="en-US" sz="3200" dirty="0"/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7630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Consider the limiting behavior when</a:t>
            </a:r>
            <a:endParaRPr lang="en-US" sz="2400" dirty="0"/>
          </a:p>
        </p:txBody>
      </p:sp>
      <p:pic>
        <p:nvPicPr>
          <p:cNvPr id="14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86400" y="1066800"/>
            <a:ext cx="15814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617060" y="2667000"/>
            <a:ext cx="1868730" cy="370151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200400" y="5410200"/>
            <a:ext cx="3719169" cy="546719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28451" y="3962400"/>
            <a:ext cx="8705688" cy="78348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33400" y="1905000"/>
            <a:ext cx="8610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2)	When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does there exist a </a:t>
            </a:r>
            <a:r>
              <a:rPr kumimoji="0" lang="en-US" sz="2400" b="1" i="0" u="sng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UNIQUE limiting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solution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0" kern="0" baseline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0" kern="0" dirty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0" kern="0" baseline="0" dirty="0" smtClean="0">
                <a:latin typeface="+mn-lt"/>
              </a:rPr>
              <a:t>to the Riccati Eq</a:t>
            </a:r>
            <a:r>
              <a:rPr lang="en-US" i="0" kern="0" dirty="0" smtClean="0">
                <a:latin typeface="+mn-lt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0" kern="0" dirty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0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0" kern="0" dirty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0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u="sng" kern="0" dirty="0" smtClean="0">
                <a:latin typeface="+mn-lt"/>
              </a:rPr>
              <a:t>regardless </a:t>
            </a:r>
            <a:r>
              <a:rPr lang="en-US" i="0" kern="0" dirty="0" smtClean="0">
                <a:latin typeface="+mn-lt"/>
              </a:rPr>
              <a:t>of the choice of                                               ?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BB86-0C24-41C5-B099-EFB0E7B2F357}" type="slidenum">
              <a:rPr lang="en-US"/>
              <a:pPr/>
              <a:t>17</a:t>
            </a:fld>
            <a:endParaRPr lang="en-US"/>
          </a:p>
        </p:txBody>
      </p:sp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Infinite Horizon LQ </a:t>
            </a:r>
            <a:r>
              <a:rPr lang="en-US" sz="3200" dirty="0" smtClean="0"/>
              <a:t>regulator question 2</a:t>
            </a:r>
            <a:endParaRPr lang="en-US" sz="3200" dirty="0"/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7630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Consider the limiting behavior when</a:t>
            </a:r>
            <a:endParaRPr lang="en-US" sz="2400" dirty="0"/>
          </a:p>
        </p:txBody>
      </p:sp>
      <p:pic>
        <p:nvPicPr>
          <p:cNvPr id="14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86400" y="1066800"/>
            <a:ext cx="15814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617060" y="2667000"/>
            <a:ext cx="1868730" cy="370151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28451" y="3962400"/>
            <a:ext cx="8705688" cy="783486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4419600" y="5410200"/>
            <a:ext cx="3719169" cy="54671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33400" y="1905000"/>
            <a:ext cx="8610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0" kern="0" dirty="0" smtClean="0">
                <a:latin typeface="+mn-lt"/>
              </a:rPr>
              <a:t>3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	When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does the </a:t>
            </a:r>
            <a:r>
              <a:rPr kumimoji="0" lang="en-US" sz="2400" b="1" i="0" u="sng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limiting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solution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0" kern="0" baseline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0" kern="0" dirty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0" kern="0" baseline="0" dirty="0" smtClean="0">
                <a:latin typeface="+mn-lt"/>
              </a:rPr>
              <a:t>to the Riccati Eq</a:t>
            </a:r>
            <a:r>
              <a:rPr lang="en-US" i="0" kern="0" dirty="0" smtClean="0">
                <a:latin typeface="+mn-lt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0" kern="0" dirty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0" kern="0" dirty="0" smtClean="0">
                <a:latin typeface="+mn-lt"/>
              </a:rPr>
              <a:t>yield an </a:t>
            </a:r>
            <a:r>
              <a:rPr lang="en-US" b="1" i="0" u="sng" kern="0" dirty="0" smtClean="0">
                <a:latin typeface="+mn-lt"/>
              </a:rPr>
              <a:t>asymptotically stable </a:t>
            </a:r>
            <a:r>
              <a:rPr lang="en-US" i="0" kern="0" dirty="0" smtClean="0">
                <a:latin typeface="+mn-lt"/>
              </a:rPr>
              <a:t>closed loop system?</a:t>
            </a:r>
            <a:endParaRPr kumimoji="0" lang="en-US" sz="2400" i="0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BB86-0C24-41C5-B099-EFB0E7B2F357}" type="slidenum">
              <a:rPr lang="en-US"/>
              <a:pPr/>
              <a:t>18</a:t>
            </a:fld>
            <a:endParaRPr lang="en-US"/>
          </a:p>
        </p:txBody>
      </p:sp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Infinite Horizon LQ </a:t>
            </a:r>
            <a:r>
              <a:rPr lang="en-US" sz="3200" dirty="0" smtClean="0"/>
              <a:t>regulator question 3</a:t>
            </a:r>
            <a:endParaRPr lang="en-US" sz="3200" dirty="0"/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7630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Consider the limiting behavior when</a:t>
            </a:r>
            <a:endParaRPr lang="en-US" sz="2400" dirty="0"/>
          </a:p>
        </p:txBody>
      </p:sp>
      <p:pic>
        <p:nvPicPr>
          <p:cNvPr id="14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86400" y="1066800"/>
            <a:ext cx="15814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942783" y="5181600"/>
            <a:ext cx="2762834" cy="380648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914400" y="6096000"/>
            <a:ext cx="6082680" cy="588646"/>
          </a:xfrm>
          <a:prstGeom prst="rect">
            <a:avLst/>
          </a:prstGeom>
          <a:noFill/>
          <a:ln/>
          <a:effectLst/>
        </p:spPr>
      </p:pic>
      <p:sp>
        <p:nvSpPr>
          <p:cNvPr id="17" name="Rectangle 16"/>
          <p:cNvSpPr/>
          <p:nvPr/>
        </p:nvSpPr>
        <p:spPr>
          <a:xfrm>
            <a:off x="4114800" y="4876800"/>
            <a:ext cx="47083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is </a:t>
            </a:r>
            <a:r>
              <a:rPr lang="en-US" i="0" kern="0" dirty="0" err="1" smtClean="0">
                <a:solidFill>
                  <a:srgbClr val="000000"/>
                </a:solidFill>
                <a:latin typeface="Helvetica"/>
              </a:rPr>
              <a:t>Schur</a:t>
            </a:r>
            <a:endParaRPr lang="en-US" i="0" kern="0" dirty="0" smtClean="0">
              <a:solidFill>
                <a:srgbClr val="000000"/>
              </a:solidFill>
              <a:latin typeface="Helvetica"/>
            </a:endParaRPr>
          </a:p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(all eigenvalues inside unit circle)</a:t>
            </a:r>
            <a:endParaRPr lang="en-US" dirty="0"/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617060" y="2667000"/>
            <a:ext cx="1868730" cy="37015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B085-B57C-4C14-A999-C17065396008}" type="slidenum">
              <a:rPr lang="en-US"/>
              <a:pPr/>
              <a:t>19</a:t>
            </a:fld>
            <a:endParaRPr lang="en-US"/>
          </a:p>
        </p:txBody>
      </p:sp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LQ regulator Cost</a:t>
            </a:r>
            <a:endParaRPr lang="en-US" dirty="0"/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38400"/>
            <a:ext cx="7772400" cy="1524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Define the square root of                  </a:t>
            </a:r>
            <a:r>
              <a:rPr lang="en-US" sz="3200" b="1" dirty="0" smtClean="0">
                <a:latin typeface="Adobe Garamond Pro Bold" pitchFamily="18" charset="0"/>
              </a:rPr>
              <a:t>, </a:t>
            </a:r>
            <a:r>
              <a:rPr lang="en-US" dirty="0"/>
              <a:t>i.e.</a:t>
            </a:r>
          </a:p>
        </p:txBody>
      </p:sp>
      <p:sp>
        <p:nvSpPr>
          <p:cNvPr id="12" name="Rectangle 12"/>
          <p:cNvSpPr txBox="1">
            <a:spLocks noChangeArrowheads="1"/>
          </p:cNvSpPr>
          <p:nvPr/>
        </p:nvSpPr>
        <p:spPr bwMode="auto">
          <a:xfrm>
            <a:off x="304800" y="3429000"/>
            <a:ext cx="8610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 the matrices </a:t>
            </a:r>
            <a:r>
              <a:rPr kumimoji="0" lang="en-US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Schoolbook" pitchFamily="18" charset="0"/>
                <a:ea typeface="+mn-ea"/>
                <a:cs typeface="+mn-cs"/>
              </a:rPr>
              <a:t>C </a:t>
            </a:r>
            <a:r>
              <a:rPr kumimoji="0" 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Times New Roman" pitchFamily="18" charset="0"/>
              </a:rPr>
              <a:t>and </a:t>
            </a:r>
            <a:r>
              <a:rPr kumimoji="0" lang="en-US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Schoolbook" pitchFamily="18" charset="0"/>
                <a:ea typeface="+mn-ea"/>
                <a:cs typeface="+mn-cs"/>
              </a:rPr>
              <a:t>D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such that  </a:t>
            </a:r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800681" y="1219200"/>
            <a:ext cx="7460022" cy="812634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25459" y="5562600"/>
            <a:ext cx="8010467" cy="812611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4648200" y="2286000"/>
            <a:ext cx="1219200" cy="922496"/>
          </a:xfrm>
          <a:prstGeom prst="rect">
            <a:avLst/>
          </a:prstGeom>
        </p:spPr>
      </p:pic>
      <p:pic>
        <p:nvPicPr>
          <p:cNvPr id="21" name="Picture 20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401210" y="4191000"/>
            <a:ext cx="3884379" cy="92276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47" grpId="0" build="p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1109-234D-4850-A16C-497F7EA02A7A}" type="slidenum">
              <a:rPr lang="en-US"/>
              <a:pPr/>
              <a:t>2</a:t>
            </a:fld>
            <a:endParaRPr lang="en-US"/>
          </a:p>
        </p:txBody>
      </p:sp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LTI Optimal </a:t>
            </a:r>
            <a:r>
              <a:rPr lang="en-US" dirty="0" smtClean="0"/>
              <a:t>regulators (review)</a:t>
            </a:r>
            <a:endParaRPr lang="en-US" dirty="0"/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2286000"/>
          </a:xfrm>
        </p:spPr>
        <p:txBody>
          <a:bodyPr/>
          <a:lstStyle/>
          <a:p>
            <a:r>
              <a:rPr lang="en-US"/>
              <a:t>State space description of a discrete time LTI</a:t>
            </a:r>
          </a:p>
        </p:txBody>
      </p:sp>
      <p:pic>
        <p:nvPicPr>
          <p:cNvPr id="68710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34200" y="2514600"/>
            <a:ext cx="180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7109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9425" y="2514600"/>
            <a:ext cx="54673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87110" name="Rectangle 6"/>
          <p:cNvSpPr>
            <a:spLocks noChangeArrowheads="1"/>
          </p:cNvSpPr>
          <p:nvPr/>
        </p:nvSpPr>
        <p:spPr bwMode="auto">
          <a:xfrm>
            <a:off x="457200" y="3886200"/>
            <a:ext cx="830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Find optimal control</a:t>
            </a:r>
          </a:p>
        </p:txBody>
      </p:sp>
      <p:pic>
        <p:nvPicPr>
          <p:cNvPr id="687111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0" y="3886200"/>
            <a:ext cx="3981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87112" name="Rectangle 8"/>
          <p:cNvSpPr>
            <a:spLocks noChangeArrowheads="1"/>
          </p:cNvSpPr>
          <p:nvPr/>
        </p:nvSpPr>
        <p:spPr bwMode="auto">
          <a:xfrm>
            <a:off x="419100" y="5105400"/>
            <a:ext cx="830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That drives the state to the origin</a:t>
            </a:r>
          </a:p>
        </p:txBody>
      </p:sp>
      <p:pic>
        <p:nvPicPr>
          <p:cNvPr id="687113" name="Picture 9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92500" y="6067425"/>
            <a:ext cx="10668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10" grpId="0"/>
      <p:bldP spid="6871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B085-B57C-4C14-A999-C17065396008}" type="slidenum">
              <a:rPr lang="en-US"/>
              <a:pPr/>
              <a:t>20</a:t>
            </a:fld>
            <a:endParaRPr lang="en-US"/>
          </a:p>
        </p:txBody>
      </p:sp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LQ regulator Cost</a:t>
            </a:r>
            <a:endParaRPr lang="en-US" dirty="0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228600" y="2590800"/>
            <a:ext cx="8610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i="0" dirty="0">
                <a:latin typeface="Helvetica" pitchFamily="34" charset="0"/>
              </a:rPr>
              <a:t>Define the fictitious output  </a:t>
            </a:r>
            <a:r>
              <a:rPr lang="en-US" sz="3200" b="1" dirty="0" smtClean="0">
                <a:latin typeface="Century Schoolbook" pitchFamily="18" charset="0"/>
              </a:rPr>
              <a:t>p(k)   </a:t>
            </a:r>
            <a:r>
              <a:rPr lang="en-US" sz="2800" i="0" dirty="0">
                <a:latin typeface="Helvetica" pitchFamily="34" charset="0"/>
              </a:rPr>
              <a:t>such that  </a:t>
            </a:r>
          </a:p>
        </p:txBody>
      </p:sp>
      <p:pic>
        <p:nvPicPr>
          <p:cNvPr id="31" name="Picture 3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694051" y="5269124"/>
            <a:ext cx="7298696" cy="977946"/>
          </a:xfrm>
          <a:prstGeom prst="rect">
            <a:avLst/>
          </a:prstGeom>
          <a:noFill/>
          <a:ln/>
          <a:effectLst/>
        </p:spPr>
      </p:pic>
      <p:cxnSp>
        <p:nvCxnSpPr>
          <p:cNvPr id="26" name="Straight Connector 25"/>
          <p:cNvCxnSpPr/>
          <p:nvPr/>
        </p:nvCxnSpPr>
        <p:spPr bwMode="auto">
          <a:xfrm>
            <a:off x="6096000" y="6248400"/>
            <a:ext cx="1828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Picture 10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477922" y="3429000"/>
            <a:ext cx="4030856" cy="451711"/>
          </a:xfrm>
          <a:prstGeom prst="rect">
            <a:avLst/>
          </a:prstGeom>
          <a:noFill/>
          <a:ln/>
          <a:effectLst/>
        </p:spPr>
      </p:pic>
      <p:cxnSp>
        <p:nvCxnSpPr>
          <p:cNvPr id="27" name="Straight Connector 26"/>
          <p:cNvCxnSpPr/>
          <p:nvPr/>
        </p:nvCxnSpPr>
        <p:spPr bwMode="auto">
          <a:xfrm>
            <a:off x="5029200" y="2057400"/>
            <a:ext cx="3200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Picture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800681" y="1219200"/>
            <a:ext cx="7460022" cy="81263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BB86-0C24-41C5-B099-EFB0E7B2F357}" type="slidenum">
              <a:rPr lang="en-US"/>
              <a:pPr/>
              <a:t>21</a:t>
            </a:fld>
            <a:endParaRPr lang="en-US"/>
          </a:p>
        </p:txBody>
      </p:sp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Infinite Horizon LQ optimal regulator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6106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LTI system:</a:t>
            </a:r>
          </a:p>
        </p:txBody>
      </p:sp>
      <p:sp>
        <p:nvSpPr>
          <p:cNvPr id="583684" name="Rectangle 4"/>
          <p:cNvSpPr>
            <a:spLocks noChangeArrowheads="1"/>
          </p:cNvSpPr>
          <p:nvPr/>
        </p:nvSpPr>
        <p:spPr bwMode="auto">
          <a:xfrm>
            <a:off x="304800" y="34290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solidFill>
                  <a:srgbClr val="000000"/>
                </a:solidFill>
                <a:latin typeface="Helvetica" pitchFamily="34" charset="0"/>
              </a:rPr>
              <a:t>Find optimal control which minimizes the cost functional:</a:t>
            </a:r>
          </a:p>
        </p:txBody>
      </p:sp>
      <p:pic>
        <p:nvPicPr>
          <p:cNvPr id="58368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0" y="1828800"/>
            <a:ext cx="180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696" name="Picture 1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3225" y="1752600"/>
            <a:ext cx="54673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411123" y="2667000"/>
            <a:ext cx="4030856" cy="451711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694051" y="4876800"/>
            <a:ext cx="7298696" cy="97794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Stabilizability</a:t>
            </a:r>
            <a:r>
              <a:rPr lang="en-US" dirty="0" smtClean="0"/>
              <a:t>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are only interested in the case where the closed-loop dynamics are asymptotically stable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i="1" dirty="0" smtClean="0"/>
              <a:t>(A,B)</a:t>
            </a:r>
            <a:r>
              <a:rPr lang="en-US" dirty="0" smtClean="0"/>
              <a:t> is not </a:t>
            </a:r>
            <a:r>
              <a:rPr lang="en-US" dirty="0" err="1" smtClean="0"/>
              <a:t>stabilizable</a:t>
            </a:r>
            <a:r>
              <a:rPr lang="en-US" dirty="0" smtClean="0"/>
              <a:t>, then there does not exist a control scheme that results is asymptotically stable closed-loop dynamics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For the infinite horizon optimal LQR problem, we always assume that </a:t>
            </a:r>
            <a:r>
              <a:rPr lang="en-US" i="1" dirty="0" smtClean="0"/>
              <a:t>(A,B) </a:t>
            </a:r>
            <a:r>
              <a:rPr lang="en-US" dirty="0" smtClean="0"/>
              <a:t>is </a:t>
            </a:r>
            <a:r>
              <a:rPr lang="en-US" dirty="0" err="1" smtClean="0"/>
              <a:t>stabilizable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6682-9021-4BC4-B957-39EA16CA6A5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ight Arrow 4"/>
          <p:cNvSpPr/>
          <p:nvPr/>
        </p:nvSpPr>
        <p:spPr bwMode="auto">
          <a:xfrm>
            <a:off x="838200" y="4648200"/>
            <a:ext cx="5334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F3AA-3808-42D2-8927-8EB279AB614C}" type="slidenum">
              <a:rPr lang="en-US"/>
              <a:pPr/>
              <a:t>23</a:t>
            </a:fld>
            <a:endParaRPr lang="en-US"/>
          </a:p>
        </p:txBody>
      </p: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Theorem 1 : Existence of a bounded </a:t>
            </a:r>
            <a:r>
              <a:rPr kumimoji="0" lang="en-US" sz="3200" b="1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P</a:t>
            </a:r>
            <a:r>
              <a:rPr kumimoji="0" lang="en-US" sz="3200" b="1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∞</a:t>
            </a:r>
            <a:endParaRPr lang="en-US" sz="3200" dirty="0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153400" cy="5181600"/>
          </a:xfrm>
        </p:spPr>
        <p:txBody>
          <a:bodyPr/>
          <a:lstStyle/>
          <a:p>
            <a:pPr>
              <a:buNone/>
            </a:pPr>
            <a:r>
              <a:rPr lang="en-US" dirty="0"/>
              <a:t>Let                   </a:t>
            </a:r>
            <a:r>
              <a:rPr lang="en-US" dirty="0" smtClean="0"/>
              <a:t>   be stabilizable </a:t>
            </a:r>
          </a:p>
          <a:p>
            <a:pPr>
              <a:buNone/>
            </a:pPr>
            <a:r>
              <a:rPr lang="en-US" sz="1800" dirty="0" smtClean="0"/>
              <a:t>	(</a:t>
            </a:r>
            <a:r>
              <a:rPr lang="en-US" sz="1800" dirty="0"/>
              <a:t>uncontrollable modes are asymptotically stable)</a:t>
            </a:r>
          </a:p>
          <a:p>
            <a:pPr>
              <a:lnSpc>
                <a:spcPct val="60000"/>
              </a:lnSpc>
              <a:buNone/>
            </a:pPr>
            <a:endParaRPr lang="en-US" sz="1800" dirty="0"/>
          </a:p>
          <a:p>
            <a:pPr>
              <a:buNone/>
            </a:pPr>
            <a:r>
              <a:rPr lang="en-US" dirty="0"/>
              <a:t>Then, </a:t>
            </a:r>
            <a:r>
              <a:rPr lang="en-US" dirty="0" smtClean="0"/>
              <a:t>for                                ,   as </a:t>
            </a:r>
            <a:endParaRPr lang="en-US" sz="1600" dirty="0"/>
          </a:p>
          <a:p>
            <a:pPr>
              <a:buNone/>
            </a:pPr>
            <a:r>
              <a:rPr lang="en-US" dirty="0" smtClean="0"/>
              <a:t>the “backwards” solution of the Riccati Eq.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dirty="0" smtClean="0"/>
              <a:t>converges to a </a:t>
            </a:r>
            <a:r>
              <a:rPr kumimoji="0" lang="en-US" b="1" i="0" u="sng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BOUNDED limiting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solution</a:t>
            </a:r>
            <a:endParaRPr kumimoji="0" lang="en-US" sz="3200" b="1" i="1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</a:endParaRPr>
          </a:p>
          <a:p>
            <a:pPr>
              <a:buNone/>
            </a:pPr>
            <a:r>
              <a:rPr lang="en-US" dirty="0" smtClean="0"/>
              <a:t>that satisfies the algebraic Riccati equation </a:t>
            </a:r>
            <a:r>
              <a:rPr lang="en-US" sz="2000" dirty="0" smtClean="0"/>
              <a:t>(DARE):</a:t>
            </a:r>
            <a:endParaRPr lang="en-US" sz="4000" dirty="0"/>
          </a:p>
        </p:txBody>
      </p:sp>
      <p:pic>
        <p:nvPicPr>
          <p:cNvPr id="14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600200" y="1143000"/>
            <a:ext cx="1360046" cy="468352"/>
          </a:xfrm>
          <a:prstGeom prst="rect">
            <a:avLst/>
          </a:prstGeom>
          <a:noFill/>
          <a:ln/>
          <a:effectLst/>
        </p:spPr>
      </p:pic>
      <p:pic>
        <p:nvPicPr>
          <p:cNvPr id="686094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24600" y="2286000"/>
            <a:ext cx="15509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438400" y="2286000"/>
            <a:ext cx="2845584" cy="462255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40949" y="5647561"/>
            <a:ext cx="7719207" cy="829439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28600" y="3352800"/>
            <a:ext cx="8705688" cy="783486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7785277" y="4572000"/>
            <a:ext cx="1053923" cy="30975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F3AA-3808-42D2-8927-8EB279AB614C}" type="slidenum">
              <a:rPr lang="en-US"/>
              <a:pPr/>
              <a:t>24</a:t>
            </a:fld>
            <a:endParaRPr lang="en-US"/>
          </a:p>
        </p:txBody>
      </p: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Theorem 1 : Notes</a:t>
            </a:r>
            <a:endParaRPr lang="en-US" sz="3200" dirty="0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/>
            <a:r>
              <a:rPr lang="en-US" dirty="0" smtClean="0"/>
              <a:t>Theorem-1 only guarantees the existence of a bounded solution </a:t>
            </a:r>
            <a:r>
              <a:rPr kumimoji="0" lang="en-US" b="1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          </a:t>
            </a:r>
            <a:r>
              <a:rPr lang="en-US" dirty="0" smtClean="0"/>
              <a:t>to the algebraic Riccati Equation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/>
            <a:endParaRPr lang="en-US" dirty="0" smtClean="0"/>
          </a:p>
          <a:p>
            <a:pPr marL="514350" indent="-514350"/>
            <a:r>
              <a:rPr lang="en-US" dirty="0" smtClean="0"/>
              <a:t>The solution may not be unique, i.e. different final conditions                         may result in different </a:t>
            </a:r>
            <a:r>
              <a:rPr kumimoji="0" lang="en-US" i="0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limiting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solutions  </a:t>
            </a:r>
            <a:r>
              <a:rPr kumimoji="0" lang="en-US" sz="3200" b="1" i="1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P</a:t>
            </a:r>
            <a:r>
              <a:rPr kumimoji="0" lang="en-US" sz="3200" b="1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</a:rPr>
              <a:t>∞ </a:t>
            </a:r>
            <a:r>
              <a:rPr lang="en-US" dirty="0" smtClean="0"/>
              <a:t>or may not even yield a limiting solution!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3886200" y="4572000"/>
            <a:ext cx="2031638" cy="462190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609600" y="2667000"/>
            <a:ext cx="7719207" cy="829439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343400" y="1752600"/>
            <a:ext cx="1053923" cy="30975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F3AA-3808-42D2-8927-8EB279AB614C}" type="slidenum">
              <a:rPr lang="en-US"/>
              <a:pPr/>
              <a:t>25</a:t>
            </a:fld>
            <a:endParaRPr lang="en-US"/>
          </a:p>
        </p:txBody>
      </p: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Theorem 2 : Existence and uniqueness of a positive definite asymptotic stabilizing solution</a:t>
            </a:r>
            <a:endParaRPr lang="en-US" sz="2800" dirty="0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382000" cy="213360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If </a:t>
            </a:r>
            <a:r>
              <a:rPr lang="en-US" i="1" dirty="0" smtClean="0">
                <a:solidFill>
                  <a:srgbClr val="000000"/>
                </a:solidFill>
              </a:rPr>
              <a:t>(A,B) </a:t>
            </a:r>
            <a:r>
              <a:rPr lang="en-US" dirty="0" smtClean="0">
                <a:solidFill>
                  <a:srgbClr val="000000"/>
                </a:solidFill>
              </a:rPr>
              <a:t>is </a:t>
            </a:r>
            <a:r>
              <a:rPr lang="en-US" dirty="0" err="1" smtClean="0">
                <a:solidFill>
                  <a:srgbClr val="000000"/>
                </a:solidFill>
              </a:rPr>
              <a:t>stabilizable</a:t>
            </a:r>
            <a:r>
              <a:rPr lang="en-US" dirty="0" smtClean="0">
                <a:solidFill>
                  <a:srgbClr val="000000"/>
                </a:solidFill>
              </a:rPr>
              <a:t> and the state-space realization </a:t>
            </a:r>
            <a:r>
              <a:rPr lang="en-US" i="1" dirty="0" smtClean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err="1" smtClean="0">
                <a:solidFill>
                  <a:srgbClr val="000000"/>
                </a:solidFill>
              </a:rPr>
              <a:t>zI</a:t>
            </a:r>
            <a:r>
              <a:rPr lang="en-US" i="1" dirty="0" smtClean="0">
                <a:solidFill>
                  <a:srgbClr val="000000"/>
                </a:solidFill>
              </a:rPr>
              <a:t> - A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r>
              <a:rPr lang="en-US" baseline="30000" dirty="0" smtClean="0">
                <a:solidFill>
                  <a:srgbClr val="000000"/>
                </a:solidFill>
              </a:rPr>
              <a:t>-1</a:t>
            </a:r>
            <a:r>
              <a:rPr lang="en-US" i="1" dirty="0" smtClean="0">
                <a:solidFill>
                  <a:srgbClr val="000000"/>
                </a:solidFill>
              </a:rPr>
              <a:t>B + D</a:t>
            </a:r>
            <a:r>
              <a:rPr lang="en-US" dirty="0" smtClean="0">
                <a:solidFill>
                  <a:srgbClr val="000000"/>
                </a:solidFill>
              </a:rPr>
              <a:t> has no transmission zeros, then</a:t>
            </a:r>
            <a:endParaRPr lang="en-US" i="1" u="sng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2590800"/>
            <a:ext cx="6019800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Tx/>
              <a:buAutoNum type="arabicParenR"/>
            </a:pPr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There exists a unique, bounded  </a:t>
            </a:r>
          </a:p>
          <a:p>
            <a:pPr marL="514350" lvl="0" indent="-514350">
              <a:spcBef>
                <a:spcPct val="20000"/>
              </a:spcBef>
            </a:pPr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	solution               to the DARE </a:t>
            </a:r>
            <a:endParaRPr lang="en-US" sz="2800" i="0" kern="0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" y="4953000"/>
            <a:ext cx="487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Tx/>
              <a:buAutoNum type="arabicParenR" startAt="2"/>
            </a:pPr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The closed-loop plant      is </a:t>
            </a:r>
            <a:r>
              <a:rPr lang="en-US" sz="2800" b="1" i="0" u="sng" kern="0" dirty="0" smtClean="0">
                <a:solidFill>
                  <a:srgbClr val="000000"/>
                </a:solidFill>
                <a:latin typeface="Helvetica"/>
              </a:rPr>
              <a:t>asymptotically stable</a:t>
            </a: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648200" y="5029200"/>
            <a:ext cx="4343400" cy="335361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411684" y="3223063"/>
            <a:ext cx="1272632" cy="304441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066800" y="3733800"/>
            <a:ext cx="7719207" cy="829439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143000" y="6121412"/>
            <a:ext cx="5511614" cy="35558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F3AA-3808-42D2-8927-8EB279AB614C}" type="slidenum">
              <a:rPr lang="en-US"/>
              <a:pPr/>
              <a:t>26</a:t>
            </a:fld>
            <a:endParaRPr lang="en-US"/>
          </a:p>
        </p:txBody>
      </p: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Theorem 3 : Existence of a stabilizing solution</a:t>
            </a:r>
            <a:endParaRPr lang="en-US" sz="2800" dirty="0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382000" cy="213360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If </a:t>
            </a:r>
            <a:r>
              <a:rPr lang="en-US" i="1" dirty="0" smtClean="0">
                <a:solidFill>
                  <a:srgbClr val="000000"/>
                </a:solidFill>
              </a:rPr>
              <a:t>(A,B) </a:t>
            </a:r>
            <a:r>
              <a:rPr lang="en-US" dirty="0" smtClean="0">
                <a:solidFill>
                  <a:srgbClr val="000000"/>
                </a:solidFill>
              </a:rPr>
              <a:t>is </a:t>
            </a:r>
            <a:r>
              <a:rPr lang="en-US" dirty="0" err="1" smtClean="0">
                <a:solidFill>
                  <a:srgbClr val="000000"/>
                </a:solidFill>
              </a:rPr>
              <a:t>stabilizable</a:t>
            </a:r>
            <a:r>
              <a:rPr lang="en-US" dirty="0" smtClean="0">
                <a:solidFill>
                  <a:srgbClr val="000000"/>
                </a:solidFill>
              </a:rPr>
              <a:t> and the state-space realization </a:t>
            </a:r>
            <a:r>
              <a:rPr lang="en-US" i="1" dirty="0" smtClean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i="1" dirty="0" err="1" smtClean="0">
                <a:solidFill>
                  <a:srgbClr val="000000"/>
                </a:solidFill>
              </a:rPr>
              <a:t>zI</a:t>
            </a:r>
            <a:r>
              <a:rPr lang="en-US" i="1" dirty="0" smtClean="0">
                <a:solidFill>
                  <a:srgbClr val="000000"/>
                </a:solidFill>
              </a:rPr>
              <a:t> - A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r>
              <a:rPr lang="en-US" baseline="30000" dirty="0" smtClean="0">
                <a:solidFill>
                  <a:srgbClr val="000000"/>
                </a:solidFill>
              </a:rPr>
              <a:t>-1</a:t>
            </a:r>
            <a:r>
              <a:rPr lang="en-US" i="1" dirty="0" smtClean="0">
                <a:solidFill>
                  <a:srgbClr val="000000"/>
                </a:solidFill>
              </a:rPr>
              <a:t>B + D</a:t>
            </a:r>
            <a:r>
              <a:rPr lang="en-US" dirty="0" smtClean="0">
                <a:solidFill>
                  <a:srgbClr val="000000"/>
                </a:solidFill>
              </a:rPr>
              <a:t> has no transmission zeros satisfying             , then </a:t>
            </a:r>
            <a:endParaRPr lang="en-US" i="1" u="sng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2590800"/>
            <a:ext cx="6019800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Tx/>
              <a:buAutoNum type="arabicParenR"/>
            </a:pPr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There exists a unique, bounded  </a:t>
            </a:r>
          </a:p>
          <a:p>
            <a:pPr marL="514350" lvl="0" indent="-514350">
              <a:spcBef>
                <a:spcPct val="20000"/>
              </a:spcBef>
            </a:pPr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	solution               to the DARE </a:t>
            </a:r>
            <a:endParaRPr lang="en-US" sz="2800" i="0" kern="0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" y="4953000"/>
            <a:ext cx="487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Tx/>
              <a:buAutoNum type="arabicParenR" startAt="2"/>
            </a:pPr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The closed-loop plant      is </a:t>
            </a:r>
            <a:r>
              <a:rPr lang="en-US" sz="2800" b="1" i="0" u="sng" kern="0" dirty="0" smtClean="0">
                <a:solidFill>
                  <a:srgbClr val="000000"/>
                </a:solidFill>
                <a:latin typeface="Helvetica"/>
              </a:rPr>
              <a:t>asymptotically stable</a:t>
            </a: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4648200" y="5029200"/>
            <a:ext cx="4343400" cy="335361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438401" y="3223064"/>
            <a:ext cx="1219200" cy="358336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066800" y="3733800"/>
            <a:ext cx="7719207" cy="829439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143000" y="6121412"/>
            <a:ext cx="5511614" cy="355588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895600" y="2057400"/>
            <a:ext cx="1137688" cy="43104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Theorem 4 : A different approach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discrete algebraic </a:t>
            </a:r>
            <a:r>
              <a:rPr lang="en-US" sz="2400" dirty="0" err="1" smtClean="0"/>
              <a:t>Riccati</a:t>
            </a:r>
            <a:r>
              <a:rPr lang="en-US" sz="2400" dirty="0" smtClean="0"/>
              <a:t> equation (DARE) has a solution for which                     is </a:t>
            </a:r>
            <a:r>
              <a:rPr lang="en-US" sz="2400" dirty="0" err="1" smtClean="0"/>
              <a:t>Schur</a:t>
            </a:r>
            <a:r>
              <a:rPr lang="en-US" sz="2400" dirty="0" smtClean="0"/>
              <a:t>  </a:t>
            </a:r>
            <a:r>
              <a:rPr lang="en-US" sz="2400" u="sng" dirty="0" smtClean="0"/>
              <a:t>if and only if</a:t>
            </a:r>
          </a:p>
          <a:p>
            <a:pPr marL="0" indent="0">
              <a:buNone/>
            </a:pPr>
            <a:endParaRPr lang="en-US" sz="800" u="sng" dirty="0" smtClean="0"/>
          </a:p>
          <a:p>
            <a:pPr marL="0" indent="0"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(A,B) </a:t>
            </a:r>
            <a:r>
              <a:rPr lang="en-US" sz="2400" dirty="0" smtClean="0"/>
              <a:t>is </a:t>
            </a:r>
            <a:r>
              <a:rPr lang="en-US" sz="2400" dirty="0" err="1" smtClean="0"/>
              <a:t>stabilizable</a:t>
            </a:r>
            <a:r>
              <a:rPr lang="en-US" sz="2400" dirty="0" smtClean="0"/>
              <a:t> and the state-space realization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2400" dirty="0" smtClean="0"/>
              <a:t>has no transmission zeros on the unit circle.</a:t>
            </a:r>
          </a:p>
          <a:p>
            <a:pPr marL="0" indent="0">
              <a:buNone/>
            </a:pPr>
            <a:endParaRPr lang="en-US" sz="1200" u="sng" dirty="0" smtClean="0"/>
          </a:p>
          <a:p>
            <a:pPr marL="0" indent="0">
              <a:buNone/>
            </a:pPr>
            <a:r>
              <a:rPr lang="en-US" sz="2400" dirty="0" smtClean="0"/>
              <a:t>Moreover,                                 is the optimal control policy that achieves  asymptotic stability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6682-9021-4BC4-B957-39EA16CA6A5F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838200" y="5020439"/>
            <a:ext cx="7719207" cy="829439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276600" y="1600200"/>
            <a:ext cx="1524000" cy="339343"/>
          </a:xfrm>
          <a:prstGeom prst="rect">
            <a:avLst/>
          </a:prstGeom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754451" y="6019800"/>
            <a:ext cx="5511614" cy="355588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209800" y="3886200"/>
            <a:ext cx="2607685" cy="296066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1828800" y="2667000"/>
            <a:ext cx="4533147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S=0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turns out that the transmission zeros of  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correspond to the unobservable modes of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(This will be assigned as a homework problem)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Theorems 2 and 3, the transmission zeros condition becomes an </a:t>
            </a:r>
            <a:r>
              <a:rPr lang="en-US" dirty="0" err="1" smtClean="0"/>
              <a:t>observability</a:t>
            </a:r>
            <a:r>
              <a:rPr lang="en-US" dirty="0" smtClean="0"/>
              <a:t>/</a:t>
            </a:r>
            <a:r>
              <a:rPr lang="en-US" dirty="0" err="1" smtClean="0"/>
              <a:t>detectability</a:t>
            </a:r>
            <a:r>
              <a:rPr lang="en-US" dirty="0" smtClean="0"/>
              <a:t>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6682-9021-4BC4-B957-39EA16CA6A5F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438400" y="1905000"/>
            <a:ext cx="4319021" cy="609600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4014060" y="3429000"/>
            <a:ext cx="1320100" cy="55791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F3AA-3808-42D2-8927-8EB279AB614C}" type="slidenum">
              <a:rPr lang="en-US"/>
              <a:pPr/>
              <a:t>29</a:t>
            </a:fld>
            <a:endParaRPr lang="en-US"/>
          </a:p>
        </p:txBody>
      </p: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1143000"/>
          </a:xfrm>
        </p:spPr>
        <p:txBody>
          <a:bodyPr/>
          <a:lstStyle/>
          <a:p>
            <a:r>
              <a:rPr lang="en-US" sz="2800" dirty="0" smtClean="0"/>
              <a:t>Theorem 2 : Existence and uniqueness of a positive definite asymptotic stabilizing solution, </a:t>
            </a:r>
            <a:r>
              <a:rPr lang="en-US" sz="2800" b="1" i="1" dirty="0" smtClean="0">
                <a:solidFill>
                  <a:srgbClr val="FF0000"/>
                </a:solidFill>
              </a:rPr>
              <a:t>S</a:t>
            </a:r>
            <a:r>
              <a:rPr lang="en-US" sz="2800" b="1" dirty="0" smtClean="0">
                <a:solidFill>
                  <a:srgbClr val="FF0000"/>
                </a:solidFill>
              </a:rPr>
              <a:t> = 0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82000" cy="213360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If </a:t>
            </a:r>
            <a:r>
              <a:rPr lang="en-US" i="1" dirty="0" smtClean="0">
                <a:solidFill>
                  <a:srgbClr val="000000"/>
                </a:solidFill>
              </a:rPr>
              <a:t>(A,B) </a:t>
            </a:r>
            <a:r>
              <a:rPr lang="en-US" dirty="0" smtClean="0">
                <a:solidFill>
                  <a:srgbClr val="000000"/>
                </a:solidFill>
              </a:rPr>
              <a:t>is </a:t>
            </a:r>
            <a:r>
              <a:rPr lang="en-US" dirty="0" err="1" smtClean="0">
                <a:solidFill>
                  <a:srgbClr val="000000"/>
                </a:solidFill>
              </a:rPr>
              <a:t>stabilizable</a:t>
            </a:r>
            <a:r>
              <a:rPr lang="en-US" dirty="0" smtClean="0">
                <a:solidFill>
                  <a:srgbClr val="000000"/>
                </a:solidFill>
              </a:rPr>
              <a:t> and </a:t>
            </a:r>
            <a:r>
              <a:rPr lang="en-US" i="1" dirty="0" smtClean="0">
                <a:solidFill>
                  <a:srgbClr val="000000"/>
                </a:solidFill>
              </a:rPr>
              <a:t>(C,A) </a:t>
            </a:r>
            <a:r>
              <a:rPr lang="en-US" dirty="0" smtClean="0">
                <a:solidFill>
                  <a:srgbClr val="000000"/>
                </a:solidFill>
              </a:rPr>
              <a:t>is observable, then</a:t>
            </a:r>
            <a:endParaRPr lang="en-US" i="1" u="sng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2286000"/>
            <a:ext cx="6019800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Tx/>
              <a:buAutoNum type="arabicParenR"/>
            </a:pPr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There exists a unique, bounded  </a:t>
            </a:r>
          </a:p>
          <a:p>
            <a:pPr marL="514350" lvl="0" indent="-514350">
              <a:spcBef>
                <a:spcPct val="20000"/>
              </a:spcBef>
            </a:pPr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	solution               to the DARE </a:t>
            </a:r>
            <a:endParaRPr lang="en-US" sz="2800" i="0" kern="0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" y="4724400"/>
            <a:ext cx="487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Tx/>
              <a:buAutoNum type="arabicParenR" startAt="2"/>
            </a:pPr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The closed-loop plant      is </a:t>
            </a:r>
            <a:r>
              <a:rPr lang="en-US" sz="2800" b="1" i="0" u="sng" kern="0" dirty="0" smtClean="0">
                <a:solidFill>
                  <a:srgbClr val="000000"/>
                </a:solidFill>
                <a:latin typeface="Helvetica"/>
              </a:rPr>
              <a:t>asymptotically stable</a:t>
            </a: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648200" y="4800600"/>
            <a:ext cx="4343400" cy="335361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411684" y="2918263"/>
            <a:ext cx="1272632" cy="304441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066800" y="3429000"/>
            <a:ext cx="7719207" cy="829439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143000" y="5892812"/>
            <a:ext cx="5511614" cy="355588"/>
          </a:xfrm>
          <a:prstGeom prst="rect">
            <a:avLst/>
          </a:prstGeom>
          <a:noFill/>
          <a:ln/>
          <a:effectLst/>
        </p:spPr>
      </p:pic>
      <p:cxnSp>
        <p:nvCxnSpPr>
          <p:cNvPr id="12" name="Straight Connector 11"/>
          <p:cNvCxnSpPr/>
          <p:nvPr/>
        </p:nvCxnSpPr>
        <p:spPr bwMode="auto">
          <a:xfrm>
            <a:off x="4495800" y="1905000"/>
            <a:ext cx="304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4F59-9E0D-48CB-946B-E1DAC81C8DBA}" type="slidenum">
              <a:rPr lang="en-US"/>
              <a:pPr/>
              <a:t>3</a:t>
            </a:fld>
            <a:endParaRPr lang="en-US"/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Horizon LQ optimal </a:t>
            </a:r>
            <a:r>
              <a:rPr lang="en-US" dirty="0" smtClean="0"/>
              <a:t>regulator (review)</a:t>
            </a:r>
            <a:endParaRPr lang="en-US" dirty="0"/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6106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LTI system:</a:t>
            </a:r>
          </a:p>
        </p:txBody>
      </p:sp>
      <p:sp>
        <p:nvSpPr>
          <p:cNvPr id="688132" name="Rectangle 4"/>
          <p:cNvSpPr>
            <a:spLocks noChangeArrowheads="1"/>
          </p:cNvSpPr>
          <p:nvPr/>
        </p:nvSpPr>
        <p:spPr bwMode="auto">
          <a:xfrm>
            <a:off x="381000" y="2514600"/>
            <a:ext cx="8153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solidFill>
                  <a:srgbClr val="000000"/>
                </a:solidFill>
                <a:latin typeface="Helvetica" pitchFamily="34" charset="0"/>
              </a:rPr>
              <a:t>We want to find the optimal control sequence:</a:t>
            </a:r>
          </a:p>
          <a:p>
            <a:pPr>
              <a:spcBef>
                <a:spcPct val="20000"/>
              </a:spcBef>
            </a:pPr>
            <a:endParaRPr lang="en-US" i="0">
              <a:solidFill>
                <a:srgbClr val="000000"/>
              </a:solidFill>
              <a:latin typeface="Helvetica" pitchFamily="34" charset="0"/>
            </a:endParaRPr>
          </a:p>
          <a:p>
            <a:pPr>
              <a:spcBef>
                <a:spcPct val="20000"/>
              </a:spcBef>
            </a:pPr>
            <a:endParaRPr lang="en-US" i="0">
              <a:solidFill>
                <a:srgbClr val="000000"/>
              </a:solidFill>
              <a:latin typeface="Helvetica" pitchFamily="34" charset="0"/>
            </a:endParaRPr>
          </a:p>
          <a:p>
            <a:pPr>
              <a:spcBef>
                <a:spcPct val="20000"/>
              </a:spcBef>
            </a:pPr>
            <a:endParaRPr lang="en-US" i="0">
              <a:solidFill>
                <a:srgbClr val="000000"/>
              </a:solidFill>
              <a:latin typeface="Helvetica" pitchFamily="34" charset="0"/>
            </a:endParaRPr>
          </a:p>
          <a:p>
            <a:pPr>
              <a:spcBef>
                <a:spcPct val="20000"/>
              </a:spcBef>
            </a:pPr>
            <a:r>
              <a:rPr lang="en-US" i="0">
                <a:solidFill>
                  <a:srgbClr val="000000"/>
                </a:solidFill>
                <a:latin typeface="Helvetica" pitchFamily="34" charset="0"/>
              </a:rPr>
              <a:t>which minimizes the cost functional:</a:t>
            </a:r>
          </a:p>
        </p:txBody>
      </p:sp>
      <p:pic>
        <p:nvPicPr>
          <p:cNvPr id="688133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0" y="1828800"/>
            <a:ext cx="180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8134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3225" y="1752600"/>
            <a:ext cx="54673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269993" y="3276600"/>
            <a:ext cx="6629413" cy="819532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710994" y="5334000"/>
            <a:ext cx="7507815" cy="81784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F3AA-3808-42D2-8927-8EB279AB614C}" type="slidenum">
              <a:rPr lang="en-US"/>
              <a:pPr/>
              <a:t>30</a:t>
            </a:fld>
            <a:endParaRPr lang="en-US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82000" cy="213360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If </a:t>
            </a:r>
            <a:r>
              <a:rPr lang="en-US" i="1" dirty="0" smtClean="0">
                <a:solidFill>
                  <a:srgbClr val="000000"/>
                </a:solidFill>
              </a:rPr>
              <a:t>(A,B) </a:t>
            </a:r>
            <a:r>
              <a:rPr lang="en-US" dirty="0" smtClean="0">
                <a:solidFill>
                  <a:srgbClr val="000000"/>
                </a:solidFill>
              </a:rPr>
              <a:t>is </a:t>
            </a:r>
            <a:r>
              <a:rPr lang="en-US" dirty="0" err="1" smtClean="0">
                <a:solidFill>
                  <a:srgbClr val="000000"/>
                </a:solidFill>
              </a:rPr>
              <a:t>stabilizable</a:t>
            </a:r>
            <a:r>
              <a:rPr lang="en-US" dirty="0" smtClean="0">
                <a:solidFill>
                  <a:srgbClr val="000000"/>
                </a:solidFill>
              </a:rPr>
              <a:t> and </a:t>
            </a:r>
            <a:r>
              <a:rPr lang="en-US" i="1" dirty="0" smtClean="0">
                <a:solidFill>
                  <a:srgbClr val="000000"/>
                </a:solidFill>
              </a:rPr>
              <a:t>(C,A) </a:t>
            </a:r>
            <a:r>
              <a:rPr lang="en-US" dirty="0" smtClean="0">
                <a:solidFill>
                  <a:srgbClr val="000000"/>
                </a:solidFill>
              </a:rPr>
              <a:t>is detectable, then</a:t>
            </a:r>
            <a:endParaRPr lang="en-US" i="1" u="sng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2286000"/>
            <a:ext cx="6019800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Tx/>
              <a:buAutoNum type="arabicParenR"/>
            </a:pPr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There exists a unique, bounded  </a:t>
            </a:r>
          </a:p>
          <a:p>
            <a:pPr marL="514350" lvl="0" indent="-514350">
              <a:spcBef>
                <a:spcPct val="20000"/>
              </a:spcBef>
            </a:pPr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	solution               to the DARE </a:t>
            </a:r>
            <a:endParaRPr lang="en-US" sz="2800" i="0" kern="0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" y="4724400"/>
            <a:ext cx="487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Tx/>
              <a:buAutoNum type="arabicParenR" startAt="2"/>
            </a:pPr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The closed-loop plant      is </a:t>
            </a:r>
            <a:r>
              <a:rPr lang="en-US" sz="2800" b="1" i="0" u="sng" kern="0" dirty="0" smtClean="0">
                <a:solidFill>
                  <a:srgbClr val="000000"/>
                </a:solidFill>
                <a:latin typeface="Helvetica"/>
              </a:rPr>
              <a:t>asymptotically stable</a:t>
            </a:r>
          </a:p>
        </p:txBody>
      </p:sp>
      <p:pic>
        <p:nvPicPr>
          <p:cNvPr id="18" name="Picture 1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4648200" y="4800600"/>
            <a:ext cx="4343400" cy="335361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411862" y="2918262"/>
            <a:ext cx="1272276" cy="304356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066800" y="3429000"/>
            <a:ext cx="7719207" cy="829439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143000" y="5892812"/>
            <a:ext cx="5511614" cy="355588"/>
          </a:xfrm>
          <a:prstGeom prst="rect">
            <a:avLst/>
          </a:prstGeom>
          <a:noFill/>
          <a:ln/>
          <a:effectLst/>
        </p:spPr>
      </p:pic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04800" y="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Theorem 3 : Existence of a stabilizing solution, </a:t>
            </a:r>
            <a:r>
              <a:rPr kumimoji="0" lang="en-US" sz="2800" b="1" i="1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</a:t>
            </a:r>
            <a:r>
              <a:rPr kumimoji="0" 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= 0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4495800" y="1905000"/>
            <a:ext cx="304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Theorem 4 : A different approach, </a:t>
            </a:r>
            <a:r>
              <a:rPr lang="en-US" sz="2800" b="1" i="1" dirty="0" smtClean="0">
                <a:solidFill>
                  <a:srgbClr val="FF0000"/>
                </a:solidFill>
              </a:rPr>
              <a:t>S</a:t>
            </a:r>
            <a:r>
              <a:rPr lang="en-US" sz="2800" b="1" dirty="0" smtClean="0">
                <a:solidFill>
                  <a:srgbClr val="FF0000"/>
                </a:solidFill>
              </a:rPr>
              <a:t> = 0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discrete algebraic </a:t>
            </a:r>
            <a:r>
              <a:rPr lang="en-US" sz="2400" dirty="0" err="1" smtClean="0"/>
              <a:t>Riccati</a:t>
            </a:r>
            <a:r>
              <a:rPr lang="en-US" sz="2400" dirty="0" smtClean="0"/>
              <a:t> equation (DARE) has a solution for which                     is </a:t>
            </a:r>
            <a:r>
              <a:rPr lang="en-US" sz="2400" dirty="0" err="1" smtClean="0"/>
              <a:t>Schur</a:t>
            </a:r>
            <a:r>
              <a:rPr lang="en-US" sz="2400" dirty="0" smtClean="0"/>
              <a:t>  </a:t>
            </a:r>
            <a:r>
              <a:rPr lang="en-US" sz="2400" u="sng" dirty="0" smtClean="0"/>
              <a:t>if and only if</a:t>
            </a:r>
          </a:p>
          <a:p>
            <a:pPr marL="0" indent="0">
              <a:buNone/>
            </a:pPr>
            <a:endParaRPr lang="en-US" sz="800" u="sng" dirty="0" smtClean="0"/>
          </a:p>
          <a:p>
            <a:pPr marL="0" indent="0"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(A,B) </a:t>
            </a:r>
            <a:r>
              <a:rPr lang="en-US" sz="2400" dirty="0" smtClean="0"/>
              <a:t>is </a:t>
            </a:r>
            <a:r>
              <a:rPr lang="en-US" sz="2400" dirty="0" err="1" smtClean="0"/>
              <a:t>stabilizable</a:t>
            </a:r>
            <a:r>
              <a:rPr lang="en-US" sz="2400" dirty="0" smtClean="0"/>
              <a:t> and </a:t>
            </a:r>
            <a:r>
              <a:rPr lang="en-US" sz="2400" i="1" dirty="0" smtClean="0"/>
              <a:t>(C,A) </a:t>
            </a:r>
            <a:r>
              <a:rPr lang="en-US" sz="2400" dirty="0" smtClean="0"/>
              <a:t>has no unobservable modes on the unit circle.</a:t>
            </a:r>
          </a:p>
          <a:p>
            <a:pPr marL="0" indent="0">
              <a:buNone/>
            </a:pPr>
            <a:endParaRPr lang="en-US" sz="1200" u="sng" dirty="0" smtClean="0"/>
          </a:p>
          <a:p>
            <a:pPr marL="0" indent="0">
              <a:buNone/>
            </a:pPr>
            <a:r>
              <a:rPr lang="en-US" sz="2400" dirty="0" smtClean="0"/>
              <a:t>Moreover,                                 is the optimal control policy that achieves  asymptotic stability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6682-9021-4BC4-B957-39EA16CA6A5F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0" name="Picture 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838200" y="4572000"/>
            <a:ext cx="7719207" cy="829439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276600" y="1600200"/>
            <a:ext cx="1524000" cy="339343"/>
          </a:xfrm>
          <a:prstGeom prst="rect">
            <a:avLst/>
          </a:prstGeom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754451" y="5715000"/>
            <a:ext cx="5511614" cy="355588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209800" y="3209134"/>
            <a:ext cx="2607685" cy="296066"/>
          </a:xfrm>
          <a:prstGeom prst="rect">
            <a:avLst/>
          </a:prstGeom>
          <a:noFill/>
          <a:ln/>
          <a:effectLst/>
        </p:spPr>
      </p:pic>
      <p:cxnSp>
        <p:nvCxnSpPr>
          <p:cNvPr id="15" name="Straight Connector 14"/>
          <p:cNvCxnSpPr/>
          <p:nvPr/>
        </p:nvCxnSpPr>
        <p:spPr bwMode="auto">
          <a:xfrm>
            <a:off x="4038600" y="2514600"/>
            <a:ext cx="3657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762000" y="2895600"/>
            <a:ext cx="3200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F3AA-3808-42D2-8927-8EB279AB614C}" type="slidenum">
              <a:rPr lang="en-US"/>
              <a:pPr/>
              <a:t>32</a:t>
            </a:fld>
            <a:endParaRPr lang="en-US"/>
          </a:p>
        </p:txBody>
      </p: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Notes</a:t>
            </a:r>
            <a:r>
              <a:rPr lang="en-US" sz="3200" dirty="0" smtClean="0">
                <a:solidFill>
                  <a:srgbClr val="FF0000"/>
                </a:solidFill>
              </a:rPr>
              <a:t>, </a:t>
            </a:r>
            <a:r>
              <a:rPr lang="en-US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S=0</a:t>
            </a:r>
            <a:endParaRPr lang="en-US" sz="3200" b="1" dirty="0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21336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When </a:t>
            </a:r>
            <a:r>
              <a:rPr lang="en-US" sz="3200" b="1" i="1" dirty="0" smtClean="0">
                <a:latin typeface="Bookman Old Style" pitchFamily="18" charset="0"/>
              </a:rPr>
              <a:t>(A,B) </a:t>
            </a:r>
            <a:r>
              <a:rPr lang="en-US" dirty="0" smtClean="0"/>
              <a:t>stabilizable and </a:t>
            </a:r>
            <a:r>
              <a:rPr lang="en-US" sz="3200" b="1" i="1" dirty="0" smtClean="0">
                <a:latin typeface="Bookman Old Style" pitchFamily="18" charset="0"/>
              </a:rPr>
              <a:t>(C,A) </a:t>
            </a:r>
            <a:r>
              <a:rPr lang="en-US" dirty="0" smtClean="0"/>
              <a:t>observable or detectable, the infinite-horizon cost  (</a:t>
            </a:r>
            <a:r>
              <a:rPr lang="en-US" i="1" dirty="0" smtClean="0"/>
              <a:t>N </a:t>
            </a:r>
            <a:r>
              <a:rPr lang="en-US" dirty="0" smtClean="0">
                <a:latin typeface="Bookman Old Style"/>
              </a:rPr>
              <a:t>→∞) </a:t>
            </a:r>
            <a:r>
              <a:rPr lang="en-US" dirty="0" smtClean="0"/>
              <a:t>becomes</a:t>
            </a:r>
            <a:endParaRPr lang="en-US" dirty="0"/>
          </a:p>
          <a:p>
            <a:pPr marL="514350" indent="-514350">
              <a:buNone/>
            </a:pPr>
            <a:endParaRPr lang="en-US" dirty="0" smtClean="0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1093844" y="2895600"/>
            <a:ext cx="6727712" cy="881744"/>
          </a:xfrm>
          <a:prstGeom prst="rect">
            <a:avLst/>
          </a:prstGeom>
          <a:noFill/>
          <a:ln/>
          <a:effectLst/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04800" y="4114800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closed-loop plant</a:t>
            </a:r>
            <a:r>
              <a:rPr kumimoji="0" lang="en-US" b="0" i="0" u="non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</a:t>
            </a:r>
            <a:r>
              <a:rPr kumimoji="0" lang="en-US" i="0" u="sng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asymptotically stable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</p:txBody>
      </p:sp>
      <p:sp>
        <p:nvSpPr>
          <p:cNvPr id="17" name="Right Arrow 16"/>
          <p:cNvSpPr/>
          <p:nvPr/>
        </p:nvSpPr>
        <p:spPr bwMode="auto">
          <a:xfrm>
            <a:off x="1143000" y="4800600"/>
            <a:ext cx="6096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2057400" y="4800600"/>
            <a:ext cx="2584227" cy="531079"/>
          </a:xfrm>
          <a:prstGeom prst="rect">
            <a:avLst/>
          </a:prstGeom>
          <a:noFill/>
          <a:ln/>
          <a:effectLst/>
        </p:spPr>
      </p:pic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04800" y="5638800"/>
            <a:ext cx="876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 of the DARE is unique, independent of </a:t>
            </a:r>
            <a:r>
              <a:rPr lang="en-US" b="1" dirty="0">
                <a:latin typeface="Bookman Old Style" pitchFamily="18" charset="0"/>
              </a:rPr>
              <a:t>P(N)</a:t>
            </a:r>
            <a:endParaRPr lang="en-US" sz="3200" b="1" dirty="0">
              <a:latin typeface="Bookman Old Style" pitchFamily="18" charset="0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F3AA-3808-42D2-8927-8EB279AB614C}" type="slidenum">
              <a:rPr lang="en-US"/>
              <a:pPr/>
              <a:t>33</a:t>
            </a:fld>
            <a:endParaRPr lang="en-US"/>
          </a:p>
        </p:txBody>
      </p: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/>
              <a:t>Explanation: why is stabilizability needed</a:t>
            </a:r>
            <a:endParaRPr lang="en-US" sz="3200" dirty="0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1295400"/>
          </a:xfrm>
        </p:spPr>
        <p:txBody>
          <a:bodyPr/>
          <a:lstStyle/>
          <a:p>
            <a:pPr marL="514350" indent="-514350">
              <a:buNone/>
            </a:pPr>
            <a:r>
              <a:rPr lang="en-US" dirty="0" smtClean="0"/>
              <a:t>               not stabilizable  </a:t>
            </a:r>
          </a:p>
          <a:p>
            <a:pPr marL="514350" indent="-514350">
              <a:buNone/>
            </a:pPr>
            <a:r>
              <a:rPr lang="en-US" dirty="0" smtClean="0"/>
              <a:t>		</a:t>
            </a:r>
            <a:r>
              <a:rPr lang="en-US" dirty="0"/>
              <a:t> </a:t>
            </a:r>
            <a:r>
              <a:rPr lang="en-US" dirty="0" smtClean="0"/>
              <a:t>there are unstable uncontrollable modes</a:t>
            </a:r>
            <a:endParaRPr lang="en-US" dirty="0"/>
          </a:p>
          <a:p>
            <a:pPr marL="514350" indent="-51435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785239" y="914400"/>
            <a:ext cx="1360046" cy="468352"/>
          </a:xfrm>
          <a:prstGeom prst="rect">
            <a:avLst/>
          </a:prstGeom>
          <a:noFill/>
          <a:ln/>
          <a:effectLst/>
        </p:spPr>
      </p:pic>
      <p:sp>
        <p:nvSpPr>
          <p:cNvPr id="14" name="Right Arrow 13"/>
          <p:cNvSpPr/>
          <p:nvPr/>
        </p:nvSpPr>
        <p:spPr bwMode="auto">
          <a:xfrm>
            <a:off x="4724400" y="1066800"/>
            <a:ext cx="6096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219200" y="23622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i="0" kern="0" dirty="0" smtClean="0">
                <a:latin typeface="+mn-lt"/>
              </a:rPr>
              <a:t>there </a:t>
            </a:r>
            <a:r>
              <a:rPr lang="en-US" sz="2800" i="0" u="sng" kern="0" dirty="0" smtClean="0">
                <a:latin typeface="+mn-lt"/>
              </a:rPr>
              <a:t>might</a:t>
            </a:r>
            <a:r>
              <a:rPr lang="en-US" sz="2800" i="0" kern="0" dirty="0" smtClean="0">
                <a:latin typeface="+mn-lt"/>
              </a:rPr>
              <a:t> be some initial conditions such that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457200" y="2514600"/>
            <a:ext cx="6096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533400" y="41148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i="0" kern="0" dirty="0" smtClean="0">
                <a:latin typeface="+mn-lt"/>
              </a:rPr>
              <a:t>since the optimal cost is given by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219200" y="5029200"/>
            <a:ext cx="3367602" cy="458113"/>
          </a:xfrm>
          <a:prstGeom prst="rect">
            <a:avLst/>
          </a:prstGeom>
          <a:noFill/>
          <a:ln/>
          <a:effectLst/>
        </p:spPr>
      </p:pic>
      <p:sp>
        <p:nvSpPr>
          <p:cNvPr id="28" name="Right Arrow 27"/>
          <p:cNvSpPr/>
          <p:nvPr/>
        </p:nvSpPr>
        <p:spPr bwMode="auto">
          <a:xfrm>
            <a:off x="990600" y="6172200"/>
            <a:ext cx="6096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4" name="Picture 3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905000" y="6096000"/>
            <a:ext cx="3102501" cy="528896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2857875" y="3200400"/>
            <a:ext cx="3088892" cy="59146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F3AA-3808-42D2-8927-8EB279AB614C}" type="slidenum">
              <a:rPr lang="en-US"/>
              <a:pPr/>
              <a:t>34</a:t>
            </a:fld>
            <a:endParaRPr lang="en-US"/>
          </a:p>
        </p:txBody>
      </p: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/>
              <a:t>Explanation: why is </a:t>
            </a:r>
            <a:r>
              <a:rPr lang="en-US" sz="2800" dirty="0" err="1" smtClean="0"/>
              <a:t>detectability</a:t>
            </a:r>
            <a:r>
              <a:rPr lang="en-US" sz="2800" dirty="0" smtClean="0"/>
              <a:t> is needed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S=0</a:t>
            </a:r>
            <a:endParaRPr lang="en-US" sz="2800" b="1" dirty="0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1295400"/>
          </a:xfrm>
        </p:spPr>
        <p:txBody>
          <a:bodyPr/>
          <a:lstStyle/>
          <a:p>
            <a:pPr marL="514350" indent="-514350">
              <a:buNone/>
            </a:pPr>
            <a:r>
              <a:rPr lang="en-US" dirty="0" smtClean="0"/>
              <a:t>               </a:t>
            </a:r>
            <a:r>
              <a:rPr lang="en-US" dirty="0" err="1" smtClean="0"/>
              <a:t>not</a:t>
            </a:r>
            <a:r>
              <a:rPr lang="en-US" dirty="0" smtClean="0"/>
              <a:t> detectable</a:t>
            </a:r>
          </a:p>
          <a:p>
            <a:pPr marL="514350" indent="-514350">
              <a:buNone/>
            </a:pPr>
            <a:r>
              <a:rPr lang="en-US" dirty="0" smtClean="0"/>
              <a:t>		</a:t>
            </a:r>
            <a:r>
              <a:rPr lang="en-US" dirty="0"/>
              <a:t> </a:t>
            </a:r>
            <a:r>
              <a:rPr lang="en-US" dirty="0" smtClean="0"/>
              <a:t>there are unstable unobservable modes</a:t>
            </a:r>
            <a:endParaRPr lang="en-US" dirty="0"/>
          </a:p>
          <a:p>
            <a:pPr marL="514350" indent="-51435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809426" y="1219200"/>
            <a:ext cx="1311670" cy="468154"/>
          </a:xfrm>
          <a:prstGeom prst="rect">
            <a:avLst/>
          </a:prstGeom>
          <a:noFill/>
          <a:ln/>
          <a:effectLst/>
        </p:spPr>
      </p:pic>
      <p:sp>
        <p:nvSpPr>
          <p:cNvPr id="14" name="Right Arrow 13"/>
          <p:cNvSpPr/>
          <p:nvPr/>
        </p:nvSpPr>
        <p:spPr bwMode="auto">
          <a:xfrm>
            <a:off x="4724400" y="1371600"/>
            <a:ext cx="6096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371600" y="2743200"/>
            <a:ext cx="7772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i="0" kern="0" dirty="0" smtClean="0">
                <a:latin typeface="+mn-lt"/>
              </a:rPr>
              <a:t>these modes do not affect the optimal cost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457200" y="2895600"/>
            <a:ext cx="6096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600200" y="5562600"/>
            <a:ext cx="632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need to stabilize 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these </a:t>
            </a:r>
            <a:r>
              <a:rPr kumimoji="0" lang="en-US" sz="2800" b="0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modes</a:t>
            </a:r>
            <a:endParaRPr kumimoji="0" lang="en-US" sz="2800" b="0" u="none" strike="noStrike" kern="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Right Arrow 27"/>
          <p:cNvSpPr/>
          <p:nvPr/>
        </p:nvSpPr>
        <p:spPr bwMode="auto">
          <a:xfrm>
            <a:off x="533400" y="5715000"/>
            <a:ext cx="6096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093844" y="3810000"/>
            <a:ext cx="6727712" cy="88174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F3AA-3808-42D2-8927-8EB279AB614C}" type="slidenum">
              <a:rPr lang="en-US"/>
              <a:pPr/>
              <a:t>35</a:t>
            </a:fld>
            <a:endParaRPr lang="en-US"/>
          </a:p>
        </p:txBody>
      </p: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/>
              <a:t>Explanation: why is observability needed</a:t>
            </a:r>
            <a:endParaRPr lang="en-US" sz="3200" dirty="0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15364"/>
            <a:ext cx="8458200" cy="129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 DARE can be written in the </a:t>
            </a:r>
            <a:r>
              <a:rPr lang="en-US" b="1" u="sng" dirty="0" smtClean="0">
                <a:latin typeface="Helvetica" pitchFamily="34" charset="0"/>
              </a:rPr>
              <a:t>Joseph stabilized</a:t>
            </a:r>
            <a:r>
              <a:rPr lang="en-US" dirty="0" smtClean="0"/>
              <a:t> form:</a:t>
            </a:r>
            <a:endParaRPr lang="en-US" dirty="0"/>
          </a:p>
          <a:p>
            <a:pPr marL="514350" indent="-51435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5" name="Picture 34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98077" y="2963164"/>
            <a:ext cx="8015579" cy="609602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57200" y="4258564"/>
            <a:ext cx="3582047" cy="464340"/>
          </a:xfrm>
          <a:prstGeom prst="rect">
            <a:avLst/>
          </a:prstGeom>
          <a:noFill/>
          <a:ln/>
          <a:effectLst/>
        </p:spPr>
      </p:pic>
      <p:sp>
        <p:nvSpPr>
          <p:cNvPr id="24" name="Rectangle 23"/>
          <p:cNvSpPr/>
          <p:nvPr/>
        </p:nvSpPr>
        <p:spPr>
          <a:xfrm>
            <a:off x="5181600" y="4182364"/>
            <a:ext cx="33457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(closed-loop matrix)</a:t>
            </a:r>
            <a:endParaRPr lang="en-US" dirty="0"/>
          </a:p>
        </p:txBody>
      </p:sp>
      <p:pic>
        <p:nvPicPr>
          <p:cNvPr id="29" name="Picture 28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33400" y="5249164"/>
            <a:ext cx="2928108" cy="532384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57200" y="6239764"/>
            <a:ext cx="2994656" cy="465836"/>
          </a:xfrm>
          <a:prstGeom prst="rect">
            <a:avLst/>
          </a:prstGeom>
          <a:noFill/>
          <a:ln/>
          <a:effectLst/>
        </p:spPr>
      </p:pic>
      <p:sp>
        <p:nvSpPr>
          <p:cNvPr id="31" name="Right Arrow 30"/>
          <p:cNvSpPr/>
          <p:nvPr/>
        </p:nvSpPr>
        <p:spPr bwMode="auto">
          <a:xfrm>
            <a:off x="4114800" y="5782564"/>
            <a:ext cx="9906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114800" y="5249164"/>
            <a:ext cx="1024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define</a:t>
            </a:r>
            <a:endParaRPr lang="en-US" dirty="0"/>
          </a:p>
        </p:txBody>
      </p:sp>
      <p:pic>
        <p:nvPicPr>
          <p:cNvPr id="34" name="Picture 3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791200" y="5401564"/>
            <a:ext cx="2950739" cy="117523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 animBg="1"/>
      <p:bldP spid="3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F3AA-3808-42D2-8927-8EB279AB614C}" type="slidenum">
              <a:rPr lang="en-US"/>
              <a:pPr/>
              <a:t>36</a:t>
            </a:fld>
            <a:endParaRPr lang="en-US"/>
          </a:p>
        </p:txBody>
      </p: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/>
              <a:t>Explanation: why is observability needed</a:t>
            </a:r>
            <a:endParaRPr lang="en-US" sz="3200" dirty="0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1295400"/>
          </a:xfrm>
        </p:spPr>
        <p:txBody>
          <a:bodyPr/>
          <a:lstStyle/>
          <a:p>
            <a:pPr marL="514350" indent="-514350">
              <a:buNone/>
            </a:pPr>
            <a:r>
              <a:rPr lang="en-US" b="1" u="sng" dirty="0" smtClean="0">
                <a:latin typeface="Helvetica" pitchFamily="34" charset="0"/>
              </a:rPr>
              <a:t>Joseph stabilized</a:t>
            </a:r>
            <a:r>
              <a:rPr lang="en-US" dirty="0" smtClean="0"/>
              <a:t> ARE:</a:t>
            </a:r>
            <a:endParaRPr lang="en-US" dirty="0"/>
          </a:p>
          <a:p>
            <a:pPr marL="514350" indent="-51435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981200" y="2209800"/>
            <a:ext cx="5418698" cy="586575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685800" y="5791200"/>
            <a:ext cx="3582047" cy="464340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943600" y="5410200"/>
            <a:ext cx="2950739" cy="1175238"/>
          </a:xfrm>
          <a:prstGeom prst="rect">
            <a:avLst/>
          </a:prstGeom>
          <a:noFill/>
          <a:ln/>
          <a:effectLst/>
        </p:spPr>
      </p:pic>
      <p:sp>
        <p:nvSpPr>
          <p:cNvPr id="8" name="Rectangle 7"/>
          <p:cNvSpPr/>
          <p:nvPr/>
        </p:nvSpPr>
        <p:spPr>
          <a:xfrm>
            <a:off x="609600" y="3276600"/>
            <a:ext cx="772198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Looks like a Lyapunov equation and, in fact, it</a:t>
            </a:r>
          </a:p>
          <a:p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is the Lyapunov equation for the </a:t>
            </a:r>
            <a:r>
              <a:rPr lang="en-US" sz="2800" b="1" i="0" kern="0" dirty="0" smtClean="0">
                <a:solidFill>
                  <a:srgbClr val="000000"/>
                </a:solidFill>
                <a:latin typeface="Helvetica"/>
              </a:rPr>
              <a:t>observability </a:t>
            </a:r>
          </a:p>
          <a:p>
            <a:r>
              <a:rPr lang="en-US" sz="2800" b="1" i="0" kern="0" dirty="0" err="1" smtClean="0">
                <a:solidFill>
                  <a:srgbClr val="000000"/>
                </a:solidFill>
                <a:latin typeface="Helvetica"/>
              </a:rPr>
              <a:t>Grammian</a:t>
            </a:r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 of the pair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F3AA-3808-42D2-8927-8EB279AB614C}" type="slidenum">
              <a:rPr lang="en-US"/>
              <a:pPr/>
              <a:t>37</a:t>
            </a:fld>
            <a:endParaRPr lang="en-US"/>
          </a:p>
        </p:txBody>
      </p: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/>
              <a:t>Explanation: why is observability needed</a:t>
            </a:r>
            <a:endParaRPr lang="en-US" sz="3200" dirty="0"/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1295400"/>
          </a:xfrm>
        </p:spPr>
        <p:txBody>
          <a:bodyPr/>
          <a:lstStyle/>
          <a:p>
            <a:pPr marL="514350" indent="-514350">
              <a:buNone/>
            </a:pPr>
            <a:r>
              <a:rPr lang="en-US" b="1" u="sng" dirty="0" smtClean="0">
                <a:latin typeface="Helvetica" pitchFamily="34" charset="0"/>
              </a:rPr>
              <a:t>Joseph stabilized</a:t>
            </a:r>
            <a:r>
              <a:rPr lang="en-US" dirty="0" smtClean="0"/>
              <a:t> ARE:</a:t>
            </a:r>
            <a:endParaRPr lang="en-US" dirty="0"/>
          </a:p>
          <a:p>
            <a:pPr marL="514350" indent="-51435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1981200" y="2209800"/>
            <a:ext cx="5418698" cy="586575"/>
          </a:xfrm>
          <a:prstGeom prst="rect">
            <a:avLst/>
          </a:prstGeom>
          <a:noFill/>
          <a:ln/>
          <a:effectLst/>
        </p:spPr>
      </p:pic>
      <p:sp>
        <p:nvSpPr>
          <p:cNvPr id="17" name="Rectangle 16"/>
          <p:cNvSpPr/>
          <p:nvPr/>
        </p:nvSpPr>
        <p:spPr>
          <a:xfrm>
            <a:off x="381000" y="3124200"/>
            <a:ext cx="35012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It can be shown that:</a:t>
            </a:r>
            <a:endParaRPr lang="en-US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304567" y="4038600"/>
            <a:ext cx="335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observable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33400" y="4038600"/>
            <a:ext cx="1101258" cy="468352"/>
          </a:xfrm>
          <a:prstGeom prst="rect">
            <a:avLst/>
          </a:prstGeom>
          <a:noFill/>
          <a:ln/>
          <a:effectLst/>
        </p:spPr>
      </p:pic>
      <p:sp>
        <p:nvSpPr>
          <p:cNvPr id="22" name="Left-Right Arrow 21"/>
          <p:cNvSpPr/>
          <p:nvPr/>
        </p:nvSpPr>
        <p:spPr bwMode="auto">
          <a:xfrm>
            <a:off x="3733800" y="4114800"/>
            <a:ext cx="914400" cy="3810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5257800" y="4038600"/>
            <a:ext cx="335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ct val="20000"/>
              </a:spcBef>
              <a:defRPr/>
            </a:pP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</a:t>
            </a:r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observable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6" name="Picture 3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164346" y="4038600"/>
            <a:ext cx="1288630" cy="515734"/>
          </a:xfrm>
          <a:prstGeom prst="rect">
            <a:avLst/>
          </a:prstGeom>
          <a:noFill/>
          <a:ln/>
          <a:effectLst/>
        </p:spPr>
      </p:pic>
      <p:sp>
        <p:nvSpPr>
          <p:cNvPr id="27" name="Left-Right Arrow 26"/>
          <p:cNvSpPr/>
          <p:nvPr/>
        </p:nvSpPr>
        <p:spPr bwMode="auto">
          <a:xfrm>
            <a:off x="3733800" y="5334000"/>
            <a:ext cx="914400" cy="3810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8" name="Picture 2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029200" y="5410200"/>
            <a:ext cx="1466013" cy="430877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209800" y="6096000"/>
            <a:ext cx="3582047" cy="464340"/>
          </a:xfrm>
          <a:prstGeom prst="rect">
            <a:avLst/>
          </a:prstGeom>
          <a:noFill/>
          <a:ln/>
          <a:effectLst/>
        </p:spPr>
      </p:pic>
      <p:sp>
        <p:nvSpPr>
          <p:cNvPr id="35" name="Rectangle 34"/>
          <p:cNvSpPr/>
          <p:nvPr/>
        </p:nvSpPr>
        <p:spPr>
          <a:xfrm>
            <a:off x="6324600" y="5903893"/>
            <a:ext cx="29766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asymptotically</a:t>
            </a:r>
          </a:p>
          <a:p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stable (Schur)</a:t>
            </a:r>
            <a:endParaRPr lang="en-US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152400" y="5257800"/>
            <a:ext cx="335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stabilizable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6" name="Picture 25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81466" y="5257800"/>
            <a:ext cx="1100791" cy="468154"/>
          </a:xfrm>
          <a:prstGeom prst="rect">
            <a:avLst/>
          </a:prstGeom>
          <a:noFill/>
          <a:ln/>
          <a:effectLst/>
        </p:spPr>
      </p:pic>
      <p:sp>
        <p:nvSpPr>
          <p:cNvPr id="29" name="Rectangle 28"/>
          <p:cNvSpPr/>
          <p:nvPr/>
        </p:nvSpPr>
        <p:spPr>
          <a:xfrm>
            <a:off x="6858000" y="5334000"/>
            <a:ext cx="785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and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 animBg="1"/>
      <p:bldP spid="27" grpId="0" animBg="1"/>
      <p:bldP spid="3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A885-49BE-4B19-A308-95D3DBA3921E}" type="slidenum">
              <a:rPr lang="en-US"/>
              <a:pPr/>
              <a:t>38</a:t>
            </a:fld>
            <a:endParaRPr lang="en-US"/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Double Integrator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76200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LQR</a:t>
            </a:r>
            <a:endParaRPr lang="en-US" sz="2400" dirty="0"/>
          </a:p>
        </p:txBody>
      </p:sp>
      <p:pic>
        <p:nvPicPr>
          <p:cNvPr id="70042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15200" y="5486400"/>
            <a:ext cx="10668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634706" y="5181600"/>
            <a:ext cx="4383925" cy="917565"/>
          </a:xfrm>
          <a:prstGeom prst="rect">
            <a:avLst/>
          </a:prstGeom>
          <a:noFill/>
          <a:ln/>
          <a:effectLst/>
        </p:spPr>
      </p:pic>
      <p:pic>
        <p:nvPicPr>
          <p:cNvPr id="700425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" y="1752600"/>
            <a:ext cx="8189913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9C03-E8DE-4F7A-9B42-34BFEF85E587}" type="slidenum">
              <a:rPr lang="en-US"/>
              <a:pPr/>
              <a:t>39</a:t>
            </a:fld>
            <a:endParaRPr lang="en-US"/>
          </a:p>
        </p:txBody>
      </p:sp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Double Integrator</a:t>
            </a:r>
          </a:p>
        </p:txBody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76200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Penalize position in the infinite horizon cost functional:</a:t>
            </a:r>
          </a:p>
        </p:txBody>
      </p:sp>
      <p:pic>
        <p:nvPicPr>
          <p:cNvPr id="70246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6250" y="1752600"/>
            <a:ext cx="8189913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2469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3400" y="5105400"/>
            <a:ext cx="32575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2470" name="Rectangle 6"/>
          <p:cNvSpPr>
            <a:spLocks noChangeArrowheads="1"/>
          </p:cNvSpPr>
          <p:nvPr/>
        </p:nvSpPr>
        <p:spPr bwMode="auto">
          <a:xfrm>
            <a:off x="2057400" y="4343400"/>
            <a:ext cx="2209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Observable</a:t>
            </a:r>
          </a:p>
        </p:txBody>
      </p:sp>
      <p:sp>
        <p:nvSpPr>
          <p:cNvPr id="702471" name="Rectangle 7"/>
          <p:cNvSpPr>
            <a:spLocks noChangeArrowheads="1"/>
          </p:cNvSpPr>
          <p:nvPr/>
        </p:nvSpPr>
        <p:spPr bwMode="auto">
          <a:xfrm>
            <a:off x="6934200" y="4343400"/>
            <a:ext cx="2209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Controllable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80549" y="4343400"/>
            <a:ext cx="1312226" cy="468352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5509639" y="4343400"/>
            <a:ext cx="1360046" cy="468352"/>
          </a:xfrm>
          <a:prstGeom prst="rect">
            <a:avLst/>
          </a:prstGeom>
          <a:noFill/>
          <a:ln/>
          <a:effectLst/>
        </p:spPr>
      </p:pic>
      <p:pic>
        <p:nvPicPr>
          <p:cNvPr id="702475" name="Picture 11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445000" y="5187950"/>
            <a:ext cx="45339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70" grpId="0"/>
      <p:bldP spid="7024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D6B0A4-3A1E-4654-ADD4-4ECFB2979A11}" type="slidenum">
              <a:rPr lang="en-US"/>
              <a:pPr/>
              <a:t>4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LQ Cost Functional (review)</a:t>
            </a:r>
          </a:p>
        </p:txBody>
      </p:sp>
      <p:sp>
        <p:nvSpPr>
          <p:cNvPr id="652292" name="Rectangle 4"/>
          <p:cNvSpPr>
            <a:spLocks noChangeArrowheads="1"/>
          </p:cNvSpPr>
          <p:nvPr/>
        </p:nvSpPr>
        <p:spPr bwMode="auto">
          <a:xfrm>
            <a:off x="457200" y="2438400"/>
            <a:ext cx="8229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000" i="0" dirty="0">
                <a:latin typeface="Helvetica" pitchFamily="34" charset="0"/>
              </a:rPr>
              <a:t>                                          	</a:t>
            </a:r>
            <a:r>
              <a:rPr lang="en-US" sz="2000" i="0" dirty="0" smtClean="0">
                <a:latin typeface="Helvetica" pitchFamily="34" charset="0"/>
              </a:rPr>
              <a:t>total </a:t>
            </a:r>
            <a:r>
              <a:rPr lang="en-US" sz="2000" i="0" dirty="0">
                <a:latin typeface="Helvetica" pitchFamily="34" charset="0"/>
              </a:rPr>
              <a:t>number of </a:t>
            </a:r>
            <a:r>
              <a:rPr lang="en-US" sz="2000" i="0" dirty="0" smtClean="0">
                <a:latin typeface="Helvetica" pitchFamily="34" charset="0"/>
              </a:rPr>
              <a:t>steps—“horizon”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000" i="0" dirty="0" smtClean="0">
              <a:latin typeface="Helvetica" pitchFamily="34" charset="0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r>
              <a:rPr lang="en-US" sz="2000" i="0" dirty="0" smtClean="0">
                <a:latin typeface="Helvetica" pitchFamily="34" charset="0"/>
              </a:rPr>
              <a:t>                                           </a:t>
            </a:r>
            <a:r>
              <a:rPr lang="en-US" sz="2000" i="0" dirty="0">
                <a:latin typeface="Helvetica" pitchFamily="34" charset="0"/>
              </a:rPr>
              <a:t>	penalizes the final state   					deviation from the origin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sz="2000" i="0" dirty="0">
                <a:latin typeface="Helvetica" pitchFamily="34" charset="0"/>
              </a:rPr>
              <a:t> 				penalizes the transient </a:t>
            </a:r>
            <a:r>
              <a:rPr lang="en-US" sz="2000" i="0" dirty="0" smtClean="0">
                <a:latin typeface="Helvetica" pitchFamily="34" charset="0"/>
              </a:rPr>
              <a:t>state deviation 				from the origin and the control effort       </a:t>
            </a:r>
            <a:r>
              <a:rPr lang="en-US" sz="2000" i="0" dirty="0">
                <a:latin typeface="Helvetica" pitchFamily="34" charset="0"/>
              </a:rPr>
              <a:t>	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sz="2000" i="0" dirty="0">
                <a:latin typeface="Helvetica" pitchFamily="34" charset="0"/>
              </a:rPr>
              <a:t>                                           	</a:t>
            </a:r>
          </a:p>
        </p:txBody>
      </p:sp>
      <p:pic>
        <p:nvPicPr>
          <p:cNvPr id="652299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66801" y="2514601"/>
            <a:ext cx="311151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066800" y="3276601"/>
            <a:ext cx="2038357" cy="405069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990600" y="4191000"/>
            <a:ext cx="2609776" cy="688690"/>
          </a:xfrm>
          <a:prstGeom prst="rect">
            <a:avLst/>
          </a:prstGeom>
          <a:noFill/>
          <a:ln/>
          <a:effectLst/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137193" y="5486400"/>
            <a:ext cx="1123665" cy="415020"/>
          </a:xfrm>
          <a:prstGeom prst="rect">
            <a:avLst/>
          </a:prstGeom>
          <a:noFill/>
          <a:ln/>
          <a:effectLst/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3549914" y="5181601"/>
            <a:ext cx="1989655" cy="916465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705600" y="5486401"/>
            <a:ext cx="951752" cy="277118"/>
          </a:xfrm>
          <a:prstGeom prst="rect">
            <a:avLst/>
          </a:prstGeom>
          <a:noFill/>
          <a:ln/>
          <a:effectLst/>
        </p:spPr>
      </p:pic>
      <p:pic>
        <p:nvPicPr>
          <p:cNvPr id="33" name="Picture 32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447450" y="1066801"/>
            <a:ext cx="8394567" cy="914435"/>
          </a:xfrm>
          <a:prstGeom prst="rect">
            <a:avLst/>
          </a:prstGeom>
          <a:noFill/>
          <a:ln/>
          <a:effectLst/>
        </p:spPr>
      </p:pic>
      <p:sp>
        <p:nvSpPr>
          <p:cNvPr id="22" name="TextBox 21"/>
          <p:cNvSpPr txBox="1"/>
          <p:nvPr/>
        </p:nvSpPr>
        <p:spPr>
          <a:xfrm>
            <a:off x="3429000" y="6324601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symmetric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 rot="10800000">
            <a:off x="1524000" y="5943600"/>
            <a:ext cx="182880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5400000" flipH="1" flipV="1">
            <a:off x="4000500" y="6210300"/>
            <a:ext cx="457200" cy="76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4953000" y="5867400"/>
            <a:ext cx="2057400" cy="685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7010400" y="5334000"/>
            <a:ext cx="3810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9A044-08E0-4A8E-B047-96829487C974}" type="slidenum">
              <a:rPr lang="en-US"/>
              <a:pPr/>
              <a:t>40</a:t>
            </a:fld>
            <a:endParaRPr lang="en-US"/>
          </a:p>
        </p:txBody>
      </p:sp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- Steady State Solution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609600"/>
          </a:xfrm>
        </p:spPr>
        <p:txBody>
          <a:bodyPr/>
          <a:lstStyle/>
          <a:p>
            <a:r>
              <a:rPr lang="en-US"/>
              <a:t>The steady state solution of the DARE:</a:t>
            </a:r>
          </a:p>
        </p:txBody>
      </p:sp>
      <p:sp>
        <p:nvSpPr>
          <p:cNvPr id="706572" name="Rectangle 12"/>
          <p:cNvSpPr>
            <a:spLocks noChangeArrowheads="1"/>
          </p:cNvSpPr>
          <p:nvPr/>
        </p:nvSpPr>
        <p:spPr bwMode="auto">
          <a:xfrm>
            <a:off x="647700" y="3124200"/>
            <a:ext cx="45339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Use matlab function dare</a:t>
            </a:r>
          </a:p>
        </p:txBody>
      </p:sp>
      <p:pic>
        <p:nvPicPr>
          <p:cNvPr id="706573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3962400"/>
            <a:ext cx="48577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575" name="Picture 1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86400" y="5181600"/>
            <a:ext cx="3201988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6576" name="Rectangle 16"/>
          <p:cNvSpPr>
            <a:spLocks noChangeArrowheads="1"/>
          </p:cNvSpPr>
          <p:nvPr/>
        </p:nvSpPr>
        <p:spPr bwMode="auto">
          <a:xfrm>
            <a:off x="647700" y="5334000"/>
            <a:ext cx="46863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Get steady state answer:</a:t>
            </a:r>
          </a:p>
        </p:txBody>
      </p:sp>
      <p:pic>
        <p:nvPicPr>
          <p:cNvPr id="706577" name="Picture 1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3663" y="1979613"/>
            <a:ext cx="8955087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72" grpId="0"/>
      <p:bldP spid="70657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AD3B-5691-4419-BBFB-2CC2A515F1B6}" type="slidenum">
              <a:rPr lang="en-US"/>
              <a:pPr/>
              <a:t>41</a:t>
            </a:fld>
            <a:endParaRPr lang="en-US"/>
          </a:p>
        </p:txBody>
      </p:sp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 - Infinite Horizon LQ Regulator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924800" cy="1524000"/>
          </a:xfrm>
        </p:spPr>
        <p:txBody>
          <a:bodyPr/>
          <a:lstStyle/>
          <a:p>
            <a:r>
              <a:rPr lang="en-US"/>
              <a:t>The control law is given by:</a:t>
            </a:r>
          </a:p>
        </p:txBody>
      </p:sp>
      <p:pic>
        <p:nvPicPr>
          <p:cNvPr id="70758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" y="1981200"/>
            <a:ext cx="3144838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7589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0" y="1905000"/>
            <a:ext cx="396240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7592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0" y="2828925"/>
            <a:ext cx="27432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7595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04800" y="4267200"/>
            <a:ext cx="3675063" cy="152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7596" name="Rectangle 12"/>
          <p:cNvSpPr>
            <a:spLocks noChangeArrowheads="1"/>
          </p:cNvSpPr>
          <p:nvPr/>
        </p:nvSpPr>
        <p:spPr bwMode="auto">
          <a:xfrm>
            <a:off x="609600" y="3429000"/>
            <a:ext cx="7924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 dirty="0" smtClean="0">
                <a:latin typeface="Helvetica" pitchFamily="34" charset="0"/>
              </a:rPr>
              <a:t>Closed-loop </a:t>
            </a:r>
            <a:r>
              <a:rPr lang="en-US" sz="2800" i="0" dirty="0">
                <a:latin typeface="Helvetica" pitchFamily="34" charset="0"/>
              </a:rPr>
              <a:t>poles are the eigenvalues of</a:t>
            </a:r>
          </a:p>
        </p:txBody>
      </p:sp>
      <p:sp>
        <p:nvSpPr>
          <p:cNvPr id="707597" name="Rectangle 13"/>
          <p:cNvSpPr>
            <a:spLocks noChangeArrowheads="1"/>
          </p:cNvSpPr>
          <p:nvPr/>
        </p:nvSpPr>
        <p:spPr bwMode="auto">
          <a:xfrm>
            <a:off x="4610100" y="4191000"/>
            <a:ext cx="45339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0">
                <a:latin typeface="Helvetica" pitchFamily="34" charset="0"/>
              </a:rPr>
              <a:t>Use matlab command:</a:t>
            </a:r>
          </a:p>
        </p:txBody>
      </p:sp>
      <p:sp>
        <p:nvSpPr>
          <p:cNvPr id="707598" name="Rectangle 14"/>
          <p:cNvSpPr>
            <a:spLocks noChangeArrowheads="1"/>
          </p:cNvSpPr>
          <p:nvPr/>
        </p:nvSpPr>
        <p:spPr bwMode="auto">
          <a:xfrm>
            <a:off x="5181600" y="4800600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i="0">
                <a:latin typeface="Courier New" pitchFamily="49" charset="0"/>
              </a:rPr>
              <a:t>&gt;&gt; abs(eig(Ac))</a:t>
            </a:r>
          </a:p>
        </p:txBody>
      </p:sp>
      <p:sp>
        <p:nvSpPr>
          <p:cNvPr id="707599" name="Rectangle 15"/>
          <p:cNvSpPr>
            <a:spLocks noChangeArrowheads="1"/>
          </p:cNvSpPr>
          <p:nvPr/>
        </p:nvSpPr>
        <p:spPr bwMode="auto">
          <a:xfrm>
            <a:off x="533400" y="6096000"/>
            <a:ext cx="2286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is </a:t>
            </a:r>
            <a:r>
              <a:rPr lang="en-US" i="0" dirty="0" smtClean="0">
                <a:latin typeface="Helvetica" pitchFamily="34" charset="0"/>
              </a:rPr>
              <a:t>Schur</a:t>
            </a:r>
            <a:endParaRPr lang="en-US" b="1" dirty="0">
              <a:latin typeface="Century Schoolbook" pitchFamily="18" charset="0"/>
            </a:endParaRPr>
          </a:p>
        </p:txBody>
      </p:sp>
      <p:sp>
        <p:nvSpPr>
          <p:cNvPr id="707600" name="Rectangle 16"/>
          <p:cNvSpPr>
            <a:spLocks noChangeArrowheads="1"/>
          </p:cNvSpPr>
          <p:nvPr/>
        </p:nvSpPr>
        <p:spPr bwMode="auto">
          <a:xfrm>
            <a:off x="5257800" y="5305425"/>
            <a:ext cx="202811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i="0" dirty="0" err="1">
                <a:latin typeface="Courier New" pitchFamily="49" charset="0"/>
              </a:rPr>
              <a:t>ans</a:t>
            </a:r>
            <a:r>
              <a:rPr lang="en-US" b="1" i="0" dirty="0">
                <a:latin typeface="Courier New" pitchFamily="49" charset="0"/>
              </a:rPr>
              <a:t> </a:t>
            </a:r>
            <a:r>
              <a:rPr lang="en-US" b="1" i="0" dirty="0" smtClean="0">
                <a:latin typeface="Courier New" pitchFamily="49" charset="0"/>
              </a:rPr>
              <a:t>=</a:t>
            </a:r>
          </a:p>
          <a:p>
            <a:r>
              <a:rPr lang="en-US" b="1" i="0" dirty="0" smtClean="0">
                <a:latin typeface="Courier New" pitchFamily="49" charset="0"/>
              </a:rPr>
              <a:t>
    0.6736
    0.6736</a:t>
            </a:r>
            <a:endParaRPr lang="en-US" b="1" i="0" dirty="0">
              <a:latin typeface="Courier New" pitchFamily="49" charset="0"/>
            </a:endParaRPr>
          </a:p>
        </p:txBody>
      </p:sp>
      <p:sp>
        <p:nvSpPr>
          <p:cNvPr id="707601" name="Text Box 17"/>
          <p:cNvSpPr txBox="1">
            <a:spLocks noChangeArrowheads="1"/>
          </p:cNvSpPr>
          <p:nvPr/>
        </p:nvSpPr>
        <p:spPr bwMode="auto">
          <a:xfrm>
            <a:off x="2590800" y="2743200"/>
            <a:ext cx="1500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Answer </a:t>
            </a:r>
            <a:r>
              <a:rPr lang="en-US">
                <a:sym typeface="Wingdings" pitchFamily="2" charset="2"/>
              </a:rPr>
              <a:t>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96" grpId="0"/>
      <p:bldP spid="707597" grpId="0"/>
      <p:bldP spid="707598" grpId="0"/>
      <p:bldP spid="707599" grpId="0"/>
      <p:bldP spid="707600" grpId="0"/>
      <p:bldP spid="70760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AAA0-1DC7-478C-AC4B-5E04EF115E80}" type="slidenum">
              <a:rPr lang="en-US"/>
              <a:pPr/>
              <a:t>42</a:t>
            </a:fld>
            <a:endParaRPr lang="en-US"/>
          </a:p>
        </p:txBody>
      </p:sp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77200" cy="5486400"/>
          </a:xfrm>
        </p:spPr>
        <p:txBody>
          <a:bodyPr/>
          <a:lstStyle/>
          <a:p>
            <a:r>
              <a:rPr lang="en-US" dirty="0"/>
              <a:t>Convergence of LQR as </a:t>
            </a:r>
            <a:r>
              <a:rPr lang="en-US" dirty="0" smtClean="0"/>
              <a:t>horizon</a:t>
            </a:r>
          </a:p>
          <a:p>
            <a:endParaRPr lang="en-US" dirty="0"/>
          </a:p>
          <a:p>
            <a:pPr lvl="1"/>
            <a:r>
              <a:rPr lang="en-US" dirty="0" smtClean="0"/>
              <a:t>                    stabilizable</a:t>
            </a:r>
            <a:endParaRPr lang="en-US" dirty="0"/>
          </a:p>
          <a:p>
            <a:pPr lvl="1"/>
            <a:r>
              <a:rPr lang="en-US" dirty="0"/>
              <a:t>                    </a:t>
            </a:r>
            <a:r>
              <a:rPr lang="en-US" dirty="0" smtClean="0"/>
              <a:t>detectable</a:t>
            </a:r>
            <a:endParaRPr lang="en-US" dirty="0"/>
          </a:p>
          <a:p>
            <a:pPr lvl="1">
              <a:lnSpc>
                <a:spcPct val="30000"/>
              </a:lnSpc>
            </a:pPr>
            <a:endParaRPr lang="en-US" dirty="0"/>
          </a:p>
          <a:p>
            <a:r>
              <a:rPr lang="en-US" dirty="0" smtClean="0"/>
              <a:t>Infinite-horizon LQR</a:t>
            </a:r>
          </a:p>
          <a:p>
            <a:endParaRPr lang="en-US" dirty="0"/>
          </a:p>
          <a:p>
            <a:r>
              <a:rPr lang="en-US" dirty="0" smtClean="0"/>
              <a:t>Unique, positive definite solution of </a:t>
            </a:r>
            <a:r>
              <a:rPr lang="en-US" dirty="0"/>
              <a:t>algebraic Riccati </a:t>
            </a:r>
            <a:r>
              <a:rPr lang="en-US" dirty="0" smtClean="0"/>
              <a:t>equation</a:t>
            </a:r>
          </a:p>
          <a:p>
            <a:endParaRPr lang="en-US" dirty="0"/>
          </a:p>
          <a:p>
            <a:r>
              <a:rPr lang="en-US" dirty="0" smtClean="0"/>
              <a:t>Closed-loop </a:t>
            </a:r>
            <a:r>
              <a:rPr lang="en-US" dirty="0"/>
              <a:t>system is asymptotically stable</a:t>
            </a:r>
          </a:p>
          <a:p>
            <a:pPr>
              <a:lnSpc>
                <a:spcPct val="40000"/>
              </a:lnSpc>
            </a:pPr>
            <a:endParaRPr lang="en-US" dirty="0"/>
          </a:p>
        </p:txBody>
      </p:sp>
      <p:pic>
        <p:nvPicPr>
          <p:cNvPr id="77824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1219200"/>
            <a:ext cx="1550988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2022306" y="2286000"/>
            <a:ext cx="1171913" cy="403566"/>
          </a:xfrm>
          <a:prstGeom prst="rect">
            <a:avLst/>
          </a:prstGeom>
          <a:noFill/>
          <a:ln/>
          <a:effectLst/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038146" y="2820988"/>
            <a:ext cx="1130708" cy="403566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758639-0CF3-42DD-AAE9-3C86CAF3E3E0}" type="slidenum">
              <a:rPr lang="en-US"/>
              <a:pPr/>
              <a:t>43</a:t>
            </a:fld>
            <a:endParaRPr lang="en-US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Additional Material (you are not responsible for this)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Solutions of Infinite Horizon LQR using the Hamiltonian Matrix </a:t>
            </a:r>
          </a:p>
          <a:p>
            <a:pPr lvl="1"/>
            <a:r>
              <a:rPr lang="en-US" sz="2400" dirty="0" smtClean="0"/>
              <a:t>(see ME232 class notes by M. Tomizuka)</a:t>
            </a:r>
          </a:p>
          <a:p>
            <a:pPr lvl="1">
              <a:buNone/>
            </a:pPr>
            <a:endParaRPr lang="en-US" sz="2400" b="1" dirty="0" smtClean="0"/>
          </a:p>
          <a:p>
            <a:r>
              <a:rPr lang="en-US" sz="2400" dirty="0" smtClean="0"/>
              <a:t>Strong  and stabilizing solutions  of the discrete time algebraic Riccati equation (DARE)</a:t>
            </a:r>
          </a:p>
          <a:p>
            <a:endParaRPr lang="en-US" sz="2400" dirty="0" smtClean="0"/>
          </a:p>
          <a:p>
            <a:r>
              <a:rPr lang="en-US" sz="2400" dirty="0" smtClean="0"/>
              <a:t>Some additional results on the convergence of the asymptotic convergence of the discrete time Riccati equation (DRE)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3D48A8-CA3B-4A68-B472-31052DE915F9}" type="slidenum">
              <a:rPr lang="en-US"/>
              <a:pPr/>
              <a:t>44</a:t>
            </a:fld>
            <a:endParaRPr lang="en-US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Infinite Horizon LQ optimal regulator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6106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Consider the nth order  discrete time LTI system:</a:t>
            </a:r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381000" y="2514600"/>
            <a:ext cx="8153400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>
                <a:solidFill>
                  <a:srgbClr val="000000"/>
                </a:solidFill>
                <a:latin typeface="Helvetica" pitchFamily="34" charset="0"/>
              </a:rPr>
              <a:t>We want to find the optimal control which minimizes the cost functional :</a:t>
            </a:r>
          </a:p>
          <a:p>
            <a:pPr>
              <a:spcBef>
                <a:spcPct val="20000"/>
              </a:spcBef>
            </a:pPr>
            <a:endParaRPr lang="en-US" i="0">
              <a:solidFill>
                <a:srgbClr val="000000"/>
              </a:solidFill>
              <a:latin typeface="Helvetica" pitchFamily="34" charset="0"/>
            </a:endParaRPr>
          </a:p>
          <a:p>
            <a:pPr>
              <a:spcBef>
                <a:spcPct val="20000"/>
              </a:spcBef>
            </a:pPr>
            <a:endParaRPr lang="en-US" i="0">
              <a:solidFill>
                <a:srgbClr val="000000"/>
              </a:solidFill>
              <a:latin typeface="Helvetica" pitchFamily="34" charset="0"/>
            </a:endParaRPr>
          </a:p>
          <a:p>
            <a:pPr>
              <a:spcBef>
                <a:spcPct val="20000"/>
              </a:spcBef>
            </a:pPr>
            <a:endParaRPr lang="en-US" i="0">
              <a:solidFill>
                <a:srgbClr val="000000"/>
              </a:solidFill>
              <a:latin typeface="Helvetica" pitchFamily="34" charset="0"/>
            </a:endParaRPr>
          </a:p>
        </p:txBody>
      </p:sp>
      <p:pic>
        <p:nvPicPr>
          <p:cNvPr id="72710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58000" y="1828800"/>
            <a:ext cx="180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11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3225" y="1752600"/>
            <a:ext cx="54673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12" name="Rectangle 10"/>
          <p:cNvSpPr>
            <a:spLocks noChangeArrowheads="1"/>
          </p:cNvSpPr>
          <p:nvPr/>
        </p:nvSpPr>
        <p:spPr bwMode="auto">
          <a:xfrm>
            <a:off x="609600" y="4343400"/>
            <a:ext cx="8153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i="0" dirty="0">
                <a:solidFill>
                  <a:srgbClr val="000000"/>
                </a:solidFill>
                <a:latin typeface="Helvetica" pitchFamily="34" charset="0"/>
              </a:rPr>
              <a:t>Assume:</a:t>
            </a:r>
          </a:p>
          <a:p>
            <a:pPr>
              <a:spcBef>
                <a:spcPct val="20000"/>
              </a:spcBef>
            </a:pP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i="0" dirty="0">
                <a:solidFill>
                  <a:srgbClr val="000000"/>
                </a:solidFill>
                <a:latin typeface="Helvetica" pitchFamily="34" charset="0"/>
              </a:rPr>
              <a:t>                       is controllable or asymptotically stabilizable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i="0" dirty="0">
              <a:solidFill>
                <a:srgbClr val="000000"/>
              </a:solidFill>
              <a:latin typeface="Helvetica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i="0" dirty="0">
                <a:solidFill>
                  <a:srgbClr val="000000"/>
                </a:solidFill>
                <a:latin typeface="Helvetica" pitchFamily="34" charset="0"/>
              </a:rPr>
              <a:t>                       is observable or asymptotically detectable</a:t>
            </a:r>
          </a:p>
        </p:txBody>
      </p:sp>
      <p:pic>
        <p:nvPicPr>
          <p:cNvPr id="13" name="Picture 12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352359" y="5257800"/>
            <a:ext cx="1105282" cy="380620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295590" y="6099175"/>
            <a:ext cx="1066420" cy="380620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1489624" y="3436937"/>
            <a:ext cx="6207614" cy="922315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7C80ED-46F0-4379-ACC6-CD05947DDFFB}" type="slidenum">
              <a:rPr lang="en-US"/>
              <a:pPr/>
              <a:t>45</a:t>
            </a:fld>
            <a:endParaRPr lang="en-US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Infinite Horizon LQR</a:t>
            </a:r>
            <a:r>
              <a:rPr lang="en-US" smtClean="0"/>
              <a:t> Solution:</a:t>
            </a:r>
          </a:p>
        </p:txBody>
      </p:sp>
      <p:sp>
        <p:nvSpPr>
          <p:cNvPr id="73732" name="Rectangle 9"/>
          <p:cNvSpPr>
            <a:spLocks noChangeArrowheads="1"/>
          </p:cNvSpPr>
          <p:nvPr/>
        </p:nvSpPr>
        <p:spPr bwMode="auto">
          <a:xfrm>
            <a:off x="533400" y="4495800"/>
            <a:ext cx="7902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solidFill>
                  <a:srgbClr val="000000"/>
                </a:solidFill>
                <a:latin typeface="Helvetica" pitchFamily="34" charset="0"/>
              </a:rPr>
              <a:t>Discrete time Algebraic Riccati (DARE) equation:</a:t>
            </a:r>
          </a:p>
        </p:txBody>
      </p:sp>
      <p:sp>
        <p:nvSpPr>
          <p:cNvPr id="73733" name="Rectangle 10"/>
          <p:cNvSpPr>
            <a:spLocks noChangeArrowheads="1"/>
          </p:cNvSpPr>
          <p:nvPr/>
        </p:nvSpPr>
        <p:spPr bwMode="auto">
          <a:xfrm>
            <a:off x="228600" y="1219200"/>
            <a:ext cx="8610600" cy="2819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4" name="Rectangle 11"/>
          <p:cNvSpPr>
            <a:spLocks noChangeArrowheads="1"/>
          </p:cNvSpPr>
          <p:nvPr/>
        </p:nvSpPr>
        <p:spPr bwMode="auto">
          <a:xfrm>
            <a:off x="304800" y="5257800"/>
            <a:ext cx="86868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219200" y="1524000"/>
            <a:ext cx="4089964" cy="405084"/>
          </a:xfrm>
          <a:prstGeom prst="rect">
            <a:avLst/>
          </a:prstGeom>
          <a:noFill/>
          <a:ln/>
          <a:effectLst/>
        </p:spPr>
      </p:pic>
      <p:pic>
        <p:nvPicPr>
          <p:cNvPr id="73736" name="Picture 13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24000" y="2438400"/>
            <a:ext cx="3328988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7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362200" y="3276600"/>
            <a:ext cx="4316413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8" name="Picture 1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8350" y="5622925"/>
            <a:ext cx="7920038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70426E-C5CA-4F23-8B17-599BD2A590C9}" type="slidenum">
              <a:rPr lang="en-US"/>
              <a:pPr/>
              <a:t>46</a:t>
            </a:fld>
            <a:endParaRPr lang="en-US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of the DARE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76200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DARE:</a:t>
            </a:r>
          </a:p>
        </p:txBody>
      </p:sp>
      <p:sp>
        <p:nvSpPr>
          <p:cNvPr id="74757" name="Rectangle 4"/>
          <p:cNvSpPr>
            <a:spLocks noChangeArrowheads="1"/>
          </p:cNvSpPr>
          <p:nvPr/>
        </p:nvSpPr>
        <p:spPr bwMode="auto">
          <a:xfrm>
            <a:off x="381000" y="2514600"/>
            <a:ext cx="8382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/>
            <a:r>
              <a:rPr lang="en-US" i="0" dirty="0">
                <a:latin typeface="Helvetica" pitchFamily="34" charset="0"/>
              </a:rPr>
              <a:t>1)	Assume that </a:t>
            </a:r>
            <a:r>
              <a:rPr lang="en-US" sz="2800" dirty="0">
                <a:latin typeface="Century Schoolbook" pitchFamily="18" charset="0"/>
              </a:rPr>
              <a:t>A</a:t>
            </a:r>
            <a:r>
              <a:rPr lang="en-US" i="0" dirty="0">
                <a:latin typeface="Helvetica" pitchFamily="34" charset="0"/>
              </a:rPr>
              <a:t> is nonsingular and define the 2n x 2n </a:t>
            </a:r>
            <a:r>
              <a:rPr lang="en-US" b="1" dirty="0">
                <a:latin typeface="Helvetica" pitchFamily="34" charset="0"/>
              </a:rPr>
              <a:t>Backwards</a:t>
            </a:r>
            <a:r>
              <a:rPr lang="en-US" i="0" dirty="0">
                <a:latin typeface="Helvetica" pitchFamily="34" charset="0"/>
              </a:rPr>
              <a:t> Hamiltonian matrix:</a:t>
            </a:r>
          </a:p>
          <a:p>
            <a:pPr marL="342900" indent="-342900">
              <a:spcBef>
                <a:spcPct val="20000"/>
              </a:spcBef>
            </a:pPr>
            <a:endParaRPr lang="en-US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i="0" dirty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i="0" dirty="0">
                <a:latin typeface="Helvetica" pitchFamily="34" charset="0"/>
              </a:rPr>
              <a:t>2)	Compute its first </a:t>
            </a:r>
            <a:r>
              <a:rPr lang="en-US" b="1" dirty="0">
                <a:latin typeface="Century Schoolbook" pitchFamily="18" charset="0"/>
              </a:rPr>
              <a:t>n</a:t>
            </a:r>
            <a:r>
              <a:rPr lang="en-US" i="0" dirty="0">
                <a:latin typeface="Helvetica" pitchFamily="34" charset="0"/>
              </a:rPr>
              <a:t> eigenvalues (                             ):</a:t>
            </a:r>
            <a:endParaRPr lang="en-US" b="1" dirty="0">
              <a:latin typeface="Century Schoolbook" pitchFamily="18" charset="0"/>
            </a:endParaRPr>
          </a:p>
        </p:txBody>
      </p:sp>
      <p:pic>
        <p:nvPicPr>
          <p:cNvPr id="74758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47800" y="5791200"/>
            <a:ext cx="59626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9" name="Picture 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000" y="1600200"/>
            <a:ext cx="7920038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60" name="Picture 12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91200" y="5105400"/>
            <a:ext cx="1276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61" name="Picture 13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1013" y="3767138"/>
            <a:ext cx="8258175" cy="92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52D08F-B8EB-49FF-A8B4-115414E7C197}" type="slidenum">
              <a:rPr lang="en-US"/>
              <a:pPr/>
              <a:t>47</a:t>
            </a:fld>
            <a:endParaRPr lang="en-US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Solution of the DARE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7620000" cy="1219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The first </a:t>
            </a:r>
            <a:r>
              <a:rPr lang="en-US" sz="2400" i="1" dirty="0" smtClean="0">
                <a:latin typeface="Century Schoolbook" pitchFamily="18" charset="0"/>
              </a:rPr>
              <a:t>n</a:t>
            </a:r>
            <a:r>
              <a:rPr lang="en-US" sz="2400" i="1" dirty="0" smtClean="0"/>
              <a:t> </a:t>
            </a:r>
            <a:r>
              <a:rPr lang="en-US" sz="2400" dirty="0" smtClean="0"/>
              <a:t>eigenvalues of </a:t>
            </a:r>
            <a:r>
              <a:rPr lang="en-US" sz="2400" b="1" i="1" dirty="0" smtClean="0">
                <a:latin typeface="Century Schoolbook" pitchFamily="18" charset="0"/>
              </a:rPr>
              <a:t>H </a:t>
            </a:r>
            <a:r>
              <a:rPr lang="en-US" sz="2400" dirty="0" smtClean="0"/>
              <a:t>are the eigenvalues of </a:t>
            </a:r>
          </a:p>
        </p:txBody>
      </p:sp>
      <p:sp>
        <p:nvSpPr>
          <p:cNvPr id="75781" name="Rectangle 4"/>
          <p:cNvSpPr>
            <a:spLocks noChangeArrowheads="1"/>
          </p:cNvSpPr>
          <p:nvPr/>
        </p:nvSpPr>
        <p:spPr bwMode="auto">
          <a:xfrm>
            <a:off x="838200" y="2819400"/>
            <a:ext cx="8458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/>
            <a:r>
              <a:rPr lang="en-US" i="0">
                <a:latin typeface="Helvetica" pitchFamily="34" charset="0"/>
              </a:rPr>
              <a:t>and are all inside the unit circle, </a:t>
            </a:r>
          </a:p>
          <a:p>
            <a:pPr marL="342900" indent="-342900" eaLnBrk="0" hangingPunct="0"/>
            <a:r>
              <a:rPr lang="en-US" i="0">
                <a:latin typeface="Helvetica" pitchFamily="34" charset="0"/>
              </a:rPr>
              <a:t>(I.e. asymptotically stable)</a:t>
            </a:r>
          </a:p>
          <a:p>
            <a:pPr marL="342900" indent="-342900">
              <a:spcBef>
                <a:spcPct val="20000"/>
              </a:spcBef>
            </a:pPr>
            <a:endParaRPr lang="en-US" i="0">
              <a:latin typeface="Helvetica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US" i="0">
              <a:latin typeface="Helvetica" pitchFamily="34" charset="0"/>
            </a:endParaRPr>
          </a:p>
        </p:txBody>
      </p:sp>
      <p:pic>
        <p:nvPicPr>
          <p:cNvPr id="75782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2057400"/>
            <a:ext cx="25908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3276600" y="1981200"/>
            <a:ext cx="101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>
                <a:latin typeface="Helvetica" pitchFamily="34" charset="0"/>
              </a:rPr>
              <a:t>where</a:t>
            </a:r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457200" y="4267200"/>
            <a:ext cx="7620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i="0" dirty="0">
                <a:latin typeface="Helvetica" pitchFamily="34" charset="0"/>
              </a:rPr>
              <a:t>The remaining eigenvalues of </a:t>
            </a:r>
            <a:r>
              <a:rPr lang="en-US" b="1" dirty="0">
                <a:latin typeface="Century Schoolbook" pitchFamily="18" charset="0"/>
              </a:rPr>
              <a:t>H </a:t>
            </a:r>
            <a:r>
              <a:rPr lang="en-US" i="0" dirty="0">
                <a:latin typeface="Helvetica" pitchFamily="34" charset="0"/>
              </a:rPr>
              <a:t>satisfy: </a:t>
            </a:r>
          </a:p>
        </p:txBody>
      </p:sp>
      <p:pic>
        <p:nvPicPr>
          <p:cNvPr id="75785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86400" y="2895600"/>
            <a:ext cx="1276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6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95800" y="1905000"/>
            <a:ext cx="4316413" cy="58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7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041525" y="5165725"/>
            <a:ext cx="50863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4AF2CF-9507-4605-9445-9D443FCEF842}" type="slidenum">
              <a:rPr lang="en-US"/>
              <a:pPr/>
              <a:t>48</a:t>
            </a:fld>
            <a:endParaRPr lang="en-US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Solution of the DARE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114800"/>
            <a:ext cx="7620000" cy="60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/>
              <a:t>4)		Define the </a:t>
            </a:r>
            <a:r>
              <a:rPr lang="en-US" sz="2400" i="1" smtClean="0">
                <a:latin typeface="Century Schoolbook" pitchFamily="18" charset="0"/>
              </a:rPr>
              <a:t>n x n</a:t>
            </a:r>
            <a:r>
              <a:rPr lang="en-US" sz="2400" smtClean="0"/>
              <a:t>  matrices: </a:t>
            </a:r>
          </a:p>
        </p:txBody>
      </p:sp>
      <p:sp>
        <p:nvSpPr>
          <p:cNvPr id="76805" name="Rectangle 6"/>
          <p:cNvSpPr>
            <a:spLocks noChangeArrowheads="1"/>
          </p:cNvSpPr>
          <p:nvPr/>
        </p:nvSpPr>
        <p:spPr bwMode="auto">
          <a:xfrm>
            <a:off x="304800" y="990600"/>
            <a:ext cx="86502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arenR" startAt="3"/>
            </a:pPr>
            <a:r>
              <a:rPr lang="en-US" i="0">
                <a:latin typeface="Helvetica" pitchFamily="34" charset="0"/>
              </a:rPr>
              <a:t>For each </a:t>
            </a:r>
            <a:r>
              <a:rPr lang="en-US" b="1">
                <a:latin typeface="Helvetica" pitchFamily="34" charset="0"/>
              </a:rPr>
              <a:t>unstable</a:t>
            </a:r>
            <a:r>
              <a:rPr lang="en-US" i="0">
                <a:latin typeface="Helvetica" pitchFamily="34" charset="0"/>
              </a:rPr>
              <a:t> eigenvalue of </a:t>
            </a:r>
            <a:r>
              <a:rPr lang="en-US" b="1">
                <a:latin typeface="Century Schoolbook" pitchFamily="18" charset="0"/>
              </a:rPr>
              <a:t>H </a:t>
            </a:r>
          </a:p>
          <a:p>
            <a:pPr marL="457200" indent="-457200"/>
            <a:r>
              <a:rPr lang="en-US" b="1" i="0">
                <a:latin typeface="Century Schoolbook" pitchFamily="18" charset="0"/>
              </a:rPr>
              <a:t>(</a:t>
            </a:r>
            <a:r>
              <a:rPr lang="en-US" b="1">
                <a:latin typeface="Arial" charset="0"/>
              </a:rPr>
              <a:t>outside the unit circle</a:t>
            </a:r>
            <a:r>
              <a:rPr lang="en-US" b="1" i="0">
                <a:latin typeface="Helvetica" pitchFamily="34" charset="0"/>
              </a:rPr>
              <a:t>)</a:t>
            </a:r>
            <a:r>
              <a:rPr lang="en-US" i="0">
                <a:latin typeface="Helvetica" pitchFamily="34" charset="0"/>
              </a:rPr>
              <a:t>, compute its associated eigenvector :</a:t>
            </a:r>
          </a:p>
        </p:txBody>
      </p:sp>
      <p:pic>
        <p:nvPicPr>
          <p:cNvPr id="76806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91200" y="2819400"/>
            <a:ext cx="2286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7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97550" y="2105025"/>
            <a:ext cx="17907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8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638800" y="3429000"/>
            <a:ext cx="28194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9" name="Picture 14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97025" y="4876800"/>
            <a:ext cx="55435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10" name="Picture 15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97025" y="5715000"/>
            <a:ext cx="55435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11" name="Picture 17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0325" y="2292350"/>
            <a:ext cx="52387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4DD8E3-C224-4566-B856-2E3FDE6403E9}" type="slidenum">
              <a:rPr lang="en-US"/>
              <a:pPr/>
              <a:t>49</a:t>
            </a:fld>
            <a:endParaRPr lang="en-US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of the ARE</a:t>
            </a:r>
          </a:p>
        </p:txBody>
      </p:sp>
      <p:pic>
        <p:nvPicPr>
          <p:cNvPr id="77828" name="Picture 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24200" y="1828800"/>
            <a:ext cx="23050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9" name="Rectangle 4"/>
          <p:cNvSpPr>
            <a:spLocks noChangeArrowheads="1"/>
          </p:cNvSpPr>
          <p:nvPr/>
        </p:nvSpPr>
        <p:spPr bwMode="auto">
          <a:xfrm>
            <a:off x="2438400" y="1600200"/>
            <a:ext cx="3581400" cy="990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82000" cy="5715000"/>
          </a:xfrm>
        </p:spPr>
        <p:txBody>
          <a:bodyPr/>
          <a:lstStyle/>
          <a:p>
            <a:pPr marL="533400" indent="-533400">
              <a:spcBef>
                <a:spcPct val="0"/>
              </a:spcBef>
              <a:buFontTx/>
              <a:buAutoNum type="arabicParenR" startAt="5"/>
            </a:pPr>
            <a:r>
              <a:rPr lang="en-US" sz="2400" dirty="0" smtClean="0"/>
              <a:t>Finally, </a:t>
            </a:r>
            <a:r>
              <a:rPr lang="en-US" sz="2400" b="1" i="1" dirty="0" smtClean="0">
                <a:latin typeface="Century Schoolbook" pitchFamily="18" charset="0"/>
              </a:rPr>
              <a:t>P </a:t>
            </a:r>
            <a:r>
              <a:rPr lang="en-US" sz="2400" dirty="0" smtClean="0"/>
              <a:t>is computed as follows:</a:t>
            </a:r>
          </a:p>
          <a:p>
            <a:pPr marL="533400" indent="-533400">
              <a:spcBef>
                <a:spcPct val="0"/>
              </a:spcBef>
              <a:buFontTx/>
              <a:buAutoNum type="arabicParenR" startAt="5"/>
            </a:pPr>
            <a:endParaRPr lang="en-US" sz="2400" dirty="0" smtClean="0"/>
          </a:p>
          <a:p>
            <a:pPr marL="533400" indent="-533400">
              <a:spcBef>
                <a:spcPct val="0"/>
              </a:spcBef>
              <a:buFontTx/>
              <a:buAutoNum type="arabicParenR" startAt="5"/>
            </a:pPr>
            <a:endParaRPr lang="en-US" sz="2400" dirty="0" smtClean="0"/>
          </a:p>
          <a:p>
            <a:pPr marL="533400" indent="-533400">
              <a:spcBef>
                <a:spcPct val="0"/>
              </a:spcBef>
              <a:buFontTx/>
              <a:buAutoNum type="arabicParenR" startAt="5"/>
            </a:pPr>
            <a:endParaRPr lang="en-US" sz="2400" dirty="0" smtClean="0"/>
          </a:p>
          <a:p>
            <a:pPr marL="533400" indent="-533400">
              <a:spcBef>
                <a:spcPct val="0"/>
              </a:spcBef>
              <a:buFontTx/>
              <a:buAutoNum type="arabicParenR" startAt="5"/>
            </a:pPr>
            <a:endParaRPr lang="en-US" sz="2400" dirty="0" smtClean="0"/>
          </a:p>
          <a:p>
            <a:pPr marL="533400" indent="-533400">
              <a:spcBef>
                <a:spcPct val="0"/>
              </a:spcBef>
              <a:buFontTx/>
              <a:buNone/>
            </a:pPr>
            <a:endParaRPr lang="en-US" sz="2400" dirty="0" smtClean="0"/>
          </a:p>
          <a:p>
            <a:pPr marL="533400" indent="-533400">
              <a:spcBef>
                <a:spcPct val="0"/>
              </a:spcBef>
            </a:pPr>
            <a:r>
              <a:rPr lang="en-US" sz="2400" dirty="0" err="1" smtClean="0"/>
              <a:t>Matlab</a:t>
            </a:r>
            <a:r>
              <a:rPr lang="en-US" sz="2400" dirty="0" smtClean="0"/>
              <a:t> command  </a:t>
            </a:r>
            <a:r>
              <a:rPr lang="en-US" sz="2400" b="1" dirty="0" smtClean="0">
                <a:latin typeface="Courier New" pitchFamily="49" charset="0"/>
              </a:rPr>
              <a:t>dare</a:t>
            </a:r>
            <a:r>
              <a:rPr lang="en-US" sz="2400" dirty="0" smtClean="0"/>
              <a:t>: (Discrete ARE)</a:t>
            </a:r>
          </a:p>
          <a:p>
            <a:pPr marL="533400" indent="-533400" eaLnBrk="1" hangingPunct="1">
              <a:buFontTx/>
              <a:buNone/>
            </a:pPr>
            <a:endParaRPr lang="en-US" dirty="0" smtClean="0"/>
          </a:p>
        </p:txBody>
      </p:sp>
      <p:pic>
        <p:nvPicPr>
          <p:cNvPr id="77831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8200" y="5257800"/>
            <a:ext cx="23050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2" name="Picture 7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724400" y="5334000"/>
            <a:ext cx="40576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3" name="Picture 8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9600" y="6019800"/>
            <a:ext cx="3124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34" name="Rectangle 9"/>
          <p:cNvSpPr>
            <a:spLocks noChangeArrowheads="1"/>
          </p:cNvSpPr>
          <p:nvPr/>
        </p:nvSpPr>
        <p:spPr bwMode="auto">
          <a:xfrm>
            <a:off x="685800" y="3733800"/>
            <a:ext cx="72390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7835" name="Picture 1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064125" y="6010275"/>
            <a:ext cx="1276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36" name="Picture 14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14400" y="4038600"/>
            <a:ext cx="672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B93D1E-62D5-40CB-97E2-A62E23A1EC2E}" type="slidenum">
              <a:rPr lang="en-US"/>
              <a:pPr/>
              <a:t>5</a:t>
            </a:fld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Finite-horizon LQR solution (review)</a:t>
            </a:r>
            <a:endParaRPr lang="en-US" dirty="0" smtClean="0"/>
          </a:p>
        </p:txBody>
      </p:sp>
      <p:pic>
        <p:nvPicPr>
          <p:cNvPr id="32" name="Picture 31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85801" y="4876800"/>
            <a:ext cx="1539263" cy="363612"/>
          </a:xfrm>
          <a:prstGeom prst="rect">
            <a:avLst/>
          </a:prstGeom>
          <a:noFill/>
          <a:ln/>
          <a:effectLst/>
        </p:spPr>
      </p:pic>
      <p:pic>
        <p:nvPicPr>
          <p:cNvPr id="34" name="Picture 33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08279" y="1143000"/>
            <a:ext cx="5190824" cy="532992"/>
          </a:xfrm>
          <a:prstGeom prst="rect">
            <a:avLst/>
          </a:prstGeom>
          <a:noFill/>
          <a:ln/>
          <a:effectLst/>
        </p:spPr>
      </p:pic>
      <p:pic>
        <p:nvPicPr>
          <p:cNvPr id="37" name="Picture 36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066800" y="1981201"/>
            <a:ext cx="4743296" cy="410265"/>
          </a:xfrm>
          <a:prstGeom prst="rect">
            <a:avLst/>
          </a:prstGeom>
          <a:noFill/>
          <a:ln/>
          <a:effectLst/>
        </p:spPr>
      </p:pic>
      <p:sp>
        <p:nvSpPr>
          <p:cNvPr id="19" name="Rectangle 18"/>
          <p:cNvSpPr/>
          <p:nvPr/>
        </p:nvSpPr>
        <p:spPr bwMode="auto">
          <a:xfrm>
            <a:off x="381000" y="990600"/>
            <a:ext cx="8534400" cy="22860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1001" y="3657601"/>
            <a:ext cx="7688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smtClean="0">
                <a:latin typeface="+mj-lt"/>
              </a:rPr>
              <a:t>Where </a:t>
            </a:r>
            <a:r>
              <a:rPr lang="en-US" dirty="0" smtClean="0">
                <a:latin typeface="Century" pitchFamily="18" charset="0"/>
              </a:rPr>
              <a:t>P(k)</a:t>
            </a:r>
            <a:r>
              <a:rPr lang="en-US" i="0" dirty="0" smtClean="0">
                <a:latin typeface="+mj-lt"/>
              </a:rPr>
              <a:t> is computed </a:t>
            </a:r>
            <a:r>
              <a:rPr lang="en-US" b="1" i="0" u="sng" dirty="0" smtClean="0">
                <a:latin typeface="+mj-lt"/>
              </a:rPr>
              <a:t>backwards in time</a:t>
            </a:r>
            <a:r>
              <a:rPr lang="en-US" i="0" dirty="0" smtClean="0">
                <a:latin typeface="+mj-lt"/>
              </a:rPr>
              <a:t> using the </a:t>
            </a:r>
          </a:p>
          <a:p>
            <a:r>
              <a:rPr lang="en-US" dirty="0" smtClean="0">
                <a:latin typeface="+mj-lt"/>
              </a:rPr>
              <a:t>discrete </a:t>
            </a:r>
            <a:r>
              <a:rPr lang="en-US" dirty="0" err="1" smtClean="0">
                <a:latin typeface="+mj-lt"/>
              </a:rPr>
              <a:t>Riccati</a:t>
            </a:r>
            <a:r>
              <a:rPr lang="en-US" dirty="0" smtClean="0">
                <a:latin typeface="+mj-lt"/>
              </a:rPr>
              <a:t> difference equation</a:t>
            </a:r>
            <a:r>
              <a:rPr lang="en-US" i="0" dirty="0" smtClean="0">
                <a:latin typeface="+mj-lt"/>
              </a:rPr>
              <a:t> :</a:t>
            </a:r>
            <a:endParaRPr lang="en-US" i="0" dirty="0">
              <a:latin typeface="+mj-lt"/>
            </a:endParaRPr>
          </a:p>
        </p:txBody>
      </p:sp>
      <p:pic>
        <p:nvPicPr>
          <p:cNvPr id="38" name="Picture 37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219201" y="2667000"/>
            <a:ext cx="7543801" cy="433116"/>
          </a:xfrm>
          <a:prstGeom prst="rect">
            <a:avLst/>
          </a:prstGeom>
          <a:noFill/>
          <a:ln/>
          <a:effectLst/>
        </p:spPr>
      </p:pic>
      <p:pic>
        <p:nvPicPr>
          <p:cNvPr id="31" name="Picture 30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28451" y="5486400"/>
            <a:ext cx="8705688" cy="783486"/>
          </a:xfrm>
          <a:prstGeom prst="rect">
            <a:avLst/>
          </a:prstGeom>
          <a:noFill/>
          <a:ln/>
          <a:effectLst/>
        </p:spPr>
      </p:pic>
      <p:sp>
        <p:nvSpPr>
          <p:cNvPr id="33" name="Rectangle 32"/>
          <p:cNvSpPr/>
          <p:nvPr/>
        </p:nvSpPr>
        <p:spPr bwMode="auto">
          <a:xfrm>
            <a:off x="152400" y="4724400"/>
            <a:ext cx="8915400" cy="167640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3733800" y="2438400"/>
            <a:ext cx="10668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Strong  Solution  of the DARE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153400" cy="457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 solution </a:t>
            </a:r>
            <a:r>
              <a:rPr lang="en-US" b="1" i="1" dirty="0" smtClean="0">
                <a:latin typeface="Bookman Old Style" pitchFamily="18" charset="0"/>
              </a:rPr>
              <a:t>                     </a:t>
            </a:r>
            <a:r>
              <a:rPr lang="en-US" dirty="0" smtClean="0"/>
              <a:t>of the DARE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is said to be a </a:t>
            </a:r>
            <a:r>
              <a:rPr lang="en-US" b="1" dirty="0" smtClean="0"/>
              <a:t>strong solution </a:t>
            </a:r>
          </a:p>
          <a:p>
            <a:pPr>
              <a:buNone/>
            </a:pPr>
            <a:r>
              <a:rPr lang="en-US" dirty="0" smtClean="0"/>
              <a:t>if the corresponding closed loop matrix </a:t>
            </a:r>
            <a:r>
              <a:rPr lang="en-US" b="1" i="1" dirty="0" smtClean="0">
                <a:latin typeface="Bookman Old Style" pitchFamily="18" charset="0"/>
              </a:rPr>
              <a:t>A</a:t>
            </a:r>
            <a:r>
              <a:rPr lang="en-US" b="1" i="1" baseline="-25000" dirty="0" smtClean="0">
                <a:latin typeface="Bookman Old Style" pitchFamily="18" charset="0"/>
              </a:rPr>
              <a:t>c</a:t>
            </a:r>
          </a:p>
          <a:p>
            <a:pPr>
              <a:buNone/>
            </a:pPr>
            <a:endParaRPr lang="en-US" b="1" i="1" baseline="-25000" dirty="0" smtClean="0">
              <a:latin typeface="Bookman Old Style" pitchFamily="18" charset="0"/>
            </a:endParaRPr>
          </a:p>
          <a:p>
            <a:pPr>
              <a:buNone/>
            </a:pPr>
            <a:endParaRPr lang="en-US" b="1" i="1" baseline="-25000" dirty="0" smtClean="0">
              <a:latin typeface="Bookman Old Style" pitchFamily="18" charset="0"/>
            </a:endParaRPr>
          </a:p>
          <a:p>
            <a:pPr>
              <a:buNone/>
            </a:pPr>
            <a:endParaRPr lang="en-US" b="1" i="1" baseline="-250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US" dirty="0" smtClean="0"/>
              <a:t>has all its eigenvalues on or inside the unit circle.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6682-9021-4BC4-B957-39EA16CA6A5F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5" name="Picture 1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" y="1828800"/>
            <a:ext cx="7920038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667000" y="1219200"/>
            <a:ext cx="2041203" cy="422391"/>
          </a:xfrm>
          <a:prstGeom prst="rect">
            <a:avLst/>
          </a:prstGeom>
          <a:noFill/>
          <a:ln/>
          <a:effectLst/>
        </p:spPr>
      </p:pic>
      <p:pic>
        <p:nvPicPr>
          <p:cNvPr id="8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67200" y="3962400"/>
            <a:ext cx="3783013" cy="51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447800" y="4114800"/>
            <a:ext cx="2158210" cy="294301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819396" y="5715000"/>
            <a:ext cx="3629731" cy="34335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Stabilizing Solution  of the DARE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153400" cy="4572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 strong solution    </a:t>
            </a:r>
            <a:r>
              <a:rPr lang="en-US" b="1" i="1" dirty="0" smtClean="0">
                <a:latin typeface="Bookman Old Style" pitchFamily="18" charset="0"/>
              </a:rPr>
              <a:t>                     </a:t>
            </a:r>
            <a:r>
              <a:rPr lang="en-US" dirty="0" smtClean="0"/>
              <a:t>of the DARE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is said to be </a:t>
            </a:r>
            <a:r>
              <a:rPr lang="en-US" b="1" dirty="0" smtClean="0"/>
              <a:t>stabilizing </a:t>
            </a:r>
          </a:p>
          <a:p>
            <a:pPr>
              <a:buNone/>
            </a:pPr>
            <a:r>
              <a:rPr lang="en-US" dirty="0" smtClean="0"/>
              <a:t>if the corresponding closed loop matrix </a:t>
            </a:r>
            <a:r>
              <a:rPr lang="en-US" b="1" i="1" dirty="0" smtClean="0">
                <a:latin typeface="Bookman Old Style" pitchFamily="18" charset="0"/>
              </a:rPr>
              <a:t>A</a:t>
            </a:r>
            <a:r>
              <a:rPr lang="en-US" b="1" i="1" baseline="-25000" dirty="0" smtClean="0">
                <a:latin typeface="Bookman Old Style" pitchFamily="18" charset="0"/>
              </a:rPr>
              <a:t>c</a:t>
            </a:r>
          </a:p>
          <a:p>
            <a:pPr>
              <a:buNone/>
            </a:pPr>
            <a:endParaRPr lang="en-US" b="1" i="1" baseline="-25000" dirty="0" smtClean="0">
              <a:latin typeface="Bookman Old Style" pitchFamily="18" charset="0"/>
            </a:endParaRPr>
          </a:p>
          <a:p>
            <a:pPr>
              <a:buNone/>
            </a:pPr>
            <a:endParaRPr lang="en-US" b="1" i="1" baseline="-25000" dirty="0" smtClean="0">
              <a:latin typeface="Bookman Old Style" pitchFamily="18" charset="0"/>
            </a:endParaRPr>
          </a:p>
          <a:p>
            <a:pPr>
              <a:buNone/>
            </a:pPr>
            <a:endParaRPr lang="en-US" b="1" i="1" baseline="-25000" dirty="0" smtClean="0">
              <a:latin typeface="Bookman Old Style" pitchFamily="18" charset="0"/>
            </a:endParaRPr>
          </a:p>
          <a:p>
            <a:pPr>
              <a:buNone/>
            </a:pPr>
            <a:r>
              <a:rPr lang="en-US" dirty="0" smtClean="0"/>
              <a:t>is </a:t>
            </a:r>
            <a:r>
              <a:rPr lang="en-US" dirty="0" err="1" smtClean="0"/>
              <a:t>Schur</a:t>
            </a:r>
            <a:r>
              <a:rPr lang="en-US" dirty="0" smtClean="0"/>
              <a:t>, i.e. it has all its eigenvalues  inside the unit circle.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6682-9021-4BC4-B957-39EA16CA6A5F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5" name="Picture 1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" y="1828800"/>
            <a:ext cx="7920038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886200" y="1219200"/>
            <a:ext cx="2041203" cy="422391"/>
          </a:xfrm>
          <a:prstGeom prst="rect">
            <a:avLst/>
          </a:prstGeom>
          <a:noFill/>
          <a:ln/>
          <a:effectLst/>
        </p:spPr>
      </p:pic>
      <p:pic>
        <p:nvPicPr>
          <p:cNvPr id="8" name="Picture 14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67200" y="3962400"/>
            <a:ext cx="3783013" cy="516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447800" y="4114800"/>
            <a:ext cx="2158210" cy="294301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200400" y="5943600"/>
            <a:ext cx="3629724" cy="34335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– Solutions to the DARE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Provided that  </a:t>
            </a:r>
            <a:r>
              <a:rPr lang="en-US" b="1" i="1" dirty="0" smtClean="0">
                <a:latin typeface="Bookman Old Style" pitchFamily="18" charset="0"/>
              </a:rPr>
              <a:t>(A,B)</a:t>
            </a:r>
            <a:r>
              <a:rPr lang="en-US" b="1" dirty="0" smtClean="0"/>
              <a:t>  </a:t>
            </a:r>
            <a:r>
              <a:rPr lang="en-US" dirty="0" smtClean="0"/>
              <a:t>is stabilizable, then  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the strong solution of the DARE exists and is unique.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if </a:t>
            </a:r>
            <a:r>
              <a:rPr lang="en-US" b="1" i="1" dirty="0" smtClean="0">
                <a:latin typeface="Bookman Old Style" pitchFamily="18" charset="0"/>
              </a:rPr>
              <a:t>(C,A)</a:t>
            </a:r>
            <a:r>
              <a:rPr lang="en-US" dirty="0" smtClean="0"/>
              <a:t>  is detectable, the strong solution is the only nonnegative definite solution of the DARE.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if </a:t>
            </a:r>
            <a:r>
              <a:rPr lang="en-US" b="1" i="1" dirty="0" smtClean="0">
                <a:latin typeface="Bookman Old Style" pitchFamily="18" charset="0"/>
              </a:rPr>
              <a:t>(C,A) </a:t>
            </a:r>
            <a:r>
              <a:rPr lang="en-US" dirty="0" smtClean="0"/>
              <a:t>is has no unobservable modes on the unit  circle, then the strong solution coincides with the stabilizing solution.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if </a:t>
            </a:r>
            <a:r>
              <a:rPr lang="en-US" b="1" i="1" dirty="0" smtClean="0">
                <a:latin typeface="Bookman Old Style" pitchFamily="18" charset="0"/>
              </a:rPr>
              <a:t>(C,A) </a:t>
            </a:r>
            <a:r>
              <a:rPr lang="en-US" dirty="0" smtClean="0"/>
              <a:t>has an unobservable mode on the unit  circle, then there is no stabilizing solution.</a:t>
            </a:r>
          </a:p>
          <a:p>
            <a:pPr marL="571500" indent="-571500">
              <a:buFont typeface="+mj-lt"/>
              <a:buAutoNum type="romanLcPeriod"/>
            </a:pPr>
            <a:endParaRPr lang="en-US" dirty="0" smtClean="0"/>
          </a:p>
          <a:p>
            <a:pPr marL="571500" indent="-571500">
              <a:buFont typeface="+mj-lt"/>
              <a:buAutoNum type="romanLcPeriod"/>
            </a:pPr>
            <a:endParaRPr lang="en-US" dirty="0" smtClean="0"/>
          </a:p>
          <a:p>
            <a:pPr marL="571500" indent="-571500">
              <a:buFont typeface="+mj-lt"/>
              <a:buAutoNum type="romanL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6682-9021-4BC4-B957-39EA16CA6A5F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– Solution to the DARE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3657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Provided that  </a:t>
            </a:r>
            <a:r>
              <a:rPr lang="en-US" b="1" i="1" dirty="0" smtClean="0">
                <a:latin typeface="Bookman Old Style" pitchFamily="18" charset="0"/>
              </a:rPr>
              <a:t>(A,B)</a:t>
            </a:r>
            <a:r>
              <a:rPr lang="en-US" b="1" dirty="0" smtClean="0"/>
              <a:t>  </a:t>
            </a:r>
            <a:r>
              <a:rPr lang="en-US" dirty="0" smtClean="0"/>
              <a:t>is stabilizable, then  </a:t>
            </a:r>
          </a:p>
          <a:p>
            <a:pPr marL="571500" indent="-571500">
              <a:buAutoNum type="romanLcPeriod" startAt="5"/>
            </a:pPr>
            <a:r>
              <a:rPr lang="en-US" dirty="0" smtClean="0"/>
              <a:t>if </a:t>
            </a:r>
            <a:r>
              <a:rPr lang="en-US" b="1" i="1" dirty="0" smtClean="0">
                <a:latin typeface="Bookman Old Style" pitchFamily="18" charset="0"/>
              </a:rPr>
              <a:t>(C,A)</a:t>
            </a:r>
            <a:r>
              <a:rPr lang="en-US" dirty="0" smtClean="0"/>
              <a:t>  has an unobservable mode inside or on the unit  circle, then the strong solution is not positive definite.</a:t>
            </a:r>
          </a:p>
          <a:p>
            <a:pPr marL="571500" indent="-571500">
              <a:buFontTx/>
              <a:buAutoNum type="romanLcPeriod" startAt="5"/>
            </a:pPr>
            <a:r>
              <a:rPr lang="en-US" dirty="0" smtClean="0"/>
              <a:t>if </a:t>
            </a:r>
            <a:r>
              <a:rPr lang="en-US" b="1" i="1" dirty="0" smtClean="0">
                <a:latin typeface="Bookman Old Style" pitchFamily="18" charset="0"/>
              </a:rPr>
              <a:t>(C,A) </a:t>
            </a:r>
            <a:r>
              <a:rPr lang="en-US" dirty="0" smtClean="0"/>
              <a:t>has an unobservable mode outside the unit  circle, then as well as the the strong solution, there is at least one nonnegative definite solution of the DARE</a:t>
            </a:r>
          </a:p>
          <a:p>
            <a:pPr marL="571500" indent="-571500">
              <a:buFontTx/>
              <a:buAutoNum type="romanLcPeriod" startAt="5"/>
            </a:pPr>
            <a:endParaRPr lang="en-US" dirty="0" smtClean="0"/>
          </a:p>
          <a:p>
            <a:pPr marL="571500" indent="-571500">
              <a:buFont typeface="+mj-lt"/>
              <a:buAutoNum type="romanLcPeriod"/>
            </a:pPr>
            <a:endParaRPr lang="en-US" dirty="0" smtClean="0"/>
          </a:p>
          <a:p>
            <a:pPr marL="571500" indent="-571500">
              <a:buFont typeface="+mj-lt"/>
              <a:buAutoNum type="romanL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6682-9021-4BC4-B957-39EA16CA6A5F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14400" y="4953000"/>
            <a:ext cx="777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  <a:defRPr/>
            </a:pP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14400" y="5257800"/>
            <a:ext cx="746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 W. Chan, G.C. Goodwin and K.S. Sin, “Convergence properties of the Riccati difference equation in optimal filtering of nonstabilizable systems, “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IEEE Trans. of Automatic Control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AC-29 (1984) pp 110-118.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Theorems - convergence of the DRE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6682-9021-4BC4-B957-39EA16CA6A5F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990600"/>
            <a:ext cx="7772400" cy="11430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Consider the “backwards” solution of the discrete time Riccati Equation</a:t>
            </a:r>
          </a:p>
          <a:p>
            <a:endParaRPr lang="en-US" dirty="0"/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15949" y="1905000"/>
            <a:ext cx="8928051" cy="472675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81000" y="2514600"/>
            <a:ext cx="1833452" cy="417103"/>
          </a:xfrm>
          <a:prstGeom prst="rect">
            <a:avLst/>
          </a:prstGeom>
          <a:noFill/>
          <a:ln/>
          <a:effectLst/>
        </p:spPr>
      </p:pic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381000" y="3200400"/>
            <a:ext cx="8382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1)		Subject to</a:t>
            </a:r>
          </a:p>
          <a:p>
            <a:pPr marL="571500" lvl="0" indent="-571500">
              <a:spcBef>
                <a:spcPct val="20000"/>
              </a:spcBef>
              <a:buFont typeface="+mj-lt"/>
              <a:buAutoNum type="romanLcPeriod"/>
            </a:pPr>
            <a:r>
              <a:rPr lang="en-US" i="0" dirty="0" smtClean="0">
                <a:latin typeface="+mj-lt"/>
              </a:rPr>
              <a:t> </a:t>
            </a:r>
            <a:r>
              <a:rPr lang="en-US" b="1" dirty="0" smtClean="0">
                <a:latin typeface="Bookman Old Style" pitchFamily="18" charset="0"/>
              </a:rPr>
              <a:t>(A,B)</a:t>
            </a:r>
            <a:r>
              <a:rPr lang="en-US" b="1" dirty="0" smtClean="0"/>
              <a:t>  </a:t>
            </a:r>
            <a:r>
              <a:rPr lang="en-US" i="0" kern="0" dirty="0" smtClean="0">
                <a:latin typeface="+mn-lt"/>
              </a:rPr>
              <a:t>is stabilizable and </a:t>
            </a:r>
            <a:r>
              <a:rPr lang="en-US" b="1" dirty="0" smtClean="0">
                <a:latin typeface="Bookman Old Style" pitchFamily="18" charset="0"/>
              </a:rPr>
              <a:t>(C,A)</a:t>
            </a:r>
            <a:r>
              <a:rPr lang="en-US" b="1" dirty="0" smtClean="0"/>
              <a:t>  </a:t>
            </a:r>
            <a:r>
              <a:rPr lang="en-US" i="0" kern="0" dirty="0" smtClean="0">
                <a:latin typeface="+mn-lt"/>
              </a:rPr>
              <a:t>is detectable,</a:t>
            </a:r>
          </a:p>
          <a:p>
            <a:pPr marL="571500" lvl="0" indent="-571500">
              <a:spcBef>
                <a:spcPct val="20000"/>
              </a:spcBef>
              <a:buFont typeface="+mj-lt"/>
              <a:buAutoNum type="romanLcPeriod"/>
            </a:pPr>
            <a:r>
              <a:rPr lang="en-US" i="0" kern="0" dirty="0" smtClean="0"/>
              <a:t> </a:t>
            </a:r>
          </a:p>
          <a:p>
            <a:pPr marL="571500" lvl="0" indent="-571500">
              <a:spcBef>
                <a:spcPct val="20000"/>
              </a:spcBef>
            </a:pPr>
            <a:endParaRPr lang="en-US" sz="1400" i="0" kern="0" dirty="0" smtClean="0">
              <a:latin typeface="+mn-lt"/>
            </a:endParaRPr>
          </a:p>
          <a:p>
            <a:pPr marL="571500" indent="-571500">
              <a:spcBef>
                <a:spcPct val="20000"/>
              </a:spcBef>
            </a:pPr>
            <a:r>
              <a:rPr lang="en-US" i="0" kern="0" dirty="0" smtClean="0">
                <a:latin typeface="+mn-lt"/>
              </a:rPr>
              <a:t>then, as                    </a:t>
            </a:r>
            <a:r>
              <a:rPr lang="en-US" b="1" kern="0" dirty="0" smtClean="0">
                <a:latin typeface="Bookman Old Style" pitchFamily="18" charset="0"/>
              </a:rPr>
              <a:t>P(k) </a:t>
            </a:r>
            <a:r>
              <a:rPr lang="en-US" i="0" kern="0" dirty="0" smtClean="0"/>
              <a:t>c</a:t>
            </a:r>
            <a:r>
              <a:rPr lang="en-US" i="0" kern="0" dirty="0" smtClean="0">
                <a:latin typeface="+mn-lt"/>
              </a:rPr>
              <a:t>onverges exponentially to a unique </a:t>
            </a:r>
            <a:r>
              <a:rPr lang="en-US" b="1" i="0" kern="0" dirty="0" smtClean="0">
                <a:latin typeface="+mn-lt"/>
              </a:rPr>
              <a:t>stabilizing</a:t>
            </a:r>
            <a:r>
              <a:rPr lang="en-US" i="0" kern="0" dirty="0" smtClean="0">
                <a:latin typeface="+mn-lt"/>
              </a:rPr>
              <a:t> solution  </a:t>
            </a:r>
            <a:r>
              <a:rPr lang="en-US" sz="2800" b="1" kern="0" dirty="0" smtClean="0">
                <a:latin typeface="Bookman Old Style" pitchFamily="18" charset="0"/>
              </a:rPr>
              <a:t>P</a:t>
            </a:r>
            <a:r>
              <a:rPr lang="en-US" sz="2800" b="1" kern="0" baseline="-25000" dirty="0" smtClean="0">
                <a:latin typeface="Bookman Old Style" pitchFamily="18" charset="0"/>
              </a:rPr>
              <a:t>∞  </a:t>
            </a:r>
            <a:r>
              <a:rPr lang="en-US" i="0" kern="0" dirty="0" smtClean="0">
                <a:latin typeface="+mn-lt"/>
              </a:rPr>
              <a:t>of the DARE</a:t>
            </a:r>
          </a:p>
          <a:p>
            <a:pPr marL="571500" lvl="0" indent="-571500">
              <a:spcBef>
                <a:spcPct val="20000"/>
              </a:spcBef>
            </a:pPr>
            <a:endParaRPr lang="en-US" i="0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157429" y="4191000"/>
            <a:ext cx="1052371" cy="388688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676400" y="4876800"/>
            <a:ext cx="1166150" cy="242947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304800" y="5943600"/>
            <a:ext cx="8534400" cy="58857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Theorems - convergence of the DRE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6682-9021-4BC4-B957-39EA16CA6A5F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990600"/>
            <a:ext cx="7772400" cy="11430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Consider the “backwards” solution of the discrete time Riccati Equation</a:t>
            </a:r>
          </a:p>
          <a:p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304800" y="1981200"/>
            <a:ext cx="8382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2)		Subject to</a:t>
            </a:r>
          </a:p>
          <a:p>
            <a:pPr marL="571500" lvl="0" indent="-571500">
              <a:spcBef>
                <a:spcPct val="20000"/>
              </a:spcBef>
              <a:buFont typeface="+mj-lt"/>
              <a:buAutoNum type="romanLcPeriod"/>
            </a:pPr>
            <a:r>
              <a:rPr lang="en-US" i="0" kern="0" dirty="0" smtClean="0"/>
              <a:t> </a:t>
            </a:r>
            <a:r>
              <a:rPr lang="en-US" b="1" dirty="0" smtClean="0">
                <a:latin typeface="Bookman Old Style" pitchFamily="18" charset="0"/>
              </a:rPr>
              <a:t>(A,B)</a:t>
            </a:r>
            <a:r>
              <a:rPr lang="en-US" b="1" dirty="0" smtClean="0"/>
              <a:t>  </a:t>
            </a:r>
            <a:r>
              <a:rPr lang="en-US" i="0" kern="0" dirty="0" smtClean="0">
                <a:latin typeface="+mn-lt"/>
              </a:rPr>
              <a:t>is stabilizable </a:t>
            </a:r>
          </a:p>
          <a:p>
            <a:pPr marL="571500" lvl="0" indent="-571500">
              <a:spcBef>
                <a:spcPct val="20000"/>
              </a:spcBef>
              <a:buFont typeface="+mj-lt"/>
              <a:buAutoNum type="romanLcPeriod"/>
            </a:pPr>
            <a:r>
              <a:rPr lang="en-US" i="0" kern="0" dirty="0" smtClean="0"/>
              <a:t> </a:t>
            </a:r>
            <a:r>
              <a:rPr lang="en-US" b="1" dirty="0" smtClean="0">
                <a:latin typeface="Bookman Old Style" pitchFamily="18" charset="0"/>
              </a:rPr>
              <a:t>(C,A)</a:t>
            </a:r>
            <a:r>
              <a:rPr lang="en-US" b="1" dirty="0" smtClean="0"/>
              <a:t>  </a:t>
            </a:r>
            <a:r>
              <a:rPr lang="en-US" i="0" kern="0" dirty="0" smtClean="0">
                <a:latin typeface="+mn-lt"/>
              </a:rPr>
              <a:t>is has no unobservable  modes on the unit circle</a:t>
            </a:r>
          </a:p>
          <a:p>
            <a:pPr marL="571500" lvl="0" indent="-571500">
              <a:spcBef>
                <a:spcPct val="20000"/>
              </a:spcBef>
              <a:buFont typeface="+mj-lt"/>
              <a:buAutoNum type="romanLcPeriod"/>
            </a:pPr>
            <a:r>
              <a:rPr lang="en-US" i="0" kern="0" dirty="0" smtClean="0">
                <a:latin typeface="+mn-lt"/>
              </a:rPr>
              <a:t> </a:t>
            </a:r>
          </a:p>
          <a:p>
            <a:pPr marL="571500" lvl="0" indent="-571500">
              <a:spcBef>
                <a:spcPct val="20000"/>
              </a:spcBef>
            </a:pPr>
            <a:endParaRPr lang="en-US" sz="1400" i="0" kern="0" dirty="0" smtClean="0">
              <a:latin typeface="+mn-lt"/>
            </a:endParaRPr>
          </a:p>
          <a:p>
            <a:pPr marL="571500" indent="-571500">
              <a:spcBef>
                <a:spcPct val="20000"/>
              </a:spcBef>
            </a:pPr>
            <a:r>
              <a:rPr lang="en-US" i="0" kern="0" dirty="0" smtClean="0">
                <a:latin typeface="+mn-lt"/>
              </a:rPr>
              <a:t>then, as                    </a:t>
            </a:r>
            <a:r>
              <a:rPr lang="en-US" b="1" kern="0" dirty="0" smtClean="0">
                <a:latin typeface="Bookman Old Style" pitchFamily="18" charset="0"/>
              </a:rPr>
              <a:t>P(k) </a:t>
            </a:r>
            <a:r>
              <a:rPr lang="en-US" i="0" kern="0" dirty="0" smtClean="0"/>
              <a:t>c</a:t>
            </a:r>
            <a:r>
              <a:rPr lang="en-US" i="0" kern="0" dirty="0" smtClean="0">
                <a:latin typeface="+mn-lt"/>
              </a:rPr>
              <a:t>onverges exponentially to a unique </a:t>
            </a:r>
            <a:r>
              <a:rPr lang="en-US" b="1" i="0" kern="0" dirty="0" smtClean="0">
                <a:latin typeface="+mn-lt"/>
              </a:rPr>
              <a:t>stabilizing</a:t>
            </a:r>
            <a:r>
              <a:rPr lang="en-US" i="0" kern="0" dirty="0" smtClean="0">
                <a:latin typeface="+mn-lt"/>
              </a:rPr>
              <a:t> solution  </a:t>
            </a:r>
            <a:r>
              <a:rPr lang="en-US" sz="2800" b="1" kern="0" dirty="0" smtClean="0">
                <a:latin typeface="Bookman Old Style" pitchFamily="18" charset="0"/>
              </a:rPr>
              <a:t>P</a:t>
            </a:r>
            <a:r>
              <a:rPr lang="en-US" sz="2800" b="1" kern="0" baseline="-25000" dirty="0" smtClean="0">
                <a:latin typeface="Bookman Old Style" pitchFamily="18" charset="0"/>
              </a:rPr>
              <a:t>∞  </a:t>
            </a:r>
            <a:r>
              <a:rPr lang="en-US" i="0" kern="0" dirty="0" smtClean="0">
                <a:latin typeface="+mn-lt"/>
              </a:rPr>
              <a:t>of the DARE</a:t>
            </a:r>
          </a:p>
          <a:p>
            <a:pPr marL="571500" lvl="0" indent="-571500">
              <a:spcBef>
                <a:spcPct val="20000"/>
              </a:spcBef>
            </a:pPr>
            <a:endParaRPr lang="en-US" i="0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066800" y="3421251"/>
            <a:ext cx="1052538" cy="388749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676400" y="4114800"/>
            <a:ext cx="1166150" cy="242947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8600" y="5105400"/>
            <a:ext cx="8534400" cy="58857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Theorems - convergence of the DRE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6682-9021-4BC4-B957-39EA16CA6A5F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990600"/>
            <a:ext cx="7772400" cy="11430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Consider the “backwards” solution of the discrete time Riccati Equation</a:t>
            </a:r>
          </a:p>
          <a:p>
            <a:endParaRPr lang="en-US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304800" y="1981200"/>
            <a:ext cx="8382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3)		Subject to</a:t>
            </a:r>
          </a:p>
          <a:p>
            <a:pPr marL="571500" lvl="0" indent="-571500">
              <a:spcBef>
                <a:spcPct val="20000"/>
              </a:spcBef>
              <a:buFont typeface="+mj-lt"/>
              <a:buAutoNum type="romanLcPeriod"/>
            </a:pPr>
            <a:r>
              <a:rPr lang="en-US" i="0" dirty="0" smtClean="0">
                <a:latin typeface="+mj-lt"/>
              </a:rPr>
              <a:t> </a:t>
            </a:r>
            <a:r>
              <a:rPr lang="en-US" b="1" dirty="0" smtClean="0">
                <a:latin typeface="Bookman Old Style" pitchFamily="18" charset="0"/>
              </a:rPr>
              <a:t>(A,B)</a:t>
            </a:r>
            <a:r>
              <a:rPr lang="en-US" b="1" dirty="0" smtClean="0"/>
              <a:t>  </a:t>
            </a:r>
            <a:r>
              <a:rPr lang="en-US" i="0" kern="0" dirty="0" smtClean="0">
                <a:latin typeface="+mn-lt"/>
              </a:rPr>
              <a:t>is controllable</a:t>
            </a:r>
          </a:p>
          <a:p>
            <a:pPr marL="571500" lvl="0" indent="-571500">
              <a:spcBef>
                <a:spcPct val="20000"/>
              </a:spcBef>
              <a:buFont typeface="+mj-lt"/>
              <a:buAutoNum type="romanLcPeriod"/>
            </a:pPr>
            <a:r>
              <a:rPr lang="en-US" i="0" kern="0" dirty="0" smtClean="0">
                <a:latin typeface="+mn-lt"/>
              </a:rPr>
              <a:t>                            or </a:t>
            </a:r>
          </a:p>
          <a:p>
            <a:pPr marL="571500" lvl="0" indent="-571500">
              <a:spcBef>
                <a:spcPct val="20000"/>
              </a:spcBef>
            </a:pPr>
            <a:endParaRPr lang="en-US" sz="1400" i="0" kern="0" dirty="0" smtClean="0">
              <a:latin typeface="+mn-lt"/>
            </a:endParaRPr>
          </a:p>
          <a:p>
            <a:pPr marL="571500" indent="-571500">
              <a:spcBef>
                <a:spcPct val="20000"/>
              </a:spcBef>
            </a:pPr>
            <a:r>
              <a:rPr lang="en-US" i="0" kern="0" dirty="0" smtClean="0">
                <a:latin typeface="+mn-lt"/>
              </a:rPr>
              <a:t>then, as                    </a:t>
            </a:r>
            <a:r>
              <a:rPr lang="en-US" b="1" kern="0" dirty="0" smtClean="0">
                <a:latin typeface="Bookman Old Style" pitchFamily="18" charset="0"/>
              </a:rPr>
              <a:t>P(k) </a:t>
            </a:r>
            <a:r>
              <a:rPr lang="en-US" i="0" kern="0" dirty="0" smtClean="0"/>
              <a:t>c</a:t>
            </a:r>
            <a:r>
              <a:rPr lang="en-US" i="0" kern="0" dirty="0" smtClean="0">
                <a:latin typeface="+mn-lt"/>
              </a:rPr>
              <a:t>onverges to a unique </a:t>
            </a:r>
            <a:r>
              <a:rPr lang="en-US" b="1" i="0" kern="0" dirty="0" smtClean="0">
                <a:latin typeface="+mn-lt"/>
              </a:rPr>
              <a:t>strong</a:t>
            </a:r>
            <a:r>
              <a:rPr lang="en-US" i="0" kern="0" dirty="0" smtClean="0">
                <a:latin typeface="+mn-lt"/>
              </a:rPr>
              <a:t> solution  </a:t>
            </a:r>
            <a:r>
              <a:rPr lang="en-US" sz="2800" b="1" kern="0" dirty="0" smtClean="0">
                <a:latin typeface="Bookman Old Style" pitchFamily="18" charset="0"/>
              </a:rPr>
              <a:t>P</a:t>
            </a:r>
            <a:r>
              <a:rPr lang="en-US" sz="2800" b="1" kern="0" baseline="-25000" dirty="0" smtClean="0">
                <a:latin typeface="Bookman Old Style" pitchFamily="18" charset="0"/>
              </a:rPr>
              <a:t>∞  </a:t>
            </a:r>
            <a:r>
              <a:rPr lang="en-US" i="0" kern="0" dirty="0" smtClean="0">
                <a:latin typeface="+mn-lt"/>
              </a:rPr>
              <a:t>of the DARE</a:t>
            </a:r>
          </a:p>
          <a:p>
            <a:pPr marL="571500" lvl="0" indent="-571500">
              <a:spcBef>
                <a:spcPct val="20000"/>
              </a:spcBef>
            </a:pPr>
            <a:endParaRPr lang="en-US" i="0" kern="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007138" y="2971800"/>
            <a:ext cx="1975785" cy="388743"/>
          </a:xfrm>
          <a:prstGeom prst="rect">
            <a:avLst/>
          </a:prstGeom>
          <a:noFill/>
          <a:ln/>
          <a:effectLst/>
        </p:spPr>
      </p:pic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1676400" y="3657600"/>
            <a:ext cx="1166150" cy="242947"/>
          </a:xfrm>
          <a:prstGeom prst="rect">
            <a:avLst/>
          </a:prstGeom>
          <a:noFill/>
          <a:ln/>
          <a:effectLst/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28600" y="4648200"/>
            <a:ext cx="8534400" cy="588579"/>
          </a:xfrm>
          <a:prstGeom prst="rect">
            <a:avLst/>
          </a:prstGeom>
          <a:noFill/>
          <a:ln/>
          <a:effectLst/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3894489" y="2971800"/>
            <a:ext cx="1409390" cy="388798"/>
          </a:xfrm>
          <a:prstGeom prst="rect">
            <a:avLst/>
          </a:prstGeom>
          <a:noFill/>
          <a:ln/>
          <a:effectLst/>
        </p:spPr>
      </p:pic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838200" y="5486400"/>
            <a:ext cx="746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 W. Chan, G.C. Goodwin and K.S. Sin, “Convergence properties of the Riccati difference equation in optimal filtering of nonstabilizable systems, “</a:t>
            </a:r>
            <a:r>
              <a:rPr kumimoji="0" 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IEEE Trans. of Automatic Control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AC-29 (1984) pp 110-118.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Matrix </a:t>
            </a:r>
            <a:r>
              <a:rPr lang="en-US" b="1" i="1" dirty="0" smtClean="0">
                <a:latin typeface="Century Schoolbook" pitchFamily="18" charset="0"/>
              </a:rPr>
              <a:t>P(k) </a:t>
            </a:r>
            <a:r>
              <a:rPr lang="en-US" dirty="0" smtClean="0"/>
              <a:t>(review)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1752600"/>
          </a:xfrm>
        </p:spPr>
        <p:txBody>
          <a:bodyPr/>
          <a:lstStyle/>
          <a:p>
            <a:pPr>
              <a:buNone/>
            </a:pPr>
            <a:r>
              <a:rPr lang="en-US" sz="3200" i="1" dirty="0" smtClean="0">
                <a:latin typeface="Century" pitchFamily="18" charset="0"/>
              </a:rPr>
              <a:t>P(k)</a:t>
            </a:r>
            <a:r>
              <a:rPr lang="en-US" sz="3200" dirty="0" smtClean="0"/>
              <a:t> satisfies: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200" dirty="0" smtClean="0"/>
              <a:t>1)	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200" dirty="0" smtClean="0"/>
              <a:t>2)		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E6682-9021-4BC4-B957-39EA16CA6A5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00201" y="2743201"/>
            <a:ext cx="2952751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600200" y="3962400"/>
            <a:ext cx="1853344" cy="430680"/>
          </a:xfrm>
          <a:prstGeom prst="rect">
            <a:avLst/>
          </a:prstGeom>
          <a:noFill/>
          <a:ln/>
          <a:effectLst/>
        </p:spPr>
      </p:pic>
      <p:sp>
        <p:nvSpPr>
          <p:cNvPr id="10" name="Rectangle 9"/>
          <p:cNvSpPr/>
          <p:nvPr/>
        </p:nvSpPr>
        <p:spPr>
          <a:xfrm>
            <a:off x="5638801" y="2743200"/>
            <a:ext cx="2063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(symmetric)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05402" y="3886200"/>
            <a:ext cx="37850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0" kern="0" dirty="0" smtClean="0">
                <a:solidFill>
                  <a:srgbClr val="000000"/>
                </a:solidFill>
                <a:latin typeface="Helvetica"/>
              </a:rPr>
              <a:t>(positive semi-definite)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28A5-9F85-4B03-ABA0-0158A2BA6E29}" type="slidenum">
              <a:rPr lang="en-US"/>
              <a:pPr/>
              <a:t>7</a:t>
            </a:fld>
            <a:endParaRPr lang="en-US"/>
          </a:p>
        </p:txBody>
      </p:sp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Double Integrator</a:t>
            </a:r>
          </a:p>
        </p:txBody>
      </p:sp>
      <p:pic>
        <p:nvPicPr>
          <p:cNvPr id="69939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1752601"/>
            <a:ext cx="7069139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939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1" y="4343400"/>
            <a:ext cx="8123239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9397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2439" y="5480051"/>
            <a:ext cx="8189912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939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876300"/>
            <a:ext cx="7772400" cy="51054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Double integrator with ZOH and sampling time </a:t>
            </a:r>
            <a:r>
              <a:rPr lang="en-US" sz="2400" i="1" dirty="0">
                <a:latin typeface="Century Schoolbook" pitchFamily="18" charset="0"/>
              </a:rPr>
              <a:t>T</a:t>
            </a:r>
            <a:r>
              <a:rPr lang="en-US" sz="2400" dirty="0"/>
              <a:t> =1:</a:t>
            </a:r>
          </a:p>
        </p:txBody>
      </p:sp>
      <p:pic>
        <p:nvPicPr>
          <p:cNvPr id="14" name="Picture 13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438400" y="3276600"/>
            <a:ext cx="2425773" cy="773118"/>
          </a:xfrm>
          <a:prstGeom prst="rect">
            <a:avLst/>
          </a:prstGeom>
          <a:noFill/>
          <a:ln/>
          <a:effectLst/>
        </p:spPr>
      </p:pic>
      <p:sp>
        <p:nvSpPr>
          <p:cNvPr id="15" name="TextBox 14"/>
          <p:cNvSpPr txBox="1"/>
          <p:nvPr/>
        </p:nvSpPr>
        <p:spPr>
          <a:xfrm>
            <a:off x="5181600" y="3124201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81601" y="3657601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velocity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28600" y="4495800"/>
            <a:ext cx="7620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Choose: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CA885-49BE-4B19-A308-95D3DBA3921E}" type="slidenum">
              <a:rPr lang="en-US"/>
              <a:pPr/>
              <a:t>8</a:t>
            </a:fld>
            <a:endParaRPr lang="en-US"/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Double Integrator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438400"/>
            <a:ext cx="76200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/>
              <a:t>LQR cost:</a:t>
            </a:r>
            <a:endParaRPr lang="en-US" sz="2400" dirty="0"/>
          </a:p>
        </p:txBody>
      </p:sp>
      <p:pic>
        <p:nvPicPr>
          <p:cNvPr id="700420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286000" y="5334000"/>
            <a:ext cx="10668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533401" y="1143001"/>
            <a:ext cx="8189599" cy="878345"/>
          </a:xfrm>
          <a:prstGeom prst="rect">
            <a:avLst/>
          </a:prstGeom>
          <a:noFill/>
          <a:ln/>
          <a:effectLst/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648105" y="2895601"/>
            <a:ext cx="7902409" cy="895381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 bwMode="auto">
          <a:xfrm>
            <a:off x="1752600" y="4267200"/>
            <a:ext cx="2266573" cy="1009270"/>
          </a:xfrm>
          <a:prstGeom prst="rect">
            <a:avLst/>
          </a:prstGeom>
          <a:noFill/>
          <a:ln/>
          <a:effectLst/>
        </p:spPr>
      </p:pic>
      <p:sp>
        <p:nvSpPr>
          <p:cNvPr id="16" name="Rectangle 15"/>
          <p:cNvSpPr/>
          <p:nvPr/>
        </p:nvSpPr>
        <p:spPr>
          <a:xfrm>
            <a:off x="6620527" y="5410201"/>
            <a:ext cx="198483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only </a:t>
            </a:r>
            <a:r>
              <a:rPr lang="en-US" i="0" kern="0" dirty="0">
                <a:solidFill>
                  <a:srgbClr val="000000"/>
                </a:solidFill>
                <a:latin typeface="Helvetica"/>
              </a:rPr>
              <a:t>penalize</a:t>
            </a:r>
            <a:endParaRPr lang="en-US" i="0" kern="0" dirty="0" smtClean="0">
              <a:solidFill>
                <a:srgbClr val="000000"/>
              </a:solidFill>
              <a:latin typeface="Helvetica"/>
            </a:endParaRPr>
          </a:p>
          <a:p>
            <a:pPr algn="ctr"/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position </a:t>
            </a:r>
            <a:r>
              <a:rPr lang="en-US" kern="0" dirty="0" smtClean="0">
                <a:solidFill>
                  <a:srgbClr val="000000"/>
                </a:solidFill>
                <a:latin typeface="Bookman Old Style" pitchFamily="18" charset="0"/>
              </a:rPr>
              <a:t>x</a:t>
            </a:r>
            <a:r>
              <a:rPr lang="en-US" kern="0" baseline="-25000" dirty="0" smtClean="0">
                <a:solidFill>
                  <a:srgbClr val="000000"/>
                </a:solidFill>
                <a:latin typeface="Bookman Old Style" pitchFamily="18" charset="0"/>
              </a:rPr>
              <a:t>1</a:t>
            </a:r>
          </a:p>
          <a:p>
            <a:pPr algn="ctr"/>
            <a:r>
              <a:rPr lang="en-US" i="0" kern="0" dirty="0" smtClean="0">
                <a:solidFill>
                  <a:srgbClr val="000000"/>
                </a:solidFill>
                <a:latin typeface="Helvetica"/>
              </a:rPr>
              <a:t>and control </a:t>
            </a:r>
            <a:r>
              <a:rPr lang="en-US" kern="0" dirty="0" smtClean="0">
                <a:solidFill>
                  <a:srgbClr val="000000"/>
                </a:solidFill>
                <a:latin typeface="Century" pitchFamily="18" charset="0"/>
              </a:rPr>
              <a:t>u</a:t>
            </a:r>
            <a:endParaRPr lang="en-US" baseline="-25000" dirty="0">
              <a:latin typeface="Century" pitchFamily="18" charset="0"/>
            </a:endParaRP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2286001" y="5791201"/>
            <a:ext cx="1066420" cy="305181"/>
          </a:xfrm>
          <a:prstGeom prst="rect">
            <a:avLst/>
          </a:prstGeom>
          <a:noFill/>
          <a:ln/>
          <a:effectLst/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 bwMode="auto">
          <a:xfrm>
            <a:off x="2133602" y="6248401"/>
            <a:ext cx="1237431" cy="457039"/>
          </a:xfrm>
          <a:prstGeom prst="rect">
            <a:avLst/>
          </a:prstGeom>
          <a:noFill/>
          <a:ln/>
          <a:effectLst/>
        </p:spPr>
      </p:pic>
      <p:sp>
        <p:nvSpPr>
          <p:cNvPr id="26" name="AutoShape 6"/>
          <p:cNvSpPr>
            <a:spLocks/>
          </p:cNvSpPr>
          <p:nvPr/>
        </p:nvSpPr>
        <p:spPr bwMode="auto">
          <a:xfrm rot="5400000">
            <a:off x="6534150" y="2305050"/>
            <a:ext cx="419100" cy="3581400"/>
          </a:xfrm>
          <a:prstGeom prst="rightBrace">
            <a:avLst>
              <a:gd name="adj1" fmla="val 39394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8" name="Picture 27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 bwMode="auto">
          <a:xfrm>
            <a:off x="5486400" y="4648201"/>
            <a:ext cx="3124200" cy="394052"/>
          </a:xfrm>
          <a:prstGeom prst="rect">
            <a:avLst/>
          </a:prstGeom>
          <a:noFill/>
          <a:ln/>
          <a:effectLst/>
        </p:spPr>
      </p:pic>
      <p:pic>
        <p:nvPicPr>
          <p:cNvPr id="30" name="Picture 29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/>
          <a:stretch>
            <a:fillRect/>
          </a:stretch>
        </p:blipFill>
        <p:spPr bwMode="auto">
          <a:xfrm>
            <a:off x="381000" y="6248401"/>
            <a:ext cx="1484920" cy="38036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00419" grpId="0" build="p"/>
      <p:bldP spid="16" grpId="0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A0F63-B7BC-4D23-93DA-0F577D7E69DE}" type="slidenum">
              <a:rPr lang="en-US"/>
              <a:pPr/>
              <a:t>9</a:t>
            </a:fld>
            <a:endParaRPr lang="en-US"/>
          </a:p>
        </p:txBody>
      </p:sp>
      <p:pic>
        <p:nvPicPr>
          <p:cNvPr id="19" name="Picture 1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516831" y="3124201"/>
            <a:ext cx="8092571" cy="1276615"/>
          </a:xfrm>
          <a:prstGeom prst="rect">
            <a:avLst/>
          </a:prstGeom>
          <a:noFill/>
          <a:ln/>
          <a:effectLst/>
        </p:spPr>
      </p:pic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Double </a:t>
            </a:r>
            <a:r>
              <a:rPr lang="en-US" dirty="0" smtClean="0"/>
              <a:t>Integrator (DI)</a:t>
            </a:r>
            <a:endParaRPr lang="en-US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05800" cy="1143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/>
              <a:t>Compute </a:t>
            </a:r>
            <a:r>
              <a:rPr lang="en-US" sz="2400" b="1" i="1" dirty="0">
                <a:latin typeface="Century Schoolbook" pitchFamily="18" charset="0"/>
              </a:rPr>
              <a:t>P(k)</a:t>
            </a:r>
            <a:r>
              <a:rPr lang="en-US" sz="2400" dirty="0"/>
              <a:t> </a:t>
            </a:r>
            <a:r>
              <a:rPr lang="en-US" sz="2400" dirty="0" smtClean="0"/>
              <a:t> for </a:t>
            </a:r>
            <a:r>
              <a:rPr lang="en-US" sz="2400" dirty="0"/>
              <a:t>an arbitrary                              </a:t>
            </a:r>
            <a:r>
              <a:rPr lang="en-US" sz="2400" dirty="0" smtClean="0"/>
              <a:t>and  </a:t>
            </a:r>
            <a:r>
              <a:rPr lang="en-US" sz="2400" i="1" dirty="0" smtClean="0">
                <a:latin typeface="Century Schoolbook" pitchFamily="18" charset="0"/>
              </a:rPr>
              <a:t>N</a:t>
            </a:r>
            <a:r>
              <a:rPr lang="en-US" sz="2400" i="1" dirty="0">
                <a:latin typeface="Century Schoolbook" pitchFamily="18" charset="0"/>
              </a:rPr>
              <a:t>.</a:t>
            </a:r>
            <a:r>
              <a:rPr lang="en-US" sz="2400" dirty="0"/>
              <a:t>               </a:t>
            </a:r>
          </a:p>
        </p:txBody>
      </p:sp>
      <p:pic>
        <p:nvPicPr>
          <p:cNvPr id="16" name="Picture 15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4851581" y="1066801"/>
            <a:ext cx="2031635" cy="462189"/>
          </a:xfrm>
          <a:prstGeom prst="rect">
            <a:avLst/>
          </a:prstGeom>
          <a:noFill/>
          <a:ln/>
          <a:effectLst/>
        </p:spPr>
      </p:pic>
      <p:sp>
        <p:nvSpPr>
          <p:cNvPr id="701460" name="Rectangle 20"/>
          <p:cNvSpPr>
            <a:spLocks noChangeArrowheads="1"/>
          </p:cNvSpPr>
          <p:nvPr/>
        </p:nvSpPr>
        <p:spPr bwMode="auto">
          <a:xfrm>
            <a:off x="304800" y="2209800"/>
            <a:ext cx="7620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i="0">
                <a:latin typeface="Helvetica" pitchFamily="34" charset="0"/>
              </a:rPr>
              <a:t>Computing backwards:</a:t>
            </a:r>
          </a:p>
        </p:txBody>
      </p:sp>
      <p:pic>
        <p:nvPicPr>
          <p:cNvPr id="17" name="Picture 16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6756581" y="2286001"/>
            <a:ext cx="2031635" cy="462189"/>
          </a:xfrm>
          <a:prstGeom prst="rect">
            <a:avLst/>
          </a:prstGeom>
          <a:noFill/>
          <a:ln/>
          <a:effectLst/>
        </p:spPr>
      </p:pic>
      <p:pic>
        <p:nvPicPr>
          <p:cNvPr id="701471" name="Picture 3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7200" y="5638801"/>
            <a:ext cx="2305051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1473" name="Picture 33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124201" y="5638801"/>
            <a:ext cx="1824039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1476" name="Picture 36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400800" y="5029200"/>
            <a:ext cx="10668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tretch>
            <a:fillRect/>
          </a:stretch>
        </p:blipFill>
        <p:spPr bwMode="auto">
          <a:xfrm>
            <a:off x="6400800" y="5638800"/>
            <a:ext cx="2266573" cy="100927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6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math}&#10;\begin{document}&#10;\input{me232_eq}&#10;\input{cm_def}&#10;&#10;&#10;\end{document}&#10;"/>
  <p:tag name="TEX2PS" val="latex $(base).tex; dvips -D $(res) -E -o $(base).ps $(base).dvi"/>
  <p:tag name="TEX2PSBATCH" val="latex --interaction=nonstopmode $(base).tex; dvips -D $(res) -E -o $(base).ps $(base).dvi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"/>
  <p:tag name="DEFAULTFONTSIZE" val="10"/>
  <p:tag name="DEFAULTWIDTH" val="453"/>
  <p:tag name="DEFAULTHEIGHT" val="49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[x(0)] = x^T(N) Q_{_f} \, x(N) + \sum_{k=0}^{N-1} \left\{ &#10;\begin{bmatrix} x(k) \\ u(k) \end{bmatrix}^T&#10;\begin{bmatrix} Q &amp; S \\ S^T &amp; R \end{bmatrix}&#10;\begin{bmatrix} x(k) \\ u(k) \end{bmatrix} 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9"/>
  <p:tag name="PICTUREFILESIZE" val="4824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_\infty &amp; = A^T P_\infty A + Q \\&#10;&amp; \quad - [A^T P_\infty B + S] [B^T P_\infty B + R]^{-1} [B^T P_\infty A + S^T]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1"/>
  <p:tag name="PICTUREFILESIZE" val="2989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K_\infty = [B^T P_\infty B + R]^{-1} [B^T P_\infty A + S^T]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2"/>
  <p:tag name="PICTUREFILESIZE" val="1679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|\lambda| \geq 1  template TPT1  env TPENV1  fore 0  back 16777215  eqnno 2"/>
  <p:tag name="FILENAME" val="TP_tmp"/>
  <p:tag name="ORIGWIDTH" val="29"/>
  <p:tag name="PICTUREFILESIZE" val="99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_\infty &amp; = A^T P_\infty A + Q \\&#10;&amp; \quad - [A^T P_\infty B + S] [B^T P_\infty B + R]^{-1} [B^T P_\infty A + S^T]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1"/>
  <p:tag name="PICTUREFILESIZE" val="2989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-BK_\infty  template TPT1  env TPENV1  fore 0  back 16777215  eqnno 3"/>
  <p:tag name="FILENAME" val="TP_tmp"/>
  <p:tag name="ORIGWIDTH" val="45"/>
  <p:tag name="PICTUREFILESIZE" val="177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K_\infty = [B^T P_\infty B + R]^{-1} [B^T P_\infty A + S^T]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2"/>
  <p:tag name="PICTUREFILESIZE" val="1679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u^o(k) = -K_\infty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978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G(z) = C(zI-A)^{-1} B + D  template TPT1  env TPENV1  fore 0  back 16777215  eqnno 1"/>
  <p:tag name="FILENAME" val="TP_tmp"/>
  <p:tag name="ORIGWIDTH" val="119"/>
  <p:tag name="PICTUREFILESIZE" val="484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C(zI - A)^{-1} B + D  template TPT1  env TPENV1  fore 0  back 16777215  eqnno 1"/>
  <p:tag name="FILENAME" val="TP_tmp"/>
  <p:tag name="ORIGWIDTH" val="85"/>
  <p:tag name="PICTUREFILESIZE" val="3297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(C,A)  template TPT1  env TPENV1  fore 0  back 16777215  eqnno 1"/>
  <p:tag name="FILENAME" val="TP_tmp"/>
  <p:tag name="ORIGWIDTH" val="26"/>
  <p:tag name="PICTUREFILESIZE" val="149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N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8"/>
  <p:tag name="PICTUREFILESIZE" val="112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x(k+1) = \left [ A - B\, K_{_\infty}  \right ] \,  x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2"/>
  <p:tag name="PICTUREFILESIZE" val="1287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P_\infty \succ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344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_\infty &amp; = A^T P_\infty A + Q \\&#10;&amp; \quad - [A^T P_\infty B + S] [B^T P_\infty B + R]^{-1} [B^T P_\infty A + S^T]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1"/>
  <p:tag name="PICTUREFILESIZE" val="2989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K_\infty = [B^T P_\infty B + R]^{-1} [B^T P_\infty A + S^T]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2"/>
  <p:tag name="PICTUREFILESIZE" val="1679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x(k+1) = \left [ A - B\, K_{_\infty}  \right ] \,  x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2"/>
  <p:tag name="PICTUREFILESIZE" val="1287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P_\infty \succeq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3506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_\infty &amp; = A^T P_\infty A + Q \\&#10;&amp; \quad - [A^T P_\infty B + S] [B^T P_\infty B + R]^{-1} [B^T P_\infty A + S^T]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1"/>
  <p:tag name="PICTUREFILESIZE" val="29895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K_\infty = [B^T P_\infty B + R]^{-1} [B^T P_\infty A + S^T]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2"/>
  <p:tag name="PICTUREFILESIZE" val="1679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_\infty &amp; = A^T P_\infty A + Q \\&#10;&amp; \quad - [A^T P_\infty B + S] [B^T P_\infty B + R]^{-1} [B^T P_\infty A + S^T]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1"/>
  <p:tag name="PICTUREFILESIZE" val="2989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A-BK_\infty  template TPT1  env TPENV1  fore 0  back 16777215  eqnno 3"/>
  <p:tag name="FILENAME" val="TP_tmp"/>
  <p:tag name="ORIGWIDTH" val="45"/>
  <p:tag name="PICTUREFILESIZE" val="177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^T(N) Q_{_f} \, x(N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1"/>
  <p:tag name="PICTUREFILESIZE" val="998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K_\infty = [B^T P_\infty B + R]^{-1} [B^T P_\infty A + S^T]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2"/>
  <p:tag name="PICTUREFILESIZE" val="1679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u^o(k) = -K_\infty x(k)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9789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 J[x_o] = &#10;\sum_{k=0}^{\infty}&#10;\left \{ &#10; x^T(k)  \, Q \, x(k)  +&#10; u^T(k)\, R \,u(k)&#10;\right \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2"/>
  <p:tag name="PICTUREFILESIZE" val="28099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im_{N \to \infty} x(N) = 0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6"/>
  <p:tag name="PICTUREFILESIZE" val="867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(A,B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"/>
  <p:tag name="PICTUREFILESIZE" val="3477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J^o_N[x_o] =  x^T_o \, P(0) x_0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91"/>
  <p:tag name="PICTUREFILESIZE" val="11426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lim_{N \to \infty} || P(0)  || = \infty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6"/>
  <p:tag name="PICTUREFILESIZE" val="9078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lim_{N \to \infty} J^o[x_o] =  \infty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2"/>
  <p:tag name="PICTUREFILESIZE" val="9123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(C,A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354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 J[x_o] = &#10;\sum_{k=0}^{\infty}&#10;\left \{ &#10; x^T(k)  \, Q \, x(k)  +&#10; u^T(k)\, R \,u(k)&#10;\right \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12"/>
  <p:tag name="PICTUREFILESIZE" val="2809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x(k) \\ u(k) \end{bmatrix}^T&#10;\begin{bmatrix} Q &amp; S \\ S^T &amp; R \end{bmatrix}&#10;\begin{bmatrix} x(k) \\ u(k) \end{bmatrix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6"/>
  <p:tag name="PICTUREFILESIZE" val="2193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_c^T\, P_{_\infty}  \, A_c - P_{_\infty} = -C^T\, C &#10;- K_{_\infty}^T \,R \, K_{_\infty} \eeqns&#10; 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55"/>
  <p:tag name="PICTUREFILESIZE" val="16066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_c = \left [ A - B\, K_{_\infty}  \right ]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2"/>
  <p:tag name="PICTUREFILESIZE" val="6638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Q = C^T C \succeq 0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6505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R = D^T D  \succ 0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5"/>
  <p:tag name="PICTUREFILESIZE" val="566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bar C = \mat { C \\ D \, K_{_\infty}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3"/>
  <p:tag name="PICTUREFILESIZE" val="751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_c^T\, P_{_\infty}  \, A_c -  P_{_\infty}  = -\bar C^T\, \bar C &#10;\eeqns&#10; 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0"/>
  <p:tag name="PICTUREFILESIZE" val="1015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_c = \left [ A - B\, K_{_\infty}  \right ]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2"/>
  <p:tag name="PICTUREFILESIZE" val="6638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\bar C = \mat { C \\ D \, K_{_\infty}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3"/>
  <p:tag name="PICTUREFILESIZE" val="7519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_c^T\, P_{_\infty}  \, A_c -  P_{_\infty}  = -\bar C^T\, \bar C &#10;\eeqns&#10; 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0"/>
  <p:tag name="PICTUREFILESIZE" val="1015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[ A \: C ] \,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"/>
  <p:tag name="PICTUREFILESIZE" val="227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_{_f} \succeq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3729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[ A_c\: \bar C ] \,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5"/>
  <p:tag name="PICTUREFILESIZE" val="286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\infty} \succ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8"/>
  <p:tag name="PICTUREFILESIZE" val="321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_c = \left [ A - B\, K_{_\infty}  \right ] 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2"/>
  <p:tag name="PICTUREFILESIZE" val="6638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[ A \: B ] \,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7"/>
  <p:tag name="PICTUREFILESIZE" val="215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 &gt; 0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6"/>
  <p:tag name="PICTUREFILESIZE" val="248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 &#10;\sum_{k=0}^{\infty}&#10;\left \{ &#10; y^2(k)  +&#10; R \,u^2(k)&#10;\right \}\,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8"/>
  <p:tag name="PICTUREFILESIZE" val="19217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mat{x_1(k+1) \\ x_2(k+1)} &amp;=&amp;  &#10;\mat{1 &amp; 1 \\ 0 &amp; 1}\,&#10;\mat{x_1(k) \\ x_2(k)}&#10;+ &#10;\mat{0.5 \\ 1}\,&#10; u(k)   \\[1em]&#10;y(k) &amp;=&amp; \mat{ 1 &amp; 0} \, x(k)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94"/>
  <p:tag name="PICTUREFILESIZE" val="4239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mat{x_1(k+1) \\ x_2(k+1)} &amp;=&amp;  &#10;\mat{1 &amp; 1 \\ 0 &amp; 1}\,&#10;\mat{x_1(k) \\ x_2(k)}&#10;+ &#10;\mat{0.5 \\ 1}\,&#10; u(k)   \\[1em]&#10;y(k) &amp;=&amp; \mat{ 1 &amp; 0} \, x(k)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494"/>
  <p:tag name="PICTUREFILESIZE" val="4239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mat{C \\&#10;C\, A} = \mat{ 1 &amp; 0 \\ 1 &amp; 1}&#10;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71"/>
  <p:tag name="PICTUREFILESIZE" val="715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(C,A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354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Q &amp; S \\ S^T &amp; R \end{bmatrix} \succeq 0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5"/>
  <p:tag name="PICTUREFILESIZE" val="8189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(A,B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"/>
  <p:tag name="PICTUREFILESIZE" val="3477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mat{B &amp; A \, B} = \mat{ 0.5  &amp; 1.5 \\ 1 &amp; 1}&#10;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38"/>
  <p:tag name="PICTUREFILESIZE" val="9349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 P = {\tt dare}(A,\,B,\, C^{'}*\,C,\,  R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55"/>
  <p:tag name="PICTUREFILESIZE" val="1251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 = \mat{3 &amp; 3.16 \\ 3.16 &amp; 8.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0"/>
  <p:tag name="PICTUREFILESIZE" val="979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^T P A  - P +   C^T C  - A^T P  B  &#10;    \left [ R + B^T P  B \right ]^{-1}   B^T P  A  =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ALLOWFONTSUBSTITUTION" val="False"/>
  <p:tag name="BITMAPFORMAT" val="pngmono"/>
  <p:tag name="ORIGWIDTH" val="525"/>
  <p:tag name="PICTUREFILESIZE" val="2233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(k) = - K\, &#10; x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54"/>
  <p:tag name="PICTUREFILESIZE" val="795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  =    &#10;    \left [ R + B^T P  B \right ]^{-1}   B^T P  A 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64"/>
  <p:tag name="PICTUREFILESIZE" val="1144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 = \mat{0.21   &amp; 0.65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81"/>
  <p:tag name="PICTUREFILESIZE" val="724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_c &amp;=&amp; A - B\, K  \, \\[1em]&#10;&amp;=&amp;&#10;\mat{0.9  &amp;  0.67 \\ &#10;-0.21   &amp;  0.345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38"/>
  <p:tag name="PICTUREFILESIZE" val="18189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 \to \infty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72"/>
  <p:tag name="PICTUREFILESIZE" val="319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R \succ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5"/>
  <p:tag name="PICTUREFILESIZE" val="247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(A,B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"/>
  <p:tag name="PICTUREFILESIZE" val="3477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(C,A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3545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{x}(0) = {x}_o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5"/>
  <p:tag name="PICTUREFILESIZE" val="4907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(k+1)  &amp;=&amp;  A\, x(k)   + B \, u(k) 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87"/>
  <p:tag name="PICTUREFILESIZE" val="13217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(A,B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"/>
  <p:tag name="PICTUREFILESIZE" val="3477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(C,A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3545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 = &#10;\sum_{k=0}^{\infty}&#10;\left \{ &#10; x^T(k)  \, \underbrace{C^T\, C}_{Q} \, x(k)  +&#10; u^T(k)\, R \,u(k)&#10;\right 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24"/>
  <p:tag name="PICTUREFILESIZE" val="30946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J^o[x(0)] = x^T(0) \, P   \, x(0)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2"/>
  <p:tag name="PICTUREFILESIZE" val="1207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^o(k) = - K\, &#10; x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163"/>
  <p:tag name="PICTUREFILESIZE" val="854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  =    &#10;    \left [ R + B^T P  B \right ]^{-1}   B^T P  A 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64"/>
  <p:tag name="PICTUREFILESIZE" val="1144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[x(0)] = x^T(N) Q_{_f} \, x(N) + \sum_{k=0}^{N-1} \left\{ &#10;\begin{bmatrix} x(k) \\ u(k) \end{bmatrix}^T&#10;\begin{bmatrix} Q &amp; S \\ S^T &amp; R \end{bmatrix}&#10;\begin{bmatrix} x(k) \\ u(k) \end{bmatrix} 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9"/>
  <p:tag name="PICTUREFILESIZE" val="4891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^T P A  - P +   Q  - A^T P  B  &#10;    \left [ R + B^T P  B \right ]^{-1}   B^T P  A  =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96"/>
  <p:tag name="PICTUREFILESIZE" val="21255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{&#10;\lambda_1 ,\, \lambda_2  ,\,&#10;\cdots ,\, \lambda_n \, | \,&#10;\lambda_{n+1} ,\, \cdots  &#10;,\, \lambda_{2n } \}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13"/>
  <p:tag name="PICTUREFILESIZE" val="11948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^T P A  - P +   Q  - A^T P  B  &#10;    \left [ R + B^T P  B \right ]^{-1}   B^T P  A  =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96"/>
  <p:tag name="PICTUREFILESIZE" val="21255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|\lambda_i| &lt; 1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7"/>
  <p:tag name="PICTUREFILESIZE" val="281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H_b = \mat{A^{-1} &amp; | &amp; A^{-1} B\, R^{-1}\,B^T\\&#10;-C^T C\,A^{-1} &amp; | &amp;   A^T + C^T C\,A^{-1}B\, R^{-1}\,B^T} \;\eeqns&#10;&#10;&#10;\end{document}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73"/>
  <p:tag name="PICTUREFILESIZE" val="2623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A_c = A - B\, K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36"/>
  <p:tag name="PICTUREFILESIZE" val="5246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|\lambda_i | &lt; 1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7"/>
  <p:tag name="PICTUREFILESIZE" val="281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  =    &#10;    \left [ R + B^T P  B \right ]^{-1}   B^T P  A 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64"/>
  <p:tag name="PICTUREFILESIZE" val="1144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lambda_{n+i} =\frac{1}{ \lambda_i} \hspace{2em} i = 1,\, \cdots,\, n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67"/>
  <p:tag name="PICTUREFILESIZE" val="9418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i = 1,\, \cdots,\, n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20"/>
  <p:tag name="PICTUREFILESIZE" val="303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(N) &amp; = Q_{_f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10"/>
  <p:tag name="PICTUREFILESIZE" val="604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| \lambda_{n+i} | &gt; 1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4"/>
  <p:tag name="PICTUREFILESIZE" val="406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f_{n+i} ,\, g_{n+i}\in \C^n 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48"/>
  <p:tag name="PICTUREFILESIZE" val="7377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_1 = \mat{f_{n+1} &amp; f_{n+2} &amp; \cdots &amp; f_{2n}}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91"/>
  <p:tag name="PICTUREFILESIZE" val="10074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_2 = \mat{g_{n+1} &amp; g_{n+2} &amp; \cdots &amp; g_{2n}}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91"/>
  <p:tag name="PICTUREFILESIZE" val="11319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H_b \, &#10;\underbrace{\mat{f_{n+i} \\ g_{n+i}}}_{v_{n+i}}&#10; = \lambda_{n+i} \, \underbrace{\mat{f_{n+i} \\ g_{n+i}}}_{v_{n+i}} 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75"/>
  <p:tag name="PICTUREFILESIZE" val="23877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P = X_2 \, X_1^{-1}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21"/>
  <p:tag name="PICTUREFILESIZE" val="467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P = X_2 \, X_1^{-1}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21"/>
  <p:tag name="PICTUREFILESIZE" val="4675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Lambda = {\rm Diag}(\lambda_1 ,\, \cdots,\, \lambda_n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13"/>
  <p:tag name="PICTUREFILESIZE" val="8915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K  &amp;=&amp; R^{-1} \, B^T \, P 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164"/>
  <p:tag name="PICTUREFILESIZE" val="5695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|\lambda_i| &lt; 1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67"/>
  <p:tag name="PICTUREFILESIZE" val="281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_k^o[x(k)] = x(k)^T P(k) x(k)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53"/>
  <p:tag name="PICTUREFILESIZE" val="13625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[\, P,\, \Lambda,\,K\,,rr\,] = {\tt dare}(A,\,B,\, C^T\,C,\,  R)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353"/>
  <p:tag name="PICTUREFILESIZE" val="1569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^T P A  - P +   Q  - A^T P  B  &#10;    \left [ R + B^T P  B \right ]^{-1}   B^T P  A  =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96"/>
  <p:tag name="PICTUREFILESIZE" val="21255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 = P^T \succeq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4097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  =    &#10;    \left [ R + B^T P  B \right ]^{-1}   B^T P  A 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64"/>
  <p:tag name="PICTUREFILESIZE" val="1144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_c  =  A - B K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5244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| \lambda_i(A_c) |  \le 1 ; \: i = 1 \cdots n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2"/>
  <p:tag name="PICTUREFILESIZE" val="8909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A^T P A  - P +   Q  - A^T P  B  &#10;    \left [ R + B^T P  B \right ]^{-1}   B^T P  A  = 0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496"/>
  <p:tag name="PICTUREFILESIZE" val="21255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 = P^T \succeq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6"/>
  <p:tag name="PICTUREFILESIZE" val="4097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K  =    &#10;    \left [ R + B^T P  B \right ]^{-1}   B^T P  A  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64"/>
  <p:tag name="PICTUREFILESIZE" val="1144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A_c  =  A - B K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524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u^o(k) = -K(k+1) x(k)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31"/>
  <p:tag name="PICTUREFILESIZE" val="1154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| \lambda_i(A_c) |  &lt; 1 ; \: i = 1 \cdots n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2"/>
  <p:tag name="PICTUREFILESIZE" val="8883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(k-1) =   C^TC + A^T P(k) A - A^T P(k) B  &#10;    \left [ R + B^T P(k) B \right ]^{-1}   B^T P(k) A 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80"/>
  <p:tag name="PICTUREFILESIZE" val="28053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P(N) = Q_{_f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0"/>
  <p:tag name="PICTUREFILESIZE" val="599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_{_f} \succeq 0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3729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N \to \infty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3189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\infty}  =   Q + A^T P_{_\infty}  A - A^T P_{_\infty}  B  &#10;    \left [ R + B^T P_{_\infty}  B \right ]^{-1}   B^T P_{_\infty}  A 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2"/>
  <p:tag name="PICTUREFILESIZE" val="24013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_{_f} \succ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365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N \to \infty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3189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\infty}  =   Q + A^T P_{_\infty}  A - A^T P_{_\infty}  B  &#10;    \left [ R + B^T P_{_\infty}  B \right ]^{-1}   B^T P_{_\infty}  A 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2"/>
  <p:tag name="PICTUREFILESIZE" val="24013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_{_f} - P_\infty  \succ 0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22"/>
  <p:tag name="PICTUREFILESIZE" val="592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K(k) &amp; = [B^T P(k) B + R]^{-1} [B^T P(k) A + S^T]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18"/>
  <p:tag name="PICTUREFILESIZE" val="19967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N \to \infty 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2"/>
  <p:tag name="PICTUREFILESIZE" val="3189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\infty}  =   Q + A^T P_{_\infty}  A - A^T P_{_\infty}  B  &#10;    \left [ R + B^T P_{_\infty}  B \right ]^{-1}   B^T P_{_\infty}  A  &#10;\eeqns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2"/>
  <p:tag name="PICTUREFILESIZE" val="24013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_{_f} = P_\infty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451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(k-1) &amp; = A^T P(k) A + Q \\&#10;&amp; \quad - [A^T P(k) B + S] [B^T P(k) B + R]^{-1} [B^T P(k) A + S^T]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22"/>
  <p:tag name="PICTUREFILESIZE" val="3961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(k) = P^T(k)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37"/>
  <p:tag name="PICTUREFILESIZE" val="619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(k) \succeq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6"/>
  <p:tag name="PICTUREFILESIZE" val="485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mat{x_1(k+1) \\ x_2(k+1)} &amp;=&amp;  &#10;\mat{1 &amp; T \\ 0 &amp; 1}\,&#10;\mat{x_1(k) \\ x_2(k)}&#10;+ &#10;\mat{\frac{T^2}{2} \\ T}\,&#10; u(k) 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90"/>
  <p:tag name="PICTUREFILESIZE" val="3020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\mat{x_1(k+1) \\ x_2(k+1)} &amp;=&amp;  &#10;\mat{1 &amp; 1 \\ 0 &amp; 1}\,&#10;\mat{x_1(k) \\ x_2(k)}&#10;+ &#10;\mat{0.5 \\ 1}\,&#10; u(k) 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494"/>
  <p:tag name="PICTUREFILESIZE" val="2927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x_1(k) \longleftrightarrow x(kT) \\&#10;x_2(k) \longleftrightarrow v(kT)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60"/>
  <p:tag name="PICTUREFILESIZE" val="1789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 &gt; 0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6"/>
  <p:tag name="PICTUREFILESIZE" val="248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\mat{x_1(k+1) \\ x_2(k+1)} &amp;=&amp;  &#10;\mat{1 &amp; 1 \\ 0 &amp; 1}\,&#10;\mat{x_1(k) \\ x_2(k)}&#10;+ &#10;\mat{0.5 \\ 1}\,&#10; u(k)   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4"/>
  <p:tag name="PICTUREFILESIZE" val="291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{x}(0) = {x}_o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5"/>
  <p:tag name="PICTUREFILESIZE" val="490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[x_o] = x^T(N) Q_{_f} \, x(N) + \sum_{k=0}^{N-1} \left\{ &#10;\begin{bmatrix} x(k) \\ u(k) \end{bmatrix}^T&#10;\begin{bmatrix} Q &amp; S \\ S^T &amp; R \end{bmatrix}&#10;\begin{bmatrix} x(k) \\ u(k) \end{bmatrix} 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7"/>
  <p:tag name="PICTUREFILESIZE" val="4724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Q = \mat{1 &amp; 0 \\ 0 &amp; 0}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9"/>
  <p:tag name="PICTUREFILESIZE" val="593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S =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"/>
  <p:tag name="PICTUREFILESIZE" val="212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Q_{_f} \succeq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5"/>
  <p:tag name="PICTUREFILESIZE" val="372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x_1^T(k) x_1(k) + Ru^2(k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06"/>
  <p:tag name="PICTUREFILESIZE" val="1193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P(N) =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8"/>
  <p:tag name="PICTUREFILESIZE" val="373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(k-1) &amp;= A^T P(k) A + Q \\[.5em]&#10;&amp; \quad - A^T P(k) B  \left [ B^T P(k) B + R \right ]^{-1}   B^T P(k) A &#10;\end{align*}&#10;&#10;\end{document}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07"/>
  <p:tag name="PICTUREFILESIZE" val="3534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P(N) = Q_{_f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0"/>
  <p:tag name="PICTUREFILESIZE" val="599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P(N) = Q_{_f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0"/>
  <p:tag name="PICTUREFILESIZE" val="599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A &amp;=&amp;  &#10;\mat{1 &amp; 1 \\ 0 &amp; 1}\,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39"/>
  <p:tag name="PICTUREFILESIZE" val="44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(k+1)  &amp;=&amp;  A\, x(k)   + B \, u(k) 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87"/>
  <p:tag name="PICTUREFILESIZE" val="1321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B=&#10;\mat{0.5 \\ 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10"/>
  <p:tag name="PICTUREFILESIZE" val="453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R &gt; 0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56"/>
  <p:tag name="PICTUREFILESIZE" val="248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Q = \mat{1 &amp; 0 \\ 0 &amp; 0}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9"/>
  <p:tag name="PICTUREFILESIZE" val="593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(10) = \mat{1 &amp; 0 \\ 0 &amp; 0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767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(0) = \mat{3 &amp; 3.16 \\ 3.16 &amp; 8.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2"/>
  <p:tag name="PICTUREFILESIZE" val="1233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(30) = \mat{1 &amp; 0 \\ 0 &amp; 0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828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(0) = \mat{3 &amp; 3.16 \\ 3.16 &amp; 8.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2"/>
  <p:tag name="PICTUREFILESIZE" val="1233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(30) = \mat{0 &amp; 0 \\ 0 &amp; 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830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(0) = \mat{3 &amp; 3.16 \\ 3.16 &amp; 8.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2"/>
  <p:tag name="PICTUREFILESIZE" val="1233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P(0) = \mat{3 &amp; 3.16 \\ 3.16 &amp; 8.1}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12"/>
  <p:tag name="PICTUREFILESIZE" val="123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u^0(k),\:\: k=0,\,1,\,2\,\cdots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209"/>
  <p:tag name="PICTUREFILESIZE" val="867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P(N) = Q_{_f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0"/>
  <p:tag name="PICTUREFILESIZE" val="599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{x}(0) = {x}_o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5"/>
  <p:tag name="PICTUREFILESIZE" val="490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[x(0)] = x^T(N) Q_{_f} \, x(N) + \sum_{k=0}^{N-1} \left\{ &#10;\begin{bmatrix} x(k) \\ u(k) \end{bmatrix}^T&#10;\begin{bmatrix} Q &amp; S \\ S^T &amp; R \end{bmatrix}&#10;\begin{bmatrix} x(k) \\ u(k) \end{bmatrix} 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9"/>
  <p:tag name="PICTUREFILESIZE" val="4824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 \to \infty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72"/>
  <p:tag name="PICTUREFILESIZE" val="319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(k+1)  &amp;=&amp;  A\, x(k)   + B \, u(k) 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87"/>
  <p:tag name="PICTUREFILESIZE" val="1321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{x}(0) = {x}_o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5"/>
  <p:tag name="PICTUREFILESIZE" val="490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 \to \infty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72"/>
  <p:tag name="PICTUREFILESIZE" val="319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x(k+1)  &amp;=&amp;  A\, x(k)   + B \, u^o(k)  \\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6"/>
  <p:tag name="PICTUREFILESIZE" val="1383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u^o(k) = - K(k+1)\, &#10; x(k)&#10;\eeq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76"/>
  <p:tag name="BOXHEIGHT" val="524"/>
  <p:tag name="BOXFONT" val="10"/>
  <p:tag name="BOXWRAP" val="False"/>
  <p:tag name="WORKAROUNDTRANSPARENCYBUG" val="False"/>
  <p:tag name="BITMAPFORMAT" val="pngmono"/>
  <p:tag name="DEBUGINTERACTIVE" val="True"/>
  <p:tag name="ORIGWIDTH" val="235"/>
  <p:tag name="PICTUREFILESIZE" val="1163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(N) &amp; = Q_{_f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10"/>
  <p:tag name="PICTUREFILESIZE" val="604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{x} \to 0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56"/>
  <p:tag name="PICTUREFILESIZE" val="214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K(k) &amp; = [B^T P(k) B + R]^{-1} [B^T P(k) A + S^T]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418"/>
  <p:tag name="PICTUREFILESIZE" val="1996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(k-1) &amp; = A^T P(k) A + Q \\&#10;&amp; \quad - [A^T P(k) B + S] [B^T P(k) B + R]^{-1} [B^T P(k) A + S^T]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22"/>
  <p:tag name="PICTUREFILESIZE" val="3961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 \to \infty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72"/>
  <p:tag name="PICTUREFILESIZE" val="319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(0) = P_{_\infty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6"/>
  <p:tag name="PICTUREFILESIZE" val="507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P(N) =   Q_{_f}  = Q_{_f}^T \succeq 0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1"/>
  <p:tag name="PICTUREFILESIZE" val="1111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(k-1) &amp; = A^T P(k) A + Q \\&#10;&amp; \quad - [A^T P(k) B + S] [B^T P(k) B + R]^{-1} [B^T P(k) A + S^T]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22"/>
  <p:tag name="PICTUREFILESIZE" val="3961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 \to \infty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72"/>
  <p:tag name="PICTUREFILESIZE" val="319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(0) = P_{_\infty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6"/>
  <p:tag name="PICTUREFILESIZE" val="5079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(k-1) &amp; = A^T P(k) A + Q \\&#10;&amp; \quad - [A^T P(k) B + S] [B^T P(k) B + R]^{-1} [B^T P(k) A + S^T]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22"/>
  <p:tag name="PICTUREFILESIZE" val="3961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P(N) =   Q_{_f}  = Q_{_f}^T \succeq 0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1"/>
  <p:tag name="PICTUREFILESIZE" val="111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{x}(0) = {x}_o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5"/>
  <p:tag name="PICTUREFILESIZE" val="490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 \to \infty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72"/>
  <p:tag name="PICTUREFILESIZE" val="319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cm_def}&#10;\beqns&#10;\label{eq:state-c}&#10;A_c = A - B K_{_\infty}  \\&#10;  \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5"/>
  <p:tag name="PICTUREFILESIZE" val="624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K_{_\infty} =    &#10;    \left [ R + B^T P_{_\infty}  B \right ]^{-1}   \left[ B^T P_{_\infty} A  + S^T \right]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2"/>
  <p:tag name="PICTUREFILESIZE" val="1740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(0) = P_{_\infty}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6"/>
  <p:tag name="PICTUREFILESIZE" val="5079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[x(0)] = x^T(N) Q_{_f} \, x(N) + \sum_{k=0}^{N-1} \left\{ &#10;\begin{bmatrix} x(k) \\ u(k) \end{bmatrix}^T&#10;\begin{bmatrix} Q &amp; S \\ S^T &amp; R \end{bmatrix}&#10;\begin{bmatrix} x(k) \\ u(k) \end{bmatrix} \right\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9"/>
  <p:tag name="PICTUREFILESIZE" val="4824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[x(0)] = x^T(N) Q_{_f} \, x(N) + \sum_{k=0}^{N-1} \left\{ &#10;\begin{bmatrix} x(k) \\ u(k) \end{bmatrix}^T&#10; \begin{bmatrix} C^T \\ D^T \end{bmatrix}&#10;\begin{bmatrix} C &amp; D \end{bmatrix}&#10;\begin{bmatrix} x(k) \\ u(k) \end{bmatrix} 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11"/>
  <p:tag name="PICTUREFILESIZE" val="4884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Q &amp; S \\ S^T &amp; R \end{bmatrix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0"/>
  <p:tag name="PICTUREFILESIZE" val="610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\begin{bmatrix} Q &amp; S \\ S^T &amp; R \end{bmatrix} &#10;= \begin{bmatrix} C^T \\ D^T \end{bmatrix}&#10;\begin{bmatrix} C &amp; D \end{bmatrix}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23"/>
  <p:tag name="PICTUREFILESIZE" val="1429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[x(0)] = x^T(N) Q_{_f} \, x(N) + \sum_{k=0}^{N-1} \left\{ &#10;p^T(k) p(k) 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3"/>
  <p:tag name="PICTUREFILESIZE" val="3197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p(k) = Cx(k) + Du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98"/>
  <p:tag name="PICTUREFILESIZE" val="3812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(k+1)  &amp;=&amp;  A\, x(k)   + B \, u(k) 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87"/>
  <p:tag name="PICTUREFILESIZE" val="1321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[x(0)] = x^T(N) Q_{_f} \, x(N) + \sum_{k=0}^{N-1} \left\{ &#10;\begin{bmatrix} x(k) \\ u(k) \end{bmatrix}^T&#10;\begin{bmatrix} Q &amp; S \\ S^T &amp; R \end{bmatrix}&#10;\begin{bmatrix} x(k) \\ u(k) \end{bmatrix} \right\}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69"/>
  <p:tag name="PICTUREFILESIZE" val="4824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{x}(0) = {x}_o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95"/>
  <p:tag name="PICTUREFILESIZE" val="4907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cm_def}&#10;\beqns&#10;\label{eq:state-c}&#10;x(k+1)  &amp;=&amp;  A\, x(k)   + B \, u(k)  \\&#10;  \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BITMAPFORMAT" val="pngmono"/>
  <p:tag name="DEBUGINTERACTIVE" val="True"/>
  <p:tag name="ORIGWIDTH" val="287"/>
  <p:tag name="PICTUREFILESIZE" val="1321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[amsmath,amssymb]{article}&#10;\usepackage[usenames]{color}&#10;&#10;\pagestyle{empty}&#10;\begin{document}&#10;\pagecolor[rgb]{1,1,1}%&#10;\color[rgb]{0,0,0}&#10;&#10;\setcounter{equation}{1}&#10;\addtocounter{equation}{-1}&#10;&#10;$p(k) = Cx(k) + Du(k)$&#10;&#10;\end{document}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98"/>
  <p:tag name="PICTUREFILESIZE" val="3812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J[x(0)] = x^T(N) Q_{_f} \, x(N) + \sum_{k=0}^{N-1} \left\{ &#10;p^T(k) p(k) \right\}&#10;\end{align*}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3"/>
  <p:tag name="PICTUREFILESIZE" val="3197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(A,B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8"/>
  <p:tag name="PICTUREFILESIZE" val="340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begin{document}&#10;\input{me232_eq}&#10;\input{me233_eq}&#10;\input{cm_def}&#10;\beqns&#10;N \to \infty&#10;\eeqns&#10;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532"/>
  <p:tag name="BOXFONT" val="10"/>
  <p:tag name="BOXWRAP" val="False"/>
  <p:tag name="WORKAROUNDTRANSPARENCYBUG" val="False"/>
  <p:tag name="ALLOWFONTSUBSTITUTION" val="False"/>
  <p:tag name="BITMAPFORMAT" val="pngmono"/>
  <p:tag name="ORIGWIDTH" val="72"/>
  <p:tag name="PICTUREFILESIZE" val="319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P(N) = Q_{_f} = 0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4"/>
  <p:tag name="PICTUREFILESIZE" val="735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_\infty &amp; = A^T P_\infty A + Q \\&#10;&amp; \quad - [A^T P_\infty B + S] [B^T P_\infty B + R]^{-1} [B^T P_\infty A + S^T]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1"/>
  <p:tag name="PICTUREFILESIZE" val="2989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(k-1) &amp; = A^T P(k) A + Q \\&#10;&amp; \quad - [A^T P(k) B + S] [B^T P(k) B + R]^{-1} [B^T P(k) A + S^T]&#10;\end{align*}&#10;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22"/>
  <p:tag name="PICTUREFILESIZE" val="3961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U_0^o = \Big( u^o(0),\, u^o(1),\, \ldots,\, u^o(N-1) \Big)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48"/>
  <p:tag name="PICTUREFILESIZE" val="1812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\infty} \succeq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8"/>
  <p:tag name="PICTUREFILESIZE" val="326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P(N) = Q_{_f}$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0"/>
  <p:tag name="PICTUREFILESIZE" val="602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_\infty &amp; = A^T P_\infty A + Q \\&#10;&amp; \quad - [A^T P_\infty B + S] [B^T P_\infty B + R]^{-1} [B^T P_\infty A + S^T]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1"/>
  <p:tag name="PICTUREFILESIZE" val="2989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\infty} \succeq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8"/>
  <p:tag name="PICTUREFILESIZE" val="326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x(k+1) = \left [ A - B\, K_{_\infty}  \right ] \,  x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2"/>
  <p:tag name="PICTUREFILESIZE" val="1287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$P_\infty \succ 0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344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P_\infty &amp; = A^T P_\infty A + Q \\&#10;&amp; \quad - [A^T P_\infty B + S] [B^T P_\infty B + R]^{-1} [B^T P_\infty A + S^T]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21"/>
  <p:tag name="PICTUREFILESIZE" val="2989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&#10;\begin{align*}&#10;K_\infty = [B^T P_\infty B + R]^{-1} [B^T P_\infty A + S^T]&#10;\end{align*}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72"/>
  <p:tag name="PICTUREFILESIZE" val="1679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x(k+1) = \left [ A - B\, K_{_\infty}  \right ] \,  x(k)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2"/>
  <p:tag name="PICTUREFILESIZE" val="1287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}&#10;\begin{document}&#10;\input{me232_eq}&#10;\input{me233_eq}&#10;\input{cm_def}&#10;\beqns&#10;P_{_\infty} \succeq 0&#10;\eeqns&#10;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8"/>
  <p:tag name="PICTUREFILESIZE" val="3268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34897</TotalTime>
  <Words>1828</Words>
  <Application>Microsoft Office PowerPoint</Application>
  <PresentationFormat>On-screen Show (4:3)</PresentationFormat>
  <Paragraphs>459</Paragraphs>
  <Slides>56</Slides>
  <Notes>52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Default Design</vt:lpstr>
      <vt:lpstr>ME233 Advanced Control II Lecture 10  Infinite-horizon LQR PART I </vt:lpstr>
      <vt:lpstr>LTI Optimal regulators (review)</vt:lpstr>
      <vt:lpstr>Finite Horizon LQ optimal regulator (review)</vt:lpstr>
      <vt:lpstr>LQ Cost Functional (review)</vt:lpstr>
      <vt:lpstr>Finite-horizon LQR solution (review)</vt:lpstr>
      <vt:lpstr>Properties of Matrix P(k) (review)</vt:lpstr>
      <vt:lpstr>Example – Double Integrator</vt:lpstr>
      <vt:lpstr>Example – Double Integrator</vt:lpstr>
      <vt:lpstr>Example – Double Integrator (DI)</vt:lpstr>
      <vt:lpstr>Example – DI Finite Horizon Case 1</vt:lpstr>
      <vt:lpstr>Example – DI Finite Horizon Case 2</vt:lpstr>
      <vt:lpstr>Example – DI Finite Horizon Case 3</vt:lpstr>
      <vt:lpstr>Example – DI Finite Horizon  </vt:lpstr>
      <vt:lpstr>Infinite-Horizon LQ regulator</vt:lpstr>
      <vt:lpstr>Infinite Horizon (IH) LQ regulator</vt:lpstr>
      <vt:lpstr>Infinite Horizon LQ regulator question 1</vt:lpstr>
      <vt:lpstr>Infinite Horizon LQ regulator question 2</vt:lpstr>
      <vt:lpstr>Infinite Horizon LQ regulator question 3</vt:lpstr>
      <vt:lpstr>LQ regulator Cost</vt:lpstr>
      <vt:lpstr>LQ regulator Cost</vt:lpstr>
      <vt:lpstr>Infinite Horizon LQ optimal regulator</vt:lpstr>
      <vt:lpstr>Stabilizability Assumption</vt:lpstr>
      <vt:lpstr>Theorem 1 : Existence of a bounded P∞</vt:lpstr>
      <vt:lpstr>Theorem 1 : Notes</vt:lpstr>
      <vt:lpstr>Theorem 2 : Existence and uniqueness of a positive definite asymptotic stabilizing solution</vt:lpstr>
      <vt:lpstr>Theorem 3 : Existence of a stabilizing solution</vt:lpstr>
      <vt:lpstr>Theorem 4 : A different approach</vt:lpstr>
      <vt:lpstr>Special case: S=0</vt:lpstr>
      <vt:lpstr>Theorem 2 : Existence and uniqueness of a positive definite asymptotic stabilizing solution, S = 0</vt:lpstr>
      <vt:lpstr>Slide 30</vt:lpstr>
      <vt:lpstr>Theorem 4 : A different approach, S = 0</vt:lpstr>
      <vt:lpstr>Notes, S=0</vt:lpstr>
      <vt:lpstr>Explanation: why is stabilizability needed</vt:lpstr>
      <vt:lpstr>Explanation: why is detectability is needed, S=0</vt:lpstr>
      <vt:lpstr>Explanation: why is observability needed</vt:lpstr>
      <vt:lpstr>Explanation: why is observability needed</vt:lpstr>
      <vt:lpstr>Explanation: why is observability needed</vt:lpstr>
      <vt:lpstr>Example – Double Integrator</vt:lpstr>
      <vt:lpstr>Example – Double Integrator</vt:lpstr>
      <vt:lpstr>Example - Steady State Solution</vt:lpstr>
      <vt:lpstr>Example - Infinite Horizon LQ Regulator</vt:lpstr>
      <vt:lpstr>Summary</vt:lpstr>
      <vt:lpstr>Additional Material (you are not responsible for this)</vt:lpstr>
      <vt:lpstr>Infinite Horizon LQ optimal regulator</vt:lpstr>
      <vt:lpstr>Infinite Horizon LQR Solution:</vt:lpstr>
      <vt:lpstr>Solution of the DARE</vt:lpstr>
      <vt:lpstr>Solution of the DARE</vt:lpstr>
      <vt:lpstr>Solution of the DARE</vt:lpstr>
      <vt:lpstr>Solution of the ARE</vt:lpstr>
      <vt:lpstr>Strong  Solution  of the DARE</vt:lpstr>
      <vt:lpstr>Stabilizing Solution  of the DARE</vt:lpstr>
      <vt:lpstr>Theorem – Solutions to the DARE</vt:lpstr>
      <vt:lpstr>Theorem – Solution to the DARE</vt:lpstr>
      <vt:lpstr>Theorems - convergence of the DRE</vt:lpstr>
      <vt:lpstr>Theorems - convergence of the DRE</vt:lpstr>
      <vt:lpstr>Theorems - convergence of the DRE</vt:lpstr>
    </vt:vector>
  </TitlesOfParts>
  <Company>UC,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233 Review</dc:title>
  <dc:creator>Roberto Horowitz</dc:creator>
  <cp:lastModifiedBy>Richard</cp:lastModifiedBy>
  <cp:revision>537</cp:revision>
  <dcterms:created xsi:type="dcterms:W3CDTF">2003-05-19T17:57:23Z</dcterms:created>
  <dcterms:modified xsi:type="dcterms:W3CDTF">2012-02-24T18:34:35Z</dcterms:modified>
</cp:coreProperties>
</file>