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926" r:id="rId3"/>
    <p:sldId id="927" r:id="rId4"/>
    <p:sldId id="928" r:id="rId5"/>
    <p:sldId id="929" r:id="rId6"/>
    <p:sldId id="930" r:id="rId7"/>
    <p:sldId id="931" r:id="rId8"/>
    <p:sldId id="934" r:id="rId9"/>
    <p:sldId id="935" r:id="rId10"/>
    <p:sldId id="936" r:id="rId11"/>
    <p:sldId id="937" r:id="rId12"/>
    <p:sldId id="938" r:id="rId13"/>
    <p:sldId id="939" r:id="rId14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94634" autoAdjust="0"/>
  </p:normalViewPr>
  <p:slideViewPr>
    <p:cSldViewPr>
      <p:cViewPr varScale="1">
        <p:scale>
          <a:sx n="86" d="100"/>
          <a:sy n="86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62"/>
    </p:cViewPr>
  </p:sorterViewPr>
  <p:notesViewPr>
    <p:cSldViewPr>
      <p:cViewPr varScale="1">
        <p:scale>
          <a:sx n="75" d="100"/>
          <a:sy n="75" d="100"/>
        </p:scale>
        <p:origin x="-156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fld id="{DC28C34E-CCE0-46EF-9576-90720B2E5E20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fld id="{A47D4FFA-CF34-42C8-A126-C846F6309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51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5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1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1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3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8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3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97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BC352-776E-421C-A668-D4CAFAFDC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F3B5-B1CB-4FFD-A343-739A2F21B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E44D9-2DA7-4751-9B09-79EBCC77B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B1901-B57E-4A03-896A-403AACFA1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B7FC1-C82E-4F79-A130-7B6F7271A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E4B8E-616A-439A-BEF6-04E63998F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0C35D-44FF-44C2-8B6B-955E05317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E9FC0-280F-49D3-8638-3700DED3A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7144F-374E-47D7-A65C-CCC7AE67E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10579-069A-4B7E-B412-B75D82F48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733F-92E3-4D51-B7E3-319997BB7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C6AB539A-3EFB-4B10-BCE3-FF7AF9CD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7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26.png"/><Relationship Id="rId2" Type="http://schemas.openxmlformats.org/officeDocument/2006/relationships/tags" Target="../tags/tag36.xml"/><Relationship Id="rId16" Type="http://schemas.openxmlformats.org/officeDocument/2006/relationships/image" Target="../media/image30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25.png"/><Relationship Id="rId5" Type="http://schemas.openxmlformats.org/officeDocument/2006/relationships/tags" Target="../tags/tag39.xml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tags" Target="../tags/tag38.xml"/><Relationship Id="rId9" Type="http://schemas.openxmlformats.org/officeDocument/2006/relationships/notesSlide" Target="../notesSlides/notesSlide10.xml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44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3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46.xml"/><Relationship Id="rId10" Type="http://schemas.openxmlformats.org/officeDocument/2006/relationships/image" Target="../media/image33.png"/><Relationship Id="rId4" Type="http://schemas.openxmlformats.org/officeDocument/2006/relationships/tags" Target="../tags/tag45.xml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9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38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37.png"/><Relationship Id="rId5" Type="http://schemas.openxmlformats.org/officeDocument/2006/relationships/tags" Target="../tags/tag51.xml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tags" Target="../tags/tag50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7.xml"/><Relationship Id="rId10" Type="http://schemas.openxmlformats.org/officeDocument/2006/relationships/image" Target="../media/image3.png"/><Relationship Id="rId4" Type="http://schemas.openxmlformats.org/officeDocument/2006/relationships/tags" Target="../tags/tag6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0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12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4.png"/><Relationship Id="rId5" Type="http://schemas.openxmlformats.org/officeDocument/2006/relationships/tags" Target="../tags/tag18.xml"/><Relationship Id="rId10" Type="http://schemas.openxmlformats.org/officeDocument/2006/relationships/image" Target="../media/image3.png"/><Relationship Id="rId4" Type="http://schemas.openxmlformats.org/officeDocument/2006/relationships/tags" Target="../tags/tag17.xml"/><Relationship Id="rId9" Type="http://schemas.openxmlformats.org/officeDocument/2006/relationships/image" Target="../media/image2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14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8.png"/><Relationship Id="rId5" Type="http://schemas.openxmlformats.org/officeDocument/2006/relationships/tags" Target="../tags/tag24.xml"/><Relationship Id="rId10" Type="http://schemas.openxmlformats.org/officeDocument/2006/relationships/image" Target="../media/image7.png"/><Relationship Id="rId4" Type="http://schemas.openxmlformats.org/officeDocument/2006/relationships/tags" Target="../tags/tag23.xml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8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19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30.xml"/><Relationship Id="rId10" Type="http://schemas.openxmlformats.org/officeDocument/2006/relationships/image" Target="../media/image17.png"/><Relationship Id="rId4" Type="http://schemas.openxmlformats.org/officeDocument/2006/relationships/tags" Target="../tags/tag29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33.xml"/><Relationship Id="rId7" Type="http://schemas.openxmlformats.org/officeDocument/2006/relationships/image" Target="../media/image21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82C657-10A8-45C7-AEB5-B87023E55DEA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/>
              <a:t>ME </a:t>
            </a:r>
            <a:r>
              <a:rPr lang="en-US"/>
              <a:t>233 Advanced </a:t>
            </a:r>
            <a:r>
              <a:rPr lang="en-US" dirty="0"/>
              <a:t>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9</a:t>
            </a:r>
            <a:br>
              <a:rPr lang="en-US" dirty="0"/>
            </a:br>
            <a:r>
              <a:rPr lang="en-US" dirty="0"/>
              <a:t>Review of some topics for</a:t>
            </a:r>
            <a:br>
              <a:rPr lang="en-US" dirty="0"/>
            </a:br>
            <a:r>
              <a:rPr lang="en-US" dirty="0"/>
              <a:t>infinite-horizon control and estimation</a:t>
            </a:r>
            <a:br>
              <a:rPr lang="en-US" dirty="0"/>
            </a:br>
            <a:endParaRPr lang="en-US" sz="2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9530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/>
              <a:t>(Not in the ME233 Class Notes)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8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CMEX10"/>
              </a:rPr>
              <a:t>A</a:t>
            </a:r>
            <a:r>
              <a:rPr lang="en-US">
                <a:latin typeface="CMMI5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R5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 transmission zeros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G(z)=C(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zI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-A)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B+D </a:t>
            </a:r>
            <a:r>
              <a:rPr lang="en-US" dirty="0"/>
              <a:t>is a </a:t>
            </a:r>
            <a:r>
              <a:rPr lang="en-US" u="sng" dirty="0"/>
              <a:t>SISO</a:t>
            </a:r>
            <a:r>
              <a:rPr lang="en-US" dirty="0"/>
              <a:t> transfer function that is not identically zero</a:t>
            </a:r>
          </a:p>
          <a:p>
            <a:endParaRPr lang="en-US" dirty="0"/>
          </a:p>
          <a:p>
            <a:r>
              <a:rPr lang="en-US" dirty="0"/>
              <a:t>Let                    where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a(z)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b(z)</a:t>
            </a:r>
            <a:r>
              <a:rPr lang="en-US" dirty="0"/>
              <a:t> are polynomials</a:t>
            </a:r>
          </a:p>
          <a:p>
            <a:endParaRPr lang="en-US" dirty="0"/>
          </a:p>
          <a:p>
            <a:r>
              <a:rPr lang="en-US" dirty="0"/>
              <a:t>Assume without loss of generality that 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a(z)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zI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– 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858611" y="2590800"/>
            <a:ext cx="1475278" cy="50120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 transmission zeros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                           is a polynomial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Choose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 such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819400" y="1066800"/>
            <a:ext cx="2272877" cy="778793"/>
          </a:xfrm>
          <a:prstGeom prst="rect">
            <a:avLst/>
          </a:prstGeom>
          <a:noFill/>
          <a:ln/>
          <a:effectLst/>
        </p:spPr>
      </p:pic>
      <p:sp>
        <p:nvSpPr>
          <p:cNvPr id="7" name="Right Arrow 6"/>
          <p:cNvSpPr/>
          <p:nvPr/>
        </p:nvSpPr>
        <p:spPr bwMode="auto">
          <a:xfrm>
            <a:off x="1752600" y="2133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1981200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  <a:cs typeface="Times New Roman" pitchFamily="18" charset="0"/>
              </a:rPr>
              <a:t>continuous function of </a:t>
            </a:r>
            <a:r>
              <a:rPr lang="en-US" sz="2800" dirty="0">
                <a:cs typeface="Times New Roman" pitchFamily="18" charset="0"/>
              </a:rPr>
              <a:t>z</a:t>
            </a:r>
          </a:p>
        </p:txBody>
      </p:sp>
      <p:pic>
        <p:nvPicPr>
          <p:cNvPr id="22" name="Picture 2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143000" y="3429000"/>
            <a:ext cx="7691088" cy="779011"/>
          </a:xfrm>
          <a:prstGeom prst="rect">
            <a:avLst/>
          </a:prstGeom>
          <a:noFill/>
          <a:ln/>
          <a:effectLst/>
        </p:spPr>
      </p:pic>
      <p:sp>
        <p:nvSpPr>
          <p:cNvPr id="12" name="Right Arrow 11"/>
          <p:cNvSpPr/>
          <p:nvPr/>
        </p:nvSpPr>
        <p:spPr bwMode="auto">
          <a:xfrm>
            <a:off x="457200" y="4648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3" name="Picture 2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164185" y="4419600"/>
            <a:ext cx="7639088" cy="647855"/>
          </a:xfrm>
          <a:prstGeom prst="rect">
            <a:avLst/>
          </a:prstGeom>
          <a:noFill/>
          <a:ln/>
          <a:effectLst/>
        </p:spPr>
      </p:pic>
      <p:sp>
        <p:nvSpPr>
          <p:cNvPr id="15" name="Right Arrow 14"/>
          <p:cNvSpPr/>
          <p:nvPr/>
        </p:nvSpPr>
        <p:spPr bwMode="auto">
          <a:xfrm>
            <a:off x="457200" y="56388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43000" y="5410200"/>
            <a:ext cx="4454199" cy="64785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629400" y="5410200"/>
            <a:ext cx="2148133" cy="647703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450834" y="2809174"/>
            <a:ext cx="2375931" cy="352631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629400" y="6248400"/>
            <a:ext cx="1475225" cy="284175"/>
          </a:xfrm>
          <a:prstGeom prst="rect">
            <a:avLst/>
          </a:prstGeom>
          <a:noFill/>
          <a:ln/>
          <a:effectLst/>
        </p:spPr>
      </p:pic>
      <p:cxnSp>
        <p:nvCxnSpPr>
          <p:cNvPr id="38" name="Straight Connector 37"/>
          <p:cNvCxnSpPr/>
          <p:nvPr/>
        </p:nvCxnSpPr>
        <p:spPr bwMode="auto">
          <a:xfrm>
            <a:off x="3581400" y="5943600"/>
            <a:ext cx="1295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6858000" y="5943600"/>
            <a:ext cx="1219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4953000" y="5943600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8229600" y="6096000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 transmission zeros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                            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continuity of the left-hand side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b(z)</a:t>
            </a:r>
            <a:r>
              <a:rPr lang="en-US" dirty="0"/>
              <a:t> is not identically 0,                          drops if and only 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b(z)=0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dirty="0">
                <a:latin typeface="+mj-lt"/>
                <a:cs typeface="Times New Roman" pitchFamily="18" charset="0"/>
              </a:rPr>
              <a:t>is a transmission zero if and only if it is a zero of the transfer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G(z)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80403" y="1219200"/>
            <a:ext cx="2373594" cy="352284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86000" y="1828800"/>
            <a:ext cx="3571605" cy="647548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313062" y="3429000"/>
            <a:ext cx="3365079" cy="64755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477000" y="3581400"/>
            <a:ext cx="995519" cy="309167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867400" y="4114800"/>
            <a:ext cx="2286114" cy="723850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 bwMode="auto">
          <a:xfrm>
            <a:off x="609600" y="5638800"/>
            <a:ext cx="8001000" cy="1066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0800000" flipV="1">
            <a:off x="5638800" y="1371600"/>
            <a:ext cx="1447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705600" y="990600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>
                <a:latin typeface="+mj-lt"/>
                <a:cs typeface="Times New Roman" pitchFamily="18" charset="0"/>
              </a:rPr>
              <a:t>Numerator of </a:t>
            </a:r>
            <a:r>
              <a:rPr lang="en-US" sz="2000" dirty="0">
                <a:cs typeface="Times New Roman" pitchFamily="18" charset="0"/>
              </a:rPr>
              <a:t>G(z)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zeros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Theorem:</a:t>
            </a:r>
          </a:p>
          <a:p>
            <a:pPr>
              <a:buNone/>
            </a:pPr>
            <a:r>
              <a:rPr lang="en-US" dirty="0"/>
              <a:t>Let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+mj-lt"/>
                <a:cs typeface="Times New Roman" pitchFamily="18" charset="0"/>
              </a:rPr>
              <a:t> be invertible and define</a:t>
            </a:r>
          </a:p>
          <a:p>
            <a:pPr>
              <a:buNone/>
            </a:pPr>
            <a:endParaRPr lang="en-US" i="1" dirty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en-US" i="1" dirty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en-US" i="1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itchFamily="18" charset="0"/>
              </a:rPr>
              <a:t>Then    is a transmission zero of the state-space realization                                         if and only if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03290" y="2514600"/>
            <a:ext cx="3146618" cy="35016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01827" y="3048000"/>
            <a:ext cx="3149715" cy="350506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621982" y="4191000"/>
            <a:ext cx="3673740" cy="37052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62000" y="4724400"/>
            <a:ext cx="2165099" cy="685800"/>
          </a:xfrm>
          <a:prstGeom prst="rect">
            <a:avLst/>
          </a:prstGeom>
          <a:noFill/>
          <a:ln/>
          <a:effectLst/>
        </p:spPr>
      </p:pic>
      <p:cxnSp>
        <p:nvCxnSpPr>
          <p:cNvPr id="20" name="Straight Arrow Connector 19"/>
          <p:cNvCxnSpPr/>
          <p:nvPr/>
        </p:nvCxnSpPr>
        <p:spPr bwMode="auto">
          <a:xfrm rot="10800000">
            <a:off x="2286000" y="5410200"/>
            <a:ext cx="7620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905000" y="5791200"/>
            <a:ext cx="481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  <a:cs typeface="Times New Roman" pitchFamily="18" charset="0"/>
              </a:rPr>
              <a:t>Unobservable mode of              at</a:t>
            </a:r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746321" y="5791200"/>
            <a:ext cx="977351" cy="324968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288311" y="5791200"/>
            <a:ext cx="823866" cy="39728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/>
          <a:srcRect l="69621" t="2083" r="-5732" b="-6250"/>
          <a:stretch>
            <a:fillRect/>
          </a:stretch>
        </p:blipFill>
        <p:spPr bwMode="auto">
          <a:xfrm>
            <a:off x="1593454" y="3775062"/>
            <a:ext cx="352927" cy="33850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F23470-A039-40E2-AC1D-11C9BD9AED97}" type="slidenum">
              <a:rPr lang="en-US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Controllability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Observability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Stabilizability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Detectability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Transmission Zeros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Theorem: </a:t>
            </a:r>
            <a:r>
              <a:rPr lang="en-US" dirty="0"/>
              <a:t>The following are equivalent: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(A,B)</a:t>
            </a:r>
            <a:r>
              <a:rPr lang="en-US" dirty="0"/>
              <a:t> is controllable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There does not exist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 such that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eigenvalues</a:t>
            </a:r>
            <a:r>
              <a:rPr lang="en-US" dirty="0"/>
              <a:t>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A+BK</a:t>
            </a:r>
            <a:r>
              <a:rPr lang="en-US" dirty="0"/>
              <a:t> can be arbitrarily assigned via choice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2" name="Picture 1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402219" y="2743200"/>
            <a:ext cx="3836233" cy="371188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>
          <a:xfrm>
            <a:off x="762000" y="91440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  <a:cs typeface="Times New Roman" pitchFamily="18" charset="0"/>
              </a:rPr>
              <a:t>Let </a:t>
            </a:r>
          </a:p>
        </p:txBody>
      </p:sp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55807" y="990600"/>
            <a:ext cx="3244684" cy="31874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447800" y="3886200"/>
            <a:ext cx="2466740" cy="636136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775432" y="3886200"/>
            <a:ext cx="1449529" cy="636268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326049" y="4800600"/>
            <a:ext cx="4025786" cy="33997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Theorem: </a:t>
            </a:r>
            <a:r>
              <a:rPr lang="en-US" dirty="0"/>
              <a:t>The following are equivalent: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(C,A)</a:t>
            </a:r>
            <a:r>
              <a:rPr lang="en-US" dirty="0"/>
              <a:t> is observable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There does not exist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 such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91440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  <a:cs typeface="Times New Roman" pitchFamily="18" charset="0"/>
              </a:rPr>
              <a:t>Let </a:t>
            </a:r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54209" y="990600"/>
            <a:ext cx="3247877" cy="31905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905000" y="5257800"/>
            <a:ext cx="3124200" cy="80568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514600" y="6172200"/>
            <a:ext cx="1868335" cy="41926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78832" y="2819400"/>
            <a:ext cx="2665249" cy="169281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Theorem (cont’d):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The </a:t>
            </a:r>
            <a:r>
              <a:rPr lang="en-US" dirty="0" err="1"/>
              <a:t>eigenvalues</a:t>
            </a:r>
            <a:r>
              <a:rPr lang="en-US" dirty="0"/>
              <a:t>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A+LC</a:t>
            </a:r>
            <a:r>
              <a:rPr lang="en-US" dirty="0"/>
              <a:t> can be arbitrarily assigned via choice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91440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  <a:cs typeface="Times New Roman" pitchFamily="18" charset="0"/>
              </a:rPr>
              <a:t>Let </a:t>
            </a:r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554209" y="990600"/>
            <a:ext cx="3247877" cy="31905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400" y="2590800"/>
            <a:ext cx="3938891" cy="78853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Theorem: </a:t>
            </a:r>
            <a:r>
              <a:rPr lang="en-US" dirty="0"/>
              <a:t>The following are equivalent: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(A,B)</a:t>
            </a:r>
            <a:r>
              <a:rPr lang="en-US" dirty="0"/>
              <a:t> is </a:t>
            </a:r>
            <a:r>
              <a:rPr lang="en-US" dirty="0" err="1"/>
              <a:t>stabilizable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There does not exist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 such that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exists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dirty="0"/>
              <a:t>such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A+BK</a:t>
            </a:r>
            <a:r>
              <a:rPr lang="en-US" dirty="0"/>
              <a:t> is </a:t>
            </a:r>
            <a:r>
              <a:rPr lang="en-US" dirty="0" err="1"/>
              <a:t>Schur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4114800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  <a:cs typeface="Times New Roman" pitchFamily="18" charset="0"/>
              </a:rPr>
              <a:t>where       is not </a:t>
            </a:r>
            <a:r>
              <a:rPr lang="en-US" sz="2800" i="0" dirty="0" err="1">
                <a:latin typeface="+mj-lt"/>
                <a:cs typeface="Times New Roman" pitchFamily="18" charset="0"/>
              </a:rPr>
              <a:t>Schur</a:t>
            </a:r>
            <a:endParaRPr lang="en-US" sz="2800" i="0" dirty="0">
              <a:latin typeface="+mj-lt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Stabilizability</a:t>
            </a:r>
            <a:r>
              <a:rPr lang="en-US" dirty="0"/>
              <a:t> (discrete-time)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91440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  <a:cs typeface="Times New Roman" pitchFamily="18" charset="0"/>
              </a:rPr>
              <a:t>Let </a:t>
            </a:r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55807" y="990600"/>
            <a:ext cx="3244684" cy="31874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447800" y="3352800"/>
            <a:ext cx="2466740" cy="636136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105400" y="3352800"/>
            <a:ext cx="1449529" cy="636268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332630" y="4800600"/>
            <a:ext cx="3169617" cy="404772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514600" y="4191000"/>
            <a:ext cx="518570" cy="355424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584501" y="4800600"/>
            <a:ext cx="898187" cy="340306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4267200" y="4724400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  <a:cs typeface="Times New Roman" pitchFamily="18" charset="0"/>
              </a:rPr>
              <a:t>    whenever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Detectability</a:t>
            </a:r>
            <a:r>
              <a:rPr lang="en-US" dirty="0"/>
              <a:t> (discrete-time)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Theorem: </a:t>
            </a:r>
            <a:r>
              <a:rPr lang="en-US" dirty="0"/>
              <a:t>The following are equivalent: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(C,A)</a:t>
            </a:r>
            <a:r>
              <a:rPr lang="en-US" dirty="0"/>
              <a:t> is detectable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There does not exist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 such that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exists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dirty="0"/>
              <a:t>such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A+LC</a:t>
            </a:r>
            <a:r>
              <a:rPr lang="en-US" dirty="0"/>
              <a:t> is </a:t>
            </a:r>
            <a:r>
              <a:rPr lang="en-US" dirty="0" err="1"/>
              <a:t>Schur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91440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  <a:cs typeface="Times New Roman" pitchFamily="18" charset="0"/>
              </a:rPr>
              <a:t>Let </a:t>
            </a:r>
          </a:p>
        </p:txBody>
      </p:sp>
      <p:pic>
        <p:nvPicPr>
          <p:cNvPr id="17" name="Picture 1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54209" y="990600"/>
            <a:ext cx="3247877" cy="31905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24000" y="3276600"/>
            <a:ext cx="3124200" cy="80568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486400" y="3505200"/>
            <a:ext cx="1868335" cy="419264"/>
          </a:xfrm>
          <a:prstGeom prst="rect">
            <a:avLst/>
          </a:prstGeom>
          <a:noFill/>
          <a:ln/>
          <a:effectLst/>
        </p:spPr>
      </p:pic>
      <p:sp>
        <p:nvSpPr>
          <p:cNvPr id="12" name="TextBox 11"/>
          <p:cNvSpPr txBox="1"/>
          <p:nvPr/>
        </p:nvSpPr>
        <p:spPr>
          <a:xfrm>
            <a:off x="1371600" y="4114800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  <a:cs typeface="Times New Roman" pitchFamily="18" charset="0"/>
              </a:rPr>
              <a:t>where       is not </a:t>
            </a:r>
            <a:r>
              <a:rPr lang="en-US" sz="2800" i="0" dirty="0" err="1">
                <a:latin typeface="+mj-lt"/>
                <a:cs typeface="Times New Roman" pitchFamily="18" charset="0"/>
              </a:rPr>
              <a:t>Schur</a:t>
            </a:r>
            <a:endParaRPr lang="en-US" sz="2800" i="0" dirty="0">
              <a:latin typeface="+mj-lt"/>
              <a:cs typeface="Times New Roman" pitchFamily="18" charset="0"/>
            </a:endParaRPr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514600" y="4191000"/>
            <a:ext cx="518570" cy="355424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447800" y="4648200"/>
            <a:ext cx="2614798" cy="788411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584501" y="4800600"/>
            <a:ext cx="898187" cy="340306"/>
          </a:xfrm>
          <a:prstGeom prst="rect">
            <a:avLst/>
          </a:prstGeom>
          <a:noFill/>
          <a:ln/>
          <a:effectLst/>
        </p:spPr>
      </p:pic>
      <p:sp>
        <p:nvSpPr>
          <p:cNvPr id="19" name="TextBox 18"/>
          <p:cNvSpPr txBox="1"/>
          <p:nvPr/>
        </p:nvSpPr>
        <p:spPr>
          <a:xfrm>
            <a:off x="4038600" y="4724400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  <a:cs typeface="Times New Roman" pitchFamily="18" charset="0"/>
              </a:rPr>
              <a:t>    whenever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Normalrank</a:t>
            </a:r>
            <a:r>
              <a:rPr lang="en-US" dirty="0"/>
              <a:t> of a </a:t>
            </a:r>
            <a:br>
              <a:rPr lang="en-US" dirty="0"/>
            </a:br>
            <a:r>
              <a:rPr lang="en-US" dirty="0"/>
              <a:t>MIMO transfer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Q(z)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be a matrix transfer function</a:t>
            </a:r>
          </a:p>
          <a:p>
            <a:endParaRPr lang="en-US" i="1" dirty="0"/>
          </a:p>
          <a:p>
            <a:r>
              <a:rPr lang="en-US" dirty="0"/>
              <a:t>Define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1" name="Picture 1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31982" y="2895600"/>
            <a:ext cx="5473968" cy="59836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64655" y="4417700"/>
            <a:ext cx="3912999" cy="90070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019800" y="4419600"/>
            <a:ext cx="2588401" cy="878945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352799" y="5486400"/>
            <a:ext cx="4235793" cy="975003"/>
          </a:xfrm>
          <a:prstGeom prst="rect">
            <a:avLst/>
          </a:prstGeom>
          <a:noFill/>
          <a:ln/>
          <a:effectLst/>
        </p:spPr>
      </p:pic>
      <p:sp>
        <p:nvSpPr>
          <p:cNvPr id="19" name="TextBox 18"/>
          <p:cNvSpPr txBox="1"/>
          <p:nvPr/>
        </p:nvSpPr>
        <p:spPr>
          <a:xfrm>
            <a:off x="990600" y="57150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  <a:cs typeface="Times New Roman" pitchFamily="18" charset="0"/>
              </a:rPr>
              <a:t>even though</a:t>
            </a:r>
          </a:p>
        </p:txBody>
      </p:sp>
      <p:pic>
        <p:nvPicPr>
          <p:cNvPr id="21" name="Picture 20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410200" y="4724400"/>
            <a:ext cx="457200" cy="27377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zeros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G(z) </a:t>
            </a:r>
            <a:r>
              <a:rPr lang="en-US" dirty="0"/>
              <a:t>be a transfer function with the state-space realization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is called a </a:t>
            </a:r>
            <a:r>
              <a:rPr lang="en-US" u="sng" dirty="0"/>
              <a:t>transmission zero</a:t>
            </a:r>
            <a:r>
              <a:rPr lang="en-US" dirty="0"/>
              <a:t> of this realization if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MATLAB command: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zero(sys)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" name="Picture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50983" y="3200400"/>
            <a:ext cx="858212" cy="318491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19034" y="2209800"/>
            <a:ext cx="3892005" cy="39253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47120" y="4419600"/>
            <a:ext cx="6443230" cy="77879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  <p:tag name="DEFAULTDISPLAYSOURCE" val="\documentclass{article}\pagestyle{empty}&#10;\usepackage{amsmath}&#10;\begin{document}&#10;&#10;\begin{align*}&#10;&#10;\end{align*}&#10;&#10;\end{document}&#10;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CT = &#10;\begin{bmatrix} \bar{C} &amp; 0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184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rank} \begin{bmatrix}&#10;C \\ CA \\ \vdots \\ CA^{n-1}&#10;\end{bmatrix} = n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5"/>
  <p:tag name="PICTUREFILESIZE" val="16206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A \in \mathcal{R}^{n \times n}, \ C \in \mathcal{R}^{n_y \times n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2"/>
  <p:tag name="PICTUREFILESIZE" val="361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rank} \begin{bmatrix}&#10;A - \lambda I \\ C&#10;\end{bmatrix} = n, \quad \forall \lambda \in \mathcal{C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53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A \in \mathcal{R}^{n \times n}, \ B \in \mathcal{R}^{n \times n_u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2"/>
  <p:tag name="PICTUREFILESIZE" val="36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T^{-1} A T = &#10;\begin{bmatrix} \bar{A}_{11} &amp; \bar{A}_{12} \\ 0 &amp; \bar{A}_{22}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43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T^{-1} B = &#10;\begin{bmatrix} \bar{B} \\ 0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193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textrm{rank} [A - \lambda I \ B] = n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6"/>
  <p:tag name="PICTUREFILESIZE" val="3300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bar{A}_{22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9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|\lambda| \geq 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9"/>
  <p:tag name="PICTUREFILESIZE" val="117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A \in \mathcal{R}^{n \times n}, \ C \in \mathcal{R}^{n_y \times n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2"/>
  <p:tag name="PICTUREFILESIZE" val="3613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T^{-1} A T = &#10;\begin{bmatrix} \bar{A}_{11} &amp; 0 \\  \bar{A}_{21} &amp; \bar{A}_{22}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434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CT = &#10;\begin{bmatrix} \bar{C} &amp; 0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184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bar{A}_{22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9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rank} \begin{bmatrix}&#10;A - \lambda I \\ C&#10;\end{bmatrix} = n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342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|\lambda| \geq 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9"/>
  <p:tag name="PICTUREFILESIZE" val="1177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6}&#10;\addtocounter{equation}{-1}&#10;&#10;\[&#10;\textrm{normalrank} (Q(z)) := \max_{z \in \mathcal{C}} \Big( \textrm{rank} (Q(z)) \Big)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74"/>
  <p:tag name="PICTUREFILESIZE" val="11545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rank} \left. \begin{bmatrix} z &amp; 1 \\ z^2 &amp; 1 \\ z &amp; 1 \end{bmatrix} &#10;\right|_{z = 2} = \textrm{rank} &#10;\begin{bmatrix} 2 &amp; 1 \\ 4 &amp; 1 \\ 2 &amp; 1 \end{bmatrix} = 2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5"/>
  <p:tag name="PICTUREFILESIZE" val="79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normalrank} \begin{bmatrix} z &amp; 1 \\ z^2 &amp; 1 \\ z &amp; 1 \end{bmatrix} = 2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510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rank} \left. \begin{bmatrix} z &amp; 1 \\ z^2 &amp; 1 \\ z &amp; 1 \end{bmatrix} &#10;\right|_{z = 1} = \textrm{rank} &#10;\begin{bmatrix} 1 &amp; 1 \\ 1 &amp; 1 \\ 1 &amp; 1 \end{bmatrix} = 1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5"/>
  <p:tag name="PICTUREFILESIZE" val="66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textrm{rank} [B \ AB \ \cdots \ A^{n-1} B] = n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4"/>
  <p:tag name="PICTUREFILESIZE" val="5206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Rightarrow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39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7}&#10;\addtocounter{equation}{-1}&#10;&#10;$z_0 \in \mathcal{C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7"/>
  <p:tag name="PICTUREFILESIZE" val="1008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8}&#10;\addtocounter{equation}{-1}&#10;&#10;$G(z) = C(zI-A)^{-1} B + D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9"/>
  <p:tag name="PICTUREFILESIZE" val="4966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rank} &#10;\begin{bmatrix} A - z_0 I &amp; B \\ C &amp; D \end{bmatrix}&#10;&lt; \textrm{normalrank} &#10;\begin{bmatrix} A - zI &amp; B \\ C &amp; D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934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9}&#10;\addtocounter{equation}{-1}&#10;&#10;$G(z) = \frac{b(z)}{a(z)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0"/>
  <p:tag name="PICTUREFILESIZE" val="3062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det} &#10;\begin{bmatrix} A - zI &amp; B \\ C &amp; D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347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begin{bmatrix} A - z_0 I &amp; B \\ C &amp; D \end{bmatrix} &#10;\begin{bmatrix} I &amp; -(A-z_0 I)^{-1} B \\ 0 &amp; I \end{bmatrix}&#10;= \begin{bmatrix} A - z_0 I &amp; 0 \\ C &amp; G(z_0)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7"/>
  <p:tag name="PICTUREFILESIZE" val="1154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det \begin{bmatrix} A - z_0 I &amp; B \\ C &amp; D \end{bmatrix} &#10;\det \begin{bmatrix} I &amp; -(A-z_0 I)^{-1} B \\ 0 &amp; I \end{bmatrix}&#10;= \det \begin{bmatrix} A - z_0 I &amp; 0 \\ C &amp; G(z_0)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5"/>
  <p:tag name="PICTUREFILESIZE" val="1368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det \begin{bmatrix} A - z_0 I &amp; B \\ C &amp; D \end{bmatrix} &#10;= \det (A-z_0 I) G(z_0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2"/>
  <p:tag name="PICTUREFILESIZE" val="845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= (-1)^n a(z_0) \frac{b(z_0)}{a(z_0)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579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A \in \mathcal{R}^{n \times n}, \ B \in \mathcal{R}^{n \times n_u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2"/>
  <p:tag name="PICTUREFILESIZE" val="3613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0}&#10;\addtocounter{equation}{-1}&#10;&#10;$\det (A - z_0 I) \neq 0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4"/>
  <p:tag name="PICTUREFILESIZE" val="286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= (-1)^n b(z_0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242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0}&#10;\addtocounter{equation}{-1}&#10;&#10;$\det (z_0 I - A) \neq 0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4"/>
  <p:tag name="PICTUREFILESIZE" val="286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det \begin{bmatrix} A - z_0 I &amp; B \\ C &amp; D \end{bmatrix} = (-1)^n b(z_0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8"/>
  <p:tag name="PICTUREFILESIZE" val="67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det \begin{bmatrix} A - z I &amp; B \\ C &amp; D \end{bmatrix} = (-1)^n b(z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628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forall z \in \mathcal{C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"/>
  <p:tag name="PICTUREFILESIZE" val="144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rank} \begin{bmatrix} A - z I &amp; B \\ C &amp; D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376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 := A - B (D^T D)^{-1} D^T C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7"/>
  <p:tag name="PICTUREFILESIZE" val="530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C} := C - D (D^T D)^{-1} D^T C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7"/>
  <p:tag name="PICTUREFILESIZE" val="530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G(z) = C(zI-A)^{-1} B + D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9"/>
  <p:tag name="PICTUREFILESIZE" val="496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T^{-1} A T = &#10;\begin{bmatrix} \bar{A}_{11} &amp; \bar{A}_{12} \\ 0 &amp; \bar{A}_{22}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431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rank} \begin{bmatrix} \hat{A}-\lambda I \\ \hat{C} \end{bmatrix} &lt; n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42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z=\lambda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"/>
  <p:tag name="PICTUREFILESIZE" val="697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(\hat{C}, \hat{A}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7"/>
  <p:tag name="PICTUREFILESIZE" val="1308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z=\lambda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"/>
  <p:tag name="PICTUREFILESIZE" val="69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T^{-1} B = &#10;\begin{bmatrix} \bar{B} \\ 0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19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textrm{rank} [A - \lambda I \ B] = n, \quad \forall \lambda \in \mathcal{C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0"/>
  <p:tag name="PICTUREFILESIZE" val="498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A \in \mathcal{R}^{n \times n}, \ C \in \mathcal{R}^{n_y \times n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2"/>
  <p:tag name="PICTUREFILESIZE" val="361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T^{-1} A T = &#10;\begin{bmatrix} \bar{A}_{11} &amp; 0 \\  \bar{A}_{21} &amp; \bar{A}_{22}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4344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800" i="0" dirty="0" smtClean="0">
            <a:latin typeface="+mj-lt"/>
            <a:cs typeface="Times New Roman" pitchFamily="18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40953</TotalTime>
  <Words>394</Words>
  <Application>Microsoft Office PowerPoint</Application>
  <PresentationFormat>On-screen Show (4:3)</PresentationFormat>
  <Paragraphs>133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ME 233 Advanced Control II   Lecture 9 Review of some topics for infinite-horizon control and estimation </vt:lpstr>
      <vt:lpstr>Outline</vt:lpstr>
      <vt:lpstr>Controllability</vt:lpstr>
      <vt:lpstr>Observability</vt:lpstr>
      <vt:lpstr>Observability</vt:lpstr>
      <vt:lpstr>Stabilizability (discrete-time)</vt:lpstr>
      <vt:lpstr>Detectability (discrete-time)</vt:lpstr>
      <vt:lpstr>Normalrank of a  MIMO transfer function</vt:lpstr>
      <vt:lpstr>Transmission zeros</vt:lpstr>
      <vt:lpstr>SISO transmission zeros</vt:lpstr>
      <vt:lpstr>SISO transmission zeros</vt:lpstr>
      <vt:lpstr>SISO transmission zeros</vt:lpstr>
      <vt:lpstr>Transmission zeros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546</cp:revision>
  <dcterms:created xsi:type="dcterms:W3CDTF">2003-05-19T17:57:23Z</dcterms:created>
  <dcterms:modified xsi:type="dcterms:W3CDTF">2016-02-25T09:59:56Z</dcterms:modified>
</cp:coreProperties>
</file>