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tags/tag238.xml" ContentType="application/vnd.openxmlformats-officedocument.presentationml.tags+xml"/>
  <Override PartName="/ppt/slides/slide36.xml" ContentType="application/vnd.openxmlformats-officedocument.presentationml.slide+xml"/>
  <Override PartName="/ppt/tags/tag227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1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230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35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tags/tag87.xml" ContentType="application/vnd.openxmlformats-officedocument.presentationml.tags+xml"/>
  <Override PartName="/ppt/notesSlides/notesSlide18.xml" ContentType="application/vnd.openxmlformats-officedocument.presentationml.notes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notesSlides/notesSlide21.xml" ContentType="application/vnd.openxmlformats-officedocument.presentationml.notesSlide+xml"/>
  <Override PartName="/ppt/tags/tag194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slides/slide46.xml" ContentType="application/vnd.openxmlformats-officedocument.presentationml.slide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15.xml" ContentType="application/vnd.openxmlformats-officedocument.presentationml.tags+xml"/>
  <Override PartName="/ppt/tags/tag233.xml" ContentType="application/vnd.openxmlformats-officedocument.presentationml.tags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notesSlides/notesSlide15.xml" ContentType="application/vnd.openxmlformats-officedocument.presentationml.notesSlide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22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211.xml" ContentType="application/vnd.openxmlformats-officedocument.presentationml.tags+xml"/>
  <Override PartName="/ppt/notesSlides/notesSlide22.xml" ContentType="application/vnd.openxmlformats-officedocument.presentationml.notesSlide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notesSlides/notesSlide23.xml" ContentType="application/vnd.openxmlformats-officedocument.presentationml.notesSlide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notesSlides/notesSlide17.xml" ContentType="application/vnd.openxmlformats-officedocument.presentationml.notes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notesSlides/notesSlide20.xml" ContentType="application/vnd.openxmlformats-officedocument.presentationml.notesSlide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notesSlides/notesSlide19.xml" ContentType="application/vnd.openxmlformats-officedocument.presentationml.notesSlide+xml"/>
  <Override PartName="/ppt/tags/tag20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926" r:id="rId3"/>
    <p:sldId id="888" r:id="rId4"/>
    <p:sldId id="889" r:id="rId5"/>
    <p:sldId id="890" r:id="rId6"/>
    <p:sldId id="938" r:id="rId7"/>
    <p:sldId id="937" r:id="rId8"/>
    <p:sldId id="840" r:id="rId9"/>
    <p:sldId id="892" r:id="rId10"/>
    <p:sldId id="842" r:id="rId11"/>
    <p:sldId id="967" r:id="rId12"/>
    <p:sldId id="988" r:id="rId13"/>
    <p:sldId id="989" r:id="rId14"/>
    <p:sldId id="977" r:id="rId15"/>
    <p:sldId id="1021" r:id="rId16"/>
    <p:sldId id="978" r:id="rId17"/>
    <p:sldId id="979" r:id="rId18"/>
    <p:sldId id="990" r:id="rId19"/>
    <p:sldId id="987" r:id="rId20"/>
    <p:sldId id="991" r:id="rId21"/>
    <p:sldId id="992" r:id="rId22"/>
    <p:sldId id="993" r:id="rId23"/>
    <p:sldId id="1015" r:id="rId24"/>
    <p:sldId id="994" r:id="rId25"/>
    <p:sldId id="1020" r:id="rId26"/>
    <p:sldId id="966" r:id="rId27"/>
    <p:sldId id="1022" r:id="rId28"/>
    <p:sldId id="1023" r:id="rId29"/>
    <p:sldId id="1024" r:id="rId30"/>
    <p:sldId id="1026" r:id="rId31"/>
    <p:sldId id="1027" r:id="rId32"/>
    <p:sldId id="1028" r:id="rId33"/>
    <p:sldId id="1029" r:id="rId34"/>
    <p:sldId id="1032" r:id="rId35"/>
    <p:sldId id="1030" r:id="rId36"/>
    <p:sldId id="1031" r:id="rId37"/>
    <p:sldId id="1058" r:id="rId38"/>
    <p:sldId id="996" r:id="rId39"/>
    <p:sldId id="997" r:id="rId40"/>
    <p:sldId id="998" r:id="rId41"/>
    <p:sldId id="1035" r:id="rId42"/>
    <p:sldId id="1036" r:id="rId43"/>
    <p:sldId id="1039" r:id="rId44"/>
    <p:sldId id="1038" r:id="rId45"/>
    <p:sldId id="1040" r:id="rId46"/>
    <p:sldId id="1041" r:id="rId47"/>
    <p:sldId id="1042" r:id="rId48"/>
    <p:sldId id="1043" r:id="rId49"/>
    <p:sldId id="1044" r:id="rId50"/>
    <p:sldId id="1045" r:id="rId51"/>
    <p:sldId id="1046" r:id="rId52"/>
    <p:sldId id="1056" r:id="rId53"/>
    <p:sldId id="1059" r:id="rId54"/>
    <p:sldId id="1060" r:id="rId55"/>
  </p:sldIdLst>
  <p:sldSz cx="9144000" cy="6858000" type="screen4x3"/>
  <p:notesSz cx="9601200" cy="73152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4" autoAdjust="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522"/>
    </p:cViewPr>
  </p:sorterViewPr>
  <p:notesViewPr>
    <p:cSldViewPr>
      <p:cViewPr varScale="1">
        <p:scale>
          <a:sx n="75" d="100"/>
          <a:sy n="75" d="100"/>
        </p:scale>
        <p:origin x="-1560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903" y="0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50196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345">
              <a:defRPr sz="13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903" y="6950196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345">
              <a:defRPr sz="1300" i="0" smtClean="0"/>
            </a:lvl1pPr>
          </a:lstStyle>
          <a:p>
            <a:pPr>
              <a:defRPr/>
            </a:pPr>
            <a:fld id="{DC28C34E-CCE0-46EF-9576-90720B2E5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09415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790" y="0"/>
            <a:ext cx="4207191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21100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385" y="3488943"/>
            <a:ext cx="7014210" cy="325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76628"/>
            <a:ext cx="4209415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3257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790" y="6976628"/>
            <a:ext cx="4207191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3257">
              <a:defRPr sz="1200" smtClean="0"/>
            </a:lvl1pPr>
          </a:lstStyle>
          <a:p>
            <a:pPr>
              <a:defRPr/>
            </a:pPr>
            <a:fld id="{A47D4FFA-CF34-42C8-A126-C846F6309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D4FFA-CF34-42C8-A126-C846F6309C8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BC352-776E-421C-A668-D4CAFAFDC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4F3B5-B1CB-4FFD-A343-739A2F21B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E44D9-2DA7-4751-9B09-79EBCC77B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B1901-B57E-4A03-896A-403AACFA1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B7FC1-C82E-4F79-A130-7B6F7271A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E4B8E-616A-439A-BEF6-04E63998F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0C35D-44FF-44C2-8B6B-955E053172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E9FC0-280F-49D3-8638-3700DED3A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7144F-374E-47D7-A65C-CCC7AE67E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10579-069A-4B7E-B412-B75D82F48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733F-92E3-4D51-B7E3-319997BB7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/>
            </a:lvl1pPr>
          </a:lstStyle>
          <a:p>
            <a:pPr>
              <a:defRPr/>
            </a:pPr>
            <a:fld id="{C6AB539A-3EFB-4B10-BCE3-FF7AF9CD9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24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32.xml"/><Relationship Id="rId7" Type="http://schemas.openxmlformats.org/officeDocument/2006/relationships/image" Target="../media/image28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7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32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36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38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2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41.png"/><Relationship Id="rId5" Type="http://schemas.openxmlformats.org/officeDocument/2006/relationships/tags" Target="../tags/tag47.xml"/><Relationship Id="rId10" Type="http://schemas.openxmlformats.org/officeDocument/2006/relationships/image" Target="../media/image40.png"/><Relationship Id="rId4" Type="http://schemas.openxmlformats.org/officeDocument/2006/relationships/tags" Target="../tags/tag46.xml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8.pn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4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46.png"/><Relationship Id="rId5" Type="http://schemas.openxmlformats.org/officeDocument/2006/relationships/tags" Target="../tags/tag53.xml"/><Relationship Id="rId10" Type="http://schemas.openxmlformats.org/officeDocument/2006/relationships/image" Target="../media/image45.png"/><Relationship Id="rId4" Type="http://schemas.openxmlformats.org/officeDocument/2006/relationships/tags" Target="../tags/tag52.xml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58.xml"/><Relationship Id="rId7" Type="http://schemas.openxmlformats.org/officeDocument/2006/relationships/image" Target="../media/image49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5" Type="http://schemas.openxmlformats.org/officeDocument/2006/relationships/tags" Target="../tags/tag60.xml"/><Relationship Id="rId10" Type="http://schemas.openxmlformats.org/officeDocument/2006/relationships/image" Target="../media/image52.png"/><Relationship Id="rId4" Type="http://schemas.openxmlformats.org/officeDocument/2006/relationships/tags" Target="../tags/tag59.xml"/><Relationship Id="rId9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63.xml"/><Relationship Id="rId7" Type="http://schemas.openxmlformats.org/officeDocument/2006/relationships/image" Target="../media/image55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5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67.xml"/><Relationship Id="rId7" Type="http://schemas.openxmlformats.org/officeDocument/2006/relationships/image" Target="../media/image58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1.png"/><Relationship Id="rId5" Type="http://schemas.openxmlformats.org/officeDocument/2006/relationships/tags" Target="../tags/tag69.xml"/><Relationship Id="rId10" Type="http://schemas.openxmlformats.org/officeDocument/2006/relationships/image" Target="../media/image60.png"/><Relationship Id="rId4" Type="http://schemas.openxmlformats.org/officeDocument/2006/relationships/tags" Target="../tags/tag68.xml"/><Relationship Id="rId9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72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66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5.png"/><Relationship Id="rId5" Type="http://schemas.openxmlformats.org/officeDocument/2006/relationships/tags" Target="../tags/tag74.xml"/><Relationship Id="rId10" Type="http://schemas.openxmlformats.org/officeDocument/2006/relationships/image" Target="../media/image64.png"/><Relationship Id="rId4" Type="http://schemas.openxmlformats.org/officeDocument/2006/relationships/tags" Target="../tags/tag73.xml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77.xml"/><Relationship Id="rId7" Type="http://schemas.openxmlformats.org/officeDocument/2006/relationships/notesSlide" Target="../notesSlides/notesSlide14.xml"/><Relationship Id="rId12" Type="http://schemas.openxmlformats.org/officeDocument/2006/relationships/image" Target="../media/image71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0.png"/><Relationship Id="rId5" Type="http://schemas.openxmlformats.org/officeDocument/2006/relationships/tags" Target="../tags/tag79.xml"/><Relationship Id="rId10" Type="http://schemas.openxmlformats.org/officeDocument/2006/relationships/image" Target="../media/image69.png"/><Relationship Id="rId4" Type="http://schemas.openxmlformats.org/officeDocument/2006/relationships/tags" Target="../tags/tag78.xml"/><Relationship Id="rId9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72.png"/><Relationship Id="rId5" Type="http://schemas.openxmlformats.org/officeDocument/2006/relationships/image" Target="../media/image67.png"/><Relationship Id="rId4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85.xml"/><Relationship Id="rId7" Type="http://schemas.openxmlformats.org/officeDocument/2006/relationships/notesSlide" Target="../notesSlides/notesSlide17.xml"/><Relationship Id="rId12" Type="http://schemas.openxmlformats.org/officeDocument/2006/relationships/image" Target="../media/image77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6.png"/><Relationship Id="rId5" Type="http://schemas.openxmlformats.org/officeDocument/2006/relationships/tags" Target="../tags/tag87.xml"/><Relationship Id="rId10" Type="http://schemas.openxmlformats.org/officeDocument/2006/relationships/image" Target="../media/image75.png"/><Relationship Id="rId4" Type="http://schemas.openxmlformats.org/officeDocument/2006/relationships/tags" Target="../tags/tag86.xml"/><Relationship Id="rId9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81.png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tags" Target="../tags/tag89.xml"/><Relationship Id="rId16" Type="http://schemas.openxmlformats.org/officeDocument/2006/relationships/image" Target="../media/image84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79.png"/><Relationship Id="rId5" Type="http://schemas.openxmlformats.org/officeDocument/2006/relationships/tags" Target="../tags/tag92.xml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tags" Target="../tags/tag9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8.png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87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image" Target="../media/image86.png"/><Relationship Id="rId5" Type="http://schemas.openxmlformats.org/officeDocument/2006/relationships/tags" Target="../tags/tag100.xml"/><Relationship Id="rId15" Type="http://schemas.openxmlformats.org/officeDocument/2006/relationships/image" Target="../media/image90.png"/><Relationship Id="rId10" Type="http://schemas.openxmlformats.org/officeDocument/2006/relationships/image" Target="../media/image79.png"/><Relationship Id="rId4" Type="http://schemas.openxmlformats.org/officeDocument/2006/relationships/tags" Target="../tags/tag99.xml"/><Relationship Id="rId9" Type="http://schemas.openxmlformats.org/officeDocument/2006/relationships/image" Target="../media/image78.png"/><Relationship Id="rId14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tags" Target="../tags/tag10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3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image" Target="../media/image92.png"/><Relationship Id="rId5" Type="http://schemas.openxmlformats.org/officeDocument/2006/relationships/tags" Target="../tags/tag107.xml"/><Relationship Id="rId10" Type="http://schemas.openxmlformats.org/officeDocument/2006/relationships/image" Target="../media/image91.png"/><Relationship Id="rId4" Type="http://schemas.openxmlformats.org/officeDocument/2006/relationships/tags" Target="../tags/tag106.xml"/><Relationship Id="rId9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6.png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image" Target="../media/image95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image" Target="../media/image94.png"/><Relationship Id="rId5" Type="http://schemas.openxmlformats.org/officeDocument/2006/relationships/tags" Target="../tags/tag113.xml"/><Relationship Id="rId15" Type="http://schemas.openxmlformats.org/officeDocument/2006/relationships/image" Target="../media/image98.png"/><Relationship Id="rId10" Type="http://schemas.openxmlformats.org/officeDocument/2006/relationships/image" Target="../media/image79.png"/><Relationship Id="rId4" Type="http://schemas.openxmlformats.org/officeDocument/2006/relationships/tags" Target="../tags/tag112.xml"/><Relationship Id="rId9" Type="http://schemas.openxmlformats.org/officeDocument/2006/relationships/image" Target="../media/image78.png"/><Relationship Id="rId1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tags" Target="../tags/tag118.xml"/><Relationship Id="rId7" Type="http://schemas.openxmlformats.org/officeDocument/2006/relationships/image" Target="../media/image79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7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Relationship Id="rId9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104.png"/><Relationship Id="rId3" Type="http://schemas.openxmlformats.org/officeDocument/2006/relationships/tags" Target="../tags/tag1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3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image" Target="../media/image102.png"/><Relationship Id="rId5" Type="http://schemas.openxmlformats.org/officeDocument/2006/relationships/tags" Target="../tags/tag124.xml"/><Relationship Id="rId10" Type="http://schemas.openxmlformats.org/officeDocument/2006/relationships/image" Target="../media/image101.png"/><Relationship Id="rId4" Type="http://schemas.openxmlformats.org/officeDocument/2006/relationships/tags" Target="../tags/tag123.xml"/><Relationship Id="rId9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108.png"/><Relationship Id="rId3" Type="http://schemas.openxmlformats.org/officeDocument/2006/relationships/tags" Target="../tags/tag1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7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image" Target="../media/image106.png"/><Relationship Id="rId5" Type="http://schemas.openxmlformats.org/officeDocument/2006/relationships/tags" Target="../tags/tag130.xml"/><Relationship Id="rId10" Type="http://schemas.openxmlformats.org/officeDocument/2006/relationships/image" Target="../media/image105.png"/><Relationship Id="rId4" Type="http://schemas.openxmlformats.org/officeDocument/2006/relationships/tags" Target="../tags/tag129.xml"/><Relationship Id="rId9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1.png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../media/image110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image" Target="../media/image109.png"/><Relationship Id="rId5" Type="http://schemas.openxmlformats.org/officeDocument/2006/relationships/tags" Target="../tags/tag136.xml"/><Relationship Id="rId15" Type="http://schemas.openxmlformats.org/officeDocument/2006/relationships/image" Target="../media/image113.png"/><Relationship Id="rId10" Type="http://schemas.openxmlformats.org/officeDocument/2006/relationships/image" Target="../media/image79.png"/><Relationship Id="rId4" Type="http://schemas.openxmlformats.org/officeDocument/2006/relationships/tags" Target="../tags/tag135.xml"/><Relationship Id="rId9" Type="http://schemas.openxmlformats.org/officeDocument/2006/relationships/image" Target="../media/image78.png"/><Relationship Id="rId14" Type="http://schemas.openxmlformats.org/officeDocument/2006/relationships/image" Target="../media/image11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141.xml"/><Relationship Id="rId7" Type="http://schemas.openxmlformats.org/officeDocument/2006/relationships/notesSlide" Target="../notesSlides/notesSlide18.xml"/><Relationship Id="rId12" Type="http://schemas.openxmlformats.org/officeDocument/2006/relationships/image" Target="../media/image77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6.png"/><Relationship Id="rId5" Type="http://schemas.openxmlformats.org/officeDocument/2006/relationships/tags" Target="../tags/tag143.xml"/><Relationship Id="rId10" Type="http://schemas.openxmlformats.org/officeDocument/2006/relationships/image" Target="../media/image75.png"/><Relationship Id="rId4" Type="http://schemas.openxmlformats.org/officeDocument/2006/relationships/tags" Target="../tags/tag142.xml"/><Relationship Id="rId9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118.png"/><Relationship Id="rId3" Type="http://schemas.openxmlformats.org/officeDocument/2006/relationships/tags" Target="../tags/tag14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7.png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image" Target="../media/image116.png"/><Relationship Id="rId5" Type="http://schemas.openxmlformats.org/officeDocument/2006/relationships/tags" Target="../tags/tag148.xml"/><Relationship Id="rId10" Type="http://schemas.openxmlformats.org/officeDocument/2006/relationships/image" Target="../media/image115.png"/><Relationship Id="rId4" Type="http://schemas.openxmlformats.org/officeDocument/2006/relationships/tags" Target="../tags/tag147.xml"/><Relationship Id="rId9" Type="http://schemas.openxmlformats.org/officeDocument/2006/relationships/image" Target="../media/image11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tags" Target="../tags/tag152.xml"/><Relationship Id="rId7" Type="http://schemas.openxmlformats.org/officeDocument/2006/relationships/image" Target="../media/image74.png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0.png"/><Relationship Id="rId5" Type="http://schemas.openxmlformats.org/officeDocument/2006/relationships/tags" Target="../tags/tag154.xml"/><Relationship Id="rId10" Type="http://schemas.openxmlformats.org/officeDocument/2006/relationships/image" Target="../media/image119.png"/><Relationship Id="rId4" Type="http://schemas.openxmlformats.org/officeDocument/2006/relationships/tags" Target="../tags/tag153.xml"/><Relationship Id="rId9" Type="http://schemas.openxmlformats.org/officeDocument/2006/relationships/image" Target="../media/image1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7" Type="http://schemas.openxmlformats.org/officeDocument/2006/relationships/image" Target="../media/image24.png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60.xml"/><Relationship Id="rId7" Type="http://schemas.openxmlformats.org/officeDocument/2006/relationships/image" Target="../media/image121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image" Target="../media/image27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7" Type="http://schemas.openxmlformats.org/officeDocument/2006/relationships/image" Target="../media/image32.png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6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4.png"/><Relationship Id="rId5" Type="http://schemas.openxmlformats.org/officeDocument/2006/relationships/tags" Target="../tags/tag7.xml"/><Relationship Id="rId10" Type="http://schemas.openxmlformats.org/officeDocument/2006/relationships/image" Target="../media/image3.png"/><Relationship Id="rId4" Type="http://schemas.openxmlformats.org/officeDocument/2006/relationships/tags" Target="../tags/tag6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13" Type="http://schemas.openxmlformats.org/officeDocument/2006/relationships/image" Target="../media/image125.png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" Type="http://schemas.openxmlformats.org/officeDocument/2006/relationships/tags" Target="../tags/tag166.xml"/><Relationship Id="rId16" Type="http://schemas.openxmlformats.org/officeDocument/2006/relationships/image" Target="../media/image128.png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image" Target="../media/image123.png"/><Relationship Id="rId5" Type="http://schemas.openxmlformats.org/officeDocument/2006/relationships/tags" Target="../tags/tag169.xml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4" Type="http://schemas.openxmlformats.org/officeDocument/2006/relationships/tags" Target="../tags/tag16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7" Type="http://schemas.openxmlformats.org/officeDocument/2006/relationships/image" Target="../media/image132.png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7" Type="http://schemas.openxmlformats.org/officeDocument/2006/relationships/image" Target="../media/image134.png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tags" Target="../tags/tag183.xml"/><Relationship Id="rId7" Type="http://schemas.openxmlformats.org/officeDocument/2006/relationships/image" Target="../media/image138.png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image" Target="../media/image13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4.xml"/><Relationship Id="rId9" Type="http://schemas.openxmlformats.org/officeDocument/2006/relationships/image" Target="../media/image14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45.png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image" Target="../media/image144.png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image" Target="../media/image143.png"/><Relationship Id="rId5" Type="http://schemas.openxmlformats.org/officeDocument/2006/relationships/tags" Target="../tags/tag189.xml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4" Type="http://schemas.openxmlformats.org/officeDocument/2006/relationships/tags" Target="../tags/tag188.xml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44.png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image" Target="../media/image143.pn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image" Target="../media/image149.png"/><Relationship Id="rId5" Type="http://schemas.openxmlformats.org/officeDocument/2006/relationships/tags" Target="../tags/tag196.xml"/><Relationship Id="rId15" Type="http://schemas.openxmlformats.org/officeDocument/2006/relationships/image" Target="../media/image139.png"/><Relationship Id="rId10" Type="http://schemas.openxmlformats.org/officeDocument/2006/relationships/image" Target="../media/image148.png"/><Relationship Id="rId4" Type="http://schemas.openxmlformats.org/officeDocument/2006/relationships/tags" Target="../tags/tag195.xml"/><Relationship Id="rId9" Type="http://schemas.openxmlformats.org/officeDocument/2006/relationships/image" Target="../media/image141.png"/><Relationship Id="rId14" Type="http://schemas.openxmlformats.org/officeDocument/2006/relationships/image" Target="../media/image15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13" Type="http://schemas.openxmlformats.org/officeDocument/2006/relationships/image" Target="../media/image151.png"/><Relationship Id="rId18" Type="http://schemas.openxmlformats.org/officeDocument/2006/relationships/image" Target="../media/image141.png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55.png"/><Relationship Id="rId2" Type="http://schemas.openxmlformats.org/officeDocument/2006/relationships/tags" Target="../tags/tag200.xml"/><Relationship Id="rId16" Type="http://schemas.openxmlformats.org/officeDocument/2006/relationships/image" Target="../media/image154.png"/><Relationship Id="rId20" Type="http://schemas.openxmlformats.org/officeDocument/2006/relationships/image" Target="../media/image139.png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tags" Target="../tags/tag209.xml"/><Relationship Id="rId5" Type="http://schemas.openxmlformats.org/officeDocument/2006/relationships/tags" Target="../tags/tag203.xml"/><Relationship Id="rId15" Type="http://schemas.openxmlformats.org/officeDocument/2006/relationships/image" Target="../media/image153.png"/><Relationship Id="rId10" Type="http://schemas.openxmlformats.org/officeDocument/2006/relationships/tags" Target="../tags/tag208.xml"/><Relationship Id="rId19" Type="http://schemas.openxmlformats.org/officeDocument/2006/relationships/image" Target="../media/image156.png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image" Target="../media/image15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0.png"/><Relationship Id="rId3" Type="http://schemas.openxmlformats.org/officeDocument/2006/relationships/tags" Target="../tags/tag21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5.png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image" Target="../media/image157.png"/><Relationship Id="rId5" Type="http://schemas.openxmlformats.org/officeDocument/2006/relationships/tags" Target="../tags/tag214.xml"/><Relationship Id="rId10" Type="http://schemas.openxmlformats.org/officeDocument/2006/relationships/image" Target="../media/image144.png"/><Relationship Id="rId4" Type="http://schemas.openxmlformats.org/officeDocument/2006/relationships/tags" Target="../tags/tag213.xml"/><Relationship Id="rId9" Type="http://schemas.openxmlformats.org/officeDocument/2006/relationships/image" Target="../media/image1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10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13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5.png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18.xml"/><Relationship Id="rId7" Type="http://schemas.openxmlformats.org/officeDocument/2006/relationships/notesSlide" Target="../notesSlides/notesSlide22.xml"/><Relationship Id="rId12" Type="http://schemas.openxmlformats.org/officeDocument/2006/relationships/image" Target="../media/image159.png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5.png"/><Relationship Id="rId5" Type="http://schemas.openxmlformats.org/officeDocument/2006/relationships/tags" Target="../tags/tag220.xml"/><Relationship Id="rId10" Type="http://schemas.openxmlformats.org/officeDocument/2006/relationships/image" Target="../media/image64.png"/><Relationship Id="rId4" Type="http://schemas.openxmlformats.org/officeDocument/2006/relationships/tags" Target="../tags/tag219.xml"/><Relationship Id="rId9" Type="http://schemas.openxmlformats.org/officeDocument/2006/relationships/image" Target="../media/image15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13" Type="http://schemas.openxmlformats.org/officeDocument/2006/relationships/image" Target="../media/image164.png"/><Relationship Id="rId3" Type="http://schemas.openxmlformats.org/officeDocument/2006/relationships/tags" Target="../tags/tag22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3.png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1" Type="http://schemas.openxmlformats.org/officeDocument/2006/relationships/image" Target="../media/image162.png"/><Relationship Id="rId5" Type="http://schemas.openxmlformats.org/officeDocument/2006/relationships/tags" Target="../tags/tag225.xml"/><Relationship Id="rId10" Type="http://schemas.openxmlformats.org/officeDocument/2006/relationships/image" Target="../media/image161.png"/><Relationship Id="rId4" Type="http://schemas.openxmlformats.org/officeDocument/2006/relationships/tags" Target="../tags/tag224.xml"/><Relationship Id="rId9" Type="http://schemas.openxmlformats.org/officeDocument/2006/relationships/image" Target="../media/image160.png"/><Relationship Id="rId1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image" Target="../media/image165.png"/><Relationship Id="rId18" Type="http://schemas.openxmlformats.org/officeDocument/2006/relationships/image" Target="../media/image169.png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image" Target="../media/image70.png"/><Relationship Id="rId17" Type="http://schemas.openxmlformats.org/officeDocument/2006/relationships/image" Target="../media/image168.png"/><Relationship Id="rId2" Type="http://schemas.openxmlformats.org/officeDocument/2006/relationships/tags" Target="../tags/tag228.xml"/><Relationship Id="rId16" Type="http://schemas.openxmlformats.org/officeDocument/2006/relationships/image" Target="../media/image167.png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image" Target="../media/image68.png"/><Relationship Id="rId5" Type="http://schemas.openxmlformats.org/officeDocument/2006/relationships/tags" Target="../tags/tag231.xml"/><Relationship Id="rId15" Type="http://schemas.openxmlformats.org/officeDocument/2006/relationships/image" Target="../media/image136.png"/><Relationship Id="rId10" Type="http://schemas.openxmlformats.org/officeDocument/2006/relationships/notesSlide" Target="../notesSlides/notesSlide24.xml"/><Relationship Id="rId4" Type="http://schemas.openxmlformats.org/officeDocument/2006/relationships/tags" Target="../tags/tag23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6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tags" Target="../tags/tag237.xml"/><Relationship Id="rId7" Type="http://schemas.openxmlformats.org/officeDocument/2006/relationships/image" Target="../media/image171.png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image" Target="../media/image17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8.xml"/><Relationship Id="rId9" Type="http://schemas.openxmlformats.org/officeDocument/2006/relationships/image" Target="../media/image17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0.xml"/><Relationship Id="rId7" Type="http://schemas.openxmlformats.org/officeDocument/2006/relationships/image" Target="../media/image18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3.xml"/><Relationship Id="rId7" Type="http://schemas.openxmlformats.org/officeDocument/2006/relationships/image" Target="../media/image2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.png"/><Relationship Id="rId4" Type="http://schemas.openxmlformats.org/officeDocument/2006/relationships/tags" Target="../tags/tag24.xml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82C657-10A8-45C7-AEB5-B87023E55DEA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00200"/>
            <a:ext cx="8458200" cy="1905000"/>
          </a:xfrm>
        </p:spPr>
        <p:txBody>
          <a:bodyPr/>
          <a:lstStyle/>
          <a:p>
            <a:pPr eaLnBrk="1" hangingPunct="1"/>
            <a:r>
              <a:rPr lang="en-US" dirty="0" smtClean="0"/>
              <a:t>ME </a:t>
            </a:r>
            <a:r>
              <a:rPr lang="en-US" smtClean="0"/>
              <a:t>233 </a:t>
            </a:r>
            <a:r>
              <a:rPr lang="en-US" smtClean="0"/>
              <a:t>Advanced </a:t>
            </a:r>
            <a:r>
              <a:rPr lang="en-US" dirty="0" smtClean="0"/>
              <a:t>Control II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Lecture 8</a:t>
            </a:r>
            <a:br>
              <a:rPr lang="en-US" dirty="0" smtClean="0"/>
            </a:br>
            <a:r>
              <a:rPr lang="en-US" dirty="0" smtClean="0"/>
              <a:t>Discrete Time</a:t>
            </a:r>
            <a:br>
              <a:rPr lang="en-US" dirty="0" smtClean="0"/>
            </a:br>
            <a:r>
              <a:rPr lang="en-US" dirty="0" smtClean="0"/>
              <a:t>Linear Quadratic Gaussian (LQG)</a:t>
            </a:r>
            <a:br>
              <a:rPr lang="en-US" dirty="0" smtClean="0"/>
            </a:br>
            <a:r>
              <a:rPr lang="en-US" dirty="0" smtClean="0"/>
              <a:t>Optimal Control</a:t>
            </a:r>
            <a:br>
              <a:rPr lang="en-US" dirty="0" smtClean="0"/>
            </a:br>
            <a:endParaRPr lang="en-US" sz="2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9530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(ME233 Class Notes pp.LQG1-LQG7)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12003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8"/>
              </a:rPr>
              <a:t>A</a:t>
            </a:r>
            <a:r>
              <a:rPr lang="en-US" smtClean="0">
                <a:latin typeface="LCMSS8"/>
              </a:rPr>
              <a:t>A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SY10ORIG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CMMI5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R5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FAABC7-BA53-4182-A469-5B4C45DAF927}" type="slidenum">
              <a:rPr lang="en-US"/>
              <a:pPr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Separation Principle Proof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486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The proof of the separation principle is conducted in two steps:</a:t>
            </a:r>
          </a:p>
          <a:p>
            <a:pPr marL="533400" indent="-533400" eaLnBrk="1" hangingPunct="1">
              <a:buFontTx/>
              <a:buNone/>
            </a:pPr>
            <a:endParaRPr lang="en-US" dirty="0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dirty="0" smtClean="0"/>
              <a:t>Solve the LQG problem under the assumption that the state vector            is measurable</a:t>
            </a:r>
          </a:p>
          <a:p>
            <a:pPr marL="533400" indent="-533400" eaLnBrk="1" hangingPunct="1">
              <a:buFontTx/>
              <a:buAutoNum type="arabicPeriod"/>
            </a:pPr>
            <a:endParaRPr lang="en-US" dirty="0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dirty="0" smtClean="0"/>
              <a:t>Solve the LQG problem and show that the optimal solution is obtained by replacing               by the a-posteriori state estimate</a:t>
            </a:r>
          </a:p>
          <a:p>
            <a:pPr marL="533400" indent="-533400" eaLnBrk="1" hangingPunct="1"/>
            <a:endParaRPr lang="en-US" dirty="0" smtClean="0"/>
          </a:p>
        </p:txBody>
      </p:sp>
      <p:pic>
        <p:nvPicPr>
          <p:cNvPr id="83047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3048000"/>
            <a:ext cx="8382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047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72400" y="4495800"/>
            <a:ext cx="841811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0472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05600" y="4953000"/>
            <a:ext cx="841811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609600" y="2362200"/>
            <a:ext cx="8229600" cy="1371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38BCD2-B36B-43EF-BE14-D43C4F8BBF97}" type="slidenum">
              <a:rPr lang="en-US"/>
              <a:pPr/>
              <a:t>11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Finite-horizon </a:t>
            </a:r>
            <a:r>
              <a:rPr lang="en-US" sz="3200" u="sng" dirty="0" smtClean="0"/>
              <a:t>state feedback</a:t>
            </a:r>
            <a:r>
              <a:rPr lang="en-US" sz="3200" dirty="0" smtClean="0"/>
              <a:t> LQG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3276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This problem is similar to the standard deterministic finite-horizon LQR…</a:t>
            </a:r>
          </a:p>
        </p:txBody>
      </p:sp>
      <p:sp>
        <p:nvSpPr>
          <p:cNvPr id="889860" name="Rectangle 4"/>
          <p:cNvSpPr>
            <a:spLocks noChangeArrowheads="1"/>
          </p:cNvSpPr>
          <p:nvPr/>
        </p:nvSpPr>
        <p:spPr bwMode="auto">
          <a:xfrm>
            <a:off x="533400" y="4038600"/>
            <a:ext cx="78614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…except </a:t>
            </a:r>
            <a:r>
              <a:rPr lang="en-US" sz="2800" i="0" dirty="0">
                <a:latin typeface="Helvetica" pitchFamily="34" charset="0"/>
              </a:rPr>
              <a:t>that there is an additional input </a:t>
            </a:r>
            <a:r>
              <a:rPr lang="en-US" sz="2800" i="0" dirty="0" smtClean="0">
                <a:latin typeface="Helvetica" pitchFamily="34" charset="0"/>
              </a:rPr>
              <a:t>noise…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88986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9625" y="2819400"/>
            <a:ext cx="7524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9865" name="Line 9"/>
          <p:cNvSpPr>
            <a:spLocks noChangeShapeType="1"/>
          </p:cNvSpPr>
          <p:nvPr/>
        </p:nvSpPr>
        <p:spPr bwMode="auto">
          <a:xfrm flipV="1">
            <a:off x="6934200" y="3352800"/>
            <a:ext cx="685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3400" y="4648200"/>
            <a:ext cx="8229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…and the control            is only allowed to be a function of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21" name="Picture 2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667000" y="5867400"/>
            <a:ext cx="3124628" cy="421769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450954" y="4724400"/>
            <a:ext cx="922121" cy="43866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60" grpId="0"/>
      <p:bldP spid="889865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constraint 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control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u(k)</a:t>
            </a:r>
            <a:r>
              <a:rPr lang="en-US" dirty="0" smtClean="0"/>
              <a:t> is only allowed to be a function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x(0),…,x(k)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+mj-lt"/>
                <a:cs typeface="Times New Roman" pitchFamily="18" charset="0"/>
              </a:rPr>
              <a:t>We write this constraint as</a:t>
            </a:r>
          </a:p>
          <a:p>
            <a:endParaRPr lang="en-US" dirty="0" smtClean="0">
              <a:latin typeface="+mj-lt"/>
              <a:cs typeface="Times New Roman" pitchFamily="18" charset="0"/>
            </a:endParaRPr>
          </a:p>
          <a:p>
            <a:endParaRPr lang="en-US" dirty="0" smtClean="0">
              <a:latin typeface="+mj-lt"/>
              <a:cs typeface="Times New Roman" pitchFamily="18" charset="0"/>
            </a:endParaRPr>
          </a:p>
          <a:p>
            <a:r>
              <a:rPr lang="en-US" dirty="0" smtClean="0">
                <a:latin typeface="+mj-lt"/>
                <a:cs typeface="Times New Roman" pitchFamily="18" charset="0"/>
              </a:rPr>
              <a:t>We write the constraints                   </a:t>
            </a:r>
          </a:p>
          <a:p>
            <a:pPr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 	for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k=m,…,N-1 </a:t>
            </a:r>
            <a:r>
              <a:rPr lang="en-US" dirty="0" smtClean="0">
                <a:latin typeface="+mj-lt"/>
                <a:cs typeface="Times New Roman" pitchFamily="18" charset="0"/>
              </a:rPr>
              <a:t>as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" name="Picture 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470508" y="3200400"/>
            <a:ext cx="2054133" cy="451267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066198" y="4172741"/>
            <a:ext cx="1831001" cy="402248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741823" y="5410200"/>
            <a:ext cx="1917303" cy="44656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F146B-F971-40D1-B339-3FC199499BA2}" type="slidenum">
              <a:rPr lang="en-US"/>
              <a:pPr/>
              <a:t>13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Finite-horizon </a:t>
            </a:r>
            <a:r>
              <a:rPr lang="en-US" u="sng" dirty="0" smtClean="0"/>
              <a:t>state feedback</a:t>
            </a:r>
            <a:r>
              <a:rPr lang="en-US" dirty="0" smtClean="0"/>
              <a:t> LQG </a:t>
            </a:r>
          </a:p>
        </p:txBody>
      </p:sp>
      <p:sp>
        <p:nvSpPr>
          <p:cNvPr id="661515" name="Rectangle 11"/>
          <p:cNvSpPr>
            <a:spLocks noChangeArrowheads="1"/>
          </p:cNvSpPr>
          <p:nvPr/>
        </p:nvSpPr>
        <p:spPr bwMode="auto">
          <a:xfrm>
            <a:off x="762000" y="1295400"/>
            <a:ext cx="86106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We want to solve using dynamic programming:</a:t>
            </a:r>
            <a:endParaRPr lang="en-US" sz="2800" i="0" dirty="0">
              <a:latin typeface="Helvetica" pitchFamily="34" charset="0"/>
            </a:endParaRPr>
          </a:p>
          <a:p>
            <a:endParaRPr lang="en-US" i="0" dirty="0">
              <a:latin typeface="Helvetica" pitchFamily="34" charset="0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28600" y="2133600"/>
            <a:ext cx="8629283" cy="844934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762000" y="4038600"/>
            <a:ext cx="8610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Need 2 preliminary results:</a:t>
            </a:r>
          </a:p>
          <a:p>
            <a:endParaRPr lang="en-US" sz="2800" i="0" dirty="0" smtClean="0">
              <a:latin typeface="Helvetic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i="0" dirty="0" smtClean="0">
                <a:latin typeface="Helvetica" pitchFamily="34" charset="0"/>
              </a:rPr>
              <a:t>Functional optimization</a:t>
            </a:r>
          </a:p>
          <a:p>
            <a:pPr marL="514350" indent="-514350">
              <a:buFont typeface="+mj-lt"/>
              <a:buAutoNum type="arabicPeriod"/>
            </a:pPr>
            <a:endParaRPr lang="en-US" sz="2800" i="0" dirty="0" smtClean="0">
              <a:latin typeface="Helvetic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i="0" dirty="0" smtClean="0">
                <a:latin typeface="Helvetica" pitchFamily="34" charset="0"/>
              </a:rPr>
              <a:t>Stochastic Bellman equation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Lemma 1:</a:t>
            </a:r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be a random vector and let             denote the constraint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 is a function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Also assume that there exists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+mj-lt"/>
                <a:cs typeface="Times New Roman" pitchFamily="18" charset="0"/>
              </a:rPr>
              <a:t>such that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6057689" y="1752600"/>
            <a:ext cx="957591" cy="305418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05407" y="4724400"/>
            <a:ext cx="6564745" cy="840794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03134" y="3657600"/>
            <a:ext cx="5681027" cy="58830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Proof is in 2 parts: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37474" y="1295400"/>
            <a:ext cx="6564745" cy="840794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489839" y="3657600"/>
            <a:ext cx="6559169" cy="84008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89839" y="5105400"/>
            <a:ext cx="6559169" cy="84008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1524000"/>
            <a:ext cx="39693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 smtClean="0">
                <a:latin typeface="+mj-lt"/>
              </a:rPr>
              <a:t>Proof:</a:t>
            </a:r>
          </a:p>
          <a:p>
            <a:r>
              <a:rPr lang="en-US" sz="2800" i="0" dirty="0" smtClean="0">
                <a:latin typeface="+mj-lt"/>
              </a:rPr>
              <a:t>Let </a:t>
            </a:r>
            <a:r>
              <a:rPr lang="en-US" sz="2800" dirty="0" err="1" smtClean="0">
                <a:cs typeface="Times New Roman" pitchFamily="18" charset="0"/>
              </a:rPr>
              <a:t>u</a:t>
            </a:r>
            <a:r>
              <a:rPr lang="en-US" sz="2800" baseline="30000" dirty="0" err="1" smtClean="0">
                <a:cs typeface="Times New Roman" pitchFamily="18" charset="0"/>
              </a:rPr>
              <a:t>o</a:t>
            </a:r>
            <a:r>
              <a:rPr lang="en-US" sz="2800" i="0" dirty="0" smtClean="0">
                <a:cs typeface="Times New Roman" pitchFamily="18" charset="0"/>
              </a:rPr>
              <a:t>(</a:t>
            </a:r>
            <a:r>
              <a:rPr lang="en-US" sz="2800" dirty="0" smtClean="0">
                <a:cs typeface="Times New Roman" pitchFamily="18" charset="0"/>
              </a:rPr>
              <a:t>x</a:t>
            </a:r>
            <a:r>
              <a:rPr lang="en-US" sz="2800" i="0" dirty="0" smtClean="0">
                <a:cs typeface="Times New Roman" pitchFamily="18" charset="0"/>
              </a:rPr>
              <a:t>)</a:t>
            </a:r>
            <a:r>
              <a:rPr lang="en-US" sz="2800" i="0" dirty="0" smtClean="0">
                <a:latin typeface="+mj-lt"/>
              </a:rPr>
              <a:t> minimize </a:t>
            </a:r>
            <a:r>
              <a:rPr lang="en-US" sz="2800" dirty="0" smtClean="0">
                <a:cs typeface="Times New Roman" pitchFamily="18" charset="0"/>
              </a:rPr>
              <a:t>f(</a:t>
            </a:r>
            <a:r>
              <a:rPr lang="en-US" sz="2800" dirty="0" err="1" smtClean="0">
                <a:cs typeface="Times New Roman" pitchFamily="18" charset="0"/>
              </a:rPr>
              <a:t>x,u</a:t>
            </a:r>
            <a:r>
              <a:rPr lang="en-US" sz="2800" dirty="0" smtClean="0">
                <a:cs typeface="Times New Roman" pitchFamily="18" charset="0"/>
              </a:rPr>
              <a:t>)</a:t>
            </a:r>
            <a:r>
              <a:rPr lang="en-US" sz="2800" i="0" dirty="0" smtClean="0">
                <a:latin typeface="+mj-lt"/>
              </a:rPr>
              <a:t> </a:t>
            </a:r>
            <a:endParaRPr lang="en-US" sz="2800" i="0" dirty="0">
              <a:latin typeface="+mj-lt"/>
            </a:endParaRPr>
          </a:p>
        </p:txBody>
      </p:sp>
      <p:pic>
        <p:nvPicPr>
          <p:cNvPr id="23" name="Picture 2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681558" y="2667000"/>
            <a:ext cx="5353918" cy="589259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12638" y="457200"/>
            <a:ext cx="6559169" cy="840080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458218" y="6248400"/>
            <a:ext cx="1108136" cy="344141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604090" y="4222849"/>
            <a:ext cx="6693274" cy="800666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843052" y="5181600"/>
            <a:ext cx="3361969" cy="673401"/>
          </a:xfrm>
          <a:prstGeom prst="rect">
            <a:avLst/>
          </a:prstGeom>
          <a:noFill/>
          <a:ln/>
          <a:effectLst/>
        </p:spPr>
      </p:pic>
      <p:sp>
        <p:nvSpPr>
          <p:cNvPr id="24" name="Rectangle 23"/>
          <p:cNvSpPr/>
          <p:nvPr/>
        </p:nvSpPr>
        <p:spPr bwMode="auto">
          <a:xfrm>
            <a:off x="8458200" y="6172200"/>
            <a:ext cx="304800" cy="3048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9000" y="1371600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 smtClean="0">
                <a:solidFill>
                  <a:srgbClr val="000000"/>
                </a:solidFill>
                <a:cs typeface="Times New Roman" pitchFamily="18" charset="0"/>
              </a:rPr>
              <a:t>u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 is a function of </a:t>
            </a:r>
            <a:r>
              <a:rPr lang="en-US" kern="0" dirty="0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endParaRPr lang="en-US" i="0" dirty="0" smtClean="0">
              <a:latin typeface="+mj-lt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rot="10800000">
            <a:off x="2133600" y="1219200"/>
            <a:ext cx="12954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6" name="Picture 25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556733" y="3441717"/>
            <a:ext cx="4930088" cy="589081"/>
          </a:xfrm>
          <a:prstGeom prst="rect">
            <a:avLst/>
          </a:prstGeom>
          <a:noFill/>
          <a:ln/>
          <a:effectLst/>
        </p:spPr>
      </p:pic>
      <p:sp>
        <p:nvSpPr>
          <p:cNvPr id="17" name="Right Arrow 16"/>
          <p:cNvSpPr/>
          <p:nvPr/>
        </p:nvSpPr>
        <p:spPr bwMode="auto">
          <a:xfrm>
            <a:off x="1747074" y="35814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985074" y="44958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19400" y="61722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Because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4343400" y="5715000"/>
            <a:ext cx="6096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" grpId="0" animBg="1"/>
      <p:bldP spid="21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09409" y="457200"/>
            <a:ext cx="6565626" cy="840907"/>
          </a:xfrm>
          <a:prstGeom prst="rect">
            <a:avLst/>
          </a:prstGeom>
          <a:noFill/>
          <a:ln/>
          <a:effectLst/>
        </p:spPr>
      </p:pic>
      <p:sp>
        <p:nvSpPr>
          <p:cNvPr id="6" name="TextBox 5"/>
          <p:cNvSpPr txBox="1"/>
          <p:nvPr/>
        </p:nvSpPr>
        <p:spPr>
          <a:xfrm>
            <a:off x="381001" y="15240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 smtClean="0">
                <a:latin typeface="+mj-lt"/>
              </a:rPr>
              <a:t>Proof: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sz="2800" i="0" dirty="0" smtClean="0">
                <a:latin typeface="+mj-lt"/>
              </a:rPr>
              <a:t>Let</a:t>
            </a:r>
          </a:p>
          <a:p>
            <a:pPr marL="274320" indent="-274320">
              <a:buFont typeface="Arial" pitchFamily="34" charset="0"/>
              <a:buChar char="•"/>
            </a:pPr>
            <a:endParaRPr lang="en-US" sz="2800" i="0" dirty="0" smtClean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endParaRPr lang="en-US" sz="2800" i="0" dirty="0" smtClean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endParaRPr lang="en-US" sz="2800" i="0" dirty="0" smtClean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endParaRPr lang="en-US" sz="2800" i="0" dirty="0" smtClean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endParaRPr lang="en-US" sz="2800" i="0" dirty="0" smtClean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endParaRPr lang="en-US" sz="2800" i="0" dirty="0" smtClean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endParaRPr lang="en-US" sz="2800" i="0" dirty="0" smtClean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endParaRPr lang="en-US" sz="2800" i="0" dirty="0" smtClean="0">
              <a:latin typeface="+mj-lt"/>
            </a:endParaRPr>
          </a:p>
          <a:p>
            <a:pPr marL="274320" indent="-274320">
              <a:buFont typeface="Arial" pitchFamily="34" charset="0"/>
              <a:buChar char="•"/>
            </a:pPr>
            <a:r>
              <a:rPr lang="en-US" sz="2800" i="0" dirty="0" smtClean="0">
                <a:latin typeface="+mj-lt"/>
              </a:rPr>
              <a:t>Minimizing the right-hand side over         completes the proof</a:t>
            </a:r>
            <a:endParaRPr lang="en-US" sz="2800" i="0" dirty="0">
              <a:latin typeface="+mj-lt"/>
            </a:endParaRPr>
          </a:p>
        </p:txBody>
      </p:sp>
      <p:pic>
        <p:nvPicPr>
          <p:cNvPr id="22" name="Picture 2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71600" y="2057400"/>
            <a:ext cx="956714" cy="344141"/>
          </a:xfrm>
          <a:prstGeom prst="rect">
            <a:avLst/>
          </a:prstGeom>
          <a:noFill/>
          <a:ln/>
          <a:effectLst/>
        </p:spPr>
      </p:pic>
      <p:sp>
        <p:nvSpPr>
          <p:cNvPr id="16" name="Rectangle 15"/>
          <p:cNvSpPr/>
          <p:nvPr/>
        </p:nvSpPr>
        <p:spPr bwMode="auto">
          <a:xfrm>
            <a:off x="8458200" y="6172200"/>
            <a:ext cx="304800" cy="3048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9000" y="1371600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 smtClean="0">
                <a:solidFill>
                  <a:srgbClr val="000000"/>
                </a:solidFill>
                <a:cs typeface="Times New Roman" pitchFamily="18" charset="0"/>
              </a:rPr>
              <a:t>u</a:t>
            </a:r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 is a function of </a:t>
            </a:r>
            <a:r>
              <a:rPr lang="en-US" kern="0" dirty="0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endParaRPr lang="en-US" i="0" dirty="0" smtClean="0">
              <a:latin typeface="+mj-lt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>
            <a:off x="2133600" y="1219200"/>
            <a:ext cx="12954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ight Arrow 13"/>
          <p:cNvSpPr/>
          <p:nvPr/>
        </p:nvSpPr>
        <p:spPr bwMode="auto">
          <a:xfrm>
            <a:off x="1733378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5" name="Picture 2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495378" y="2667000"/>
            <a:ext cx="5168415" cy="587433"/>
          </a:xfrm>
          <a:prstGeom prst="rect">
            <a:avLst/>
          </a:prstGeom>
          <a:noFill/>
          <a:ln/>
          <a:effectLst/>
        </p:spPr>
      </p:pic>
      <p:sp>
        <p:nvSpPr>
          <p:cNvPr id="26" name="Right Arrow 25"/>
          <p:cNvSpPr/>
          <p:nvPr/>
        </p:nvSpPr>
        <p:spPr bwMode="auto">
          <a:xfrm>
            <a:off x="1733378" y="35814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7" name="Picture 1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356574" y="3505200"/>
            <a:ext cx="4746535" cy="587329"/>
          </a:xfrm>
          <a:prstGeom prst="rect">
            <a:avLst/>
          </a:prstGeom>
          <a:noFill/>
          <a:ln/>
          <a:effectLst/>
        </p:spPr>
      </p:pic>
      <p:sp>
        <p:nvSpPr>
          <p:cNvPr id="29" name="Right Arrow 28"/>
          <p:cNvSpPr/>
          <p:nvPr/>
        </p:nvSpPr>
        <p:spPr bwMode="auto">
          <a:xfrm>
            <a:off x="971378" y="44958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8" name="Picture 17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462759" y="4267200"/>
            <a:ext cx="6427859" cy="799069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400800" y="5867400"/>
            <a:ext cx="956714" cy="344141"/>
          </a:xfrm>
          <a:prstGeom prst="rect">
            <a:avLst/>
          </a:prstGeom>
          <a:noFill/>
          <a:ln/>
          <a:effectLst/>
        </p:spPr>
      </p:pic>
      <p:sp>
        <p:nvSpPr>
          <p:cNvPr id="34" name="TextBox 33"/>
          <p:cNvSpPr txBox="1"/>
          <p:nvPr/>
        </p:nvSpPr>
        <p:spPr>
          <a:xfrm>
            <a:off x="1066800" y="5144741"/>
            <a:ext cx="7472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cs typeface="Times New Roman" pitchFamily="18" charset="0"/>
              </a:rPr>
              <a:t>This holds, regardless of how              was chosen</a:t>
            </a:r>
          </a:p>
        </p:txBody>
      </p:sp>
      <p:pic>
        <p:nvPicPr>
          <p:cNvPr id="35" name="Picture 34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486400" y="5257800"/>
            <a:ext cx="956714" cy="34414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29" grpId="0" animBg="1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Terminal cost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Stage cost (transient cost)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Optimal cost to go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088252" y="1752600"/>
            <a:ext cx="3834779" cy="39331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858202" y="3124200"/>
            <a:ext cx="5198995" cy="802040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172728" y="5173639"/>
            <a:ext cx="6244219" cy="922361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19200" y="4800600"/>
            <a:ext cx="2497687" cy="326483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701594" y="6324600"/>
            <a:ext cx="2011066" cy="255009"/>
          </a:xfrm>
          <a:prstGeom prst="rect">
            <a:avLst/>
          </a:prstGeom>
          <a:noFill/>
          <a:ln/>
          <a:effectLst/>
        </p:spPr>
      </p:pic>
      <p:cxnSp>
        <p:nvCxnSpPr>
          <p:cNvPr id="25" name="Straight Arrow Connector 24"/>
          <p:cNvCxnSpPr/>
          <p:nvPr/>
        </p:nvCxnSpPr>
        <p:spPr bwMode="auto">
          <a:xfrm rot="10800000">
            <a:off x="1447800" y="5867400"/>
            <a:ext cx="5334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953000" y="6172200"/>
            <a:ext cx="609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Bellman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Lemma 2: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If                      for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0" name="Picture 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64656" y="4267200"/>
            <a:ext cx="8490886" cy="796019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102320" y="2209800"/>
            <a:ext cx="1757760" cy="386158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845201" y="2209800"/>
            <a:ext cx="2640294" cy="352743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617543" y="5373604"/>
            <a:ext cx="3257053" cy="413004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 bwMode="auto">
          <a:xfrm>
            <a:off x="228600" y="4038600"/>
            <a:ext cx="8763000" cy="1905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F23470-A039-40E2-AC1D-11C9BD9AED97}" type="slidenum">
              <a:rPr lang="en-US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Stochastic optimization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Finite horizon LQG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State feedback optimal LQG control</a:t>
            </a:r>
          </a:p>
          <a:p>
            <a:pPr lvl="1" eaLnBrk="1" hangingPunct="1"/>
            <a:r>
              <a:rPr lang="en-US" dirty="0" smtClean="0"/>
              <a:t>Output feedback optimal LQG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6119" y="3581400"/>
            <a:ext cx="8715561" cy="728764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64656" y="457200"/>
            <a:ext cx="8490886" cy="796019"/>
          </a:xfrm>
          <a:prstGeom prst="rect">
            <a:avLst/>
          </a:prstGeom>
          <a:noFill/>
          <a:ln/>
          <a:effectLst/>
        </p:spPr>
      </p:pic>
      <p:sp>
        <p:nvSpPr>
          <p:cNvPr id="6" name="TextBox 5"/>
          <p:cNvSpPr txBox="1"/>
          <p:nvPr/>
        </p:nvSpPr>
        <p:spPr>
          <a:xfrm>
            <a:off x="381000" y="1524000"/>
            <a:ext cx="7032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 smtClean="0">
                <a:latin typeface="+mj-lt"/>
              </a:rPr>
              <a:t>Proof:    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cs typeface="Times New Roman" pitchFamily="18" charset="0"/>
              </a:rPr>
              <a:t>m=N-1</a:t>
            </a:r>
            <a:r>
              <a:rPr lang="en-US" i="0" dirty="0" smtClean="0">
                <a:latin typeface="+mj-lt"/>
              </a:rPr>
              <a:t> case is trivial, and thus omitted)</a:t>
            </a:r>
            <a:endParaRPr lang="en-US" i="0" dirty="0">
              <a:latin typeface="+mj-lt"/>
            </a:endParaRPr>
          </a:p>
        </p:txBody>
      </p:sp>
      <p:pic>
        <p:nvPicPr>
          <p:cNvPr id="37" name="Picture 36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85590" y="2076144"/>
            <a:ext cx="5963020" cy="880824"/>
          </a:xfrm>
          <a:prstGeom prst="rect">
            <a:avLst/>
          </a:prstGeom>
          <a:noFill/>
          <a:ln/>
          <a:effectLst/>
        </p:spPr>
      </p:pic>
      <p:cxnSp>
        <p:nvCxnSpPr>
          <p:cNvPr id="14" name="Straight Arrow Connector 13"/>
          <p:cNvCxnSpPr/>
          <p:nvPr/>
        </p:nvCxnSpPr>
        <p:spPr bwMode="auto">
          <a:xfrm rot="5400000">
            <a:off x="838200" y="3048000"/>
            <a:ext cx="8382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1447800" y="3276600"/>
            <a:ext cx="8382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4191000" y="2819400"/>
            <a:ext cx="914400" cy="838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181600" y="2819400"/>
            <a:ext cx="16002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7" name="Picture 16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40105" y="4876800"/>
            <a:ext cx="8941722" cy="747675"/>
          </a:xfrm>
          <a:prstGeom prst="rect">
            <a:avLst/>
          </a:prstGeom>
          <a:noFill/>
          <a:ln/>
          <a:effectLst/>
        </p:spPr>
      </p:pic>
      <p:cxnSp>
        <p:nvCxnSpPr>
          <p:cNvPr id="27" name="Straight Arrow Connector 26"/>
          <p:cNvCxnSpPr/>
          <p:nvPr/>
        </p:nvCxnSpPr>
        <p:spPr bwMode="auto">
          <a:xfrm>
            <a:off x="2057400" y="4343400"/>
            <a:ext cx="213360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Left Brace 30"/>
          <p:cNvSpPr/>
          <p:nvPr/>
        </p:nvSpPr>
        <p:spPr bwMode="auto">
          <a:xfrm rot="16200000">
            <a:off x="6229350" y="3295650"/>
            <a:ext cx="342900" cy="5029200"/>
          </a:xfrm>
          <a:prstGeom prst="leftBrace">
            <a:avLst>
              <a:gd name="adj1" fmla="val 53193"/>
              <a:gd name="adj2" fmla="val 49761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901974" y="6096000"/>
            <a:ext cx="769051" cy="419100"/>
          </a:xfrm>
          <a:prstGeom prst="rect">
            <a:avLst/>
          </a:prstGeom>
          <a:noFill/>
          <a:ln/>
          <a:effectLst/>
        </p:spPr>
      </p:pic>
      <p:sp>
        <p:nvSpPr>
          <p:cNvPr id="39" name="Rectangle 38"/>
          <p:cNvSpPr/>
          <p:nvPr/>
        </p:nvSpPr>
        <p:spPr bwMode="auto">
          <a:xfrm>
            <a:off x="8458200" y="6172200"/>
            <a:ext cx="304800" cy="3048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5D9464-6D76-4830-9176-D865A48CB5F8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Finite-horizon </a:t>
            </a:r>
            <a:r>
              <a:rPr lang="en-US" sz="3200" u="sng" dirty="0" smtClean="0"/>
              <a:t>state feedback</a:t>
            </a:r>
            <a:r>
              <a:rPr lang="en-US" sz="3200" dirty="0" smtClean="0"/>
              <a:t> LQG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 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228600" y="990600"/>
            <a:ext cx="86868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i="0" dirty="0" smtClean="0">
                <a:latin typeface="Helvetica" pitchFamily="34" charset="0"/>
              </a:rPr>
              <a:t>Theorem </a:t>
            </a:r>
            <a:r>
              <a:rPr lang="en-US" sz="2800" b="1" i="0" dirty="0">
                <a:latin typeface="Helvetica" pitchFamily="34" charset="0"/>
              </a:rPr>
              <a:t>1: </a:t>
            </a:r>
          </a:p>
          <a:p>
            <a:pPr>
              <a:lnSpc>
                <a:spcPct val="60000"/>
              </a:lnSpc>
            </a:pPr>
            <a:endParaRPr lang="en-US" sz="2800" b="1" i="0" dirty="0">
              <a:latin typeface="Helvetica" pitchFamily="34" charset="0"/>
            </a:endParaRPr>
          </a:p>
          <a:p>
            <a:r>
              <a:rPr lang="en-US" sz="2800" i="0" dirty="0">
                <a:latin typeface="Helvetica" pitchFamily="34" charset="0"/>
              </a:rPr>
              <a:t>a)	The optimal control is given by</a:t>
            </a:r>
          </a:p>
          <a:p>
            <a:endParaRPr lang="en-US" sz="2800" i="0" dirty="0">
              <a:latin typeface="Helvetica" pitchFamily="34" charset="0"/>
            </a:endParaRPr>
          </a:p>
        </p:txBody>
      </p:sp>
      <p:sp>
        <p:nvSpPr>
          <p:cNvPr id="891909" name="Rectangle 5"/>
          <p:cNvSpPr>
            <a:spLocks noChangeArrowheads="1"/>
          </p:cNvSpPr>
          <p:nvPr/>
        </p:nvSpPr>
        <p:spPr bwMode="auto">
          <a:xfrm>
            <a:off x="228600" y="2438400"/>
            <a:ext cx="8686800" cy="41148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8" name="Picture 3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62000" y="2590800"/>
            <a:ext cx="4239224" cy="360394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81000" y="3429000"/>
            <a:ext cx="8105013" cy="533400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53673" y="4419600"/>
            <a:ext cx="3308727" cy="315117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90600" y="5257800"/>
            <a:ext cx="1514908" cy="344636"/>
          </a:xfrm>
          <a:prstGeom prst="rect">
            <a:avLst/>
          </a:prstGeom>
          <a:noFill/>
          <a:ln/>
          <a:effectLst/>
        </p:spPr>
      </p:pic>
      <p:sp>
        <p:nvSpPr>
          <p:cNvPr id="891914" name="Text Box 10"/>
          <p:cNvSpPr txBox="1">
            <a:spLocks noChangeArrowheads="1"/>
          </p:cNvSpPr>
          <p:nvPr/>
        </p:nvSpPr>
        <p:spPr bwMode="auto">
          <a:xfrm>
            <a:off x="304800" y="5943600"/>
            <a:ext cx="48892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Standard </a:t>
            </a:r>
            <a:r>
              <a:rPr lang="en-US" dirty="0">
                <a:solidFill>
                  <a:schemeClr val="accent2"/>
                </a:solidFill>
              </a:rPr>
              <a:t>deterministic LQR solution</a:t>
            </a:r>
            <a:r>
              <a:rPr lang="en-US" dirty="0" smtClean="0">
                <a:solidFill>
                  <a:schemeClr val="accent2"/>
                </a:solidFill>
              </a:rPr>
              <a:t>!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0" name="Picture 3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192671" y="4724400"/>
            <a:ext cx="6591482" cy="31511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7C8AA5-88A1-491F-B4F1-0926C04E0A00}" type="slidenum">
              <a:rPr lang="en-US"/>
              <a:pPr/>
              <a:t>22</a:t>
            </a:fld>
            <a:endParaRPr 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 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228600" y="990600"/>
            <a:ext cx="8686800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i="0" dirty="0" smtClean="0">
                <a:latin typeface="Helvetica" pitchFamily="34" charset="0"/>
              </a:rPr>
              <a:t>Theorem 1</a:t>
            </a:r>
            <a:r>
              <a:rPr lang="en-US" sz="2800" b="1" i="0" dirty="0">
                <a:latin typeface="Helvetica" pitchFamily="34" charset="0"/>
              </a:rPr>
              <a:t>: </a:t>
            </a:r>
          </a:p>
          <a:p>
            <a:pPr>
              <a:lnSpc>
                <a:spcPct val="20000"/>
              </a:lnSpc>
            </a:pPr>
            <a:endParaRPr lang="en-US" sz="2800" b="1" i="0" dirty="0">
              <a:latin typeface="Helvetica" pitchFamily="34" charset="0"/>
            </a:endParaRPr>
          </a:p>
          <a:p>
            <a:r>
              <a:rPr lang="en-US" sz="2800" i="0" dirty="0">
                <a:latin typeface="Helvetica" pitchFamily="34" charset="0"/>
              </a:rPr>
              <a:t>b)	The optimal cost </a:t>
            </a:r>
            <a:r>
              <a:rPr lang="en-US" sz="3200" b="1" dirty="0">
                <a:latin typeface="Century Schoolbook" pitchFamily="18" charset="0"/>
              </a:rPr>
              <a:t>J</a:t>
            </a:r>
            <a:r>
              <a:rPr lang="en-US" sz="3200" b="1" baseline="30000" dirty="0">
                <a:latin typeface="Century Schoolbook" pitchFamily="18" charset="0"/>
              </a:rPr>
              <a:t>o</a:t>
            </a:r>
            <a:r>
              <a:rPr lang="en-US" sz="2800" i="0" baseline="30000" dirty="0">
                <a:latin typeface="Helvetica" pitchFamily="34" charset="0"/>
              </a:rPr>
              <a:t> </a:t>
            </a:r>
            <a:r>
              <a:rPr lang="en-US" sz="2800" i="0" dirty="0">
                <a:latin typeface="Helvetica" pitchFamily="34" charset="0"/>
              </a:rPr>
              <a:t>is given by</a:t>
            </a:r>
          </a:p>
          <a:p>
            <a:endParaRPr lang="en-US" sz="2800" i="0" dirty="0">
              <a:latin typeface="Helvetica" pitchFamily="34" charset="0"/>
            </a:endParaRPr>
          </a:p>
        </p:txBody>
      </p:sp>
      <p:sp>
        <p:nvSpPr>
          <p:cNvPr id="893957" name="Rectangle 5"/>
          <p:cNvSpPr>
            <a:spLocks noChangeArrowheads="1"/>
          </p:cNvSpPr>
          <p:nvPr/>
        </p:nvSpPr>
        <p:spPr bwMode="auto">
          <a:xfrm>
            <a:off x="228600" y="2209800"/>
            <a:ext cx="8686800" cy="434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14400" y="2438400"/>
            <a:ext cx="7053154" cy="457200"/>
          </a:xfrm>
          <a:prstGeom prst="rect">
            <a:avLst/>
          </a:prstGeom>
          <a:noFill/>
          <a:ln/>
          <a:effectLst/>
        </p:spPr>
      </p:pic>
      <p:pic>
        <p:nvPicPr>
          <p:cNvPr id="89396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" y="5725143"/>
            <a:ext cx="1516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38028" y="5181600"/>
            <a:ext cx="7315543" cy="509928"/>
          </a:xfrm>
          <a:prstGeom prst="rect">
            <a:avLst/>
          </a:prstGeom>
          <a:noFill/>
          <a:ln/>
          <a:effectLst/>
        </p:spPr>
      </p:pic>
      <p:pic>
        <p:nvPicPr>
          <p:cNvPr id="893968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8200" y="3733800"/>
            <a:ext cx="254158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3969" name="Picture 1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29200" y="3695700"/>
            <a:ext cx="34004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Finite-horizon </a:t>
            </a:r>
            <a:r>
              <a:rPr lang="en-US" sz="3200" u="sng" dirty="0" smtClean="0"/>
              <a:t>state feedback</a:t>
            </a:r>
            <a:r>
              <a:rPr lang="en-US" sz="3200" dirty="0" smtClean="0"/>
              <a:t> LQG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4E57E-E0A3-4C57-90FC-53F7FF08A8D1}" type="slidenum">
              <a:rPr lang="en-US"/>
              <a:pPr/>
              <a:t>23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  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28600" y="990600"/>
            <a:ext cx="8686800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i="0" dirty="0" smtClean="0">
                <a:latin typeface="Helvetica" pitchFamily="34" charset="0"/>
              </a:rPr>
              <a:t>Theorem 1</a:t>
            </a:r>
            <a:r>
              <a:rPr lang="en-US" sz="2800" b="1" i="0" dirty="0">
                <a:latin typeface="Helvetica" pitchFamily="34" charset="0"/>
              </a:rPr>
              <a:t>: </a:t>
            </a:r>
          </a:p>
          <a:p>
            <a:pPr>
              <a:lnSpc>
                <a:spcPct val="20000"/>
              </a:lnSpc>
            </a:pPr>
            <a:endParaRPr lang="en-US" sz="2800" b="1" i="0" dirty="0">
              <a:latin typeface="Helvetica" pitchFamily="34" charset="0"/>
            </a:endParaRPr>
          </a:p>
          <a:p>
            <a:r>
              <a:rPr lang="en-US" sz="2800" i="0" dirty="0">
                <a:latin typeface="Helvetica" pitchFamily="34" charset="0"/>
              </a:rPr>
              <a:t>b)	The optimal cost is given by</a:t>
            </a:r>
          </a:p>
          <a:p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990600" y="2438400"/>
            <a:ext cx="7053154" cy="45720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61687" y="5334000"/>
            <a:ext cx="7219036" cy="515300"/>
          </a:xfrm>
          <a:prstGeom prst="rect">
            <a:avLst/>
          </a:prstGeom>
          <a:noFill/>
          <a:ln/>
          <a:effectLst/>
        </p:spPr>
      </p:pic>
      <p:sp>
        <p:nvSpPr>
          <p:cNvPr id="894987" name="Text Box 11"/>
          <p:cNvSpPr txBox="1">
            <a:spLocks noChangeArrowheads="1"/>
          </p:cNvSpPr>
          <p:nvPr/>
        </p:nvSpPr>
        <p:spPr bwMode="auto">
          <a:xfrm>
            <a:off x="1524000" y="6115050"/>
            <a:ext cx="7467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This term reflects the </a:t>
            </a:r>
            <a:r>
              <a:rPr lang="en-US" dirty="0" smtClean="0"/>
              <a:t>detrimental effect of </a:t>
            </a:r>
            <a:r>
              <a:rPr lang="en-US" b="1" dirty="0" smtClean="0">
                <a:latin typeface="Century Schoolbook" pitchFamily="18" charset="0"/>
              </a:rPr>
              <a:t>w(k) </a:t>
            </a: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cost</a:t>
            </a:r>
            <a:endParaRPr lang="en-US" sz="2800" b="1" dirty="0">
              <a:latin typeface="Century Schoolbook" pitchFamily="18" charset="0"/>
            </a:endParaRPr>
          </a:p>
        </p:txBody>
      </p:sp>
      <p:sp>
        <p:nvSpPr>
          <p:cNvPr id="894989" name="AutoShape 13"/>
          <p:cNvSpPr>
            <a:spLocks noChangeArrowheads="1"/>
          </p:cNvSpPr>
          <p:nvPr/>
        </p:nvSpPr>
        <p:spPr bwMode="auto">
          <a:xfrm rot="-5400000">
            <a:off x="952500" y="5905500"/>
            <a:ext cx="533400" cy="609600"/>
          </a:xfrm>
          <a:custGeom>
            <a:avLst/>
            <a:gdLst>
              <a:gd name="T0" fmla="*/ 373528 w 21600"/>
              <a:gd name="T1" fmla="*/ 0 h 21600"/>
              <a:gd name="T2" fmla="*/ 373528 w 21600"/>
              <a:gd name="T3" fmla="*/ 343126 h 21600"/>
              <a:gd name="T4" fmla="*/ 79936 w 21600"/>
              <a:gd name="T5" fmla="*/ 609600 h 21600"/>
              <a:gd name="T6" fmla="*/ 533400 w 21600"/>
              <a:gd name="T7" fmla="*/ 171563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4991" name="Text Box 15"/>
          <p:cNvSpPr txBox="1">
            <a:spLocks noChangeArrowheads="1"/>
          </p:cNvSpPr>
          <p:nvPr/>
        </p:nvSpPr>
        <p:spPr bwMode="auto">
          <a:xfrm>
            <a:off x="381000" y="3962400"/>
            <a:ext cx="668144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entury Schoolbook" pitchFamily="18" charset="0"/>
              </a:rPr>
              <a:t>b(k)</a:t>
            </a:r>
            <a:r>
              <a:rPr lang="en-US" dirty="0"/>
              <a:t> is a dynamic function of the noise intensity</a:t>
            </a:r>
          </a:p>
          <a:p>
            <a:r>
              <a:rPr lang="en-US" dirty="0" smtClean="0"/>
              <a:t>b</a:t>
            </a:r>
            <a:r>
              <a:rPr lang="en-US" i="0" dirty="0" smtClean="0"/>
              <a:t>(</a:t>
            </a:r>
            <a:r>
              <a:rPr lang="en-US" dirty="0" smtClean="0"/>
              <a:t>k</a:t>
            </a:r>
            <a:r>
              <a:rPr lang="en-US" i="0" dirty="0" smtClean="0"/>
              <a:t>)</a:t>
            </a:r>
            <a:r>
              <a:rPr lang="en-US" dirty="0" smtClean="0"/>
              <a:t> is </a:t>
            </a:r>
            <a:r>
              <a:rPr lang="en-US" dirty="0"/>
              <a:t>computed backwards in time with </a:t>
            </a:r>
            <a:r>
              <a:rPr lang="en-US" sz="2800" b="1" dirty="0">
                <a:latin typeface="Century Schoolbook" pitchFamily="18" charset="0"/>
              </a:rPr>
              <a:t>b(N) = 0</a:t>
            </a:r>
            <a:endParaRPr lang="en-US" sz="3200" b="1" dirty="0">
              <a:latin typeface="Century Schoolbook" pitchFamily="18" charset="0"/>
            </a:endParaRPr>
          </a:p>
        </p:txBody>
      </p:sp>
      <p:sp>
        <p:nvSpPr>
          <p:cNvPr id="894992" name="AutoShape 16"/>
          <p:cNvSpPr>
            <a:spLocks noChangeArrowheads="1"/>
          </p:cNvSpPr>
          <p:nvPr/>
        </p:nvSpPr>
        <p:spPr bwMode="auto">
          <a:xfrm rot="-5400000" flipH="1" flipV="1">
            <a:off x="6781800" y="4114800"/>
            <a:ext cx="1143000" cy="1143000"/>
          </a:xfrm>
          <a:custGeom>
            <a:avLst/>
            <a:gdLst>
              <a:gd name="T0" fmla="*/ 800417 w 21600"/>
              <a:gd name="T1" fmla="*/ 0 h 21600"/>
              <a:gd name="T2" fmla="*/ 800417 w 21600"/>
              <a:gd name="T3" fmla="*/ 643361 h 21600"/>
              <a:gd name="T4" fmla="*/ 171291 w 21600"/>
              <a:gd name="T5" fmla="*/ 1143000 h 21600"/>
              <a:gd name="T6" fmla="*/ 1143000 w 21600"/>
              <a:gd name="T7" fmla="*/ 32168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Finite-horizon </a:t>
            </a:r>
            <a:r>
              <a:rPr lang="en-US" sz="3200" u="sng" dirty="0" smtClean="0"/>
              <a:t>state feedback</a:t>
            </a:r>
            <a:r>
              <a:rPr lang="en-US" sz="3200" dirty="0" smtClean="0"/>
              <a:t> LQG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9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9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9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87" grpId="0"/>
      <p:bldP spid="894989" grpId="0" animBg="1"/>
      <p:bldP spid="89499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4E57E-E0A3-4C57-90FC-53F7FF08A8D1}" type="slidenum">
              <a:rPr lang="en-US"/>
              <a:pPr/>
              <a:t>24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  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28600" y="990600"/>
            <a:ext cx="8686800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i="0" dirty="0" smtClean="0">
                <a:latin typeface="Helvetica" pitchFamily="34" charset="0"/>
              </a:rPr>
              <a:t>Theorem 1</a:t>
            </a:r>
            <a:r>
              <a:rPr lang="en-US" sz="2800" b="1" i="0" dirty="0">
                <a:latin typeface="Helvetica" pitchFamily="34" charset="0"/>
              </a:rPr>
              <a:t>: </a:t>
            </a:r>
          </a:p>
          <a:p>
            <a:pPr>
              <a:lnSpc>
                <a:spcPct val="20000"/>
              </a:lnSpc>
            </a:pPr>
            <a:endParaRPr lang="en-US" sz="2800" b="1" i="0" dirty="0">
              <a:latin typeface="Helvetica" pitchFamily="34" charset="0"/>
            </a:endParaRPr>
          </a:p>
          <a:p>
            <a:r>
              <a:rPr lang="en-US" sz="2800" i="0" dirty="0">
                <a:latin typeface="Helvetica" pitchFamily="34" charset="0"/>
              </a:rPr>
              <a:t>b)	The optimal cost is given by</a:t>
            </a:r>
          </a:p>
          <a:p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533400" y="2438400"/>
            <a:ext cx="7053154" cy="457200"/>
          </a:xfrm>
          <a:prstGeom prst="rect">
            <a:avLst/>
          </a:prstGeom>
          <a:noFill/>
          <a:ln/>
          <a:effectLst/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Finite-horizon </a:t>
            </a:r>
            <a:r>
              <a:rPr lang="en-US" sz="3200" u="sng" dirty="0" smtClean="0"/>
              <a:t>state feedback</a:t>
            </a:r>
            <a:r>
              <a:rPr lang="en-US" sz="3200" dirty="0" smtClean="0"/>
              <a:t> LQG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447800" y="2286000"/>
            <a:ext cx="1828800" cy="7620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57600" y="2362200"/>
            <a:ext cx="2819400" cy="685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81800" y="2286000"/>
            <a:ext cx="838200" cy="762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3000" y="3429000"/>
            <a:ext cx="2438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0" dirty="0" smtClean="0">
                <a:solidFill>
                  <a:schemeClr val="accent2"/>
                </a:solidFill>
                <a:latin typeface="+mj-lt"/>
              </a:rPr>
              <a:t>Deterministic LQR cost associated with mean of </a:t>
            </a:r>
            <a:r>
              <a:rPr lang="en-US" sz="2000" dirty="0" smtClean="0">
                <a:solidFill>
                  <a:schemeClr val="accent2"/>
                </a:solidFill>
                <a:cs typeface="Times New Roman" pitchFamily="18" charset="0"/>
              </a:rPr>
              <a:t>x</a:t>
            </a:r>
            <a:r>
              <a:rPr lang="en-US" sz="2000" i="0" dirty="0" smtClean="0">
                <a:solidFill>
                  <a:schemeClr val="accent2"/>
                </a:solidFill>
                <a:cs typeface="Times New Roman" pitchFamily="18" charset="0"/>
              </a:rPr>
              <a:t>(</a:t>
            </a:r>
            <a:r>
              <a:rPr lang="en-US" sz="2000" dirty="0" smtClean="0">
                <a:solidFill>
                  <a:schemeClr val="accent2"/>
                </a:solidFill>
                <a:cs typeface="Times New Roman" pitchFamily="18" charset="0"/>
              </a:rPr>
              <a:t>0</a:t>
            </a:r>
            <a:r>
              <a:rPr lang="en-US" sz="2000" i="0" dirty="0" smtClean="0">
                <a:solidFill>
                  <a:schemeClr val="accent2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3800" y="3429000"/>
            <a:ext cx="2666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0" dirty="0" smtClean="0">
                <a:solidFill>
                  <a:srgbClr val="FF0000"/>
                </a:solidFill>
                <a:latin typeface="+mj-lt"/>
              </a:rPr>
              <a:t>Detrimental effect of randomness of 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sz="2000" i="0" dirty="0" smtClean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en-US" sz="2000" i="0" dirty="0" smtClean="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sz="2000" i="0" dirty="0" smtClean="0">
                <a:solidFill>
                  <a:srgbClr val="FF0000"/>
                </a:solidFill>
                <a:latin typeface="+mj-lt"/>
              </a:rPr>
              <a:t> on the cost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53200" y="342900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0" dirty="0" smtClean="0">
                <a:solidFill>
                  <a:schemeClr val="accent1"/>
                </a:solidFill>
                <a:latin typeface="+mj-lt"/>
              </a:rPr>
              <a:t>Detrimental effect of </a:t>
            </a:r>
            <a:r>
              <a:rPr lang="en-US" sz="2000" dirty="0" smtClean="0">
                <a:solidFill>
                  <a:schemeClr val="accent1"/>
                </a:solidFill>
                <a:cs typeface="Times New Roman" pitchFamily="18" charset="0"/>
              </a:rPr>
              <a:t>w</a:t>
            </a:r>
            <a:r>
              <a:rPr lang="en-US" sz="2000" i="0" dirty="0" smtClean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lang="en-US" sz="2000" dirty="0" smtClean="0">
                <a:solidFill>
                  <a:schemeClr val="accent1"/>
                </a:solidFill>
                <a:cs typeface="Times New Roman" pitchFamily="18" charset="0"/>
              </a:rPr>
              <a:t>0</a:t>
            </a:r>
            <a:r>
              <a:rPr lang="en-US" sz="2000" i="0" dirty="0" smtClean="0">
                <a:solidFill>
                  <a:schemeClr val="accent1"/>
                </a:solidFill>
                <a:cs typeface="Times New Roman" pitchFamily="18" charset="0"/>
              </a:rPr>
              <a:t>),…,</a:t>
            </a:r>
            <a:r>
              <a:rPr lang="en-US" sz="2000" dirty="0" smtClean="0">
                <a:solidFill>
                  <a:schemeClr val="accent1"/>
                </a:solidFill>
                <a:cs typeface="Times New Roman" pitchFamily="18" charset="0"/>
              </a:rPr>
              <a:t>w</a:t>
            </a:r>
            <a:r>
              <a:rPr lang="en-US" sz="2000" i="0" dirty="0" smtClean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lang="en-US" sz="2000" dirty="0" smtClean="0">
                <a:solidFill>
                  <a:schemeClr val="accent1"/>
                </a:solidFill>
                <a:cs typeface="Times New Roman" pitchFamily="18" charset="0"/>
              </a:rPr>
              <a:t>k</a:t>
            </a:r>
            <a:r>
              <a:rPr lang="en-US" sz="2000" i="0" dirty="0" smtClean="0">
                <a:solidFill>
                  <a:schemeClr val="accent1"/>
                </a:solidFill>
                <a:cs typeface="Times New Roman" pitchFamily="18" charset="0"/>
              </a:rPr>
              <a:t>)</a:t>
            </a:r>
            <a:r>
              <a:rPr lang="en-US" sz="2000" i="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r>
              <a:rPr lang="en-US" sz="2000" i="0" dirty="0" smtClean="0">
                <a:solidFill>
                  <a:schemeClr val="accent1"/>
                </a:solidFill>
                <a:latin typeface="+mj-lt"/>
              </a:rPr>
              <a:t>on the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28600" y="990600"/>
            <a:ext cx="8686800" cy="40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i="0" dirty="0" smtClean="0">
                <a:latin typeface="Helvetica" pitchFamily="34" charset="0"/>
              </a:rPr>
              <a:t>Proof consists of 2 steps:</a:t>
            </a:r>
            <a:endParaRPr lang="en-US" sz="2800" b="1" i="0" dirty="0">
              <a:latin typeface="Helvetica" pitchFamily="34" charset="0"/>
            </a:endParaRPr>
          </a:p>
          <a:p>
            <a:pPr>
              <a:lnSpc>
                <a:spcPct val="20000"/>
              </a:lnSpc>
            </a:pPr>
            <a:endParaRPr lang="en-US" sz="2800" b="1" i="0" dirty="0">
              <a:latin typeface="Helvetica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i="0" dirty="0" smtClean="0">
              <a:latin typeface="Helvetic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i="0" dirty="0" smtClean="0">
                <a:latin typeface="Helvetica" pitchFamily="34" charset="0"/>
              </a:rPr>
              <a:t> Prove                                                                 and                                              using induction on decreasing </a:t>
            </a:r>
            <a:r>
              <a:rPr lang="en-US" sz="2800" dirty="0" smtClean="0">
                <a:cs typeface="Times New Roman" pitchFamily="18" charset="0"/>
              </a:rPr>
              <a:t>m</a:t>
            </a:r>
            <a:r>
              <a:rPr lang="en-US" sz="2800" i="0" dirty="0" smtClean="0">
                <a:latin typeface="+mj-lt"/>
                <a:cs typeface="Times New Roman" pitchFamily="18" charset="0"/>
              </a:rPr>
              <a:t>, Lemma 1, and the stochastic Bellman equation (Lemma 2)</a:t>
            </a:r>
            <a:endParaRPr lang="en-US" sz="2800" dirty="0" smtClean="0"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i="0" dirty="0" smtClean="0">
              <a:latin typeface="Helvetic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i="0" dirty="0" smtClean="0">
                <a:latin typeface="Helvetica" pitchFamily="34" charset="0"/>
              </a:rPr>
              <a:t> Prove</a:t>
            </a:r>
            <a:endParaRPr lang="en-US" sz="2800" i="0" dirty="0">
              <a:latin typeface="Helvetica" pitchFamily="34" charset="0"/>
            </a:endParaRPr>
          </a:p>
          <a:p>
            <a:endParaRPr lang="en-US" sz="2800" i="0" dirty="0">
              <a:latin typeface="Helvetica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4E57E-E0A3-4C57-90FC-53F7FF08A8D1}" type="slidenum">
              <a:rPr lang="en-US"/>
              <a:pPr/>
              <a:t>25</a:t>
            </a:fld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133600" y="1981200"/>
            <a:ext cx="6139545" cy="457177"/>
          </a:xfrm>
          <a:prstGeom prst="rect">
            <a:avLst/>
          </a:prstGeom>
          <a:noFill/>
          <a:ln/>
          <a:effectLst/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Finite-horizon </a:t>
            </a:r>
            <a:r>
              <a:rPr lang="en-US" sz="3200" u="sng" dirty="0" smtClean="0"/>
              <a:t>state feedback</a:t>
            </a:r>
            <a:r>
              <a:rPr lang="en-US" sz="3200" dirty="0" smtClean="0"/>
              <a:t> LQG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14400" y="4724400"/>
            <a:ext cx="7772400" cy="423328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990600" y="5715000"/>
            <a:ext cx="2183119" cy="358803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14400" y="6096000"/>
            <a:ext cx="5408607" cy="407625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523812" y="2454283"/>
            <a:ext cx="4239957" cy="365117"/>
          </a:xfrm>
          <a:prstGeom prst="rect">
            <a:avLst/>
          </a:prstGeom>
          <a:noFill/>
          <a:ln/>
          <a:effectLst/>
        </p:spPr>
      </p:pic>
      <p:sp>
        <p:nvSpPr>
          <p:cNvPr id="10" name="Rectangle 9"/>
          <p:cNvSpPr/>
          <p:nvPr/>
        </p:nvSpPr>
        <p:spPr bwMode="auto">
          <a:xfrm>
            <a:off x="152400" y="1828800"/>
            <a:ext cx="8763000" cy="20574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Theorem 1:     and        .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Start with base case: </a:t>
            </a:r>
            <a:r>
              <a:rPr lang="en-US" i="1" u="sng" dirty="0" smtClean="0">
                <a:latin typeface="Times New Roman" pitchFamily="18" charset="0"/>
                <a:cs typeface="Times New Roman" pitchFamily="18" charset="0"/>
              </a:rPr>
              <a:t>m=N</a:t>
            </a:r>
            <a:endParaRPr lang="en-US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410200" y="393954"/>
            <a:ext cx="457200" cy="418338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6858000" y="406908"/>
            <a:ext cx="1060556" cy="431292"/>
          </a:xfrm>
          <a:prstGeom prst="rect">
            <a:avLst/>
          </a:prstGeom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905000" y="2133600"/>
            <a:ext cx="3397079" cy="444046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2590800" y="3200400"/>
            <a:ext cx="3504443" cy="457200"/>
          </a:xfrm>
          <a:prstGeom prst="rect">
            <a:avLst/>
          </a:prstGeom>
        </p:spPr>
      </p:pic>
      <p:pic>
        <p:nvPicPr>
          <p:cNvPr id="17" name="Picture 16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885919" y="4419600"/>
            <a:ext cx="914205" cy="418247"/>
          </a:xfrm>
          <a:prstGeom prst="rect">
            <a:avLst/>
          </a:prstGeom>
          <a:noFill/>
          <a:ln/>
          <a:effectLst/>
        </p:spPr>
      </p:pic>
      <p:cxnSp>
        <p:nvCxnSpPr>
          <p:cNvPr id="19" name="Straight Arrow Connector 18"/>
          <p:cNvCxnSpPr/>
          <p:nvPr/>
        </p:nvCxnSpPr>
        <p:spPr bwMode="auto">
          <a:xfrm rot="5400000" flipH="1" flipV="1">
            <a:off x="4191000" y="3810000"/>
            <a:ext cx="68580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2" name="Picture 21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229706" y="3276600"/>
            <a:ext cx="533341" cy="304439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867763" y="4419600"/>
            <a:ext cx="761078" cy="418248"/>
          </a:xfrm>
          <a:prstGeom prst="rect">
            <a:avLst/>
          </a:prstGeom>
          <a:noFill/>
          <a:ln/>
          <a:effectLst/>
        </p:spPr>
      </p:pic>
      <p:cxnSp>
        <p:nvCxnSpPr>
          <p:cNvPr id="24" name="Straight Arrow Connector 23"/>
          <p:cNvCxnSpPr/>
          <p:nvPr/>
        </p:nvCxnSpPr>
        <p:spPr bwMode="auto">
          <a:xfrm rot="5400000" flipH="1" flipV="1">
            <a:off x="6096281" y="3810000"/>
            <a:ext cx="68580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7" name="Picture 26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554578" y="5486400"/>
            <a:ext cx="5217822" cy="45710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Theorem 1:     and        .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For </a:t>
            </a:r>
            <a:r>
              <a:rPr lang="en-US" i="1" u="sng" dirty="0" smtClean="0">
                <a:latin typeface="Times New Roman" pitchFamily="18" charset="0"/>
                <a:cs typeface="Times New Roman" pitchFamily="18" charset="0"/>
              </a:rPr>
              <a:t>m=0,1,…,N-1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sz="2400" dirty="0" smtClean="0">
                <a:latin typeface="+mj-lt"/>
                <a:cs typeface="Times New Roman" pitchFamily="18" charset="0"/>
              </a:rPr>
              <a:t>(We use induction on decreasing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+mj-lt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410200" y="393954"/>
            <a:ext cx="457200" cy="418338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6858000" y="406908"/>
            <a:ext cx="1060556" cy="431292"/>
          </a:xfrm>
          <a:prstGeom prst="rect">
            <a:avLst/>
          </a:prstGeom>
        </p:spPr>
      </p:pic>
      <p:pic>
        <p:nvPicPr>
          <p:cNvPr id="18" name="Picture 1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5800" y="3124200"/>
            <a:ext cx="7954767" cy="450347"/>
          </a:xfrm>
          <a:prstGeom prst="rect">
            <a:avLst/>
          </a:prstGeom>
          <a:noFill/>
          <a:ln/>
          <a:effectLst/>
        </p:spPr>
      </p:pic>
      <p:sp>
        <p:nvSpPr>
          <p:cNvPr id="16" name="TextBox 15"/>
          <p:cNvSpPr txBox="1"/>
          <p:nvPr/>
        </p:nvSpPr>
        <p:spPr>
          <a:xfrm>
            <a:off x="685800" y="2438400"/>
            <a:ext cx="4661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By the induction hypothesis,</a:t>
            </a:r>
          </a:p>
        </p:txBody>
      </p:sp>
      <p:pic>
        <p:nvPicPr>
          <p:cNvPr id="21" name="Picture 20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810000" y="3886200"/>
            <a:ext cx="4496872" cy="450309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04800" y="4876800"/>
            <a:ext cx="7277995" cy="516481"/>
          </a:xfrm>
          <a:prstGeom prst="rect">
            <a:avLst/>
          </a:prstGeom>
          <a:noFill/>
          <a:ln/>
          <a:effectLst/>
        </p:spPr>
      </p:pic>
      <p:sp>
        <p:nvSpPr>
          <p:cNvPr id="30" name="Right Brace 29"/>
          <p:cNvSpPr/>
          <p:nvPr/>
        </p:nvSpPr>
        <p:spPr bwMode="auto">
          <a:xfrm rot="5400000">
            <a:off x="5905500" y="3009900"/>
            <a:ext cx="304800" cy="1295400"/>
          </a:xfrm>
          <a:prstGeom prst="rightBrace">
            <a:avLst>
              <a:gd name="adj1" fmla="val 5166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300784" y="5562600"/>
            <a:ext cx="5485645" cy="516468"/>
          </a:xfrm>
          <a:prstGeom prst="rect">
            <a:avLst/>
          </a:prstGeom>
          <a:noFill/>
          <a:ln/>
          <a:effectLst/>
        </p:spPr>
      </p:pic>
      <p:pic>
        <p:nvPicPr>
          <p:cNvPr id="39" name="Picture 38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295400" y="6248400"/>
            <a:ext cx="5486400" cy="353593"/>
          </a:xfrm>
          <a:prstGeom prst="rect">
            <a:avLst/>
          </a:prstGeom>
          <a:noFill/>
          <a:ln/>
          <a:effectLst/>
        </p:spPr>
      </p:pic>
      <p:sp>
        <p:nvSpPr>
          <p:cNvPr id="40" name="TextBox 39"/>
          <p:cNvSpPr txBox="1"/>
          <p:nvPr/>
        </p:nvSpPr>
        <p:spPr>
          <a:xfrm>
            <a:off x="8176619" y="4876800"/>
            <a:ext cx="967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 smtClean="0">
                <a:latin typeface="+mj-lt"/>
              </a:rPr>
              <a:t>Term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76619" y="5562600"/>
            <a:ext cx="967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 smtClean="0">
                <a:latin typeface="+mj-lt"/>
              </a:rPr>
              <a:t>Term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76619" y="6172200"/>
            <a:ext cx="967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 smtClean="0">
                <a:latin typeface="+mj-lt"/>
              </a:rPr>
              <a:t>Term 3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rot="10800000">
            <a:off x="7696200" y="5105400"/>
            <a:ext cx="381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10800000">
            <a:off x="6934200" y="5791200"/>
            <a:ext cx="1143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10800000">
            <a:off x="6934200" y="6400800"/>
            <a:ext cx="1143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/>
      <p:bldP spid="41" grpId="0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Theorem 1:     and        .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410200" y="393954"/>
            <a:ext cx="457200" cy="418338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858000" y="406908"/>
            <a:ext cx="1060556" cy="431292"/>
          </a:xfrm>
          <a:prstGeom prst="rect">
            <a:avLst/>
          </a:prstGeom>
        </p:spPr>
      </p:pic>
      <p:pic>
        <p:nvPicPr>
          <p:cNvPr id="22" name="Picture 2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70892" y="1295400"/>
            <a:ext cx="5267859" cy="516520"/>
          </a:xfrm>
          <a:prstGeom prst="rect">
            <a:avLst/>
          </a:prstGeom>
          <a:noFill/>
          <a:ln/>
          <a:effectLst/>
        </p:spPr>
      </p:pic>
      <p:sp>
        <p:nvSpPr>
          <p:cNvPr id="41" name="TextBox 40"/>
          <p:cNvSpPr txBox="1"/>
          <p:nvPr/>
        </p:nvSpPr>
        <p:spPr>
          <a:xfrm>
            <a:off x="7637835" y="1295400"/>
            <a:ext cx="967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 smtClean="0">
                <a:latin typeface="+mj-lt"/>
              </a:rPr>
              <a:t>Term 2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 rot="10800000">
            <a:off x="6395416" y="1524000"/>
            <a:ext cx="1143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914400" y="2209800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smtClean="0">
                <a:latin typeface="+mj-lt"/>
              </a:rPr>
              <a:t>Since </a:t>
            </a:r>
            <a:r>
              <a:rPr lang="en-US" sz="2800" dirty="0" smtClean="0">
                <a:cs typeface="Times New Roman" pitchFamily="18" charset="0"/>
              </a:rPr>
              <a:t>x</a:t>
            </a:r>
            <a:r>
              <a:rPr lang="en-US" sz="2800" i="0" dirty="0" smtClean="0">
                <a:cs typeface="Times New Roman" pitchFamily="18" charset="0"/>
              </a:rPr>
              <a:t>(</a:t>
            </a:r>
            <a:r>
              <a:rPr lang="en-US" sz="2800" dirty="0" smtClean="0">
                <a:cs typeface="Times New Roman" pitchFamily="18" charset="0"/>
              </a:rPr>
              <a:t>m</a:t>
            </a:r>
            <a:r>
              <a:rPr lang="en-US" sz="2800" i="0" dirty="0" smtClean="0">
                <a:cs typeface="Times New Roman" pitchFamily="18" charset="0"/>
              </a:rPr>
              <a:t>)</a:t>
            </a:r>
            <a:r>
              <a:rPr lang="en-US" sz="2800" i="0" dirty="0" smtClean="0">
                <a:latin typeface="+mj-lt"/>
              </a:rPr>
              <a:t> and </a:t>
            </a:r>
            <a:r>
              <a:rPr lang="en-US" sz="2800" dirty="0" smtClean="0">
                <a:cs typeface="Times New Roman" pitchFamily="18" charset="0"/>
              </a:rPr>
              <a:t>u</a:t>
            </a:r>
            <a:r>
              <a:rPr lang="en-US" sz="2800" i="0" dirty="0" smtClean="0">
                <a:cs typeface="Times New Roman" pitchFamily="18" charset="0"/>
              </a:rPr>
              <a:t>(</a:t>
            </a:r>
            <a:r>
              <a:rPr lang="en-US" sz="2800" dirty="0" smtClean="0">
                <a:cs typeface="Times New Roman" pitchFamily="18" charset="0"/>
              </a:rPr>
              <a:t>m</a:t>
            </a:r>
            <a:r>
              <a:rPr lang="en-US" sz="2800" i="0" dirty="0" smtClean="0">
                <a:cs typeface="Times New Roman" pitchFamily="18" charset="0"/>
              </a:rPr>
              <a:t>)</a:t>
            </a:r>
            <a:r>
              <a:rPr lang="en-US" sz="2800" i="0" dirty="0" smtClean="0">
                <a:latin typeface="+mj-lt"/>
              </a:rPr>
              <a:t> only depend on quantities that are independent from </a:t>
            </a:r>
            <a:r>
              <a:rPr lang="en-US" sz="2800" dirty="0" smtClean="0">
                <a:cs typeface="Times New Roman" pitchFamily="18" charset="0"/>
              </a:rPr>
              <a:t>w</a:t>
            </a:r>
            <a:r>
              <a:rPr lang="en-US" sz="2800" i="0" dirty="0" smtClean="0">
                <a:cs typeface="Times New Roman" pitchFamily="18" charset="0"/>
              </a:rPr>
              <a:t>(</a:t>
            </a:r>
            <a:r>
              <a:rPr lang="en-US" sz="2800" dirty="0" smtClean="0">
                <a:cs typeface="Times New Roman" pitchFamily="18" charset="0"/>
              </a:rPr>
              <a:t>m</a:t>
            </a:r>
            <a:r>
              <a:rPr lang="en-US" sz="2800" i="0" dirty="0" smtClean="0">
                <a:cs typeface="Times New Roman" pitchFamily="18" charset="0"/>
              </a:rPr>
              <a:t>)</a:t>
            </a:r>
          </a:p>
          <a:p>
            <a:endParaRPr lang="en-US" sz="2800" i="0" dirty="0" smtClean="0">
              <a:cs typeface="Times New Roman" pitchFamily="18" charset="0"/>
            </a:endParaRPr>
          </a:p>
          <a:p>
            <a:r>
              <a:rPr lang="en-US" sz="2800" dirty="0" smtClean="0">
                <a:cs typeface="Times New Roman" pitchFamily="18" charset="0"/>
              </a:rPr>
              <a:t>Ax</a:t>
            </a:r>
            <a:r>
              <a:rPr lang="en-US" sz="2800" i="0" dirty="0" smtClean="0">
                <a:cs typeface="Times New Roman" pitchFamily="18" charset="0"/>
              </a:rPr>
              <a:t>(</a:t>
            </a:r>
            <a:r>
              <a:rPr lang="en-US" sz="2800" dirty="0" smtClean="0">
                <a:cs typeface="Times New Roman" pitchFamily="18" charset="0"/>
              </a:rPr>
              <a:t>m</a:t>
            </a:r>
            <a:r>
              <a:rPr lang="en-US" sz="2800" i="0" dirty="0" smtClean="0">
                <a:cs typeface="Times New Roman" pitchFamily="18" charset="0"/>
              </a:rPr>
              <a:t>)</a:t>
            </a:r>
            <a:r>
              <a:rPr lang="en-US" sz="2800" dirty="0" smtClean="0">
                <a:cs typeface="Times New Roman" pitchFamily="18" charset="0"/>
              </a:rPr>
              <a:t> + Bu</a:t>
            </a:r>
            <a:r>
              <a:rPr lang="en-US" sz="2800" i="0" dirty="0" smtClean="0">
                <a:cs typeface="Times New Roman" pitchFamily="18" charset="0"/>
              </a:rPr>
              <a:t>(</a:t>
            </a:r>
            <a:r>
              <a:rPr lang="en-US" sz="2800" dirty="0" smtClean="0">
                <a:cs typeface="Times New Roman" pitchFamily="18" charset="0"/>
              </a:rPr>
              <a:t>m</a:t>
            </a:r>
            <a:r>
              <a:rPr lang="en-US" sz="2800" i="0" dirty="0" smtClean="0">
                <a:cs typeface="Times New Roman" pitchFamily="18" charset="0"/>
              </a:rPr>
              <a:t>)</a:t>
            </a:r>
            <a:r>
              <a:rPr lang="en-US" sz="2800" i="0" dirty="0" smtClean="0">
                <a:latin typeface="+mj-lt"/>
              </a:rPr>
              <a:t> is independent from </a:t>
            </a:r>
            <a:r>
              <a:rPr lang="en-US" sz="2800" dirty="0" smtClean="0">
                <a:cs typeface="Times New Roman" pitchFamily="18" charset="0"/>
              </a:rPr>
              <a:t>w</a:t>
            </a:r>
            <a:r>
              <a:rPr lang="en-US" sz="2800" i="0" dirty="0" smtClean="0">
                <a:cs typeface="Times New Roman" pitchFamily="18" charset="0"/>
              </a:rPr>
              <a:t>(</a:t>
            </a:r>
            <a:r>
              <a:rPr lang="en-US" sz="2800" dirty="0" smtClean="0">
                <a:cs typeface="Times New Roman" pitchFamily="18" charset="0"/>
              </a:rPr>
              <a:t>m</a:t>
            </a:r>
            <a:r>
              <a:rPr lang="en-US" sz="2800" i="0" dirty="0" smtClean="0">
                <a:cs typeface="Times New Roman" pitchFamily="18" charset="0"/>
              </a:rPr>
              <a:t>)</a:t>
            </a:r>
          </a:p>
        </p:txBody>
      </p:sp>
      <p:pic>
        <p:nvPicPr>
          <p:cNvPr id="24" name="Picture 23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3400" y="4495800"/>
            <a:ext cx="6217159" cy="609600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14962" y="5410200"/>
            <a:ext cx="6771838" cy="567451"/>
          </a:xfrm>
          <a:prstGeom prst="rect">
            <a:avLst/>
          </a:prstGeom>
          <a:noFill/>
          <a:ln/>
          <a:effectLst/>
        </p:spPr>
      </p:pic>
      <p:cxnSp>
        <p:nvCxnSpPr>
          <p:cNvPr id="32" name="Straight Arrow Connector 31"/>
          <p:cNvCxnSpPr/>
          <p:nvPr/>
        </p:nvCxnSpPr>
        <p:spPr bwMode="auto">
          <a:xfrm flipV="1">
            <a:off x="7391400" y="5257800"/>
            <a:ext cx="129540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8458200" y="4724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pic>
        <p:nvPicPr>
          <p:cNvPr id="35" name="Picture 34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981200" y="6324600"/>
            <a:ext cx="609600" cy="28529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Theorem 1:     and        .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410200" y="393954"/>
            <a:ext cx="457200" cy="418338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6858000" y="406908"/>
            <a:ext cx="1060556" cy="431292"/>
          </a:xfrm>
          <a:prstGeom prst="rect">
            <a:avLst/>
          </a:prstGeom>
        </p:spPr>
      </p:pic>
      <p:pic>
        <p:nvPicPr>
          <p:cNvPr id="18" name="Picture 1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52896" y="1184823"/>
            <a:ext cx="5780807" cy="388009"/>
          </a:xfrm>
          <a:prstGeom prst="rect">
            <a:avLst/>
          </a:prstGeom>
          <a:noFill/>
          <a:ln/>
          <a:effectLst/>
        </p:spPr>
      </p:pic>
      <p:sp>
        <p:nvSpPr>
          <p:cNvPr id="16" name="TextBox 15"/>
          <p:cNvSpPr txBox="1"/>
          <p:nvPr/>
        </p:nvSpPr>
        <p:spPr>
          <a:xfrm>
            <a:off x="7948019" y="1143000"/>
            <a:ext cx="967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 smtClean="0">
                <a:latin typeface="+mj-lt"/>
              </a:rPr>
              <a:t>Term 3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0800000">
            <a:off x="6705600" y="1371600"/>
            <a:ext cx="1143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3" name="Picture 4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990600" y="2590800"/>
            <a:ext cx="7279646" cy="442774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915734" y="4114649"/>
            <a:ext cx="7278439" cy="442701"/>
          </a:xfrm>
          <a:prstGeom prst="rect">
            <a:avLst/>
          </a:prstGeom>
          <a:noFill/>
          <a:ln/>
          <a:effectLst/>
        </p:spPr>
      </p:pic>
      <p:sp>
        <p:nvSpPr>
          <p:cNvPr id="27" name="Right Brace 26"/>
          <p:cNvSpPr/>
          <p:nvPr/>
        </p:nvSpPr>
        <p:spPr bwMode="auto">
          <a:xfrm rot="5400000">
            <a:off x="5372100" y="3619500"/>
            <a:ext cx="304800" cy="2362200"/>
          </a:xfrm>
          <a:prstGeom prst="rightBrace">
            <a:avLst>
              <a:gd name="adj1" fmla="val 5166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597442" y="5105400"/>
            <a:ext cx="812757" cy="330520"/>
          </a:xfrm>
          <a:prstGeom prst="rect">
            <a:avLst/>
          </a:prstGeom>
          <a:noFill/>
          <a:ln/>
          <a:effectLst/>
        </p:spPr>
      </p:pic>
      <p:pic>
        <p:nvPicPr>
          <p:cNvPr id="39" name="Picture 38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838200" y="5943600"/>
            <a:ext cx="1447800" cy="51246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D21F90-E790-4A05-9691-0B7E5C343F1E}" type="slidenum">
              <a:rPr lang="en-US"/>
              <a:pPr/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Stochastic Control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Linear  system contaminated by noise:</a:t>
            </a: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83820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647700" y="4343400"/>
            <a:ext cx="7848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>
                <a:latin typeface="Helvetica" pitchFamily="34" charset="0"/>
              </a:rPr>
              <a:t>Two random disturbances:</a:t>
            </a:r>
          </a:p>
        </p:txBody>
      </p:sp>
      <p:sp>
        <p:nvSpPr>
          <p:cNvPr id="882694" name="Oval 6"/>
          <p:cNvSpPr>
            <a:spLocks noChangeArrowheads="1"/>
          </p:cNvSpPr>
          <p:nvPr/>
        </p:nvSpPr>
        <p:spPr bwMode="auto">
          <a:xfrm>
            <a:off x="1295400" y="1371600"/>
            <a:ext cx="1219200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2695" name="Rectangle 7"/>
          <p:cNvSpPr>
            <a:spLocks noChangeArrowheads="1"/>
          </p:cNvSpPr>
          <p:nvPr/>
        </p:nvSpPr>
        <p:spPr bwMode="auto">
          <a:xfrm>
            <a:off x="647700" y="5029200"/>
            <a:ext cx="8267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Input noise </a:t>
            </a:r>
            <a:r>
              <a:rPr lang="en-US" sz="3200" b="1">
                <a:latin typeface="Century Schoolbook" pitchFamily="18" charset="0"/>
              </a:rPr>
              <a:t>w(k) </a:t>
            </a:r>
            <a:r>
              <a:rPr lang="en-US" sz="2800" i="0">
                <a:latin typeface="Helvetica" pitchFamily="34" charset="0"/>
              </a:rPr>
              <a:t> - contaminates the state </a:t>
            </a:r>
            <a:r>
              <a:rPr lang="en-US" sz="3200" b="1">
                <a:latin typeface="Century Schoolbook" pitchFamily="18" charset="0"/>
              </a:rPr>
              <a:t>x(k) </a:t>
            </a:r>
          </a:p>
        </p:txBody>
      </p:sp>
      <p:sp>
        <p:nvSpPr>
          <p:cNvPr id="882696" name="Oval 8"/>
          <p:cNvSpPr>
            <a:spLocks noChangeArrowheads="1"/>
          </p:cNvSpPr>
          <p:nvPr/>
        </p:nvSpPr>
        <p:spPr bwMode="auto">
          <a:xfrm>
            <a:off x="7467600" y="1981200"/>
            <a:ext cx="1219200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2697" name="Rectangle 9"/>
          <p:cNvSpPr>
            <a:spLocks noChangeArrowheads="1"/>
          </p:cNvSpPr>
          <p:nvPr/>
        </p:nvSpPr>
        <p:spPr bwMode="auto">
          <a:xfrm>
            <a:off x="590550" y="5715000"/>
            <a:ext cx="7962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Measurement  noise </a:t>
            </a:r>
            <a:r>
              <a:rPr lang="en-US" sz="3200" b="1">
                <a:latin typeface="Century Schoolbook" pitchFamily="18" charset="0"/>
              </a:rPr>
              <a:t>v(k) </a:t>
            </a:r>
            <a:r>
              <a:rPr lang="en-US" sz="2800" i="0">
                <a:latin typeface="Helvetica" pitchFamily="34" charset="0"/>
              </a:rPr>
              <a:t> - contaminates the output </a:t>
            </a:r>
            <a:r>
              <a:rPr lang="en-US" sz="3200" b="1">
                <a:latin typeface="Century Schoolbook" pitchFamily="18" charset="0"/>
              </a:rPr>
              <a:t>y(k)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4" grpId="0" animBg="1"/>
      <p:bldP spid="882695" grpId="0"/>
      <p:bldP spid="882696" grpId="0" animBg="1"/>
      <p:bldP spid="88269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Theorem 1:     and        .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dirty="0" smtClean="0">
                <a:latin typeface="+mj-lt"/>
              </a:rPr>
              <a:t>Therefore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410200" y="393954"/>
            <a:ext cx="457200" cy="418338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858000" y="406908"/>
            <a:ext cx="1060556" cy="431292"/>
          </a:xfrm>
          <a:prstGeom prst="rect">
            <a:avLst/>
          </a:prstGeom>
        </p:spPr>
      </p:pic>
      <p:pic>
        <p:nvPicPr>
          <p:cNvPr id="22" name="Picture 2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4399" y="2819400"/>
            <a:ext cx="8691001" cy="547395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066800" y="4267200"/>
            <a:ext cx="7281587" cy="9144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Theorem 1:     and        .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410200" y="393954"/>
            <a:ext cx="457200" cy="418338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858000" y="406908"/>
            <a:ext cx="1060556" cy="431292"/>
          </a:xfrm>
          <a:prstGeom prst="rect">
            <a:avLst/>
          </a:prstGeom>
        </p:spPr>
      </p:pic>
      <p:pic>
        <p:nvPicPr>
          <p:cNvPr id="27" name="Picture 2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09600" y="3352800"/>
            <a:ext cx="6477000" cy="630262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31150" y="1371600"/>
            <a:ext cx="8048086" cy="914475"/>
          </a:xfrm>
          <a:prstGeom prst="rect">
            <a:avLst/>
          </a:prstGeom>
          <a:noFill/>
          <a:ln/>
          <a:effectLst/>
        </p:spPr>
      </p:pic>
      <p:sp>
        <p:nvSpPr>
          <p:cNvPr id="11" name="TextBox 10"/>
          <p:cNvSpPr txBox="1"/>
          <p:nvPr/>
        </p:nvSpPr>
        <p:spPr>
          <a:xfrm>
            <a:off x="1219200" y="2590800"/>
            <a:ext cx="616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  <a:cs typeface="Times New Roman" pitchFamily="18" charset="0"/>
              </a:rPr>
              <a:t>Now use stochastic Bellman equation</a:t>
            </a:r>
          </a:p>
        </p:txBody>
      </p:sp>
      <p:pic>
        <p:nvPicPr>
          <p:cNvPr id="13" name="Picture 12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01238" y="4724400"/>
            <a:ext cx="8966562" cy="762077"/>
          </a:xfrm>
          <a:prstGeom prst="rect">
            <a:avLst/>
          </a:prstGeom>
          <a:noFill/>
          <a:ln/>
          <a:effectLst/>
        </p:spPr>
      </p:pic>
      <p:sp>
        <p:nvSpPr>
          <p:cNvPr id="14" name="Right Brace 13"/>
          <p:cNvSpPr/>
          <p:nvPr/>
        </p:nvSpPr>
        <p:spPr bwMode="auto">
          <a:xfrm rot="5400000">
            <a:off x="4762500" y="2095500"/>
            <a:ext cx="533400" cy="4114800"/>
          </a:xfrm>
          <a:prstGeom prst="rightBrace">
            <a:avLst>
              <a:gd name="adj1" fmla="val 5166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219200" y="5867400"/>
            <a:ext cx="7738281" cy="76203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Theorem 1:     and        .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410200" y="393954"/>
            <a:ext cx="457200" cy="418338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858000" y="406908"/>
            <a:ext cx="1060556" cy="431292"/>
          </a:xfrm>
          <a:prstGeom prst="rect">
            <a:avLst/>
          </a:prstGeom>
        </p:spPr>
      </p:pic>
      <p:pic>
        <p:nvPicPr>
          <p:cNvPr id="38" name="Picture 3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52400" y="1219199"/>
            <a:ext cx="2799260" cy="914225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90600" y="2249600"/>
            <a:ext cx="8035488" cy="874600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19295" y="3962400"/>
            <a:ext cx="8810209" cy="765526"/>
          </a:xfrm>
          <a:prstGeom prst="rect">
            <a:avLst/>
          </a:prstGeom>
          <a:noFill/>
          <a:ln/>
          <a:effectLst/>
        </p:spPr>
      </p:pic>
      <p:sp>
        <p:nvSpPr>
          <p:cNvPr id="29" name="TextBox 28"/>
          <p:cNvSpPr txBox="1"/>
          <p:nvPr/>
        </p:nvSpPr>
        <p:spPr>
          <a:xfrm>
            <a:off x="609600" y="4876800"/>
            <a:ext cx="6407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i="0" dirty="0" smtClean="0">
                <a:latin typeface="+mj-lt"/>
                <a:cs typeface="Times New Roman" pitchFamily="18" charset="0"/>
              </a:rPr>
              <a:t> Use Lemma 1 to exchange min and </a:t>
            </a:r>
            <a:r>
              <a:rPr lang="en-US" sz="2800" dirty="0" smtClean="0">
                <a:cs typeface="Times New Roman" pitchFamily="18" charset="0"/>
              </a:rPr>
              <a:t>E</a:t>
            </a:r>
          </a:p>
        </p:txBody>
      </p:sp>
      <p:pic>
        <p:nvPicPr>
          <p:cNvPr id="34" name="Picture 33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92429" y="5638800"/>
            <a:ext cx="8711541" cy="765574"/>
          </a:xfrm>
          <a:prstGeom prst="rect">
            <a:avLst/>
          </a:prstGeom>
          <a:noFill/>
          <a:ln/>
          <a:effectLst/>
        </p:spPr>
      </p:pic>
      <p:sp>
        <p:nvSpPr>
          <p:cNvPr id="35" name="TextBox 34"/>
          <p:cNvSpPr txBox="1"/>
          <p:nvPr/>
        </p:nvSpPr>
        <p:spPr>
          <a:xfrm>
            <a:off x="533400" y="3352800"/>
            <a:ext cx="5149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i="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b</a:t>
            </a:r>
            <a:r>
              <a:rPr lang="en-US" sz="2800" i="0" dirty="0" smtClean="0">
                <a:cs typeface="Times New Roman" pitchFamily="18" charset="0"/>
              </a:rPr>
              <a:t>(</a:t>
            </a:r>
            <a:r>
              <a:rPr lang="en-US" sz="2800" dirty="0" smtClean="0">
                <a:cs typeface="Times New Roman" pitchFamily="18" charset="0"/>
              </a:rPr>
              <a:t>m</a:t>
            </a:r>
            <a:r>
              <a:rPr lang="en-US" sz="2800" i="0" dirty="0" smtClean="0">
                <a:cs typeface="Times New Roman" pitchFamily="18" charset="0"/>
              </a:rPr>
              <a:t>)</a:t>
            </a:r>
            <a:r>
              <a:rPr lang="en-US" sz="2800" i="0" dirty="0" smtClean="0">
                <a:latin typeface="+mj-lt"/>
                <a:cs typeface="Times New Roman" pitchFamily="18" charset="0"/>
              </a:rPr>
              <a:t> does not depend on </a:t>
            </a:r>
            <a:r>
              <a:rPr lang="en-US" sz="2800" dirty="0" smtClean="0">
                <a:cs typeface="Times New Roman" pitchFamily="18" charset="0"/>
              </a:rPr>
              <a:t>u</a:t>
            </a:r>
            <a:r>
              <a:rPr lang="en-US" sz="2800" i="0" dirty="0" smtClean="0">
                <a:cs typeface="Times New Roman" pitchFamily="18" charset="0"/>
              </a:rPr>
              <a:t>(</a:t>
            </a:r>
            <a:r>
              <a:rPr lang="en-US" sz="2800" dirty="0" smtClean="0">
                <a:cs typeface="Times New Roman" pitchFamily="18" charset="0"/>
              </a:rPr>
              <a:t>m</a:t>
            </a:r>
            <a:r>
              <a:rPr lang="en-US" sz="2800" i="0" dirty="0" smtClean="0"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Theorem 1:     and        .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410200" y="393954"/>
            <a:ext cx="457200" cy="418338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6858000" y="406908"/>
            <a:ext cx="1060556" cy="431292"/>
          </a:xfrm>
          <a:prstGeom prst="rect">
            <a:avLst/>
          </a:prstGeom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60466" y="1905000"/>
            <a:ext cx="8483533" cy="827545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8600" y="1295400"/>
            <a:ext cx="1630180" cy="381000"/>
          </a:xfrm>
          <a:prstGeom prst="rect">
            <a:avLst/>
          </a:prstGeom>
          <a:noFill/>
          <a:ln/>
          <a:effectLst/>
        </p:spPr>
      </p:pic>
      <p:sp>
        <p:nvSpPr>
          <p:cNvPr id="16" name="Right Brace 15"/>
          <p:cNvSpPr/>
          <p:nvPr/>
        </p:nvSpPr>
        <p:spPr bwMode="auto">
          <a:xfrm rot="5400000">
            <a:off x="4914900" y="-723900"/>
            <a:ext cx="381000" cy="7467600"/>
          </a:xfrm>
          <a:prstGeom prst="rightBrace">
            <a:avLst>
              <a:gd name="adj1" fmla="val 5166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05000" y="3352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  <a:cs typeface="Times New Roman" pitchFamily="18" charset="0"/>
              </a:rPr>
              <a:t>This is the same optimization we solved for deterministic LQR!</a:t>
            </a:r>
          </a:p>
        </p:txBody>
      </p:sp>
      <p:pic>
        <p:nvPicPr>
          <p:cNvPr id="30" name="Picture 29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62357" y="5105400"/>
            <a:ext cx="8340973" cy="412956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343400" y="4419600"/>
            <a:ext cx="2378785" cy="412956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1676400" y="4343400"/>
            <a:ext cx="258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  <a:cs typeface="Times New Roman" pitchFamily="18" charset="0"/>
              </a:rPr>
              <a:t>Optimal value: </a:t>
            </a:r>
          </a:p>
        </p:txBody>
      </p:sp>
      <p:pic>
        <p:nvPicPr>
          <p:cNvPr id="26" name="Picture 25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133600" y="5867400"/>
            <a:ext cx="5271388" cy="451594"/>
          </a:xfrm>
          <a:prstGeom prst="rect">
            <a:avLst/>
          </a:prstGeom>
          <a:noFill/>
          <a:ln/>
          <a:effectLst/>
        </p:spPr>
      </p:pic>
      <p:sp>
        <p:nvSpPr>
          <p:cNvPr id="27" name="Rectangle 26"/>
          <p:cNvSpPr/>
          <p:nvPr/>
        </p:nvSpPr>
        <p:spPr bwMode="auto">
          <a:xfrm>
            <a:off x="8458200" y="6172200"/>
            <a:ext cx="304800" cy="3048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1219200" y="6019800"/>
            <a:ext cx="685800" cy="228600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17" grpId="0"/>
      <p:bldP spid="24" grpId="0"/>
      <p:bldP spid="27" grpId="0" animBg="1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28600" y="990600"/>
            <a:ext cx="8686800" cy="40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i="0" dirty="0" smtClean="0">
                <a:latin typeface="Helvetica" pitchFamily="34" charset="0"/>
              </a:rPr>
              <a:t>Proof consists of 2 steps:</a:t>
            </a:r>
            <a:endParaRPr lang="en-US" sz="2800" b="1" i="0" dirty="0">
              <a:latin typeface="Helvetica" pitchFamily="34" charset="0"/>
            </a:endParaRPr>
          </a:p>
          <a:p>
            <a:pPr>
              <a:lnSpc>
                <a:spcPct val="20000"/>
              </a:lnSpc>
            </a:pPr>
            <a:endParaRPr lang="en-US" sz="2800" b="1" i="0" dirty="0">
              <a:latin typeface="Helvetica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i="0" dirty="0" smtClean="0">
              <a:latin typeface="Helvetic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i="0" dirty="0" smtClean="0">
                <a:latin typeface="Helvetica" pitchFamily="34" charset="0"/>
              </a:rPr>
              <a:t> Prove                                                                 and                                              using induction on decreasing </a:t>
            </a:r>
            <a:r>
              <a:rPr lang="en-US" sz="2800" dirty="0" smtClean="0">
                <a:cs typeface="Times New Roman" pitchFamily="18" charset="0"/>
              </a:rPr>
              <a:t>m</a:t>
            </a:r>
            <a:r>
              <a:rPr lang="en-US" sz="2800" i="0" dirty="0" smtClean="0">
                <a:latin typeface="+mj-lt"/>
                <a:cs typeface="Times New Roman" pitchFamily="18" charset="0"/>
              </a:rPr>
              <a:t>, Lemma 1, and the stochastic Bellman equation (Lemma 2)</a:t>
            </a:r>
            <a:endParaRPr lang="en-US" sz="2800" dirty="0" smtClean="0"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i="0" dirty="0" smtClean="0">
              <a:latin typeface="Helvetic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i="0" dirty="0" smtClean="0">
                <a:latin typeface="Helvetica" pitchFamily="34" charset="0"/>
              </a:rPr>
              <a:t> Prove</a:t>
            </a:r>
            <a:endParaRPr lang="en-US" sz="2800" i="0" dirty="0">
              <a:latin typeface="Helvetica" pitchFamily="34" charset="0"/>
            </a:endParaRPr>
          </a:p>
          <a:p>
            <a:endParaRPr lang="en-US" sz="2800" i="0" dirty="0">
              <a:latin typeface="Helvetica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4E57E-E0A3-4C57-90FC-53F7FF08A8D1}" type="slidenum">
              <a:rPr lang="en-US"/>
              <a:pPr/>
              <a:t>34</a:t>
            </a:fld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133600" y="1981200"/>
            <a:ext cx="6139545" cy="457177"/>
          </a:xfrm>
          <a:prstGeom prst="rect">
            <a:avLst/>
          </a:prstGeom>
          <a:noFill/>
          <a:ln/>
          <a:effectLst/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Finite-horizon </a:t>
            </a:r>
            <a:r>
              <a:rPr lang="en-US" sz="3200" u="sng" dirty="0" smtClean="0"/>
              <a:t>state feedback</a:t>
            </a:r>
            <a:r>
              <a:rPr lang="en-US" sz="3200" dirty="0" smtClean="0"/>
              <a:t> LQG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14400" y="4724400"/>
            <a:ext cx="7772400" cy="423328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990600" y="5715000"/>
            <a:ext cx="2183119" cy="358803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14400" y="6096000"/>
            <a:ext cx="5408607" cy="407625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523812" y="2454283"/>
            <a:ext cx="4239957" cy="365117"/>
          </a:xfrm>
          <a:prstGeom prst="rect">
            <a:avLst/>
          </a:prstGeom>
          <a:noFill/>
          <a:ln/>
          <a:effectLst/>
        </p:spPr>
      </p:pic>
      <p:sp>
        <p:nvSpPr>
          <p:cNvPr id="10" name="Rectangle 9"/>
          <p:cNvSpPr/>
          <p:nvPr/>
        </p:nvSpPr>
        <p:spPr bwMode="auto">
          <a:xfrm>
            <a:off x="152400" y="3962400"/>
            <a:ext cx="8763000" cy="1371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14400" y="533400"/>
            <a:ext cx="7772400" cy="423328"/>
          </a:xfrm>
          <a:prstGeom prst="rect">
            <a:avLst/>
          </a:prstGeom>
          <a:noFill/>
          <a:ln/>
          <a:effectLst/>
        </p:spPr>
      </p:pic>
      <p:sp>
        <p:nvSpPr>
          <p:cNvPr id="21" name="TextBox 20"/>
          <p:cNvSpPr txBox="1"/>
          <p:nvPr/>
        </p:nvSpPr>
        <p:spPr>
          <a:xfrm>
            <a:off x="381000" y="1295400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 smtClean="0">
                <a:latin typeface="+mj-lt"/>
                <a:cs typeface="Times New Roman" pitchFamily="18" charset="0"/>
              </a:rPr>
              <a:t>Proof:</a:t>
            </a:r>
          </a:p>
        </p:txBody>
      </p:sp>
      <p:pic>
        <p:nvPicPr>
          <p:cNvPr id="38" name="Picture 3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677364" y="1981200"/>
            <a:ext cx="2916164" cy="457289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57200" y="2971800"/>
            <a:ext cx="3489843" cy="457200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33400" y="3886200"/>
            <a:ext cx="6255081" cy="453630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524000" y="5029200"/>
            <a:ext cx="7016208" cy="471011"/>
          </a:xfrm>
          <a:prstGeom prst="rect">
            <a:avLst/>
          </a:prstGeom>
          <a:noFill/>
          <a:ln/>
          <a:effectLst/>
        </p:spPr>
      </p:pic>
      <p:cxnSp>
        <p:nvCxnSpPr>
          <p:cNvPr id="40" name="Straight Arrow Connector 39"/>
          <p:cNvCxnSpPr>
            <a:stCxn id="38" idx="2"/>
          </p:cNvCxnSpPr>
          <p:nvPr/>
        </p:nvCxnSpPr>
        <p:spPr bwMode="auto">
          <a:xfrm rot="16200000" flipH="1">
            <a:off x="2901268" y="2672667"/>
            <a:ext cx="533311" cy="649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4419600" y="4953000"/>
            <a:ext cx="27432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086600" y="44958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0</a:t>
            </a:r>
          </a:p>
        </p:txBody>
      </p:sp>
      <p:pic>
        <p:nvPicPr>
          <p:cNvPr id="54" name="Picture 5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90762" y="6082716"/>
            <a:ext cx="8500838" cy="49381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14400" y="533400"/>
            <a:ext cx="7772400" cy="423328"/>
          </a:xfrm>
          <a:prstGeom prst="rect">
            <a:avLst/>
          </a:prstGeom>
          <a:noFill/>
          <a:ln/>
          <a:effectLst/>
        </p:spPr>
      </p:pic>
      <p:sp>
        <p:nvSpPr>
          <p:cNvPr id="21" name="TextBox 20"/>
          <p:cNvSpPr txBox="1"/>
          <p:nvPr/>
        </p:nvSpPr>
        <p:spPr>
          <a:xfrm>
            <a:off x="381000" y="1295400"/>
            <a:ext cx="266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 smtClean="0">
                <a:latin typeface="+mj-lt"/>
                <a:cs typeface="Times New Roman" pitchFamily="18" charset="0"/>
              </a:rPr>
              <a:t>Proof: (cont’d)</a:t>
            </a:r>
          </a:p>
        </p:txBody>
      </p:sp>
      <p:pic>
        <p:nvPicPr>
          <p:cNvPr id="37" name="Picture 3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57200" y="1981200"/>
            <a:ext cx="3489843" cy="457200"/>
          </a:xfrm>
          <a:prstGeom prst="rect">
            <a:avLst/>
          </a:prstGeom>
          <a:noFill/>
          <a:ln/>
          <a:effectLst/>
        </p:spPr>
      </p:pic>
      <p:pic>
        <p:nvPicPr>
          <p:cNvPr id="54" name="Picture 5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90762" y="3200400"/>
            <a:ext cx="8500838" cy="493813"/>
          </a:xfrm>
          <a:prstGeom prst="rect">
            <a:avLst/>
          </a:prstGeom>
          <a:noFill/>
          <a:ln/>
          <a:effectLst/>
        </p:spPr>
      </p:pic>
      <p:sp>
        <p:nvSpPr>
          <p:cNvPr id="13" name="Right Brace 12"/>
          <p:cNvSpPr/>
          <p:nvPr/>
        </p:nvSpPr>
        <p:spPr bwMode="auto">
          <a:xfrm rot="5400000">
            <a:off x="6134100" y="1409700"/>
            <a:ext cx="381000" cy="5029200"/>
          </a:xfrm>
          <a:prstGeom prst="rightBrace">
            <a:avLst>
              <a:gd name="adj1" fmla="val 5166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429000" y="4419600"/>
            <a:ext cx="5372112" cy="457200"/>
          </a:xfrm>
          <a:prstGeom prst="rect">
            <a:avLst/>
          </a:prstGeom>
        </p:spPr>
      </p:pic>
      <p:pic>
        <p:nvPicPr>
          <p:cNvPr id="17" name="Picture 16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295522" y="5334000"/>
            <a:ext cx="1639068" cy="418339"/>
          </a:xfrm>
          <a:prstGeom prst="rect">
            <a:avLst/>
          </a:prstGeom>
          <a:noFill/>
          <a:ln/>
          <a:effectLst/>
        </p:spPr>
      </p:pic>
      <p:sp>
        <p:nvSpPr>
          <p:cNvPr id="18" name="Rectangle 17"/>
          <p:cNvSpPr/>
          <p:nvPr/>
        </p:nvSpPr>
        <p:spPr bwMode="auto">
          <a:xfrm>
            <a:off x="8458200" y="6172200"/>
            <a:ext cx="304800" cy="3048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FAABC7-BA53-4182-A469-5B4C45DAF927}" type="slidenum">
              <a:rPr lang="en-US"/>
              <a:pPr/>
              <a:t>37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Separation Principle Proof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486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The proof of the separation principle is conducted in two steps:</a:t>
            </a:r>
          </a:p>
          <a:p>
            <a:pPr marL="533400" indent="-533400" eaLnBrk="1" hangingPunct="1">
              <a:buFontTx/>
              <a:buNone/>
            </a:pPr>
            <a:endParaRPr lang="en-US" dirty="0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dirty="0" smtClean="0"/>
              <a:t>Solve the LQG problem under the assumption that the state vector            is measurable</a:t>
            </a:r>
          </a:p>
          <a:p>
            <a:pPr marL="533400" indent="-533400" eaLnBrk="1" hangingPunct="1">
              <a:buFontTx/>
              <a:buAutoNum type="arabicPeriod"/>
            </a:pPr>
            <a:endParaRPr lang="en-US" dirty="0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dirty="0" smtClean="0"/>
              <a:t>Solve the LQG problem and show that the optimal solution is obtained by replacing               by the a-posteriori state estimate</a:t>
            </a:r>
          </a:p>
          <a:p>
            <a:pPr marL="533400" indent="-533400" eaLnBrk="1" hangingPunct="1"/>
            <a:endParaRPr lang="en-US" dirty="0" smtClean="0"/>
          </a:p>
        </p:txBody>
      </p:sp>
      <p:pic>
        <p:nvPicPr>
          <p:cNvPr id="83047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3048000"/>
            <a:ext cx="8382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047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72400" y="4495800"/>
            <a:ext cx="841811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0472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05600" y="4953000"/>
            <a:ext cx="841811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609600" y="3962400"/>
            <a:ext cx="8229600" cy="1600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38BCD2-B36B-43EF-BE14-D43C4F8BBF97}" type="slidenum">
              <a:rPr lang="en-US"/>
              <a:pPr/>
              <a:t>38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Finite-horizon LQG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3276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This problem is similar to the standard deterministic finite-horizon LQR…</a:t>
            </a:r>
          </a:p>
        </p:txBody>
      </p:sp>
      <p:sp>
        <p:nvSpPr>
          <p:cNvPr id="889860" name="Rectangle 4"/>
          <p:cNvSpPr>
            <a:spLocks noChangeArrowheads="1"/>
          </p:cNvSpPr>
          <p:nvPr/>
        </p:nvSpPr>
        <p:spPr bwMode="auto">
          <a:xfrm>
            <a:off x="533400" y="4038600"/>
            <a:ext cx="78614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…except </a:t>
            </a:r>
            <a:r>
              <a:rPr lang="en-US" sz="2800" i="0" dirty="0">
                <a:latin typeface="Helvetica" pitchFamily="34" charset="0"/>
              </a:rPr>
              <a:t>that there is an additional input </a:t>
            </a:r>
            <a:r>
              <a:rPr lang="en-US" sz="2800" i="0" dirty="0" smtClean="0">
                <a:latin typeface="Helvetica" pitchFamily="34" charset="0"/>
              </a:rPr>
              <a:t>noise…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88986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9625" y="2819400"/>
            <a:ext cx="7524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9865" name="Line 9"/>
          <p:cNvSpPr>
            <a:spLocks noChangeShapeType="1"/>
          </p:cNvSpPr>
          <p:nvPr/>
        </p:nvSpPr>
        <p:spPr bwMode="auto">
          <a:xfrm flipV="1">
            <a:off x="6934200" y="3352800"/>
            <a:ext cx="685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3400" y="4648200"/>
            <a:ext cx="8229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…and the control            is only allowed to be a function of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125098" y="5791200"/>
            <a:ext cx="4622990" cy="654818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450954" y="4724400"/>
            <a:ext cx="922121" cy="438667"/>
          </a:xfrm>
          <a:prstGeom prst="rect">
            <a:avLst/>
          </a:prstGeom>
          <a:noFill/>
          <a:ln/>
          <a:effectLst/>
        </p:spPr>
      </p:pic>
      <p:cxnSp>
        <p:nvCxnSpPr>
          <p:cNvPr id="16" name="Straight Connector 15"/>
          <p:cNvCxnSpPr/>
          <p:nvPr/>
        </p:nvCxnSpPr>
        <p:spPr bwMode="auto">
          <a:xfrm>
            <a:off x="2133600" y="6553200"/>
            <a:ext cx="4724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constraint 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control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u(k)</a:t>
            </a:r>
            <a:r>
              <a:rPr lang="en-US" dirty="0" smtClean="0"/>
              <a:t> is only allowed to be a function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y(0),…,y(k)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+mj-lt"/>
                <a:cs typeface="Times New Roman" pitchFamily="18" charset="0"/>
              </a:rPr>
              <a:t>As before, we write this constraint as</a:t>
            </a:r>
          </a:p>
          <a:p>
            <a:endParaRPr lang="en-US" dirty="0" smtClean="0">
              <a:latin typeface="+mj-lt"/>
              <a:cs typeface="Times New Roman" pitchFamily="18" charset="0"/>
            </a:endParaRPr>
          </a:p>
          <a:p>
            <a:endParaRPr lang="en-US" dirty="0" smtClean="0">
              <a:latin typeface="+mj-lt"/>
              <a:cs typeface="Times New Roman" pitchFamily="18" charset="0"/>
            </a:endParaRPr>
          </a:p>
          <a:p>
            <a:r>
              <a:rPr lang="en-US" dirty="0" smtClean="0">
                <a:latin typeface="+mj-lt"/>
                <a:cs typeface="Times New Roman" pitchFamily="18" charset="0"/>
              </a:rPr>
              <a:t>As before, we write the constraints                   </a:t>
            </a:r>
          </a:p>
          <a:p>
            <a:pPr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 	for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k=m,…,N-1 </a:t>
            </a:r>
            <a:r>
              <a:rPr lang="en-US" dirty="0" smtClean="0">
                <a:latin typeface="+mj-lt"/>
                <a:cs typeface="Times New Roman" pitchFamily="18" charset="0"/>
              </a:rPr>
              <a:t>as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9" name="Picture 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470508" y="3200400"/>
            <a:ext cx="2054133" cy="451267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742600" y="4172741"/>
            <a:ext cx="1831001" cy="402248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741823" y="5410200"/>
            <a:ext cx="1917303" cy="446568"/>
          </a:xfrm>
          <a:prstGeom prst="rect">
            <a:avLst/>
          </a:prstGeom>
          <a:noFill/>
          <a:ln/>
          <a:effectLst/>
        </p:spPr>
      </p:pic>
      <p:cxnSp>
        <p:nvCxnSpPr>
          <p:cNvPr id="8" name="Straight Connector 7"/>
          <p:cNvCxnSpPr/>
          <p:nvPr/>
        </p:nvCxnSpPr>
        <p:spPr bwMode="auto">
          <a:xfrm>
            <a:off x="2819400" y="2133600"/>
            <a:ext cx="1600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564CAF-0AD4-4508-87DD-4A52F98EEEC1}" type="slidenum">
              <a:rPr lang="en-US"/>
              <a:pPr/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Stochastic state model</a:t>
            </a:r>
          </a:p>
        </p:txBody>
      </p:sp>
      <p:sp>
        <p:nvSpPr>
          <p:cNvPr id="883717" name="Rectangle 5"/>
          <p:cNvSpPr>
            <a:spLocks noChangeArrowheads="1"/>
          </p:cNvSpPr>
          <p:nvPr/>
        </p:nvSpPr>
        <p:spPr bwMode="auto">
          <a:xfrm>
            <a:off x="266700" y="2859088"/>
            <a:ext cx="8610600" cy="389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Where:</a:t>
            </a:r>
          </a:p>
          <a:p>
            <a:pPr>
              <a:lnSpc>
                <a:spcPct val="60000"/>
              </a:lnSpc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 available output</a:t>
            </a:r>
          </a:p>
          <a:p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 </a:t>
            </a:r>
            <a:r>
              <a:rPr lang="en-US" b="1" i="0" dirty="0">
                <a:latin typeface="Helvetica" pitchFamily="34" charset="0"/>
              </a:rPr>
              <a:t>control </a:t>
            </a:r>
            <a:r>
              <a:rPr lang="en-US" b="1" i="0" dirty="0" smtClean="0">
                <a:latin typeface="Helvetica" pitchFamily="34" charset="0"/>
              </a:rPr>
              <a:t>input</a:t>
            </a: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Gaussian, </a:t>
            </a:r>
            <a:r>
              <a:rPr lang="en-US" i="0" dirty="0" smtClean="0">
                <a:latin typeface="Helvetica" pitchFamily="34" charset="0"/>
              </a:rPr>
              <a:t>uncorrelated, </a:t>
            </a:r>
            <a:r>
              <a:rPr lang="en-US" i="0" dirty="0">
                <a:latin typeface="Helvetica" pitchFamily="34" charset="0"/>
              </a:rPr>
              <a:t>zero mean, input   noise</a:t>
            </a: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	         Gaussian, </a:t>
            </a:r>
            <a:r>
              <a:rPr lang="en-US" i="0" dirty="0" smtClean="0">
                <a:latin typeface="Helvetica" pitchFamily="34" charset="0"/>
              </a:rPr>
              <a:t>uncorrelated, </a:t>
            </a:r>
            <a:r>
              <a:rPr lang="en-US" i="0" dirty="0">
                <a:latin typeface="Helvetica" pitchFamily="34" charset="0"/>
              </a:rPr>
              <a:t>zero mean, meas. noise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 Gaussian initial state</a:t>
            </a:r>
          </a:p>
        </p:txBody>
      </p:sp>
      <p:pic>
        <p:nvPicPr>
          <p:cNvPr id="88371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8200" y="41910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3719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4876800"/>
            <a:ext cx="9175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3720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0" y="56388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3721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9775" y="6248400"/>
            <a:ext cx="8572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9625" y="1219200"/>
            <a:ext cx="75247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3725" name="Picture 1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14400" y="34290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F146B-F971-40D1-B339-3FC199499BA2}" type="slidenum">
              <a:rPr lang="en-US"/>
              <a:pPr/>
              <a:t>40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Finite-horizon LQG </a:t>
            </a:r>
          </a:p>
        </p:txBody>
      </p:sp>
      <p:sp>
        <p:nvSpPr>
          <p:cNvPr id="661515" name="Rectangle 11"/>
          <p:cNvSpPr>
            <a:spLocks noChangeArrowheads="1"/>
          </p:cNvSpPr>
          <p:nvPr/>
        </p:nvSpPr>
        <p:spPr bwMode="auto">
          <a:xfrm>
            <a:off x="762000" y="1295400"/>
            <a:ext cx="86106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We want to solve:</a:t>
            </a:r>
            <a:endParaRPr lang="en-US" sz="2800" i="0" dirty="0">
              <a:latin typeface="Helvetica" pitchFamily="34" charset="0"/>
            </a:endParaRPr>
          </a:p>
          <a:p>
            <a:endParaRPr lang="en-US" i="0" dirty="0">
              <a:latin typeface="Helvetica" pitchFamily="34" charset="0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28600" y="2133600"/>
            <a:ext cx="8629283" cy="844934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762000" y="3810000"/>
            <a:ext cx="7162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We will relate this to an optimal </a:t>
            </a:r>
            <a:endParaRPr lang="en-US" sz="2800" i="0" u="sng" dirty="0" smtClean="0">
              <a:latin typeface="Helvetica" pitchFamily="34" charset="0"/>
            </a:endParaRPr>
          </a:p>
          <a:p>
            <a:r>
              <a:rPr lang="en-US" sz="2800" i="0" u="sng" dirty="0" smtClean="0">
                <a:latin typeface="Helvetica" pitchFamily="34" charset="0"/>
              </a:rPr>
              <a:t>state feedback</a:t>
            </a:r>
            <a:r>
              <a:rPr lang="en-US" sz="2800" dirty="0" smtClean="0">
                <a:latin typeface="Helvetica" pitchFamily="34" charset="0"/>
              </a:rPr>
              <a:t> </a:t>
            </a:r>
            <a:r>
              <a:rPr lang="en-US" sz="2800" i="0" dirty="0" smtClean="0">
                <a:latin typeface="Helvetica" pitchFamily="34" charset="0"/>
              </a:rPr>
              <a:t>LQG control problem</a:t>
            </a:r>
            <a:endParaRPr lang="en-US" sz="2800" i="0" u="sng" dirty="0" smtClean="0">
              <a:latin typeface="Helvetica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62000" y="5486400"/>
            <a:ext cx="716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0" dirty="0" smtClean="0">
                <a:latin typeface="Helvetica" pitchFamily="34" charset="0"/>
              </a:rPr>
              <a:t>For simplicity, assume </a:t>
            </a:r>
            <a:r>
              <a:rPr lang="en-US" sz="2800" dirty="0" smtClean="0">
                <a:cs typeface="Times New Roman" pitchFamily="18" charset="0"/>
              </a:rPr>
              <a:t>S = 0</a:t>
            </a:r>
            <a:endParaRPr lang="en-US" sz="2800" u="sng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Reformulation of LQG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743200" y="1245108"/>
            <a:ext cx="2231466" cy="38808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81000" y="3200400"/>
            <a:ext cx="8423094" cy="43007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276600" y="3886200"/>
            <a:ext cx="2939844" cy="430115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486400" y="1905000"/>
            <a:ext cx="3155268" cy="393601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6553200" y="2438400"/>
            <a:ext cx="2150832" cy="393601"/>
          </a:xfrm>
          <a:prstGeom prst="rect">
            <a:avLst/>
          </a:prstGeom>
          <a:noFill/>
          <a:ln/>
          <a:effectLst/>
        </p:spPr>
      </p:pic>
      <p:sp>
        <p:nvSpPr>
          <p:cNvPr id="20" name="Right Brace 19"/>
          <p:cNvSpPr/>
          <p:nvPr/>
        </p:nvSpPr>
        <p:spPr bwMode="auto">
          <a:xfrm rot="5400000">
            <a:off x="4457700" y="1409700"/>
            <a:ext cx="228600" cy="609600"/>
          </a:xfrm>
          <a:prstGeom prst="rightBrace">
            <a:avLst>
              <a:gd name="adj1" fmla="val 35662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 bwMode="auto">
          <a:xfrm rot="10800000">
            <a:off x="4648200" y="1828800"/>
            <a:ext cx="6096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" name="Picture 29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57200" y="4724400"/>
            <a:ext cx="7620000" cy="572037"/>
          </a:xfrm>
          <a:prstGeom prst="rect">
            <a:avLst/>
          </a:prstGeom>
          <a:noFill/>
          <a:ln/>
          <a:effectLst/>
        </p:spPr>
      </p:pic>
      <p:pic>
        <p:nvPicPr>
          <p:cNvPr id="43" name="Picture 42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004189" y="5562600"/>
            <a:ext cx="4614588" cy="571994"/>
          </a:xfrm>
          <a:prstGeom prst="rect">
            <a:avLst/>
          </a:prstGeom>
          <a:noFill/>
          <a:ln/>
          <a:effectLst/>
        </p:spPr>
      </p:pic>
      <p:sp>
        <p:nvSpPr>
          <p:cNvPr id="35" name="Right Brace 34"/>
          <p:cNvSpPr/>
          <p:nvPr/>
        </p:nvSpPr>
        <p:spPr bwMode="auto">
          <a:xfrm rot="5400000">
            <a:off x="6667500" y="4152900"/>
            <a:ext cx="228600" cy="2438400"/>
          </a:xfrm>
          <a:prstGeom prst="rightBrace">
            <a:avLst>
              <a:gd name="adj1" fmla="val 35662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010400" y="5486400"/>
            <a:ext cx="762000" cy="418756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 bwMode="auto">
          <a:xfrm flipV="1">
            <a:off x="3048000" y="5486400"/>
            <a:ext cx="24384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3124200" y="6172200"/>
            <a:ext cx="336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0 (by LS property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5" grpId="0" animBg="1"/>
      <p:bldP spid="4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Reformulation of LQG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Therefore,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Similarly,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Want to apply these identities to LQG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24" name="Picture 2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838200" y="1981200"/>
            <a:ext cx="8047741" cy="416005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62000" y="3409949"/>
            <a:ext cx="8176867" cy="474602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5002" y="4953000"/>
            <a:ext cx="8956478" cy="844936"/>
          </a:xfrm>
          <a:prstGeom prst="rect">
            <a:avLst/>
          </a:prstGeom>
          <a:noFill/>
          <a:ln/>
          <a:effectLst/>
        </p:spPr>
      </p:pic>
      <p:sp>
        <p:nvSpPr>
          <p:cNvPr id="29" name="TextBox 28"/>
          <p:cNvSpPr txBox="1"/>
          <p:nvPr/>
        </p:nvSpPr>
        <p:spPr>
          <a:xfrm>
            <a:off x="4419600" y="6172200"/>
            <a:ext cx="4471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(Recall that we assumed S = 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Reformulation of LQG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65002" y="1295400"/>
            <a:ext cx="8956478" cy="844936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552356" y="2788746"/>
            <a:ext cx="8210643" cy="1660208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25863" y="4994785"/>
            <a:ext cx="8265737" cy="159982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Reformulation of LQG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BDAB1901-B57E-4A03-896A-403AACFA192B}" type="slidenum">
              <a:rPr lang="en-US" smtClean="0"/>
              <a:pPr algn="ctr">
                <a:defRPr/>
              </a:pPr>
              <a:t>44</a:t>
            </a:fld>
            <a:endParaRPr lang="en-US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81000" y="3886200"/>
            <a:ext cx="8479367" cy="838200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457199" y="1447800"/>
            <a:ext cx="6366763" cy="914400"/>
          </a:xfrm>
          <a:prstGeom prst="rect">
            <a:avLst/>
          </a:prstGeom>
          <a:noFill/>
          <a:ln/>
          <a:effectLst/>
        </p:spPr>
      </p:pic>
      <p:sp>
        <p:nvSpPr>
          <p:cNvPr id="11" name="Rectangle 10"/>
          <p:cNvSpPr/>
          <p:nvPr/>
        </p:nvSpPr>
        <p:spPr bwMode="auto">
          <a:xfrm>
            <a:off x="1219200" y="1295400"/>
            <a:ext cx="5791200" cy="11430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5800" y="3810000"/>
            <a:ext cx="8229600" cy="1066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6599" y="1219200"/>
            <a:ext cx="2057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Terms minimized by the </a:t>
            </a:r>
            <a:r>
              <a:rPr lang="en-US" i="0" dirty="0" err="1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Kalman</a:t>
            </a:r>
            <a:r>
              <a:rPr lang="en-US" i="0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 filter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600" y="5181600"/>
            <a:ext cx="64924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We will show that this corresponds to a </a:t>
            </a:r>
          </a:p>
          <a:p>
            <a:r>
              <a:rPr lang="en-US" sz="2800" i="0" u="sng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state feedback</a:t>
            </a:r>
            <a:r>
              <a:rPr lang="en-US" sz="2800" i="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LQG control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dirty="0" smtClean="0"/>
              <a:t>From the </a:t>
            </a:r>
            <a:r>
              <a:rPr lang="en-US" dirty="0" err="1" smtClean="0"/>
              <a:t>Kalman</a:t>
            </a:r>
            <a:r>
              <a:rPr lang="en-US" dirty="0" smtClean="0"/>
              <a:t> filter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Times New Roman" pitchFamily="18" charset="0"/>
              </a:rPr>
              <a:t>Recall that                 is uncorrelated and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Reformulation of LQG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BDAB1901-B57E-4A03-896A-403AACFA192B}" type="slidenum">
              <a:rPr lang="en-US" smtClean="0"/>
              <a:pPr algn="ctr">
                <a:defRPr/>
              </a:pPr>
              <a:t>45</a:t>
            </a:fld>
            <a:endParaRPr lang="en-US"/>
          </a:p>
        </p:txBody>
      </p:sp>
      <p:pic>
        <p:nvPicPr>
          <p:cNvPr id="25" name="Picture 2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055907" y="2209800"/>
            <a:ext cx="6280607" cy="380957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438400" y="3352800"/>
            <a:ext cx="5760873" cy="381004"/>
          </a:xfrm>
          <a:prstGeom prst="rect">
            <a:avLst/>
          </a:prstGeom>
          <a:noFill/>
          <a:ln/>
          <a:effectLst/>
        </p:spPr>
      </p:pic>
      <p:cxnSp>
        <p:nvCxnSpPr>
          <p:cNvPr id="29" name="Straight Arrow Connector 28"/>
          <p:cNvCxnSpPr/>
          <p:nvPr/>
        </p:nvCxnSpPr>
        <p:spPr bwMode="auto">
          <a:xfrm rot="5400000">
            <a:off x="3200400" y="2819400"/>
            <a:ext cx="5334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6200000" flipH="1">
            <a:off x="3810000" y="2667000"/>
            <a:ext cx="5334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4" name="Picture 3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895600" y="4343400"/>
            <a:ext cx="1388859" cy="381051"/>
          </a:xfrm>
          <a:prstGeom prst="rect">
            <a:avLst/>
          </a:prstGeom>
          <a:noFill/>
          <a:ln/>
          <a:effectLst/>
        </p:spPr>
      </p:pic>
      <p:pic>
        <p:nvPicPr>
          <p:cNvPr id="58" name="Picture 5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285527" y="5181600"/>
            <a:ext cx="6820391" cy="60587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Reformulation of LQG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BDAB1901-B57E-4A03-896A-403AACFA192B}" type="slidenum">
              <a:rPr lang="en-US" smtClean="0"/>
              <a:pPr algn="ctr">
                <a:defRPr/>
              </a:pPr>
              <a:t>46</a:t>
            </a:fld>
            <a:endParaRPr lang="en-US"/>
          </a:p>
        </p:txBody>
      </p:sp>
      <p:pic>
        <p:nvPicPr>
          <p:cNvPr id="14" name="Picture 1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143000" y="1371600"/>
            <a:ext cx="7148355" cy="381051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19200" y="3724879"/>
            <a:ext cx="5861978" cy="461656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143000" y="2743200"/>
            <a:ext cx="3368685" cy="381242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096000" y="2742879"/>
            <a:ext cx="2048304" cy="381321"/>
          </a:xfrm>
          <a:prstGeom prst="rect">
            <a:avLst/>
          </a:prstGeom>
          <a:noFill/>
          <a:ln/>
          <a:effectLst/>
        </p:spPr>
      </p:pic>
      <p:sp>
        <p:nvSpPr>
          <p:cNvPr id="16" name="TextBox 15"/>
          <p:cNvSpPr txBox="1"/>
          <p:nvPr/>
        </p:nvSpPr>
        <p:spPr>
          <a:xfrm>
            <a:off x="1143000" y="2067580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  <a:cs typeface="Times New Roman" pitchFamily="18" charset="0"/>
              </a:rPr>
              <a:t>Initial conditions:</a:t>
            </a:r>
          </a:p>
        </p:txBody>
      </p:sp>
      <p:pic>
        <p:nvPicPr>
          <p:cNvPr id="18" name="Picture 17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514600" y="4404238"/>
            <a:ext cx="5144851" cy="366056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514600" y="5024735"/>
            <a:ext cx="6259846" cy="366034"/>
          </a:xfrm>
          <a:prstGeom prst="rect">
            <a:avLst/>
          </a:prstGeom>
          <a:noFill/>
          <a:ln/>
          <a:effectLst/>
        </p:spPr>
      </p:pic>
      <p:sp>
        <p:nvSpPr>
          <p:cNvPr id="22" name="Right Brace 21"/>
          <p:cNvSpPr/>
          <p:nvPr/>
        </p:nvSpPr>
        <p:spPr bwMode="auto">
          <a:xfrm rot="5400000">
            <a:off x="5600700" y="2700635"/>
            <a:ext cx="381000" cy="5943600"/>
          </a:xfrm>
          <a:prstGeom prst="rightBrace">
            <a:avLst>
              <a:gd name="adj1" fmla="val 35662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72000" y="6015335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Notate this as </a:t>
            </a:r>
          </a:p>
        </p:txBody>
      </p:sp>
      <p:pic>
        <p:nvPicPr>
          <p:cNvPr id="26" name="Picture 25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553200" y="6091343"/>
            <a:ext cx="452015" cy="38119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Reformulation of LQG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BDAB1901-B57E-4A03-896A-403AACFA192B}" type="slidenum">
              <a:rPr lang="en-US" smtClean="0"/>
              <a:pPr algn="ctr">
                <a:defRPr/>
              </a:pPr>
              <a:t>47</a:t>
            </a:fld>
            <a:endParaRPr lang="en-US"/>
          </a:p>
        </p:txBody>
      </p:sp>
      <p:pic>
        <p:nvPicPr>
          <p:cNvPr id="14" name="Picture 1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143000" y="1371600"/>
            <a:ext cx="7148355" cy="381051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38200" y="4800600"/>
            <a:ext cx="7531848" cy="580483"/>
          </a:xfrm>
          <a:prstGeom prst="rect">
            <a:avLst/>
          </a:prstGeom>
          <a:noFill/>
          <a:ln/>
          <a:effectLst/>
        </p:spPr>
      </p:pic>
      <p:pic>
        <p:nvPicPr>
          <p:cNvPr id="43" name="Picture 4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048000" y="5715000"/>
            <a:ext cx="2683827" cy="381000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143000" y="2743200"/>
            <a:ext cx="3368685" cy="381242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096000" y="2742879"/>
            <a:ext cx="2048304" cy="381321"/>
          </a:xfrm>
          <a:prstGeom prst="rect">
            <a:avLst/>
          </a:prstGeom>
          <a:noFill/>
          <a:ln/>
          <a:effectLst/>
        </p:spPr>
      </p:pic>
      <p:sp>
        <p:nvSpPr>
          <p:cNvPr id="19" name="TextBox 18"/>
          <p:cNvSpPr txBox="1"/>
          <p:nvPr/>
        </p:nvSpPr>
        <p:spPr>
          <a:xfrm>
            <a:off x="1143000" y="2067580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  <a:cs typeface="Times New Roman" pitchFamily="18" charset="0"/>
              </a:rPr>
              <a:t>Initial conditions: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3000" y="3896380"/>
            <a:ext cx="5966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  <a:cs typeface="Times New Roman" pitchFamily="18" charset="0"/>
              </a:rPr>
              <a:t>Correlation of          with                   :</a:t>
            </a:r>
          </a:p>
        </p:txBody>
      </p:sp>
      <p:pic>
        <p:nvPicPr>
          <p:cNvPr id="23" name="Picture 22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505200" y="3972580"/>
            <a:ext cx="660540" cy="381321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257800" y="3972580"/>
            <a:ext cx="1391308" cy="38172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Reformulation of LQG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BDAB1901-B57E-4A03-896A-403AACFA192B}" type="slidenum">
              <a:rPr lang="en-US" smtClean="0"/>
              <a:pPr algn="ctr">
                <a:defRPr/>
              </a:pPr>
              <a:t>48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43276" y="1524000"/>
            <a:ext cx="8154815" cy="838202"/>
          </a:xfrm>
          <a:prstGeom prst="rect">
            <a:avLst/>
          </a:prstGeom>
          <a:noFill/>
          <a:ln/>
          <a:effectLst/>
        </p:spPr>
      </p:pic>
      <p:sp>
        <p:nvSpPr>
          <p:cNvPr id="20" name="TextBox 19"/>
          <p:cNvSpPr txBox="1"/>
          <p:nvPr/>
        </p:nvSpPr>
        <p:spPr>
          <a:xfrm>
            <a:off x="685800" y="1066800"/>
            <a:ext cx="2447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  <a:cs typeface="Times New Roman" pitchFamily="18" charset="0"/>
              </a:rPr>
              <a:t>Want to solve:</a:t>
            </a:r>
          </a:p>
        </p:txBody>
      </p:sp>
      <p:pic>
        <p:nvPicPr>
          <p:cNvPr id="27" name="Picture 2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00595" y="3581400"/>
            <a:ext cx="1273913" cy="302948"/>
          </a:xfrm>
          <a:prstGeom prst="rect">
            <a:avLst/>
          </a:prstGeom>
          <a:noFill/>
          <a:ln/>
          <a:effectLst/>
        </p:spPr>
      </p:pic>
      <p:cxnSp>
        <p:nvCxnSpPr>
          <p:cNvPr id="25" name="Straight Arrow Connector 24"/>
          <p:cNvCxnSpPr/>
          <p:nvPr/>
        </p:nvCxnSpPr>
        <p:spPr bwMode="auto">
          <a:xfrm>
            <a:off x="2209800" y="3657600"/>
            <a:ext cx="4572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895600" y="3429000"/>
            <a:ext cx="318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cs typeface="Times New Roman" pitchFamily="18" charset="0"/>
              </a:rPr>
              <a:t>u(k)</a:t>
            </a:r>
            <a:r>
              <a:rPr lang="en-US" sz="2800" i="0" dirty="0" smtClean="0">
                <a:latin typeface="+mj-lt"/>
                <a:cs typeface="Times New Roman" pitchFamily="18" charset="0"/>
              </a:rPr>
              <a:t> is a function of</a:t>
            </a:r>
            <a:endParaRPr lang="en-US" sz="2800" baseline="-25000" dirty="0" smtClean="0"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3000" y="4038600"/>
            <a:ext cx="318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cs typeface="Times New Roman" pitchFamily="18" charset="0"/>
              </a:rPr>
              <a:t>u(k)</a:t>
            </a:r>
            <a:r>
              <a:rPr lang="en-US" sz="2800" i="0" dirty="0" smtClean="0">
                <a:latin typeface="+mj-lt"/>
                <a:cs typeface="Times New Roman" pitchFamily="18" charset="0"/>
              </a:rPr>
              <a:t> is a function of</a:t>
            </a:r>
            <a:endParaRPr lang="en-US" sz="2800" baseline="-25000" dirty="0" smtClean="0"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457200" y="4267200"/>
            <a:ext cx="4572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4" name="Picture 3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096000" y="3581400"/>
            <a:ext cx="381192" cy="347864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349250" y="4114800"/>
            <a:ext cx="3499350" cy="380499"/>
          </a:xfrm>
          <a:prstGeom prst="rect">
            <a:avLst/>
          </a:prstGeom>
          <a:noFill/>
          <a:ln/>
          <a:effectLst/>
        </p:spPr>
      </p:pic>
      <p:sp>
        <p:nvSpPr>
          <p:cNvPr id="37" name="TextBox 36"/>
          <p:cNvSpPr txBox="1"/>
          <p:nvPr/>
        </p:nvSpPr>
        <p:spPr>
          <a:xfrm>
            <a:off x="1066800" y="4572000"/>
            <a:ext cx="6178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  <a:cs typeface="Times New Roman" pitchFamily="18" charset="0"/>
              </a:rPr>
              <a:t>(because                                      are functions of      )</a:t>
            </a:r>
          </a:p>
        </p:txBody>
      </p:sp>
      <p:pic>
        <p:nvPicPr>
          <p:cNvPr id="39" name="Picture 38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286000" y="4641030"/>
            <a:ext cx="2438400" cy="311393"/>
          </a:xfrm>
          <a:prstGeom prst="rect">
            <a:avLst/>
          </a:prstGeom>
          <a:noFill/>
          <a:ln/>
          <a:effectLst/>
        </p:spPr>
      </p:pic>
      <p:pic>
        <p:nvPicPr>
          <p:cNvPr id="41" name="Picture 40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626139" y="4641029"/>
            <a:ext cx="311321" cy="284102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295400" y="2590800"/>
            <a:ext cx="7148355" cy="381051"/>
          </a:xfrm>
          <a:prstGeom prst="rect">
            <a:avLst/>
          </a:prstGeom>
          <a:noFill/>
          <a:ln/>
          <a:effectLst/>
        </p:spPr>
      </p:pic>
      <p:sp>
        <p:nvSpPr>
          <p:cNvPr id="43" name="TextBox 42"/>
          <p:cNvSpPr txBox="1"/>
          <p:nvPr/>
        </p:nvSpPr>
        <p:spPr>
          <a:xfrm>
            <a:off x="1143000" y="5250629"/>
            <a:ext cx="318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cs typeface="Times New Roman" pitchFamily="18" charset="0"/>
              </a:rPr>
              <a:t>u(k)</a:t>
            </a:r>
            <a:r>
              <a:rPr lang="en-US" sz="2800" i="0" dirty="0" smtClean="0">
                <a:latin typeface="+mj-lt"/>
                <a:cs typeface="Times New Roman" pitchFamily="18" charset="0"/>
              </a:rPr>
              <a:t> is a function of</a:t>
            </a:r>
            <a:endParaRPr lang="en-US" sz="2800" baseline="-25000" dirty="0" smtClean="0">
              <a:cs typeface="Times New Roman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457200" y="5479229"/>
            <a:ext cx="4572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9" name="Picture 48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343400" y="5326829"/>
            <a:ext cx="2978956" cy="380424"/>
          </a:xfrm>
          <a:prstGeom prst="rect">
            <a:avLst/>
          </a:prstGeom>
          <a:noFill/>
          <a:ln/>
          <a:effectLst/>
        </p:spPr>
      </p:pic>
      <p:sp>
        <p:nvSpPr>
          <p:cNvPr id="46" name="TextBox 45"/>
          <p:cNvSpPr txBox="1"/>
          <p:nvPr/>
        </p:nvSpPr>
        <p:spPr>
          <a:xfrm>
            <a:off x="1066800" y="57912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Times New Roman" pitchFamily="18" charset="0"/>
              </a:rPr>
              <a:t>(because                                      , i.e. knowledge of        does not give any “information” about                   by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LS property 1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) </a:t>
            </a:r>
          </a:p>
        </p:txBody>
      </p:sp>
      <p:pic>
        <p:nvPicPr>
          <p:cNvPr id="50" name="Picture 49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2243751" y="5860230"/>
            <a:ext cx="2522897" cy="311321"/>
          </a:xfrm>
          <a:prstGeom prst="rect">
            <a:avLst/>
          </a:prstGeom>
          <a:noFill/>
          <a:ln/>
          <a:effectLst/>
        </p:spPr>
      </p:pic>
      <p:pic>
        <p:nvPicPr>
          <p:cNvPr id="51" name="Picture 50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010400" y="5867400"/>
            <a:ext cx="311321" cy="284102"/>
          </a:xfrm>
          <a:prstGeom prst="rect">
            <a:avLst/>
          </a:prstGeom>
          <a:noFill/>
          <a:ln/>
          <a:effectLst/>
        </p:spPr>
      </p:pic>
      <p:pic>
        <p:nvPicPr>
          <p:cNvPr id="53" name="Picture 52" descr="TP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4419600" y="6172200"/>
            <a:ext cx="1132644" cy="31075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7" grpId="0"/>
      <p:bldP spid="43" grpId="0"/>
      <p:bldP spid="4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Reformulation of LQG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BDAB1901-B57E-4A03-896A-403AACFA192B}" type="slidenum">
              <a:rPr lang="en-US" smtClean="0"/>
              <a:pPr algn="ctr">
                <a:defRPr/>
              </a:pPr>
              <a:t>49</a:t>
            </a:fld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43276" y="1524000"/>
            <a:ext cx="8154815" cy="838202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295400" y="3505200"/>
            <a:ext cx="7148355" cy="381051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71600" y="4114800"/>
            <a:ext cx="2048304" cy="381321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371600" y="4648200"/>
            <a:ext cx="2134209" cy="446340"/>
          </a:xfrm>
          <a:prstGeom prst="rect">
            <a:avLst/>
          </a:prstGeom>
          <a:noFill/>
          <a:ln/>
          <a:effectLst/>
        </p:spPr>
      </p:pic>
      <p:sp>
        <p:nvSpPr>
          <p:cNvPr id="20" name="TextBox 19"/>
          <p:cNvSpPr txBox="1"/>
          <p:nvPr/>
        </p:nvSpPr>
        <p:spPr>
          <a:xfrm>
            <a:off x="685800" y="1066800"/>
            <a:ext cx="2447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  <a:cs typeface="Times New Roman" pitchFamily="18" charset="0"/>
              </a:rPr>
              <a:t>Want to solve: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4600" y="2667000"/>
            <a:ext cx="318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cs typeface="Times New Roman" pitchFamily="18" charset="0"/>
              </a:rPr>
              <a:t>u(k)</a:t>
            </a:r>
            <a:r>
              <a:rPr lang="en-US" sz="2800" i="0" dirty="0" smtClean="0">
                <a:latin typeface="+mj-lt"/>
                <a:cs typeface="Times New Roman" pitchFamily="18" charset="0"/>
              </a:rPr>
              <a:t> is a function of</a:t>
            </a:r>
            <a:endParaRPr lang="en-US" sz="2800" baseline="-25000" dirty="0" smtClean="0">
              <a:cs typeface="Times New Roman" pitchFamily="18" charset="0"/>
            </a:endParaRPr>
          </a:p>
        </p:txBody>
      </p:sp>
      <p:pic>
        <p:nvPicPr>
          <p:cNvPr id="21" name="Picture 20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715000" y="2743200"/>
            <a:ext cx="2978956" cy="380424"/>
          </a:xfrm>
          <a:prstGeom prst="rect">
            <a:avLst/>
          </a:prstGeom>
          <a:noFill/>
          <a:ln/>
          <a:effectLst/>
        </p:spPr>
      </p:pic>
      <p:cxnSp>
        <p:nvCxnSpPr>
          <p:cNvPr id="23" name="Straight Arrow Connector 22"/>
          <p:cNvCxnSpPr/>
          <p:nvPr/>
        </p:nvCxnSpPr>
        <p:spPr bwMode="auto">
          <a:xfrm rot="10800000">
            <a:off x="1219200" y="2286000"/>
            <a:ext cx="12192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914400" y="5486400"/>
            <a:ext cx="7499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  <a:cs typeface="Times New Roman" pitchFamily="18" charset="0"/>
              </a:rPr>
              <a:t>This is a </a:t>
            </a:r>
            <a:r>
              <a:rPr lang="en-US" sz="2800" i="0" u="sng" dirty="0" smtClean="0">
                <a:latin typeface="+mj-lt"/>
                <a:cs typeface="Times New Roman" pitchFamily="18" charset="0"/>
              </a:rPr>
              <a:t>state feedback</a:t>
            </a:r>
            <a:r>
              <a:rPr lang="en-US" sz="2800" i="0" dirty="0" smtClean="0">
                <a:latin typeface="+mj-lt"/>
                <a:cs typeface="Times New Roman" pitchFamily="18" charset="0"/>
              </a:rPr>
              <a:t> LQG control problem!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1066800" y="6172200"/>
            <a:ext cx="457200" cy="304800"/>
          </a:xfrm>
          <a:prstGeom prst="rightArrow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4831" y="6096000"/>
            <a:ext cx="5998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  <a:cs typeface="Times New Roman" pitchFamily="18" charset="0"/>
              </a:rPr>
              <a:t>Apply results from first half of lecture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rot="5400000" flipH="1" flipV="1">
            <a:off x="7162800" y="4038600"/>
            <a:ext cx="4572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562600" y="42672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Times New Roman" pitchFamily="18" charset="0"/>
              </a:rPr>
              <a:t>Uncorrelated with</a:t>
            </a:r>
          </a:p>
        </p:txBody>
      </p:sp>
      <p:pic>
        <p:nvPicPr>
          <p:cNvPr id="38" name="Picture 37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696200" y="4267200"/>
            <a:ext cx="660317" cy="38119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30" grpId="0"/>
      <p:bldP spid="35" grpId="0"/>
      <p:bldP spid="3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18795-55BE-494A-9EF9-DAC431116723}" type="slidenum">
              <a:rPr lang="en-US"/>
              <a:pPr/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Assumptions (same as for KF)</a:t>
            </a:r>
          </a:p>
        </p:txBody>
      </p:sp>
      <p:sp>
        <p:nvSpPr>
          <p:cNvPr id="884739" name="Rectangle 3"/>
          <p:cNvSpPr>
            <a:spLocks noChangeArrowheads="1"/>
          </p:cNvSpPr>
          <p:nvPr/>
        </p:nvSpPr>
        <p:spPr bwMode="auto">
          <a:xfrm>
            <a:off x="304800" y="762000"/>
            <a:ext cx="8610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Initial conditions:</a:t>
            </a: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 smtClean="0">
                <a:latin typeface="Helvetica" pitchFamily="34" charset="0"/>
              </a:rPr>
              <a:t>     </a:t>
            </a:r>
            <a:r>
              <a:rPr lang="en-US" i="0" dirty="0">
                <a:latin typeface="Helvetica" pitchFamily="34" charset="0"/>
              </a:rPr>
              <a:t>Noise properties:</a:t>
            </a:r>
          </a:p>
          <a:p>
            <a:endParaRPr lang="en-US" i="0" dirty="0">
              <a:latin typeface="Helvetica" pitchFamily="34" charset="0"/>
            </a:endParaRPr>
          </a:p>
        </p:txBody>
      </p:sp>
      <p:pic>
        <p:nvPicPr>
          <p:cNvPr id="88474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4400" y="1752600"/>
            <a:ext cx="269398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4741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191000" y="1676400"/>
            <a:ext cx="43275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4742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0663" y="6242050"/>
            <a:ext cx="29749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4743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705350" y="6242050"/>
            <a:ext cx="29098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4744" name="Picture 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57200" y="4114800"/>
            <a:ext cx="50006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4745" name="Picture 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57200" y="4648200"/>
            <a:ext cx="47339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4746" name="Picture 10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57200" y="5181600"/>
            <a:ext cx="35877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4747" name="AutoShape 11"/>
          <p:cNvSpPr>
            <a:spLocks/>
          </p:cNvSpPr>
          <p:nvPr/>
        </p:nvSpPr>
        <p:spPr bwMode="auto">
          <a:xfrm>
            <a:off x="5562600" y="2819400"/>
            <a:ext cx="609600" cy="3048000"/>
          </a:xfrm>
          <a:prstGeom prst="rightBrace">
            <a:avLst>
              <a:gd name="adj1" fmla="val 354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4748" name="Text Box 12"/>
          <p:cNvSpPr txBox="1">
            <a:spLocks noChangeArrowheads="1"/>
          </p:cNvSpPr>
          <p:nvPr/>
        </p:nvSpPr>
        <p:spPr bwMode="auto">
          <a:xfrm>
            <a:off x="6553201" y="3581400"/>
            <a:ext cx="2590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charset="0"/>
              </a:rPr>
              <a:t>Zero-mean</a:t>
            </a:r>
            <a:endParaRPr lang="en-US" b="1" dirty="0">
              <a:latin typeface="Arial" charset="0"/>
            </a:endParaRPr>
          </a:p>
          <a:p>
            <a:r>
              <a:rPr lang="en-US" b="1" dirty="0">
                <a:latin typeface="Arial" charset="0"/>
              </a:rPr>
              <a:t>Gaussian</a:t>
            </a:r>
          </a:p>
          <a:p>
            <a:r>
              <a:rPr lang="en-US" b="1" dirty="0" smtClean="0">
                <a:latin typeface="Arial" charset="0"/>
              </a:rPr>
              <a:t>uncorrelated noises</a:t>
            </a:r>
            <a:endParaRPr lang="en-US" b="1" dirty="0">
              <a:latin typeface="Arial" charset="0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57200" y="2971800"/>
            <a:ext cx="2052919" cy="358773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457200" y="3429000"/>
            <a:ext cx="2003083" cy="36446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117A07-2BFF-413F-85EE-F1ABF72003E3}" type="slidenum">
              <a:rPr lang="en-US"/>
              <a:pPr/>
              <a:t>50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Optimal finite-horizon LQG,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S=0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 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228600" y="990600"/>
            <a:ext cx="86868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i="0" dirty="0" smtClean="0">
                <a:latin typeface="Helvetica" pitchFamily="34" charset="0"/>
              </a:rPr>
              <a:t>Main Theorem: </a:t>
            </a:r>
            <a:endParaRPr lang="en-US" sz="2800" b="1" i="0" dirty="0">
              <a:latin typeface="Helvetica" pitchFamily="34" charset="0"/>
            </a:endParaRPr>
          </a:p>
          <a:p>
            <a:pPr>
              <a:lnSpc>
                <a:spcPct val="60000"/>
              </a:lnSpc>
            </a:pPr>
            <a:endParaRPr lang="en-US" sz="2800" b="1" i="0" dirty="0">
              <a:latin typeface="Helvetica" pitchFamily="34" charset="0"/>
            </a:endParaRPr>
          </a:p>
          <a:p>
            <a:r>
              <a:rPr lang="en-US" sz="2800" i="0" dirty="0">
                <a:latin typeface="Helvetica" pitchFamily="34" charset="0"/>
              </a:rPr>
              <a:t>a)	The optimal control is given by</a:t>
            </a:r>
          </a:p>
          <a:p>
            <a:endParaRPr lang="en-US" sz="2800" i="0" dirty="0">
              <a:latin typeface="Helvetica" pitchFamily="34" charset="0"/>
            </a:endParaRPr>
          </a:p>
        </p:txBody>
      </p:sp>
      <p:sp>
        <p:nvSpPr>
          <p:cNvPr id="923653" name="Rectangle 5"/>
          <p:cNvSpPr>
            <a:spLocks noChangeArrowheads="1"/>
          </p:cNvSpPr>
          <p:nvPr/>
        </p:nvSpPr>
        <p:spPr bwMode="auto">
          <a:xfrm>
            <a:off x="228600" y="3276600"/>
            <a:ext cx="8686800" cy="3276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58" name="Text Box 10"/>
          <p:cNvSpPr txBox="1">
            <a:spLocks noChangeArrowheads="1"/>
          </p:cNvSpPr>
          <p:nvPr/>
        </p:nvSpPr>
        <p:spPr bwMode="auto">
          <a:xfrm>
            <a:off x="609600" y="5816600"/>
            <a:ext cx="5543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Standard deterministic LQR solution!</a:t>
            </a:r>
          </a:p>
        </p:txBody>
      </p:sp>
      <p:pic>
        <p:nvPicPr>
          <p:cNvPr id="5121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2667000"/>
            <a:ext cx="5181600" cy="44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33400" y="3429000"/>
            <a:ext cx="7097160" cy="53342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3400" y="4191000"/>
            <a:ext cx="4114612" cy="39186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90600" y="5334000"/>
            <a:ext cx="1883884" cy="428577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394327" y="4637313"/>
            <a:ext cx="6172200" cy="391887"/>
          </a:xfrm>
          <a:prstGeom prst="rect">
            <a:avLst/>
          </a:prstGeom>
          <a:noFill/>
          <a:ln/>
          <a:effectLst/>
        </p:spPr>
      </p:pic>
      <p:sp>
        <p:nvSpPr>
          <p:cNvPr id="16" name="Rectangle 15"/>
          <p:cNvSpPr/>
          <p:nvPr/>
        </p:nvSpPr>
        <p:spPr bwMode="auto">
          <a:xfrm>
            <a:off x="2286000" y="2514600"/>
            <a:ext cx="2362200" cy="685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3" grpId="0" animBg="1"/>
      <p:bldP spid="923658" grpId="0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915104-BA91-4B71-8831-A60F2E0B331B}" type="slidenum">
              <a:rPr lang="en-US"/>
              <a:pPr/>
              <a:t>51</a:t>
            </a:fld>
            <a:endParaRPr lang="en-US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endParaRPr lang="en-US" sz="2800" i="0">
              <a:latin typeface="Helvetica" pitchFamily="34" charset="0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Optimal finite-horizon LQG,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S=0</a:t>
            </a:r>
            <a:endParaRPr lang="en-US" dirty="0" smtClean="0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228600" y="4419600"/>
            <a:ext cx="8686800" cy="2133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2230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" y="5257800"/>
            <a:ext cx="8477250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381000" y="1752600"/>
            <a:ext cx="6499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0" dirty="0">
                <a:latin typeface="Arial" charset="0"/>
              </a:rPr>
              <a:t>A-posteriori</a:t>
            </a:r>
            <a:r>
              <a:rPr lang="en-US" sz="2800" i="0" dirty="0">
                <a:latin typeface="Arial" charset="0"/>
              </a:rPr>
              <a:t> </a:t>
            </a:r>
            <a:r>
              <a:rPr lang="en-US" sz="2800" b="1" i="0" dirty="0">
                <a:latin typeface="Arial" charset="0"/>
              </a:rPr>
              <a:t>state observer structure:</a:t>
            </a:r>
          </a:p>
        </p:txBody>
      </p:sp>
      <p:sp>
        <p:nvSpPr>
          <p:cNvPr id="52232" name="Rectangle 7"/>
          <p:cNvSpPr>
            <a:spLocks noChangeArrowheads="1"/>
          </p:cNvSpPr>
          <p:nvPr/>
        </p:nvSpPr>
        <p:spPr bwMode="auto">
          <a:xfrm>
            <a:off x="304800" y="2438400"/>
            <a:ext cx="8610600" cy="16002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2233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0" y="3505200"/>
            <a:ext cx="42910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4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0" y="3048000"/>
            <a:ext cx="52578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5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00200" y="2590800"/>
            <a:ext cx="49577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6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14400" y="4572000"/>
            <a:ext cx="6786563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00400" y="1066800"/>
            <a:ext cx="5181600" cy="44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28600" y="990600"/>
            <a:ext cx="8686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i="0" dirty="0" smtClean="0">
                <a:latin typeface="Helvetica" pitchFamily="34" charset="0"/>
              </a:rPr>
              <a:t>Main Theorem: </a:t>
            </a:r>
            <a:endParaRPr lang="en-US" sz="2800" i="0" dirty="0">
              <a:latin typeface="Helvetica" pitchFamily="34" charset="0"/>
            </a:endParaRPr>
          </a:p>
          <a:p>
            <a:endParaRPr lang="en-US" sz="2800" i="0" dirty="0">
              <a:latin typeface="Helvetica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7391400" y="914400"/>
            <a:ext cx="1143000" cy="6858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ADDA0-FFB5-4944-BD17-461E9B280E5C}" type="slidenum">
              <a:rPr lang="en-US"/>
              <a:pPr/>
              <a:t>52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Optimal finite-horizon LQG,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S=0</a:t>
            </a:r>
            <a:endParaRPr lang="en-US" dirty="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228600" y="685800"/>
            <a:ext cx="8686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i="0" dirty="0" smtClean="0">
                <a:latin typeface="Helvetica" pitchFamily="34" charset="0"/>
              </a:rPr>
              <a:t>Main Theorem: </a:t>
            </a:r>
            <a:endParaRPr lang="en-US" sz="2800" b="1" i="0" dirty="0">
              <a:latin typeface="Helvetica" pitchFamily="34" charset="0"/>
            </a:endParaRPr>
          </a:p>
          <a:p>
            <a:r>
              <a:rPr lang="en-US" sz="2800" i="0" dirty="0">
                <a:latin typeface="Helvetica" pitchFamily="34" charset="0"/>
              </a:rPr>
              <a:t>b)	The optimal cost </a:t>
            </a:r>
            <a:r>
              <a:rPr lang="en-US" sz="3200" b="1" dirty="0">
                <a:latin typeface="Century Schoolbook" pitchFamily="18" charset="0"/>
              </a:rPr>
              <a:t> </a:t>
            </a:r>
            <a:r>
              <a:rPr lang="en-US" sz="3200" b="1" baseline="30000" dirty="0">
                <a:latin typeface="Century Schoolbook" pitchFamily="18" charset="0"/>
              </a:rPr>
              <a:t>     </a:t>
            </a:r>
            <a:r>
              <a:rPr lang="en-US" sz="2800" i="0" baseline="30000" dirty="0">
                <a:latin typeface="Helvetica" pitchFamily="34" charset="0"/>
              </a:rPr>
              <a:t>    </a:t>
            </a:r>
            <a:r>
              <a:rPr lang="en-US" sz="2800" i="0" dirty="0">
                <a:latin typeface="Helvetica" pitchFamily="34" charset="0"/>
              </a:rPr>
              <a:t>is given by</a:t>
            </a:r>
          </a:p>
          <a:p>
            <a:endParaRPr lang="en-US" sz="2800" i="0" dirty="0">
              <a:latin typeface="Helvetica" pitchFamily="34" charset="0"/>
            </a:endParaRPr>
          </a:p>
        </p:txBody>
      </p:sp>
      <p:sp>
        <p:nvSpPr>
          <p:cNvPr id="924677" name="Rectangle 5"/>
          <p:cNvSpPr>
            <a:spLocks noChangeArrowheads="1"/>
          </p:cNvSpPr>
          <p:nvPr/>
        </p:nvSpPr>
        <p:spPr bwMode="auto">
          <a:xfrm>
            <a:off x="228600" y="1752600"/>
            <a:ext cx="8686800" cy="4953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24679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8222" y="6172200"/>
            <a:ext cx="1516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4681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1000" y="3509024"/>
            <a:ext cx="2614849" cy="41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81000" y="4038600"/>
            <a:ext cx="5819437" cy="38100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038599" y="1193293"/>
            <a:ext cx="533401" cy="406907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304800" y="1905000"/>
            <a:ext cx="5836197" cy="838200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3115985" y="2819400"/>
            <a:ext cx="5679174" cy="415597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398222" y="5029200"/>
            <a:ext cx="2060381" cy="276322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295400" y="5334000"/>
            <a:ext cx="7570567" cy="72264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 form of LQG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26" name="Picture 25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6891" y="1752600"/>
            <a:ext cx="6636975" cy="1447935"/>
          </a:xfrm>
          <a:prstGeom prst="rect">
            <a:avLst/>
          </a:prstGeom>
          <a:noFill/>
          <a:ln/>
          <a:effectLst/>
        </p:spPr>
      </p:pic>
      <p:sp>
        <p:nvSpPr>
          <p:cNvPr id="12" name="Right Brace 11"/>
          <p:cNvSpPr/>
          <p:nvPr/>
        </p:nvSpPr>
        <p:spPr bwMode="auto">
          <a:xfrm>
            <a:off x="7162800" y="1752600"/>
            <a:ext cx="381000" cy="1066800"/>
          </a:xfrm>
          <a:prstGeom prst="rightBrace">
            <a:avLst>
              <a:gd name="adj1" fmla="val 20965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 bwMode="auto">
          <a:xfrm>
            <a:off x="7162800" y="2895600"/>
            <a:ext cx="381000" cy="457200"/>
          </a:xfrm>
          <a:prstGeom prst="rightBrace">
            <a:avLst>
              <a:gd name="adj1" fmla="val 20965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96200" y="19050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 err="1" smtClean="0">
                <a:latin typeface="+mj-lt"/>
                <a:cs typeface="Times New Roman" pitchFamily="18" charset="0"/>
              </a:rPr>
              <a:t>Kalman</a:t>
            </a:r>
            <a:r>
              <a:rPr lang="en-US" sz="2000" i="0" dirty="0" smtClean="0">
                <a:latin typeface="+mj-lt"/>
                <a:cs typeface="Times New Roman" pitchFamily="18" charset="0"/>
              </a:rPr>
              <a:t> filter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895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 smtClean="0">
                <a:latin typeface="+mj-lt"/>
                <a:cs typeface="Times New Roman" pitchFamily="18" charset="0"/>
              </a:rPr>
              <a:t>LQR</a:t>
            </a:r>
          </a:p>
        </p:txBody>
      </p:sp>
      <p:pic>
        <p:nvPicPr>
          <p:cNvPr id="27" name="Picture 26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006166" y="4495800"/>
            <a:ext cx="7541288" cy="331186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533401" y="51054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  <a:cs typeface="Times New Roman" pitchFamily="18" charset="0"/>
              </a:rPr>
              <a:t>Plugging this expression for </a:t>
            </a:r>
            <a:r>
              <a:rPr lang="en-US" dirty="0" err="1" smtClean="0">
                <a:latin typeface="+mj-lt"/>
                <a:cs typeface="Times New Roman" pitchFamily="18" charset="0"/>
              </a:rPr>
              <a:t>u</a:t>
            </a:r>
            <a:r>
              <a:rPr lang="en-US" baseline="30000" dirty="0" err="1" smtClean="0">
                <a:latin typeface="+mj-lt"/>
                <a:cs typeface="Times New Roman" pitchFamily="18" charset="0"/>
              </a:rPr>
              <a:t>o</a:t>
            </a:r>
            <a:r>
              <a:rPr lang="en-US" dirty="0" smtClean="0">
                <a:latin typeface="+mj-lt"/>
                <a:cs typeface="Times New Roman" pitchFamily="18" charset="0"/>
              </a:rPr>
              <a:t>(k)</a:t>
            </a:r>
            <a:r>
              <a:rPr lang="en-US" i="0" dirty="0" smtClean="0">
                <a:latin typeface="+mj-lt"/>
                <a:cs typeface="Times New Roman" pitchFamily="18" charset="0"/>
              </a:rPr>
              <a:t> into the expression for</a:t>
            </a:r>
          </a:p>
          <a:p>
            <a:r>
              <a:rPr lang="en-US" i="0" dirty="0" smtClean="0">
                <a:latin typeface="+mj-lt"/>
                <a:cs typeface="Times New Roman" pitchFamily="18" charset="0"/>
              </a:rPr>
              <a:t>                 yields the state space model on the next slide</a:t>
            </a:r>
          </a:p>
        </p:txBody>
      </p:sp>
      <p:pic>
        <p:nvPicPr>
          <p:cNvPr id="21" name="Picture 20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09600" y="5562600"/>
            <a:ext cx="1295245" cy="355366"/>
          </a:xfrm>
          <a:prstGeom prst="rect">
            <a:avLst/>
          </a:prstGeom>
          <a:noFill/>
          <a:ln/>
          <a:effectLst/>
        </p:spPr>
      </p:pic>
      <p:sp>
        <p:nvSpPr>
          <p:cNvPr id="22" name="TextBox 21"/>
          <p:cNvSpPr txBox="1"/>
          <p:nvPr/>
        </p:nvSpPr>
        <p:spPr>
          <a:xfrm>
            <a:off x="533401" y="3657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  <a:cs typeface="Times New Roman" pitchFamily="18" charset="0"/>
              </a:rPr>
              <a:t>Eliminating            from the expression for </a:t>
            </a:r>
            <a:r>
              <a:rPr lang="en-US" dirty="0" err="1" smtClean="0">
                <a:latin typeface="+mj-lt"/>
                <a:cs typeface="Times New Roman" pitchFamily="18" charset="0"/>
              </a:rPr>
              <a:t>u</a:t>
            </a:r>
            <a:r>
              <a:rPr lang="en-US" baseline="30000" dirty="0" err="1" smtClean="0">
                <a:latin typeface="+mj-lt"/>
                <a:cs typeface="Times New Roman" pitchFamily="18" charset="0"/>
              </a:rPr>
              <a:t>o</a:t>
            </a:r>
            <a:r>
              <a:rPr lang="en-US" dirty="0" smtClean="0">
                <a:latin typeface="+mj-lt"/>
                <a:cs typeface="Times New Roman" pitchFamily="18" charset="0"/>
              </a:rPr>
              <a:t>(k)</a:t>
            </a:r>
            <a:r>
              <a:rPr lang="en-US" i="0" dirty="0" smtClean="0">
                <a:latin typeface="+mj-lt"/>
                <a:cs typeface="Times New Roman" pitchFamily="18" charset="0"/>
              </a:rPr>
              <a:t> yields</a:t>
            </a:r>
          </a:p>
        </p:txBody>
      </p:sp>
      <p:pic>
        <p:nvPicPr>
          <p:cNvPr id="24" name="Picture 2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362200" y="3733800"/>
            <a:ext cx="615889" cy="35554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 form of LQG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11" name="Picture 1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609600" y="1371600"/>
            <a:ext cx="5273969" cy="1001514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295111" y="3048000"/>
            <a:ext cx="6629977" cy="1890653"/>
          </a:xfrm>
          <a:prstGeom prst="rect">
            <a:avLst/>
          </a:prstGeom>
          <a:noFill/>
          <a:ln/>
          <a:effectLst/>
        </p:spPr>
      </p:pic>
      <p:sp>
        <p:nvSpPr>
          <p:cNvPr id="12" name="TextBox 11"/>
          <p:cNvSpPr txBox="1"/>
          <p:nvPr/>
        </p:nvSpPr>
        <p:spPr>
          <a:xfrm>
            <a:off x="381000" y="2514600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smtClean="0">
                <a:latin typeface="+mj-lt"/>
                <a:cs typeface="Times New Roman" pitchFamily="18" charset="0"/>
              </a:rPr>
              <a:t>where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5181600"/>
            <a:ext cx="8305800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  <a:cs typeface="Times New Roman" pitchFamily="18" charset="0"/>
              </a:rPr>
              <a:t>K</a:t>
            </a:r>
            <a:r>
              <a:rPr lang="en-US" sz="2800" i="0" dirty="0" smtClean="0">
                <a:latin typeface="+mj-lt"/>
                <a:cs typeface="Times New Roman" pitchFamily="18" charset="0"/>
              </a:rPr>
              <a:t>(</a:t>
            </a:r>
            <a:r>
              <a:rPr lang="en-US" sz="2800" dirty="0" smtClean="0">
                <a:latin typeface="+mj-lt"/>
                <a:cs typeface="Times New Roman" pitchFamily="18" charset="0"/>
              </a:rPr>
              <a:t>k+1</a:t>
            </a:r>
            <a:r>
              <a:rPr lang="en-US" sz="2800" i="0" dirty="0" smtClean="0">
                <a:latin typeface="+mj-lt"/>
                <a:cs typeface="Times New Roman" pitchFamily="18" charset="0"/>
              </a:rPr>
              <a:t>) is the standard deterministic LQR gain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  <a:cs typeface="Times New Roman" pitchFamily="18" charset="0"/>
              </a:rPr>
              <a:t>F</a:t>
            </a:r>
            <a:r>
              <a:rPr lang="en-US" sz="2800" i="0" dirty="0" smtClean="0">
                <a:latin typeface="+mj-lt"/>
                <a:cs typeface="Times New Roman" pitchFamily="18" charset="0"/>
              </a:rPr>
              <a:t>(</a:t>
            </a:r>
            <a:r>
              <a:rPr lang="en-US" sz="2800" dirty="0" smtClean="0">
                <a:latin typeface="+mj-lt"/>
                <a:cs typeface="Times New Roman" pitchFamily="18" charset="0"/>
              </a:rPr>
              <a:t>k</a:t>
            </a:r>
            <a:r>
              <a:rPr lang="en-US" sz="2800" i="0" dirty="0" smtClean="0">
                <a:latin typeface="+mj-lt"/>
                <a:cs typeface="Times New Roman" pitchFamily="18" charset="0"/>
              </a:rPr>
              <a:t>) and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L</a:t>
            </a:r>
            <a:r>
              <a:rPr lang="en-US" sz="2800" i="0" dirty="0" smtClean="0">
                <a:latin typeface="+mj-lt"/>
                <a:cs typeface="Times New Roman" pitchFamily="18" charset="0"/>
              </a:rPr>
              <a:t>(</a:t>
            </a:r>
            <a:r>
              <a:rPr lang="en-US" sz="2800" dirty="0" smtClean="0">
                <a:latin typeface="+mj-lt"/>
                <a:cs typeface="Times New Roman" pitchFamily="18" charset="0"/>
              </a:rPr>
              <a:t>k</a:t>
            </a:r>
            <a:r>
              <a:rPr lang="en-US" sz="2800" i="0" dirty="0" smtClean="0">
                <a:latin typeface="+mj-lt"/>
                <a:cs typeface="Times New Roman" pitchFamily="18" charset="0"/>
              </a:rPr>
              <a:t>) are the standard </a:t>
            </a:r>
            <a:r>
              <a:rPr lang="en-US" sz="2800" i="0" dirty="0" err="1" smtClean="0">
                <a:latin typeface="+mj-lt"/>
                <a:cs typeface="Times New Roman" pitchFamily="18" charset="0"/>
              </a:rPr>
              <a:t>Kalman</a:t>
            </a:r>
            <a:r>
              <a:rPr lang="en-US" sz="2800" i="0" dirty="0" smtClean="0">
                <a:latin typeface="+mj-lt"/>
                <a:cs typeface="Times New Roman" pitchFamily="18" charset="0"/>
              </a:rPr>
              <a:t> filter gains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52400" y="1219200"/>
            <a:ext cx="8610600" cy="3810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r>
              <a:rPr lang="en-US" sz="3200" dirty="0" smtClean="0"/>
              <a:t>Some notation- control and measurements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762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The control sequence </a:t>
            </a:r>
            <a:r>
              <a:rPr lang="en-US" sz="2400" b="1" u="sng" dirty="0" smtClean="0"/>
              <a:t>from </a:t>
            </a:r>
            <a:r>
              <a:rPr lang="en-US" sz="2400" b="1" i="1" u="sng" dirty="0" smtClean="0">
                <a:latin typeface="Century Schoolbook" pitchFamily="18" charset="0"/>
              </a:rPr>
              <a:t>k</a:t>
            </a:r>
            <a:r>
              <a:rPr lang="en-US" sz="2400" b="1" u="sng" dirty="0" smtClean="0"/>
              <a:t> to </a:t>
            </a:r>
            <a:r>
              <a:rPr lang="en-US" sz="2400" b="1" i="1" u="sng" dirty="0" smtClean="0">
                <a:latin typeface="Century Schoolbook" pitchFamily="18" charset="0"/>
              </a:rPr>
              <a:t>N-1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B1901-B57E-4A03-896A-403AACFA192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647807" y="1905000"/>
            <a:ext cx="6227056" cy="539532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334510" y="3962400"/>
            <a:ext cx="6714062" cy="539588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4"/>
          <p:cNvSpPr/>
          <p:nvPr/>
        </p:nvSpPr>
        <p:spPr>
          <a:xfrm>
            <a:off x="914400" y="2895600"/>
            <a:ext cx="6470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The optimal control sequence </a:t>
            </a:r>
            <a:r>
              <a:rPr lang="en-US" b="1" i="0" u="sng" kern="0" dirty="0" smtClean="0">
                <a:solidFill>
                  <a:srgbClr val="000000"/>
                </a:solidFill>
                <a:latin typeface="Helvetica"/>
              </a:rPr>
              <a:t>from </a:t>
            </a:r>
            <a:r>
              <a:rPr lang="en-US" b="1" u="sng" kern="0" dirty="0" smtClean="0">
                <a:solidFill>
                  <a:srgbClr val="000000"/>
                </a:solidFill>
                <a:latin typeface="Century Schoolbook" pitchFamily="18" charset="0"/>
              </a:rPr>
              <a:t>k</a:t>
            </a:r>
            <a:r>
              <a:rPr lang="en-US" b="1" i="0" u="sng" kern="0" dirty="0" smtClean="0">
                <a:solidFill>
                  <a:srgbClr val="000000"/>
                </a:solidFill>
                <a:latin typeface="Helvetica"/>
              </a:rPr>
              <a:t> to </a:t>
            </a:r>
            <a:r>
              <a:rPr lang="en-US" b="1" u="sng" kern="0" dirty="0" smtClean="0">
                <a:solidFill>
                  <a:srgbClr val="000000"/>
                </a:solidFill>
                <a:latin typeface="Century Schoolbook" pitchFamily="18" charset="0"/>
              </a:rPr>
              <a:t>N-1</a:t>
            </a:r>
            <a:endParaRPr lang="en-US" sz="2000" b="1" u="sng" dirty="0"/>
          </a:p>
        </p:txBody>
      </p:sp>
      <p:sp>
        <p:nvSpPr>
          <p:cNvPr id="18" name="Rectangle 17"/>
          <p:cNvSpPr/>
          <p:nvPr/>
        </p:nvSpPr>
        <p:spPr>
          <a:xfrm>
            <a:off x="990600" y="4800600"/>
            <a:ext cx="48718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The output measurements </a:t>
            </a:r>
            <a:r>
              <a:rPr lang="en-US" b="1" i="0" u="sng" kern="0" dirty="0" smtClean="0">
                <a:solidFill>
                  <a:srgbClr val="000000"/>
                </a:solidFill>
                <a:latin typeface="Helvetica"/>
              </a:rPr>
              <a:t>up to </a:t>
            </a:r>
            <a:r>
              <a:rPr lang="en-US" b="1" u="sng" kern="0" dirty="0" smtClean="0">
                <a:solidFill>
                  <a:srgbClr val="000000"/>
                </a:solidFill>
                <a:latin typeface="Century Schoolbook" pitchFamily="18" charset="0"/>
              </a:rPr>
              <a:t>k</a:t>
            </a:r>
            <a:endParaRPr lang="en-US" sz="2000" b="1" u="sng" dirty="0" smtClean="0"/>
          </a:p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 </a:t>
            </a:r>
            <a:endParaRPr lang="en-US" sz="2000" u="sng" dirty="0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138827" y="5715000"/>
            <a:ext cx="4870301" cy="53952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F146B-F971-40D1-B339-3FC199499BA2}" type="slidenum">
              <a:rPr lang="en-US"/>
              <a:pPr/>
              <a:t>7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Finite-horizon LQG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2296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For </a:t>
            </a:r>
            <a:r>
              <a:rPr lang="en-US" i="1" dirty="0" smtClean="0">
                <a:latin typeface="Century Schoolbook" pitchFamily="18" charset="0"/>
              </a:rPr>
              <a:t>N &gt; 0</a:t>
            </a:r>
            <a:r>
              <a:rPr lang="en-US" dirty="0" smtClean="0"/>
              <a:t>, find the optimal control sequence:</a:t>
            </a:r>
          </a:p>
        </p:txBody>
      </p:sp>
      <p:sp>
        <p:nvSpPr>
          <p:cNvPr id="661515" name="Rectangle 11"/>
          <p:cNvSpPr>
            <a:spLocks noChangeArrowheads="1"/>
          </p:cNvSpPr>
          <p:nvPr/>
        </p:nvSpPr>
        <p:spPr bwMode="auto">
          <a:xfrm>
            <a:off x="228600" y="2895600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 Which minimizes the cost functional:</a:t>
            </a:r>
          </a:p>
          <a:p>
            <a:endParaRPr lang="en-US" i="0" dirty="0">
              <a:latin typeface="Helvetica" pitchFamily="34" charset="0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52400" y="3657600"/>
            <a:ext cx="8739880" cy="963841"/>
          </a:xfrm>
          <a:prstGeom prst="rect">
            <a:avLst/>
          </a:prstGeom>
          <a:noFill/>
          <a:ln/>
          <a:effectLst/>
        </p:spPr>
      </p:pic>
      <p:sp>
        <p:nvSpPr>
          <p:cNvPr id="661532" name="Rectangle 28"/>
          <p:cNvSpPr>
            <a:spLocks noChangeArrowheads="1"/>
          </p:cNvSpPr>
          <p:nvPr/>
        </p:nvSpPr>
        <p:spPr bwMode="auto">
          <a:xfrm>
            <a:off x="495300" y="5105400"/>
            <a:ext cx="864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 </a:t>
            </a:r>
            <a:r>
              <a:rPr lang="en-US" i="0" dirty="0" smtClean="0">
                <a:latin typeface="Helvetica" pitchFamily="34" charset="0"/>
              </a:rPr>
              <a:t>where                  can only  be based on the observations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133600" y="5791200"/>
            <a:ext cx="5133325" cy="56865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71819" y="1752600"/>
            <a:ext cx="6036002" cy="539619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828800" y="5181600"/>
            <a:ext cx="887186" cy="34756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804618-EE02-4FAF-B155-4CE1A605305D}" type="slidenum">
              <a:rPr lang="en-US"/>
              <a:pPr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Separation Principle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Main Theorem:</a:t>
            </a:r>
            <a:endParaRPr lang="en-US" dirty="0" smtClean="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533400" y="15240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The optimal control is given by:</a:t>
            </a:r>
          </a:p>
        </p:txBody>
      </p:sp>
      <p:pic>
        <p:nvPicPr>
          <p:cNvPr id="10246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71700" y="2590800"/>
            <a:ext cx="48006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8428" name="Rectangle 12"/>
          <p:cNvSpPr>
            <a:spLocks noChangeArrowheads="1"/>
          </p:cNvSpPr>
          <p:nvPr/>
        </p:nvSpPr>
        <p:spPr bwMode="auto">
          <a:xfrm>
            <a:off x="304800" y="3352800"/>
            <a:ext cx="85344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Where:</a:t>
            </a:r>
          </a:p>
          <a:p>
            <a:endParaRPr lang="en-US" sz="2800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</a:t>
            </a:r>
            <a:r>
              <a:rPr lang="en-US" sz="2800" i="0" dirty="0" smtClean="0">
                <a:latin typeface="Helvetica" pitchFamily="34" charset="0"/>
              </a:rPr>
              <a:t>The </a:t>
            </a:r>
            <a:r>
              <a:rPr lang="en-US" sz="2800" i="0" dirty="0">
                <a:latin typeface="Helvetica" pitchFamily="34" charset="0"/>
              </a:rPr>
              <a:t>feedback gain  </a:t>
            </a:r>
            <a:r>
              <a:rPr lang="en-US" sz="2800" dirty="0">
                <a:latin typeface="Century Schoolbook" pitchFamily="18" charset="0"/>
              </a:rPr>
              <a:t>K(k)</a:t>
            </a:r>
            <a:r>
              <a:rPr lang="en-US" sz="2800" i="0" dirty="0">
                <a:latin typeface="Helvetica" pitchFamily="34" charset="0"/>
              </a:rPr>
              <a:t>   is obtained from </a:t>
            </a:r>
            <a:r>
              <a:rPr lang="en-US" sz="2800" i="0" dirty="0" smtClean="0">
                <a:latin typeface="Helvetica" pitchFamily="34" charset="0"/>
              </a:rPr>
              <a:t>the deterministic </a:t>
            </a:r>
            <a:r>
              <a:rPr lang="en-US" sz="2800" i="0" dirty="0">
                <a:latin typeface="Helvetica" pitchFamily="34" charset="0"/>
              </a:rPr>
              <a:t>LQR solution.</a:t>
            </a:r>
          </a:p>
          <a:p>
            <a:pPr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 </a:t>
            </a:r>
            <a:r>
              <a:rPr lang="en-US" sz="2800" i="0" dirty="0" smtClean="0">
                <a:latin typeface="Helvetica" pitchFamily="34" charset="0"/>
              </a:rPr>
              <a:t>The </a:t>
            </a:r>
            <a:r>
              <a:rPr lang="en-US" sz="2800" i="0" dirty="0">
                <a:latin typeface="Helvetica" pitchFamily="34" charset="0"/>
              </a:rPr>
              <a:t>state estimate              is the </a:t>
            </a:r>
            <a:r>
              <a:rPr lang="en-US" sz="2800" b="1" i="0" u="sng" dirty="0">
                <a:latin typeface="Helvetica" pitchFamily="34" charset="0"/>
              </a:rPr>
              <a:t>a-posteriori</a:t>
            </a:r>
            <a:r>
              <a:rPr lang="en-US" sz="2800" i="0" dirty="0">
                <a:latin typeface="Helvetica" pitchFamily="34" charset="0"/>
              </a:rPr>
              <a:t> Kalman Filter state estimate.</a:t>
            </a:r>
          </a:p>
        </p:txBody>
      </p:sp>
      <p:pic>
        <p:nvPicPr>
          <p:cNvPr id="828430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5562600"/>
            <a:ext cx="8382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1828800" y="2362200"/>
            <a:ext cx="5410200" cy="838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50A80-A505-4A77-A75D-E7C901457198}" type="slidenum">
              <a:rPr lang="en-US"/>
              <a:pPr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Separation Principle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066800"/>
            <a:ext cx="83820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09600" y="2590800"/>
            <a:ext cx="7620000" cy="3657600"/>
            <a:chOff x="384" y="1632"/>
            <a:chExt cx="4800" cy="2304"/>
          </a:xfrm>
        </p:grpSpPr>
        <p:sp>
          <p:nvSpPr>
            <p:cNvPr id="11276" name="Rectangle 5"/>
            <p:cNvSpPr>
              <a:spLocks noChangeArrowheads="1"/>
            </p:cNvSpPr>
            <p:nvPr/>
          </p:nvSpPr>
          <p:spPr bwMode="auto">
            <a:xfrm>
              <a:off x="2352" y="3504"/>
              <a:ext cx="960" cy="4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Rectangle 7"/>
            <p:cNvSpPr>
              <a:spLocks noChangeArrowheads="1"/>
            </p:cNvSpPr>
            <p:nvPr/>
          </p:nvSpPr>
          <p:spPr bwMode="auto">
            <a:xfrm>
              <a:off x="2304" y="3552"/>
              <a:ext cx="9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entury Schoolbook" pitchFamily="18" charset="0"/>
                </a:rPr>
                <a:t>- K(k+1)</a:t>
              </a:r>
            </a:p>
          </p:txBody>
        </p:sp>
        <p:sp>
          <p:nvSpPr>
            <p:cNvPr id="11278" name="Line 8"/>
            <p:cNvSpPr>
              <a:spLocks noChangeShapeType="1"/>
            </p:cNvSpPr>
            <p:nvPr/>
          </p:nvSpPr>
          <p:spPr bwMode="auto">
            <a:xfrm>
              <a:off x="384" y="1632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9"/>
            <p:cNvSpPr>
              <a:spLocks noChangeShapeType="1"/>
            </p:cNvSpPr>
            <p:nvPr/>
          </p:nvSpPr>
          <p:spPr bwMode="auto">
            <a:xfrm>
              <a:off x="384" y="3696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11"/>
            <p:cNvSpPr>
              <a:spLocks noChangeShapeType="1"/>
            </p:cNvSpPr>
            <p:nvPr/>
          </p:nvSpPr>
          <p:spPr bwMode="auto">
            <a:xfrm flipH="1">
              <a:off x="3360" y="3696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12"/>
            <p:cNvSpPr>
              <a:spLocks noChangeShapeType="1"/>
            </p:cNvSpPr>
            <p:nvPr/>
          </p:nvSpPr>
          <p:spPr bwMode="auto">
            <a:xfrm>
              <a:off x="5184" y="2352"/>
              <a:ext cx="0" cy="1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0" name="Rectangle 13"/>
          <p:cNvSpPr>
            <a:spLocks noChangeArrowheads="1"/>
          </p:cNvSpPr>
          <p:nvPr/>
        </p:nvSpPr>
        <p:spPr bwMode="auto">
          <a:xfrm>
            <a:off x="7315200" y="2209800"/>
            <a:ext cx="914400" cy="5334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16"/>
          <p:cNvSpPr txBox="1">
            <a:spLocks noChangeArrowheads="1"/>
          </p:cNvSpPr>
          <p:nvPr/>
        </p:nvSpPr>
        <p:spPr bwMode="auto">
          <a:xfrm>
            <a:off x="1889125" y="2327275"/>
            <a:ext cx="2138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A-posteriori KF</a:t>
            </a:r>
          </a:p>
        </p:txBody>
      </p:sp>
      <p:sp>
        <p:nvSpPr>
          <p:cNvPr id="886801" name="Text Box 17"/>
          <p:cNvSpPr txBox="1">
            <a:spLocks noChangeArrowheads="1"/>
          </p:cNvSpPr>
          <p:nvPr/>
        </p:nvSpPr>
        <p:spPr bwMode="auto">
          <a:xfrm>
            <a:off x="914400" y="5181600"/>
            <a:ext cx="249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Deterministic LQR</a:t>
            </a:r>
          </a:p>
        </p:txBody>
      </p:sp>
      <p:sp>
        <p:nvSpPr>
          <p:cNvPr id="11273" name="Text Box 18"/>
          <p:cNvSpPr txBox="1">
            <a:spLocks noChangeArrowheads="1"/>
          </p:cNvSpPr>
          <p:nvPr/>
        </p:nvSpPr>
        <p:spPr bwMode="auto">
          <a:xfrm>
            <a:off x="7772400" y="3124200"/>
            <a:ext cx="1841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1"/>
          </a:p>
        </p:txBody>
      </p:sp>
      <p:sp>
        <p:nvSpPr>
          <p:cNvPr id="11274" name="Rectangle 19"/>
          <p:cNvSpPr>
            <a:spLocks noChangeArrowheads="1"/>
          </p:cNvSpPr>
          <p:nvPr/>
        </p:nvSpPr>
        <p:spPr bwMode="auto">
          <a:xfrm>
            <a:off x="3429000" y="34290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21"/>
          <p:cNvSpPr txBox="1">
            <a:spLocks noChangeArrowheads="1"/>
          </p:cNvSpPr>
          <p:nvPr/>
        </p:nvSpPr>
        <p:spPr bwMode="auto">
          <a:xfrm>
            <a:off x="2819400" y="3810000"/>
            <a:ext cx="3571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86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  <p:tag name="DEFAULTDISPLAYSOURCE" val="\documentclass{article}\pagestyle{empty}&#10;\usepackage{amsmath}&#10;\linespread{1.3}&#10;\begin{document}&#10;&#10;\begin{align*}&#10;&#10;\end{align*}&#10;&#10;\end{document}&#10;"/>
  <p:tag name="EMBEDFO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tilde{x}^o(0)\tilde{x}^{oT}(0)\} =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2"/>
  <p:tag name="PICTUREFILESIZE" val="1250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J_{m+1}^o = E \left\{ \big( Ax(m) + Bu(m) \big)^T P(m+1) \big( Ax(m) + Bu(m) \big) \right\}  template TPT1  env TPENV1  fore 0  back 16777215  eqnno 3"/>
  <p:tag name="FILENAME" val="TP_tmp"/>
  <p:tag name="ORIGWIDTH" val="268"/>
  <p:tag name="PICTUREFILESIZE" val="1373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+ 2 E \left\{ \big( Ax(m) + Bu(m) \big)^T P(m+1) B_w w(m) \right\}  template TPT1  env TPENV1  fore 0  back 16777215  eqnno 3"/>
  <p:tag name="FILENAME" val="TP_tmp"/>
  <p:tag name="ORIGWIDTH" val="202"/>
  <p:tag name="PICTUREFILESIZE" val="1063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+ E \left\{ w^T(m) B_w^T P(m+1) B_w w(m) \right\} + b(m+1)  template TPT1  env TPENV1  fore 0  back 16777215  eqnno 3"/>
  <p:tag name="FILENAME" val="TP_tmp"/>
  <p:tag name="ORIGWIDTH" val="202"/>
  <p:tag name="PICTUREFILESIZE" val="942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J_m^o  template TPT1  env TPENV1  fore 0  back 16777215  eqnno 1"/>
  <p:tag name="FILENAME" val="TP_tmp"/>
  <p:tag name="ORIGWIDTH" val="12"/>
  <p:tag name="PICTUREFILESIZE" val="84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^o(m)  template TPT1  env TPENV1  fore 0  back 16777215  eqnno 2"/>
  <p:tag name="FILENAME" val="TP_tmp"/>
  <p:tag name="ORIGWIDTH" val="27"/>
  <p:tag name="PICTUREFILESIZE" val="152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2 E \left\{ \big( Ax(m) + Bu(m) \big)^T P(m+1) B_w w(m) \right\}  template TPT1  env TPENV1  fore 0  back 16777215  eqnno 3"/>
  <p:tag name="FILENAME" val="TP_tmp"/>
  <p:tag name="ORIGWIDTH" val="194"/>
  <p:tag name="PICTUREFILESIZE" val="1047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2 E \left\{ \big( Ax(m) + Bu(m) \big)^T P(m+1) B_w w(m) \right\}  template TPT1  env TPENV1  fore 0  back 16777215  eqnno 3"/>
  <p:tag name="FILENAME" val="TP_tmp"/>
  <p:tag name="ORIGWIDTH" val="194"/>
  <p:tag name="PICTUREFILESIZE" val="1047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2 E \left\{ \big( Ax(m) + Bu(m) \big)^T \right\} P(m+1) B_w E \Big\{w(m) \Big\}  template TPT1  env TPENV1  fore 0  back 16777215  eqnno 3"/>
  <p:tag name="FILENAME" val="TP_tmp"/>
  <p:tag name="ORIGWIDTH" val="227"/>
  <p:tag name="PICTUREFILESIZE" val="1173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0  template TPT1  env TPENV1  fore 0  back 16777215  eqnno 3"/>
  <p:tag name="FILENAME" val="TP_tmp"/>
  <p:tag name="ORIGWIDTH" val="15"/>
  <p:tag name="PICTUREFILESIZE" val="43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J_m^o  template TPT1  env TPENV1  fore 0  back 16777215  eqnno 1"/>
  <p:tag name="FILENAME" val="TP_tmp"/>
  <p:tag name="ORIGWIDTH" val="12"/>
  <p:tag name="PICTUREFILESIZE" val="84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^o(0)w^T(k)\} = 0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92"/>
  <p:tag name="PICTUREFILESIZE" val="1119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^o(m)  template TPT1  env TPENV1  fore 0  back 16777215  eqnno 2"/>
  <p:tag name="FILENAME" val="TP_tmp"/>
  <p:tag name="ORIGWIDTH" val="27"/>
  <p:tag name="PICTUREFILESIZE" val="152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\left\{ w^T(m) B_w^T P(m+1) B_w w(m) \right\} + b(m+1)  template TPT1  env TPENV1  fore 0  back 16777215  eqnno 3"/>
  <p:tag name="FILENAME" val="TP_tmp"/>
  <p:tag name="ORIGWIDTH" val="194"/>
  <p:tag name="PICTUREFILESIZE" val="932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\textrm{trace} \left[ E \left\{ B_w^T P(m+1) B_w w(m) w^T(m) \right\} \right] + b(m+1)  template TPT2  env TPENV2  fore 0  back 16777215  eqnno 3"/>
  <p:tag name="FILENAME" val="TP_tmp"/>
  <p:tag name="ORIGWIDTH" val="510"/>
  <p:tag name="PICTUREFILESIZE" val="2662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\textrm{trace} \left[ B_w^T P(m+1) B_w E \left\{ w(m) w^T(m) \right\} \right] + b(m+1)  template TPT2  env TPENV2  fore 0  back 16777215  eqnno 3"/>
  <p:tag name="FILENAME" val="TP_tmp"/>
  <p:tag name="ORIGWIDTH" val="510"/>
  <p:tag name="PICTUREFILESIZE" val="2685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W(m)  template TPT1  env TPENV1  fore 0  back 16777215  eqnno 5"/>
  <p:tag name="FILENAME" val="TP_tmp"/>
  <p:tag name="ORIGWIDTH" val="27"/>
  <p:tag name="PICTUREFILESIZE" val="159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b(m)  template TPT1  env TPENV1  fore 0  back 16777215  eqnno 5"/>
  <p:tag name="FILENAME" val="TP_tmp"/>
  <p:tag name="ORIGWIDTH" val="31"/>
  <p:tag name="PICTUREFILESIZE" val="145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J_m^o  template TPT1  env TPENV1  fore 0  back 16777215  eqnno 1"/>
  <p:tag name="FILENAME" val="TP_tmp"/>
  <p:tag name="ORIGWIDTH" val="12"/>
  <p:tag name="PICTUREFILESIZE" val="84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^o(m)  template TPT1  env TPENV1  fore 0  back 16777215  eqnno 2"/>
  <p:tag name="FILENAME" val="TP_tmp"/>
  <p:tag name="ORIGWIDTH" val="27"/>
  <p:tag name="PICTUREFILESIZE" val="152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J_{m+1}^o = E \left\{ \big( Ax(m) + Bu(m) \big)^T P(m+1) \big( Ax(m) + Bu(m) \big) \right\} + b(m)  template TPT1  env TPENV1  fore 0  back 16777215  eqnno 3"/>
  <p:tag name="FILENAME" val="TP_tmp"/>
  <p:tag name="ORIGWIDTH" val="302"/>
  <p:tag name="PICTUREFILESIZE" val="1481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= E \left\{ \begin{bmatrix} x(m) \\ u(m) \end{bmatrix}^T&#10;\begin{bmatrix} A^T \\ B^T \end{bmatrix} P(m+1)&#10;\begin{bmatrix} A &amp; B \end{bmatrix}&#10;\begin{bmatrix} x(m) \\ u(m) \end{bmatrix}&#10;\right\} + b(m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7"/>
  <p:tag name="PICTUREFILESIZE" val="1528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\xt^o(0)v^T(k)\} = 0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88"/>
  <p:tag name="PICTUREFILESIZE" val="1103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J_m^o  template TPT1  env TPENV1  fore 0  back 16777215  eqnno 1"/>
  <p:tag name="FILENAME" val="TP_tmp"/>
  <p:tag name="ORIGWIDTH" val="12"/>
  <p:tag name="PICTUREFILESIZE" val="84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^o(m)  template TPT1  env TPENV1  fore 0  back 16777215  eqnno 2"/>
  <p:tag name="FILENAME" val="TP_tmp"/>
  <p:tag name="ORIGWIDTH" val="27"/>
  <p:tag name="PICTUREFILESIZE" val="152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J_m^o = \min_{u(k) \in \underline{u}(k)} \left[ E \{ L[x(m),u(m)] \} + J_{m+1}^o \right]  template TPT1  env TPENV2  fore 0  back 16777215  eqnno 3"/>
  <p:tag name="FILENAME" val="TP_tmp"/>
  <p:tag name="ORIGWIDTH" val="185"/>
  <p:tag name="PICTUREFILESIZE" val="943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J_{m+1}^o = E \left\{ \begin{bmatrix} x(m) \\ u(m) \end{bmatrix}^T&#10;\begin{bmatrix} A^T \\ B^T \end{bmatrix} P(m+1)&#10;\begin{bmatrix} A &amp; B \end{bmatrix}&#10;\begin{bmatrix} x(m) \\ u(m) \end{bmatrix}&#10;\right\} + b(m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73"/>
  <p:tag name="PICTUREFILESIZE" val="1645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E \left\{ \begin{bmatrix} x(m) \\ u(m) \end{bmatrix}^T&#10;\begin{bmatrix} Q &amp; S \\ S^T &amp; R \end{bmatrix}&#10;\begin{bmatrix} x(m) \\ u(m) \end{bmatrix}&#10;+ \begin{bmatrix} x(m) \\ u(m) \end{bmatrix}^T&#10;\begin{bmatrix} A^T \\ B^T \end{bmatrix} P(m+1)&#10;\begin{bmatrix} A &amp; B \end{bmatrix}&#10;\begin{bmatrix} x(m) \\ u(m) \end{bmatrix}&#10;\right\} + b(m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65"/>
  <p:tag name="PICTUREFILESIZE" val="2306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= E \left\{ \begin{bmatrix} x(m) \\ u(m) \end{bmatrix}^T \left(&#10;\begin{bmatrix} Q &amp; S \\ S^T &amp; R \end{bmatrix}&#10;+ \begin{bmatrix} A^T \\ B^T \end{bmatrix} P(m+1)&#10;\begin{bmatrix} A &amp; B \end{bmatrix} \right)&#10;\begin{bmatrix} x(m) \\ u(m) \end{bmatrix}&#10;\right\} + b(m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5"/>
  <p:tag name="PICTUREFILESIZE" val="19107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J_m^o  template TPT1  env TPENV1  fore 0  back 16777215  eqnno 1"/>
  <p:tag name="FILENAME" val="TP_tmp"/>
  <p:tag name="ORIGWIDTH" val="12"/>
  <p:tag name="PICTUREFILESIZE" val="84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^o(m)  template TPT1  env TPENV1  fore 0  back 16777215  eqnno 2"/>
  <p:tag name="FILENAME" val="TP_tmp"/>
  <p:tag name="ORIGWIDTH" val="27"/>
  <p:tag name="PICTUREFILESIZE" val="152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J_m^o = \min_{u(m) \in \underline{u}(m)} \Bigg[ b(m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540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+ E \left\{ \begin{bmatrix} x(m) \\ u(m) \end{bmatrix}^T \left(&#10;\begin{bmatrix} Q &amp; S \\ S^T &amp; R \end{bmatrix}&#10;+ \begin{bmatrix} A^T \\ B^T \end{bmatrix} P(m+1)&#10;\begin{bmatrix} A &amp; B \end{bmatrix} \right)&#10;\begin{bmatrix} x(m) \\ u(m) \end{bmatrix}&#10;\right\} \Bigg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5"/>
  <p:tag name="PICTUREFILESIZE" val="1688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w(k+l)w^T(k)\} = W(k) \,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01"/>
  <p:tag name="PICTUREFILESIZE" val="1720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= b(m) + \min_{u(m) \in \underline{u}(m)}&#10;E \left\{ \begin{bmatrix} x(m) \\ u(m) \end{bmatrix}^T \left(&#10;\begin{bmatrix} Q &amp; S \\ S^T &amp; R \end{bmatrix}&#10;+ \begin{bmatrix} A^T \\ B^T \end{bmatrix} P(m+1)&#10;\begin{bmatrix} A &amp; B \end{bmatrix} \right)&#10;\begin{bmatrix} x(m) \\ u(m) \end{bmatrix}&#10;\right\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57"/>
  <p:tag name="PICTUREFILESIZE" val="2181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= b(m) + &#10;E \left\{ \min_{u(m)} \Bigg( \begin{bmatrix} x(m) \\ u(m) \end{bmatrix}^T \left(&#10;\begin{bmatrix} Q &amp; S \\ S^T &amp; R \end{bmatrix}&#10;+ \begin{bmatrix} A^T \\ B^T \end{bmatrix} P(m+1)&#10;\begin{bmatrix} A &amp; B \end{bmatrix} \right)&#10;\begin{bmatrix} x(m) \\ u(m) \end{bmatrix} \Bigg)&#10;\right\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53"/>
  <p:tag name="PICTUREFILESIZE" val="2346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J_m^o  template TPT1  env TPENV1  fore 0  back 16777215  eqnno 1"/>
  <p:tag name="FILENAME" val="TP_tmp"/>
  <p:tag name="ORIGWIDTH" val="12"/>
  <p:tag name="PICTUREFILESIZE" val="84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^o(m)  template TPT1  env TPENV1  fore 0  back 16777215  eqnno 2"/>
  <p:tag name="FILENAME" val="TP_tmp"/>
  <p:tag name="ORIGWIDTH" val="27"/>
  <p:tag name="PICTUREFILESIZE" val="152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+ E \left\{ \min_{u(m)} \Bigg( \begin{bmatrix} x(m) \\ u(m) \end{bmatrix}^T \left(&#10;\begin{bmatrix} Q &amp; S \\ S^T &amp; R \end{bmatrix}&#10;+ \begin{bmatrix} A^T \\ B^T \end{bmatrix} P(m+1)&#10;\begin{bmatrix} A &amp; B \end{bmatrix} \right)&#10;\begin{bmatrix} x(m) \\ u(m) \end{bmatrix} \Bigg)&#10;\right\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8"/>
  <p:tag name="PICTUREFILESIZE" val="2006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J_m^o = b(m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7"/>
  <p:tag name="PICTUREFILESIZE" val="226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u^o(m) = -[B^T P(m+1) B + R]^{-1} [B^T P(m+1) A + S^T] x(m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3"/>
  <p:tag name="PICTUREFILESIZE" val="1065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x^T(m) P(m) x(m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405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J_m^o = b(m) + E \{ x^T(m) P(m) x(m) \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2"/>
  <p:tag name="PICTUREFILESIZE" val="7686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J_m^o = E \{ x^T(m) P(m) x(m) \} + b(m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6"/>
  <p:tag name="PICTUREFILESIZE" val="1630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v(k+l)v^T(k)\} = V(k) \, \delta(l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85"/>
  <p:tag name="PICTUREFILESIZE" val="1657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 x^T(0) \, P(0) \, x(0) \} = x_0^T P(0) x_0 + {\rm trace} [P(0) X_0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7"/>
  <p:tag name="PICTUREFILESIZE" val="2392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0 = E \{ x(0) \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712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0 = E \{ (x(0) - x_0) (x(0) - x_0)^T \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1657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^o(k) = -K(k+1) x(k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2"/>
  <p:tag name="PICTUREFILESIZE" val="1156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 x^T(0) \, P(0) \, x(0) \} = x_0^T P(0) x_0 + {\rm trace} [P(0) X_0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7"/>
  <p:tag name="PICTUREFILESIZE" val="2392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x(0) - x_0) + x_0  template TPT1  env TPENV1  fore 0  back 16777215  eqnno 6"/>
  <p:tag name="FILENAME" val="TP_tmp"/>
  <p:tag name="ORIGWIDTH" val="70"/>
  <p:tag name="PICTUREFILESIZE" val="297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 x^T(0) \, P(0) \, x(0) \} 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10267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= E \{ (x(0) - x_0)^T P(0) (x(0) - x_0) \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592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+ x_0^T P(0) x_0 + 2 E \{ (x(0) - x_0)^T \} P(0) x_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7"/>
  <p:tag name="PICTUREFILESIZE" val="20557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x_0^T P(0) x_0 + \textrm{trace} \big[ E \{ P(0) (x(0) - x_0) (x(0) - x_0)^T \} \big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4"/>
  <p:tag name="PICTUREFILESIZE" val="2703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\{ w(k+l)v^T(k)\}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16"/>
  <p:tag name="PICTUREFILESIZE" val="1153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 x^T(0) \, P(0) \, x(0) \} = x_0^T P(0) x_0 + {\rm trace} [P(0) X_0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7"/>
  <p:tag name="PICTUREFILESIZE" val="2392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 x^T(0) \, P(0) \, x(0) \} 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1026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= x_0^T P(0) x_0 + \textrm{trace} \big[ E \{ P(0) (x(0) - x_0) (x(0) - x_0)^T \} \big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4"/>
  <p:tag name="PICTUREFILESIZE" val="2703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0) E \{ (x(0) - x_0)^T (x(0) - x_0) \}  template TPT1  env TPENV1  fore 0  back 16777215  eqnno 7"/>
  <p:tag name="FILENAME" val="TP_tmp"/>
  <p:tag name="ORIGWIDTH" val="141"/>
  <p:tag name="PICTUREFILESIZE" val="673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P(0) X_0  template TPT1  env TPENV1  fore 0  back 16777215  eqnno 7"/>
  <p:tag name="FILENAME" val="TP_tmp"/>
  <p:tag name="ORIGWIDTH" val="43"/>
  <p:tag name="PICTUREFILESIZE" val="195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21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21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38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+ B_w\, w(k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5"/>
  <p:tag name="PICTUREFILESIZE" val="1871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_k = \big( y(0), \ \ldots, \ y(k) \big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157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\{ w(k)\}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6"/>
  <p:tag name="PICTUREFILESIZE" val="676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308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u(k) \in \underline{u}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0"/>
  <p:tag name="PICTUREFILESIZE" val="19826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u(k) \in \underline{u}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0"/>
  <p:tag name="PICTUREFILESIZE" val="1982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U_m \in \underline{U}\,_m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3"/>
  <p:tag name="PICTUREFILESIZE" val="15426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^o = \min_{U_0 \in \underline{U}\, _0} E \left\{ x^T(N) Q_{_f} \, x(N) + \sum_{k=0}^{N-1} \left(&#10;\begin{bmatrix} x(k) \\ u(k) \end{bmatrix}^T&#10;\begin{bmatrix} Q &amp; S \\ S^T &amp; R \end{bmatrix}&#10;\begin{bmatrix} x(k) \\ u(k) \end{bmatrix} \right)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3"/>
  <p:tag name="PICTUREFILESIZE" val="5604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\{ x^T(k) Q x(k) \}  template TPT1  env TPENV1  fore 0  back 16777215  eqnno 1"/>
  <p:tag name="FILENAME" val="TP_tmp"/>
  <p:tag name="ORIGWIDTH" val="69"/>
  <p:tag name="PICTUREFILESIZE" val="413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\{ x^T(k) Q x(k) \} = E \{ \hat{x}^T(k) Q \hat{x}(k) \} + E \{ \tilde{x}^T(k) Q \tilde{x}(k) \}  template TPT1  env TPENV1  fore 0  back 16777215  eqnno 1"/>
  <p:tag name="FILENAME" val="TP_tmp"/>
  <p:tag name="ORIGWIDTH" val="235"/>
  <p:tag name="PICTUREFILESIZE" val="12428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+ 2 E \{ \tilde{x}^T(k) Q \hat{x}(k) \}  template TPT1  env TPENV1  fore 0  back 16777215  eqnno 1"/>
  <p:tag name="FILENAME" val="TP_tmp"/>
  <p:tag name="ORIGWIDTH" val="82"/>
  <p:tag name="PICTUREFILESIZE" val="4767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x(k) - \hat{x}(k)) + \hat{x}(k)  template TPT1  env TPENV1  fore 0  back 16777215  eqnno 1"/>
  <p:tag name="FILENAME" val="TP_tmp"/>
  <p:tag name="ORIGWIDTH" val="88"/>
  <p:tag name="PICTUREFILESIZE" val="431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\tilde{x}(k) + \hat{x}(k)  template TPT1  env TPENV1  fore 0  back 16777215  eqnno 1"/>
  <p:tag name="FILENAME" val="TP_tmp"/>
  <p:tag name="ORIGWIDTH" val="60"/>
  <p:tag name="PICTUREFILESIZE" val="286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\{ v(k) \}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634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E \{ \hat{x}^T(k) Q \hat{x}(k) \} + \textrm{trace} \left[ Q E \{ \tilde{x}(k) \tilde{x}^T(k) \} \right]  template TPT2  env TPENV1  fore 0  back 16777215  eqnno 1"/>
  <p:tag name="FILENAME" val="TP_tmp"/>
  <p:tag name="ORIGWIDTH" val="426"/>
  <p:tag name="PICTUREFILESIZE" val="2587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+ \, 2 \, \textrm{trace} \left[ Q E \{ \hat{x}(k) \tilde{x}^T(k) \} \right]  template TPT2  env TPENV1  fore 0  back 16777215  eqnno 1"/>
  <p:tag name="FILENAME" val="TP_tmp"/>
  <p:tag name="ORIGWIDTH" val="258"/>
  <p:tag name="PICTUREFILESIZE" val="16096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Z(k)  template TPT1  env TPENV1  fore 0  back 16777215  eqnno 2"/>
  <p:tag name="FILENAME" val="TP_tmp"/>
  <p:tag name="ORIGWIDTH" val="20"/>
  <p:tag name="PICTUREFILESIZE" val="1366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\{ x^T(k) Q x(k) \} = E \{ \hat{x}^T(k) Q \hat{x}(k) \} + \textrm{trace} \left[ Q Z(k) \right]  template TPT2  env TPENV1  fore 0  back 16777215  eqnno 1"/>
  <p:tag name="FILENAME" val="TP_tmp"/>
  <p:tag name="ORIGWIDTH" val="484"/>
  <p:tag name="PICTUREFILESIZE" val="28119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\{ x^T(N) Q_{_f} x(N) \} = E \{ \hat{x}^T(N) Q_{_f} \hat{x}(N) \} + \textrm{trace} \left[ Q_{_f} Z(N) \right]  template TPT2  env TPENV1  fore 0  back 16777215  eqnno 1"/>
  <p:tag name="FILENAME" val="TP_tmp"/>
  <p:tag name="ORIGWIDTH" val="551"/>
  <p:tag name="PICTUREFILESIZE" val="2649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^o = \min_{U_0 \in \underline{U}\, _0} E \left\{ x^T(N) Q_{_f} \, x(N) &#10;+ \sum_{k=0}^{N-1} \left(&#10;x^T(k) Q x(k) + u^T(k) R u(k) \right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7"/>
  <p:tag name="PICTUREFILESIZE" val="4760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^o = \min_{U_0 \in \underline{U}\, _0} E \left\{ x^T(N) Q_{_f} \, x(N) &#10;+ \sum_{k=0}^{N-1} \left(&#10;x^T(k) Q x(k) + u^T(k) R u(k) \right)&#10;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7"/>
  <p:tag name="PICTUREFILESIZE" val="4760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= \min_{U_0 \in \underline{U}\, _0} \Bigg( &#10;E \left\{ \hat{x}^T(N) Q_{_f} \, \hat{x}(N) &#10;+ \sum_{k=0}^{N-1} \left(&#10;\hat{x}^T(k) Q \hat{x}(k) + u^T(k) R u(k) \right) \right\} \\&#10;&amp; \quad + \textrm{trace} \left[ Q_{_f} Z(N) \right] &#10;+ \sum_{k=0}^{N-1} \textrm{trace} \left[ Q Z(k) \right] &#10;\Bigg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43"/>
  <p:tag name="PICTUREFILESIZE" val="8047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= \textrm{trace} \left[ Q_{_f} Z(N) \right] &#10;+ \sum_{k=0}^{N-1} \textrm{trace} \left[ Q Z(k) \right] \\&#10;&amp; \quad + \min_{U_0 \in \underline{U}\, _0} &#10;E \left\{ \hat{x}^T(N) Q_{_f} \, \hat{x}(N) &#10;+ \sum_{k=0}^{N-1} \left( \hat{x}^T(k) Q \hat{x}(k) + u^T(k) R u(k) \right)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1"/>
  <p:tag name="PICTUREFILESIZE" val="7723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&amp; \quad + \min_{U_0 \in \underline{U}\, _0} &#10;E \left\{ \hat{x}^T(N) Q_{_f} \, \hat{x}(N) &#10;+ \sum_{k=0}^{N-1} \left( \hat{x}^T(k) Q \hat{x}(k) + u^T(k) R u(k) \right)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7"/>
  <p:tag name="PICTUREFILESIZE" val="4642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 _{k} = \big( u (k),\, u (k+1),\, \cdots ,\, u (N-1) \big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8"/>
  <p:tag name="PICTUREFILESIZE" val="16515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^o &amp; = \textrm{trace} \left[ Q_{_f} Z(N) \right] &#10;+ \sum_{k=0}^{N-1} \textrm{trace} \left[ Q Z(k) \right] 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4"/>
  <p:tag name="PICTUREFILESIZE" val="28447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{x}(k+1) = \hat{x}^o(k+1) + F(k+1) \tilde{y}^o(k+1)  template TPT1  env TPENV1  fore 0  back 16777215  eqnno 3"/>
  <p:tag name="FILENAME" val="TP_tmp"/>
  <p:tag name="ORIGWIDTH" val="181"/>
  <p:tag name="PICTUREFILESIZE" val="6505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A \hat{x}(k) + Bu(k) + F(k+1) \tilde{y}^o(k+1)  template TPT1  env TPENV1  fore 0  back 16777215  eqnno 3"/>
  <p:tag name="FILENAME" val="TP_tmp"/>
  <p:tag name="ORIGWIDTH" val="166"/>
  <p:tag name="PICTUREFILESIZE" val="719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tilde{y}^o(k+1)  template TPT1  env TPENV1  fore 0  back 16777215  eqnno 3"/>
  <p:tag name="FILENAME" val="TP_tmp"/>
  <p:tag name="ORIGWIDTH" val="40"/>
  <p:tag name="PICTUREFILESIZE" val="181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ambda_{_{\tilde{y}^o \tilde{y}^o }}(k,j) = \Bigg( CM(k)C^T + V(k) \Bigg) \delta(j)  template TPT2  env TPENV1  fore 0  back 16777215  eqnno 3"/>
  <p:tag name="FILENAME" val="TP_tmp"/>
  <p:tag name="ORIGWIDTH" val="360"/>
  <p:tag name="PICTUREFILESIZE" val="2324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{x}(k+1) = A \hat{x}(k) + Bu(k) + F(k+1) \tilde{y}^o(k+1)  template TPT1  env TPENV1  fore 0  back 16777215  eqnno 3"/>
  <p:tag name="FILENAME" val="TP_tmp"/>
  <p:tag name="ORIGWIDTH" val="206"/>
  <p:tag name="PICTUREFILESIZE" val="878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ambda_{_{\hat{x}(0) \hat{x}(0) }} = E \{ F(0) \tilde{y}^o(0) \tilde{y}^{oT}(0) F^T(0) \}  template TPT2  env TPENV1  fore 0  back 16777215  eqnno 3"/>
  <p:tag name="FILENAME" val="TP_tmp"/>
  <p:tag name="ORIGWIDTH" val="368"/>
  <p:tag name="PICTUREFILESIZE" val="21028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{x}(0) = x_0 + F(0) \tilde{y}^o(0)  template TPT1  env TPENV1  fore 0  back 16777215  eqnno 3"/>
  <p:tag name="FILENAME" val="TP_tmp"/>
  <p:tag name="ORIGWIDTH" val="97"/>
  <p:tag name="PICTUREFILESIZE" val="397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\{ \hat{x}(0) \} = x_0  template TPT1  env TPENV1  fore 0  back 16777215  eqnno 3"/>
  <p:tag name="FILENAME" val="TP_tmp"/>
  <p:tag name="ORIGWIDTH" val="59"/>
  <p:tag name="PICTUREFILESIZE" val="273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F(0) [CM(0)C^T + V(0)] F^T(0)  template TPT2  env TPENV1  fore 0  back 16777215  eqnno 3"/>
  <p:tag name="FILENAME" val="TP_tmp"/>
  <p:tag name="ORIGWIDTH" val="323"/>
  <p:tag name="PICTUREFILESIZE" val="157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&#10;\begin{align*}&#10;U_k^o = \big( u^o(k),\, u^o(k+1),\, \cdots ,\, u^o(N-1) \big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6"/>
  <p:tag name="PICTUREFILESIZE" val="1899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M(0) C^T [CM(0)C^T + V(0)]^{-1} C M(0)  template TPT2  env TPENV1  fore 0  back 16777215  eqnno 3"/>
  <p:tag name="FILENAME" val="TP_tmp"/>
  <p:tag name="ORIGWIDTH" val="393"/>
  <p:tag name="PICTUREFILESIZE" val="1773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ar{X}_0  template TPT1  env TPENV1  fore 0  back 16777215  eqnno 3"/>
  <p:tag name="FILENAME" val="TP_tmp"/>
  <p:tag name="ORIGWIDTH" val="13"/>
  <p:tag name="PICTUREFILESIZE" val="785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{x}(k+1) = A \hat{x}(k) + Bu(k) + F(k+1) \tilde{y}^o(k+1)  template TPT1  env TPENV1  fore 0  back 16777215  eqnno 3"/>
  <p:tag name="FILENAME" val="TP_tmp"/>
  <p:tag name="ORIGWIDTH" val="206"/>
  <p:tag name="PICTUREFILESIZE" val="878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ambda_{_{\hat{x}(0) \tilde{y}^o(k+1) }} = E \{ F(0) \tilde{y}^o(0) \tilde{y}^{oT}(k+1) \}  template TPT2  env TPENV1  fore 0  back 16777215  eqnno 3"/>
  <p:tag name="FILENAME" val="TP_tmp"/>
  <p:tag name="ORIGWIDTH" val="376"/>
  <p:tag name="PICTUREFILESIZE" val="2102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0, \quad \forall k \geq 0  template TPT2  env TPENV1  fore 0  back 16777215  eqnno 3"/>
  <p:tag name="FILENAME" val="TP_tmp"/>
  <p:tag name="ORIGWIDTH" val="134"/>
  <p:tag name="PICTUREFILESIZE" val="527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{x}(0) = x_0 + F(0) \tilde{y}^o(0)  template TPT1  env TPENV1  fore 0  back 16777215  eqnno 3"/>
  <p:tag name="FILENAME" val="TP_tmp"/>
  <p:tag name="ORIGWIDTH" val="97"/>
  <p:tag name="PICTUREFILESIZE" val="3975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\{ \hat{x}(0) \} = x_0  template TPT1  env TPENV1  fore 0  back 16777215  eqnno 3"/>
  <p:tag name="FILENAME" val="TP_tmp"/>
  <p:tag name="ORIGWIDTH" val="59"/>
  <p:tag name="PICTUREFILESIZE" val="273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{x}(0)  template TPT1  env TPENV1  fore 0  back 16777215  eqnno 3"/>
  <p:tag name="FILENAME" val="TP_tmp"/>
  <p:tag name="ORIGWIDTH" val="19"/>
  <p:tag name="PICTUREFILESIZE" val="126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tilde{y}^o(k+1)  template TPT1  env TPENV1  fore 0  back 16777215  eqnno 3"/>
  <p:tag name="FILENAME" val="TP_tmp"/>
  <p:tag name="ORIGWIDTH" val="40"/>
  <p:tag name="PICTUREFILESIZE" val="181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min_{U_0 \in \underline{U}\, _0} &#10;E \left\{ \hat{x}^T(N) Q_{_f} \, \hat{x}(N) &#10;+ \sum_{k=0}^{N-1} \left( \hat{x}^T(k) Q \hat{x}(k) + u^T(k) R u(k) \right)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03"/>
  <p:tag name="PICTUREFILESIZE" val="453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_k = \big( y(0), \ y(1), \ \ldots, \ y(k) \big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398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_0 \in \underline{U} \, _0  template TPT2  env TPENV1  fore 0  back 16777215  eqnno 3"/>
  <p:tag name="FILENAME" val="TP_tmp"/>
  <p:tag name="ORIGWIDTH" val="80"/>
  <p:tag name="PICTUREFILESIZE" val="359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_k  template TPT1  env TPENV1  fore 0  back 16777215  eqnno 3"/>
  <p:tag name="FILENAME" val="TP_tmp"/>
  <p:tag name="ORIGWIDTH" val="11"/>
  <p:tag name="PICTUREFILESIZE" val="69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_k, \hat{x}(0), \hat{x}(1),\, \ldots, \, \hat{x}(k)  template TPT1  env TPENV1  fore 0  back 16777215  eqnno 3"/>
  <p:tag name="FILENAME" val="TP_tmp"/>
  <p:tag name="ORIGWIDTH" val="101"/>
  <p:tag name="PICTUREFILESIZE" val="473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{x}(0), \hat{x}(1),\, \ldots, \, \hat{x}(k)  template TPT1  env TPENV1  fore 0  back 16777215  eqnno 3"/>
  <p:tag name="FILENAME" val="TP_tmp"/>
  <p:tag name="ORIGWIDTH" val="86"/>
  <p:tag name="PICTUREFILESIZE" val="384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_k  template TPT1  env TPENV1  fore 0  back 16777215  eqnno 3"/>
  <p:tag name="FILENAME" val="TP_tmp"/>
  <p:tag name="ORIGWIDTH" val="11"/>
  <p:tag name="PICTUREFILESIZE" val="69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{x}(k+1) = A \hat{x}(k) + Bu(k) + F(k+1) \tilde{y}^o(k+1)  template TPT1  env TPENV1  fore 0  back 16777215  eqnno 3"/>
  <p:tag name="FILENAME" val="TP_tmp"/>
  <p:tag name="ORIGWIDTH" val="206"/>
  <p:tag name="PICTUREFILESIZE" val="878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{x}(0), \hat{x}(1),\, \ldots, \, \hat{x}(k)  template TPT1  env TPENV1  fore 0  back 16777215  eqnno 3"/>
  <p:tag name="FILENAME" val="TP_tmp"/>
  <p:tag name="ORIGWIDTH" val="86"/>
  <p:tag name="PICTUREFILESIZE" val="384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\{ \tilde{y}^o(k+1) | Y_k \} = 0  template TPT1  env TPENV1  fore 0  back 16777215  eqnno 3"/>
  <p:tag name="FILENAME" val="TP_tmp"/>
  <p:tag name="ORIGWIDTH" val="89"/>
  <p:tag name="PICTUREFILESIZE" val="385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_k  template TPT1  env TPENV1  fore 0  back 16777215  eqnno 3"/>
  <p:tag name="FILENAME" val="TP_tmp"/>
  <p:tag name="ORIGWIDTH" val="11"/>
  <p:tag name="PICTUREFILESIZE" val="69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tilde{y}^o(k+1)  template TPT1  env TPENV1  fore 0  back 16777215  eqnno 3"/>
  <p:tag name="FILENAME" val="TP_tmp"/>
  <p:tag name="ORIGWIDTH" val="40"/>
  <p:tag name="PICTUREFILESIZE" val="18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E \left\{ x^T(N) Q_{_f} \, x(N) + \sum_{k=0}^{N-1} \left(&#10;\begin{bmatrix} x(k) \\ u(k) \end{bmatrix}^T&#10;\begin{bmatrix} Q &amp; S \\ S^T &amp; R \end{bmatrix}&#10;\begin{bmatrix} x(k) \\ u(k) \end{bmatrix} \right)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2"/>
  <p:tag name="PICTUREFILESIZE" val="49836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min_{U_0 \in \underline{U}\, _0} &#10;E \left\{ \hat{x}^T(N) Q_{_f} \, \hat{x}(N) &#10;+ \sum_{k=0}^{N-1} \left( \hat{x}^T(k) Q \hat{x}(k) + u^T(k) R u(k) \right)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03"/>
  <p:tag name="PICTUREFILESIZE" val="4538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{x}(k+1) = A \hat{x}(k) + Bu(k) + F(k+1) \tilde{y}^o(k+1)  template TPT1  env TPENV1  fore 0  back 16777215  eqnno 3"/>
  <p:tag name="FILENAME" val="TP_tmp"/>
  <p:tag name="ORIGWIDTH" val="206"/>
  <p:tag name="PICTUREFILESIZE" val="878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\{ \hat{x}(0) \} = x_0  template TPT1  env TPENV1  fore 0  back 16777215  eqnno 3"/>
  <p:tag name="FILENAME" val="TP_tmp"/>
  <p:tag name="ORIGWIDTH" val="59"/>
  <p:tag name="PICTUREFILESIZE" val="273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ambda_{_{\hat{x}(0) \hat{x}(0) }} = \bar{X}_0  template TPT2  env TPENV1  fore 0  back 16777215  eqnno 3"/>
  <p:tag name="FILENAME" val="TP_tmp"/>
  <p:tag name="ORIGWIDTH" val="134"/>
  <p:tag name="PICTUREFILESIZE" val="7058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{x}(0), \hat{x}(1),\, \ldots, \, \hat{x}(k)  template TPT1  env TPENV1  fore 0  back 16777215  eqnno 3"/>
  <p:tag name="FILENAME" val="TP_tmp"/>
  <p:tag name="ORIGWIDTH" val="86"/>
  <p:tag name="PICTUREFILESIZE" val="3845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hat{x}(0)  template TPT1  env TPENV1  fore 0  back 16777215  eqnno 3"/>
  <p:tag name="FILENAME" val="TP_tmp"/>
  <p:tag name="ORIGWIDTH" val="19"/>
  <p:tag name="PICTUREFILESIZE" val="126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^o(k) = - K(k+1)\, &#10; \xh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35"/>
  <p:tag name="PICTUREFILESIZE" val="1179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K(k+1) =    &#10;    \left [ B^T P(k+1) B + R \right ]^{-1}  B^T P(k+1) 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9"/>
  <p:tag name="PICTUREFILESIZE" val="22238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k-1) = A^T P(k) A + Q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2"/>
  <p:tag name="PICTUREFILESIZE" val="1175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 =  Q_{_f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599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Y_k = \big( y(0), \ y(1), \ \ldots, \ y(k) \big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398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- A^T P(k) B [ B^T P(k) B + R ]^{-1}  B^T P(k) A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8"/>
  <p:tag name="PICTUREFILESIZE" val="19879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M(k+1)  &amp;=&amp; A M(k)A^T + B_w W(k) B^T_w  \\[.5em]&#10;&amp;&amp;\hspace{-1em} - \:A M(k) C^T  &#10;\left [ C M(k) C^T + V(k) \right ]^{-1}&#10;C M(k)A^T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561"/>
  <p:tag name="PICTUREFILESIZE" val="4659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t^o(k) &amp;=&amp; y(k) - C\, \xh^o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40"/>
  <p:tag name="PICTUREFILESIZE" val="12835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^o(k+1)  &amp;=&amp;  A\, \xh(k)   + B \, u(k) \\[.5em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6"/>
  <p:tag name="PICTUREFILESIZE" val="14087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)  &amp;=&amp; \xh^o(k) + F(k)\,  \yt^o(k)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74"/>
  <p:tag name="PICTUREFILESIZE" val="14078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 &amp;=&amp;  M(k) C^T \left [ C\, M(k) C^T + V(k) \right ]^{-1}  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2"/>
  <p:tag name="PICTUREFILESIZE" val="2083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^o(k) = - K(k+1)\, &#10; \xh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35"/>
  <p:tag name="PICTUREFILESIZE" val="1179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N)=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BITMAPFORMAT" val="pngmono"/>
  <p:tag name="DEBUGINTERACTIVE" val="True"/>
  <p:tag name="ORIGWIDTH" val="90"/>
  <p:tag name="PICTUREFILESIZE" val="462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x_o = E\{ x(0)\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32"/>
  <p:tag name="PICTUREFILESIZE" val="7048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X}_0 = X_0 C^T [CX_0 C^T + V(0)]^{-1} CX_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1"/>
  <p:tag name="PICTUREFILESIZE" val="1755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&#10;\begin{align*}&#10;U_0^o = \big( u^o(0),\, u^o(1),\, \cdots ,\, u^o(N-1) \big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7"/>
  <p:tag name="PICTUREFILESIZE" val="1593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J^o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"/>
  <p:tag name="PICTUREFILESIZE" val="125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^o &amp; = \textrm{trace} \left[ Q_{_f} Z(N) \right] &#10;+ \sum_{k=0}^{N-1} \textrm{trace} \left[ Q Z(k) \right] 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4"/>
  <p:tag name="PICTUREFILESIZE" val="28447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+ \, x_0^T P(0) x_0 + \textrm{trace} [ P(0) \bar{X}_0 ] + b(0)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5"/>
  <p:tag name="PICTUREFILESIZE" val="18567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b(k) = b(k+1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7305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+ \, \textrm{trace} \left[ F^T(k+1) P(k+1) F(k+1) &#10;\Bigg( CM(k+1) C^T + V(k+1) \Bigg) \right]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60"/>
  <p:tag name="PICTUREFILESIZE" val="3370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linespread{1.3}&#10;\begin{document}&#10;&#10;\begin{align*}&#10;\hat{x}^o(k+1) &amp; = [A - L(k) C] \hat{x}^o(k) + Bu(k) + L(k) y(k) \\&#10;\hat{x}(k) &amp; = [I - F(k) C] \hat{x}^o(k) + F(k) y(k) \\&#10;u^o(k) &amp; = - K(k+1) \hat{x}(k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0"/>
  <p:tag name="PICTUREFILESIZE" val="36806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linespread{1.3}&#10;\begin{document}&#10;&#10;\begin{align*}&#10;u^o(k) = -K(k+1) [I - F(k) C] \hat{x}^o(k) - K(k+1) F(k) y(k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0"/>
  <p:tag name="PICTUREFILESIZE" val="9595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linespread{1.3}&#10;\begin{document}&#10;&#10;\begin{align*}&#10;\hat{x}^o(k+1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0"/>
  <p:tag name="PICTUREFILESIZE" val="1543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linespread{1.3}&#10;\begin{document}&#10;&#10;\begin{align*}&#10;\hat{x}(k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"/>
  <p:tag name="PICTUREFILESIZE" val="738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linespread{1.3}&#10;\begin{document}&#10;&#10;\begin{align*}&#10;\hat{x}^o(k+1) &amp; = A_c(k) \hat{x}^o(k) + B_c(k) y(k) \\&#10;u^o(k) &amp; = C_c(k) \hat{x}^o(k) + D_c(k) y(k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8"/>
  <p:tag name="PICTUREFILESIZE" val="16606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abel{eq:state-c}&#10; u^o (k) 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635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linespread{1.3}&#10;\begin{document}&#10;&#10;\begin{align*}&#10;A_c(k) &amp; = A - L(k) C - B K(k+1) + B K(k+1) F(k) C \\&#10;B_c(k) &amp; = L(k) - B K(k+1) F(k) \\&#10;C_c(k) &amp; = -K(k+1) + K(k+1) F(k) C \\&#10;D_c(k) &amp; = -K(k+1) F(k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35"/>
  <p:tag name="PICTUREFILESIZE" val="54962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^o(k) = - K(k+1)\,  \xh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35"/>
  <p:tag name="PICTUREFILESIZE" val="1179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38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2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2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xh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3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+ B_w\, w(k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5"/>
  <p:tag name="PICTUREFILESIZE" val="1871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(0), \ \ldots, \ x(k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718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(k)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2"/>
  <p:tag name="PICTUREFILESIZE" val="308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u(k) \in \underline{u}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0"/>
  <p:tag name="PICTUREFILESIZE" val="1982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u(k) \in \underline{u}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0"/>
  <p:tag name="PICTUREFILESIZE" val="1982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U_m \in \underline{U}\,_m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3"/>
  <p:tag name="PICTUREFILESIZE" val="1542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^o = \min_{U_0 \in \underline{U}\, _0} E \left\{ x^T(N) Q_{_f} \, x(N) + \sum_{k=0}^{N-1} \left(&#10;\begin{bmatrix} x(k) \\ u(k) \end{bmatrix}^T&#10;\begin{bmatrix} Q &amp; S \\ S^T &amp; R \end{bmatrix}&#10;\begin{bmatrix} x(k) \\ u(k) \end{bmatrix} \right)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3"/>
  <p:tag name="PICTUREFILESIZE" val="5604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u \in \underline{u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"/>
  <p:tag name="PICTUREFILESIZE" val="75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\[&#10;\min_{u \in \underline{u}} E \left\{ f(X,u) \right\} = E \left\{ \min_u f(X,u) \right\}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6"/>
  <p:tag name="PICTUREFILESIZE" val="10928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in_u f(x,u) = f(x,u^o(x)), \quad \forall x  template TPT1  env TPENV2  fore 0  back 16777215  eqnno 3"/>
  <p:tag name="FILENAME" val="TP_tmp"/>
  <p:tag name="ORIGWIDTH" val="135"/>
  <p:tag name="PICTUREFILESIZE" val="62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w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5"/>
  <p:tag name="PICTUREFILESIZE" val="328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\[&#10;\min_{u \in \underline{u}} E \left\{ f(X,u) \right\} = E \left\{ \min_u f(X,u) \right\}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6"/>
  <p:tag name="PICTUREFILESIZE" val="10928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\[&#10;\min_{u \in \underline{u}} E \left\{ f(X,u) \right\} \leq E \left\{ \min_u f(X,u) \right\}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6"/>
  <p:tag name="PICTUREFILESIZE" val="10928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\[&#10;\min_{u \in \underline{u}} E \left\{ f(X,u) \right\} \geq E \left\{ \min_u f(X,u) \right\}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6"/>
  <p:tag name="PICTUREFILESIZE" val="10928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in_u f(x,u) = f(x,u^o(x)), \ \forall x  template TPT1  env TPENV2  fore 0  back 16777215  eqnno 3"/>
  <p:tag name="FILENAME" val="TP_tmp"/>
  <p:tag name="ORIGWIDTH" val="127"/>
  <p:tag name="PICTUREFILESIZE" val="62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\[&#10;\min_{u \in \underline{u}} E \left\{ f(X,u) \right\} \leq E \left\{ \min_u f(X,u) \right\}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6"/>
  <p:tag name="PICTUREFILESIZE" val="10928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u^o \in \underline{u}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9"/>
  <p:tag name="PICTUREFILESIZE" val="966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\[&#10;E \left\{ \min_u f(X,u) \right\} = E \{ f(X,u^o(X)) \}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9"/>
  <p:tag name="PICTUREFILESIZE" val="10530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\[&#10;\geq \min_{u \in \underline{u}} E \left\{ f(X,u) \right\}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0"/>
  <p:tag name="PICTUREFILESIZE" val="4491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\[&#10;\min_u f(X,u) = f(X,u^o(X))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7"/>
  <p:tag name="PICTUREFILESIZE" val="5691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\[&#10;\min_{u \in \underline{u}} E \left\{ f(X,u) \right\} \geq E \left\{ \min_u f(X,u) \right\}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6"/>
  <p:tag name="PICTUREFILESIZE" val="10928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05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ar{u} \in \underline{u}  template TPT1  env TPENV1  fore 0  back 16777215  eqnno 2"/>
  <p:tag name="FILENAME" val="TP_tmp"/>
  <p:tag name="ORIGWIDTH" val="25"/>
  <p:tag name="PICTUREFILESIZE" val="97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in_u f(x,u) \leq f(x,\bar{u}(x)), \ \forall x  template TPT1  env TPENV2  fore 0  back 16777215  eqnno 3"/>
  <p:tag name="FILENAME" val="TP_tmp"/>
  <p:tag name="ORIGWIDTH" val="123"/>
  <p:tag name="PICTUREFILESIZE" val="61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min_u f(X,u) \leq f(X,\bar{u}(X))  template TPT1  env TPENV2  fore 0  back 16777215  eqnno 3"/>
  <p:tag name="FILENAME" val="TP_tmp"/>
  <p:tag name="ORIGWIDTH" val="113"/>
  <p:tag name="PICTUREFILESIZE" val="5505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E \left\{ \min_u f(X,u) \right\} \leq E \{ f(X,\bar{u}(X)) \}  template TPT1  env TPENV2  fore 0  back 16777215  eqnno 3"/>
  <p:tag name="FILENAME" val="TP_tmp"/>
  <p:tag name="ORIGWIDTH" val="153"/>
  <p:tag name="PICTUREFILESIZE" val="10150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ar{u} \in \underline{u}  template TPT1  env TPENV1  fore 0  back 16777215  eqnno 2"/>
  <p:tag name="FILENAME" val="TP_tmp"/>
  <p:tag name="ORIGWIDTH" val="25"/>
  <p:tag name="PICTUREFILESIZE" val="97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ar{u} \in \underline{u}  template TPT1  env TPENV1  fore 0  back 16777215  eqnno 2"/>
  <p:tag name="FILENAME" val="TP_tmp"/>
  <p:tag name="ORIGWIDTH" val="25"/>
  <p:tag name="PICTUREFILESIZE" val="97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2}&#10;\addtocounter{equation}{-1}&#10;&#10;$L_f[x(N)] = x^T(N) Q_f x(N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7"/>
  <p:tag name="PICTUREFILESIZE" val="4886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L[x(k),u(k)] = \begin{bmatrix} x(k) \\ u(k) \end{bmatrix}^T&#10;\begin{bmatrix} Q &amp; S \\ S^T &amp; R \end{bmatrix}&#10;\begin{bmatrix} x(k) \\ u(k)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5"/>
  <p:tag name="PICTUREFILESIZE" val="1110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J_m^o = \min_{U_m \in \underline{U} \, _m} E \left\{ L_f[x(N)] + &#10;\sum_{k=m}^{N-1} L[x(k),u(k)] \right\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0"/>
  <p:tag name="PICTUREFILESIZE" val="1301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J_N^o = E \{ L_f[x(N)] \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386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(0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2"/>
  <p:tag name="PICTUREFILESIZE" val="293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8}&#10;\addtocounter{equation}{-1}&#10;&#10;$m = 0,\, \ldots,\, N-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9"/>
  <p:tag name="PICTUREFILESIZE" val="2811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J_m^o = \min_{u(m) \in \underline{u}(m)} \left( E \{ L[x(m),u(m)] \} + J_{m+1}^o \right)&#10;\end{align*}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2"/>
  <p:tag name="PICTUREFILESIZE" val="12006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u(k) \in \underline{u}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0"/>
  <p:tag name="PICTUREFILESIZE" val="1982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5}&#10;\addtocounter{equation}{-1}&#10;&#10;$k = 0, \, \ldots, \, m-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5"/>
  <p:tag name="PICTUREFILESIZE" val="2678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8}&#10;\addtocounter{equation}{-1}&#10;&#10;$m = 0,\, \ldots,\, N-1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9"/>
  <p:tag name="PICTUREFILESIZE" val="2811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\min_{u(m) \in \underline{u}(m)} \min_{U_{m+1} \in \underline{U} \, _{m+1}} &#10;\left( E \{ L[x(m),u(m)] \} + E \left\{ L_f[x(N)] + \sum_{k=m+1}^{N-1} L[x(k),u(k)] \right\} \right)  template TPT1  env TPENV2  fore 0  back 16777215  eqnno 7"/>
  <p:tag name="FILENAME" val="TP_tmp"/>
  <p:tag name="ORIGWIDTH" val="371"/>
  <p:tag name="PICTUREFILESIZE" val="40125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J_m^o = \min_{u(m) \in \underline{u}(m)} \left( E \{ L[x(m),u(m)] \} + J_{m+1}^o \right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2"/>
  <p:tag name="PICTUREFILESIZE" val="100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J_m^o = \min_{U_m \in \underline{U} \, _m} E \left\{ &#10;L_f[x(N)] + \sum_{k=m}^{N-1} L[x(k),u(k)] \right\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0"/>
  <p:tag name="PICTUREFILESIZE" val="1301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&#10;\begin{align*}&#10;= \min_{u(m) \in \underline{u}(m)}&#10;\left( E \{ L[x(m),u(m)] \} &#10;+ \min_{U_{m+1} \in \underline{U} \, _{m+1}} E \left\{ L_f[x(N)] + \sum_{k=m+1}^{N-1} L[x(k),u(k)] \right\} \right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71"/>
  <p:tag name="PICTUREFILESIZE" val="2213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6}&#10;\addtocounter{equation}{-1}&#10;&#10;$J_{m+1}^o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966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+ B_w\, w(k)\\[1em]&#10;y(k) &amp;=&amp; C\, x(k) + v(k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95"/>
  <p:tag name="PICTUREFILESIZE" val="3289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^o(k) = - K(k+1)\, x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5"/>
  <p:tag name="PICTUREFILESIZE" val="1167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K(k+1) =    &#10;    \left [ B^T P(k+1) B + R \right ]^{-1}  [B^T P(k+1) A  + S^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7"/>
  <p:tag name="PICTUREFILESIZE" val="2430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k-1) = A^T P(k) A + Q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2"/>
  <p:tag name="PICTUREFILESIZE" val="1175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 =  Q_{_f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599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- [A^T P(k) B + S] [ B^T P(k) B + R ]^{-1}   [B^T P(k) A + S^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2"/>
  <p:tag name="PICTUREFILESIZE" val="2373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J^o = x_o^T P(0) x_o + &#10;{\rm trace} \left [ P(0)  X_o \right ]&#10;+ b(0)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6"/>
  <p:tag name="PICTUREFILESIZE" val="1958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N)=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6"/>
  <p:tag name="BOXFONT" val="10"/>
  <p:tag name="BOXWRAP" val="False"/>
  <p:tag name="WORKAROUNDTRANSPARENCYBUG" val="False"/>
  <p:tag name="BITMAPFORMAT" val="pngmono"/>
  <p:tag name="DEBUGINTERACTIVE" val="True"/>
  <p:tag name="ORIGWIDTH" val="90"/>
  <p:tag name="PICTUREFILESIZE" val="462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b(k) &amp; = b(k+1) + {\rm trace} \big[ B_w^T P(k+1) B_w W(k) \big]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5"/>
  <p:tag name="PICTUREFILESIZE" val="2321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x_o = E\{ x(0)\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132"/>
  <p:tag name="PICTUREFILESIZE" val="704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X_o = E\{ \tilde{x}^o(0)\tilde{x}^{oT}(0)\}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211"/>
  <p:tag name="PICTUREFILESIZE" val="1249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325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J^o = x_o^T P(0) x_o + &#10;{\rm trace} \left [ P(0)  X_o \right ]&#10;+ b(0)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6"/>
  <p:tag name="PICTUREFILESIZE" val="1958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 b(k) = b(k+1) + {\rm trace} \left [ B_w^T P(k+1) B_w W(k) \right ] 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8"/>
  <p:tag name="PICTUREFILESIZE" val="2414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J^o = x_o^T P(0) x_o + &#10;{\rm trace} \left [ P(0)  X_o \right ]&#10;+ b(0)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6"/>
  <p:tag name="PICTUREFILESIZE" val="1958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J_m^o = E \{ x^T(m) P(m) x(m) \} + b(m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6"/>
  <p:tag name="PICTUREFILESIZE" val="1630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 \{ x^T(0) \, P(0) \, x(0) \} = x_0^T P(0) x_0 + {\rm trace} [P(0) X_0]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7"/>
  <p:tag name="PICTUREFILESIZE" val="2392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0 = E \{ x(0) \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712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0 = E \{ (x(0) - x_0) (x(0) - x_0)^T \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1657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^o(k) = -K(k+1) x(k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2"/>
  <p:tag name="PICTUREFILESIZE" val="1156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J_m^o  template TPT1  env TPENV1  fore 0  back 16777215  eqnno 1"/>
  <p:tag name="FILENAME" val="TP_tmp"/>
  <p:tag name="ORIGWIDTH" val="12"/>
  <p:tag name="PICTUREFILESIZE" val="84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^o(m)  template TPT1  env TPENV1  fore 0  back 16777215  eqnno 2"/>
  <p:tag name="FILENAME" val="TP_tmp"/>
  <p:tag name="ORIGWIDTH" val="27"/>
  <p:tag name="PICTUREFILESIZE" val="152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\{ x(0)\} = x_o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32"/>
  <p:tag name="PICTUREFILESIZE" val="705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J_m^o = E \{ L_f[x(N)] \}  template TPT1  env TPENV1  fore 0  back 16777215  eqnno 3"/>
  <p:tag name="FILENAME" val="TP_tmp"/>
  <p:tag name="ORIGWIDTH" val="84"/>
  <p:tag name="PICTUREFILESIZE" val="378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E \{ x^T(N) Q_f x(N) \}  template TPT1  env TPENV1  fore 0  back 16777215  eqnno 4"/>
  <p:tag name="FILENAME" val="TP_tmp"/>
  <p:tag name="ORIGWIDTH" val="92"/>
  <p:tag name="PICTUREFILESIZE" val="459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N)  template TPT1  env TPENV1  fore 0  back 16777215  eqnno 4"/>
  <p:tag name="FILENAME" val="TP_tmp"/>
  <p:tag name="ORIGWIDTH" val="24"/>
  <p:tag name="PICTUREFILESIZE" val="129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+ \, 0  template TPT1  env TPENV1  fore 0  back 16777215  eqnno 4"/>
  <p:tag name="FILENAME" val="TP_tmp"/>
  <p:tag name="ORIGWIDTH" val="14"/>
  <p:tag name="PICTUREFILESIZE" val="44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(N)  template TPT1  env TPENV1  fore 0  back 16777215  eqnno 4"/>
  <p:tag name="FILENAME" val="TP_tmp"/>
  <p:tag name="ORIGWIDTH" val="20"/>
  <p:tag name="PICTUREFILESIZE" val="129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E \{ x^T(N) P(N) x(N) \} + b(N)  template TPT1  env TPENV1  fore 0  back 16777215  eqnno 4"/>
  <p:tag name="FILENAME" val="TP_tmp"/>
  <p:tag name="ORIGWIDTH" val="137"/>
  <p:tag name="PICTUREFILESIZE" val="591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J_m^o  template TPT1  env TPENV1  fore 0  back 16777215  eqnno 1"/>
  <p:tag name="FILENAME" val="TP_tmp"/>
  <p:tag name="ORIGWIDTH" val="12"/>
  <p:tag name="PICTUREFILESIZE" val="84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u^o(m)  template TPT1  env TPENV1  fore 0  back 16777215  eqnno 2"/>
  <p:tag name="FILENAME" val="TP_tmp"/>
  <p:tag name="ORIGWIDTH" val="27"/>
  <p:tag name="PICTUREFILESIZE" val="152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J_{m+1}^o = E \{ x^T(m+1) P(m+1) x(m+1) \} + b(m+1)  template TPT1  env TPENV1  fore 0  back 16777215  eqnno 3"/>
  <p:tag name="FILENAME" val="TP_tmp"/>
  <p:tag name="ORIGWIDTH" val="230"/>
  <p:tag name="PICTUREFILESIZE" val="802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ig( Ax(m) + Bu(m) \big) + B_w w(m)  template TPT1  env TPENV1  fore 0  back 16777215  eqnno 3"/>
  <p:tag name="FILENAME" val="TP_tmp"/>
  <p:tag name="ORIGWIDTH" val="130"/>
  <p:tag name="PICTUREFILESIZE" val="6621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800" i="0" dirty="0" smtClean="0">
            <a:latin typeface="+mj-lt"/>
            <a:cs typeface="Times New Roman" pitchFamily="18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40942</TotalTime>
  <Words>1310</Words>
  <Application>Microsoft Office PowerPoint</Application>
  <PresentationFormat>On-screen Show (4:3)</PresentationFormat>
  <Paragraphs>373</Paragraphs>
  <Slides>54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Default Design</vt:lpstr>
      <vt:lpstr>ME 233 Advanced Control II   Lecture 8 Discrete Time Linear Quadratic Gaussian (LQG) Optimal Control </vt:lpstr>
      <vt:lpstr>Outline</vt:lpstr>
      <vt:lpstr>Stochastic Control</vt:lpstr>
      <vt:lpstr>Stochastic state model</vt:lpstr>
      <vt:lpstr>Assumptions (same as for KF)</vt:lpstr>
      <vt:lpstr>Some notation- control and measurements</vt:lpstr>
      <vt:lpstr>Finite-horizon LQG </vt:lpstr>
      <vt:lpstr>Separation Principle</vt:lpstr>
      <vt:lpstr>Separation Principle</vt:lpstr>
      <vt:lpstr>Separation Principle Proof</vt:lpstr>
      <vt:lpstr>Finite-horizon state feedback LQG</vt:lpstr>
      <vt:lpstr>Functionality constraint on control</vt:lpstr>
      <vt:lpstr>Finite-horizon state feedback LQG </vt:lpstr>
      <vt:lpstr>Functional optimization</vt:lpstr>
      <vt:lpstr>Functional optimization</vt:lpstr>
      <vt:lpstr>Slide 16</vt:lpstr>
      <vt:lpstr>Slide 17</vt:lpstr>
      <vt:lpstr>Definitions</vt:lpstr>
      <vt:lpstr>Stochastic Bellman equation</vt:lpstr>
      <vt:lpstr>Slide 20</vt:lpstr>
      <vt:lpstr>Finite-horizon state feedback LQG</vt:lpstr>
      <vt:lpstr>Finite-horizon state feedback LQG</vt:lpstr>
      <vt:lpstr>Finite-horizon state feedback LQG</vt:lpstr>
      <vt:lpstr>Finite-horizon state feedback LQG</vt:lpstr>
      <vt:lpstr>Finite-horizon state feedback LQG</vt:lpstr>
      <vt:lpstr>Proof of Theorem 1:     and        .      </vt:lpstr>
      <vt:lpstr>Proof of Theorem 1:     and        .      </vt:lpstr>
      <vt:lpstr>Proof of Theorem 1:     and        .      </vt:lpstr>
      <vt:lpstr>Proof of Theorem 1:     and        .      </vt:lpstr>
      <vt:lpstr>Proof of Theorem 1:     and        .      </vt:lpstr>
      <vt:lpstr>Proof of Theorem 1:     and        .      </vt:lpstr>
      <vt:lpstr>Proof of Theorem 1:     and        .      </vt:lpstr>
      <vt:lpstr>Proof of Theorem 1:     and        .      </vt:lpstr>
      <vt:lpstr>Finite-horizon state feedback LQG</vt:lpstr>
      <vt:lpstr>Slide 35</vt:lpstr>
      <vt:lpstr>Slide 36</vt:lpstr>
      <vt:lpstr>Separation Principle Proof</vt:lpstr>
      <vt:lpstr>Finite-horizon LQG</vt:lpstr>
      <vt:lpstr>Functionality constraint on control</vt:lpstr>
      <vt:lpstr>Finite-horizon LQG </vt:lpstr>
      <vt:lpstr>Reformulation of LQG</vt:lpstr>
      <vt:lpstr>Reformulation of LQG</vt:lpstr>
      <vt:lpstr>Reformulation of LQG</vt:lpstr>
      <vt:lpstr>Reformulation of LQG</vt:lpstr>
      <vt:lpstr>Reformulation of LQG</vt:lpstr>
      <vt:lpstr>Reformulation of LQG</vt:lpstr>
      <vt:lpstr>Reformulation of LQG</vt:lpstr>
      <vt:lpstr>Reformulation of LQG</vt:lpstr>
      <vt:lpstr>Reformulation of LQG</vt:lpstr>
      <vt:lpstr>Optimal finite-horizon LQG, S=0</vt:lpstr>
      <vt:lpstr>Optimal finite-horizon LQG, S=0</vt:lpstr>
      <vt:lpstr>Optimal finite-horizon LQG, S=0</vt:lpstr>
      <vt:lpstr>State space form of LQG controller</vt:lpstr>
      <vt:lpstr>State space form of LQG controller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514</cp:revision>
  <dcterms:created xsi:type="dcterms:W3CDTF">2003-05-19T17:57:23Z</dcterms:created>
  <dcterms:modified xsi:type="dcterms:W3CDTF">2012-02-24T18:29:40Z</dcterms:modified>
</cp:coreProperties>
</file>