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6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7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8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9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0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1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2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3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14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15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16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17.xml" ContentType="application/vnd.openxmlformats-officedocument.presentationml.notesSlide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18.xml" ContentType="application/vnd.openxmlformats-officedocument.presentationml.notesSlid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19.xml" ContentType="application/vnd.openxmlformats-officedocument.presentationml.notesSlid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notesSlides/notesSlide20.xml" ContentType="application/vnd.openxmlformats-officedocument.presentationml.notesSlide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notesSlides/notesSlide21.xml" ContentType="application/vnd.openxmlformats-officedocument.presentationml.notesSlide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notesSlides/notesSlide22.xml" ContentType="application/vnd.openxmlformats-officedocument.presentationml.notesSlide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notesSlides/notesSlide23.xml" ContentType="application/vnd.openxmlformats-officedocument.presentationml.notesSlide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notesSlides/notesSlide24.xml" ContentType="application/vnd.openxmlformats-officedocument.presentationml.notesSlide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notesSlides/notesSlide25.xml" ContentType="application/vnd.openxmlformats-officedocument.presentationml.notesSlide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notesSlides/notesSlide26.xml" ContentType="application/vnd.openxmlformats-officedocument.presentationml.notesSlide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notesSlides/notesSlide27.xml" ContentType="application/vnd.openxmlformats-officedocument.presentationml.notesSlide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notesSlides/notesSlide28.xml" ContentType="application/vnd.openxmlformats-officedocument.presentationml.notesSlide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notesSlides/notesSlide31.xml" ContentType="application/vnd.openxmlformats-officedocument.presentationml.notesSlide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notesSlides/notesSlide32.xml" ContentType="application/vnd.openxmlformats-officedocument.presentationml.notesSlide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notesSlides/notesSlide33.xml" ContentType="application/vnd.openxmlformats-officedocument.presentationml.notesSlide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notesSlides/notesSlide34.xml" ContentType="application/vnd.openxmlformats-officedocument.presentationml.notesSlide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notesSlides/notesSlide35.xml" ContentType="application/vnd.openxmlformats-officedocument.presentationml.notesSlide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notesSlides/notesSlide36.xml" ContentType="application/vnd.openxmlformats-officedocument.presentationml.notesSlide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notesSlides/notesSlide37.xml" ContentType="application/vnd.openxmlformats-officedocument.presentationml.notesSlide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notesSlides/notesSlide38.xml" ContentType="application/vnd.openxmlformats-officedocument.presentationml.notesSlide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notesSlides/notesSlide39.xml" ContentType="application/vnd.openxmlformats-officedocument.presentationml.notesSlide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notesSlides/notesSlide40.xml" ContentType="application/vnd.openxmlformats-officedocument.presentationml.notesSlide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notesSlides/notesSlide41.xml" ContentType="application/vnd.openxmlformats-officedocument.presentationml.notesSlide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notesSlides/notesSlide42.xml" ContentType="application/vnd.openxmlformats-officedocument.presentationml.notesSlide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notesSlides/notesSlide43.xml" ContentType="application/vnd.openxmlformats-officedocument.presentationml.notesSlide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notesSlides/notesSlide44.xml" ContentType="application/vnd.openxmlformats-officedocument.presentationml.notesSlide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notesSlides/notesSlide45.xml" ContentType="application/vnd.openxmlformats-officedocument.presentationml.notesSlide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notesSlides/notesSlide46.xml" ContentType="application/vnd.openxmlformats-officedocument.presentationml.notesSlide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notesSlides/notesSlide47.xml" ContentType="application/vnd.openxmlformats-officedocument.presentationml.notesSlide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notesSlides/notesSlide48.xml" ContentType="application/vnd.openxmlformats-officedocument.presentationml.notesSlide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notesSlides/notesSlide49.xml" ContentType="application/vnd.openxmlformats-officedocument.presentationml.notesSlide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notesSlides/notesSlide50.xml" ContentType="application/vnd.openxmlformats-officedocument.presentationml.notesSlide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notesSlides/notesSlide51.xml" ContentType="application/vnd.openxmlformats-officedocument.presentationml.notesSlide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notesSlides/notesSlide52.xml" ContentType="application/vnd.openxmlformats-officedocument.presentationml.notesSlide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notesSlides/notesSlide53.xml" ContentType="application/vnd.openxmlformats-officedocument.presentationml.notesSlide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256" r:id="rId2"/>
    <p:sldId id="317" r:id="rId3"/>
    <p:sldId id="258" r:id="rId4"/>
    <p:sldId id="367" r:id="rId5"/>
    <p:sldId id="368" r:id="rId6"/>
    <p:sldId id="369" r:id="rId7"/>
    <p:sldId id="366" r:id="rId8"/>
    <p:sldId id="370" r:id="rId9"/>
    <p:sldId id="371" r:id="rId10"/>
    <p:sldId id="372" r:id="rId11"/>
    <p:sldId id="374" r:id="rId12"/>
    <p:sldId id="433" r:id="rId13"/>
    <p:sldId id="411" r:id="rId14"/>
    <p:sldId id="413" r:id="rId15"/>
    <p:sldId id="434" r:id="rId16"/>
    <p:sldId id="415" r:id="rId17"/>
    <p:sldId id="416" r:id="rId18"/>
    <p:sldId id="435" r:id="rId19"/>
    <p:sldId id="418" r:id="rId20"/>
    <p:sldId id="419" r:id="rId21"/>
    <p:sldId id="420" r:id="rId22"/>
    <p:sldId id="376" r:id="rId23"/>
    <p:sldId id="377" r:id="rId24"/>
    <p:sldId id="422" r:id="rId25"/>
    <p:sldId id="421" r:id="rId26"/>
    <p:sldId id="378" r:id="rId27"/>
    <p:sldId id="379" r:id="rId28"/>
    <p:sldId id="436" r:id="rId29"/>
    <p:sldId id="437" r:id="rId30"/>
    <p:sldId id="438" r:id="rId31"/>
    <p:sldId id="460" r:id="rId32"/>
    <p:sldId id="461" r:id="rId33"/>
    <p:sldId id="462" r:id="rId34"/>
    <p:sldId id="384" r:id="rId35"/>
    <p:sldId id="388" r:id="rId36"/>
    <p:sldId id="385" r:id="rId37"/>
    <p:sldId id="439" r:id="rId38"/>
    <p:sldId id="389" r:id="rId39"/>
    <p:sldId id="423" r:id="rId40"/>
    <p:sldId id="440" r:id="rId41"/>
    <p:sldId id="441" r:id="rId42"/>
    <p:sldId id="391" r:id="rId43"/>
    <p:sldId id="394" r:id="rId44"/>
    <p:sldId id="442" r:id="rId45"/>
    <p:sldId id="443" r:id="rId46"/>
    <p:sldId id="444" r:id="rId47"/>
    <p:sldId id="445" r:id="rId48"/>
    <p:sldId id="446" r:id="rId49"/>
    <p:sldId id="399" r:id="rId50"/>
    <p:sldId id="447" r:id="rId51"/>
    <p:sldId id="448" r:id="rId52"/>
    <p:sldId id="449" r:id="rId53"/>
    <p:sldId id="450" r:id="rId54"/>
    <p:sldId id="451" r:id="rId55"/>
    <p:sldId id="463" r:id="rId56"/>
    <p:sldId id="466" r:id="rId57"/>
    <p:sldId id="464" r:id="rId58"/>
    <p:sldId id="452" r:id="rId59"/>
    <p:sldId id="403" r:id="rId60"/>
    <p:sldId id="404" r:id="rId61"/>
    <p:sldId id="453" r:id="rId62"/>
    <p:sldId id="455" r:id="rId63"/>
    <p:sldId id="457" r:id="rId64"/>
    <p:sldId id="459" r:id="rId65"/>
    <p:sldId id="458" r:id="rId66"/>
  </p:sldIdLst>
  <p:sldSz cx="9144000" cy="6858000" type="screen4x3"/>
  <p:notesSz cx="9601200" cy="7315200"/>
  <p:custDataLst>
    <p:tags r:id="rId6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0000"/>
    <a:srgbClr val="319719"/>
    <a:srgbClr val="CC0099"/>
    <a:srgbClr val="66CCFF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9" autoAdjust="0"/>
    <p:restoredTop sz="94216" autoAdjust="0"/>
  </p:normalViewPr>
  <p:slideViewPr>
    <p:cSldViewPr>
      <p:cViewPr varScale="1">
        <p:scale>
          <a:sx n="86" d="100"/>
          <a:sy n="86" d="100"/>
        </p:scale>
        <p:origin x="-1032" y="-84"/>
      </p:cViewPr>
      <p:guideLst>
        <p:guide orient="horz" pos="2256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111" d="100"/>
          <a:sy n="111" d="100"/>
        </p:scale>
        <p:origin x="-2304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t" anchorCtr="0" compatLnSpc="1">
            <a:prstTxWarp prst="textNoShape">
              <a:avLst/>
            </a:prstTxWarp>
          </a:bodyPr>
          <a:lstStyle>
            <a:lvl1pPr defTabSz="963613">
              <a:defRPr sz="13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t" anchorCtr="0" compatLnSpc="1">
            <a:prstTxWarp prst="textNoShape">
              <a:avLst/>
            </a:prstTxWarp>
          </a:bodyPr>
          <a:lstStyle>
            <a:lvl1pPr algn="r" defTabSz="963613">
              <a:defRPr sz="13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b" anchorCtr="0" compatLnSpc="1">
            <a:prstTxWarp prst="textNoShape">
              <a:avLst/>
            </a:prstTxWarp>
          </a:bodyPr>
          <a:lstStyle>
            <a:lvl1pPr defTabSz="963613">
              <a:defRPr sz="13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b" anchorCtr="0" compatLnSpc="1">
            <a:prstTxWarp prst="textNoShape">
              <a:avLst/>
            </a:prstTxWarp>
          </a:bodyPr>
          <a:lstStyle>
            <a:lvl1pPr algn="r" defTabSz="963613">
              <a:defRPr sz="1300" i="0" smtClean="0"/>
            </a:lvl1pPr>
          </a:lstStyle>
          <a:p>
            <a:pPr>
              <a:defRPr/>
            </a:pPr>
            <a:fld id="{736D0190-4F80-463A-9198-116BCACEF445}" type="slidenum">
              <a:rPr lang="en-US"/>
              <a:pPr>
                <a:defRPr/>
              </a:pPr>
              <a:t>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08859" cy="347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>
            <a:lvl1pPr defTabSz="9128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11094" y="0"/>
            <a:ext cx="4208859" cy="347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47988" y="523875"/>
            <a:ext cx="3722687" cy="2790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02247" y="3489477"/>
            <a:ext cx="7013377" cy="3254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76533"/>
            <a:ext cx="4208859" cy="348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b" anchorCtr="0" compatLnSpc="1">
            <a:prstTxWarp prst="textNoShape">
              <a:avLst/>
            </a:prstTxWarp>
          </a:bodyPr>
          <a:lstStyle>
            <a:lvl1pPr defTabSz="9128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11094" y="6976533"/>
            <a:ext cx="4208859" cy="348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 smtClean="0"/>
            </a:lvl1pPr>
          </a:lstStyle>
          <a:p>
            <a:pPr>
              <a:defRPr/>
            </a:pPr>
            <a:fld id="{3A102CB6-BB79-4863-88FA-E88441FD66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92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481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367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3028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2834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5876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9622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4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EC84B5-AC6E-44DE-A6CB-979983F80F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FB43E3-49A4-442C-B00D-086935F54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1E34B8-34A0-4B04-8D96-142E6620D8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F985C7-469C-4ACA-8A1A-0118AFCF70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5D669-C1DE-400E-A035-7979E3F9E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537AB5-AD52-41A1-9AD4-31F9D89147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506F9-613B-4FFA-B84B-3BE8B43F59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CF995E-E798-4AAE-A920-C3BEDC5362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09455-D076-4216-9383-7DC8AEBA60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EE395-EEFB-4066-A328-C9BC0EF2DE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0B31E-A09A-4BA5-A3B7-6B0E5DDE15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 smtClean="0"/>
            </a:lvl1pPr>
          </a:lstStyle>
          <a:p>
            <a:pPr>
              <a:defRPr/>
            </a:pPr>
            <a:fld id="{E68707C6-37D4-4944-B84A-983ED4A9A0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tags" Target="../tags/tag42.xml"/><Relationship Id="rId7" Type="http://schemas.openxmlformats.org/officeDocument/2006/relationships/notesSlide" Target="../notesSlides/notesSlide10.xml"/><Relationship Id="rId12" Type="http://schemas.openxmlformats.org/officeDocument/2006/relationships/image" Target="../media/image37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5" Type="http://schemas.openxmlformats.org/officeDocument/2006/relationships/tags" Target="../tags/tag44.xml"/><Relationship Id="rId10" Type="http://schemas.openxmlformats.org/officeDocument/2006/relationships/image" Target="../media/image36.png"/><Relationship Id="rId4" Type="http://schemas.openxmlformats.org/officeDocument/2006/relationships/tags" Target="../tags/tag43.xml"/><Relationship Id="rId9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13" Type="http://schemas.openxmlformats.org/officeDocument/2006/relationships/image" Target="../media/image31.png"/><Relationship Id="rId3" Type="http://schemas.openxmlformats.org/officeDocument/2006/relationships/tags" Target="../tags/tag47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0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image" Target="../media/image28.png"/><Relationship Id="rId5" Type="http://schemas.openxmlformats.org/officeDocument/2006/relationships/tags" Target="../tags/tag49.xml"/><Relationship Id="rId10" Type="http://schemas.openxmlformats.org/officeDocument/2006/relationships/image" Target="../media/image39.png"/><Relationship Id="rId4" Type="http://schemas.openxmlformats.org/officeDocument/2006/relationships/tags" Target="../tags/tag48.xml"/><Relationship Id="rId9" Type="http://schemas.openxmlformats.org/officeDocument/2006/relationships/image" Target="../media/image38.png"/><Relationship Id="rId1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29.png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12" Type="http://schemas.openxmlformats.org/officeDocument/2006/relationships/image" Target="../media/image43.png"/><Relationship Id="rId2" Type="http://schemas.openxmlformats.org/officeDocument/2006/relationships/tags" Target="../tags/tag52.xml"/><Relationship Id="rId16" Type="http://schemas.openxmlformats.org/officeDocument/2006/relationships/image" Target="../media/image44.png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image" Target="../media/image42.png"/><Relationship Id="rId5" Type="http://schemas.openxmlformats.org/officeDocument/2006/relationships/tags" Target="../tags/tag55.xml"/><Relationship Id="rId15" Type="http://schemas.openxmlformats.org/officeDocument/2006/relationships/image" Target="../media/image33.png"/><Relationship Id="rId10" Type="http://schemas.openxmlformats.org/officeDocument/2006/relationships/image" Target="../media/image41.png"/><Relationship Id="rId4" Type="http://schemas.openxmlformats.org/officeDocument/2006/relationships/tags" Target="../tags/tag54.xml"/><Relationship Id="rId9" Type="http://schemas.openxmlformats.org/officeDocument/2006/relationships/notesSlide" Target="../notesSlides/notesSlide12.xml"/><Relationship Id="rId1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48.png"/><Relationship Id="rId3" Type="http://schemas.openxmlformats.org/officeDocument/2006/relationships/tags" Target="../tags/tag60.xml"/><Relationship Id="rId7" Type="http://schemas.openxmlformats.org/officeDocument/2006/relationships/tags" Target="../tags/tag64.xml"/><Relationship Id="rId12" Type="http://schemas.openxmlformats.org/officeDocument/2006/relationships/image" Target="../media/image47.png"/><Relationship Id="rId2" Type="http://schemas.openxmlformats.org/officeDocument/2006/relationships/tags" Target="../tags/tag59.xml"/><Relationship Id="rId16" Type="http://schemas.openxmlformats.org/officeDocument/2006/relationships/image" Target="../media/image51.png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image" Target="../media/image46.png"/><Relationship Id="rId5" Type="http://schemas.openxmlformats.org/officeDocument/2006/relationships/tags" Target="../tags/tag62.xml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tags" Target="../tags/tag61.xml"/><Relationship Id="rId9" Type="http://schemas.openxmlformats.org/officeDocument/2006/relationships/notesSlide" Target="../notesSlides/notesSlide13.xml"/><Relationship Id="rId1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13" Type="http://schemas.openxmlformats.org/officeDocument/2006/relationships/image" Target="../media/image52.png"/><Relationship Id="rId18" Type="http://schemas.openxmlformats.org/officeDocument/2006/relationships/image" Target="../media/image50.png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12" Type="http://schemas.openxmlformats.org/officeDocument/2006/relationships/image" Target="../media/image45.png"/><Relationship Id="rId17" Type="http://schemas.openxmlformats.org/officeDocument/2006/relationships/image" Target="../media/image49.png"/><Relationship Id="rId2" Type="http://schemas.openxmlformats.org/officeDocument/2006/relationships/tags" Target="../tags/tag66.xml"/><Relationship Id="rId16" Type="http://schemas.openxmlformats.org/officeDocument/2006/relationships/image" Target="../media/image55.png"/><Relationship Id="rId20" Type="http://schemas.openxmlformats.org/officeDocument/2006/relationships/image" Target="../media/image57.png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notesSlide" Target="../notesSlides/notesSlide14.xml"/><Relationship Id="rId5" Type="http://schemas.openxmlformats.org/officeDocument/2006/relationships/tags" Target="../tags/tag69.xml"/><Relationship Id="rId15" Type="http://schemas.openxmlformats.org/officeDocument/2006/relationships/image" Target="../media/image54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56.png"/><Relationship Id="rId4" Type="http://schemas.openxmlformats.org/officeDocument/2006/relationships/tags" Target="../tags/tag68.xml"/><Relationship Id="rId9" Type="http://schemas.openxmlformats.org/officeDocument/2006/relationships/tags" Target="../tags/tag73.xml"/><Relationship Id="rId14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13" Type="http://schemas.openxmlformats.org/officeDocument/2006/relationships/image" Target="../media/image49.png"/><Relationship Id="rId18" Type="http://schemas.openxmlformats.org/officeDocument/2006/relationships/image" Target="../media/image60.png"/><Relationship Id="rId3" Type="http://schemas.openxmlformats.org/officeDocument/2006/relationships/tags" Target="../tags/tag76.xml"/><Relationship Id="rId7" Type="http://schemas.openxmlformats.org/officeDocument/2006/relationships/tags" Target="../tags/tag80.xml"/><Relationship Id="rId12" Type="http://schemas.openxmlformats.org/officeDocument/2006/relationships/image" Target="../media/image45.png"/><Relationship Id="rId17" Type="http://schemas.openxmlformats.org/officeDocument/2006/relationships/image" Target="../media/image59.png"/><Relationship Id="rId2" Type="http://schemas.openxmlformats.org/officeDocument/2006/relationships/tags" Target="../tags/tag75.xml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11" Type="http://schemas.openxmlformats.org/officeDocument/2006/relationships/notesSlide" Target="../notesSlides/notesSlide15.xml"/><Relationship Id="rId5" Type="http://schemas.openxmlformats.org/officeDocument/2006/relationships/tags" Target="../tags/tag78.xml"/><Relationship Id="rId15" Type="http://schemas.openxmlformats.org/officeDocument/2006/relationships/image" Target="../media/image56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61.png"/><Relationship Id="rId4" Type="http://schemas.openxmlformats.org/officeDocument/2006/relationships/tags" Target="../tags/tag77.xml"/><Relationship Id="rId9" Type="http://schemas.openxmlformats.org/officeDocument/2006/relationships/tags" Target="../tags/tag82.xml"/><Relationship Id="rId1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90.xml"/><Relationship Id="rId13" Type="http://schemas.openxmlformats.org/officeDocument/2006/relationships/tags" Target="../tags/tag95.xml"/><Relationship Id="rId18" Type="http://schemas.openxmlformats.org/officeDocument/2006/relationships/image" Target="../media/image64.png"/><Relationship Id="rId26" Type="http://schemas.openxmlformats.org/officeDocument/2006/relationships/image" Target="../media/image67.png"/><Relationship Id="rId3" Type="http://schemas.openxmlformats.org/officeDocument/2006/relationships/tags" Target="../tags/tag85.xml"/><Relationship Id="rId21" Type="http://schemas.openxmlformats.org/officeDocument/2006/relationships/image" Target="../media/image28.png"/><Relationship Id="rId7" Type="http://schemas.openxmlformats.org/officeDocument/2006/relationships/tags" Target="../tags/tag89.xml"/><Relationship Id="rId12" Type="http://schemas.openxmlformats.org/officeDocument/2006/relationships/tags" Target="../tags/tag94.xml"/><Relationship Id="rId17" Type="http://schemas.openxmlformats.org/officeDocument/2006/relationships/image" Target="../media/image63.png"/><Relationship Id="rId25" Type="http://schemas.openxmlformats.org/officeDocument/2006/relationships/image" Target="../media/image40.png"/><Relationship Id="rId2" Type="http://schemas.openxmlformats.org/officeDocument/2006/relationships/tags" Target="../tags/tag84.xml"/><Relationship Id="rId16" Type="http://schemas.openxmlformats.org/officeDocument/2006/relationships/notesSlide" Target="../notesSlides/notesSlide16.xml"/><Relationship Id="rId20" Type="http://schemas.openxmlformats.org/officeDocument/2006/relationships/image" Target="../media/image66.png"/><Relationship Id="rId29" Type="http://schemas.openxmlformats.org/officeDocument/2006/relationships/image" Target="../media/image70.png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11" Type="http://schemas.openxmlformats.org/officeDocument/2006/relationships/tags" Target="../tags/tag93.xml"/><Relationship Id="rId24" Type="http://schemas.openxmlformats.org/officeDocument/2006/relationships/image" Target="../media/image39.png"/><Relationship Id="rId5" Type="http://schemas.openxmlformats.org/officeDocument/2006/relationships/tags" Target="../tags/tag87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31.png"/><Relationship Id="rId28" Type="http://schemas.openxmlformats.org/officeDocument/2006/relationships/image" Target="../media/image69.png"/><Relationship Id="rId10" Type="http://schemas.openxmlformats.org/officeDocument/2006/relationships/tags" Target="../tags/tag92.xml"/><Relationship Id="rId19" Type="http://schemas.openxmlformats.org/officeDocument/2006/relationships/image" Target="../media/image65.png"/><Relationship Id="rId4" Type="http://schemas.openxmlformats.org/officeDocument/2006/relationships/tags" Target="../tags/tag86.xml"/><Relationship Id="rId9" Type="http://schemas.openxmlformats.org/officeDocument/2006/relationships/tags" Target="../tags/tag91.xml"/><Relationship Id="rId14" Type="http://schemas.openxmlformats.org/officeDocument/2006/relationships/tags" Target="../tags/tag96.xml"/><Relationship Id="rId22" Type="http://schemas.openxmlformats.org/officeDocument/2006/relationships/image" Target="../media/image30.png"/><Relationship Id="rId27" Type="http://schemas.openxmlformats.org/officeDocument/2006/relationships/image" Target="../media/image68.png"/><Relationship Id="rId30" Type="http://schemas.openxmlformats.org/officeDocument/2006/relationships/image" Target="../media/image7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04.xml"/><Relationship Id="rId13" Type="http://schemas.openxmlformats.org/officeDocument/2006/relationships/tags" Target="../tags/tag109.xml"/><Relationship Id="rId18" Type="http://schemas.openxmlformats.org/officeDocument/2006/relationships/image" Target="../media/image74.png"/><Relationship Id="rId26" Type="http://schemas.openxmlformats.org/officeDocument/2006/relationships/image" Target="../media/image82.png"/><Relationship Id="rId3" Type="http://schemas.openxmlformats.org/officeDocument/2006/relationships/tags" Target="../tags/tag99.xml"/><Relationship Id="rId21" Type="http://schemas.openxmlformats.org/officeDocument/2006/relationships/image" Target="../media/image77.png"/><Relationship Id="rId7" Type="http://schemas.openxmlformats.org/officeDocument/2006/relationships/tags" Target="../tags/tag103.xml"/><Relationship Id="rId12" Type="http://schemas.openxmlformats.org/officeDocument/2006/relationships/tags" Target="../tags/tag108.xml"/><Relationship Id="rId17" Type="http://schemas.openxmlformats.org/officeDocument/2006/relationships/image" Target="../media/image73.png"/><Relationship Id="rId25" Type="http://schemas.openxmlformats.org/officeDocument/2006/relationships/image" Target="../media/image81.png"/><Relationship Id="rId2" Type="http://schemas.openxmlformats.org/officeDocument/2006/relationships/tags" Target="../tags/tag98.xml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11" Type="http://schemas.openxmlformats.org/officeDocument/2006/relationships/tags" Target="../tags/tag107.xml"/><Relationship Id="rId24" Type="http://schemas.openxmlformats.org/officeDocument/2006/relationships/image" Target="../media/image80.png"/><Relationship Id="rId5" Type="http://schemas.openxmlformats.org/officeDocument/2006/relationships/tags" Target="../tags/tag101.xml"/><Relationship Id="rId15" Type="http://schemas.openxmlformats.org/officeDocument/2006/relationships/notesSlide" Target="../notesSlides/notesSlide17.xml"/><Relationship Id="rId23" Type="http://schemas.openxmlformats.org/officeDocument/2006/relationships/image" Target="../media/image79.png"/><Relationship Id="rId28" Type="http://schemas.openxmlformats.org/officeDocument/2006/relationships/image" Target="../media/image84.emf"/><Relationship Id="rId10" Type="http://schemas.openxmlformats.org/officeDocument/2006/relationships/tags" Target="../tags/tag106.xml"/><Relationship Id="rId19" Type="http://schemas.openxmlformats.org/officeDocument/2006/relationships/image" Target="../media/image75.png"/><Relationship Id="rId4" Type="http://schemas.openxmlformats.org/officeDocument/2006/relationships/tags" Target="../tags/tag100.xml"/><Relationship Id="rId9" Type="http://schemas.openxmlformats.org/officeDocument/2006/relationships/tags" Target="../tags/tag105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78.png"/><Relationship Id="rId27" Type="http://schemas.openxmlformats.org/officeDocument/2006/relationships/image" Target="../media/image83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tags" Target="../tags/tag122.xml"/><Relationship Id="rId18" Type="http://schemas.openxmlformats.org/officeDocument/2006/relationships/slideLayout" Target="../slideLayouts/slideLayout2.xml"/><Relationship Id="rId26" Type="http://schemas.openxmlformats.org/officeDocument/2006/relationships/image" Target="../media/image86.png"/><Relationship Id="rId3" Type="http://schemas.openxmlformats.org/officeDocument/2006/relationships/tags" Target="../tags/tag112.xml"/><Relationship Id="rId21" Type="http://schemas.openxmlformats.org/officeDocument/2006/relationships/image" Target="../media/image74.png"/><Relationship Id="rId34" Type="http://schemas.openxmlformats.org/officeDocument/2006/relationships/image" Target="../media/image93.png"/><Relationship Id="rId7" Type="http://schemas.openxmlformats.org/officeDocument/2006/relationships/tags" Target="../tags/tag116.xml"/><Relationship Id="rId12" Type="http://schemas.openxmlformats.org/officeDocument/2006/relationships/tags" Target="../tags/tag121.xml"/><Relationship Id="rId17" Type="http://schemas.openxmlformats.org/officeDocument/2006/relationships/tags" Target="../tags/tag126.xml"/><Relationship Id="rId25" Type="http://schemas.openxmlformats.org/officeDocument/2006/relationships/image" Target="../media/image85.png"/><Relationship Id="rId33" Type="http://schemas.openxmlformats.org/officeDocument/2006/relationships/image" Target="../media/image92.png"/><Relationship Id="rId2" Type="http://schemas.openxmlformats.org/officeDocument/2006/relationships/tags" Target="../tags/tag111.xml"/><Relationship Id="rId16" Type="http://schemas.openxmlformats.org/officeDocument/2006/relationships/tags" Target="../tags/tag125.xml"/><Relationship Id="rId20" Type="http://schemas.openxmlformats.org/officeDocument/2006/relationships/image" Target="../media/image72.png"/><Relationship Id="rId29" Type="http://schemas.openxmlformats.org/officeDocument/2006/relationships/image" Target="../media/image73.png"/><Relationship Id="rId1" Type="http://schemas.openxmlformats.org/officeDocument/2006/relationships/tags" Target="../tags/tag110.xml"/><Relationship Id="rId6" Type="http://schemas.openxmlformats.org/officeDocument/2006/relationships/tags" Target="../tags/tag115.xml"/><Relationship Id="rId11" Type="http://schemas.openxmlformats.org/officeDocument/2006/relationships/tags" Target="../tags/tag120.xml"/><Relationship Id="rId24" Type="http://schemas.openxmlformats.org/officeDocument/2006/relationships/image" Target="../media/image77.png"/><Relationship Id="rId32" Type="http://schemas.openxmlformats.org/officeDocument/2006/relationships/image" Target="../media/image91.png"/><Relationship Id="rId5" Type="http://schemas.openxmlformats.org/officeDocument/2006/relationships/tags" Target="../tags/tag114.xml"/><Relationship Id="rId15" Type="http://schemas.openxmlformats.org/officeDocument/2006/relationships/tags" Target="../tags/tag124.xml"/><Relationship Id="rId23" Type="http://schemas.openxmlformats.org/officeDocument/2006/relationships/image" Target="../media/image76.png"/><Relationship Id="rId28" Type="http://schemas.openxmlformats.org/officeDocument/2006/relationships/image" Target="../media/image88.png"/><Relationship Id="rId36" Type="http://schemas.openxmlformats.org/officeDocument/2006/relationships/image" Target="../media/image84.emf"/><Relationship Id="rId10" Type="http://schemas.openxmlformats.org/officeDocument/2006/relationships/tags" Target="../tags/tag119.xml"/><Relationship Id="rId19" Type="http://schemas.openxmlformats.org/officeDocument/2006/relationships/notesSlide" Target="../notesSlides/notesSlide18.xml"/><Relationship Id="rId31" Type="http://schemas.openxmlformats.org/officeDocument/2006/relationships/image" Target="../media/image90.png"/><Relationship Id="rId4" Type="http://schemas.openxmlformats.org/officeDocument/2006/relationships/tags" Target="../tags/tag113.xml"/><Relationship Id="rId9" Type="http://schemas.openxmlformats.org/officeDocument/2006/relationships/tags" Target="../tags/tag118.xml"/><Relationship Id="rId14" Type="http://schemas.openxmlformats.org/officeDocument/2006/relationships/tags" Target="../tags/tag123.xml"/><Relationship Id="rId22" Type="http://schemas.openxmlformats.org/officeDocument/2006/relationships/image" Target="../media/image75.png"/><Relationship Id="rId27" Type="http://schemas.openxmlformats.org/officeDocument/2006/relationships/image" Target="../media/image87.png"/><Relationship Id="rId30" Type="http://schemas.openxmlformats.org/officeDocument/2006/relationships/image" Target="../media/image89.png"/><Relationship Id="rId35" Type="http://schemas.openxmlformats.org/officeDocument/2006/relationships/image" Target="../media/image94.png"/><Relationship Id="rId8" Type="http://schemas.openxmlformats.org/officeDocument/2006/relationships/tags" Target="../tags/tag11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tags" Target="../tags/tag129.xml"/><Relationship Id="rId7" Type="http://schemas.openxmlformats.org/officeDocument/2006/relationships/notesSlide" Target="../notesSlides/notesSlide19.xml"/><Relationship Id="rId12" Type="http://schemas.openxmlformats.org/officeDocument/2006/relationships/image" Target="../media/image97.png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88.png"/><Relationship Id="rId5" Type="http://schemas.openxmlformats.org/officeDocument/2006/relationships/tags" Target="../tags/tag131.xml"/><Relationship Id="rId10" Type="http://schemas.openxmlformats.org/officeDocument/2006/relationships/image" Target="../media/image96.png"/><Relationship Id="rId4" Type="http://schemas.openxmlformats.org/officeDocument/2006/relationships/tags" Target="../tags/tag130.xml"/><Relationship Id="rId9" Type="http://schemas.openxmlformats.org/officeDocument/2006/relationships/image" Target="../media/image8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39.xml"/><Relationship Id="rId13" Type="http://schemas.openxmlformats.org/officeDocument/2006/relationships/image" Target="../media/image95.png"/><Relationship Id="rId18" Type="http://schemas.openxmlformats.org/officeDocument/2006/relationships/image" Target="../media/image32.png"/><Relationship Id="rId3" Type="http://schemas.openxmlformats.org/officeDocument/2006/relationships/tags" Target="../tags/tag134.xml"/><Relationship Id="rId21" Type="http://schemas.openxmlformats.org/officeDocument/2006/relationships/image" Target="../media/image100.png"/><Relationship Id="rId7" Type="http://schemas.openxmlformats.org/officeDocument/2006/relationships/tags" Target="../tags/tag138.xml"/><Relationship Id="rId12" Type="http://schemas.openxmlformats.org/officeDocument/2006/relationships/notesSlide" Target="../notesSlides/notesSlide20.xml"/><Relationship Id="rId17" Type="http://schemas.openxmlformats.org/officeDocument/2006/relationships/image" Target="../media/image29.png"/><Relationship Id="rId2" Type="http://schemas.openxmlformats.org/officeDocument/2006/relationships/tags" Target="../tags/tag133.xml"/><Relationship Id="rId16" Type="http://schemas.openxmlformats.org/officeDocument/2006/relationships/image" Target="../media/image97.png"/><Relationship Id="rId20" Type="http://schemas.openxmlformats.org/officeDocument/2006/relationships/image" Target="../media/image99.png"/><Relationship Id="rId1" Type="http://schemas.openxmlformats.org/officeDocument/2006/relationships/tags" Target="../tags/tag132.xml"/><Relationship Id="rId6" Type="http://schemas.openxmlformats.org/officeDocument/2006/relationships/tags" Target="../tags/tag137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36.xml"/><Relationship Id="rId15" Type="http://schemas.openxmlformats.org/officeDocument/2006/relationships/image" Target="../media/image98.png"/><Relationship Id="rId10" Type="http://schemas.openxmlformats.org/officeDocument/2006/relationships/tags" Target="../tags/tag141.xml"/><Relationship Id="rId19" Type="http://schemas.openxmlformats.org/officeDocument/2006/relationships/image" Target="../media/image33.png"/><Relationship Id="rId4" Type="http://schemas.openxmlformats.org/officeDocument/2006/relationships/tags" Target="../tags/tag135.xml"/><Relationship Id="rId9" Type="http://schemas.openxmlformats.org/officeDocument/2006/relationships/tags" Target="../tags/tag140.xml"/><Relationship Id="rId14" Type="http://schemas.openxmlformats.org/officeDocument/2006/relationships/image" Target="../media/image96.png"/><Relationship Id="rId22" Type="http://schemas.openxmlformats.org/officeDocument/2006/relationships/image" Target="../media/image101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tags" Target="../tags/tag154.xml"/><Relationship Id="rId18" Type="http://schemas.openxmlformats.org/officeDocument/2006/relationships/slideLayout" Target="../slideLayouts/slideLayout2.xml"/><Relationship Id="rId26" Type="http://schemas.openxmlformats.org/officeDocument/2006/relationships/image" Target="../media/image87.png"/><Relationship Id="rId3" Type="http://schemas.openxmlformats.org/officeDocument/2006/relationships/tags" Target="../tags/tag144.xml"/><Relationship Id="rId21" Type="http://schemas.openxmlformats.org/officeDocument/2006/relationships/image" Target="../media/image95.png"/><Relationship Id="rId34" Type="http://schemas.openxmlformats.org/officeDocument/2006/relationships/image" Target="../media/image93.png"/><Relationship Id="rId7" Type="http://schemas.openxmlformats.org/officeDocument/2006/relationships/tags" Target="../tags/tag148.xml"/><Relationship Id="rId12" Type="http://schemas.openxmlformats.org/officeDocument/2006/relationships/tags" Target="../tags/tag153.xml"/><Relationship Id="rId17" Type="http://schemas.openxmlformats.org/officeDocument/2006/relationships/tags" Target="../tags/tag158.xml"/><Relationship Id="rId25" Type="http://schemas.openxmlformats.org/officeDocument/2006/relationships/image" Target="../media/image86.png"/><Relationship Id="rId33" Type="http://schemas.openxmlformats.org/officeDocument/2006/relationships/image" Target="../media/image92.png"/><Relationship Id="rId2" Type="http://schemas.openxmlformats.org/officeDocument/2006/relationships/tags" Target="../tags/tag143.xml"/><Relationship Id="rId16" Type="http://schemas.openxmlformats.org/officeDocument/2006/relationships/tags" Target="../tags/tag157.xml"/><Relationship Id="rId20" Type="http://schemas.openxmlformats.org/officeDocument/2006/relationships/image" Target="../media/image102.png"/><Relationship Id="rId29" Type="http://schemas.openxmlformats.org/officeDocument/2006/relationships/image" Target="../media/image73.png"/><Relationship Id="rId1" Type="http://schemas.openxmlformats.org/officeDocument/2006/relationships/tags" Target="../tags/tag142.xml"/><Relationship Id="rId6" Type="http://schemas.openxmlformats.org/officeDocument/2006/relationships/tags" Target="../tags/tag147.xml"/><Relationship Id="rId11" Type="http://schemas.openxmlformats.org/officeDocument/2006/relationships/tags" Target="../tags/tag152.xml"/><Relationship Id="rId24" Type="http://schemas.openxmlformats.org/officeDocument/2006/relationships/image" Target="../media/image76.png"/><Relationship Id="rId32" Type="http://schemas.openxmlformats.org/officeDocument/2006/relationships/image" Target="../media/image91.png"/><Relationship Id="rId5" Type="http://schemas.openxmlformats.org/officeDocument/2006/relationships/tags" Target="../tags/tag146.xml"/><Relationship Id="rId15" Type="http://schemas.openxmlformats.org/officeDocument/2006/relationships/tags" Target="../tags/tag156.xml"/><Relationship Id="rId23" Type="http://schemas.openxmlformats.org/officeDocument/2006/relationships/image" Target="../media/image72.png"/><Relationship Id="rId28" Type="http://schemas.openxmlformats.org/officeDocument/2006/relationships/image" Target="../media/image97.png"/><Relationship Id="rId36" Type="http://schemas.openxmlformats.org/officeDocument/2006/relationships/image" Target="../media/image84.emf"/><Relationship Id="rId10" Type="http://schemas.openxmlformats.org/officeDocument/2006/relationships/tags" Target="../tags/tag151.xml"/><Relationship Id="rId19" Type="http://schemas.openxmlformats.org/officeDocument/2006/relationships/notesSlide" Target="../notesSlides/notesSlide21.xml"/><Relationship Id="rId31" Type="http://schemas.openxmlformats.org/officeDocument/2006/relationships/image" Target="../media/image90.png"/><Relationship Id="rId4" Type="http://schemas.openxmlformats.org/officeDocument/2006/relationships/tags" Target="../tags/tag145.xml"/><Relationship Id="rId9" Type="http://schemas.openxmlformats.org/officeDocument/2006/relationships/tags" Target="../tags/tag150.xml"/><Relationship Id="rId14" Type="http://schemas.openxmlformats.org/officeDocument/2006/relationships/tags" Target="../tags/tag155.xml"/><Relationship Id="rId22" Type="http://schemas.openxmlformats.org/officeDocument/2006/relationships/image" Target="../media/image96.png"/><Relationship Id="rId27" Type="http://schemas.openxmlformats.org/officeDocument/2006/relationships/image" Target="../media/image88.png"/><Relationship Id="rId30" Type="http://schemas.openxmlformats.org/officeDocument/2006/relationships/image" Target="../media/image89.png"/><Relationship Id="rId35" Type="http://schemas.openxmlformats.org/officeDocument/2006/relationships/image" Target="../media/image94.png"/><Relationship Id="rId8" Type="http://schemas.openxmlformats.org/officeDocument/2006/relationships/tags" Target="../tags/tag14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tags" Target="../tags/tag161.xml"/><Relationship Id="rId7" Type="http://schemas.openxmlformats.org/officeDocument/2006/relationships/image" Target="../media/image34.png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03.png"/><Relationship Id="rId4" Type="http://schemas.openxmlformats.org/officeDocument/2006/relationships/tags" Target="../tags/tag162.xml"/><Relationship Id="rId9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170.xml"/><Relationship Id="rId13" Type="http://schemas.openxmlformats.org/officeDocument/2006/relationships/notesSlide" Target="../notesSlides/notesSlide23.xml"/><Relationship Id="rId18" Type="http://schemas.openxmlformats.org/officeDocument/2006/relationships/image" Target="../media/image29.png"/><Relationship Id="rId3" Type="http://schemas.openxmlformats.org/officeDocument/2006/relationships/tags" Target="../tags/tag165.xml"/><Relationship Id="rId21" Type="http://schemas.openxmlformats.org/officeDocument/2006/relationships/image" Target="../media/image107.png"/><Relationship Id="rId7" Type="http://schemas.openxmlformats.org/officeDocument/2006/relationships/tags" Target="../tags/tag169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06.png"/><Relationship Id="rId2" Type="http://schemas.openxmlformats.org/officeDocument/2006/relationships/tags" Target="../tags/tag164.xml"/><Relationship Id="rId16" Type="http://schemas.openxmlformats.org/officeDocument/2006/relationships/image" Target="../media/image105.png"/><Relationship Id="rId20" Type="http://schemas.openxmlformats.org/officeDocument/2006/relationships/image" Target="../media/image33.png"/><Relationship Id="rId1" Type="http://schemas.openxmlformats.org/officeDocument/2006/relationships/tags" Target="../tags/tag163.xml"/><Relationship Id="rId6" Type="http://schemas.openxmlformats.org/officeDocument/2006/relationships/tags" Target="../tags/tag168.xml"/><Relationship Id="rId11" Type="http://schemas.openxmlformats.org/officeDocument/2006/relationships/tags" Target="../tags/tag173.xml"/><Relationship Id="rId24" Type="http://schemas.openxmlformats.org/officeDocument/2006/relationships/image" Target="../media/image110.png"/><Relationship Id="rId5" Type="http://schemas.openxmlformats.org/officeDocument/2006/relationships/tags" Target="../tags/tag167.xml"/><Relationship Id="rId15" Type="http://schemas.openxmlformats.org/officeDocument/2006/relationships/image" Target="../media/image104.png"/><Relationship Id="rId23" Type="http://schemas.openxmlformats.org/officeDocument/2006/relationships/image" Target="../media/image109.png"/><Relationship Id="rId10" Type="http://schemas.openxmlformats.org/officeDocument/2006/relationships/tags" Target="../tags/tag172.xml"/><Relationship Id="rId19" Type="http://schemas.openxmlformats.org/officeDocument/2006/relationships/image" Target="../media/image32.png"/><Relationship Id="rId4" Type="http://schemas.openxmlformats.org/officeDocument/2006/relationships/tags" Target="../tags/tag166.xml"/><Relationship Id="rId9" Type="http://schemas.openxmlformats.org/officeDocument/2006/relationships/tags" Target="../tags/tag171.xml"/><Relationship Id="rId14" Type="http://schemas.openxmlformats.org/officeDocument/2006/relationships/image" Target="../media/image103.png"/><Relationship Id="rId22" Type="http://schemas.openxmlformats.org/officeDocument/2006/relationships/image" Target="../media/image10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07.png"/><Relationship Id="rId3" Type="http://schemas.openxmlformats.org/officeDocument/2006/relationships/tags" Target="../tags/tag176.xml"/><Relationship Id="rId7" Type="http://schemas.openxmlformats.org/officeDocument/2006/relationships/tags" Target="../tags/tag180.xml"/><Relationship Id="rId12" Type="http://schemas.openxmlformats.org/officeDocument/2006/relationships/image" Target="../media/image111.png"/><Relationship Id="rId2" Type="http://schemas.openxmlformats.org/officeDocument/2006/relationships/tags" Target="../tags/tag175.xml"/><Relationship Id="rId16" Type="http://schemas.openxmlformats.org/officeDocument/2006/relationships/image" Target="../media/image110.png"/><Relationship Id="rId1" Type="http://schemas.openxmlformats.org/officeDocument/2006/relationships/tags" Target="../tags/tag174.xml"/><Relationship Id="rId6" Type="http://schemas.openxmlformats.org/officeDocument/2006/relationships/tags" Target="../tags/tag179.xml"/><Relationship Id="rId11" Type="http://schemas.openxmlformats.org/officeDocument/2006/relationships/image" Target="../media/image2.png"/><Relationship Id="rId5" Type="http://schemas.openxmlformats.org/officeDocument/2006/relationships/tags" Target="../tags/tag178.xml"/><Relationship Id="rId15" Type="http://schemas.openxmlformats.org/officeDocument/2006/relationships/image" Target="../media/image109.png"/><Relationship Id="rId10" Type="http://schemas.openxmlformats.org/officeDocument/2006/relationships/image" Target="../media/image103.png"/><Relationship Id="rId4" Type="http://schemas.openxmlformats.org/officeDocument/2006/relationships/tags" Target="../tags/tag177.xml"/><Relationship Id="rId9" Type="http://schemas.openxmlformats.org/officeDocument/2006/relationships/notesSlide" Target="../notesSlides/notesSlide24.xml"/><Relationship Id="rId14" Type="http://schemas.openxmlformats.org/officeDocument/2006/relationships/image" Target="../media/image10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tags" Target="../tags/tag183.xml"/><Relationship Id="rId7" Type="http://schemas.openxmlformats.org/officeDocument/2006/relationships/notesSlide" Target="../notesSlides/notesSlide25.xml"/><Relationship Id="rId12" Type="http://schemas.openxmlformats.org/officeDocument/2006/relationships/image" Target="../media/image103.png"/><Relationship Id="rId2" Type="http://schemas.openxmlformats.org/officeDocument/2006/relationships/tags" Target="../tags/tag182.xml"/><Relationship Id="rId1" Type="http://schemas.openxmlformats.org/officeDocument/2006/relationships/tags" Target="../tags/tag18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15.png"/><Relationship Id="rId5" Type="http://schemas.openxmlformats.org/officeDocument/2006/relationships/tags" Target="../tags/tag185.xml"/><Relationship Id="rId10" Type="http://schemas.openxmlformats.org/officeDocument/2006/relationships/image" Target="../media/image114.png"/><Relationship Id="rId4" Type="http://schemas.openxmlformats.org/officeDocument/2006/relationships/tags" Target="../tags/tag184.xml"/><Relationship Id="rId9" Type="http://schemas.openxmlformats.org/officeDocument/2006/relationships/image" Target="../media/image11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19.png"/><Relationship Id="rId3" Type="http://schemas.openxmlformats.org/officeDocument/2006/relationships/tags" Target="../tags/tag188.xml"/><Relationship Id="rId7" Type="http://schemas.openxmlformats.org/officeDocument/2006/relationships/tags" Target="../tags/tag192.xml"/><Relationship Id="rId12" Type="http://schemas.openxmlformats.org/officeDocument/2006/relationships/image" Target="../media/image118.png"/><Relationship Id="rId2" Type="http://schemas.openxmlformats.org/officeDocument/2006/relationships/tags" Target="../tags/tag187.xml"/><Relationship Id="rId16" Type="http://schemas.openxmlformats.org/officeDocument/2006/relationships/image" Target="../media/image113.png"/><Relationship Id="rId1" Type="http://schemas.openxmlformats.org/officeDocument/2006/relationships/tags" Target="../tags/tag186.xml"/><Relationship Id="rId6" Type="http://schemas.openxmlformats.org/officeDocument/2006/relationships/tags" Target="../tags/tag191.xml"/><Relationship Id="rId11" Type="http://schemas.openxmlformats.org/officeDocument/2006/relationships/image" Target="../media/image117.png"/><Relationship Id="rId5" Type="http://schemas.openxmlformats.org/officeDocument/2006/relationships/tags" Target="../tags/tag190.xml"/><Relationship Id="rId15" Type="http://schemas.openxmlformats.org/officeDocument/2006/relationships/image" Target="../media/image112.png"/><Relationship Id="rId10" Type="http://schemas.openxmlformats.org/officeDocument/2006/relationships/image" Target="../media/image116.png"/><Relationship Id="rId4" Type="http://schemas.openxmlformats.org/officeDocument/2006/relationships/tags" Target="../tags/tag189.xml"/><Relationship Id="rId9" Type="http://schemas.openxmlformats.org/officeDocument/2006/relationships/notesSlide" Target="../notesSlides/notesSlide26.xml"/><Relationship Id="rId14" Type="http://schemas.openxmlformats.org/officeDocument/2006/relationships/image" Target="../media/image12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14.png"/><Relationship Id="rId3" Type="http://schemas.openxmlformats.org/officeDocument/2006/relationships/tags" Target="../tags/tag195.xml"/><Relationship Id="rId7" Type="http://schemas.openxmlformats.org/officeDocument/2006/relationships/tags" Target="../tags/tag199.xml"/><Relationship Id="rId12" Type="http://schemas.openxmlformats.org/officeDocument/2006/relationships/image" Target="../media/image122.png"/><Relationship Id="rId2" Type="http://schemas.openxmlformats.org/officeDocument/2006/relationships/tags" Target="../tags/tag194.xml"/><Relationship Id="rId16" Type="http://schemas.openxmlformats.org/officeDocument/2006/relationships/image" Target="../media/image123.png"/><Relationship Id="rId1" Type="http://schemas.openxmlformats.org/officeDocument/2006/relationships/tags" Target="../tags/tag193.xml"/><Relationship Id="rId6" Type="http://schemas.openxmlformats.org/officeDocument/2006/relationships/tags" Target="../tags/tag198.xml"/><Relationship Id="rId11" Type="http://schemas.openxmlformats.org/officeDocument/2006/relationships/image" Target="../media/image121.png"/><Relationship Id="rId5" Type="http://schemas.openxmlformats.org/officeDocument/2006/relationships/tags" Target="../tags/tag197.xml"/><Relationship Id="rId15" Type="http://schemas.openxmlformats.org/officeDocument/2006/relationships/image" Target="../media/image103.png"/><Relationship Id="rId10" Type="http://schemas.openxmlformats.org/officeDocument/2006/relationships/image" Target="../media/image117.png"/><Relationship Id="rId4" Type="http://schemas.openxmlformats.org/officeDocument/2006/relationships/tags" Target="../tags/tag196.xml"/><Relationship Id="rId9" Type="http://schemas.openxmlformats.org/officeDocument/2006/relationships/notesSlide" Target="../notesSlides/notesSlide27.xml"/><Relationship Id="rId14" Type="http://schemas.openxmlformats.org/officeDocument/2006/relationships/image" Target="../media/image1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1.xml"/><Relationship Id="rId1" Type="http://schemas.openxmlformats.org/officeDocument/2006/relationships/tags" Target="../tags/tag200.xml"/><Relationship Id="rId6" Type="http://schemas.openxmlformats.org/officeDocument/2006/relationships/image" Target="../media/image120.png"/><Relationship Id="rId5" Type="http://schemas.openxmlformats.org/officeDocument/2006/relationships/image" Target="../media/image123.png"/><Relationship Id="rId4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tags" Target="../tags/tag204.xml"/><Relationship Id="rId7" Type="http://schemas.openxmlformats.org/officeDocument/2006/relationships/notesSlide" Target="../notesSlides/notesSlide29.xml"/><Relationship Id="rId12" Type="http://schemas.openxmlformats.org/officeDocument/2006/relationships/image" Target="../media/image128.png"/><Relationship Id="rId2" Type="http://schemas.openxmlformats.org/officeDocument/2006/relationships/tags" Target="../tags/tag203.xml"/><Relationship Id="rId1" Type="http://schemas.openxmlformats.org/officeDocument/2006/relationships/tags" Target="../tags/tag20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27.png"/><Relationship Id="rId5" Type="http://schemas.openxmlformats.org/officeDocument/2006/relationships/tags" Target="../tags/tag206.xml"/><Relationship Id="rId10" Type="http://schemas.openxmlformats.org/officeDocument/2006/relationships/image" Target="../media/image126.png"/><Relationship Id="rId4" Type="http://schemas.openxmlformats.org/officeDocument/2006/relationships/tags" Target="../tags/tag205.xml"/><Relationship Id="rId9" Type="http://schemas.openxmlformats.org/officeDocument/2006/relationships/image" Target="../media/image1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13" Type="http://schemas.openxmlformats.org/officeDocument/2006/relationships/image" Target="../media/image5.png"/><Relationship Id="rId3" Type="http://schemas.openxmlformats.org/officeDocument/2006/relationships/tags" Target="../tags/tag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image" Target="../media/image3.png"/><Relationship Id="rId5" Type="http://schemas.openxmlformats.org/officeDocument/2006/relationships/tags" Target="../tags/tag7.xml"/><Relationship Id="rId10" Type="http://schemas.openxmlformats.org/officeDocument/2006/relationships/image" Target="../media/image2.png"/><Relationship Id="rId4" Type="http://schemas.openxmlformats.org/officeDocument/2006/relationships/tags" Target="../tags/tag6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tags" Target="../tags/tag209.xml"/><Relationship Id="rId7" Type="http://schemas.openxmlformats.org/officeDocument/2006/relationships/image" Target="../media/image129.png"/><Relationship Id="rId2" Type="http://schemas.openxmlformats.org/officeDocument/2006/relationships/tags" Target="../tags/tag208.xml"/><Relationship Id="rId1" Type="http://schemas.openxmlformats.org/officeDocument/2006/relationships/tags" Target="../tags/tag20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11.xml"/><Relationship Id="rId10" Type="http://schemas.openxmlformats.org/officeDocument/2006/relationships/image" Target="../media/image132.png"/><Relationship Id="rId4" Type="http://schemas.openxmlformats.org/officeDocument/2006/relationships/tags" Target="../tags/tag210.xml"/><Relationship Id="rId9" Type="http://schemas.openxmlformats.org/officeDocument/2006/relationships/image" Target="../media/image1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214.xml"/><Relationship Id="rId7" Type="http://schemas.openxmlformats.org/officeDocument/2006/relationships/image" Target="../media/image133.png"/><Relationship Id="rId2" Type="http://schemas.openxmlformats.org/officeDocument/2006/relationships/tags" Target="../tags/tag213.xml"/><Relationship Id="rId1" Type="http://schemas.openxmlformats.org/officeDocument/2006/relationships/tags" Target="../tags/tag212.xml"/><Relationship Id="rId6" Type="http://schemas.openxmlformats.org/officeDocument/2006/relationships/image" Target="../media/image130.png"/><Relationship Id="rId5" Type="http://schemas.openxmlformats.org/officeDocument/2006/relationships/image" Target="../media/image129.png"/><Relationship Id="rId4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217.xml"/><Relationship Id="rId7" Type="http://schemas.openxmlformats.org/officeDocument/2006/relationships/image" Target="../media/image132.png"/><Relationship Id="rId2" Type="http://schemas.openxmlformats.org/officeDocument/2006/relationships/tags" Target="../tags/tag216.xml"/><Relationship Id="rId1" Type="http://schemas.openxmlformats.org/officeDocument/2006/relationships/tags" Target="../tags/tag215.xml"/><Relationship Id="rId6" Type="http://schemas.openxmlformats.org/officeDocument/2006/relationships/image" Target="../media/image130.png"/><Relationship Id="rId5" Type="http://schemas.openxmlformats.org/officeDocument/2006/relationships/image" Target="../media/image131.png"/><Relationship Id="rId4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tags" Target="../tags/tag220.xml"/><Relationship Id="rId7" Type="http://schemas.openxmlformats.org/officeDocument/2006/relationships/image" Target="../media/image135.png"/><Relationship Id="rId2" Type="http://schemas.openxmlformats.org/officeDocument/2006/relationships/tags" Target="../tags/tag219.xml"/><Relationship Id="rId1" Type="http://schemas.openxmlformats.org/officeDocument/2006/relationships/tags" Target="../tags/tag218.xml"/><Relationship Id="rId6" Type="http://schemas.openxmlformats.org/officeDocument/2006/relationships/image" Target="../media/image134.png"/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tags" Target="../tags/tag233.xml"/><Relationship Id="rId18" Type="http://schemas.openxmlformats.org/officeDocument/2006/relationships/tags" Target="../tags/tag238.xml"/><Relationship Id="rId26" Type="http://schemas.openxmlformats.org/officeDocument/2006/relationships/image" Target="../media/image140.png"/><Relationship Id="rId39" Type="http://schemas.openxmlformats.org/officeDocument/2006/relationships/image" Target="../media/image153.png"/><Relationship Id="rId21" Type="http://schemas.openxmlformats.org/officeDocument/2006/relationships/slideLayout" Target="../slideLayouts/slideLayout2.xml"/><Relationship Id="rId34" Type="http://schemas.openxmlformats.org/officeDocument/2006/relationships/image" Target="../media/image148.png"/><Relationship Id="rId42" Type="http://schemas.openxmlformats.org/officeDocument/2006/relationships/image" Target="../media/image156.png"/><Relationship Id="rId7" Type="http://schemas.openxmlformats.org/officeDocument/2006/relationships/tags" Target="../tags/tag227.xml"/><Relationship Id="rId2" Type="http://schemas.openxmlformats.org/officeDocument/2006/relationships/tags" Target="../tags/tag222.xml"/><Relationship Id="rId16" Type="http://schemas.openxmlformats.org/officeDocument/2006/relationships/tags" Target="../tags/tag236.xml"/><Relationship Id="rId20" Type="http://schemas.openxmlformats.org/officeDocument/2006/relationships/tags" Target="../tags/tag240.xml"/><Relationship Id="rId29" Type="http://schemas.openxmlformats.org/officeDocument/2006/relationships/image" Target="../media/image143.png"/><Relationship Id="rId41" Type="http://schemas.openxmlformats.org/officeDocument/2006/relationships/image" Target="../media/image155.png"/><Relationship Id="rId1" Type="http://schemas.openxmlformats.org/officeDocument/2006/relationships/tags" Target="../tags/tag221.xml"/><Relationship Id="rId6" Type="http://schemas.openxmlformats.org/officeDocument/2006/relationships/tags" Target="../tags/tag226.xml"/><Relationship Id="rId11" Type="http://schemas.openxmlformats.org/officeDocument/2006/relationships/tags" Target="../tags/tag231.xml"/><Relationship Id="rId24" Type="http://schemas.openxmlformats.org/officeDocument/2006/relationships/image" Target="../media/image138.png"/><Relationship Id="rId32" Type="http://schemas.openxmlformats.org/officeDocument/2006/relationships/image" Target="../media/image146.png"/><Relationship Id="rId37" Type="http://schemas.openxmlformats.org/officeDocument/2006/relationships/image" Target="../media/image151.png"/><Relationship Id="rId40" Type="http://schemas.openxmlformats.org/officeDocument/2006/relationships/image" Target="../media/image154.png"/><Relationship Id="rId5" Type="http://schemas.openxmlformats.org/officeDocument/2006/relationships/tags" Target="../tags/tag225.xml"/><Relationship Id="rId15" Type="http://schemas.openxmlformats.org/officeDocument/2006/relationships/tags" Target="../tags/tag235.xml"/><Relationship Id="rId23" Type="http://schemas.openxmlformats.org/officeDocument/2006/relationships/image" Target="../media/image137.wmf"/><Relationship Id="rId28" Type="http://schemas.openxmlformats.org/officeDocument/2006/relationships/image" Target="../media/image142.png"/><Relationship Id="rId36" Type="http://schemas.openxmlformats.org/officeDocument/2006/relationships/image" Target="../media/image150.png"/><Relationship Id="rId10" Type="http://schemas.openxmlformats.org/officeDocument/2006/relationships/tags" Target="../tags/tag230.xml"/><Relationship Id="rId19" Type="http://schemas.openxmlformats.org/officeDocument/2006/relationships/tags" Target="../tags/tag239.xml"/><Relationship Id="rId31" Type="http://schemas.openxmlformats.org/officeDocument/2006/relationships/image" Target="../media/image145.png"/><Relationship Id="rId4" Type="http://schemas.openxmlformats.org/officeDocument/2006/relationships/tags" Target="../tags/tag224.xml"/><Relationship Id="rId9" Type="http://schemas.openxmlformats.org/officeDocument/2006/relationships/tags" Target="../tags/tag229.xml"/><Relationship Id="rId14" Type="http://schemas.openxmlformats.org/officeDocument/2006/relationships/tags" Target="../tags/tag234.xml"/><Relationship Id="rId22" Type="http://schemas.openxmlformats.org/officeDocument/2006/relationships/notesSlide" Target="../notesSlides/notesSlide32.xml"/><Relationship Id="rId27" Type="http://schemas.openxmlformats.org/officeDocument/2006/relationships/image" Target="../media/image141.png"/><Relationship Id="rId30" Type="http://schemas.openxmlformats.org/officeDocument/2006/relationships/image" Target="../media/image144.png"/><Relationship Id="rId35" Type="http://schemas.openxmlformats.org/officeDocument/2006/relationships/image" Target="../media/image149.png"/><Relationship Id="rId43" Type="http://schemas.openxmlformats.org/officeDocument/2006/relationships/image" Target="../media/image157.png"/><Relationship Id="rId8" Type="http://schemas.openxmlformats.org/officeDocument/2006/relationships/tags" Target="../tags/tag228.xml"/><Relationship Id="rId3" Type="http://schemas.openxmlformats.org/officeDocument/2006/relationships/tags" Target="../tags/tag223.xml"/><Relationship Id="rId12" Type="http://schemas.openxmlformats.org/officeDocument/2006/relationships/tags" Target="../tags/tag232.xml"/><Relationship Id="rId17" Type="http://schemas.openxmlformats.org/officeDocument/2006/relationships/tags" Target="../tags/tag237.xml"/><Relationship Id="rId25" Type="http://schemas.openxmlformats.org/officeDocument/2006/relationships/image" Target="../media/image139.png"/><Relationship Id="rId33" Type="http://schemas.openxmlformats.org/officeDocument/2006/relationships/image" Target="../media/image147.png"/><Relationship Id="rId38" Type="http://schemas.openxmlformats.org/officeDocument/2006/relationships/image" Target="../media/image15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3.xml"/><Relationship Id="rId13" Type="http://schemas.openxmlformats.org/officeDocument/2006/relationships/image" Target="../media/image82.png"/><Relationship Id="rId3" Type="http://schemas.openxmlformats.org/officeDocument/2006/relationships/tags" Target="../tags/tag24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79.png"/><Relationship Id="rId2" Type="http://schemas.openxmlformats.org/officeDocument/2006/relationships/tags" Target="../tags/tag242.xml"/><Relationship Id="rId1" Type="http://schemas.openxmlformats.org/officeDocument/2006/relationships/tags" Target="../tags/tag241.xml"/><Relationship Id="rId6" Type="http://schemas.openxmlformats.org/officeDocument/2006/relationships/tags" Target="../tags/tag246.xml"/><Relationship Id="rId11" Type="http://schemas.openxmlformats.org/officeDocument/2006/relationships/image" Target="../media/image78.png"/><Relationship Id="rId5" Type="http://schemas.openxmlformats.org/officeDocument/2006/relationships/tags" Target="../tags/tag245.xml"/><Relationship Id="rId10" Type="http://schemas.openxmlformats.org/officeDocument/2006/relationships/image" Target="../media/image80.png"/><Relationship Id="rId4" Type="http://schemas.openxmlformats.org/officeDocument/2006/relationships/tags" Target="../tags/tag244.xml"/><Relationship Id="rId9" Type="http://schemas.openxmlformats.org/officeDocument/2006/relationships/image" Target="../media/image158.png"/><Relationship Id="rId14" Type="http://schemas.openxmlformats.org/officeDocument/2006/relationships/image" Target="../media/image8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4.xml"/><Relationship Id="rId13" Type="http://schemas.openxmlformats.org/officeDocument/2006/relationships/image" Target="../media/image161.png"/><Relationship Id="rId3" Type="http://schemas.openxmlformats.org/officeDocument/2006/relationships/tags" Target="../tags/tag249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60.png"/><Relationship Id="rId2" Type="http://schemas.openxmlformats.org/officeDocument/2006/relationships/tags" Target="../tags/tag248.xml"/><Relationship Id="rId1" Type="http://schemas.openxmlformats.org/officeDocument/2006/relationships/tags" Target="../tags/tag247.xml"/><Relationship Id="rId6" Type="http://schemas.openxmlformats.org/officeDocument/2006/relationships/tags" Target="../tags/tag252.xml"/><Relationship Id="rId11" Type="http://schemas.openxmlformats.org/officeDocument/2006/relationships/image" Target="../media/image110.png"/><Relationship Id="rId5" Type="http://schemas.openxmlformats.org/officeDocument/2006/relationships/tags" Target="../tags/tag251.xml"/><Relationship Id="rId10" Type="http://schemas.openxmlformats.org/officeDocument/2006/relationships/image" Target="../media/image108.png"/><Relationship Id="rId4" Type="http://schemas.openxmlformats.org/officeDocument/2006/relationships/tags" Target="../tags/tag250.xml"/><Relationship Id="rId9" Type="http://schemas.openxmlformats.org/officeDocument/2006/relationships/image" Target="../media/image159.png"/><Relationship Id="rId14" Type="http://schemas.openxmlformats.org/officeDocument/2006/relationships/image" Target="../media/image16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3" Type="http://schemas.openxmlformats.org/officeDocument/2006/relationships/tags" Target="../tags/tag255.xml"/><Relationship Id="rId7" Type="http://schemas.openxmlformats.org/officeDocument/2006/relationships/image" Target="../media/image163.png"/><Relationship Id="rId2" Type="http://schemas.openxmlformats.org/officeDocument/2006/relationships/tags" Target="../tags/tag254.xml"/><Relationship Id="rId1" Type="http://schemas.openxmlformats.org/officeDocument/2006/relationships/tags" Target="../tags/tag253.xml"/><Relationship Id="rId6" Type="http://schemas.openxmlformats.org/officeDocument/2006/relationships/notesSlide" Target="../notesSlides/notesSlide35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66.png"/><Relationship Id="rId4" Type="http://schemas.openxmlformats.org/officeDocument/2006/relationships/tags" Target="../tags/tag256.xml"/><Relationship Id="rId9" Type="http://schemas.openxmlformats.org/officeDocument/2006/relationships/image" Target="../media/image16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264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82.png"/><Relationship Id="rId3" Type="http://schemas.openxmlformats.org/officeDocument/2006/relationships/tags" Target="../tags/tag259.xml"/><Relationship Id="rId21" Type="http://schemas.openxmlformats.org/officeDocument/2006/relationships/image" Target="../media/image168.png"/><Relationship Id="rId7" Type="http://schemas.openxmlformats.org/officeDocument/2006/relationships/tags" Target="../tags/tag263.xml"/><Relationship Id="rId12" Type="http://schemas.openxmlformats.org/officeDocument/2006/relationships/tags" Target="../tags/tag268.xml"/><Relationship Id="rId17" Type="http://schemas.openxmlformats.org/officeDocument/2006/relationships/image" Target="../media/image79.png"/><Relationship Id="rId25" Type="http://schemas.openxmlformats.org/officeDocument/2006/relationships/image" Target="../media/image172.png"/><Relationship Id="rId2" Type="http://schemas.openxmlformats.org/officeDocument/2006/relationships/tags" Target="../tags/tag258.xml"/><Relationship Id="rId16" Type="http://schemas.openxmlformats.org/officeDocument/2006/relationships/image" Target="../media/image78.png"/><Relationship Id="rId20" Type="http://schemas.openxmlformats.org/officeDocument/2006/relationships/image" Target="../media/image167.png"/><Relationship Id="rId1" Type="http://schemas.openxmlformats.org/officeDocument/2006/relationships/tags" Target="../tags/tag257.xml"/><Relationship Id="rId6" Type="http://schemas.openxmlformats.org/officeDocument/2006/relationships/tags" Target="../tags/tag262.xml"/><Relationship Id="rId11" Type="http://schemas.openxmlformats.org/officeDocument/2006/relationships/tags" Target="../tags/tag267.xml"/><Relationship Id="rId24" Type="http://schemas.openxmlformats.org/officeDocument/2006/relationships/image" Target="../media/image171.png"/><Relationship Id="rId5" Type="http://schemas.openxmlformats.org/officeDocument/2006/relationships/tags" Target="../tags/tag261.xml"/><Relationship Id="rId15" Type="http://schemas.openxmlformats.org/officeDocument/2006/relationships/image" Target="../media/image80.png"/><Relationship Id="rId23" Type="http://schemas.openxmlformats.org/officeDocument/2006/relationships/image" Target="../media/image170.png"/><Relationship Id="rId10" Type="http://schemas.openxmlformats.org/officeDocument/2006/relationships/tags" Target="../tags/tag266.xml"/><Relationship Id="rId19" Type="http://schemas.openxmlformats.org/officeDocument/2006/relationships/image" Target="../media/image83.png"/><Relationship Id="rId4" Type="http://schemas.openxmlformats.org/officeDocument/2006/relationships/tags" Target="../tags/tag260.xml"/><Relationship Id="rId9" Type="http://schemas.openxmlformats.org/officeDocument/2006/relationships/tags" Target="../tags/tag265.xml"/><Relationship Id="rId14" Type="http://schemas.openxmlformats.org/officeDocument/2006/relationships/notesSlide" Target="../notesSlides/notesSlide36.xml"/><Relationship Id="rId22" Type="http://schemas.openxmlformats.org/officeDocument/2006/relationships/image" Target="../media/image16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11.xml"/><Relationship Id="rId7" Type="http://schemas.openxmlformats.org/officeDocument/2006/relationships/image" Target="../media/image7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0.emf"/><Relationship Id="rId4" Type="http://schemas.openxmlformats.org/officeDocument/2006/relationships/tags" Target="../tags/tag12.xml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3" Type="http://schemas.openxmlformats.org/officeDocument/2006/relationships/tags" Target="../tags/tag271.xml"/><Relationship Id="rId7" Type="http://schemas.openxmlformats.org/officeDocument/2006/relationships/image" Target="../media/image173.png"/><Relationship Id="rId2" Type="http://schemas.openxmlformats.org/officeDocument/2006/relationships/tags" Target="../tags/tag270.xml"/><Relationship Id="rId1" Type="http://schemas.openxmlformats.org/officeDocument/2006/relationships/tags" Target="../tags/tag269.xml"/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76.png"/><Relationship Id="rId4" Type="http://schemas.openxmlformats.org/officeDocument/2006/relationships/tags" Target="../tags/tag272.xml"/><Relationship Id="rId9" Type="http://schemas.openxmlformats.org/officeDocument/2006/relationships/image" Target="../media/image17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png"/><Relationship Id="rId3" Type="http://schemas.openxmlformats.org/officeDocument/2006/relationships/tags" Target="../tags/tag275.xml"/><Relationship Id="rId7" Type="http://schemas.openxmlformats.org/officeDocument/2006/relationships/image" Target="../media/image177.png"/><Relationship Id="rId2" Type="http://schemas.openxmlformats.org/officeDocument/2006/relationships/tags" Target="../tags/tag274.xml"/><Relationship Id="rId1" Type="http://schemas.openxmlformats.org/officeDocument/2006/relationships/tags" Target="../tags/tag273.xml"/><Relationship Id="rId6" Type="http://schemas.openxmlformats.org/officeDocument/2006/relationships/notesSlide" Target="../notesSlides/notesSlide3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80.png"/><Relationship Id="rId4" Type="http://schemas.openxmlformats.org/officeDocument/2006/relationships/tags" Target="../tags/tag276.xml"/><Relationship Id="rId9" Type="http://schemas.openxmlformats.org/officeDocument/2006/relationships/image" Target="../media/image17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3" Type="http://schemas.openxmlformats.org/officeDocument/2006/relationships/tags" Target="../tags/tag279.xml"/><Relationship Id="rId7" Type="http://schemas.openxmlformats.org/officeDocument/2006/relationships/image" Target="../media/image182.png"/><Relationship Id="rId2" Type="http://schemas.openxmlformats.org/officeDocument/2006/relationships/tags" Target="../tags/tag278.xml"/><Relationship Id="rId1" Type="http://schemas.openxmlformats.org/officeDocument/2006/relationships/tags" Target="../tags/tag277.xml"/><Relationship Id="rId6" Type="http://schemas.openxmlformats.org/officeDocument/2006/relationships/image" Target="../media/image181.png"/><Relationship Id="rId5" Type="http://schemas.openxmlformats.org/officeDocument/2006/relationships/notesSlide" Target="../notesSlides/notesSlide39.xml"/><Relationship Id="rId4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3" Type="http://schemas.openxmlformats.org/officeDocument/2006/relationships/tags" Target="../tags/tag282.xml"/><Relationship Id="rId7" Type="http://schemas.openxmlformats.org/officeDocument/2006/relationships/notesSlide" Target="../notesSlides/notesSlide40.xml"/><Relationship Id="rId12" Type="http://schemas.openxmlformats.org/officeDocument/2006/relationships/image" Target="../media/image185.png"/><Relationship Id="rId2" Type="http://schemas.openxmlformats.org/officeDocument/2006/relationships/tags" Target="../tags/tag281.xml"/><Relationship Id="rId1" Type="http://schemas.openxmlformats.org/officeDocument/2006/relationships/tags" Target="../tags/tag280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5" Type="http://schemas.openxmlformats.org/officeDocument/2006/relationships/tags" Target="../tags/tag284.xml"/><Relationship Id="rId10" Type="http://schemas.openxmlformats.org/officeDocument/2006/relationships/image" Target="../media/image36.png"/><Relationship Id="rId4" Type="http://schemas.openxmlformats.org/officeDocument/2006/relationships/tags" Target="../tags/tag283.xml"/><Relationship Id="rId9" Type="http://schemas.openxmlformats.org/officeDocument/2006/relationships/image" Target="../media/image184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tags" Target="../tags/tag292.xml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tags" Target="../tags/tag287.xml"/><Relationship Id="rId21" Type="http://schemas.openxmlformats.org/officeDocument/2006/relationships/image" Target="../media/image188.png"/><Relationship Id="rId7" Type="http://schemas.openxmlformats.org/officeDocument/2006/relationships/tags" Target="../tags/tag291.xml"/><Relationship Id="rId12" Type="http://schemas.openxmlformats.org/officeDocument/2006/relationships/notesSlide" Target="../notesSlides/notesSlide41.xml"/><Relationship Id="rId17" Type="http://schemas.openxmlformats.org/officeDocument/2006/relationships/image" Target="../media/image32.png"/><Relationship Id="rId2" Type="http://schemas.openxmlformats.org/officeDocument/2006/relationships/tags" Target="../tags/tag286.xml"/><Relationship Id="rId16" Type="http://schemas.openxmlformats.org/officeDocument/2006/relationships/image" Target="../media/image29.png"/><Relationship Id="rId20" Type="http://schemas.openxmlformats.org/officeDocument/2006/relationships/image" Target="../media/image187.png"/><Relationship Id="rId1" Type="http://schemas.openxmlformats.org/officeDocument/2006/relationships/tags" Target="../tags/tag285.xml"/><Relationship Id="rId6" Type="http://schemas.openxmlformats.org/officeDocument/2006/relationships/tags" Target="../tags/tag29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89.xml"/><Relationship Id="rId15" Type="http://schemas.openxmlformats.org/officeDocument/2006/relationships/image" Target="../media/image31.png"/><Relationship Id="rId10" Type="http://schemas.openxmlformats.org/officeDocument/2006/relationships/tags" Target="../tags/tag294.xml"/><Relationship Id="rId19" Type="http://schemas.openxmlformats.org/officeDocument/2006/relationships/image" Target="../media/image186.png"/><Relationship Id="rId4" Type="http://schemas.openxmlformats.org/officeDocument/2006/relationships/tags" Target="../tags/tag288.xml"/><Relationship Id="rId9" Type="http://schemas.openxmlformats.org/officeDocument/2006/relationships/tags" Target="../tags/tag293.xml"/><Relationship Id="rId14" Type="http://schemas.openxmlformats.org/officeDocument/2006/relationships/image" Target="../media/image30.png"/><Relationship Id="rId22" Type="http://schemas.openxmlformats.org/officeDocument/2006/relationships/image" Target="../media/image18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3" Type="http://schemas.openxmlformats.org/officeDocument/2006/relationships/tags" Target="../tags/tag297.xml"/><Relationship Id="rId7" Type="http://schemas.openxmlformats.org/officeDocument/2006/relationships/image" Target="../media/image190.png"/><Relationship Id="rId2" Type="http://schemas.openxmlformats.org/officeDocument/2006/relationships/tags" Target="../tags/tag296.xml"/><Relationship Id="rId1" Type="http://schemas.openxmlformats.org/officeDocument/2006/relationships/tags" Target="../tags/tag295.xml"/><Relationship Id="rId6" Type="http://schemas.openxmlformats.org/officeDocument/2006/relationships/notesSlide" Target="../notesSlides/notesSlide4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93.png"/><Relationship Id="rId4" Type="http://schemas.openxmlformats.org/officeDocument/2006/relationships/tags" Target="../tags/tag298.xml"/><Relationship Id="rId9" Type="http://schemas.openxmlformats.org/officeDocument/2006/relationships/image" Target="../media/image19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3.xml"/><Relationship Id="rId13" Type="http://schemas.openxmlformats.org/officeDocument/2006/relationships/image" Target="../media/image31.png"/><Relationship Id="rId3" Type="http://schemas.openxmlformats.org/officeDocument/2006/relationships/tags" Target="../tags/tag301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0.png"/><Relationship Id="rId2" Type="http://schemas.openxmlformats.org/officeDocument/2006/relationships/tags" Target="../tags/tag300.xml"/><Relationship Id="rId1" Type="http://schemas.openxmlformats.org/officeDocument/2006/relationships/tags" Target="../tags/tag299.xml"/><Relationship Id="rId6" Type="http://schemas.openxmlformats.org/officeDocument/2006/relationships/tags" Target="../tags/tag304.xml"/><Relationship Id="rId11" Type="http://schemas.openxmlformats.org/officeDocument/2006/relationships/image" Target="../media/image28.png"/><Relationship Id="rId5" Type="http://schemas.openxmlformats.org/officeDocument/2006/relationships/tags" Target="../tags/tag303.xml"/><Relationship Id="rId10" Type="http://schemas.openxmlformats.org/officeDocument/2006/relationships/image" Target="../media/image39.png"/><Relationship Id="rId4" Type="http://schemas.openxmlformats.org/officeDocument/2006/relationships/tags" Target="../tags/tag302.xml"/><Relationship Id="rId9" Type="http://schemas.openxmlformats.org/officeDocument/2006/relationships/image" Target="../media/image38.png"/><Relationship Id="rId14" Type="http://schemas.openxmlformats.org/officeDocument/2006/relationships/image" Target="../media/image4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29.png"/><Relationship Id="rId3" Type="http://schemas.openxmlformats.org/officeDocument/2006/relationships/tags" Target="../tags/tag307.xml"/><Relationship Id="rId7" Type="http://schemas.openxmlformats.org/officeDocument/2006/relationships/tags" Target="../tags/tag311.xml"/><Relationship Id="rId12" Type="http://schemas.openxmlformats.org/officeDocument/2006/relationships/image" Target="../media/image43.png"/><Relationship Id="rId2" Type="http://schemas.openxmlformats.org/officeDocument/2006/relationships/tags" Target="../tags/tag306.xml"/><Relationship Id="rId16" Type="http://schemas.openxmlformats.org/officeDocument/2006/relationships/image" Target="../media/image44.png"/><Relationship Id="rId1" Type="http://schemas.openxmlformats.org/officeDocument/2006/relationships/tags" Target="../tags/tag305.xml"/><Relationship Id="rId6" Type="http://schemas.openxmlformats.org/officeDocument/2006/relationships/tags" Target="../tags/tag310.xml"/><Relationship Id="rId11" Type="http://schemas.openxmlformats.org/officeDocument/2006/relationships/image" Target="../media/image42.png"/><Relationship Id="rId5" Type="http://schemas.openxmlformats.org/officeDocument/2006/relationships/tags" Target="../tags/tag309.xml"/><Relationship Id="rId15" Type="http://schemas.openxmlformats.org/officeDocument/2006/relationships/image" Target="../media/image33.png"/><Relationship Id="rId10" Type="http://schemas.openxmlformats.org/officeDocument/2006/relationships/image" Target="../media/image41.png"/><Relationship Id="rId4" Type="http://schemas.openxmlformats.org/officeDocument/2006/relationships/tags" Target="../tags/tag308.xml"/><Relationship Id="rId9" Type="http://schemas.openxmlformats.org/officeDocument/2006/relationships/notesSlide" Target="../notesSlides/notesSlide44.xml"/><Relationship Id="rId14" Type="http://schemas.openxmlformats.org/officeDocument/2006/relationships/image" Target="../media/image32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5.xml"/><Relationship Id="rId13" Type="http://schemas.openxmlformats.org/officeDocument/2006/relationships/image" Target="../media/image189.png"/><Relationship Id="rId3" Type="http://schemas.openxmlformats.org/officeDocument/2006/relationships/tags" Target="../tags/tag31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88.png"/><Relationship Id="rId2" Type="http://schemas.openxmlformats.org/officeDocument/2006/relationships/tags" Target="../tags/tag313.xml"/><Relationship Id="rId1" Type="http://schemas.openxmlformats.org/officeDocument/2006/relationships/tags" Target="../tags/tag312.xml"/><Relationship Id="rId6" Type="http://schemas.openxmlformats.org/officeDocument/2006/relationships/tags" Target="../tags/tag317.xml"/><Relationship Id="rId11" Type="http://schemas.openxmlformats.org/officeDocument/2006/relationships/image" Target="../media/image187.png"/><Relationship Id="rId5" Type="http://schemas.openxmlformats.org/officeDocument/2006/relationships/tags" Target="../tags/tag316.xml"/><Relationship Id="rId10" Type="http://schemas.openxmlformats.org/officeDocument/2006/relationships/image" Target="../media/image195.png"/><Relationship Id="rId4" Type="http://schemas.openxmlformats.org/officeDocument/2006/relationships/tags" Target="../tags/tag315.xml"/><Relationship Id="rId9" Type="http://schemas.openxmlformats.org/officeDocument/2006/relationships/image" Target="../media/image194.png"/><Relationship Id="rId14" Type="http://schemas.openxmlformats.org/officeDocument/2006/relationships/image" Target="../media/image196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png"/><Relationship Id="rId3" Type="http://schemas.openxmlformats.org/officeDocument/2006/relationships/tags" Target="../tags/tag320.xml"/><Relationship Id="rId7" Type="http://schemas.openxmlformats.org/officeDocument/2006/relationships/image" Target="../media/image198.png"/><Relationship Id="rId2" Type="http://schemas.openxmlformats.org/officeDocument/2006/relationships/tags" Target="../tags/tag319.xml"/><Relationship Id="rId1" Type="http://schemas.openxmlformats.org/officeDocument/2006/relationships/tags" Target="../tags/tag318.xml"/><Relationship Id="rId6" Type="http://schemas.openxmlformats.org/officeDocument/2006/relationships/image" Target="../media/image197.png"/><Relationship Id="rId5" Type="http://schemas.openxmlformats.org/officeDocument/2006/relationships/notesSlide" Target="../notesSlides/notesSlide46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5.xml"/><Relationship Id="rId7" Type="http://schemas.openxmlformats.org/officeDocument/2006/relationships/image" Target="../media/image12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1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7.xml"/><Relationship Id="rId13" Type="http://schemas.openxmlformats.org/officeDocument/2006/relationships/image" Target="../media/image120.png"/><Relationship Id="rId3" Type="http://schemas.openxmlformats.org/officeDocument/2006/relationships/tags" Target="../tags/tag32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19.png"/><Relationship Id="rId2" Type="http://schemas.openxmlformats.org/officeDocument/2006/relationships/tags" Target="../tags/tag322.xml"/><Relationship Id="rId1" Type="http://schemas.openxmlformats.org/officeDocument/2006/relationships/tags" Target="../tags/tag321.xml"/><Relationship Id="rId6" Type="http://schemas.openxmlformats.org/officeDocument/2006/relationships/tags" Target="../tags/tag326.xml"/><Relationship Id="rId11" Type="http://schemas.openxmlformats.org/officeDocument/2006/relationships/image" Target="../media/image118.png"/><Relationship Id="rId5" Type="http://schemas.openxmlformats.org/officeDocument/2006/relationships/tags" Target="../tags/tag325.xml"/><Relationship Id="rId10" Type="http://schemas.openxmlformats.org/officeDocument/2006/relationships/image" Target="../media/image117.png"/><Relationship Id="rId4" Type="http://schemas.openxmlformats.org/officeDocument/2006/relationships/tags" Target="../tags/tag324.xml"/><Relationship Id="rId9" Type="http://schemas.openxmlformats.org/officeDocument/2006/relationships/image" Target="../media/image116.png"/><Relationship Id="rId14" Type="http://schemas.openxmlformats.org/officeDocument/2006/relationships/image" Target="../media/image197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8.xml"/><Relationship Id="rId13" Type="http://schemas.openxmlformats.org/officeDocument/2006/relationships/image" Target="../media/image123.png"/><Relationship Id="rId3" Type="http://schemas.openxmlformats.org/officeDocument/2006/relationships/tags" Target="../tags/tag329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22.png"/><Relationship Id="rId2" Type="http://schemas.openxmlformats.org/officeDocument/2006/relationships/tags" Target="../tags/tag328.xml"/><Relationship Id="rId1" Type="http://schemas.openxmlformats.org/officeDocument/2006/relationships/tags" Target="../tags/tag327.xml"/><Relationship Id="rId6" Type="http://schemas.openxmlformats.org/officeDocument/2006/relationships/tags" Target="../tags/tag332.xml"/><Relationship Id="rId11" Type="http://schemas.openxmlformats.org/officeDocument/2006/relationships/image" Target="../media/image121.png"/><Relationship Id="rId5" Type="http://schemas.openxmlformats.org/officeDocument/2006/relationships/tags" Target="../tags/tag331.xml"/><Relationship Id="rId10" Type="http://schemas.openxmlformats.org/officeDocument/2006/relationships/image" Target="../media/image117.png"/><Relationship Id="rId4" Type="http://schemas.openxmlformats.org/officeDocument/2006/relationships/tags" Target="../tags/tag330.xml"/><Relationship Id="rId9" Type="http://schemas.openxmlformats.org/officeDocument/2006/relationships/image" Target="../media/image198.png"/><Relationship Id="rId14" Type="http://schemas.openxmlformats.org/officeDocument/2006/relationships/image" Target="../media/image19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4.xml"/><Relationship Id="rId1" Type="http://schemas.openxmlformats.org/officeDocument/2006/relationships/tags" Target="../tags/tag333.xml"/><Relationship Id="rId6" Type="http://schemas.openxmlformats.org/officeDocument/2006/relationships/image" Target="../media/image120.png"/><Relationship Id="rId5" Type="http://schemas.openxmlformats.org/officeDocument/2006/relationships/image" Target="../media/image123.png"/><Relationship Id="rId4" Type="http://schemas.openxmlformats.org/officeDocument/2006/relationships/notesSlide" Target="../notesSlides/notesSlide49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tags" Target="../tags/tag337.xml"/><Relationship Id="rId7" Type="http://schemas.openxmlformats.org/officeDocument/2006/relationships/image" Target="../media/image124.png"/><Relationship Id="rId2" Type="http://schemas.openxmlformats.org/officeDocument/2006/relationships/tags" Target="../tags/tag336.xml"/><Relationship Id="rId1" Type="http://schemas.openxmlformats.org/officeDocument/2006/relationships/tags" Target="../tags/tag33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28.png"/><Relationship Id="rId5" Type="http://schemas.openxmlformats.org/officeDocument/2006/relationships/tags" Target="../tags/tag339.xml"/><Relationship Id="rId10" Type="http://schemas.openxmlformats.org/officeDocument/2006/relationships/image" Target="../media/image127.png"/><Relationship Id="rId4" Type="http://schemas.openxmlformats.org/officeDocument/2006/relationships/tags" Target="../tags/tag338.xml"/><Relationship Id="rId9" Type="http://schemas.openxmlformats.org/officeDocument/2006/relationships/image" Target="../media/image12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tags" Target="../tags/tag342.xml"/><Relationship Id="rId7" Type="http://schemas.openxmlformats.org/officeDocument/2006/relationships/image" Target="../media/image129.png"/><Relationship Id="rId2" Type="http://schemas.openxmlformats.org/officeDocument/2006/relationships/tags" Target="../tags/tag341.xml"/><Relationship Id="rId1" Type="http://schemas.openxmlformats.org/officeDocument/2006/relationships/tags" Target="../tags/tag34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44.xml"/><Relationship Id="rId10" Type="http://schemas.openxmlformats.org/officeDocument/2006/relationships/image" Target="../media/image132.png"/><Relationship Id="rId4" Type="http://schemas.openxmlformats.org/officeDocument/2006/relationships/tags" Target="../tags/tag343.xml"/><Relationship Id="rId9" Type="http://schemas.openxmlformats.org/officeDocument/2006/relationships/image" Target="../media/image13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tags" Target="../tags/tag347.xml"/><Relationship Id="rId7" Type="http://schemas.openxmlformats.org/officeDocument/2006/relationships/image" Target="../media/image202.png"/><Relationship Id="rId2" Type="http://schemas.openxmlformats.org/officeDocument/2006/relationships/tags" Target="../tags/tag346.xml"/><Relationship Id="rId1" Type="http://schemas.openxmlformats.org/officeDocument/2006/relationships/tags" Target="../tags/tag345.xml"/><Relationship Id="rId6" Type="http://schemas.openxmlformats.org/officeDocument/2006/relationships/image" Target="../media/image201.png"/><Relationship Id="rId5" Type="http://schemas.openxmlformats.org/officeDocument/2006/relationships/image" Target="../media/image200.png"/><Relationship Id="rId4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png"/><Relationship Id="rId3" Type="http://schemas.openxmlformats.org/officeDocument/2006/relationships/tags" Target="../tags/tag350.xml"/><Relationship Id="rId7" Type="http://schemas.openxmlformats.org/officeDocument/2006/relationships/image" Target="../media/image203.png"/><Relationship Id="rId2" Type="http://schemas.openxmlformats.org/officeDocument/2006/relationships/tags" Target="../tags/tag349.xml"/><Relationship Id="rId1" Type="http://schemas.openxmlformats.org/officeDocument/2006/relationships/tags" Target="../tags/tag348.xml"/><Relationship Id="rId6" Type="http://schemas.openxmlformats.org/officeDocument/2006/relationships/image" Target="../media/image134.png"/><Relationship Id="rId5" Type="http://schemas.openxmlformats.org/officeDocument/2006/relationships/notesSlide" Target="../notesSlides/notesSlide51.xml"/><Relationship Id="rId4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3" Type="http://schemas.openxmlformats.org/officeDocument/2006/relationships/tags" Target="../tags/tag363.xml"/><Relationship Id="rId18" Type="http://schemas.openxmlformats.org/officeDocument/2006/relationships/tags" Target="../tags/tag368.xml"/><Relationship Id="rId26" Type="http://schemas.openxmlformats.org/officeDocument/2006/relationships/tags" Target="../tags/tag376.xml"/><Relationship Id="rId39" Type="http://schemas.openxmlformats.org/officeDocument/2006/relationships/image" Target="../media/image155.png"/><Relationship Id="rId21" Type="http://schemas.openxmlformats.org/officeDocument/2006/relationships/tags" Target="../tags/tag371.xml"/><Relationship Id="rId34" Type="http://schemas.openxmlformats.org/officeDocument/2006/relationships/image" Target="../media/image141.png"/><Relationship Id="rId42" Type="http://schemas.openxmlformats.org/officeDocument/2006/relationships/image" Target="../media/image145.png"/><Relationship Id="rId47" Type="http://schemas.openxmlformats.org/officeDocument/2006/relationships/image" Target="../media/image153.png"/><Relationship Id="rId50" Type="http://schemas.openxmlformats.org/officeDocument/2006/relationships/image" Target="../media/image142.png"/><Relationship Id="rId55" Type="http://schemas.openxmlformats.org/officeDocument/2006/relationships/image" Target="../media/image212.png"/><Relationship Id="rId7" Type="http://schemas.openxmlformats.org/officeDocument/2006/relationships/tags" Target="../tags/tag357.xml"/><Relationship Id="rId2" Type="http://schemas.openxmlformats.org/officeDocument/2006/relationships/tags" Target="../tags/tag352.xml"/><Relationship Id="rId16" Type="http://schemas.openxmlformats.org/officeDocument/2006/relationships/tags" Target="../tags/tag366.xml"/><Relationship Id="rId29" Type="http://schemas.openxmlformats.org/officeDocument/2006/relationships/tags" Target="../tags/tag379.xml"/><Relationship Id="rId11" Type="http://schemas.openxmlformats.org/officeDocument/2006/relationships/tags" Target="../tags/tag361.xml"/><Relationship Id="rId24" Type="http://schemas.openxmlformats.org/officeDocument/2006/relationships/tags" Target="../tags/tag374.xml"/><Relationship Id="rId32" Type="http://schemas.openxmlformats.org/officeDocument/2006/relationships/image" Target="../media/image205.wmf"/><Relationship Id="rId37" Type="http://schemas.openxmlformats.org/officeDocument/2006/relationships/image" Target="../media/image147.png"/><Relationship Id="rId40" Type="http://schemas.openxmlformats.org/officeDocument/2006/relationships/image" Target="../media/image156.png"/><Relationship Id="rId45" Type="http://schemas.openxmlformats.org/officeDocument/2006/relationships/image" Target="../media/image151.png"/><Relationship Id="rId53" Type="http://schemas.openxmlformats.org/officeDocument/2006/relationships/image" Target="../media/image210.png"/><Relationship Id="rId58" Type="http://schemas.openxmlformats.org/officeDocument/2006/relationships/image" Target="../media/image214.png"/><Relationship Id="rId5" Type="http://schemas.openxmlformats.org/officeDocument/2006/relationships/tags" Target="../tags/tag355.xml"/><Relationship Id="rId61" Type="http://schemas.openxmlformats.org/officeDocument/2006/relationships/image" Target="../media/image217.png"/><Relationship Id="rId19" Type="http://schemas.openxmlformats.org/officeDocument/2006/relationships/tags" Target="../tags/tag369.xml"/><Relationship Id="rId14" Type="http://schemas.openxmlformats.org/officeDocument/2006/relationships/tags" Target="../tags/tag364.xml"/><Relationship Id="rId22" Type="http://schemas.openxmlformats.org/officeDocument/2006/relationships/tags" Target="../tags/tag372.xml"/><Relationship Id="rId27" Type="http://schemas.openxmlformats.org/officeDocument/2006/relationships/tags" Target="../tags/tag377.xml"/><Relationship Id="rId30" Type="http://schemas.openxmlformats.org/officeDocument/2006/relationships/slideLayout" Target="../slideLayouts/slideLayout2.xml"/><Relationship Id="rId35" Type="http://schemas.openxmlformats.org/officeDocument/2006/relationships/image" Target="../media/image139.png"/><Relationship Id="rId43" Type="http://schemas.openxmlformats.org/officeDocument/2006/relationships/image" Target="../media/image148.png"/><Relationship Id="rId48" Type="http://schemas.openxmlformats.org/officeDocument/2006/relationships/image" Target="../media/image206.png"/><Relationship Id="rId56" Type="http://schemas.openxmlformats.org/officeDocument/2006/relationships/image" Target="../media/image213.png"/><Relationship Id="rId8" Type="http://schemas.openxmlformats.org/officeDocument/2006/relationships/tags" Target="../tags/tag358.xml"/><Relationship Id="rId51" Type="http://schemas.openxmlformats.org/officeDocument/2006/relationships/image" Target="../media/image208.png"/><Relationship Id="rId3" Type="http://schemas.openxmlformats.org/officeDocument/2006/relationships/tags" Target="../tags/tag353.xml"/><Relationship Id="rId12" Type="http://schemas.openxmlformats.org/officeDocument/2006/relationships/tags" Target="../tags/tag362.xml"/><Relationship Id="rId17" Type="http://schemas.openxmlformats.org/officeDocument/2006/relationships/tags" Target="../tags/tag367.xml"/><Relationship Id="rId25" Type="http://schemas.openxmlformats.org/officeDocument/2006/relationships/tags" Target="../tags/tag375.xml"/><Relationship Id="rId33" Type="http://schemas.openxmlformats.org/officeDocument/2006/relationships/image" Target="../media/image138.png"/><Relationship Id="rId38" Type="http://schemas.openxmlformats.org/officeDocument/2006/relationships/image" Target="../media/image149.png"/><Relationship Id="rId46" Type="http://schemas.openxmlformats.org/officeDocument/2006/relationships/image" Target="../media/image152.png"/><Relationship Id="rId59" Type="http://schemas.openxmlformats.org/officeDocument/2006/relationships/image" Target="../media/image215.png"/><Relationship Id="rId20" Type="http://schemas.openxmlformats.org/officeDocument/2006/relationships/tags" Target="../tags/tag370.xml"/><Relationship Id="rId41" Type="http://schemas.openxmlformats.org/officeDocument/2006/relationships/image" Target="../media/image154.png"/><Relationship Id="rId54" Type="http://schemas.openxmlformats.org/officeDocument/2006/relationships/image" Target="../media/image211.png"/><Relationship Id="rId1" Type="http://schemas.openxmlformats.org/officeDocument/2006/relationships/tags" Target="../tags/tag351.xml"/><Relationship Id="rId6" Type="http://schemas.openxmlformats.org/officeDocument/2006/relationships/tags" Target="../tags/tag356.xml"/><Relationship Id="rId15" Type="http://schemas.openxmlformats.org/officeDocument/2006/relationships/tags" Target="../tags/tag365.xml"/><Relationship Id="rId23" Type="http://schemas.openxmlformats.org/officeDocument/2006/relationships/tags" Target="../tags/tag373.xml"/><Relationship Id="rId28" Type="http://schemas.openxmlformats.org/officeDocument/2006/relationships/tags" Target="../tags/tag378.xml"/><Relationship Id="rId36" Type="http://schemas.openxmlformats.org/officeDocument/2006/relationships/image" Target="../media/image146.png"/><Relationship Id="rId49" Type="http://schemas.openxmlformats.org/officeDocument/2006/relationships/image" Target="../media/image207.png"/><Relationship Id="rId57" Type="http://schemas.openxmlformats.org/officeDocument/2006/relationships/image" Target="../media/image140.png"/><Relationship Id="rId10" Type="http://schemas.openxmlformats.org/officeDocument/2006/relationships/tags" Target="../tags/tag360.xml"/><Relationship Id="rId31" Type="http://schemas.openxmlformats.org/officeDocument/2006/relationships/notesSlide" Target="../notesSlides/notesSlide52.xml"/><Relationship Id="rId44" Type="http://schemas.openxmlformats.org/officeDocument/2006/relationships/image" Target="../media/image150.png"/><Relationship Id="rId52" Type="http://schemas.openxmlformats.org/officeDocument/2006/relationships/image" Target="../media/image209.png"/><Relationship Id="rId60" Type="http://schemas.openxmlformats.org/officeDocument/2006/relationships/image" Target="../media/image216.png"/><Relationship Id="rId4" Type="http://schemas.openxmlformats.org/officeDocument/2006/relationships/tags" Target="../tags/tag354.xml"/><Relationship Id="rId9" Type="http://schemas.openxmlformats.org/officeDocument/2006/relationships/tags" Target="../tags/tag35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image" Target="../media/image14.png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tags" Target="../tags/tag17.xml"/><Relationship Id="rId16" Type="http://schemas.openxmlformats.org/officeDocument/2006/relationships/image" Target="../media/image17.png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image" Target="../media/image11.png"/><Relationship Id="rId5" Type="http://schemas.openxmlformats.org/officeDocument/2006/relationships/tags" Target="../tags/tag20.xml"/><Relationship Id="rId15" Type="http://schemas.openxmlformats.org/officeDocument/2006/relationships/image" Target="../media/image16.png"/><Relationship Id="rId10" Type="http://schemas.openxmlformats.org/officeDocument/2006/relationships/notesSlide" Target="../notesSlides/notesSlide6.xml"/><Relationship Id="rId4" Type="http://schemas.openxmlformats.org/officeDocument/2006/relationships/tags" Target="../tags/tag19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5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tags" Target="../tags/tag387.xml"/><Relationship Id="rId13" Type="http://schemas.openxmlformats.org/officeDocument/2006/relationships/tags" Target="../tags/tag392.xml"/><Relationship Id="rId18" Type="http://schemas.openxmlformats.org/officeDocument/2006/relationships/image" Target="../media/image140.png"/><Relationship Id="rId26" Type="http://schemas.openxmlformats.org/officeDocument/2006/relationships/image" Target="../media/image222.png"/><Relationship Id="rId3" Type="http://schemas.openxmlformats.org/officeDocument/2006/relationships/tags" Target="../tags/tag382.xml"/><Relationship Id="rId21" Type="http://schemas.openxmlformats.org/officeDocument/2006/relationships/image" Target="../media/image206.png"/><Relationship Id="rId7" Type="http://schemas.openxmlformats.org/officeDocument/2006/relationships/tags" Target="../tags/tag386.xml"/><Relationship Id="rId12" Type="http://schemas.openxmlformats.org/officeDocument/2006/relationships/tags" Target="../tags/tag391.xml"/><Relationship Id="rId17" Type="http://schemas.openxmlformats.org/officeDocument/2006/relationships/image" Target="../media/image218.wmf"/><Relationship Id="rId25" Type="http://schemas.openxmlformats.org/officeDocument/2006/relationships/image" Target="../media/image221.png"/><Relationship Id="rId2" Type="http://schemas.openxmlformats.org/officeDocument/2006/relationships/tags" Target="../tags/tag381.xml"/><Relationship Id="rId16" Type="http://schemas.openxmlformats.org/officeDocument/2006/relationships/notesSlide" Target="../notesSlides/notesSlide53.xml"/><Relationship Id="rId20" Type="http://schemas.openxmlformats.org/officeDocument/2006/relationships/image" Target="../media/image219.png"/><Relationship Id="rId29" Type="http://schemas.openxmlformats.org/officeDocument/2006/relationships/image" Target="../media/image225.png"/><Relationship Id="rId1" Type="http://schemas.openxmlformats.org/officeDocument/2006/relationships/tags" Target="../tags/tag380.xml"/><Relationship Id="rId6" Type="http://schemas.openxmlformats.org/officeDocument/2006/relationships/tags" Target="../tags/tag385.xml"/><Relationship Id="rId11" Type="http://schemas.openxmlformats.org/officeDocument/2006/relationships/tags" Target="../tags/tag390.xml"/><Relationship Id="rId24" Type="http://schemas.openxmlformats.org/officeDocument/2006/relationships/image" Target="../media/image139.png"/><Relationship Id="rId5" Type="http://schemas.openxmlformats.org/officeDocument/2006/relationships/tags" Target="../tags/tag384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220.png"/><Relationship Id="rId28" Type="http://schemas.openxmlformats.org/officeDocument/2006/relationships/image" Target="../media/image224.png"/><Relationship Id="rId10" Type="http://schemas.openxmlformats.org/officeDocument/2006/relationships/tags" Target="../tags/tag389.xml"/><Relationship Id="rId19" Type="http://schemas.openxmlformats.org/officeDocument/2006/relationships/image" Target="../media/image215.png"/><Relationship Id="rId31" Type="http://schemas.openxmlformats.org/officeDocument/2006/relationships/image" Target="../media/image227.png"/><Relationship Id="rId4" Type="http://schemas.openxmlformats.org/officeDocument/2006/relationships/tags" Target="../tags/tag383.xml"/><Relationship Id="rId9" Type="http://schemas.openxmlformats.org/officeDocument/2006/relationships/tags" Target="../tags/tag388.xml"/><Relationship Id="rId14" Type="http://schemas.openxmlformats.org/officeDocument/2006/relationships/tags" Target="../tags/tag393.xml"/><Relationship Id="rId22" Type="http://schemas.openxmlformats.org/officeDocument/2006/relationships/image" Target="../media/image138.png"/><Relationship Id="rId27" Type="http://schemas.openxmlformats.org/officeDocument/2006/relationships/image" Target="../media/image223.png"/><Relationship Id="rId30" Type="http://schemas.openxmlformats.org/officeDocument/2006/relationships/image" Target="../media/image226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tags" Target="../tags/tag401.xml"/><Relationship Id="rId13" Type="http://schemas.openxmlformats.org/officeDocument/2006/relationships/image" Target="../media/image228.emf"/><Relationship Id="rId18" Type="http://schemas.openxmlformats.org/officeDocument/2006/relationships/image" Target="../media/image233.png"/><Relationship Id="rId3" Type="http://schemas.openxmlformats.org/officeDocument/2006/relationships/tags" Target="../tags/tag396.xml"/><Relationship Id="rId7" Type="http://schemas.openxmlformats.org/officeDocument/2006/relationships/tags" Target="../tags/tag400.xml"/><Relationship Id="rId12" Type="http://schemas.openxmlformats.org/officeDocument/2006/relationships/notesSlide" Target="../notesSlides/notesSlide54.xml"/><Relationship Id="rId17" Type="http://schemas.openxmlformats.org/officeDocument/2006/relationships/image" Target="../media/image232.emf"/><Relationship Id="rId2" Type="http://schemas.openxmlformats.org/officeDocument/2006/relationships/tags" Target="../tags/tag395.xml"/><Relationship Id="rId16" Type="http://schemas.openxmlformats.org/officeDocument/2006/relationships/image" Target="../media/image231.png"/><Relationship Id="rId20" Type="http://schemas.openxmlformats.org/officeDocument/2006/relationships/image" Target="../media/image235.png"/><Relationship Id="rId1" Type="http://schemas.openxmlformats.org/officeDocument/2006/relationships/tags" Target="../tags/tag394.xml"/><Relationship Id="rId6" Type="http://schemas.openxmlformats.org/officeDocument/2006/relationships/tags" Target="../tags/tag399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398.xml"/><Relationship Id="rId15" Type="http://schemas.openxmlformats.org/officeDocument/2006/relationships/image" Target="../media/image230.png"/><Relationship Id="rId10" Type="http://schemas.openxmlformats.org/officeDocument/2006/relationships/tags" Target="../tags/tag403.xml"/><Relationship Id="rId19" Type="http://schemas.openxmlformats.org/officeDocument/2006/relationships/image" Target="../media/image234.png"/><Relationship Id="rId4" Type="http://schemas.openxmlformats.org/officeDocument/2006/relationships/tags" Target="../tags/tag397.xml"/><Relationship Id="rId9" Type="http://schemas.openxmlformats.org/officeDocument/2006/relationships/tags" Target="../tags/tag402.xml"/><Relationship Id="rId14" Type="http://schemas.openxmlformats.org/officeDocument/2006/relationships/image" Target="../media/image229.emf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13" Type="http://schemas.openxmlformats.org/officeDocument/2006/relationships/image" Target="../media/image22.png"/><Relationship Id="rId3" Type="http://schemas.openxmlformats.org/officeDocument/2006/relationships/tags" Target="../tags/tag26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1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image" Target="../media/image4.png"/><Relationship Id="rId5" Type="http://schemas.openxmlformats.org/officeDocument/2006/relationships/tags" Target="../tags/tag28.xml"/><Relationship Id="rId10" Type="http://schemas.openxmlformats.org/officeDocument/2006/relationships/image" Target="../media/image20.png"/><Relationship Id="rId4" Type="http://schemas.openxmlformats.org/officeDocument/2006/relationships/tags" Target="../tags/tag27.xml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32.xml"/><Relationship Id="rId7" Type="http://schemas.openxmlformats.org/officeDocument/2006/relationships/image" Target="../media/image24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7.png"/><Relationship Id="rId4" Type="http://schemas.openxmlformats.org/officeDocument/2006/relationships/tags" Target="../tags/tag33.xml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13" Type="http://schemas.openxmlformats.org/officeDocument/2006/relationships/image" Target="../media/image32.png"/><Relationship Id="rId3" Type="http://schemas.openxmlformats.org/officeDocument/2006/relationships/tags" Target="../tags/tag36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1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image" Target="../media/image30.png"/><Relationship Id="rId5" Type="http://schemas.openxmlformats.org/officeDocument/2006/relationships/tags" Target="../tags/tag38.xml"/><Relationship Id="rId10" Type="http://schemas.openxmlformats.org/officeDocument/2006/relationships/image" Target="../media/image29.png"/><Relationship Id="rId4" Type="http://schemas.openxmlformats.org/officeDocument/2006/relationships/tags" Target="../tags/tag37.xml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E349BA-82D0-4CB7-BDB4-8CC3BB3874D3}" type="slidenum">
              <a:rPr lang="en-US"/>
              <a:pPr/>
              <a:t>1</a:t>
            </a:fld>
            <a:endParaRPr lang="en-US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600200"/>
            <a:ext cx="8458200" cy="1905000"/>
          </a:xfrm>
        </p:spPr>
        <p:txBody>
          <a:bodyPr/>
          <a:lstStyle/>
          <a:p>
            <a:pPr eaLnBrk="1" hangingPunct="1"/>
            <a:r>
              <a:rPr lang="en-US" dirty="0"/>
              <a:t>ME 233 Advanced Control II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Lecture 13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Frequency-Shaped</a:t>
            </a:r>
            <a:br>
              <a:rPr lang="en-US" dirty="0"/>
            </a:br>
            <a:r>
              <a:rPr lang="en-US" dirty="0"/>
              <a:t>Linear Quadratic Regulator </a:t>
            </a:r>
            <a:br>
              <a:rPr lang="en-US" dirty="0"/>
            </a:br>
            <a:endParaRPr lang="en-US" sz="2800" dirty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4953000"/>
            <a:ext cx="6400800" cy="1752600"/>
          </a:xfrm>
        </p:spPr>
        <p:txBody>
          <a:bodyPr/>
          <a:lstStyle/>
          <a:p>
            <a:pPr eaLnBrk="1" hangingPunct="1"/>
            <a:r>
              <a:rPr lang="en-US" sz="2400" dirty="0"/>
              <a:t>(ME233 Class Notes pp.FSLQ1-FSLQ5)</a:t>
            </a:r>
          </a:p>
        </p:txBody>
      </p:sp>
      <p:sp>
        <p:nvSpPr>
          <p:cNvPr id="5" name="TextBox 4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83099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TexPoint fonts used in EMF. </a:t>
            </a:r>
          </a:p>
          <a:p>
            <a:r>
              <a:rPr lang="en-US"/>
              <a:t>Read the TexPoint manual before you delete this box.: </a:t>
            </a:r>
            <a:r>
              <a:rPr lang="en-US">
                <a:latin typeface="CMSY10ORIG"/>
              </a:rPr>
              <a:t>A</a:t>
            </a:r>
            <a:r>
              <a:rPr lang="en-US">
                <a:latin typeface="CMMI7"/>
              </a:rPr>
              <a:t>A</a:t>
            </a:r>
            <a:r>
              <a:rPr lang="en-US">
                <a:latin typeface="CMMI10"/>
              </a:rPr>
              <a:t>A</a:t>
            </a:r>
            <a:r>
              <a:rPr lang="en-US">
                <a:latin typeface="CMR10"/>
              </a:rPr>
              <a:t>A</a:t>
            </a:r>
            <a:r>
              <a:rPr lang="en-US">
                <a:latin typeface="CMR7"/>
              </a:rPr>
              <a:t>A</a:t>
            </a:r>
            <a:r>
              <a:rPr lang="en-US">
                <a:latin typeface="CMSY7"/>
              </a:rPr>
              <a:t>A</a:t>
            </a:r>
            <a:r>
              <a:rPr lang="en-US">
                <a:latin typeface="LCMSS8"/>
              </a:rPr>
              <a:t>A</a:t>
            </a:r>
            <a:r>
              <a:rPr lang="en-US">
                <a:latin typeface="CMMI8"/>
              </a:rPr>
              <a:t>A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749A68-912A-40B5-9DB8-3F4FB060825C}" type="slidenum">
              <a:rPr lang="en-US"/>
              <a:pPr/>
              <a:t>10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Frequency-Shaped Cost Function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628650" y="21336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1009670" name="Rectangle 6"/>
          <p:cNvSpPr>
            <a:spLocks noChangeArrowheads="1"/>
          </p:cNvSpPr>
          <p:nvPr/>
        </p:nvSpPr>
        <p:spPr bwMode="auto">
          <a:xfrm>
            <a:off x="609600" y="4038600"/>
            <a:ext cx="24018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can be written</a:t>
            </a:r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474005" y="5181600"/>
            <a:ext cx="7950928" cy="696216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5334000" y="3124200"/>
            <a:ext cx="1946550" cy="544810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440628" y="1524000"/>
            <a:ext cx="5130506" cy="696232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4132060" y="2590800"/>
            <a:ext cx="4519882" cy="527133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971800" y="1066800"/>
            <a:ext cx="1836757" cy="52478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967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BF395F-339F-484F-9320-EAD5B3C20638}" type="slidenum">
              <a:rPr lang="en-US"/>
              <a:pPr/>
              <a:t>11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Realizing the filters using LTI’s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628650" y="19050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1011739" name="Rectangle 27"/>
          <p:cNvSpPr>
            <a:spLocks noChangeArrowheads="1"/>
          </p:cNvSpPr>
          <p:nvPr/>
        </p:nvSpPr>
        <p:spPr bwMode="auto">
          <a:xfrm>
            <a:off x="533400" y="2667000"/>
            <a:ext cx="24256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be realized by</a:t>
            </a:r>
          </a:p>
        </p:txBody>
      </p:sp>
      <p:sp>
        <p:nvSpPr>
          <p:cNvPr id="1011740" name="Rectangle 28"/>
          <p:cNvSpPr>
            <a:spLocks noChangeArrowheads="1"/>
          </p:cNvSpPr>
          <p:nvPr/>
        </p:nvSpPr>
        <p:spPr bwMode="auto">
          <a:xfrm>
            <a:off x="457200" y="4876800"/>
            <a:ext cx="12636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so that</a:t>
            </a:r>
          </a:p>
        </p:txBody>
      </p:sp>
      <p:pic>
        <p:nvPicPr>
          <p:cNvPr id="30" name="Picture 2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887837" y="5486400"/>
            <a:ext cx="5317526" cy="475999"/>
          </a:xfrm>
          <a:prstGeom prst="rect">
            <a:avLst/>
          </a:prstGeom>
          <a:noFill/>
          <a:ln/>
          <a:effectLst/>
        </p:spPr>
      </p:pic>
      <p:pic>
        <p:nvPicPr>
          <p:cNvPr id="29" name="Picture 2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971531" y="4343400"/>
            <a:ext cx="4935022" cy="457265"/>
          </a:xfrm>
          <a:prstGeom prst="rect">
            <a:avLst/>
          </a:prstGeom>
          <a:noFill/>
          <a:ln/>
          <a:effectLst/>
        </p:spPr>
      </p:pic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457200" y="6181725"/>
            <a:ext cx="43608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is causal or strictly causal.</a:t>
            </a:r>
          </a:p>
        </p:txBody>
      </p:sp>
      <p:grpSp>
        <p:nvGrpSpPr>
          <p:cNvPr id="18" name="Group 13"/>
          <p:cNvGrpSpPr>
            <a:grpSpLocks/>
          </p:cNvGrpSpPr>
          <p:nvPr/>
        </p:nvGrpSpPr>
        <p:grpSpPr bwMode="auto">
          <a:xfrm>
            <a:off x="2209800" y="1447800"/>
            <a:ext cx="4038600" cy="1066800"/>
            <a:chOff x="1392" y="1248"/>
            <a:chExt cx="2544" cy="672"/>
          </a:xfrm>
        </p:grpSpPr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2208" y="1248"/>
              <a:ext cx="912" cy="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1"/>
            <p:cNvSpPr>
              <a:spLocks noChangeShapeType="1"/>
            </p:cNvSpPr>
            <p:nvPr/>
          </p:nvSpPr>
          <p:spPr bwMode="auto">
            <a:xfrm>
              <a:off x="1392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>
              <a:off x="3168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2" name="Picture 2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3598308" y="1752600"/>
            <a:ext cx="1256821" cy="458694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5274401" y="1371600"/>
            <a:ext cx="1290772" cy="458443"/>
          </a:xfrm>
          <a:prstGeom prst="rect">
            <a:avLst/>
          </a:prstGeom>
          <a:noFill/>
          <a:ln/>
          <a:effectLst/>
        </p:spPr>
      </p:pic>
      <p:pic>
        <p:nvPicPr>
          <p:cNvPr id="24" name="Picture 23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997776" y="1371600"/>
            <a:ext cx="1138421" cy="390345"/>
          </a:xfrm>
          <a:prstGeom prst="rect">
            <a:avLst/>
          </a:prstGeom>
          <a:noFill/>
          <a:ln/>
          <a:effectLst/>
        </p:spPr>
      </p:pic>
      <p:pic>
        <p:nvPicPr>
          <p:cNvPr id="28" name="Picture 27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1219200" y="3505200"/>
            <a:ext cx="5658643" cy="380673"/>
          </a:xfrm>
          <a:prstGeom prst="rect">
            <a:avLst/>
          </a:prstGeom>
          <a:noFill/>
          <a:ln/>
          <a:effectLst/>
        </p:spPr>
      </p:pic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533400" y="838200"/>
            <a:ext cx="68480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Let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1739" grpId="0"/>
      <p:bldP spid="1011740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BF395F-339F-484F-9320-EAD5B3C20638}" type="slidenum">
              <a:rPr lang="en-US"/>
              <a:pPr/>
              <a:t>12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Realizing the filters using LTI’s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628650" y="19050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1011739" name="Rectangle 27"/>
          <p:cNvSpPr>
            <a:spLocks noChangeArrowheads="1"/>
          </p:cNvSpPr>
          <p:nvPr/>
        </p:nvSpPr>
        <p:spPr bwMode="auto">
          <a:xfrm>
            <a:off x="533400" y="2667000"/>
            <a:ext cx="24256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be realized by</a:t>
            </a:r>
          </a:p>
        </p:txBody>
      </p:sp>
      <p:sp>
        <p:nvSpPr>
          <p:cNvPr id="1011740" name="Rectangle 28"/>
          <p:cNvSpPr>
            <a:spLocks noChangeArrowheads="1"/>
          </p:cNvSpPr>
          <p:nvPr/>
        </p:nvSpPr>
        <p:spPr bwMode="auto">
          <a:xfrm>
            <a:off x="457200" y="4724400"/>
            <a:ext cx="43300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(with                     ) so that</a:t>
            </a:r>
          </a:p>
        </p:txBody>
      </p:sp>
      <p:pic>
        <p:nvPicPr>
          <p:cNvPr id="39" name="Picture 3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887661" y="5486400"/>
            <a:ext cx="5317876" cy="476030"/>
          </a:xfrm>
          <a:prstGeom prst="rect">
            <a:avLst/>
          </a:prstGeom>
          <a:noFill/>
          <a:ln/>
          <a:effectLst/>
        </p:spPr>
      </p:pic>
      <p:pic>
        <p:nvPicPr>
          <p:cNvPr id="37" name="Picture 3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962189" y="3962400"/>
            <a:ext cx="4953705" cy="457301"/>
          </a:xfrm>
          <a:prstGeom prst="rect">
            <a:avLst/>
          </a:prstGeom>
          <a:noFill/>
          <a:ln/>
          <a:effectLst/>
        </p:spPr>
      </p:pic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457200" y="6181725"/>
            <a:ext cx="52597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is causal (but not strictly causal)</a:t>
            </a:r>
          </a:p>
        </p:txBody>
      </p:sp>
      <p:pic>
        <p:nvPicPr>
          <p:cNvPr id="36" name="Picture 3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209477" y="3352800"/>
            <a:ext cx="5678088" cy="380674"/>
          </a:xfrm>
          <a:prstGeom prst="rect">
            <a:avLst/>
          </a:prstGeom>
          <a:noFill/>
          <a:ln/>
          <a:effectLst/>
        </p:spPr>
      </p:pic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533400" y="838200"/>
            <a:ext cx="68480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Let</a:t>
            </a:r>
          </a:p>
        </p:txBody>
      </p:sp>
      <p:grpSp>
        <p:nvGrpSpPr>
          <p:cNvPr id="25" name="Group 14"/>
          <p:cNvGrpSpPr>
            <a:grpSpLocks/>
          </p:cNvGrpSpPr>
          <p:nvPr/>
        </p:nvGrpSpPr>
        <p:grpSpPr bwMode="auto">
          <a:xfrm>
            <a:off x="2286000" y="1447800"/>
            <a:ext cx="4038600" cy="1066800"/>
            <a:chOff x="1392" y="1248"/>
            <a:chExt cx="2544" cy="672"/>
          </a:xfrm>
        </p:grpSpPr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2208" y="1248"/>
              <a:ext cx="912" cy="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16"/>
            <p:cNvSpPr>
              <a:spLocks noChangeShapeType="1"/>
            </p:cNvSpPr>
            <p:nvPr/>
          </p:nvSpPr>
          <p:spPr bwMode="auto">
            <a:xfrm>
              <a:off x="1392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17"/>
            <p:cNvSpPr>
              <a:spLocks noChangeShapeType="1"/>
            </p:cNvSpPr>
            <p:nvPr/>
          </p:nvSpPr>
          <p:spPr bwMode="auto">
            <a:xfrm>
              <a:off x="3168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3" name="Picture 3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3657600" y="1752600"/>
            <a:ext cx="1240512" cy="458694"/>
          </a:xfrm>
          <a:prstGeom prst="rect">
            <a:avLst/>
          </a:prstGeom>
          <a:noFill/>
          <a:ln/>
          <a:effectLst/>
        </p:spPr>
      </p:pic>
      <p:pic>
        <p:nvPicPr>
          <p:cNvPr id="34" name="Picture 33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5307927" y="1219200"/>
            <a:ext cx="1222132" cy="458300"/>
          </a:xfrm>
          <a:prstGeom prst="rect">
            <a:avLst/>
          </a:prstGeom>
          <a:noFill/>
          <a:ln/>
          <a:effectLst/>
        </p:spPr>
      </p:pic>
      <p:pic>
        <p:nvPicPr>
          <p:cNvPr id="35" name="Picture 34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2030245" y="1214437"/>
            <a:ext cx="1070311" cy="390409"/>
          </a:xfrm>
          <a:prstGeom prst="rect">
            <a:avLst/>
          </a:prstGeom>
          <a:noFill/>
          <a:ln/>
          <a:effectLst/>
        </p:spPr>
      </p:pic>
      <p:pic>
        <p:nvPicPr>
          <p:cNvPr id="38" name="Picture 37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409700" y="4724400"/>
            <a:ext cx="18669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1739" grpId="0"/>
      <p:bldP spid="1011740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TPps2b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533400" y="1905000"/>
            <a:ext cx="4114800" cy="31384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Example: Hard Disk Drive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7772400" cy="838200"/>
          </a:xfrm>
        </p:spPr>
        <p:txBody>
          <a:bodyPr/>
          <a:lstStyle/>
          <a:p>
            <a:pPr>
              <a:buNone/>
            </a:pPr>
            <a:r>
              <a:rPr lang="en-US" sz="2000" dirty="0"/>
              <a:t>Consider a simplified model of a voice coil motor and suspension</a:t>
            </a:r>
          </a:p>
          <a:p>
            <a:pPr>
              <a:buNone/>
            </a:pPr>
            <a:r>
              <a:rPr lang="en-US" sz="2000" dirty="0"/>
              <a:t>(from control input </a:t>
            </a:r>
            <a:r>
              <a:rPr lang="en-US" sz="2000" i="1" dirty="0"/>
              <a:t>u(k) </a:t>
            </a:r>
            <a:r>
              <a:rPr lang="en-US" sz="2000" dirty="0"/>
              <a:t>to read/write head position </a:t>
            </a:r>
            <a:r>
              <a:rPr lang="en-US" sz="2000" i="1" dirty="0"/>
              <a:t>y(k)</a:t>
            </a:r>
            <a:r>
              <a:rPr lang="en-US" sz="20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14" name="Picture 1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295400" y="2895600"/>
            <a:ext cx="1080327" cy="359796"/>
          </a:xfrm>
          <a:prstGeom prst="rect">
            <a:avLst/>
          </a:prstGeom>
          <a:noFill/>
          <a:ln/>
          <a:effectLst/>
        </p:spPr>
      </p:pic>
      <p:pic>
        <p:nvPicPr>
          <p:cNvPr id="42" name="Picture 4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4775268" y="1905000"/>
            <a:ext cx="4113205" cy="374299"/>
          </a:xfrm>
          <a:prstGeom prst="rect">
            <a:avLst/>
          </a:prstGeom>
          <a:noFill/>
          <a:ln/>
          <a:effectLst/>
        </p:spPr>
      </p:pic>
      <p:cxnSp>
        <p:nvCxnSpPr>
          <p:cNvPr id="10" name="Straight Arrow Connector 9"/>
          <p:cNvCxnSpPr/>
          <p:nvPr/>
        </p:nvCxnSpPr>
        <p:spPr bwMode="auto">
          <a:xfrm flipV="1">
            <a:off x="2438400" y="2895600"/>
            <a:ext cx="1447800" cy="152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3" name="Picture 1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295400" y="2438400"/>
            <a:ext cx="956224" cy="335183"/>
          </a:xfrm>
          <a:prstGeom prst="rect">
            <a:avLst/>
          </a:prstGeom>
          <a:noFill/>
          <a:ln/>
          <a:effectLst/>
        </p:spPr>
      </p:pic>
      <p:cxnSp>
        <p:nvCxnSpPr>
          <p:cNvPr id="12" name="Straight Arrow Connector 11"/>
          <p:cNvCxnSpPr/>
          <p:nvPr/>
        </p:nvCxnSpPr>
        <p:spPr bwMode="auto">
          <a:xfrm>
            <a:off x="2362200" y="2667000"/>
            <a:ext cx="9906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ectangle 16"/>
          <p:cNvSpPr/>
          <p:nvPr/>
        </p:nvSpPr>
        <p:spPr>
          <a:xfrm>
            <a:off x="7543800" y="2667000"/>
            <a:ext cx="1438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uncertainty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086600" y="3124200"/>
            <a:ext cx="18966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nominal model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086600" y="3581400"/>
            <a:ext cx="14959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actual plant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 bwMode="auto">
          <a:xfrm rot="5400000" flipH="1" flipV="1">
            <a:off x="8153400" y="2438400"/>
            <a:ext cx="3048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rot="16200000" flipV="1">
            <a:off x="6553200" y="2514600"/>
            <a:ext cx="762000" cy="457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10800000">
            <a:off x="5257800" y="2438400"/>
            <a:ext cx="1828800" cy="1295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Oval 30"/>
          <p:cNvSpPr/>
          <p:nvPr/>
        </p:nvSpPr>
        <p:spPr bwMode="auto">
          <a:xfrm>
            <a:off x="3048000" y="2438400"/>
            <a:ext cx="1524000" cy="8382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 rot="10800000">
            <a:off x="3733800" y="3200400"/>
            <a:ext cx="1524000" cy="1143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>
          <a:xfrm>
            <a:off x="5181600" y="4343400"/>
            <a:ext cx="327525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high-frequency resonance</a:t>
            </a:r>
          </a:p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modes are neglected in the</a:t>
            </a:r>
          </a:p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nominal model</a:t>
            </a:r>
            <a:endParaRPr lang="en-US" dirty="0"/>
          </a:p>
        </p:txBody>
      </p:sp>
      <p:pic>
        <p:nvPicPr>
          <p:cNvPr id="37" name="Picture 36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1676400" y="6019800"/>
            <a:ext cx="2001678" cy="307596"/>
          </a:xfrm>
          <a:prstGeom prst="rect">
            <a:avLst/>
          </a:prstGeom>
          <a:noFill/>
          <a:ln/>
          <a:effectLst/>
        </p:spPr>
      </p:pic>
      <p:pic>
        <p:nvPicPr>
          <p:cNvPr id="38" name="Picture 37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1046938" y="5486400"/>
            <a:ext cx="4002125" cy="307572"/>
          </a:xfrm>
          <a:prstGeom prst="rect">
            <a:avLst/>
          </a:prstGeom>
          <a:noFill/>
          <a:ln/>
          <a:effectLst/>
        </p:spPr>
      </p:pic>
      <p:sp>
        <p:nvSpPr>
          <p:cNvPr id="39" name="Right Brace 38"/>
          <p:cNvSpPr/>
          <p:nvPr/>
        </p:nvSpPr>
        <p:spPr bwMode="auto">
          <a:xfrm>
            <a:off x="5257800" y="5486400"/>
            <a:ext cx="228600" cy="990600"/>
          </a:xfrm>
          <a:prstGeom prst="rightBrace">
            <a:avLst>
              <a:gd name="adj1" fmla="val 36240"/>
              <a:gd name="adj2" fmla="val 51073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TP_tmp.emf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5752538" y="5715000"/>
            <a:ext cx="742610" cy="40809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31" grpId="0" animBg="1"/>
      <p:bldP spid="34" grpId="0"/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TPps2b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228600" y="838200"/>
            <a:ext cx="4114800" cy="31384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200" dirty="0"/>
              <a:t>Example: Frequency State Weight Q(j</a:t>
            </a:r>
            <a:r>
              <a:rPr lang="el-GR" sz="3200" dirty="0">
                <a:latin typeface="Bookman Old Style"/>
              </a:rPr>
              <a:t>ω</a:t>
            </a:r>
            <a:r>
              <a:rPr lang="en-US" sz="3200" dirty="0">
                <a:latin typeface="Bookman Old Style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23" name="Oval 22"/>
          <p:cNvSpPr/>
          <p:nvPr/>
        </p:nvSpPr>
        <p:spPr bwMode="auto">
          <a:xfrm>
            <a:off x="685800" y="914400"/>
            <a:ext cx="533400" cy="3048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Straight Arrow Connector 24"/>
          <p:cNvCxnSpPr>
            <a:endCxn id="23" idx="5"/>
          </p:cNvCxnSpPr>
          <p:nvPr/>
        </p:nvCxnSpPr>
        <p:spPr bwMode="auto">
          <a:xfrm rot="10800000">
            <a:off x="1141086" y="1174564"/>
            <a:ext cx="3735715" cy="15686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>
          <a:xfrm>
            <a:off x="4876800" y="2590800"/>
            <a:ext cx="41392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we want zero steady state (i.e. dc) </a:t>
            </a:r>
          </a:p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error under a step input </a:t>
            </a:r>
            <a:endParaRPr lang="en-US" dirty="0"/>
          </a:p>
        </p:txBody>
      </p:sp>
      <p:sp>
        <p:nvSpPr>
          <p:cNvPr id="35" name="Right Arrow 34"/>
          <p:cNvSpPr/>
          <p:nvPr/>
        </p:nvSpPr>
        <p:spPr bwMode="auto">
          <a:xfrm>
            <a:off x="4724400" y="3657600"/>
            <a:ext cx="3810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341356" y="3505200"/>
            <a:ext cx="38026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set position cost function weight</a:t>
            </a:r>
          </a:p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to go to </a:t>
            </a:r>
            <a:r>
              <a:rPr lang="en-US" sz="2800" i="0" kern="0" dirty="0">
                <a:solidFill>
                  <a:srgbClr val="000000"/>
                </a:solidFill>
                <a:latin typeface="Helvetica"/>
              </a:rPr>
              <a:t>∞</a:t>
            </a:r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 as </a:t>
            </a:r>
            <a:r>
              <a:rPr lang="el-GR" sz="2800" i="0" kern="0" dirty="0">
                <a:solidFill>
                  <a:srgbClr val="000000"/>
                </a:solidFill>
                <a:latin typeface="Bookman Old Style"/>
              </a:rPr>
              <a:t>ω</a:t>
            </a:r>
            <a:r>
              <a:rPr lang="en-US" i="0" kern="0" dirty="0">
                <a:solidFill>
                  <a:srgbClr val="000000"/>
                </a:solidFill>
                <a:latin typeface="Bookman Old Style"/>
              </a:rPr>
              <a:t> → 0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57200" y="4191000"/>
            <a:ext cx="12394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0" u="sng" kern="0" dirty="0">
                <a:solidFill>
                  <a:srgbClr val="000000"/>
                </a:solidFill>
                <a:latin typeface="Helvetica"/>
              </a:rPr>
              <a:t>Example</a:t>
            </a:r>
            <a:endParaRPr lang="en-US" b="1" u="sng" dirty="0"/>
          </a:p>
        </p:txBody>
      </p:sp>
      <p:sp>
        <p:nvSpPr>
          <p:cNvPr id="41" name="Rectangle 40"/>
          <p:cNvSpPr/>
          <p:nvPr/>
        </p:nvSpPr>
        <p:spPr>
          <a:xfrm>
            <a:off x="457200" y="4800600"/>
            <a:ext cx="35028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Set weight on                    to  </a:t>
            </a:r>
            <a:endParaRPr lang="en-US" dirty="0"/>
          </a:p>
        </p:txBody>
      </p:sp>
      <p:pic>
        <p:nvPicPr>
          <p:cNvPr id="31" name="Picture 3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2162623" y="4800600"/>
            <a:ext cx="1159099" cy="337296"/>
          </a:xfrm>
          <a:prstGeom prst="rect">
            <a:avLst/>
          </a:prstGeom>
          <a:noFill/>
          <a:ln/>
          <a:effectLst/>
        </p:spPr>
      </p:pic>
      <p:pic>
        <p:nvPicPr>
          <p:cNvPr id="38" name="Picture 3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3886334" y="4683173"/>
            <a:ext cx="955386" cy="498287"/>
          </a:xfrm>
          <a:prstGeom prst="rect">
            <a:avLst/>
          </a:prstGeom>
          <a:noFill/>
          <a:ln/>
          <a:effectLst/>
        </p:spPr>
      </p:pic>
      <p:sp>
        <p:nvSpPr>
          <p:cNvPr id="51" name="Right Arrow 50"/>
          <p:cNvSpPr/>
          <p:nvPr/>
        </p:nvSpPr>
        <p:spPr bwMode="auto">
          <a:xfrm>
            <a:off x="3352800" y="5715000"/>
            <a:ext cx="381000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52" name="Picture 5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4038600" y="6096000"/>
            <a:ext cx="1384691" cy="450982"/>
          </a:xfrm>
          <a:prstGeom prst="rect">
            <a:avLst/>
          </a:prstGeom>
          <a:noFill/>
          <a:ln/>
          <a:effectLst/>
        </p:spPr>
      </p:pic>
      <p:pic>
        <p:nvPicPr>
          <p:cNvPr id="63" name="Picture 62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5105400" y="5105400"/>
            <a:ext cx="1774460" cy="466963"/>
          </a:xfrm>
          <a:prstGeom prst="rect">
            <a:avLst/>
          </a:prstGeom>
          <a:noFill/>
          <a:ln/>
          <a:effectLst/>
        </p:spPr>
      </p:pic>
      <p:pic>
        <p:nvPicPr>
          <p:cNvPr id="32" name="Picture 31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5430062" y="1752600"/>
            <a:ext cx="2001678" cy="307596"/>
          </a:xfrm>
          <a:prstGeom prst="rect">
            <a:avLst/>
          </a:prstGeom>
          <a:noFill/>
          <a:ln/>
          <a:effectLst/>
        </p:spPr>
      </p:pic>
      <p:pic>
        <p:nvPicPr>
          <p:cNvPr id="33" name="Picture 32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4800600" y="1219200"/>
            <a:ext cx="4002125" cy="307572"/>
          </a:xfrm>
          <a:prstGeom prst="rect">
            <a:avLst/>
          </a:prstGeom>
          <a:noFill/>
          <a:ln/>
          <a:effectLst/>
        </p:spPr>
      </p:pic>
      <p:pic>
        <p:nvPicPr>
          <p:cNvPr id="46" name="Picture 45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4114800" y="5562600"/>
            <a:ext cx="3652495" cy="498913"/>
          </a:xfrm>
          <a:prstGeom prst="rect">
            <a:avLst/>
          </a:prstGeom>
          <a:noFill/>
          <a:ln/>
          <a:effectLst/>
        </p:spPr>
      </p:pic>
      <p:pic>
        <p:nvPicPr>
          <p:cNvPr id="54" name="Picture 53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6553354" y="6096000"/>
            <a:ext cx="1384382" cy="45088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39" grpId="0"/>
      <p:bldP spid="41" grpId="0"/>
      <p:bldP spid="5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TPps2b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228600" y="838200"/>
            <a:ext cx="4114800" cy="31384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200" dirty="0"/>
              <a:t>Example: Frequency State Weight Q(j</a:t>
            </a:r>
            <a:r>
              <a:rPr lang="el-GR" sz="3200" dirty="0">
                <a:latin typeface="Bookman Old Style"/>
              </a:rPr>
              <a:t>ω</a:t>
            </a:r>
            <a:r>
              <a:rPr lang="en-US" sz="3200" dirty="0">
                <a:latin typeface="Bookman Old Style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23" name="Oval 22"/>
          <p:cNvSpPr/>
          <p:nvPr/>
        </p:nvSpPr>
        <p:spPr bwMode="auto">
          <a:xfrm>
            <a:off x="685800" y="914400"/>
            <a:ext cx="533400" cy="3048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Straight Arrow Connector 24"/>
          <p:cNvCxnSpPr>
            <a:endCxn id="23" idx="5"/>
          </p:cNvCxnSpPr>
          <p:nvPr/>
        </p:nvCxnSpPr>
        <p:spPr bwMode="auto">
          <a:xfrm rot="10800000">
            <a:off x="1141086" y="1174564"/>
            <a:ext cx="3735715" cy="15686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>
          <a:xfrm>
            <a:off x="4876800" y="2590800"/>
            <a:ext cx="41392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we want zero steady state (i.e. dc) </a:t>
            </a:r>
          </a:p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error under a step input </a:t>
            </a:r>
            <a:endParaRPr lang="en-US" dirty="0"/>
          </a:p>
        </p:txBody>
      </p:sp>
      <p:sp>
        <p:nvSpPr>
          <p:cNvPr id="35" name="Right Arrow 34"/>
          <p:cNvSpPr/>
          <p:nvPr/>
        </p:nvSpPr>
        <p:spPr bwMode="auto">
          <a:xfrm>
            <a:off x="4724400" y="3657600"/>
            <a:ext cx="3810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341356" y="3505200"/>
            <a:ext cx="38026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set position cost function weight</a:t>
            </a:r>
          </a:p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to go to </a:t>
            </a:r>
            <a:r>
              <a:rPr lang="en-US" sz="2800" i="0" kern="0" dirty="0">
                <a:solidFill>
                  <a:srgbClr val="000000"/>
                </a:solidFill>
                <a:latin typeface="Helvetica"/>
              </a:rPr>
              <a:t>∞</a:t>
            </a:r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 as </a:t>
            </a:r>
            <a:r>
              <a:rPr lang="el-GR" sz="2800" i="0" kern="0" dirty="0">
                <a:solidFill>
                  <a:srgbClr val="000000"/>
                </a:solidFill>
                <a:latin typeface="Bookman Old Style"/>
              </a:rPr>
              <a:t>ω</a:t>
            </a:r>
            <a:r>
              <a:rPr lang="en-US" i="0" kern="0" dirty="0">
                <a:solidFill>
                  <a:srgbClr val="000000"/>
                </a:solidFill>
                <a:latin typeface="Bookman Old Style"/>
              </a:rPr>
              <a:t> → 0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57200" y="4191000"/>
            <a:ext cx="12394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0" u="sng" kern="0" dirty="0">
                <a:solidFill>
                  <a:srgbClr val="000000"/>
                </a:solidFill>
                <a:latin typeface="Helvetica"/>
              </a:rPr>
              <a:t>Example</a:t>
            </a:r>
            <a:endParaRPr lang="en-US" b="1" u="sng" dirty="0"/>
          </a:p>
        </p:txBody>
      </p:sp>
      <p:pic>
        <p:nvPicPr>
          <p:cNvPr id="32" name="Picture 3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5430062" y="1752600"/>
            <a:ext cx="2001678" cy="307596"/>
          </a:xfrm>
          <a:prstGeom prst="rect">
            <a:avLst/>
          </a:prstGeom>
          <a:noFill/>
          <a:ln/>
          <a:effectLst/>
        </p:spPr>
      </p:pic>
      <p:pic>
        <p:nvPicPr>
          <p:cNvPr id="33" name="Picture 3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4800600" y="1219200"/>
            <a:ext cx="4002125" cy="307572"/>
          </a:xfrm>
          <a:prstGeom prst="rect">
            <a:avLst/>
          </a:prstGeom>
          <a:noFill/>
          <a:ln/>
          <a:effectLst/>
        </p:spPr>
      </p:pic>
      <p:pic>
        <p:nvPicPr>
          <p:cNvPr id="46" name="Picture 45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228600" y="5257800"/>
            <a:ext cx="3652495" cy="498913"/>
          </a:xfrm>
          <a:prstGeom prst="rect">
            <a:avLst/>
          </a:prstGeom>
          <a:noFill/>
          <a:ln/>
          <a:effectLst/>
        </p:spPr>
      </p:pic>
      <p:pic>
        <p:nvPicPr>
          <p:cNvPr id="28" name="Picture 27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4105593" y="5334000"/>
            <a:ext cx="4886007" cy="411218"/>
          </a:xfrm>
          <a:prstGeom prst="rect">
            <a:avLst/>
          </a:prstGeom>
          <a:noFill/>
          <a:ln/>
          <a:effectLst/>
        </p:spPr>
      </p:pic>
      <p:pic>
        <p:nvPicPr>
          <p:cNvPr id="55" name="Picture 54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4419737" y="5867400"/>
            <a:ext cx="2470929" cy="491153"/>
          </a:xfrm>
          <a:prstGeom prst="rect">
            <a:avLst/>
          </a:prstGeom>
          <a:noFill/>
          <a:ln/>
          <a:effectLst/>
        </p:spPr>
      </p:pic>
      <p:pic>
        <p:nvPicPr>
          <p:cNvPr id="59" name="Picture 58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6934354" y="4800600"/>
            <a:ext cx="1197106" cy="513179"/>
          </a:xfrm>
          <a:prstGeom prst="rect">
            <a:avLst/>
          </a:prstGeom>
          <a:noFill/>
          <a:ln/>
          <a:effectLst/>
        </p:spPr>
      </p:pic>
      <p:pic>
        <p:nvPicPr>
          <p:cNvPr id="58" name="Picture 57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5474438" y="4800600"/>
            <a:ext cx="1383407" cy="559706"/>
          </a:xfrm>
          <a:prstGeom prst="rect">
            <a:avLst/>
          </a:prstGeom>
          <a:noFill/>
          <a:ln/>
          <a:effectLst/>
        </p:spPr>
      </p:pic>
      <p:pic>
        <p:nvPicPr>
          <p:cNvPr id="57" name="Picture 56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6963643" y="5867400"/>
            <a:ext cx="1951757" cy="46330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200" dirty="0"/>
              <a:t>Example: Frequency State Weight Q(j</a:t>
            </a:r>
            <a:r>
              <a:rPr lang="el-GR" sz="3200" dirty="0">
                <a:latin typeface="Bookman Old Style"/>
              </a:rPr>
              <a:t>ω</a:t>
            </a:r>
            <a:r>
              <a:rPr lang="en-US" sz="3200" dirty="0">
                <a:latin typeface="Bookman Old Style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57200" y="2590800"/>
            <a:ext cx="12394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0" u="sng" kern="0" dirty="0">
                <a:solidFill>
                  <a:srgbClr val="000000"/>
                </a:solidFill>
                <a:latin typeface="Helvetica"/>
              </a:rPr>
              <a:t>Example</a:t>
            </a:r>
            <a:endParaRPr lang="en-US" b="1" u="sng" dirty="0"/>
          </a:p>
        </p:txBody>
      </p:sp>
      <p:pic>
        <p:nvPicPr>
          <p:cNvPr id="40" name="Picture 3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332092" y="3276600"/>
            <a:ext cx="3795138" cy="468536"/>
          </a:xfrm>
          <a:prstGeom prst="rect">
            <a:avLst/>
          </a:prstGeom>
          <a:noFill/>
          <a:ln/>
          <a:effectLst/>
        </p:spPr>
      </p:pic>
      <p:sp>
        <p:nvSpPr>
          <p:cNvPr id="27" name="Right Arrow 26"/>
          <p:cNvSpPr/>
          <p:nvPr/>
        </p:nvSpPr>
        <p:spPr bwMode="auto">
          <a:xfrm>
            <a:off x="3429000" y="5334000"/>
            <a:ext cx="381000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48" name="Picture 4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4876800" y="5562600"/>
            <a:ext cx="3449051" cy="362555"/>
          </a:xfrm>
          <a:prstGeom prst="rect">
            <a:avLst/>
          </a:prstGeom>
          <a:noFill/>
          <a:ln/>
          <a:effectLst/>
        </p:spPr>
      </p:pic>
      <p:sp>
        <p:nvSpPr>
          <p:cNvPr id="52" name="Left Brace 51"/>
          <p:cNvSpPr/>
          <p:nvPr/>
        </p:nvSpPr>
        <p:spPr bwMode="auto">
          <a:xfrm>
            <a:off x="3962400" y="4191000"/>
            <a:ext cx="381000" cy="2286000"/>
          </a:xfrm>
          <a:prstGeom prst="leftBrace">
            <a:avLst>
              <a:gd name="adj1" fmla="val 35249"/>
              <a:gd name="adj2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029200" y="3581400"/>
            <a:ext cx="27350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state space realization</a:t>
            </a:r>
            <a:endParaRPr lang="en-US" dirty="0"/>
          </a:p>
        </p:txBody>
      </p:sp>
      <p:pic>
        <p:nvPicPr>
          <p:cNvPr id="83" name="Picture 8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616933" y="5257800"/>
            <a:ext cx="2170763" cy="437526"/>
          </a:xfrm>
          <a:prstGeom prst="rect">
            <a:avLst/>
          </a:prstGeom>
          <a:noFill/>
          <a:ln/>
          <a:effectLst/>
        </p:spPr>
      </p:pic>
      <p:pic>
        <p:nvPicPr>
          <p:cNvPr id="42" name="Picture 4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4419600" y="4343400"/>
            <a:ext cx="4057475" cy="289510"/>
          </a:xfrm>
          <a:prstGeom prst="rect">
            <a:avLst/>
          </a:prstGeom>
          <a:noFill/>
          <a:ln/>
          <a:effectLst/>
        </p:spPr>
      </p:pic>
      <p:sp>
        <p:nvSpPr>
          <p:cNvPr id="69" name="Rectangle 68"/>
          <p:cNvSpPr/>
          <p:nvPr/>
        </p:nvSpPr>
        <p:spPr>
          <a:xfrm>
            <a:off x="5105400" y="1219200"/>
            <a:ext cx="27350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state space realization</a:t>
            </a:r>
            <a:endParaRPr lang="en-US" dirty="0"/>
          </a:p>
        </p:txBody>
      </p:sp>
      <p:grpSp>
        <p:nvGrpSpPr>
          <p:cNvPr id="26" name="Group 13"/>
          <p:cNvGrpSpPr>
            <a:grpSpLocks/>
          </p:cNvGrpSpPr>
          <p:nvPr/>
        </p:nvGrpSpPr>
        <p:grpSpPr bwMode="auto">
          <a:xfrm>
            <a:off x="457200" y="1219200"/>
            <a:ext cx="4038600" cy="1066800"/>
            <a:chOff x="1392" y="1248"/>
            <a:chExt cx="2544" cy="672"/>
          </a:xfrm>
        </p:grpSpPr>
        <p:sp>
          <p:nvSpPr>
            <p:cNvPr id="28" name="Rectangle 10"/>
            <p:cNvSpPr>
              <a:spLocks noChangeArrowheads="1"/>
            </p:cNvSpPr>
            <p:nvPr/>
          </p:nvSpPr>
          <p:spPr bwMode="auto">
            <a:xfrm>
              <a:off x="2208" y="1248"/>
              <a:ext cx="912" cy="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11"/>
            <p:cNvSpPr>
              <a:spLocks noChangeShapeType="1"/>
            </p:cNvSpPr>
            <p:nvPr/>
          </p:nvSpPr>
          <p:spPr bwMode="auto">
            <a:xfrm>
              <a:off x="1392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2"/>
            <p:cNvSpPr>
              <a:spLocks noChangeShapeType="1"/>
            </p:cNvSpPr>
            <p:nvPr/>
          </p:nvSpPr>
          <p:spPr bwMode="auto">
            <a:xfrm>
              <a:off x="3168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1" name="Picture 30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 cstate="print"/>
          <a:stretch>
            <a:fillRect/>
          </a:stretch>
        </p:blipFill>
        <p:spPr bwMode="auto">
          <a:xfrm>
            <a:off x="1845708" y="1524000"/>
            <a:ext cx="1256821" cy="458694"/>
          </a:xfrm>
          <a:prstGeom prst="rect">
            <a:avLst/>
          </a:prstGeom>
          <a:noFill/>
          <a:ln/>
          <a:effectLst/>
        </p:spPr>
      </p:pic>
      <p:pic>
        <p:nvPicPr>
          <p:cNvPr id="32" name="Picture 31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 cstate="print"/>
          <a:stretch>
            <a:fillRect/>
          </a:stretch>
        </p:blipFill>
        <p:spPr bwMode="auto">
          <a:xfrm>
            <a:off x="3521801" y="1143000"/>
            <a:ext cx="1290772" cy="458443"/>
          </a:xfrm>
          <a:prstGeom prst="rect">
            <a:avLst/>
          </a:prstGeom>
          <a:noFill/>
          <a:ln/>
          <a:effectLst/>
        </p:spPr>
      </p:pic>
      <p:pic>
        <p:nvPicPr>
          <p:cNvPr id="33" name="Picture 32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 cstate="print"/>
          <a:stretch>
            <a:fillRect/>
          </a:stretch>
        </p:blipFill>
        <p:spPr bwMode="auto">
          <a:xfrm>
            <a:off x="245176" y="1143000"/>
            <a:ext cx="1138421" cy="390345"/>
          </a:xfrm>
          <a:prstGeom prst="rect">
            <a:avLst/>
          </a:prstGeom>
          <a:noFill/>
          <a:ln/>
          <a:effectLst/>
        </p:spPr>
      </p:pic>
      <p:pic>
        <p:nvPicPr>
          <p:cNvPr id="34" name="Picture 33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4" cstate="print"/>
          <a:stretch>
            <a:fillRect/>
          </a:stretch>
        </p:blipFill>
        <p:spPr bwMode="auto">
          <a:xfrm>
            <a:off x="5562600" y="2305119"/>
            <a:ext cx="3207176" cy="297168"/>
          </a:xfrm>
          <a:prstGeom prst="rect">
            <a:avLst/>
          </a:prstGeom>
          <a:noFill/>
          <a:ln/>
          <a:effectLst/>
        </p:spPr>
      </p:pic>
      <p:pic>
        <p:nvPicPr>
          <p:cNvPr id="35" name="Picture 34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5" cstate="print"/>
          <a:stretch>
            <a:fillRect/>
          </a:stretch>
        </p:blipFill>
        <p:spPr bwMode="auto">
          <a:xfrm>
            <a:off x="5085557" y="1828800"/>
            <a:ext cx="3677443" cy="247392"/>
          </a:xfrm>
          <a:prstGeom prst="rect">
            <a:avLst/>
          </a:prstGeom>
          <a:noFill/>
          <a:ln/>
          <a:effectLst/>
        </p:spPr>
      </p:pic>
      <p:pic>
        <p:nvPicPr>
          <p:cNvPr id="44" name="Picture 43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6" cstate="print"/>
          <a:stretch>
            <a:fillRect/>
          </a:stretch>
        </p:blipFill>
        <p:spPr bwMode="auto">
          <a:xfrm>
            <a:off x="1905000" y="3810000"/>
            <a:ext cx="1196488" cy="512914"/>
          </a:xfrm>
          <a:prstGeom prst="rect">
            <a:avLst/>
          </a:prstGeom>
          <a:noFill/>
          <a:ln/>
          <a:effectLst/>
        </p:spPr>
      </p:pic>
      <p:pic>
        <p:nvPicPr>
          <p:cNvPr id="36" name="Picture 35" descr="TP_tmp.emf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7" cstate="print"/>
          <a:stretch>
            <a:fillRect/>
          </a:stretch>
        </p:blipFill>
        <p:spPr bwMode="auto">
          <a:xfrm>
            <a:off x="6096000" y="4953000"/>
            <a:ext cx="305100" cy="254759"/>
          </a:xfrm>
          <a:prstGeom prst="rect">
            <a:avLst/>
          </a:prstGeom>
          <a:noFill/>
          <a:ln/>
          <a:effectLst/>
        </p:spPr>
      </p:pic>
      <p:pic>
        <p:nvPicPr>
          <p:cNvPr id="37" name="Picture 36" descr="TP_tmp.emf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8" cstate="print"/>
          <a:stretch>
            <a:fillRect/>
          </a:stretch>
        </p:blipFill>
        <p:spPr bwMode="auto">
          <a:xfrm>
            <a:off x="7543800" y="4953000"/>
            <a:ext cx="279441" cy="255009"/>
          </a:xfrm>
          <a:prstGeom prst="rect">
            <a:avLst/>
          </a:prstGeom>
          <a:noFill/>
          <a:ln/>
          <a:effectLst/>
        </p:spPr>
      </p:pic>
      <p:pic>
        <p:nvPicPr>
          <p:cNvPr id="41" name="Picture 40" descr="TP_tmp.emf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9" cstate="print"/>
          <a:stretch>
            <a:fillRect/>
          </a:stretch>
        </p:blipFill>
        <p:spPr bwMode="auto">
          <a:xfrm>
            <a:off x="5981853" y="6248305"/>
            <a:ext cx="279441" cy="255009"/>
          </a:xfrm>
          <a:prstGeom prst="rect">
            <a:avLst/>
          </a:prstGeom>
          <a:noFill/>
          <a:ln/>
          <a:effectLst/>
        </p:spPr>
      </p:pic>
      <p:pic>
        <p:nvPicPr>
          <p:cNvPr id="38" name="Picture 37" descr="TP_tmp.emf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0" cstate="print"/>
          <a:stretch>
            <a:fillRect/>
          </a:stretch>
        </p:blipFill>
        <p:spPr bwMode="auto">
          <a:xfrm>
            <a:off x="7493075" y="6248400"/>
            <a:ext cx="305700" cy="255260"/>
          </a:xfrm>
          <a:prstGeom prst="rect">
            <a:avLst/>
          </a:prstGeom>
          <a:noFill/>
          <a:ln/>
          <a:effectLst/>
        </p:spPr>
      </p:pic>
      <p:cxnSp>
        <p:nvCxnSpPr>
          <p:cNvPr id="73" name="Straight Arrow Connector 72"/>
          <p:cNvCxnSpPr/>
          <p:nvPr/>
        </p:nvCxnSpPr>
        <p:spPr bwMode="auto">
          <a:xfrm rot="5400000" flipH="1" flipV="1">
            <a:off x="6121463" y="4775288"/>
            <a:ext cx="304800" cy="5062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Straight Arrow Connector 74"/>
          <p:cNvCxnSpPr/>
          <p:nvPr/>
        </p:nvCxnSpPr>
        <p:spPr bwMode="auto">
          <a:xfrm rot="5400000" flipH="1" flipV="1">
            <a:off x="7556434" y="4775288"/>
            <a:ext cx="304800" cy="5062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/>
          <p:nvPr/>
        </p:nvCxnSpPr>
        <p:spPr bwMode="auto">
          <a:xfrm rot="5400000" flipH="1" flipV="1">
            <a:off x="5956435" y="6032540"/>
            <a:ext cx="380906" cy="5062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/>
          <p:nvPr/>
        </p:nvCxnSpPr>
        <p:spPr bwMode="auto">
          <a:xfrm rot="16200000" flipV="1">
            <a:off x="7442463" y="6044937"/>
            <a:ext cx="381000" cy="2592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27" grpId="0" animBg="1"/>
      <p:bldP spid="52" grpId="0" animBg="1"/>
      <p:bldP spid="53" grpId="0"/>
      <p:bldP spid="6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749A68-912A-40B5-9DB8-3F4FB060825C}" type="slidenum">
              <a:rPr lang="en-US"/>
              <a:pPr/>
              <a:t>17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dirty="0"/>
              <a:t>Example: Hard Disk Drive</a:t>
            </a:r>
          </a:p>
        </p:txBody>
      </p:sp>
      <p:pic>
        <p:nvPicPr>
          <p:cNvPr id="24" name="Picture 2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6172200" y="1676400"/>
            <a:ext cx="2750893" cy="456632"/>
          </a:xfrm>
          <a:prstGeom prst="rect">
            <a:avLst/>
          </a:prstGeom>
          <a:noFill/>
          <a:ln/>
          <a:effectLst/>
        </p:spPr>
      </p:pic>
      <p:sp>
        <p:nvSpPr>
          <p:cNvPr id="15" name="Rectangle 14"/>
          <p:cNvSpPr/>
          <p:nvPr/>
        </p:nvSpPr>
        <p:spPr>
          <a:xfrm>
            <a:off x="457200" y="1676400"/>
            <a:ext cx="25651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Apply control design </a:t>
            </a:r>
          </a:p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to nominal model</a:t>
            </a:r>
            <a:endParaRPr lang="en-US" dirty="0"/>
          </a:p>
        </p:txBody>
      </p:sp>
      <p:pic>
        <p:nvPicPr>
          <p:cNvPr id="74" name="Picture 7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3581400" y="4114800"/>
            <a:ext cx="3626718" cy="522897"/>
          </a:xfrm>
          <a:prstGeom prst="rect">
            <a:avLst/>
          </a:prstGeom>
          <a:noFill/>
          <a:ln/>
          <a:effectLst/>
        </p:spPr>
      </p:pic>
      <p:pic>
        <p:nvPicPr>
          <p:cNvPr id="72" name="Picture 7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6324600" y="5715000"/>
            <a:ext cx="2550434" cy="718519"/>
          </a:xfrm>
          <a:prstGeom prst="rect">
            <a:avLst/>
          </a:prstGeom>
          <a:noFill/>
          <a:ln/>
          <a:effectLst/>
        </p:spPr>
      </p:pic>
      <p:pic>
        <p:nvPicPr>
          <p:cNvPr id="75" name="Picture 7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1143000" y="5943600"/>
            <a:ext cx="2710752" cy="703406"/>
          </a:xfrm>
          <a:prstGeom prst="rect">
            <a:avLst/>
          </a:prstGeom>
          <a:noFill/>
          <a:ln/>
          <a:effectLst/>
        </p:spPr>
      </p:pic>
      <p:sp>
        <p:nvSpPr>
          <p:cNvPr id="26" name="Rectangle 25"/>
          <p:cNvSpPr/>
          <p:nvPr/>
        </p:nvSpPr>
        <p:spPr>
          <a:xfrm>
            <a:off x="4914266" y="1676400"/>
            <a:ext cx="11817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Weights:</a:t>
            </a:r>
            <a:endParaRPr lang="en-US" dirty="0"/>
          </a:p>
        </p:txBody>
      </p:sp>
      <p:pic>
        <p:nvPicPr>
          <p:cNvPr id="31" name="Picture 30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6858000" y="2286000"/>
            <a:ext cx="937935" cy="283528"/>
          </a:xfrm>
          <a:prstGeom prst="rect">
            <a:avLst/>
          </a:prstGeom>
          <a:noFill/>
          <a:ln/>
          <a:effectLst/>
        </p:spPr>
      </p:pic>
      <p:sp>
        <p:nvSpPr>
          <p:cNvPr id="30" name="Rectangle 29"/>
          <p:cNvSpPr/>
          <p:nvPr/>
        </p:nvSpPr>
        <p:spPr>
          <a:xfrm>
            <a:off x="381000" y="5181600"/>
            <a:ext cx="402565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dirty="0">
                <a:latin typeface="+mj-lt"/>
              </a:rPr>
              <a:t>Sufficient condition for robustness</a:t>
            </a:r>
          </a:p>
          <a:p>
            <a:r>
              <a:rPr lang="en-US" sz="2000" i="0" dirty="0">
                <a:latin typeface="+mj-lt"/>
              </a:rPr>
              <a:t>(by small gain theorem) :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514600" y="2514600"/>
            <a:ext cx="26212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>
                <a:solidFill>
                  <a:schemeClr val="accent2"/>
                </a:solidFill>
                <a:latin typeface="Helvetica"/>
              </a:rPr>
              <a:t>FS-LQR is a </a:t>
            </a:r>
            <a:r>
              <a:rPr lang="en-US" sz="2000" i="0" u="sng" kern="0" dirty="0">
                <a:solidFill>
                  <a:schemeClr val="accent2"/>
                </a:solidFill>
                <a:latin typeface="Helvetica"/>
              </a:rPr>
              <a:t>dynamic</a:t>
            </a:r>
          </a:p>
          <a:p>
            <a:r>
              <a:rPr lang="en-US" sz="2000" i="0" kern="0" dirty="0">
                <a:solidFill>
                  <a:schemeClr val="accent2"/>
                </a:solidFill>
                <a:latin typeface="Helvetica"/>
              </a:rPr>
              <a:t>state feedback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38" name="Picture 37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 cstate="print"/>
          <a:stretch>
            <a:fillRect/>
          </a:stretch>
        </p:blipFill>
        <p:spPr bwMode="auto">
          <a:xfrm>
            <a:off x="196649" y="838200"/>
            <a:ext cx="8509577" cy="666748"/>
          </a:xfrm>
          <a:prstGeom prst="rect">
            <a:avLst/>
          </a:prstGeom>
          <a:noFill/>
          <a:ln/>
          <a:effectLst/>
        </p:spPr>
      </p:pic>
      <p:grpSp>
        <p:nvGrpSpPr>
          <p:cNvPr id="77" name="Group 76"/>
          <p:cNvGrpSpPr/>
          <p:nvPr/>
        </p:nvGrpSpPr>
        <p:grpSpPr bwMode="auto">
          <a:xfrm>
            <a:off x="381000" y="3352800"/>
            <a:ext cx="7848600" cy="1371600"/>
            <a:chOff x="381000" y="3352800"/>
            <a:chExt cx="7848600" cy="1371600"/>
          </a:xfrm>
        </p:grpSpPr>
        <p:sp>
          <p:nvSpPr>
            <p:cNvPr id="32" name="Rectangle 31"/>
            <p:cNvSpPr/>
            <p:nvPr/>
          </p:nvSpPr>
          <p:spPr bwMode="auto">
            <a:xfrm>
              <a:off x="3581400" y="3429000"/>
              <a:ext cx="685800" cy="609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4572000" y="3429000"/>
              <a:ext cx="914400" cy="609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6248400" y="3429000"/>
              <a:ext cx="914400" cy="609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1676400" y="3429000"/>
              <a:ext cx="1524000" cy="609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pic>
          <p:nvPicPr>
            <p:cNvPr id="40" name="Picture 39" descr="TP_tmp.emf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2" cstate="print"/>
            <a:stretch>
              <a:fillRect/>
            </a:stretch>
          </p:blipFill>
          <p:spPr bwMode="auto">
            <a:xfrm>
              <a:off x="4663817" y="3581400"/>
              <a:ext cx="726006" cy="315203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57" name="Picture 56" descr="TP_tmp.emf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3" cstate="print"/>
            <a:stretch>
              <a:fillRect/>
            </a:stretch>
          </p:blipFill>
          <p:spPr bwMode="auto">
            <a:xfrm>
              <a:off x="6357689" y="3538670"/>
              <a:ext cx="694898" cy="363331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73" name="Picture 72" descr="TP_tmp.emf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4" cstate="print"/>
            <a:stretch>
              <a:fillRect/>
            </a:stretch>
          </p:blipFill>
          <p:spPr bwMode="auto">
            <a:xfrm>
              <a:off x="3784279" y="3564308"/>
              <a:ext cx="263800" cy="263800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49" name="Picture 48" descr="TP_tmp.emf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5" cstate="print"/>
            <a:stretch>
              <a:fillRect/>
            </a:stretch>
          </p:blipFill>
          <p:spPr bwMode="auto">
            <a:xfrm>
              <a:off x="1824832" y="3581400"/>
              <a:ext cx="1226209" cy="363688"/>
            </a:xfrm>
            <a:prstGeom prst="rect">
              <a:avLst/>
            </a:prstGeom>
            <a:noFill/>
            <a:ln/>
            <a:effectLst/>
          </p:spPr>
        </p:pic>
        <p:cxnSp>
          <p:nvCxnSpPr>
            <p:cNvPr id="48" name="Straight Arrow Connector 47"/>
            <p:cNvCxnSpPr>
              <a:stCxn id="37" idx="3"/>
              <a:endCxn id="32" idx="1"/>
            </p:cNvCxnSpPr>
            <p:nvPr/>
          </p:nvCxnSpPr>
          <p:spPr bwMode="auto">
            <a:xfrm>
              <a:off x="3200400" y="3733800"/>
              <a:ext cx="3810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Straight Arrow Connector 49"/>
            <p:cNvCxnSpPr>
              <a:stCxn id="32" idx="3"/>
              <a:endCxn id="33" idx="1"/>
            </p:cNvCxnSpPr>
            <p:nvPr/>
          </p:nvCxnSpPr>
          <p:spPr bwMode="auto">
            <a:xfrm>
              <a:off x="4267200" y="3733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Straight Arrow Connector 51"/>
            <p:cNvCxnSpPr>
              <a:stCxn id="33" idx="3"/>
              <a:endCxn id="35" idx="1"/>
            </p:cNvCxnSpPr>
            <p:nvPr/>
          </p:nvCxnSpPr>
          <p:spPr bwMode="auto">
            <a:xfrm>
              <a:off x="5486400" y="3733800"/>
              <a:ext cx="7620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3" name="Oval 52"/>
            <p:cNvSpPr/>
            <p:nvPr/>
          </p:nvSpPr>
          <p:spPr bwMode="auto">
            <a:xfrm>
              <a:off x="812562" y="3657600"/>
              <a:ext cx="228600" cy="202962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54" name="Straight Arrow Connector 53"/>
            <p:cNvCxnSpPr/>
            <p:nvPr/>
          </p:nvCxnSpPr>
          <p:spPr bwMode="auto">
            <a:xfrm>
              <a:off x="431562" y="3742346"/>
              <a:ext cx="3810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Straight Arrow Connector 55"/>
            <p:cNvCxnSpPr/>
            <p:nvPr/>
          </p:nvCxnSpPr>
          <p:spPr bwMode="auto">
            <a:xfrm>
              <a:off x="1066800" y="3733800"/>
              <a:ext cx="6096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Freeform 57"/>
            <p:cNvSpPr/>
            <p:nvPr/>
          </p:nvSpPr>
          <p:spPr bwMode="auto">
            <a:xfrm>
              <a:off x="911551" y="3733800"/>
              <a:ext cx="6708450" cy="990600"/>
            </a:xfrm>
            <a:custGeom>
              <a:avLst/>
              <a:gdLst>
                <a:gd name="connsiteX0" fmla="*/ 5648770 w 6306797"/>
                <a:gd name="connsiteY0" fmla="*/ 0 h 1042587"/>
                <a:gd name="connsiteX1" fmla="*/ 6264068 w 6306797"/>
                <a:gd name="connsiteY1" fmla="*/ 0 h 1042587"/>
                <a:gd name="connsiteX2" fmla="*/ 6306797 w 6306797"/>
                <a:gd name="connsiteY2" fmla="*/ 1042587 h 1042587"/>
                <a:gd name="connsiteX3" fmla="*/ 0 w 6306797"/>
                <a:gd name="connsiteY3" fmla="*/ 999858 h 1042587"/>
                <a:gd name="connsiteX4" fmla="*/ 8546 w 6306797"/>
                <a:gd name="connsiteY4" fmla="*/ 179462 h 1042587"/>
                <a:gd name="connsiteX0" fmla="*/ 5648770 w 6308933"/>
                <a:gd name="connsiteY0" fmla="*/ 1424 h 1044011"/>
                <a:gd name="connsiteX1" fmla="*/ 6308933 w 6308933"/>
                <a:gd name="connsiteY1" fmla="*/ 0 h 1044011"/>
                <a:gd name="connsiteX2" fmla="*/ 6306797 w 6308933"/>
                <a:gd name="connsiteY2" fmla="*/ 1044011 h 1044011"/>
                <a:gd name="connsiteX3" fmla="*/ 0 w 6308933"/>
                <a:gd name="connsiteY3" fmla="*/ 1001282 h 1044011"/>
                <a:gd name="connsiteX4" fmla="*/ 8546 w 6308933"/>
                <a:gd name="connsiteY4" fmla="*/ 180886 h 1044011"/>
                <a:gd name="connsiteX0" fmla="*/ 5648770 w 6308933"/>
                <a:gd name="connsiteY0" fmla="*/ 1424 h 1001282"/>
                <a:gd name="connsiteX1" fmla="*/ 6308933 w 6308933"/>
                <a:gd name="connsiteY1" fmla="*/ 0 h 1001282"/>
                <a:gd name="connsiteX2" fmla="*/ 6308933 w 6308933"/>
                <a:gd name="connsiteY2" fmla="*/ 990600 h 1001282"/>
                <a:gd name="connsiteX3" fmla="*/ 0 w 6308933"/>
                <a:gd name="connsiteY3" fmla="*/ 1001282 h 1001282"/>
                <a:gd name="connsiteX4" fmla="*/ 8546 w 6308933"/>
                <a:gd name="connsiteY4" fmla="*/ 180886 h 1001282"/>
                <a:gd name="connsiteX0" fmla="*/ 5664437 w 6324600"/>
                <a:gd name="connsiteY0" fmla="*/ 1424 h 990600"/>
                <a:gd name="connsiteX1" fmla="*/ 6324600 w 6324600"/>
                <a:gd name="connsiteY1" fmla="*/ 0 h 990600"/>
                <a:gd name="connsiteX2" fmla="*/ 6324600 w 6324600"/>
                <a:gd name="connsiteY2" fmla="*/ 990600 h 990600"/>
                <a:gd name="connsiteX3" fmla="*/ 0 w 6324600"/>
                <a:gd name="connsiteY3" fmla="*/ 990600 h 990600"/>
                <a:gd name="connsiteX4" fmla="*/ 24213 w 6324600"/>
                <a:gd name="connsiteY4" fmla="*/ 180886 h 990600"/>
                <a:gd name="connsiteX0" fmla="*/ 5667286 w 6327449"/>
                <a:gd name="connsiteY0" fmla="*/ 1424 h 990600"/>
                <a:gd name="connsiteX1" fmla="*/ 6327449 w 6327449"/>
                <a:gd name="connsiteY1" fmla="*/ 0 h 990600"/>
                <a:gd name="connsiteX2" fmla="*/ 6327449 w 6327449"/>
                <a:gd name="connsiteY2" fmla="*/ 990600 h 990600"/>
                <a:gd name="connsiteX3" fmla="*/ 2849 w 6327449"/>
                <a:gd name="connsiteY3" fmla="*/ 990600 h 990600"/>
                <a:gd name="connsiteX4" fmla="*/ 2849 w 6327449"/>
                <a:gd name="connsiteY4" fmla="*/ 152400 h 990600"/>
                <a:gd name="connsiteX0" fmla="*/ 5667286 w 6708450"/>
                <a:gd name="connsiteY0" fmla="*/ 1424 h 990600"/>
                <a:gd name="connsiteX1" fmla="*/ 6708450 w 6708450"/>
                <a:gd name="connsiteY1" fmla="*/ 0 h 990600"/>
                <a:gd name="connsiteX2" fmla="*/ 6327449 w 6708450"/>
                <a:gd name="connsiteY2" fmla="*/ 990600 h 990600"/>
                <a:gd name="connsiteX3" fmla="*/ 2849 w 6708450"/>
                <a:gd name="connsiteY3" fmla="*/ 990600 h 990600"/>
                <a:gd name="connsiteX4" fmla="*/ 2849 w 6708450"/>
                <a:gd name="connsiteY4" fmla="*/ 152400 h 990600"/>
                <a:gd name="connsiteX0" fmla="*/ 6022649 w 6708450"/>
                <a:gd name="connsiteY0" fmla="*/ 0 h 990600"/>
                <a:gd name="connsiteX1" fmla="*/ 6708450 w 6708450"/>
                <a:gd name="connsiteY1" fmla="*/ 0 h 990600"/>
                <a:gd name="connsiteX2" fmla="*/ 6327449 w 6708450"/>
                <a:gd name="connsiteY2" fmla="*/ 990600 h 990600"/>
                <a:gd name="connsiteX3" fmla="*/ 2849 w 6708450"/>
                <a:gd name="connsiteY3" fmla="*/ 990600 h 990600"/>
                <a:gd name="connsiteX4" fmla="*/ 2849 w 6708450"/>
                <a:gd name="connsiteY4" fmla="*/ 152400 h 990600"/>
                <a:gd name="connsiteX0" fmla="*/ 6022649 w 6708450"/>
                <a:gd name="connsiteY0" fmla="*/ 0 h 990600"/>
                <a:gd name="connsiteX1" fmla="*/ 6708450 w 6708450"/>
                <a:gd name="connsiteY1" fmla="*/ 0 h 990600"/>
                <a:gd name="connsiteX2" fmla="*/ 6708449 w 6708450"/>
                <a:gd name="connsiteY2" fmla="*/ 990600 h 990600"/>
                <a:gd name="connsiteX3" fmla="*/ 2849 w 6708450"/>
                <a:gd name="connsiteY3" fmla="*/ 990600 h 990600"/>
                <a:gd name="connsiteX4" fmla="*/ 2849 w 6708450"/>
                <a:gd name="connsiteY4" fmla="*/ 152400 h 990600"/>
                <a:gd name="connsiteX0" fmla="*/ 6251249 w 6708450"/>
                <a:gd name="connsiteY0" fmla="*/ 0 h 990600"/>
                <a:gd name="connsiteX1" fmla="*/ 6708450 w 6708450"/>
                <a:gd name="connsiteY1" fmla="*/ 0 h 990600"/>
                <a:gd name="connsiteX2" fmla="*/ 6708449 w 6708450"/>
                <a:gd name="connsiteY2" fmla="*/ 990600 h 990600"/>
                <a:gd name="connsiteX3" fmla="*/ 2849 w 6708450"/>
                <a:gd name="connsiteY3" fmla="*/ 990600 h 990600"/>
                <a:gd name="connsiteX4" fmla="*/ 2849 w 6708450"/>
                <a:gd name="connsiteY4" fmla="*/ 15240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08450" h="990600">
                  <a:moveTo>
                    <a:pt x="6251249" y="0"/>
                  </a:moveTo>
                  <a:lnTo>
                    <a:pt x="6708450" y="0"/>
                  </a:lnTo>
                  <a:cubicBezTo>
                    <a:pt x="6708450" y="330200"/>
                    <a:pt x="6708449" y="660400"/>
                    <a:pt x="6708449" y="990600"/>
                  </a:cubicBezTo>
                  <a:lnTo>
                    <a:pt x="2849" y="990600"/>
                  </a:lnTo>
                  <a:cubicBezTo>
                    <a:pt x="5698" y="717135"/>
                    <a:pt x="0" y="425865"/>
                    <a:pt x="2849" y="152400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/>
            <p:nvPr/>
          </p:nvCxnSpPr>
          <p:spPr bwMode="auto">
            <a:xfrm>
              <a:off x="7620000" y="3733800"/>
              <a:ext cx="6096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1" name="TextBox 60"/>
            <p:cNvSpPr txBox="1"/>
            <p:nvPr/>
          </p:nvSpPr>
          <p:spPr bwMode="auto">
            <a:xfrm>
              <a:off x="609600" y="3886200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62" name="TextBox 61"/>
            <p:cNvSpPr txBox="1"/>
            <p:nvPr/>
          </p:nvSpPr>
          <p:spPr bwMode="auto">
            <a:xfrm>
              <a:off x="381000" y="3733800"/>
              <a:ext cx="393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pic>
          <p:nvPicPr>
            <p:cNvPr id="64" name="Picture 63" descr="TP_tmp.emf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6" cstate="print"/>
            <a:stretch>
              <a:fillRect/>
            </a:stretch>
          </p:blipFill>
          <p:spPr bwMode="auto">
            <a:xfrm>
              <a:off x="5587770" y="3352800"/>
              <a:ext cx="559860" cy="279166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69" name="Picture 68" descr="TP_tmp.emf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7" cstate="print"/>
            <a:stretch>
              <a:fillRect/>
            </a:stretch>
          </p:blipFill>
          <p:spPr bwMode="auto">
            <a:xfrm>
              <a:off x="1092504" y="3352800"/>
              <a:ext cx="508492" cy="279440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45" name="Picture 44" descr="TP_tmp.emf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8" cstate="print"/>
            <a:stretch>
              <a:fillRect/>
            </a:stretch>
          </p:blipFill>
          <p:spPr bwMode="auto">
            <a:xfrm>
              <a:off x="457200" y="3352800"/>
              <a:ext cx="178326" cy="228869"/>
            </a:xfrm>
            <a:prstGeom prst="rect">
              <a:avLst/>
            </a:prstGeom>
            <a:noFill/>
            <a:ln/>
            <a:effectLst/>
          </p:spPr>
        </p:pic>
      </p:grpSp>
      <p:cxnSp>
        <p:nvCxnSpPr>
          <p:cNvPr id="34" name="Straight Arrow Connector 33"/>
          <p:cNvCxnSpPr/>
          <p:nvPr/>
        </p:nvCxnSpPr>
        <p:spPr bwMode="auto">
          <a:xfrm>
            <a:off x="4648200" y="3048000"/>
            <a:ext cx="1904206" cy="4579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6" grpId="0"/>
      <p:bldP spid="30" grpId="0"/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749A68-912A-40B5-9DB8-3F4FB060825C}" type="slidenum">
              <a:rPr lang="en-US"/>
              <a:pPr/>
              <a:t>18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dirty="0"/>
              <a:t>Example: Hard Disk Drive</a:t>
            </a:r>
          </a:p>
        </p:txBody>
      </p:sp>
      <p:pic>
        <p:nvPicPr>
          <p:cNvPr id="24" name="Picture 2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6172200" y="1676400"/>
            <a:ext cx="2750893" cy="456632"/>
          </a:xfrm>
          <a:prstGeom prst="rect">
            <a:avLst/>
          </a:prstGeom>
          <a:noFill/>
          <a:ln/>
          <a:effectLst/>
        </p:spPr>
      </p:pic>
      <p:pic>
        <p:nvPicPr>
          <p:cNvPr id="72" name="Picture 7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1" cstate="print"/>
          <a:stretch>
            <a:fillRect/>
          </a:stretch>
        </p:blipFill>
        <p:spPr bwMode="auto">
          <a:xfrm>
            <a:off x="838200" y="2971800"/>
            <a:ext cx="2550434" cy="718519"/>
          </a:xfrm>
          <a:prstGeom prst="rect">
            <a:avLst/>
          </a:prstGeom>
          <a:noFill/>
          <a:ln/>
          <a:effectLst/>
        </p:spPr>
      </p:pic>
      <p:pic>
        <p:nvPicPr>
          <p:cNvPr id="75" name="Picture 7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2" cstate="print"/>
          <a:stretch>
            <a:fillRect/>
          </a:stretch>
        </p:blipFill>
        <p:spPr bwMode="auto">
          <a:xfrm>
            <a:off x="762000" y="4648200"/>
            <a:ext cx="2710752" cy="703406"/>
          </a:xfrm>
          <a:prstGeom prst="rect">
            <a:avLst/>
          </a:prstGeom>
          <a:noFill/>
          <a:ln/>
          <a:effectLst/>
        </p:spPr>
      </p:pic>
      <p:sp>
        <p:nvSpPr>
          <p:cNvPr id="26" name="Rectangle 25"/>
          <p:cNvSpPr/>
          <p:nvPr/>
        </p:nvSpPr>
        <p:spPr>
          <a:xfrm>
            <a:off x="4953000" y="1676400"/>
            <a:ext cx="11817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Weights:</a:t>
            </a:r>
            <a:endParaRPr lang="en-US" dirty="0"/>
          </a:p>
        </p:txBody>
      </p:sp>
      <p:pic>
        <p:nvPicPr>
          <p:cNvPr id="31" name="Picture 30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3" cstate="print"/>
          <a:stretch>
            <a:fillRect/>
          </a:stretch>
        </p:blipFill>
        <p:spPr bwMode="auto">
          <a:xfrm>
            <a:off x="6858000" y="2286000"/>
            <a:ext cx="937935" cy="283528"/>
          </a:xfrm>
          <a:prstGeom prst="rect">
            <a:avLst/>
          </a:prstGeom>
          <a:noFill/>
          <a:ln/>
          <a:effectLst/>
        </p:spPr>
      </p:pic>
      <p:sp>
        <p:nvSpPr>
          <p:cNvPr id="30" name="Rectangle 29"/>
          <p:cNvSpPr/>
          <p:nvPr/>
        </p:nvSpPr>
        <p:spPr>
          <a:xfrm>
            <a:off x="381000" y="3886200"/>
            <a:ext cx="39823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dirty="0">
                <a:latin typeface="+mj-lt"/>
              </a:rPr>
              <a:t>sufficient condition for robustness</a:t>
            </a:r>
          </a:p>
          <a:p>
            <a:r>
              <a:rPr lang="en-US" sz="2000" i="0" dirty="0">
                <a:latin typeface="+mj-lt"/>
              </a:rPr>
              <a:t>(by small gain theorem) :</a:t>
            </a:r>
          </a:p>
        </p:txBody>
      </p:sp>
      <p:pic>
        <p:nvPicPr>
          <p:cNvPr id="43" name="Picture 42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4" cstate="print"/>
          <a:stretch>
            <a:fillRect/>
          </a:stretch>
        </p:blipFill>
        <p:spPr bwMode="auto">
          <a:xfrm>
            <a:off x="196649" y="838200"/>
            <a:ext cx="8509577" cy="666748"/>
          </a:xfrm>
          <a:prstGeom prst="rect">
            <a:avLst/>
          </a:prstGeom>
          <a:noFill/>
          <a:ln/>
          <a:effectLst/>
        </p:spPr>
      </p:pic>
      <p:pic>
        <p:nvPicPr>
          <p:cNvPr id="41" name="Picture 40" descr="TPps2b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5" cstate="print"/>
          <a:stretch>
            <a:fillRect/>
          </a:stretch>
        </p:blipFill>
        <p:spPr>
          <a:xfrm>
            <a:off x="4671708" y="3124200"/>
            <a:ext cx="4231606" cy="3300999"/>
          </a:xfrm>
          <a:prstGeom prst="rect">
            <a:avLst/>
          </a:prstGeom>
        </p:spPr>
      </p:pic>
      <p:pic>
        <p:nvPicPr>
          <p:cNvPr id="82" name="Picture 81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6" cstate="print"/>
          <a:stretch>
            <a:fillRect/>
          </a:stretch>
        </p:blipFill>
        <p:spPr bwMode="auto">
          <a:xfrm>
            <a:off x="7420458" y="3429000"/>
            <a:ext cx="1284523" cy="751732"/>
          </a:xfrm>
          <a:prstGeom prst="rect">
            <a:avLst/>
          </a:prstGeom>
          <a:noFill/>
          <a:ln/>
          <a:effectLst/>
        </p:spPr>
      </p:pic>
      <p:cxnSp>
        <p:nvCxnSpPr>
          <p:cNvPr id="45" name="Straight Arrow Connector 44"/>
          <p:cNvCxnSpPr/>
          <p:nvPr/>
        </p:nvCxnSpPr>
        <p:spPr bwMode="auto">
          <a:xfrm rot="10800000">
            <a:off x="6324600" y="3810000"/>
            <a:ext cx="10668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83" name="Picture 82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7" cstate="print"/>
          <a:stretch>
            <a:fillRect/>
          </a:stretch>
        </p:blipFill>
        <p:spPr bwMode="auto">
          <a:xfrm>
            <a:off x="7315200" y="4343400"/>
            <a:ext cx="1392435" cy="402729"/>
          </a:xfrm>
          <a:prstGeom prst="rect">
            <a:avLst/>
          </a:prstGeom>
          <a:noFill/>
          <a:ln/>
          <a:effectLst/>
        </p:spPr>
      </p:pic>
      <p:cxnSp>
        <p:nvCxnSpPr>
          <p:cNvPr id="49" name="Straight Arrow Connector 48"/>
          <p:cNvCxnSpPr/>
          <p:nvPr/>
        </p:nvCxnSpPr>
        <p:spPr bwMode="auto">
          <a:xfrm rot="10800000">
            <a:off x="6629400" y="4572000"/>
            <a:ext cx="6096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84" name="Picture 83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8" cstate="print"/>
          <a:stretch>
            <a:fillRect/>
          </a:stretch>
        </p:blipFill>
        <p:spPr bwMode="auto">
          <a:xfrm>
            <a:off x="5269116" y="4648200"/>
            <a:ext cx="1207884" cy="402628"/>
          </a:xfrm>
          <a:prstGeom prst="rect">
            <a:avLst/>
          </a:prstGeom>
          <a:noFill/>
          <a:ln/>
          <a:effectLst/>
        </p:spPr>
      </p:pic>
      <p:cxnSp>
        <p:nvCxnSpPr>
          <p:cNvPr id="55" name="Straight Arrow Connector 54"/>
          <p:cNvCxnSpPr/>
          <p:nvPr/>
        </p:nvCxnSpPr>
        <p:spPr bwMode="auto">
          <a:xfrm>
            <a:off x="5715000" y="5105400"/>
            <a:ext cx="304800" cy="228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1971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7620000" y="5334000"/>
            <a:ext cx="990600" cy="7620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133600" y="5715000"/>
            <a:ext cx="22493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potential</a:t>
            </a:r>
          </a:p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lack of robustness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 bwMode="auto">
          <a:xfrm flipV="1">
            <a:off x="3657600" y="5867400"/>
            <a:ext cx="4038600" cy="76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94" name="Group 93"/>
          <p:cNvGrpSpPr/>
          <p:nvPr/>
        </p:nvGrpSpPr>
        <p:grpSpPr bwMode="auto">
          <a:xfrm>
            <a:off x="228600" y="1828800"/>
            <a:ext cx="4572000" cy="785674"/>
            <a:chOff x="228600" y="1828800"/>
            <a:chExt cx="4572000" cy="785674"/>
          </a:xfrm>
        </p:grpSpPr>
        <p:pic>
          <p:nvPicPr>
            <p:cNvPr id="47" name="Picture 46" descr="txp_fig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9" cstate="print"/>
            <a:stretch>
              <a:fillRect/>
            </a:stretch>
          </p:blipFill>
          <p:spPr bwMode="auto">
            <a:xfrm>
              <a:off x="2138039" y="2265286"/>
              <a:ext cx="2077440" cy="299524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64" name="Rectangle 63"/>
            <p:cNvSpPr/>
            <p:nvPr/>
          </p:nvSpPr>
          <p:spPr bwMode="auto">
            <a:xfrm>
              <a:off x="2138039" y="1872449"/>
              <a:ext cx="392837" cy="34918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705470" y="1872449"/>
              <a:ext cx="523783" cy="34918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3665738" y="1872449"/>
              <a:ext cx="523783" cy="34918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1046825" y="1872449"/>
              <a:ext cx="872971" cy="34918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pic>
          <p:nvPicPr>
            <p:cNvPr id="53" name="Picture 52" descr="TP_tmp.emf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30" cstate="print"/>
            <a:stretch>
              <a:fillRect/>
            </a:stretch>
          </p:blipFill>
          <p:spPr bwMode="auto">
            <a:xfrm>
              <a:off x="2254251" y="1949955"/>
              <a:ext cx="151109" cy="151109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58" name="Picture 57" descr="TP_tmp.emf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31" cstate="print"/>
            <a:stretch>
              <a:fillRect/>
            </a:stretch>
          </p:blipFill>
          <p:spPr bwMode="auto">
            <a:xfrm>
              <a:off x="2758064" y="1959746"/>
              <a:ext cx="415867" cy="180553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74" name="Picture 73" descr="TP_tmp.emf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32" cstate="print"/>
            <a:stretch>
              <a:fillRect/>
            </a:stretch>
          </p:blipFill>
          <p:spPr bwMode="auto">
            <a:xfrm>
              <a:off x="3728339" y="1935269"/>
              <a:ext cx="398048" cy="208121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50" name="Picture 49" descr="TP_tmp.emf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33" cstate="print"/>
            <a:stretch>
              <a:fillRect/>
            </a:stretch>
          </p:blipFill>
          <p:spPr bwMode="auto">
            <a:xfrm>
              <a:off x="1131849" y="1959746"/>
              <a:ext cx="702392" cy="208327"/>
            </a:xfrm>
            <a:prstGeom prst="rect">
              <a:avLst/>
            </a:prstGeom>
            <a:noFill/>
            <a:ln/>
            <a:effectLst/>
          </p:spPr>
        </p:pic>
        <p:cxnSp>
          <p:nvCxnSpPr>
            <p:cNvPr id="77" name="Straight Arrow Connector 76"/>
            <p:cNvCxnSpPr>
              <a:stCxn id="69" idx="3"/>
              <a:endCxn id="64" idx="1"/>
            </p:cNvCxnSpPr>
            <p:nvPr/>
          </p:nvCxnSpPr>
          <p:spPr bwMode="auto">
            <a:xfrm>
              <a:off x="1919796" y="2047043"/>
              <a:ext cx="218243" cy="91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8" name="Straight Arrow Connector 77"/>
            <p:cNvCxnSpPr>
              <a:stCxn id="64" idx="3"/>
              <a:endCxn id="66" idx="1"/>
            </p:cNvCxnSpPr>
            <p:nvPr/>
          </p:nvCxnSpPr>
          <p:spPr bwMode="auto">
            <a:xfrm>
              <a:off x="2530876" y="2047043"/>
              <a:ext cx="174594" cy="91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9" name="Straight Arrow Connector 78"/>
            <p:cNvCxnSpPr>
              <a:stCxn id="66" idx="3"/>
              <a:endCxn id="68" idx="1"/>
            </p:cNvCxnSpPr>
            <p:nvPr/>
          </p:nvCxnSpPr>
          <p:spPr bwMode="auto">
            <a:xfrm>
              <a:off x="3229252" y="2047043"/>
              <a:ext cx="436485" cy="91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0" name="Oval 79"/>
            <p:cNvSpPr/>
            <p:nvPr/>
          </p:nvSpPr>
          <p:spPr bwMode="auto">
            <a:xfrm>
              <a:off x="552005" y="2003394"/>
              <a:ext cx="130946" cy="11626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81" name="Straight Arrow Connector 80"/>
            <p:cNvCxnSpPr/>
            <p:nvPr/>
          </p:nvCxnSpPr>
          <p:spPr bwMode="auto">
            <a:xfrm>
              <a:off x="333763" y="2051938"/>
              <a:ext cx="218243" cy="91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5" name="Straight Arrow Connector 84"/>
            <p:cNvCxnSpPr/>
            <p:nvPr/>
          </p:nvCxnSpPr>
          <p:spPr bwMode="auto">
            <a:xfrm>
              <a:off x="697637" y="2047043"/>
              <a:ext cx="349188" cy="91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6" name="Freeform 85"/>
            <p:cNvSpPr/>
            <p:nvPr/>
          </p:nvSpPr>
          <p:spPr bwMode="auto">
            <a:xfrm>
              <a:off x="608708" y="2047043"/>
              <a:ext cx="3842704" cy="567431"/>
            </a:xfrm>
            <a:custGeom>
              <a:avLst/>
              <a:gdLst>
                <a:gd name="connsiteX0" fmla="*/ 5648770 w 6306797"/>
                <a:gd name="connsiteY0" fmla="*/ 0 h 1042587"/>
                <a:gd name="connsiteX1" fmla="*/ 6264068 w 6306797"/>
                <a:gd name="connsiteY1" fmla="*/ 0 h 1042587"/>
                <a:gd name="connsiteX2" fmla="*/ 6306797 w 6306797"/>
                <a:gd name="connsiteY2" fmla="*/ 1042587 h 1042587"/>
                <a:gd name="connsiteX3" fmla="*/ 0 w 6306797"/>
                <a:gd name="connsiteY3" fmla="*/ 999858 h 1042587"/>
                <a:gd name="connsiteX4" fmla="*/ 8546 w 6306797"/>
                <a:gd name="connsiteY4" fmla="*/ 179462 h 1042587"/>
                <a:gd name="connsiteX0" fmla="*/ 5648770 w 6308933"/>
                <a:gd name="connsiteY0" fmla="*/ 1424 h 1044011"/>
                <a:gd name="connsiteX1" fmla="*/ 6308933 w 6308933"/>
                <a:gd name="connsiteY1" fmla="*/ 0 h 1044011"/>
                <a:gd name="connsiteX2" fmla="*/ 6306797 w 6308933"/>
                <a:gd name="connsiteY2" fmla="*/ 1044011 h 1044011"/>
                <a:gd name="connsiteX3" fmla="*/ 0 w 6308933"/>
                <a:gd name="connsiteY3" fmla="*/ 1001282 h 1044011"/>
                <a:gd name="connsiteX4" fmla="*/ 8546 w 6308933"/>
                <a:gd name="connsiteY4" fmla="*/ 180886 h 1044011"/>
                <a:gd name="connsiteX0" fmla="*/ 5648770 w 6308933"/>
                <a:gd name="connsiteY0" fmla="*/ 1424 h 1001282"/>
                <a:gd name="connsiteX1" fmla="*/ 6308933 w 6308933"/>
                <a:gd name="connsiteY1" fmla="*/ 0 h 1001282"/>
                <a:gd name="connsiteX2" fmla="*/ 6308933 w 6308933"/>
                <a:gd name="connsiteY2" fmla="*/ 990600 h 1001282"/>
                <a:gd name="connsiteX3" fmla="*/ 0 w 6308933"/>
                <a:gd name="connsiteY3" fmla="*/ 1001282 h 1001282"/>
                <a:gd name="connsiteX4" fmla="*/ 8546 w 6308933"/>
                <a:gd name="connsiteY4" fmla="*/ 180886 h 1001282"/>
                <a:gd name="connsiteX0" fmla="*/ 5664437 w 6324600"/>
                <a:gd name="connsiteY0" fmla="*/ 1424 h 990600"/>
                <a:gd name="connsiteX1" fmla="*/ 6324600 w 6324600"/>
                <a:gd name="connsiteY1" fmla="*/ 0 h 990600"/>
                <a:gd name="connsiteX2" fmla="*/ 6324600 w 6324600"/>
                <a:gd name="connsiteY2" fmla="*/ 990600 h 990600"/>
                <a:gd name="connsiteX3" fmla="*/ 0 w 6324600"/>
                <a:gd name="connsiteY3" fmla="*/ 990600 h 990600"/>
                <a:gd name="connsiteX4" fmla="*/ 24213 w 6324600"/>
                <a:gd name="connsiteY4" fmla="*/ 180886 h 990600"/>
                <a:gd name="connsiteX0" fmla="*/ 5667286 w 6327449"/>
                <a:gd name="connsiteY0" fmla="*/ 1424 h 990600"/>
                <a:gd name="connsiteX1" fmla="*/ 6327449 w 6327449"/>
                <a:gd name="connsiteY1" fmla="*/ 0 h 990600"/>
                <a:gd name="connsiteX2" fmla="*/ 6327449 w 6327449"/>
                <a:gd name="connsiteY2" fmla="*/ 990600 h 990600"/>
                <a:gd name="connsiteX3" fmla="*/ 2849 w 6327449"/>
                <a:gd name="connsiteY3" fmla="*/ 990600 h 990600"/>
                <a:gd name="connsiteX4" fmla="*/ 2849 w 6327449"/>
                <a:gd name="connsiteY4" fmla="*/ 152400 h 990600"/>
                <a:gd name="connsiteX0" fmla="*/ 5667286 w 6708450"/>
                <a:gd name="connsiteY0" fmla="*/ 1424 h 990600"/>
                <a:gd name="connsiteX1" fmla="*/ 6708450 w 6708450"/>
                <a:gd name="connsiteY1" fmla="*/ 0 h 990600"/>
                <a:gd name="connsiteX2" fmla="*/ 6327449 w 6708450"/>
                <a:gd name="connsiteY2" fmla="*/ 990600 h 990600"/>
                <a:gd name="connsiteX3" fmla="*/ 2849 w 6708450"/>
                <a:gd name="connsiteY3" fmla="*/ 990600 h 990600"/>
                <a:gd name="connsiteX4" fmla="*/ 2849 w 6708450"/>
                <a:gd name="connsiteY4" fmla="*/ 152400 h 990600"/>
                <a:gd name="connsiteX0" fmla="*/ 6022649 w 6708450"/>
                <a:gd name="connsiteY0" fmla="*/ 0 h 990600"/>
                <a:gd name="connsiteX1" fmla="*/ 6708450 w 6708450"/>
                <a:gd name="connsiteY1" fmla="*/ 0 h 990600"/>
                <a:gd name="connsiteX2" fmla="*/ 6327449 w 6708450"/>
                <a:gd name="connsiteY2" fmla="*/ 990600 h 990600"/>
                <a:gd name="connsiteX3" fmla="*/ 2849 w 6708450"/>
                <a:gd name="connsiteY3" fmla="*/ 990600 h 990600"/>
                <a:gd name="connsiteX4" fmla="*/ 2849 w 6708450"/>
                <a:gd name="connsiteY4" fmla="*/ 152400 h 990600"/>
                <a:gd name="connsiteX0" fmla="*/ 6022649 w 6708450"/>
                <a:gd name="connsiteY0" fmla="*/ 0 h 990600"/>
                <a:gd name="connsiteX1" fmla="*/ 6708450 w 6708450"/>
                <a:gd name="connsiteY1" fmla="*/ 0 h 990600"/>
                <a:gd name="connsiteX2" fmla="*/ 6708449 w 6708450"/>
                <a:gd name="connsiteY2" fmla="*/ 990600 h 990600"/>
                <a:gd name="connsiteX3" fmla="*/ 2849 w 6708450"/>
                <a:gd name="connsiteY3" fmla="*/ 990600 h 990600"/>
                <a:gd name="connsiteX4" fmla="*/ 2849 w 6708450"/>
                <a:gd name="connsiteY4" fmla="*/ 152400 h 990600"/>
                <a:gd name="connsiteX0" fmla="*/ 6251249 w 6708450"/>
                <a:gd name="connsiteY0" fmla="*/ 0 h 990600"/>
                <a:gd name="connsiteX1" fmla="*/ 6708450 w 6708450"/>
                <a:gd name="connsiteY1" fmla="*/ 0 h 990600"/>
                <a:gd name="connsiteX2" fmla="*/ 6708449 w 6708450"/>
                <a:gd name="connsiteY2" fmla="*/ 990600 h 990600"/>
                <a:gd name="connsiteX3" fmla="*/ 2849 w 6708450"/>
                <a:gd name="connsiteY3" fmla="*/ 990600 h 990600"/>
                <a:gd name="connsiteX4" fmla="*/ 2849 w 6708450"/>
                <a:gd name="connsiteY4" fmla="*/ 15240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08450" h="990600">
                  <a:moveTo>
                    <a:pt x="6251249" y="0"/>
                  </a:moveTo>
                  <a:lnTo>
                    <a:pt x="6708450" y="0"/>
                  </a:lnTo>
                  <a:cubicBezTo>
                    <a:pt x="6708450" y="330200"/>
                    <a:pt x="6708449" y="660400"/>
                    <a:pt x="6708449" y="990600"/>
                  </a:cubicBezTo>
                  <a:lnTo>
                    <a:pt x="2849" y="990600"/>
                  </a:lnTo>
                  <a:cubicBezTo>
                    <a:pt x="5698" y="717135"/>
                    <a:pt x="0" y="425865"/>
                    <a:pt x="2849" y="152400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 bwMode="auto">
            <a:xfrm>
              <a:off x="4451412" y="2047043"/>
              <a:ext cx="349188" cy="91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8" name="TextBox 87"/>
            <p:cNvSpPr txBox="1"/>
            <p:nvPr/>
          </p:nvSpPr>
          <p:spPr bwMode="auto">
            <a:xfrm>
              <a:off x="381000" y="2057400"/>
              <a:ext cx="402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89" name="TextBox 88"/>
            <p:cNvSpPr txBox="1"/>
            <p:nvPr/>
          </p:nvSpPr>
          <p:spPr bwMode="auto">
            <a:xfrm>
              <a:off x="228600" y="19812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pic>
          <p:nvPicPr>
            <p:cNvPr id="62" name="Picture 61" descr="TP_tmp.emf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34" cstate="print"/>
            <a:stretch>
              <a:fillRect/>
            </a:stretch>
          </p:blipFill>
          <p:spPr bwMode="auto">
            <a:xfrm>
              <a:off x="3287319" y="1828800"/>
              <a:ext cx="320696" cy="159911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44" name="Picture 43" descr="TP_tmp.emf"/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35" cstate="print"/>
            <a:stretch>
              <a:fillRect/>
            </a:stretch>
          </p:blipFill>
          <p:spPr bwMode="auto">
            <a:xfrm>
              <a:off x="712360" y="1828800"/>
              <a:ext cx="291272" cy="160068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92" name="Picture 91" descr="TP_tmp.emf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36" cstate="print"/>
            <a:stretch>
              <a:fillRect/>
            </a:stretch>
          </p:blipFill>
          <p:spPr bwMode="auto">
            <a:xfrm>
              <a:off x="348449" y="1828800"/>
              <a:ext cx="102148" cy="131100"/>
            </a:xfrm>
            <a:prstGeom prst="rect">
              <a:avLst/>
            </a:prstGeom>
            <a:noFill/>
            <a:ln/>
            <a:effectLst/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TPps2b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533400" y="3276600"/>
            <a:ext cx="4025410" cy="3352800"/>
          </a:xfrm>
          <a:prstGeom prst="rect">
            <a:avLst/>
          </a:prstGeom>
        </p:spPr>
      </p:pic>
      <p:pic>
        <p:nvPicPr>
          <p:cNvPr id="18" name="Picture 17" descr="TPps2b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4671708" y="3124200"/>
            <a:ext cx="4231606" cy="3300999"/>
          </a:xfrm>
          <a:prstGeom prst="rect">
            <a:avLst/>
          </a:prstGeom>
        </p:spPr>
      </p:pic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749A68-912A-40B5-9DB8-3F4FB060825C}" type="slidenum">
              <a:rPr lang="en-US"/>
              <a:pPr/>
              <a:t>19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dirty="0"/>
              <a:t>Example: Frequency Control Weight R(j</a:t>
            </a:r>
            <a:r>
              <a:rPr lang="el-GR" sz="3200" dirty="0">
                <a:latin typeface="Bookman Old Style"/>
              </a:rPr>
              <a:t>ω</a:t>
            </a:r>
            <a:r>
              <a:rPr lang="en-US" sz="3200" dirty="0">
                <a:latin typeface="Bookman Old Style"/>
              </a:rPr>
              <a:t>)</a:t>
            </a:r>
            <a:endParaRPr lang="en-US" sz="3200" dirty="0"/>
          </a:p>
        </p:txBody>
      </p:sp>
      <p:sp>
        <p:nvSpPr>
          <p:cNvPr id="38" name="Left Brace 37"/>
          <p:cNvSpPr/>
          <p:nvPr/>
        </p:nvSpPr>
        <p:spPr bwMode="auto">
          <a:xfrm rot="16200000">
            <a:off x="6629400" y="1143000"/>
            <a:ext cx="381000" cy="838200"/>
          </a:xfrm>
          <a:prstGeom prst="leftBrace">
            <a:avLst>
              <a:gd name="adj1" fmla="val 31666"/>
              <a:gd name="adj2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10200" y="1828800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u="sng" dirty="0">
                <a:latin typeface="+mj-lt"/>
              </a:rPr>
              <a:t>increase</a:t>
            </a:r>
            <a:r>
              <a:rPr lang="en-US" i="0" dirty="0">
                <a:latin typeface="+mj-lt"/>
              </a:rPr>
              <a:t> control penalty </a:t>
            </a:r>
          </a:p>
          <a:p>
            <a:r>
              <a:rPr lang="en-US" i="0" dirty="0">
                <a:latin typeface="+mj-lt"/>
              </a:rPr>
              <a:t>at high-frequencies</a:t>
            </a:r>
          </a:p>
          <a:p>
            <a:endParaRPr lang="en-US" i="0" dirty="0">
              <a:latin typeface="+mj-lt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7315200" y="3276600"/>
            <a:ext cx="762794" cy="2668588"/>
            <a:chOff x="6933406" y="3581400"/>
            <a:chExt cx="762794" cy="2668588"/>
          </a:xfrm>
        </p:grpSpPr>
        <p:cxnSp>
          <p:nvCxnSpPr>
            <p:cNvPr id="41" name="Straight Connector 40"/>
            <p:cNvCxnSpPr/>
            <p:nvPr/>
          </p:nvCxnSpPr>
          <p:spPr bwMode="auto">
            <a:xfrm rot="5400000">
              <a:off x="5600700" y="4914900"/>
              <a:ext cx="2667000" cy="158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Arrow Connector 43"/>
            <p:cNvCxnSpPr/>
            <p:nvPr/>
          </p:nvCxnSpPr>
          <p:spPr bwMode="auto">
            <a:xfrm>
              <a:off x="6934200" y="3581400"/>
              <a:ext cx="7620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5" name="Straight Arrow Connector 44"/>
            <p:cNvCxnSpPr/>
            <p:nvPr/>
          </p:nvCxnSpPr>
          <p:spPr bwMode="auto">
            <a:xfrm>
              <a:off x="6934200" y="6248400"/>
              <a:ext cx="7620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7" name="Down Arrow 46"/>
          <p:cNvSpPr/>
          <p:nvPr/>
        </p:nvSpPr>
        <p:spPr bwMode="auto">
          <a:xfrm>
            <a:off x="7467600" y="2590800"/>
            <a:ext cx="304800" cy="6096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524000" y="2895600"/>
            <a:ext cx="12394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0" u="sng" kern="0" dirty="0">
                <a:solidFill>
                  <a:srgbClr val="000000"/>
                </a:solidFill>
                <a:latin typeface="Helvetica"/>
              </a:rPr>
              <a:t>Example</a:t>
            </a:r>
            <a:endParaRPr lang="en-US" b="1" u="sng" dirty="0"/>
          </a:p>
        </p:txBody>
      </p:sp>
      <p:pic>
        <p:nvPicPr>
          <p:cNvPr id="25" name="Picture 2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702258" y="4572000"/>
            <a:ext cx="1057164" cy="385614"/>
          </a:xfrm>
          <a:prstGeom prst="rect">
            <a:avLst/>
          </a:prstGeom>
          <a:noFill/>
          <a:ln/>
          <a:effectLst/>
        </p:spPr>
      </p:pic>
      <p:pic>
        <p:nvPicPr>
          <p:cNvPr id="26" name="Picture 25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5192916" y="4648200"/>
            <a:ext cx="1207884" cy="402628"/>
          </a:xfrm>
          <a:prstGeom prst="rect">
            <a:avLst/>
          </a:prstGeom>
          <a:noFill/>
          <a:ln/>
          <a:effectLst/>
        </p:spPr>
      </p:pic>
      <p:cxnSp>
        <p:nvCxnSpPr>
          <p:cNvPr id="20" name="Straight Arrow Connector 19"/>
          <p:cNvCxnSpPr/>
          <p:nvPr/>
        </p:nvCxnSpPr>
        <p:spPr bwMode="auto">
          <a:xfrm>
            <a:off x="5715000" y="5105400"/>
            <a:ext cx="304800" cy="228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19719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9" name="Picture 18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79243" y="835721"/>
            <a:ext cx="8509315" cy="59304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  <p:bldP spid="47" grpId="0" animBg="1"/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DA2B81-9785-4CFC-886B-BC43F2E454DE}" type="slidenum">
              <a:rPr lang="en-US"/>
              <a:pPr/>
              <a:t>2</a:t>
            </a:fld>
            <a:endParaRPr 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Outline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Parseval’s</a:t>
            </a:r>
            <a:r>
              <a:rPr lang="en-US" dirty="0"/>
              <a:t> theorem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Frequency-shaped LQR</a:t>
            </a:r>
          </a:p>
          <a:p>
            <a:pPr eaLnBrk="1" hangingPunct="1"/>
            <a:endParaRPr lang="en-US" dirty="0"/>
          </a:p>
          <a:p>
            <a:pPr lvl="1" eaLnBrk="1" hangingPunct="1"/>
            <a:r>
              <a:rPr lang="en-US" dirty="0"/>
              <a:t>Implementation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Frequency-shaped LQR with reference input</a:t>
            </a:r>
          </a:p>
          <a:p>
            <a:pPr eaLnBrk="1" hangingPunct="1"/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TPps2b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228600" y="2209800"/>
            <a:ext cx="3200400" cy="2665642"/>
          </a:xfrm>
          <a:prstGeom prst="rect">
            <a:avLst/>
          </a:prstGeom>
        </p:spPr>
      </p:pic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749A68-912A-40B5-9DB8-3F4FB060825C}" type="slidenum">
              <a:rPr lang="en-US"/>
              <a:pPr/>
              <a:t>20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dirty="0"/>
              <a:t>Example: Frequency Control Weight R(j</a:t>
            </a:r>
            <a:r>
              <a:rPr lang="el-GR" sz="3200" dirty="0">
                <a:latin typeface="Bookman Old Style"/>
              </a:rPr>
              <a:t>ω</a:t>
            </a:r>
            <a:r>
              <a:rPr lang="en-US" sz="3200" dirty="0">
                <a:latin typeface="Bookman Old Style"/>
              </a:rPr>
              <a:t>)</a:t>
            </a:r>
            <a:endParaRPr lang="en-US" sz="3200" dirty="0"/>
          </a:p>
        </p:txBody>
      </p:sp>
      <p:sp>
        <p:nvSpPr>
          <p:cNvPr id="48" name="Rectangle 47"/>
          <p:cNvSpPr/>
          <p:nvPr/>
        </p:nvSpPr>
        <p:spPr>
          <a:xfrm>
            <a:off x="533400" y="1752600"/>
            <a:ext cx="12394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0" u="sng" kern="0" dirty="0">
                <a:solidFill>
                  <a:srgbClr val="000000"/>
                </a:solidFill>
                <a:latin typeface="Helvetica"/>
              </a:rPr>
              <a:t>Example</a:t>
            </a:r>
            <a:endParaRPr lang="en-US" b="1" u="sng" dirty="0"/>
          </a:p>
        </p:txBody>
      </p:sp>
      <p:pic>
        <p:nvPicPr>
          <p:cNvPr id="38" name="Picture 3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1066800" y="3048000"/>
            <a:ext cx="1057164" cy="385614"/>
          </a:xfrm>
          <a:prstGeom prst="rect">
            <a:avLst/>
          </a:prstGeom>
          <a:noFill/>
          <a:ln/>
          <a:effectLst/>
        </p:spPr>
      </p:pic>
      <p:pic>
        <p:nvPicPr>
          <p:cNvPr id="36" name="Picture 3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5105400" y="1447799"/>
            <a:ext cx="3217390" cy="559922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279243" y="835721"/>
            <a:ext cx="8509315" cy="593047"/>
          </a:xfrm>
          <a:prstGeom prst="rect">
            <a:avLst/>
          </a:prstGeom>
          <a:noFill/>
          <a:ln/>
          <a:effectLst/>
        </p:spPr>
      </p:pic>
      <p:grpSp>
        <p:nvGrpSpPr>
          <p:cNvPr id="49" name="Group 48"/>
          <p:cNvGrpSpPr/>
          <p:nvPr/>
        </p:nvGrpSpPr>
        <p:grpSpPr>
          <a:xfrm>
            <a:off x="381000" y="5486400"/>
            <a:ext cx="3164703" cy="914400"/>
            <a:chOff x="2030245" y="4643437"/>
            <a:chExt cx="4499814" cy="1300163"/>
          </a:xfrm>
        </p:grpSpPr>
        <p:grpSp>
          <p:nvGrpSpPr>
            <p:cNvPr id="39" name="Group 14"/>
            <p:cNvGrpSpPr>
              <a:grpSpLocks/>
            </p:cNvGrpSpPr>
            <p:nvPr/>
          </p:nvGrpSpPr>
          <p:grpSpPr bwMode="auto">
            <a:xfrm>
              <a:off x="2286000" y="4876800"/>
              <a:ext cx="4038600" cy="1066800"/>
              <a:chOff x="1392" y="1248"/>
              <a:chExt cx="2544" cy="672"/>
            </a:xfrm>
          </p:grpSpPr>
          <p:sp>
            <p:nvSpPr>
              <p:cNvPr id="40" name="Rectangle 15"/>
              <p:cNvSpPr>
                <a:spLocks noChangeArrowheads="1"/>
              </p:cNvSpPr>
              <p:nvPr/>
            </p:nvSpPr>
            <p:spPr bwMode="auto">
              <a:xfrm>
                <a:off x="2208" y="1248"/>
                <a:ext cx="912" cy="6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Line 16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17"/>
              <p:cNvSpPr>
                <a:spLocks noChangeShapeType="1"/>
              </p:cNvSpPr>
              <p:nvPr/>
            </p:nvSpPr>
            <p:spPr bwMode="auto">
              <a:xfrm>
                <a:off x="3168" y="1584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45" name="Picture 44" descr="txp_fig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7" cstate="print"/>
            <a:stretch>
              <a:fillRect/>
            </a:stretch>
          </p:blipFill>
          <p:spPr bwMode="auto">
            <a:xfrm>
              <a:off x="3657600" y="5181600"/>
              <a:ext cx="1240512" cy="458694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46" name="Picture 45" descr="txp_fig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8" cstate="print"/>
            <a:stretch>
              <a:fillRect/>
            </a:stretch>
          </p:blipFill>
          <p:spPr bwMode="auto">
            <a:xfrm>
              <a:off x="5307927" y="4648200"/>
              <a:ext cx="1222132" cy="458300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47" name="Picture 46" descr="txp_fig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9" cstate="print"/>
            <a:stretch>
              <a:fillRect/>
            </a:stretch>
          </p:blipFill>
          <p:spPr bwMode="auto">
            <a:xfrm>
              <a:off x="2030245" y="4643437"/>
              <a:ext cx="1070311" cy="390409"/>
            </a:xfrm>
            <a:prstGeom prst="rect">
              <a:avLst/>
            </a:prstGeom>
            <a:noFill/>
            <a:ln/>
            <a:effectLst/>
          </p:spPr>
        </p:pic>
      </p:grpSp>
      <p:pic>
        <p:nvPicPr>
          <p:cNvPr id="52" name="Picture 51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 cstate="print"/>
          <a:stretch>
            <a:fillRect/>
          </a:stretch>
        </p:blipFill>
        <p:spPr>
          <a:xfrm>
            <a:off x="3886200" y="2362200"/>
            <a:ext cx="5029209" cy="751780"/>
          </a:xfrm>
          <a:prstGeom prst="rect">
            <a:avLst/>
          </a:prstGeom>
        </p:spPr>
      </p:pic>
      <p:pic>
        <p:nvPicPr>
          <p:cNvPr id="59" name="Picture 58" descr="TP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 cstate="print"/>
          <a:stretch>
            <a:fillRect/>
          </a:stretch>
        </p:blipFill>
        <p:spPr bwMode="auto">
          <a:xfrm>
            <a:off x="7391400" y="3352800"/>
            <a:ext cx="1517437" cy="1604147"/>
          </a:xfrm>
          <a:prstGeom prst="rect">
            <a:avLst/>
          </a:prstGeom>
          <a:noFill/>
          <a:ln/>
          <a:effectLst/>
        </p:spPr>
      </p:pic>
      <p:sp>
        <p:nvSpPr>
          <p:cNvPr id="60" name="Down Arrow 59"/>
          <p:cNvSpPr/>
          <p:nvPr/>
        </p:nvSpPr>
        <p:spPr bwMode="auto">
          <a:xfrm>
            <a:off x="5943600" y="3733800"/>
            <a:ext cx="838200" cy="1524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267200" y="3886200"/>
            <a:ext cx="190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0" dirty="0" err="1">
                <a:latin typeface="+mj-lt"/>
              </a:rPr>
              <a:t>Discretize</a:t>
            </a:r>
            <a:r>
              <a:rPr lang="en-US" sz="2800" i="0" dirty="0">
                <a:latin typeface="+mj-lt"/>
              </a:rPr>
              <a:t> using ZOH</a:t>
            </a:r>
          </a:p>
        </p:txBody>
      </p:sp>
      <p:pic>
        <p:nvPicPr>
          <p:cNvPr id="23" name="Picture 22" descr="TP_tmp.emf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 cstate="print"/>
          <a:stretch>
            <a:fillRect/>
          </a:stretch>
        </p:blipFill>
        <p:spPr bwMode="auto">
          <a:xfrm>
            <a:off x="5827994" y="5638800"/>
            <a:ext cx="929936" cy="40810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TPps2b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0" cstate="print"/>
          <a:stretch>
            <a:fillRect/>
          </a:stretch>
        </p:blipFill>
        <p:spPr>
          <a:xfrm>
            <a:off x="4572000" y="3124200"/>
            <a:ext cx="4334465" cy="3453400"/>
          </a:xfrm>
          <a:prstGeom prst="rect">
            <a:avLst/>
          </a:prstGeom>
        </p:spPr>
      </p:pic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749A68-912A-40B5-9DB8-3F4FB060825C}" type="slidenum">
              <a:rPr lang="en-US"/>
              <a:pPr/>
              <a:t>21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dirty="0"/>
              <a:t>Example: Frequency Control Weight R(j</a:t>
            </a:r>
            <a:r>
              <a:rPr lang="el-GR" sz="3200" dirty="0">
                <a:latin typeface="Bookman Old Style"/>
              </a:rPr>
              <a:t>ω</a:t>
            </a:r>
            <a:r>
              <a:rPr lang="en-US" sz="3200" dirty="0">
                <a:latin typeface="Bookman Old Style"/>
              </a:rPr>
              <a:t>)</a:t>
            </a:r>
            <a:endParaRPr lang="en-US" sz="3200" dirty="0"/>
          </a:p>
        </p:txBody>
      </p:sp>
      <p:sp>
        <p:nvSpPr>
          <p:cNvPr id="48" name="Rectangle 47"/>
          <p:cNvSpPr/>
          <p:nvPr/>
        </p:nvSpPr>
        <p:spPr>
          <a:xfrm>
            <a:off x="533400" y="1752600"/>
            <a:ext cx="12394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0" u="sng" kern="0" dirty="0">
                <a:solidFill>
                  <a:srgbClr val="000000"/>
                </a:solidFill>
                <a:latin typeface="Helvetica"/>
              </a:rPr>
              <a:t>Example</a:t>
            </a:r>
            <a:endParaRPr lang="en-US" b="1" u="sng" dirty="0"/>
          </a:p>
        </p:txBody>
      </p:sp>
      <p:cxnSp>
        <p:nvCxnSpPr>
          <p:cNvPr id="40" name="Straight Arrow Connector 39"/>
          <p:cNvCxnSpPr/>
          <p:nvPr/>
        </p:nvCxnSpPr>
        <p:spPr bwMode="auto">
          <a:xfrm rot="10800000">
            <a:off x="6019800" y="3657600"/>
            <a:ext cx="553494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rot="10800000">
            <a:off x="6019800" y="4419600"/>
            <a:ext cx="11430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 rot="5400000" flipH="1" flipV="1">
            <a:off x="6248400" y="5486400"/>
            <a:ext cx="381000" cy="228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1971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7620000" y="5410200"/>
            <a:ext cx="1066800" cy="9144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447800" y="5791200"/>
            <a:ext cx="2743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Robustness condition is satisfied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3962400" y="6096000"/>
            <a:ext cx="35814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2" name="Picture 21" descr="TPps2b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1" cstate="print"/>
          <a:stretch>
            <a:fillRect/>
          </a:stretch>
        </p:blipFill>
        <p:spPr>
          <a:xfrm>
            <a:off x="228600" y="2209800"/>
            <a:ext cx="2590800" cy="2157901"/>
          </a:xfrm>
          <a:prstGeom prst="rect">
            <a:avLst/>
          </a:prstGeom>
        </p:spPr>
      </p:pic>
      <p:pic>
        <p:nvPicPr>
          <p:cNvPr id="23" name="Picture 2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2" cstate="print"/>
          <a:stretch>
            <a:fillRect/>
          </a:stretch>
        </p:blipFill>
        <p:spPr bwMode="auto">
          <a:xfrm>
            <a:off x="685800" y="2819400"/>
            <a:ext cx="1057164" cy="385614"/>
          </a:xfrm>
          <a:prstGeom prst="rect">
            <a:avLst/>
          </a:prstGeom>
          <a:noFill/>
          <a:ln/>
          <a:effectLst/>
        </p:spPr>
      </p:pic>
      <p:pic>
        <p:nvPicPr>
          <p:cNvPr id="24" name="Picture 2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3" cstate="print"/>
          <a:stretch>
            <a:fillRect/>
          </a:stretch>
        </p:blipFill>
        <p:spPr bwMode="auto">
          <a:xfrm>
            <a:off x="457200" y="4572000"/>
            <a:ext cx="2750893" cy="456632"/>
          </a:xfrm>
          <a:prstGeom prst="rect">
            <a:avLst/>
          </a:prstGeom>
          <a:noFill/>
          <a:ln/>
          <a:effectLst/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4" cstate="print"/>
          <a:stretch>
            <a:fillRect/>
          </a:stretch>
        </p:blipFill>
        <p:spPr bwMode="auto">
          <a:xfrm>
            <a:off x="1143000" y="5181600"/>
            <a:ext cx="937935" cy="283528"/>
          </a:xfrm>
          <a:prstGeom prst="rect">
            <a:avLst/>
          </a:prstGeom>
          <a:noFill/>
          <a:ln/>
          <a:effectLst/>
        </p:spPr>
      </p:pic>
      <p:pic>
        <p:nvPicPr>
          <p:cNvPr id="66" name="Picture 65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5" cstate="print"/>
          <a:stretch>
            <a:fillRect/>
          </a:stretch>
        </p:blipFill>
        <p:spPr bwMode="auto">
          <a:xfrm>
            <a:off x="6705600" y="3276600"/>
            <a:ext cx="1284523" cy="751732"/>
          </a:xfrm>
          <a:prstGeom prst="rect">
            <a:avLst/>
          </a:prstGeom>
          <a:noFill/>
          <a:ln/>
          <a:effectLst/>
        </p:spPr>
      </p:pic>
      <p:pic>
        <p:nvPicPr>
          <p:cNvPr id="67" name="Picture 66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6" cstate="print"/>
          <a:stretch>
            <a:fillRect/>
          </a:stretch>
        </p:blipFill>
        <p:spPr bwMode="auto">
          <a:xfrm>
            <a:off x="7239000" y="4191000"/>
            <a:ext cx="1392435" cy="402729"/>
          </a:xfrm>
          <a:prstGeom prst="rect">
            <a:avLst/>
          </a:prstGeom>
          <a:noFill/>
          <a:ln/>
          <a:effectLst/>
        </p:spPr>
      </p:pic>
      <p:pic>
        <p:nvPicPr>
          <p:cNvPr id="68" name="Picture 67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7" cstate="print"/>
          <a:stretch>
            <a:fillRect/>
          </a:stretch>
        </p:blipFill>
        <p:spPr bwMode="auto">
          <a:xfrm>
            <a:off x="5105400" y="5638800"/>
            <a:ext cx="1207884" cy="402628"/>
          </a:xfrm>
          <a:prstGeom prst="rect">
            <a:avLst/>
          </a:prstGeom>
          <a:noFill/>
          <a:ln/>
          <a:effectLst/>
        </p:spPr>
      </p:pic>
      <p:pic>
        <p:nvPicPr>
          <p:cNvPr id="45" name="Picture 44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8" cstate="print"/>
          <a:stretch>
            <a:fillRect/>
          </a:stretch>
        </p:blipFill>
        <p:spPr bwMode="auto">
          <a:xfrm>
            <a:off x="279243" y="835721"/>
            <a:ext cx="8509315" cy="593047"/>
          </a:xfrm>
          <a:prstGeom prst="rect">
            <a:avLst/>
          </a:prstGeom>
          <a:noFill/>
          <a:ln/>
          <a:effectLst/>
        </p:spPr>
      </p:pic>
      <p:grpSp>
        <p:nvGrpSpPr>
          <p:cNvPr id="93" name="Group 92"/>
          <p:cNvGrpSpPr/>
          <p:nvPr/>
        </p:nvGrpSpPr>
        <p:grpSpPr bwMode="auto">
          <a:xfrm>
            <a:off x="4191000" y="1676400"/>
            <a:ext cx="4572000" cy="785674"/>
            <a:chOff x="4191000" y="1676400"/>
            <a:chExt cx="4572000" cy="785674"/>
          </a:xfrm>
        </p:grpSpPr>
        <p:pic>
          <p:nvPicPr>
            <p:cNvPr id="69" name="Picture 68" descr="txp_fig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9" cstate="print"/>
            <a:stretch>
              <a:fillRect/>
            </a:stretch>
          </p:blipFill>
          <p:spPr bwMode="auto">
            <a:xfrm>
              <a:off x="6100439" y="2112886"/>
              <a:ext cx="2077440" cy="299524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70" name="Rectangle 69"/>
            <p:cNvSpPr/>
            <p:nvPr/>
          </p:nvSpPr>
          <p:spPr bwMode="auto">
            <a:xfrm>
              <a:off x="6100439" y="1720049"/>
              <a:ext cx="392837" cy="34918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6667870" y="1720049"/>
              <a:ext cx="523783" cy="34918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7628138" y="1720049"/>
              <a:ext cx="523783" cy="34918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5009225" y="1720049"/>
              <a:ext cx="872971" cy="34918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pic>
          <p:nvPicPr>
            <p:cNvPr id="57" name="Picture 56" descr="TP_tmp.emf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30" cstate="print"/>
            <a:stretch>
              <a:fillRect/>
            </a:stretch>
          </p:blipFill>
          <p:spPr bwMode="auto">
            <a:xfrm>
              <a:off x="6216651" y="1797555"/>
              <a:ext cx="151109" cy="151109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60" name="Picture 59" descr="TP_tmp.emf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31" cstate="print"/>
            <a:stretch>
              <a:fillRect/>
            </a:stretch>
          </p:blipFill>
          <p:spPr bwMode="auto">
            <a:xfrm>
              <a:off x="6720464" y="1807346"/>
              <a:ext cx="415867" cy="180553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91" name="Picture 90" descr="TP_tmp.emf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32" cstate="print"/>
            <a:stretch>
              <a:fillRect/>
            </a:stretch>
          </p:blipFill>
          <p:spPr bwMode="auto">
            <a:xfrm>
              <a:off x="7690739" y="1782869"/>
              <a:ext cx="398048" cy="208121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54" name="Picture 53" descr="TP_tmp.emf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33" cstate="print"/>
            <a:stretch>
              <a:fillRect/>
            </a:stretch>
          </p:blipFill>
          <p:spPr bwMode="auto">
            <a:xfrm>
              <a:off x="5094249" y="1807346"/>
              <a:ext cx="702392" cy="208327"/>
            </a:xfrm>
            <a:prstGeom prst="rect">
              <a:avLst/>
            </a:prstGeom>
            <a:noFill/>
            <a:ln/>
            <a:effectLst/>
          </p:spPr>
        </p:pic>
        <p:cxnSp>
          <p:nvCxnSpPr>
            <p:cNvPr id="78" name="Straight Arrow Connector 77"/>
            <p:cNvCxnSpPr>
              <a:stCxn id="73" idx="3"/>
              <a:endCxn id="70" idx="1"/>
            </p:cNvCxnSpPr>
            <p:nvPr/>
          </p:nvCxnSpPr>
          <p:spPr bwMode="auto">
            <a:xfrm>
              <a:off x="5882196" y="1894643"/>
              <a:ext cx="218243" cy="91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9" name="Straight Arrow Connector 78"/>
            <p:cNvCxnSpPr>
              <a:stCxn id="70" idx="3"/>
              <a:endCxn id="71" idx="1"/>
            </p:cNvCxnSpPr>
            <p:nvPr/>
          </p:nvCxnSpPr>
          <p:spPr bwMode="auto">
            <a:xfrm>
              <a:off x="6493276" y="1894643"/>
              <a:ext cx="174594" cy="91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0" name="Straight Arrow Connector 79"/>
            <p:cNvCxnSpPr>
              <a:stCxn id="71" idx="3"/>
              <a:endCxn id="72" idx="1"/>
            </p:cNvCxnSpPr>
            <p:nvPr/>
          </p:nvCxnSpPr>
          <p:spPr bwMode="auto">
            <a:xfrm>
              <a:off x="7191652" y="1894643"/>
              <a:ext cx="436485" cy="91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Oval 80"/>
            <p:cNvSpPr/>
            <p:nvPr/>
          </p:nvSpPr>
          <p:spPr bwMode="auto">
            <a:xfrm>
              <a:off x="4514405" y="1850994"/>
              <a:ext cx="130946" cy="11626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82" name="Straight Arrow Connector 81"/>
            <p:cNvCxnSpPr/>
            <p:nvPr/>
          </p:nvCxnSpPr>
          <p:spPr bwMode="auto">
            <a:xfrm>
              <a:off x="4296163" y="1899538"/>
              <a:ext cx="218243" cy="91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3" name="Straight Arrow Connector 82"/>
            <p:cNvCxnSpPr/>
            <p:nvPr/>
          </p:nvCxnSpPr>
          <p:spPr bwMode="auto">
            <a:xfrm>
              <a:off x="4660037" y="1894643"/>
              <a:ext cx="349188" cy="91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4" name="Freeform 83"/>
            <p:cNvSpPr/>
            <p:nvPr/>
          </p:nvSpPr>
          <p:spPr bwMode="auto">
            <a:xfrm>
              <a:off x="4571108" y="1894643"/>
              <a:ext cx="3842704" cy="567431"/>
            </a:xfrm>
            <a:custGeom>
              <a:avLst/>
              <a:gdLst>
                <a:gd name="connsiteX0" fmla="*/ 5648770 w 6306797"/>
                <a:gd name="connsiteY0" fmla="*/ 0 h 1042587"/>
                <a:gd name="connsiteX1" fmla="*/ 6264068 w 6306797"/>
                <a:gd name="connsiteY1" fmla="*/ 0 h 1042587"/>
                <a:gd name="connsiteX2" fmla="*/ 6306797 w 6306797"/>
                <a:gd name="connsiteY2" fmla="*/ 1042587 h 1042587"/>
                <a:gd name="connsiteX3" fmla="*/ 0 w 6306797"/>
                <a:gd name="connsiteY3" fmla="*/ 999858 h 1042587"/>
                <a:gd name="connsiteX4" fmla="*/ 8546 w 6306797"/>
                <a:gd name="connsiteY4" fmla="*/ 179462 h 1042587"/>
                <a:gd name="connsiteX0" fmla="*/ 5648770 w 6308933"/>
                <a:gd name="connsiteY0" fmla="*/ 1424 h 1044011"/>
                <a:gd name="connsiteX1" fmla="*/ 6308933 w 6308933"/>
                <a:gd name="connsiteY1" fmla="*/ 0 h 1044011"/>
                <a:gd name="connsiteX2" fmla="*/ 6306797 w 6308933"/>
                <a:gd name="connsiteY2" fmla="*/ 1044011 h 1044011"/>
                <a:gd name="connsiteX3" fmla="*/ 0 w 6308933"/>
                <a:gd name="connsiteY3" fmla="*/ 1001282 h 1044011"/>
                <a:gd name="connsiteX4" fmla="*/ 8546 w 6308933"/>
                <a:gd name="connsiteY4" fmla="*/ 180886 h 1044011"/>
                <a:gd name="connsiteX0" fmla="*/ 5648770 w 6308933"/>
                <a:gd name="connsiteY0" fmla="*/ 1424 h 1001282"/>
                <a:gd name="connsiteX1" fmla="*/ 6308933 w 6308933"/>
                <a:gd name="connsiteY1" fmla="*/ 0 h 1001282"/>
                <a:gd name="connsiteX2" fmla="*/ 6308933 w 6308933"/>
                <a:gd name="connsiteY2" fmla="*/ 990600 h 1001282"/>
                <a:gd name="connsiteX3" fmla="*/ 0 w 6308933"/>
                <a:gd name="connsiteY3" fmla="*/ 1001282 h 1001282"/>
                <a:gd name="connsiteX4" fmla="*/ 8546 w 6308933"/>
                <a:gd name="connsiteY4" fmla="*/ 180886 h 1001282"/>
                <a:gd name="connsiteX0" fmla="*/ 5664437 w 6324600"/>
                <a:gd name="connsiteY0" fmla="*/ 1424 h 990600"/>
                <a:gd name="connsiteX1" fmla="*/ 6324600 w 6324600"/>
                <a:gd name="connsiteY1" fmla="*/ 0 h 990600"/>
                <a:gd name="connsiteX2" fmla="*/ 6324600 w 6324600"/>
                <a:gd name="connsiteY2" fmla="*/ 990600 h 990600"/>
                <a:gd name="connsiteX3" fmla="*/ 0 w 6324600"/>
                <a:gd name="connsiteY3" fmla="*/ 990600 h 990600"/>
                <a:gd name="connsiteX4" fmla="*/ 24213 w 6324600"/>
                <a:gd name="connsiteY4" fmla="*/ 180886 h 990600"/>
                <a:gd name="connsiteX0" fmla="*/ 5667286 w 6327449"/>
                <a:gd name="connsiteY0" fmla="*/ 1424 h 990600"/>
                <a:gd name="connsiteX1" fmla="*/ 6327449 w 6327449"/>
                <a:gd name="connsiteY1" fmla="*/ 0 h 990600"/>
                <a:gd name="connsiteX2" fmla="*/ 6327449 w 6327449"/>
                <a:gd name="connsiteY2" fmla="*/ 990600 h 990600"/>
                <a:gd name="connsiteX3" fmla="*/ 2849 w 6327449"/>
                <a:gd name="connsiteY3" fmla="*/ 990600 h 990600"/>
                <a:gd name="connsiteX4" fmla="*/ 2849 w 6327449"/>
                <a:gd name="connsiteY4" fmla="*/ 152400 h 990600"/>
                <a:gd name="connsiteX0" fmla="*/ 5667286 w 6708450"/>
                <a:gd name="connsiteY0" fmla="*/ 1424 h 990600"/>
                <a:gd name="connsiteX1" fmla="*/ 6708450 w 6708450"/>
                <a:gd name="connsiteY1" fmla="*/ 0 h 990600"/>
                <a:gd name="connsiteX2" fmla="*/ 6327449 w 6708450"/>
                <a:gd name="connsiteY2" fmla="*/ 990600 h 990600"/>
                <a:gd name="connsiteX3" fmla="*/ 2849 w 6708450"/>
                <a:gd name="connsiteY3" fmla="*/ 990600 h 990600"/>
                <a:gd name="connsiteX4" fmla="*/ 2849 w 6708450"/>
                <a:gd name="connsiteY4" fmla="*/ 152400 h 990600"/>
                <a:gd name="connsiteX0" fmla="*/ 6022649 w 6708450"/>
                <a:gd name="connsiteY0" fmla="*/ 0 h 990600"/>
                <a:gd name="connsiteX1" fmla="*/ 6708450 w 6708450"/>
                <a:gd name="connsiteY1" fmla="*/ 0 h 990600"/>
                <a:gd name="connsiteX2" fmla="*/ 6327449 w 6708450"/>
                <a:gd name="connsiteY2" fmla="*/ 990600 h 990600"/>
                <a:gd name="connsiteX3" fmla="*/ 2849 w 6708450"/>
                <a:gd name="connsiteY3" fmla="*/ 990600 h 990600"/>
                <a:gd name="connsiteX4" fmla="*/ 2849 w 6708450"/>
                <a:gd name="connsiteY4" fmla="*/ 152400 h 990600"/>
                <a:gd name="connsiteX0" fmla="*/ 6022649 w 6708450"/>
                <a:gd name="connsiteY0" fmla="*/ 0 h 990600"/>
                <a:gd name="connsiteX1" fmla="*/ 6708450 w 6708450"/>
                <a:gd name="connsiteY1" fmla="*/ 0 h 990600"/>
                <a:gd name="connsiteX2" fmla="*/ 6708449 w 6708450"/>
                <a:gd name="connsiteY2" fmla="*/ 990600 h 990600"/>
                <a:gd name="connsiteX3" fmla="*/ 2849 w 6708450"/>
                <a:gd name="connsiteY3" fmla="*/ 990600 h 990600"/>
                <a:gd name="connsiteX4" fmla="*/ 2849 w 6708450"/>
                <a:gd name="connsiteY4" fmla="*/ 152400 h 990600"/>
                <a:gd name="connsiteX0" fmla="*/ 6251249 w 6708450"/>
                <a:gd name="connsiteY0" fmla="*/ 0 h 990600"/>
                <a:gd name="connsiteX1" fmla="*/ 6708450 w 6708450"/>
                <a:gd name="connsiteY1" fmla="*/ 0 h 990600"/>
                <a:gd name="connsiteX2" fmla="*/ 6708449 w 6708450"/>
                <a:gd name="connsiteY2" fmla="*/ 990600 h 990600"/>
                <a:gd name="connsiteX3" fmla="*/ 2849 w 6708450"/>
                <a:gd name="connsiteY3" fmla="*/ 990600 h 990600"/>
                <a:gd name="connsiteX4" fmla="*/ 2849 w 6708450"/>
                <a:gd name="connsiteY4" fmla="*/ 15240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08450" h="990600">
                  <a:moveTo>
                    <a:pt x="6251249" y="0"/>
                  </a:moveTo>
                  <a:lnTo>
                    <a:pt x="6708450" y="0"/>
                  </a:lnTo>
                  <a:cubicBezTo>
                    <a:pt x="6708450" y="330200"/>
                    <a:pt x="6708449" y="660400"/>
                    <a:pt x="6708449" y="990600"/>
                  </a:cubicBezTo>
                  <a:lnTo>
                    <a:pt x="2849" y="990600"/>
                  </a:lnTo>
                  <a:cubicBezTo>
                    <a:pt x="5698" y="717135"/>
                    <a:pt x="0" y="425865"/>
                    <a:pt x="2849" y="152400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Arrow Connector 84"/>
            <p:cNvCxnSpPr/>
            <p:nvPr/>
          </p:nvCxnSpPr>
          <p:spPr bwMode="auto">
            <a:xfrm>
              <a:off x="8413812" y="1894643"/>
              <a:ext cx="349188" cy="91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6" name="TextBox 85"/>
            <p:cNvSpPr txBox="1"/>
            <p:nvPr/>
          </p:nvSpPr>
          <p:spPr bwMode="auto">
            <a:xfrm>
              <a:off x="4343400" y="1905000"/>
              <a:ext cx="402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87" name="TextBox 86"/>
            <p:cNvSpPr txBox="1"/>
            <p:nvPr/>
          </p:nvSpPr>
          <p:spPr bwMode="auto">
            <a:xfrm>
              <a:off x="4191000" y="18288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pic>
          <p:nvPicPr>
            <p:cNvPr id="63" name="Picture 62" descr="TP_tmp.emf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34" cstate="print"/>
            <a:stretch>
              <a:fillRect/>
            </a:stretch>
          </p:blipFill>
          <p:spPr bwMode="auto">
            <a:xfrm>
              <a:off x="7249718" y="1676400"/>
              <a:ext cx="320696" cy="159911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43" name="Picture 42" descr="TP_tmp.emf"/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35" cstate="print"/>
            <a:stretch>
              <a:fillRect/>
            </a:stretch>
          </p:blipFill>
          <p:spPr bwMode="auto">
            <a:xfrm>
              <a:off x="4674760" y="1676400"/>
              <a:ext cx="291272" cy="160068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90" name="Picture 89" descr="TP_tmp.emf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36" cstate="print"/>
            <a:stretch>
              <a:fillRect/>
            </a:stretch>
          </p:blipFill>
          <p:spPr bwMode="auto">
            <a:xfrm>
              <a:off x="4310849" y="1676400"/>
              <a:ext cx="102148" cy="131100"/>
            </a:xfrm>
            <a:prstGeom prst="rect">
              <a:avLst/>
            </a:prstGeom>
            <a:noFill/>
            <a:ln/>
            <a:effectLst/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AE3200-35D8-4A21-9807-BABCCFF82A51}" type="slidenum">
              <a:rPr lang="en-US"/>
              <a:pPr/>
              <a:t>22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Cost Function Realization</a:t>
            </a:r>
          </a:p>
        </p:txBody>
      </p:sp>
      <p:pic>
        <p:nvPicPr>
          <p:cNvPr id="10" name="Picture 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820567" y="3429000"/>
            <a:ext cx="7832332" cy="685831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440628" y="1219200"/>
            <a:ext cx="5130506" cy="696232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4132060" y="1981200"/>
            <a:ext cx="4519882" cy="527133"/>
          </a:xfrm>
          <a:prstGeom prst="rect">
            <a:avLst/>
          </a:prstGeom>
          <a:noFill/>
          <a:ln/>
          <a:effectLst/>
        </p:spPr>
      </p:pic>
      <p:sp>
        <p:nvSpPr>
          <p:cNvPr id="14" name="Up-Down Arrow 13"/>
          <p:cNvSpPr/>
          <p:nvPr/>
        </p:nvSpPr>
        <p:spPr bwMode="auto">
          <a:xfrm>
            <a:off x="4495800" y="2667000"/>
            <a:ext cx="381000" cy="685800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Up-Down Arrow 15"/>
          <p:cNvSpPr/>
          <p:nvPr/>
        </p:nvSpPr>
        <p:spPr bwMode="auto">
          <a:xfrm>
            <a:off x="4495800" y="4267200"/>
            <a:ext cx="381000" cy="685800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9" name="Picture 18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775761" y="5257800"/>
            <a:ext cx="5891648" cy="90378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4BF964-7792-4365-AD4D-60330544D117}" type="slidenum">
              <a:rPr lang="en-US"/>
              <a:pPr/>
              <a:t>23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Cost Function Realization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628650" y="21336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1014795" name="Rectangle 11"/>
          <p:cNvSpPr>
            <a:spLocks noChangeArrowheads="1"/>
          </p:cNvSpPr>
          <p:nvPr/>
        </p:nvSpPr>
        <p:spPr bwMode="auto">
          <a:xfrm>
            <a:off x="609600" y="2209800"/>
            <a:ext cx="8835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0" dirty="0">
                <a:latin typeface="Helvetica" pitchFamily="34" charset="0"/>
              </a:rPr>
              <a:t>where</a:t>
            </a:r>
          </a:p>
        </p:txBody>
      </p:sp>
      <p:pic>
        <p:nvPicPr>
          <p:cNvPr id="33" name="Picture 3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1143000" y="1219200"/>
            <a:ext cx="5981148" cy="917510"/>
          </a:xfrm>
          <a:prstGeom prst="rect">
            <a:avLst/>
          </a:prstGeom>
          <a:noFill/>
          <a:ln/>
          <a:effectLst/>
        </p:spPr>
      </p:pic>
      <p:sp>
        <p:nvSpPr>
          <p:cNvPr id="21" name="Rectangle 20"/>
          <p:cNvSpPr/>
          <p:nvPr/>
        </p:nvSpPr>
        <p:spPr>
          <a:xfrm>
            <a:off x="381000" y="4724400"/>
            <a:ext cx="27350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state space realization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 bwMode="auto">
          <a:xfrm rot="10800000" flipV="1">
            <a:off x="2362200" y="1905000"/>
            <a:ext cx="1447800" cy="990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Down Arrow 24"/>
          <p:cNvSpPr/>
          <p:nvPr/>
        </p:nvSpPr>
        <p:spPr bwMode="auto">
          <a:xfrm>
            <a:off x="1676400" y="4114800"/>
            <a:ext cx="304800" cy="4572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334000" y="4724400"/>
            <a:ext cx="27350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state space realization</a:t>
            </a:r>
            <a:endParaRPr lang="en-US" dirty="0"/>
          </a:p>
        </p:txBody>
      </p:sp>
      <p:sp>
        <p:nvSpPr>
          <p:cNvPr id="35" name="Down Arrow 34"/>
          <p:cNvSpPr/>
          <p:nvPr/>
        </p:nvSpPr>
        <p:spPr bwMode="auto">
          <a:xfrm>
            <a:off x="6629400" y="4114800"/>
            <a:ext cx="304800" cy="4572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 bwMode="auto">
          <a:xfrm rot="16200000" flipH="1">
            <a:off x="6057900" y="2095500"/>
            <a:ext cx="990600" cy="609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46" name="Group 45"/>
          <p:cNvGrpSpPr/>
          <p:nvPr/>
        </p:nvGrpSpPr>
        <p:grpSpPr>
          <a:xfrm>
            <a:off x="304800" y="3048000"/>
            <a:ext cx="3183824" cy="796758"/>
            <a:chOff x="1997776" y="1371600"/>
            <a:chExt cx="4567397" cy="1143000"/>
          </a:xfrm>
        </p:grpSpPr>
        <p:grpSp>
          <p:nvGrpSpPr>
            <p:cNvPr id="38" name="Group 13"/>
            <p:cNvGrpSpPr>
              <a:grpSpLocks/>
            </p:cNvGrpSpPr>
            <p:nvPr/>
          </p:nvGrpSpPr>
          <p:grpSpPr bwMode="auto">
            <a:xfrm>
              <a:off x="2209800" y="1447800"/>
              <a:ext cx="4038600" cy="1066800"/>
              <a:chOff x="1392" y="1248"/>
              <a:chExt cx="2544" cy="672"/>
            </a:xfrm>
          </p:grpSpPr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2208" y="1248"/>
                <a:ext cx="912" cy="6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Line 11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12"/>
              <p:cNvSpPr>
                <a:spLocks noChangeShapeType="1"/>
              </p:cNvSpPr>
              <p:nvPr/>
            </p:nvSpPr>
            <p:spPr bwMode="auto">
              <a:xfrm>
                <a:off x="3168" y="1584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43" name="Picture 42" descr="txp_fig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5" cstate="print"/>
            <a:stretch>
              <a:fillRect/>
            </a:stretch>
          </p:blipFill>
          <p:spPr bwMode="auto">
            <a:xfrm>
              <a:off x="3598308" y="1752600"/>
              <a:ext cx="1256821" cy="458694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44" name="Picture 43" descr="txp_fig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6" cstate="print"/>
            <a:stretch>
              <a:fillRect/>
            </a:stretch>
          </p:blipFill>
          <p:spPr bwMode="auto">
            <a:xfrm>
              <a:off x="5274401" y="1371600"/>
              <a:ext cx="1290772" cy="458443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45" name="Picture 44" descr="txp_fig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7" cstate="print"/>
            <a:stretch>
              <a:fillRect/>
            </a:stretch>
          </p:blipFill>
          <p:spPr bwMode="auto">
            <a:xfrm>
              <a:off x="1997776" y="1371600"/>
              <a:ext cx="1138421" cy="390345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54" name="Group 53"/>
          <p:cNvGrpSpPr/>
          <p:nvPr/>
        </p:nvGrpSpPr>
        <p:grpSpPr>
          <a:xfrm>
            <a:off x="5334000" y="2971800"/>
            <a:ext cx="3181188" cy="919163"/>
            <a:chOff x="2030245" y="1214437"/>
            <a:chExt cx="4499814" cy="1300163"/>
          </a:xfrm>
        </p:grpSpPr>
        <p:grpSp>
          <p:nvGrpSpPr>
            <p:cNvPr id="47" name="Group 14"/>
            <p:cNvGrpSpPr>
              <a:grpSpLocks/>
            </p:cNvGrpSpPr>
            <p:nvPr/>
          </p:nvGrpSpPr>
          <p:grpSpPr bwMode="auto">
            <a:xfrm>
              <a:off x="2286000" y="1447800"/>
              <a:ext cx="4038600" cy="1066800"/>
              <a:chOff x="1392" y="1248"/>
              <a:chExt cx="2544" cy="672"/>
            </a:xfrm>
          </p:grpSpPr>
          <p:sp>
            <p:nvSpPr>
              <p:cNvPr id="48" name="Rectangle 15"/>
              <p:cNvSpPr>
                <a:spLocks noChangeArrowheads="1"/>
              </p:cNvSpPr>
              <p:nvPr/>
            </p:nvSpPr>
            <p:spPr bwMode="auto">
              <a:xfrm>
                <a:off x="2208" y="1248"/>
                <a:ext cx="912" cy="6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Line 16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17"/>
              <p:cNvSpPr>
                <a:spLocks noChangeShapeType="1"/>
              </p:cNvSpPr>
              <p:nvPr/>
            </p:nvSpPr>
            <p:spPr bwMode="auto">
              <a:xfrm>
                <a:off x="3168" y="1584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51" name="Picture 50" descr="txp_fi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8" cstate="print"/>
            <a:stretch>
              <a:fillRect/>
            </a:stretch>
          </p:blipFill>
          <p:spPr bwMode="auto">
            <a:xfrm>
              <a:off x="3657600" y="1752600"/>
              <a:ext cx="1240512" cy="458694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52" name="Picture 51" descr="txp_fi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9" cstate="print"/>
            <a:stretch>
              <a:fillRect/>
            </a:stretch>
          </p:blipFill>
          <p:spPr bwMode="auto">
            <a:xfrm>
              <a:off x="5307927" y="1219200"/>
              <a:ext cx="1222132" cy="458300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53" name="Picture 52" descr="txp_fig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0" cstate="print"/>
            <a:stretch>
              <a:fillRect/>
            </a:stretch>
          </p:blipFill>
          <p:spPr bwMode="auto">
            <a:xfrm>
              <a:off x="2030245" y="1214437"/>
              <a:ext cx="1070311" cy="390409"/>
            </a:xfrm>
            <a:prstGeom prst="rect">
              <a:avLst/>
            </a:prstGeom>
            <a:noFill/>
            <a:ln/>
            <a:effectLst/>
          </p:spPr>
        </p:pic>
      </p:grpSp>
      <p:pic>
        <p:nvPicPr>
          <p:cNvPr id="57" name="Picture 5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1" cstate="print"/>
          <a:stretch>
            <a:fillRect/>
          </a:stretch>
        </p:blipFill>
        <p:spPr bwMode="auto">
          <a:xfrm>
            <a:off x="990600" y="5867400"/>
            <a:ext cx="3056959" cy="283249"/>
          </a:xfrm>
          <a:prstGeom prst="rect">
            <a:avLst/>
          </a:prstGeom>
          <a:noFill/>
          <a:ln/>
          <a:effectLst/>
        </p:spPr>
      </p:pic>
      <p:pic>
        <p:nvPicPr>
          <p:cNvPr id="58" name="Picture 5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2" cstate="print"/>
          <a:stretch>
            <a:fillRect/>
          </a:stretch>
        </p:blipFill>
        <p:spPr bwMode="auto">
          <a:xfrm>
            <a:off x="533401" y="5326468"/>
            <a:ext cx="3505200" cy="235805"/>
          </a:xfrm>
          <a:prstGeom prst="rect">
            <a:avLst/>
          </a:prstGeom>
          <a:noFill/>
          <a:ln/>
          <a:effectLst/>
        </p:spPr>
      </p:pic>
      <p:pic>
        <p:nvPicPr>
          <p:cNvPr id="59" name="Picture 58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3" cstate="print"/>
          <a:stretch>
            <a:fillRect/>
          </a:stretch>
        </p:blipFill>
        <p:spPr bwMode="auto">
          <a:xfrm>
            <a:off x="5552576" y="5867400"/>
            <a:ext cx="3058024" cy="282301"/>
          </a:xfrm>
          <a:prstGeom prst="rect">
            <a:avLst/>
          </a:prstGeom>
          <a:noFill/>
          <a:ln/>
          <a:effectLst/>
        </p:spPr>
      </p:pic>
      <p:pic>
        <p:nvPicPr>
          <p:cNvPr id="60" name="Picture 59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4" cstate="print"/>
          <a:stretch>
            <a:fillRect/>
          </a:stretch>
        </p:blipFill>
        <p:spPr bwMode="auto">
          <a:xfrm>
            <a:off x="5105400" y="5334000"/>
            <a:ext cx="3505200" cy="23499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795" grpId="0"/>
      <p:bldP spid="21" grpId="0"/>
      <p:bldP spid="25" grpId="0" animBg="1"/>
      <p:bldP spid="34" grpId="0"/>
      <p:bldP spid="3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4BF964-7792-4365-AD4D-60330544D117}" type="slidenum">
              <a:rPr lang="en-US"/>
              <a:pPr/>
              <a:t>24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Cost Function Realization</a:t>
            </a:r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295400" y="1219200"/>
            <a:ext cx="5981148" cy="917510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828800" y="3962400"/>
            <a:ext cx="4952629" cy="380620"/>
          </a:xfrm>
          <a:prstGeom prst="rect">
            <a:avLst/>
          </a:prstGeom>
          <a:noFill/>
          <a:ln/>
          <a:effectLst/>
        </p:spPr>
      </p:pic>
      <p:sp>
        <p:nvSpPr>
          <p:cNvPr id="38" name="Rectangle 11"/>
          <p:cNvSpPr>
            <a:spLocks noChangeArrowheads="1"/>
          </p:cNvSpPr>
          <p:nvPr/>
        </p:nvSpPr>
        <p:spPr bwMode="auto">
          <a:xfrm>
            <a:off x="685800" y="3962400"/>
            <a:ext cx="7553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0" dirty="0">
                <a:latin typeface="Helvetica" pitchFamily="34" charset="0"/>
              </a:rPr>
              <a:t>Plus:</a:t>
            </a:r>
          </a:p>
        </p:txBody>
      </p:sp>
      <p:sp>
        <p:nvSpPr>
          <p:cNvPr id="39" name="Rectangle 11"/>
          <p:cNvSpPr>
            <a:spLocks noChangeArrowheads="1"/>
          </p:cNvSpPr>
          <p:nvPr/>
        </p:nvSpPr>
        <p:spPr bwMode="auto">
          <a:xfrm>
            <a:off x="381000" y="5410200"/>
            <a:ext cx="26340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0" dirty="0">
                <a:latin typeface="Helvetica" pitchFamily="34" charset="0"/>
              </a:rPr>
              <a:t>define extended state</a:t>
            </a:r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3200206" y="4953000"/>
            <a:ext cx="2876942" cy="1391036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990600" y="3131732"/>
            <a:ext cx="3056959" cy="283249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533401" y="2590800"/>
            <a:ext cx="3505200" cy="235805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5552576" y="3124200"/>
            <a:ext cx="3058024" cy="282301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5105400" y="2590800"/>
            <a:ext cx="3505200" cy="23499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4BF964-7792-4365-AD4D-60330544D117}" type="slidenum">
              <a:rPr lang="en-US"/>
              <a:pPr/>
              <a:t>25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Cost Function Realization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628650" y="21336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1014795" name="Rectangle 11"/>
          <p:cNvSpPr>
            <a:spLocks noChangeArrowheads="1"/>
          </p:cNvSpPr>
          <p:nvPr/>
        </p:nvSpPr>
        <p:spPr bwMode="auto">
          <a:xfrm>
            <a:off x="609600" y="2590800"/>
            <a:ext cx="6446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0" dirty="0">
                <a:latin typeface="Helvetica" pitchFamily="34" charset="0"/>
              </a:rPr>
              <a:t>We can combine state equations and output as follows:</a:t>
            </a:r>
          </a:p>
        </p:txBody>
      </p:sp>
      <p:pic>
        <p:nvPicPr>
          <p:cNvPr id="14" name="Picture 1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439810" y="3429000"/>
            <a:ext cx="2277043" cy="1241004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971800" y="3429000"/>
            <a:ext cx="5625226" cy="1240874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119782" y="5486400"/>
            <a:ext cx="1598375" cy="900680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2977306" y="5334000"/>
            <a:ext cx="5557094" cy="1240915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295400" y="1219200"/>
            <a:ext cx="5981148" cy="91751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F05CA5-A475-48C6-9276-969D3E487CDA}" type="slidenum">
              <a:rPr lang="en-US"/>
              <a:pPr/>
              <a:t>26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Extended System Dynamics</a:t>
            </a: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628650" y="21336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1015819" name="AutoShape 11"/>
          <p:cNvSpPr>
            <a:spLocks/>
          </p:cNvSpPr>
          <p:nvPr/>
        </p:nvSpPr>
        <p:spPr bwMode="auto">
          <a:xfrm rot="5400000">
            <a:off x="1143000" y="2286000"/>
            <a:ext cx="381000" cy="1905000"/>
          </a:xfrm>
          <a:prstGeom prst="rightBrace">
            <a:avLst>
              <a:gd name="adj1" fmla="val 2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5820" name="AutoShape 12"/>
          <p:cNvSpPr>
            <a:spLocks/>
          </p:cNvSpPr>
          <p:nvPr/>
        </p:nvSpPr>
        <p:spPr bwMode="auto">
          <a:xfrm rot="5400000">
            <a:off x="5715000" y="2590800"/>
            <a:ext cx="381000" cy="1143000"/>
          </a:xfrm>
          <a:prstGeom prst="rightBrace">
            <a:avLst>
              <a:gd name="adj1" fmla="val 2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5821" name="AutoShape 13"/>
          <p:cNvSpPr>
            <a:spLocks/>
          </p:cNvSpPr>
          <p:nvPr/>
        </p:nvSpPr>
        <p:spPr bwMode="auto">
          <a:xfrm rot="5400000">
            <a:off x="7200900" y="2781300"/>
            <a:ext cx="381000" cy="762000"/>
          </a:xfrm>
          <a:prstGeom prst="rightBrace">
            <a:avLst>
              <a:gd name="adj1" fmla="val 2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5822" name="AutoShape 14"/>
          <p:cNvSpPr>
            <a:spLocks/>
          </p:cNvSpPr>
          <p:nvPr/>
        </p:nvSpPr>
        <p:spPr bwMode="auto">
          <a:xfrm rot="5400000">
            <a:off x="3848100" y="2095500"/>
            <a:ext cx="381000" cy="2133600"/>
          </a:xfrm>
          <a:prstGeom prst="rightBrace">
            <a:avLst>
              <a:gd name="adj1" fmla="val 566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9" name="Picture 1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692217" y="3623013"/>
            <a:ext cx="1546091" cy="339387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5536575" y="3581400"/>
            <a:ext cx="848974" cy="339387"/>
          </a:xfrm>
          <a:prstGeom prst="rect">
            <a:avLst/>
          </a:prstGeom>
          <a:noFill/>
          <a:ln/>
          <a:effectLst/>
        </p:spPr>
      </p:pic>
      <p:pic>
        <p:nvPicPr>
          <p:cNvPr id="1015831" name="Picture 2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771900" y="3656012"/>
            <a:ext cx="407988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5833" name="Picture 2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239000" y="3581400"/>
            <a:ext cx="40798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1158630" y="5257800"/>
            <a:ext cx="6826739" cy="463940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439810" y="1600200"/>
            <a:ext cx="2277043" cy="1241004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2971800" y="1600200"/>
            <a:ext cx="5625226" cy="124087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5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15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1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15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15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15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5819" grpId="0" animBg="1"/>
      <p:bldP spid="1015820" grpId="0" animBg="1"/>
      <p:bldP spid="1015821" grpId="0" animBg="1"/>
      <p:bldP spid="10158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FB730D-22E9-4634-8E08-726CD66518BA}" type="slidenum">
              <a:rPr lang="en-US"/>
              <a:pPr/>
              <a:t>27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Extended System Cost</a:t>
            </a:r>
          </a:p>
        </p:txBody>
      </p:sp>
      <p:sp>
        <p:nvSpPr>
          <p:cNvPr id="1016843" name="AutoShape 11"/>
          <p:cNvSpPr>
            <a:spLocks/>
          </p:cNvSpPr>
          <p:nvPr/>
        </p:nvSpPr>
        <p:spPr bwMode="auto">
          <a:xfrm rot="5400000">
            <a:off x="5676900" y="3259138"/>
            <a:ext cx="381000" cy="1066800"/>
          </a:xfrm>
          <a:prstGeom prst="rightBrace">
            <a:avLst>
              <a:gd name="adj1" fmla="val 2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1" name="Picture 2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460375" y="4211637"/>
            <a:ext cx="848974" cy="339387"/>
          </a:xfrm>
          <a:prstGeom prst="rect">
            <a:avLst/>
          </a:prstGeom>
          <a:noFill/>
          <a:ln/>
          <a:effectLst/>
        </p:spPr>
      </p:pic>
      <p:sp>
        <p:nvSpPr>
          <p:cNvPr id="1016849" name="Rectangle 17"/>
          <p:cNvSpPr>
            <a:spLocks noChangeArrowheads="1"/>
          </p:cNvSpPr>
          <p:nvPr/>
        </p:nvSpPr>
        <p:spPr bwMode="auto">
          <a:xfrm>
            <a:off x="609600" y="1828800"/>
            <a:ext cx="11047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Using</a:t>
            </a:r>
          </a:p>
        </p:txBody>
      </p:sp>
      <p:sp>
        <p:nvSpPr>
          <p:cNvPr id="1016854" name="AutoShape 22"/>
          <p:cNvSpPr>
            <a:spLocks/>
          </p:cNvSpPr>
          <p:nvPr/>
        </p:nvSpPr>
        <p:spPr bwMode="auto">
          <a:xfrm rot="5400000">
            <a:off x="3848100" y="2705100"/>
            <a:ext cx="381000" cy="2133600"/>
          </a:xfrm>
          <a:prstGeom prst="rightBrace">
            <a:avLst>
              <a:gd name="adj1" fmla="val 58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16856" name="Picture 2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657600" y="4191000"/>
            <a:ext cx="374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6857" name="AutoShape 25"/>
          <p:cNvSpPr>
            <a:spLocks/>
          </p:cNvSpPr>
          <p:nvPr/>
        </p:nvSpPr>
        <p:spPr bwMode="auto">
          <a:xfrm rot="5400000">
            <a:off x="7239000" y="3429000"/>
            <a:ext cx="304800" cy="609600"/>
          </a:xfrm>
          <a:prstGeom prst="rightBrace">
            <a:avLst>
              <a:gd name="adj1" fmla="val 19314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16859" name="Picture 2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315200" y="4191000"/>
            <a:ext cx="40798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119782" y="2438400"/>
            <a:ext cx="1598375" cy="900680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2971800" y="2286000"/>
            <a:ext cx="5557094" cy="1240915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1524000" y="914400"/>
            <a:ext cx="5981148" cy="917510"/>
          </a:xfrm>
          <a:prstGeom prst="rect">
            <a:avLst/>
          </a:prstGeom>
          <a:noFill/>
          <a:ln/>
          <a:effectLst/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802624" y="5257800"/>
            <a:ext cx="6966698" cy="1053213"/>
          </a:xfrm>
          <a:prstGeom prst="rect">
            <a:avLst/>
          </a:prstGeom>
          <a:noFill/>
          <a:ln/>
          <a:effectLst/>
        </p:spPr>
      </p:pic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609600" y="4572000"/>
            <a:ext cx="472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the cost can be expressed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6843" grpId="0" animBg="1"/>
      <p:bldP spid="1016854" grpId="0" animBg="1"/>
      <p:bldP spid="101685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FB730D-22E9-4634-8E08-726CD66518BA}" type="slidenum">
              <a:rPr lang="en-US"/>
              <a:pPr/>
              <a:t>28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FSLQR problem statement</a:t>
            </a:r>
          </a:p>
        </p:txBody>
      </p:sp>
      <p:pic>
        <p:nvPicPr>
          <p:cNvPr id="25" name="Picture 2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143000" y="1828800"/>
            <a:ext cx="6966698" cy="1053213"/>
          </a:xfrm>
          <a:prstGeom prst="rect">
            <a:avLst/>
          </a:prstGeom>
          <a:noFill/>
          <a:ln/>
          <a:effectLst/>
        </p:spPr>
      </p:pic>
      <p:sp>
        <p:nvSpPr>
          <p:cNvPr id="16" name="TextBox 15"/>
          <p:cNvSpPr txBox="1"/>
          <p:nvPr/>
        </p:nvSpPr>
        <p:spPr>
          <a:xfrm>
            <a:off x="762000" y="1219200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+mj-lt"/>
              </a:rPr>
              <a:t>Minimize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000" y="3429000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+mj-lt"/>
              </a:rPr>
              <a:t>Subject to</a:t>
            </a:r>
          </a:p>
        </p:txBody>
      </p:sp>
      <p:pic>
        <p:nvPicPr>
          <p:cNvPr id="23" name="Picture 2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524000" y="4191000"/>
            <a:ext cx="6826739" cy="463940"/>
          </a:xfrm>
          <a:prstGeom prst="rect">
            <a:avLst/>
          </a:prstGeom>
          <a:noFill/>
          <a:ln/>
          <a:effectLst/>
        </p:spPr>
      </p:pic>
      <p:sp>
        <p:nvSpPr>
          <p:cNvPr id="24" name="TextBox 23"/>
          <p:cNvSpPr txBox="1"/>
          <p:nvPr/>
        </p:nvSpPr>
        <p:spPr>
          <a:xfrm>
            <a:off x="838200" y="5791200"/>
            <a:ext cx="4241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 standard LQR problem!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609600" y="5562600"/>
            <a:ext cx="746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0" dirty="0">
                <a:latin typeface="+mj-lt"/>
              </a:rPr>
              <a:t>for which                        is </a:t>
            </a:r>
            <a:r>
              <a:rPr lang="en-US" sz="2800" i="0" dirty="0" err="1">
                <a:latin typeface="+mj-lt"/>
              </a:rPr>
              <a:t>Schur</a:t>
            </a:r>
            <a:endParaRPr lang="en-US" sz="2800" i="0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FSLQR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21" name="Picture 2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404358" y="1828800"/>
            <a:ext cx="3253242" cy="369360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914400" y="2362200"/>
            <a:ext cx="7638677" cy="457203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831200" y="4267200"/>
            <a:ext cx="2698036" cy="340934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524000" y="4724400"/>
            <a:ext cx="7413058" cy="340934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268803" y="5638800"/>
            <a:ext cx="1998397" cy="359639"/>
          </a:xfrm>
          <a:prstGeom prst="rect">
            <a:avLst/>
          </a:prstGeom>
          <a:noFill/>
          <a:ln/>
          <a:effectLst/>
        </p:spPr>
      </p:pic>
      <p:sp>
        <p:nvSpPr>
          <p:cNvPr id="18" name="TextBox 17"/>
          <p:cNvSpPr txBox="1"/>
          <p:nvPr/>
        </p:nvSpPr>
        <p:spPr>
          <a:xfrm>
            <a:off x="609600" y="3200400"/>
            <a:ext cx="5897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>
                <a:latin typeface="+mj-lt"/>
              </a:rPr>
              <a:t>where </a:t>
            </a:r>
            <a:r>
              <a:rPr lang="en-US" sz="2800" dirty="0">
                <a:latin typeface="+mj-lt"/>
              </a:rPr>
              <a:t>P</a:t>
            </a:r>
            <a:r>
              <a:rPr lang="en-US" sz="2800" i="0" dirty="0">
                <a:latin typeface="+mj-lt"/>
              </a:rPr>
              <a:t> is the solution of the DARE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9600" y="914400"/>
            <a:ext cx="4243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>
                <a:latin typeface="+mj-lt"/>
              </a:rPr>
              <a:t>The optimal control law 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DE7816-E581-48D1-B960-77AA160A1409}" type="slidenum">
              <a:rPr lang="en-US"/>
              <a:pPr/>
              <a:t>3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>
                <a:ea typeface="MS PGothic" pitchFamily="34" charset="-128"/>
              </a:rPr>
              <a:t>Infinite-Horizon LQR (review) </a:t>
            </a:r>
            <a:endParaRPr lang="en-US" dirty="0"/>
          </a:p>
        </p:txBody>
      </p:sp>
      <p:sp>
        <p:nvSpPr>
          <p:cNvPr id="88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610600" cy="121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/>
              <a:t>nth order  LTI system:</a:t>
            </a:r>
          </a:p>
        </p:txBody>
      </p:sp>
      <p:sp>
        <p:nvSpPr>
          <p:cNvPr id="883716" name="Rectangle 4"/>
          <p:cNvSpPr>
            <a:spLocks noChangeArrowheads="1"/>
          </p:cNvSpPr>
          <p:nvPr/>
        </p:nvSpPr>
        <p:spPr bwMode="auto">
          <a:xfrm>
            <a:off x="381000" y="2514600"/>
            <a:ext cx="8153400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>
                <a:solidFill>
                  <a:srgbClr val="000000"/>
                </a:solidFill>
                <a:latin typeface="Helvetica" pitchFamily="34" charset="0"/>
              </a:rPr>
              <a:t>Find the optimal control:</a:t>
            </a:r>
          </a:p>
          <a:p>
            <a:pPr>
              <a:spcBef>
                <a:spcPct val="20000"/>
              </a:spcBef>
            </a:pPr>
            <a:endParaRPr lang="en-US" i="0" dirty="0">
              <a:solidFill>
                <a:srgbClr val="000000"/>
              </a:solidFill>
              <a:latin typeface="Helvetica" pitchFamily="34" charset="0"/>
            </a:endParaRPr>
          </a:p>
          <a:p>
            <a:pPr>
              <a:lnSpc>
                <a:spcPct val="140000"/>
              </a:lnSpc>
              <a:spcBef>
                <a:spcPct val="20000"/>
              </a:spcBef>
            </a:pPr>
            <a:endParaRPr lang="en-US" i="0" dirty="0">
              <a:solidFill>
                <a:srgbClr val="000000"/>
              </a:solidFill>
              <a:latin typeface="Helvetica" pitchFamily="34" charset="0"/>
            </a:endParaRPr>
          </a:p>
          <a:p>
            <a:pPr>
              <a:lnSpc>
                <a:spcPct val="30000"/>
              </a:lnSpc>
              <a:spcBef>
                <a:spcPct val="20000"/>
              </a:spcBef>
            </a:pPr>
            <a:endParaRPr lang="en-US" i="0" dirty="0">
              <a:solidFill>
                <a:srgbClr val="000000"/>
              </a:solidFill>
              <a:latin typeface="Helvetica" pitchFamily="34" charset="0"/>
            </a:endParaRPr>
          </a:p>
          <a:p>
            <a:pPr>
              <a:spcBef>
                <a:spcPct val="20000"/>
              </a:spcBef>
            </a:pPr>
            <a:r>
              <a:rPr lang="en-US" i="0" dirty="0">
                <a:solidFill>
                  <a:srgbClr val="000000"/>
                </a:solidFill>
                <a:latin typeface="Helvetica" pitchFamily="34" charset="0"/>
              </a:rPr>
              <a:t>which minimizes the cost functional:</a:t>
            </a:r>
          </a:p>
        </p:txBody>
      </p:sp>
      <p:pic>
        <p:nvPicPr>
          <p:cNvPr id="883717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858000" y="1752600"/>
            <a:ext cx="18097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666935" y="1752600"/>
            <a:ext cx="4952629" cy="380620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980881" y="3390900"/>
            <a:ext cx="2876936" cy="380620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524000" y="4876800"/>
            <a:ext cx="6166202" cy="917286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562600" y="6172200"/>
            <a:ext cx="2209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24000" y="61722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FSLQR existence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09600" y="1447800"/>
            <a:ext cx="5181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>
                <a:latin typeface="+mj-lt"/>
              </a:rPr>
              <a:t>The optimal control law exists if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2000" y="2819400"/>
            <a:ext cx="7696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buFont typeface="Arial" pitchFamily="34" charset="0"/>
              <a:buChar char="•"/>
            </a:pPr>
            <a:r>
              <a:rPr lang="en-US" sz="2800" i="0" dirty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 err="1">
                <a:latin typeface="Helvetica"/>
              </a:rPr>
              <a:t>A</a:t>
            </a:r>
            <a:r>
              <a:rPr lang="en-US" sz="2800" baseline="-25000" dirty="0" err="1">
                <a:latin typeface="Helvetica"/>
              </a:rPr>
              <a:t>e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>
                <a:latin typeface="Helvetica"/>
              </a:rPr>
              <a:t>B</a:t>
            </a:r>
            <a:r>
              <a:rPr lang="en-US" sz="2800" baseline="-25000" dirty="0">
                <a:latin typeface="Helvetica"/>
              </a:rPr>
              <a:t>e</a:t>
            </a:r>
            <a:r>
              <a:rPr lang="en-US" sz="2800" dirty="0">
                <a:latin typeface="+mj-lt"/>
              </a:rPr>
              <a:t>) </a:t>
            </a:r>
            <a:r>
              <a:rPr lang="en-US" sz="2800" i="0" dirty="0" err="1">
                <a:latin typeface="+mj-lt"/>
              </a:rPr>
              <a:t>stabilizable</a:t>
            </a:r>
            <a:endParaRPr lang="en-US" sz="2800" i="0" dirty="0">
              <a:latin typeface="+mj-lt"/>
            </a:endParaRPr>
          </a:p>
          <a:p>
            <a:pPr marL="274320" indent="-274320">
              <a:buFont typeface="Arial" pitchFamily="34" charset="0"/>
              <a:buChar char="•"/>
            </a:pPr>
            <a:endParaRPr lang="en-US" sz="2800" i="0" dirty="0">
              <a:latin typeface="+mj-lt"/>
            </a:endParaRPr>
          </a:p>
          <a:p>
            <a:pPr marL="274320" indent="-274320">
              <a:buFont typeface="Arial" pitchFamily="34" charset="0"/>
              <a:buChar char="•"/>
            </a:pPr>
            <a:r>
              <a:rPr lang="en-US" sz="2800" i="0" dirty="0">
                <a:latin typeface="+mj-lt"/>
              </a:rPr>
              <a:t>The state-space realization </a:t>
            </a:r>
            <a:r>
              <a:rPr lang="en-US" sz="2800" dirty="0" err="1">
                <a:latin typeface="Helvetica"/>
              </a:rPr>
              <a:t>C</a:t>
            </a:r>
            <a:r>
              <a:rPr lang="en-US" sz="2800" baseline="-25000" dirty="0" err="1">
                <a:latin typeface="Helvetica"/>
              </a:rPr>
              <a:t>e</a:t>
            </a:r>
            <a:r>
              <a:rPr lang="en-US" sz="2800" dirty="0">
                <a:latin typeface="Helvetica"/>
              </a:rPr>
              <a:t>(</a:t>
            </a:r>
            <a:r>
              <a:rPr lang="en-US" sz="2800" dirty="0" err="1">
                <a:latin typeface="Helvetica"/>
              </a:rPr>
              <a:t>zI-A</a:t>
            </a:r>
            <a:r>
              <a:rPr lang="en-US" sz="2800" baseline="-25000" dirty="0" err="1">
                <a:latin typeface="Helvetica"/>
              </a:rPr>
              <a:t>e</a:t>
            </a:r>
            <a:r>
              <a:rPr lang="en-US" sz="2800" dirty="0">
                <a:latin typeface="Helvetica"/>
              </a:rPr>
              <a:t>)</a:t>
            </a:r>
            <a:r>
              <a:rPr lang="en-US" sz="2800" baseline="30000" dirty="0">
                <a:latin typeface="Helvetica"/>
              </a:rPr>
              <a:t>-</a:t>
            </a:r>
            <a:r>
              <a:rPr lang="en-US" sz="2800" baseline="30000" dirty="0">
                <a:latin typeface="+mj-lt"/>
              </a:rPr>
              <a:t>1</a:t>
            </a:r>
            <a:r>
              <a:rPr lang="en-US" sz="2800" dirty="0">
                <a:latin typeface="Helvetica"/>
              </a:rPr>
              <a:t>B</a:t>
            </a:r>
            <a:r>
              <a:rPr lang="en-US" sz="2800" baseline="-25000" dirty="0">
                <a:latin typeface="Helvetica"/>
              </a:rPr>
              <a:t>e</a:t>
            </a:r>
            <a:r>
              <a:rPr lang="en-US" sz="2800" dirty="0">
                <a:latin typeface="+mj-lt"/>
              </a:rPr>
              <a:t> + </a:t>
            </a:r>
            <a:r>
              <a:rPr lang="en-US" sz="2800" dirty="0">
                <a:latin typeface="Helvetica"/>
              </a:rPr>
              <a:t>D</a:t>
            </a:r>
            <a:r>
              <a:rPr lang="en-US" sz="2800" baseline="-25000" dirty="0">
                <a:latin typeface="Helvetica"/>
              </a:rPr>
              <a:t>e</a:t>
            </a:r>
            <a:r>
              <a:rPr lang="en-US" sz="2800" dirty="0">
                <a:latin typeface="+mj-lt"/>
              </a:rPr>
              <a:t>  </a:t>
            </a:r>
            <a:r>
              <a:rPr lang="en-US" sz="2800" i="0" dirty="0">
                <a:latin typeface="+mj-lt"/>
              </a:rPr>
              <a:t>has no transmission zeros on the unit circle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Sufficient conditions for FSLQR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/>
              <a:t>The optimal control law exists if the following hold: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(</a:t>
            </a:r>
            <a:r>
              <a:rPr lang="en-US" sz="2400" i="1" dirty="0"/>
              <a:t>A</a:t>
            </a:r>
            <a:r>
              <a:rPr lang="en-US" sz="2400" dirty="0"/>
              <a:t>,</a:t>
            </a:r>
            <a:r>
              <a:rPr lang="en-US" sz="2400" i="1" dirty="0"/>
              <a:t>B</a:t>
            </a:r>
            <a:r>
              <a:rPr lang="en-US" sz="2400" dirty="0"/>
              <a:t>) is </a:t>
            </a:r>
            <a:r>
              <a:rPr lang="en-US" sz="2400" dirty="0" err="1"/>
              <a:t>stabilizable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 </a:t>
            </a:r>
            <a:r>
              <a:rPr lang="en-US" sz="2400" i="1" dirty="0" err="1"/>
              <a:t>Q</a:t>
            </a:r>
            <a:r>
              <a:rPr lang="en-US" sz="2400" i="1" baseline="-25000" dirty="0" err="1"/>
              <a:t>f</a:t>
            </a:r>
            <a:r>
              <a:rPr lang="en-US" sz="2400" dirty="0"/>
              <a:t> and </a:t>
            </a:r>
            <a:r>
              <a:rPr lang="en-US" sz="2400" i="1" dirty="0" err="1"/>
              <a:t>R</a:t>
            </a:r>
            <a:r>
              <a:rPr lang="en-US" sz="2400" i="1" baseline="-25000" dirty="0" err="1"/>
              <a:t>f</a:t>
            </a:r>
            <a:r>
              <a:rPr lang="en-US" sz="2400" dirty="0"/>
              <a:t> are stable (i.e. </a:t>
            </a:r>
            <a:r>
              <a:rPr lang="en-US" sz="2400" i="1" dirty="0"/>
              <a:t>A</a:t>
            </a:r>
            <a:r>
              <a:rPr lang="en-US" sz="2400" baseline="-25000" dirty="0"/>
              <a:t>1</a:t>
            </a:r>
            <a:r>
              <a:rPr lang="en-US" sz="2400" dirty="0"/>
              <a:t> and </a:t>
            </a:r>
            <a:r>
              <a:rPr lang="en-US" sz="2400" i="1" dirty="0"/>
              <a:t>A</a:t>
            </a:r>
            <a:r>
              <a:rPr lang="en-US" sz="2400" baseline="-25000" dirty="0"/>
              <a:t>2</a:t>
            </a:r>
            <a:r>
              <a:rPr lang="en-US" sz="2400" dirty="0"/>
              <a:t> are </a:t>
            </a:r>
            <a:r>
              <a:rPr lang="en-US" sz="2400" dirty="0" err="1"/>
              <a:t>Schur</a:t>
            </a:r>
            <a:r>
              <a:rPr lang="en-US" sz="2400" dirty="0"/>
              <a:t>)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                                           whenever </a:t>
            </a:r>
            <a:endParaRPr lang="en-US" sz="2400" i="1" dirty="0"/>
          </a:p>
          <a:p>
            <a:pPr marL="514350" indent="-514350">
              <a:buFont typeface="+mj-lt"/>
              <a:buAutoNum type="arabicPeriod"/>
            </a:pPr>
            <a:endParaRPr lang="en-US" sz="2400" i="1" dirty="0"/>
          </a:p>
          <a:p>
            <a:pPr marL="514350" indent="-514350">
              <a:buFont typeface="+mj-lt"/>
              <a:buAutoNum type="arabicPeriod"/>
            </a:pPr>
            <a:endParaRPr lang="en-US" sz="2400" i="1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                                          whenever </a:t>
            </a:r>
            <a:endParaRPr lang="en-US" sz="2400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11" name="Picture 10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447928" y="3733800"/>
            <a:ext cx="3231812" cy="686255"/>
          </a:xfrm>
          <a:prstGeom prst="rect">
            <a:avLst/>
          </a:prstGeom>
          <a:noFill/>
          <a:ln/>
          <a:effectLst/>
        </p:spPr>
      </p:pic>
      <p:pic>
        <p:nvPicPr>
          <p:cNvPr id="8" name="Picture 7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6477000" y="3864404"/>
            <a:ext cx="914400" cy="285375"/>
          </a:xfrm>
          <a:prstGeom prst="rect">
            <a:avLst/>
          </a:prstGeom>
          <a:noFill/>
          <a:ln/>
          <a:effectLst/>
        </p:spPr>
      </p:pic>
      <p:pic>
        <p:nvPicPr>
          <p:cNvPr id="9" name="Picture 8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1447800" y="5029200"/>
            <a:ext cx="3232070" cy="686310"/>
          </a:xfrm>
          <a:prstGeom prst="rect">
            <a:avLst/>
          </a:prstGeom>
        </p:spPr>
      </p:pic>
      <p:pic>
        <p:nvPicPr>
          <p:cNvPr id="10" name="Picture 9" descr="TP_tmp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6629400" y="5410200"/>
            <a:ext cx="914400" cy="285375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P_tmp.b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6629400" y="4953000"/>
            <a:ext cx="2257143" cy="285465"/>
          </a:xfrm>
          <a:prstGeom prst="rect">
            <a:avLst/>
          </a:prstGeom>
          <a:noFill/>
          <a:ln/>
          <a:effectLst/>
        </p:spPr>
      </p:pic>
      <p:sp>
        <p:nvSpPr>
          <p:cNvPr id="14" name="Left Brace 13"/>
          <p:cNvSpPr/>
          <p:nvPr/>
        </p:nvSpPr>
        <p:spPr bwMode="auto">
          <a:xfrm>
            <a:off x="6400800" y="4800600"/>
            <a:ext cx="228600" cy="1066800"/>
          </a:xfrm>
          <a:prstGeom prst="lef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9600" y="6248400"/>
            <a:ext cx="5864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Times New Roman" pitchFamily="18" charset="0"/>
              </a:rPr>
              <a:t>(You will be asked to show this for homework)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 on existence conditions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sz="2400" dirty="0"/>
              <a:t>Condition 3 from the existence conditions:</a:t>
            </a:r>
          </a:p>
          <a:p>
            <a:pPr marL="514350" indent="-514350">
              <a:buFont typeface="+mj-lt"/>
              <a:buAutoNum type="arabicPeriod" startAt="3"/>
            </a:pPr>
            <a:endParaRPr lang="en-US" sz="2400" dirty="0"/>
          </a:p>
          <a:p>
            <a:pPr marL="514350" indent="-514350">
              <a:buFont typeface="+mj-lt"/>
              <a:buAutoNum type="arabicPeriod" startAt="3"/>
            </a:pPr>
            <a:endParaRPr lang="en-US" sz="2400" dirty="0"/>
          </a:p>
          <a:p>
            <a:pPr marL="514350" indent="-514350">
              <a:buNone/>
            </a:pPr>
            <a:r>
              <a:rPr lang="en-US" sz="2400" dirty="0"/>
              <a:t>                                           whenever </a:t>
            </a:r>
          </a:p>
          <a:p>
            <a:pPr marL="514350" indent="-514350">
              <a:buFont typeface="+mj-lt"/>
              <a:buAutoNum type="arabicPeriod" startAt="3"/>
            </a:pPr>
            <a:endParaRPr lang="en-US" sz="2400" i="1" dirty="0"/>
          </a:p>
          <a:p>
            <a:pPr marL="514350" indent="-51435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is equivalent to the condition that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state space realization for </a:t>
            </a:r>
            <a:r>
              <a:rPr lang="en-US" sz="2400" i="1" dirty="0" err="1"/>
              <a:t>R</a:t>
            </a:r>
            <a:r>
              <a:rPr lang="en-US" sz="2400" i="1" baseline="-25000" dirty="0" err="1"/>
              <a:t>f</a:t>
            </a:r>
            <a:r>
              <a:rPr lang="en-US" sz="2400" i="1" dirty="0"/>
              <a:t> </a:t>
            </a:r>
            <a:r>
              <a:rPr lang="en-US" sz="2400" dirty="0"/>
              <a:t>has no transmission zeros on the unit circle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(This is because                    )</a:t>
            </a:r>
          </a:p>
          <a:p>
            <a:pPr marL="514350" indent="-514350">
              <a:buNone/>
            </a:pPr>
            <a:endParaRPr lang="en-US" sz="2400" dirty="0"/>
          </a:p>
          <a:p>
            <a:pPr marL="514350" indent="-51435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11" name="Picture 10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914528" y="2437945"/>
            <a:ext cx="3231812" cy="686255"/>
          </a:xfrm>
          <a:prstGeom prst="rect">
            <a:avLst/>
          </a:prstGeom>
          <a:noFill/>
          <a:ln/>
          <a:effectLst/>
        </p:spPr>
      </p:pic>
      <p:pic>
        <p:nvPicPr>
          <p:cNvPr id="8" name="Picture 7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5943600" y="2568549"/>
            <a:ext cx="914400" cy="285375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3124200" y="5943600"/>
            <a:ext cx="1447800" cy="38389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 on existence conditions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sz="2400" dirty="0"/>
              <a:t>Condition 4 from the existence conditions</a:t>
            </a:r>
          </a:p>
          <a:p>
            <a:pPr marL="514350" indent="-514350">
              <a:buFont typeface="+mj-lt"/>
              <a:buAutoNum type="arabicPeriod" startAt="3"/>
            </a:pPr>
            <a:endParaRPr lang="en-US" sz="2400" dirty="0"/>
          </a:p>
          <a:p>
            <a:pPr marL="514350" indent="-514350">
              <a:buFont typeface="+mj-lt"/>
              <a:buAutoNum type="arabicPeriod" startAt="3"/>
            </a:pPr>
            <a:endParaRPr lang="en-US" sz="2400" dirty="0"/>
          </a:p>
          <a:p>
            <a:pPr marL="514350" indent="-514350">
              <a:buNone/>
            </a:pPr>
            <a:r>
              <a:rPr lang="en-US" sz="2400" dirty="0"/>
              <a:t>                                           whenever </a:t>
            </a:r>
          </a:p>
          <a:p>
            <a:pPr marL="514350" indent="-514350">
              <a:buFont typeface="+mj-lt"/>
              <a:buAutoNum type="arabicPeriod" startAt="4"/>
            </a:pPr>
            <a:endParaRPr lang="en-US" sz="2400" i="1" dirty="0"/>
          </a:p>
          <a:p>
            <a:pPr marL="514350" indent="-51435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is a </a:t>
            </a:r>
            <a:r>
              <a:rPr lang="en-US" sz="2400" u="sng" dirty="0"/>
              <a:t>stronger</a:t>
            </a:r>
            <a:r>
              <a:rPr lang="en-US" sz="2400" dirty="0"/>
              <a:t> version of the condition that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None of the unit circle </a:t>
            </a:r>
            <a:r>
              <a:rPr lang="en-US" sz="2400" dirty="0" err="1"/>
              <a:t>eigenvalues</a:t>
            </a:r>
            <a:r>
              <a:rPr lang="en-US" sz="2400" dirty="0"/>
              <a:t> of </a:t>
            </a:r>
            <a:r>
              <a:rPr lang="en-US" sz="2400" i="1" dirty="0"/>
              <a:t>A</a:t>
            </a:r>
            <a:r>
              <a:rPr lang="en-US" sz="2400" dirty="0"/>
              <a:t> are transmission zeros of the state space realization for </a:t>
            </a:r>
            <a:r>
              <a:rPr lang="en-US" sz="2400" i="1" dirty="0" err="1"/>
              <a:t>Q</a:t>
            </a:r>
            <a:r>
              <a:rPr lang="en-US" sz="2400" i="1" baseline="-25000" dirty="0" err="1"/>
              <a:t>f</a:t>
            </a:r>
            <a:endParaRPr lang="en-US" sz="2400" dirty="0"/>
          </a:p>
          <a:p>
            <a:pPr marL="514350" indent="-514350">
              <a:buNone/>
            </a:pPr>
            <a:endParaRPr lang="en-US" sz="2400" dirty="0"/>
          </a:p>
          <a:p>
            <a:pPr marL="514350" indent="-514350">
              <a:buNone/>
            </a:pPr>
            <a:r>
              <a:rPr lang="en-US" sz="2400" dirty="0"/>
              <a:t>(The latter is not enough for FSLQR existence)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9" name="Picture 8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943257" y="2438400"/>
            <a:ext cx="3232070" cy="686310"/>
          </a:xfrm>
          <a:prstGeom prst="rect">
            <a:avLst/>
          </a:prstGeom>
        </p:spPr>
      </p:pic>
      <p:pic>
        <p:nvPicPr>
          <p:cNvPr id="10" name="Picture 9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6124857" y="2819400"/>
            <a:ext cx="914400" cy="285375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6124857" y="2362200"/>
            <a:ext cx="2257143" cy="285465"/>
          </a:xfrm>
          <a:prstGeom prst="rect">
            <a:avLst/>
          </a:prstGeom>
          <a:noFill/>
          <a:ln/>
          <a:effectLst/>
        </p:spPr>
      </p:pic>
      <p:sp>
        <p:nvSpPr>
          <p:cNvPr id="13" name="Left Brace 12"/>
          <p:cNvSpPr/>
          <p:nvPr/>
        </p:nvSpPr>
        <p:spPr bwMode="auto">
          <a:xfrm>
            <a:off x="5896257" y="2209800"/>
            <a:ext cx="228600" cy="1066800"/>
          </a:xfrm>
          <a:prstGeom prst="lef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29E23F-EFCC-45F4-88BA-40CE414CB14E}" type="slidenum">
              <a:rPr lang="en-US"/>
              <a:pPr/>
              <a:t>34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Implementation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685800"/>
          </a:xfrm>
        </p:spPr>
        <p:txBody>
          <a:bodyPr/>
          <a:lstStyle/>
          <a:p>
            <a:pPr eaLnBrk="1" hangingPunct="1"/>
            <a:r>
              <a:rPr lang="en-US"/>
              <a:t>Control</a:t>
            </a:r>
          </a:p>
        </p:txBody>
      </p:sp>
      <p:pic>
        <p:nvPicPr>
          <p:cNvPr id="8" name="Picture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051112" y="2209800"/>
            <a:ext cx="3180975" cy="380621"/>
          </a:xfrm>
          <a:prstGeom prst="rect">
            <a:avLst/>
          </a:prstGeom>
          <a:noFill/>
          <a:ln/>
          <a:effectLst/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981200" y="3124200"/>
            <a:ext cx="4781186" cy="1391036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981200" y="5257800"/>
            <a:ext cx="6134492" cy="38062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211B2F-AA3D-4A2D-A0C1-350FEBFB9827}" type="slidenum">
              <a:rPr lang="en-US"/>
              <a:pPr/>
              <a:t>35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Block Diagram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28600" y="1219200"/>
            <a:ext cx="8763000" cy="5334000"/>
            <a:chOff x="228600" y="1219200"/>
            <a:chExt cx="8763000" cy="5334000"/>
          </a:xfrm>
        </p:grpSpPr>
        <p:pic>
          <p:nvPicPr>
            <p:cNvPr id="23557" name="Picture 30"/>
            <p:cNvPicPr>
              <a:picLocks noChangeAspect="1" noChangeArrowheads="1"/>
            </p:cNvPicPr>
            <p:nvPr/>
          </p:nvPicPr>
          <p:blipFill>
            <a:blip r:embed="rId23" cstate="print"/>
            <a:srcRect/>
            <a:stretch>
              <a:fillRect/>
            </a:stretch>
          </p:blipFill>
          <p:spPr bwMode="auto">
            <a:xfrm>
              <a:off x="228600" y="1447800"/>
              <a:ext cx="8763000" cy="5105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58" name="Picture 6" descr="txp_fig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24" cstate="print"/>
            <a:srcRect/>
            <a:stretch>
              <a:fillRect/>
            </a:stretch>
          </p:blipFill>
          <p:spPr bwMode="auto">
            <a:xfrm>
              <a:off x="8382000" y="1447800"/>
              <a:ext cx="342900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59" name="Picture 8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25" cstate="print"/>
            <a:srcRect/>
            <a:stretch>
              <a:fillRect/>
            </a:stretch>
          </p:blipFill>
          <p:spPr bwMode="auto">
            <a:xfrm>
              <a:off x="5661025" y="1431925"/>
              <a:ext cx="285750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60" name="Picture 10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26" cstate="print"/>
            <a:srcRect/>
            <a:stretch>
              <a:fillRect/>
            </a:stretch>
          </p:blipFill>
          <p:spPr bwMode="auto">
            <a:xfrm>
              <a:off x="377825" y="1368425"/>
              <a:ext cx="285750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61" name="Picture 12" descr="txp_fig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27" cstate="print"/>
            <a:srcRect/>
            <a:stretch>
              <a:fillRect/>
            </a:stretch>
          </p:blipFill>
          <p:spPr bwMode="auto">
            <a:xfrm>
              <a:off x="6553200" y="1600200"/>
              <a:ext cx="304800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Picture 26" descr="txp_fi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8" cstate="print"/>
            <a:stretch>
              <a:fillRect/>
            </a:stretch>
          </p:blipFill>
          <p:spPr bwMode="auto">
            <a:xfrm>
              <a:off x="7614278" y="1600200"/>
              <a:ext cx="516268" cy="224143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8" name="Picture 27" descr="txp_fi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9" cstate="print"/>
            <a:stretch>
              <a:fillRect/>
            </a:stretch>
          </p:blipFill>
          <p:spPr bwMode="auto">
            <a:xfrm>
              <a:off x="4029096" y="4876800"/>
              <a:ext cx="542904" cy="193770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9" name="Picture 28" descr="txp_fi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30" cstate="print"/>
            <a:stretch>
              <a:fillRect/>
            </a:stretch>
          </p:blipFill>
          <p:spPr bwMode="auto">
            <a:xfrm>
              <a:off x="4033847" y="2895600"/>
              <a:ext cx="542904" cy="193770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3565" name="Picture 21" descr="txp_fig"/>
            <p:cNvPicPr>
              <a:picLocks noChangeAspect="1" noChangeArrowheads="1"/>
            </p:cNvPicPr>
            <p:nvPr>
              <p:custDataLst>
                <p:tags r:id="rId8"/>
              </p:custDataLst>
            </p:nvPr>
          </p:nvPicPr>
          <p:blipFill>
            <a:blip r:embed="rId31" cstate="print"/>
            <a:srcRect/>
            <a:stretch>
              <a:fillRect/>
            </a:stretch>
          </p:blipFill>
          <p:spPr bwMode="auto">
            <a:xfrm>
              <a:off x="3429000" y="4343400"/>
              <a:ext cx="438150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66" name="Picture 23" descr="txp_fig"/>
            <p:cNvPicPr>
              <a:picLocks noChangeAspect="1" noChangeArrowheads="1"/>
            </p:cNvPicPr>
            <p:nvPr>
              <p:custDataLst>
                <p:tags r:id="rId9"/>
              </p:custDataLst>
            </p:nvPr>
          </p:nvPicPr>
          <p:blipFill>
            <a:blip r:embed="rId32" cstate="print"/>
            <a:srcRect/>
            <a:stretch>
              <a:fillRect/>
            </a:stretch>
          </p:blipFill>
          <p:spPr bwMode="auto">
            <a:xfrm>
              <a:off x="3429000" y="2438400"/>
              <a:ext cx="457200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67" name="Picture 25" descr="txp_fig"/>
            <p:cNvPicPr>
              <a:picLocks noChangeAspect="1" noChangeArrowheads="1"/>
            </p:cNvPicPr>
            <p:nvPr>
              <p:custDataLst>
                <p:tags r:id="rId10"/>
              </p:custDataLst>
            </p:nvPr>
          </p:nvPicPr>
          <p:blipFill>
            <a:blip r:embed="rId33" cstate="print"/>
            <a:srcRect/>
            <a:stretch>
              <a:fillRect/>
            </a:stretch>
          </p:blipFill>
          <p:spPr bwMode="auto">
            <a:xfrm>
              <a:off x="1371600" y="2362200"/>
              <a:ext cx="4572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68" name="Picture 27" descr="txp_fig"/>
            <p:cNvPicPr>
              <a:picLocks noChangeAspect="1" noChangeArrowheads="1"/>
            </p:cNvPicPr>
            <p:nvPr>
              <p:custDataLst>
                <p:tags r:id="rId11"/>
              </p:custDataLst>
            </p:nvPr>
          </p:nvPicPr>
          <p:blipFill>
            <a:blip r:embed="rId34" cstate="print"/>
            <a:srcRect/>
            <a:stretch>
              <a:fillRect/>
            </a:stretch>
          </p:blipFill>
          <p:spPr bwMode="auto">
            <a:xfrm>
              <a:off x="1371600" y="4267200"/>
              <a:ext cx="51435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69" name="Picture 31" descr="txp_fig"/>
            <p:cNvPicPr>
              <a:picLocks noChangeAspect="1" noChangeArrowheads="1"/>
            </p:cNvPicPr>
            <p:nvPr>
              <p:custDataLst>
                <p:tags r:id="rId12"/>
              </p:custDataLst>
            </p:nvPr>
          </p:nvPicPr>
          <p:blipFill>
            <a:blip r:embed="rId35" cstate="print"/>
            <a:srcRect/>
            <a:stretch>
              <a:fillRect/>
            </a:stretch>
          </p:blipFill>
          <p:spPr bwMode="auto">
            <a:xfrm>
              <a:off x="5105400" y="2895600"/>
              <a:ext cx="323850" cy="2326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70" name="Picture 32" descr="txp_fig"/>
            <p:cNvPicPr>
              <a:picLocks noChangeAspect="1" noChangeArrowheads="1"/>
            </p:cNvPicPr>
            <p:nvPr>
              <p:custDataLst>
                <p:tags r:id="rId13"/>
              </p:custDataLst>
            </p:nvPr>
          </p:nvPicPr>
          <p:blipFill>
            <a:blip r:embed="rId36" cstate="print"/>
            <a:srcRect/>
            <a:stretch>
              <a:fillRect/>
            </a:stretch>
          </p:blipFill>
          <p:spPr bwMode="auto">
            <a:xfrm>
              <a:off x="5105400" y="4800600"/>
              <a:ext cx="323850" cy="233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71" name="Picture 34" descr="txp_fig"/>
            <p:cNvPicPr>
              <a:picLocks noChangeAspect="1" noChangeArrowheads="1"/>
            </p:cNvPicPr>
            <p:nvPr>
              <p:custDataLst>
                <p:tags r:id="rId14"/>
              </p:custDataLst>
            </p:nvPr>
          </p:nvPicPr>
          <p:blipFill>
            <a:blip r:embed="rId37" cstate="print"/>
            <a:srcRect/>
            <a:stretch>
              <a:fillRect/>
            </a:stretch>
          </p:blipFill>
          <p:spPr bwMode="auto">
            <a:xfrm>
              <a:off x="2895600" y="4572000"/>
              <a:ext cx="3683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72" name="Picture 36" descr="txp_fig"/>
            <p:cNvPicPr>
              <a:picLocks noChangeAspect="1" noChangeArrowheads="1"/>
            </p:cNvPicPr>
            <p:nvPr>
              <p:custDataLst>
                <p:tags r:id="rId15"/>
              </p:custDataLst>
            </p:nvPr>
          </p:nvPicPr>
          <p:blipFill>
            <a:blip r:embed="rId38" cstate="print"/>
            <a:srcRect/>
            <a:stretch>
              <a:fillRect/>
            </a:stretch>
          </p:blipFill>
          <p:spPr bwMode="auto">
            <a:xfrm>
              <a:off x="4191000" y="3886200"/>
              <a:ext cx="381000" cy="273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73" name="Picture 38" descr="txp_fig"/>
            <p:cNvPicPr>
              <a:picLocks noChangeAspect="1" noChangeArrowheads="1"/>
            </p:cNvPicPr>
            <p:nvPr>
              <p:custDataLst>
                <p:tags r:id="rId16"/>
              </p:custDataLst>
            </p:nvPr>
          </p:nvPicPr>
          <p:blipFill>
            <a:blip r:embed="rId39" cstate="print"/>
            <a:srcRect/>
            <a:stretch>
              <a:fillRect/>
            </a:stretch>
          </p:blipFill>
          <p:spPr bwMode="auto">
            <a:xfrm>
              <a:off x="2895600" y="5410200"/>
              <a:ext cx="411163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74" name="Picture 40" descr="txp_fig"/>
            <p:cNvPicPr>
              <a:picLocks noChangeAspect="1" noChangeArrowheads="1"/>
            </p:cNvPicPr>
            <p:nvPr>
              <p:custDataLst>
                <p:tags r:id="rId17"/>
              </p:custDataLst>
            </p:nvPr>
          </p:nvPicPr>
          <p:blipFill>
            <a:blip r:embed="rId40" cstate="print"/>
            <a:srcRect/>
            <a:stretch>
              <a:fillRect/>
            </a:stretch>
          </p:blipFill>
          <p:spPr bwMode="auto">
            <a:xfrm>
              <a:off x="2895600" y="3581400"/>
              <a:ext cx="411163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75" name="Picture 42" descr="txp_fig"/>
            <p:cNvPicPr>
              <a:picLocks noChangeAspect="1" noChangeArrowheads="1"/>
            </p:cNvPicPr>
            <p:nvPr>
              <p:custDataLst>
                <p:tags r:id="rId18"/>
              </p:custDataLst>
            </p:nvPr>
          </p:nvPicPr>
          <p:blipFill>
            <a:blip r:embed="rId41" cstate="print"/>
            <a:srcRect/>
            <a:stretch>
              <a:fillRect/>
            </a:stretch>
          </p:blipFill>
          <p:spPr bwMode="auto">
            <a:xfrm>
              <a:off x="2895600" y="2819400"/>
              <a:ext cx="3841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76" name="Picture 44" descr="txp_fig"/>
            <p:cNvPicPr>
              <a:picLocks noChangeAspect="1" noChangeArrowheads="1"/>
            </p:cNvPicPr>
            <p:nvPr>
              <p:custDataLst>
                <p:tags r:id="rId19"/>
              </p:custDataLst>
            </p:nvPr>
          </p:nvPicPr>
          <p:blipFill>
            <a:blip r:embed="rId42" cstate="print"/>
            <a:srcRect/>
            <a:stretch>
              <a:fillRect/>
            </a:stretch>
          </p:blipFill>
          <p:spPr bwMode="auto">
            <a:xfrm>
              <a:off x="4114800" y="2133600"/>
              <a:ext cx="320675" cy="222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" name="Picture 29" descr="txp_fig"/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43" cstate="print"/>
            <a:stretch>
              <a:fillRect/>
            </a:stretch>
          </p:blipFill>
          <p:spPr bwMode="auto">
            <a:xfrm>
              <a:off x="2750740" y="6172200"/>
              <a:ext cx="411958" cy="259075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23578" name="Rectangle 47"/>
            <p:cNvSpPr>
              <a:spLocks noChangeArrowheads="1"/>
            </p:cNvSpPr>
            <p:nvPr/>
          </p:nvSpPr>
          <p:spPr bwMode="auto">
            <a:xfrm>
              <a:off x="304800" y="1219200"/>
              <a:ext cx="457200" cy="5334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i="0" dirty="0"/>
                <a:t>0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2FF391-B6A4-467F-9953-8BA6B11104A7}" type="slidenum">
              <a:rPr lang="en-US"/>
              <a:pPr/>
              <a:t>36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Equivalent Block Diagram</a:t>
            </a:r>
          </a:p>
        </p:txBody>
      </p:sp>
      <p:pic>
        <p:nvPicPr>
          <p:cNvPr id="34" name="Picture 3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382038" y="5022850"/>
            <a:ext cx="8362459" cy="453879"/>
          </a:xfrm>
          <a:prstGeom prst="rect">
            <a:avLst/>
          </a:prstGeom>
          <a:noFill/>
          <a:ln/>
          <a:effectLst/>
        </p:spPr>
      </p:pic>
      <p:sp>
        <p:nvSpPr>
          <p:cNvPr id="24582" name="Rectangle 31"/>
          <p:cNvSpPr>
            <a:spLocks noChangeArrowheads="1"/>
          </p:cNvSpPr>
          <p:nvPr/>
        </p:nvSpPr>
        <p:spPr bwMode="auto">
          <a:xfrm>
            <a:off x="381000" y="1905000"/>
            <a:ext cx="838200" cy="609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" name="Group 48"/>
          <p:cNvGrpSpPr/>
          <p:nvPr/>
        </p:nvGrpSpPr>
        <p:grpSpPr bwMode="auto">
          <a:xfrm>
            <a:off x="2438400" y="2057400"/>
            <a:ext cx="4648200" cy="1676400"/>
            <a:chOff x="2438400" y="2057400"/>
            <a:chExt cx="4648200" cy="1676400"/>
          </a:xfrm>
        </p:grpSpPr>
        <p:sp>
          <p:nvSpPr>
            <p:cNvPr id="9" name="Rectangle 8"/>
            <p:cNvSpPr/>
            <p:nvPr/>
          </p:nvSpPr>
          <p:spPr bwMode="auto">
            <a:xfrm>
              <a:off x="3761574" y="2201966"/>
              <a:ext cx="685800" cy="609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4800600" y="2201966"/>
              <a:ext cx="838200" cy="609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pic>
          <p:nvPicPr>
            <p:cNvPr id="33" name="Picture 32" descr="TP_tmp.emf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 cstate="print"/>
            <a:stretch>
              <a:fillRect/>
            </a:stretch>
          </p:blipFill>
          <p:spPr bwMode="auto">
            <a:xfrm>
              <a:off x="3964453" y="2337274"/>
              <a:ext cx="263800" cy="263800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40" name="Picture 39" descr="TP_tmp.emf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1" cstate="print"/>
            <a:stretch>
              <a:fillRect/>
            </a:stretch>
          </p:blipFill>
          <p:spPr bwMode="auto">
            <a:xfrm>
              <a:off x="4843991" y="2354365"/>
              <a:ext cx="726006" cy="315203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47" name="Picture 46" descr="TP_tmp.emf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 cstate="print"/>
            <a:stretch>
              <a:fillRect/>
            </a:stretch>
          </p:blipFill>
          <p:spPr bwMode="auto">
            <a:xfrm>
              <a:off x="4300289" y="3276600"/>
              <a:ext cx="694898" cy="363331"/>
            </a:xfrm>
            <a:prstGeom prst="rect">
              <a:avLst/>
            </a:prstGeom>
            <a:noFill/>
            <a:ln/>
            <a:effectLst/>
          </p:spPr>
        </p:pic>
        <p:cxnSp>
          <p:nvCxnSpPr>
            <p:cNvPr id="18" name="Straight Arrow Connector 17"/>
            <p:cNvCxnSpPr>
              <a:stCxn id="9" idx="3"/>
              <a:endCxn id="10" idx="1"/>
            </p:cNvCxnSpPr>
            <p:nvPr/>
          </p:nvCxnSpPr>
          <p:spPr bwMode="auto">
            <a:xfrm>
              <a:off x="4447374" y="2506766"/>
              <a:ext cx="353226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0" name="Oval 19"/>
            <p:cNvSpPr/>
            <p:nvPr/>
          </p:nvSpPr>
          <p:spPr bwMode="auto">
            <a:xfrm>
              <a:off x="2867602" y="2430566"/>
              <a:ext cx="228600" cy="202962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 bwMode="auto">
            <a:xfrm>
              <a:off x="2486602" y="2515312"/>
              <a:ext cx="3810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/>
            <p:cNvCxnSpPr/>
            <p:nvPr/>
          </p:nvCxnSpPr>
          <p:spPr bwMode="auto">
            <a:xfrm>
              <a:off x="3121840" y="2514600"/>
              <a:ext cx="61196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>
              <a:off x="6477000" y="2513012"/>
              <a:ext cx="6096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" name="TextBox 24"/>
            <p:cNvSpPr txBox="1"/>
            <p:nvPr/>
          </p:nvSpPr>
          <p:spPr bwMode="auto">
            <a:xfrm>
              <a:off x="2707370" y="2659166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26" name="TextBox 25"/>
            <p:cNvSpPr txBox="1"/>
            <p:nvPr/>
          </p:nvSpPr>
          <p:spPr bwMode="auto">
            <a:xfrm>
              <a:off x="2465951" y="2450507"/>
              <a:ext cx="393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pic>
          <p:nvPicPr>
            <p:cNvPr id="44" name="Picture 43" descr="TP_tmp.emf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 cstate="print"/>
            <a:stretch>
              <a:fillRect/>
            </a:stretch>
          </p:blipFill>
          <p:spPr bwMode="auto">
            <a:xfrm>
              <a:off x="5767944" y="2125765"/>
              <a:ext cx="559860" cy="279166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9" name="Picture 28" descr="TP_tmp.emf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 cstate="print"/>
            <a:stretch>
              <a:fillRect/>
            </a:stretch>
          </p:blipFill>
          <p:spPr bwMode="auto">
            <a:xfrm>
              <a:off x="3122129" y="2125765"/>
              <a:ext cx="508492" cy="279440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30" name="TextBox 29"/>
            <p:cNvSpPr txBox="1"/>
            <p:nvPr/>
          </p:nvSpPr>
          <p:spPr bwMode="auto">
            <a:xfrm>
              <a:off x="2438400" y="205740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0" dirty="0">
                  <a:latin typeface="+mj-lt"/>
                </a:rPr>
                <a:t>0</a:t>
              </a: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267200" y="3124200"/>
              <a:ext cx="838200" cy="609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Freeform 37"/>
            <p:cNvSpPr/>
            <p:nvPr/>
          </p:nvSpPr>
          <p:spPr bwMode="auto">
            <a:xfrm>
              <a:off x="5105400" y="2514600"/>
              <a:ext cx="1371600" cy="914400"/>
            </a:xfrm>
            <a:custGeom>
              <a:avLst/>
              <a:gdLst>
                <a:gd name="connsiteX0" fmla="*/ 0 w 749300"/>
                <a:gd name="connsiteY0" fmla="*/ 0 h 1066800"/>
                <a:gd name="connsiteX1" fmla="*/ 749300 w 749300"/>
                <a:gd name="connsiteY1" fmla="*/ 254000 h 1066800"/>
                <a:gd name="connsiteX2" fmla="*/ 736600 w 749300"/>
                <a:gd name="connsiteY2" fmla="*/ 1028700 h 1066800"/>
                <a:gd name="connsiteX3" fmla="*/ 12700 w 749300"/>
                <a:gd name="connsiteY3" fmla="*/ 1066800 h 1066800"/>
                <a:gd name="connsiteX0" fmla="*/ 0 w 774700"/>
                <a:gd name="connsiteY0" fmla="*/ 0 h 990600"/>
                <a:gd name="connsiteX1" fmla="*/ 774700 w 774700"/>
                <a:gd name="connsiteY1" fmla="*/ 177800 h 990600"/>
                <a:gd name="connsiteX2" fmla="*/ 762000 w 774700"/>
                <a:gd name="connsiteY2" fmla="*/ 952500 h 990600"/>
                <a:gd name="connsiteX3" fmla="*/ 38100 w 774700"/>
                <a:gd name="connsiteY3" fmla="*/ 990600 h 990600"/>
                <a:gd name="connsiteX0" fmla="*/ 0 w 762000"/>
                <a:gd name="connsiteY0" fmla="*/ 0 h 990600"/>
                <a:gd name="connsiteX1" fmla="*/ 762000 w 762000"/>
                <a:gd name="connsiteY1" fmla="*/ 0 h 990600"/>
                <a:gd name="connsiteX2" fmla="*/ 762000 w 762000"/>
                <a:gd name="connsiteY2" fmla="*/ 952500 h 990600"/>
                <a:gd name="connsiteX3" fmla="*/ 38100 w 762000"/>
                <a:gd name="connsiteY3" fmla="*/ 990600 h 990600"/>
                <a:gd name="connsiteX0" fmla="*/ 0 w 762000"/>
                <a:gd name="connsiteY0" fmla="*/ 0 h 952500"/>
                <a:gd name="connsiteX1" fmla="*/ 762000 w 762000"/>
                <a:gd name="connsiteY1" fmla="*/ 0 h 952500"/>
                <a:gd name="connsiteX2" fmla="*/ 762000 w 762000"/>
                <a:gd name="connsiteY2" fmla="*/ 952500 h 952500"/>
                <a:gd name="connsiteX3" fmla="*/ 0 w 762000"/>
                <a:gd name="connsiteY3" fmla="*/ 914400 h 952500"/>
                <a:gd name="connsiteX0" fmla="*/ 76200 w 838200"/>
                <a:gd name="connsiteY0" fmla="*/ 0 h 952500"/>
                <a:gd name="connsiteX1" fmla="*/ 838200 w 838200"/>
                <a:gd name="connsiteY1" fmla="*/ 0 h 952500"/>
                <a:gd name="connsiteX2" fmla="*/ 838200 w 838200"/>
                <a:gd name="connsiteY2" fmla="*/ 952500 h 952500"/>
                <a:gd name="connsiteX3" fmla="*/ 0 w 838200"/>
                <a:gd name="connsiteY3" fmla="*/ 914400 h 952500"/>
                <a:gd name="connsiteX0" fmla="*/ 76200 w 838200"/>
                <a:gd name="connsiteY0" fmla="*/ 0 h 914400"/>
                <a:gd name="connsiteX1" fmla="*/ 838200 w 838200"/>
                <a:gd name="connsiteY1" fmla="*/ 0 h 914400"/>
                <a:gd name="connsiteX2" fmla="*/ 838200 w 838200"/>
                <a:gd name="connsiteY2" fmla="*/ 914400 h 914400"/>
                <a:gd name="connsiteX3" fmla="*/ 0 w 838200"/>
                <a:gd name="connsiteY3" fmla="*/ 914400 h 914400"/>
                <a:gd name="connsiteX0" fmla="*/ 76200 w 838200"/>
                <a:gd name="connsiteY0" fmla="*/ 0 h 914400"/>
                <a:gd name="connsiteX1" fmla="*/ 0 w 838200"/>
                <a:gd name="connsiteY1" fmla="*/ 0 h 914400"/>
                <a:gd name="connsiteX2" fmla="*/ 838200 w 838200"/>
                <a:gd name="connsiteY2" fmla="*/ 0 h 914400"/>
                <a:gd name="connsiteX3" fmla="*/ 838200 w 838200"/>
                <a:gd name="connsiteY3" fmla="*/ 914400 h 914400"/>
                <a:gd name="connsiteX4" fmla="*/ 0 w 838200"/>
                <a:gd name="connsiteY4" fmla="*/ 914400 h 914400"/>
                <a:gd name="connsiteX0" fmla="*/ 609600 w 1371600"/>
                <a:gd name="connsiteY0" fmla="*/ 0 h 914400"/>
                <a:gd name="connsiteX1" fmla="*/ 533400 w 1371600"/>
                <a:gd name="connsiteY1" fmla="*/ 0 h 914400"/>
                <a:gd name="connsiteX2" fmla="*/ 1371600 w 1371600"/>
                <a:gd name="connsiteY2" fmla="*/ 0 h 914400"/>
                <a:gd name="connsiteX3" fmla="*/ 1371600 w 1371600"/>
                <a:gd name="connsiteY3" fmla="*/ 914400 h 914400"/>
                <a:gd name="connsiteX4" fmla="*/ 0 w 1371600"/>
                <a:gd name="connsiteY4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914400">
                  <a:moveTo>
                    <a:pt x="609600" y="0"/>
                  </a:moveTo>
                  <a:lnTo>
                    <a:pt x="533400" y="0"/>
                  </a:lnTo>
                  <a:lnTo>
                    <a:pt x="1371600" y="0"/>
                  </a:lnTo>
                  <a:lnTo>
                    <a:pt x="1371600" y="914400"/>
                  </a:lnTo>
                  <a:lnTo>
                    <a:pt x="0" y="91440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 bwMode="auto">
            <a:xfrm>
              <a:off x="2971800" y="2590800"/>
              <a:ext cx="1295400" cy="838200"/>
            </a:xfrm>
            <a:custGeom>
              <a:avLst/>
              <a:gdLst>
                <a:gd name="connsiteX0" fmla="*/ 1663700 w 1663700"/>
                <a:gd name="connsiteY0" fmla="*/ 711200 h 1041400"/>
                <a:gd name="connsiteX1" fmla="*/ 152400 w 1663700"/>
                <a:gd name="connsiteY1" fmla="*/ 1041400 h 1041400"/>
                <a:gd name="connsiteX2" fmla="*/ 0 w 1663700"/>
                <a:gd name="connsiteY2" fmla="*/ 0 h 1041400"/>
                <a:gd name="connsiteX0" fmla="*/ 1663700 w 1790700"/>
                <a:gd name="connsiteY0" fmla="*/ 711200 h 1041400"/>
                <a:gd name="connsiteX1" fmla="*/ 1790700 w 1790700"/>
                <a:gd name="connsiteY1" fmla="*/ 698500 h 1041400"/>
                <a:gd name="connsiteX2" fmla="*/ 152400 w 1790700"/>
                <a:gd name="connsiteY2" fmla="*/ 1041400 h 1041400"/>
                <a:gd name="connsiteX3" fmla="*/ 0 w 1790700"/>
                <a:gd name="connsiteY3" fmla="*/ 0 h 1041400"/>
                <a:gd name="connsiteX0" fmla="*/ 1663700 w 1790700"/>
                <a:gd name="connsiteY0" fmla="*/ 711200 h 711200"/>
                <a:gd name="connsiteX1" fmla="*/ 1790700 w 1790700"/>
                <a:gd name="connsiteY1" fmla="*/ 698500 h 711200"/>
                <a:gd name="connsiteX2" fmla="*/ 38100 w 1790700"/>
                <a:gd name="connsiteY2" fmla="*/ 698500 h 711200"/>
                <a:gd name="connsiteX3" fmla="*/ 0 w 1790700"/>
                <a:gd name="connsiteY3" fmla="*/ 0 h 711200"/>
                <a:gd name="connsiteX0" fmla="*/ 1701800 w 1828800"/>
                <a:gd name="connsiteY0" fmla="*/ 711200 h 711200"/>
                <a:gd name="connsiteX1" fmla="*/ 1828800 w 1828800"/>
                <a:gd name="connsiteY1" fmla="*/ 698500 h 711200"/>
                <a:gd name="connsiteX2" fmla="*/ 0 w 1828800"/>
                <a:gd name="connsiteY2" fmla="*/ 698500 h 711200"/>
                <a:gd name="connsiteX3" fmla="*/ 38100 w 1828800"/>
                <a:gd name="connsiteY3" fmla="*/ 0 h 711200"/>
                <a:gd name="connsiteX0" fmla="*/ 1701800 w 1828800"/>
                <a:gd name="connsiteY0" fmla="*/ 698500 h 698500"/>
                <a:gd name="connsiteX1" fmla="*/ 1828800 w 1828800"/>
                <a:gd name="connsiteY1" fmla="*/ 685800 h 698500"/>
                <a:gd name="connsiteX2" fmla="*/ 0 w 1828800"/>
                <a:gd name="connsiteY2" fmla="*/ 685800 h 698500"/>
                <a:gd name="connsiteX3" fmla="*/ 0 w 1828800"/>
                <a:gd name="connsiteY3" fmla="*/ 0 h 698500"/>
                <a:gd name="connsiteX0" fmla="*/ 1701800 w 1828800"/>
                <a:gd name="connsiteY0" fmla="*/ 850900 h 850900"/>
                <a:gd name="connsiteX1" fmla="*/ 1828800 w 1828800"/>
                <a:gd name="connsiteY1" fmla="*/ 838200 h 850900"/>
                <a:gd name="connsiteX2" fmla="*/ 0 w 1828800"/>
                <a:gd name="connsiteY2" fmla="*/ 838200 h 850900"/>
                <a:gd name="connsiteX3" fmla="*/ 0 w 1828800"/>
                <a:gd name="connsiteY3" fmla="*/ 0 h 850900"/>
                <a:gd name="connsiteX0" fmla="*/ 1828800 w 1828800"/>
                <a:gd name="connsiteY0" fmla="*/ 838200 h 838200"/>
                <a:gd name="connsiteX1" fmla="*/ 0 w 1828800"/>
                <a:gd name="connsiteY1" fmla="*/ 838200 h 838200"/>
                <a:gd name="connsiteX2" fmla="*/ 0 w 1828800"/>
                <a:gd name="connsiteY2" fmla="*/ 0 h 838200"/>
                <a:gd name="connsiteX0" fmla="*/ 1295400 w 1295400"/>
                <a:gd name="connsiteY0" fmla="*/ 838200 h 838200"/>
                <a:gd name="connsiteX1" fmla="*/ 0 w 1295400"/>
                <a:gd name="connsiteY1" fmla="*/ 838200 h 838200"/>
                <a:gd name="connsiteX2" fmla="*/ 0 w 1295400"/>
                <a:gd name="connsiteY2" fmla="*/ 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00" h="838200">
                  <a:moveTo>
                    <a:pt x="1295400" y="838200"/>
                  </a:moveTo>
                  <a:lnTo>
                    <a:pt x="0" y="838200"/>
                  </a:lnTo>
                  <a:lnTo>
                    <a:pt x="0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State-space realization for </a:t>
            </a:r>
            <a:r>
              <a:rPr lang="en-US" i="1" dirty="0"/>
              <a:t>K(z)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8" name="Picture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290726" y="1282631"/>
            <a:ext cx="6355871" cy="342311"/>
          </a:xfrm>
          <a:prstGeom prst="rect">
            <a:avLst/>
          </a:prstGeom>
          <a:noFill/>
          <a:ln/>
          <a:effectLst/>
        </p:spPr>
      </p:pic>
      <p:pic>
        <p:nvPicPr>
          <p:cNvPr id="9" name="Picture 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319510" y="2133134"/>
            <a:ext cx="5332414" cy="358727"/>
          </a:xfrm>
          <a:prstGeom prst="rect">
            <a:avLst/>
          </a:prstGeom>
          <a:noFill/>
          <a:ln/>
          <a:effectLst/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339969" y="3030414"/>
            <a:ext cx="5332409" cy="357499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148131" y="3808865"/>
            <a:ext cx="6837607" cy="288219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493208" y="4978529"/>
            <a:ext cx="8237553" cy="734723"/>
          </a:xfrm>
          <a:prstGeom prst="rect">
            <a:avLst/>
          </a:prstGeom>
          <a:noFill/>
          <a:ln/>
          <a:effectLst/>
        </p:spPr>
      </p:pic>
      <p:sp>
        <p:nvSpPr>
          <p:cNvPr id="16" name="Down Arrow 15"/>
          <p:cNvSpPr/>
          <p:nvPr/>
        </p:nvSpPr>
        <p:spPr bwMode="auto">
          <a:xfrm>
            <a:off x="4308231" y="4237892"/>
            <a:ext cx="589084" cy="474785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4" name="Picture 13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1143000" y="5840176"/>
            <a:ext cx="4881519" cy="734682"/>
          </a:xfrm>
          <a:prstGeom prst="rect">
            <a:avLst/>
          </a:prstGeom>
          <a:noFill/>
          <a:ln/>
          <a:effectLst/>
        </p:spPr>
      </p:pic>
      <p:sp>
        <p:nvSpPr>
          <p:cNvPr id="19" name="Rectangle 18"/>
          <p:cNvSpPr/>
          <p:nvPr/>
        </p:nvSpPr>
        <p:spPr bwMode="auto">
          <a:xfrm>
            <a:off x="351692" y="4791808"/>
            <a:ext cx="8616462" cy="1899138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F489CC-0412-4BB1-988B-741AF840C76E}" type="slidenum">
              <a:rPr lang="en-US"/>
              <a:pPr/>
              <a:t>38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FSLQR with reference input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3276600"/>
            <a:ext cx="7848600" cy="1905000"/>
          </a:xfrm>
        </p:spPr>
        <p:txBody>
          <a:bodyPr/>
          <a:lstStyle/>
          <a:p>
            <a:pPr eaLnBrk="1" hangingPunct="1"/>
            <a:r>
              <a:rPr lang="en-US"/>
              <a:t>Assume that we want to design a FSLQR that will achieve asymptotic output convergence to  a reference input</a:t>
            </a:r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3133714" y="6019800"/>
            <a:ext cx="2495570" cy="591026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876356" y="5105400"/>
            <a:ext cx="3391288" cy="380620"/>
          </a:xfrm>
          <a:prstGeom prst="rect">
            <a:avLst/>
          </a:prstGeom>
          <a:noFill/>
          <a:ln/>
          <a:effectLst/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371788" y="2286000"/>
            <a:ext cx="2495173" cy="380620"/>
          </a:xfrm>
          <a:prstGeom prst="rect">
            <a:avLst/>
          </a:prstGeom>
          <a:noFill/>
          <a:ln/>
          <a:effectLst/>
        </p:spPr>
      </p:pic>
      <p:sp>
        <p:nvSpPr>
          <p:cNvPr id="25608" name="Rectangle 23"/>
          <p:cNvSpPr>
            <a:spLocks noChangeArrowheads="1"/>
          </p:cNvSpPr>
          <p:nvPr/>
        </p:nvSpPr>
        <p:spPr bwMode="auto">
          <a:xfrm>
            <a:off x="647700" y="1066800"/>
            <a:ext cx="7848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i="0" dirty="0">
                <a:latin typeface="Helvetica" pitchFamily="34" charset="0"/>
              </a:rPr>
              <a:t>For simplicity, we will assume a scalar output</a:t>
            </a:r>
          </a:p>
        </p:txBody>
      </p:sp>
      <p:pic>
        <p:nvPicPr>
          <p:cNvPr id="25609" name="Picture 2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172200" y="2209800"/>
            <a:ext cx="10477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Connector 13"/>
          <p:cNvCxnSpPr/>
          <p:nvPr/>
        </p:nvCxnSpPr>
        <p:spPr bwMode="auto">
          <a:xfrm>
            <a:off x="6096000" y="1600200"/>
            <a:ext cx="8382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F489CC-0412-4BB1-988B-741AF840C76E}" type="slidenum">
              <a:rPr lang="en-US"/>
              <a:pPr/>
              <a:t>39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FSLQR with reference input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609600" y="3886200"/>
            <a:ext cx="8077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i="0" dirty="0">
                <a:latin typeface="Helvetica" pitchFamily="34" charset="0"/>
              </a:rPr>
              <a:t>Assume that the  reference input </a:t>
            </a:r>
            <a:r>
              <a:rPr lang="en-US" sz="3200" b="1" dirty="0">
                <a:latin typeface="Century Schoolbook" pitchFamily="18" charset="0"/>
              </a:rPr>
              <a:t>R </a:t>
            </a:r>
            <a:r>
              <a:rPr lang="en-US" sz="2800" i="0" dirty="0">
                <a:latin typeface="Helvetica" pitchFamily="34" charset="0"/>
              </a:rPr>
              <a:t>satisfies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685800" y="59436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where </a:t>
            </a:r>
            <a:r>
              <a:rPr lang="en-US" sz="3200" dirty="0">
                <a:latin typeface="Helvetica"/>
              </a:rPr>
              <a:t>           </a:t>
            </a:r>
            <a:r>
              <a:rPr lang="en-US" sz="2800" i="0" dirty="0">
                <a:latin typeface="Helvetica" pitchFamily="34" charset="0"/>
              </a:rPr>
              <a:t>has its zeros on the unit circle</a:t>
            </a:r>
          </a:p>
        </p:txBody>
      </p:sp>
      <p:grpSp>
        <p:nvGrpSpPr>
          <p:cNvPr id="95" name="Group 94"/>
          <p:cNvGrpSpPr/>
          <p:nvPr/>
        </p:nvGrpSpPr>
        <p:grpSpPr bwMode="auto">
          <a:xfrm>
            <a:off x="2389746" y="1363765"/>
            <a:ext cx="4620649" cy="1608034"/>
            <a:chOff x="2389747" y="1363765"/>
            <a:chExt cx="4620649" cy="1608034"/>
          </a:xfrm>
        </p:grpSpPr>
        <p:sp>
          <p:nvSpPr>
            <p:cNvPr id="71" name="Rectangle 70"/>
            <p:cNvSpPr/>
            <p:nvPr/>
          </p:nvSpPr>
          <p:spPr bwMode="auto">
            <a:xfrm>
              <a:off x="3685370" y="1439965"/>
              <a:ext cx="685800" cy="609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4724396" y="1439965"/>
              <a:ext cx="838200" cy="609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pic>
          <p:nvPicPr>
            <p:cNvPr id="62" name="Picture 61" descr="TP_tmp.emf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5" cstate="print"/>
            <a:stretch>
              <a:fillRect/>
            </a:stretch>
          </p:blipFill>
          <p:spPr bwMode="auto">
            <a:xfrm>
              <a:off x="3888249" y="1575273"/>
              <a:ext cx="263800" cy="263800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68" name="Picture 67" descr="TP_tmp.emf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6" cstate="print"/>
            <a:stretch>
              <a:fillRect/>
            </a:stretch>
          </p:blipFill>
          <p:spPr bwMode="auto">
            <a:xfrm>
              <a:off x="4767787" y="1592365"/>
              <a:ext cx="726006" cy="315203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92" name="Picture 91" descr="TP_tmp.emf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7" cstate="print"/>
            <a:stretch>
              <a:fillRect/>
            </a:stretch>
          </p:blipFill>
          <p:spPr bwMode="auto">
            <a:xfrm>
              <a:off x="4224085" y="2514599"/>
              <a:ext cx="694898" cy="363331"/>
            </a:xfrm>
            <a:prstGeom prst="rect">
              <a:avLst/>
            </a:prstGeom>
            <a:noFill/>
            <a:ln/>
            <a:effectLst/>
          </p:spPr>
        </p:pic>
        <p:cxnSp>
          <p:nvCxnSpPr>
            <p:cNvPr id="76" name="Straight Arrow Connector 75"/>
            <p:cNvCxnSpPr>
              <a:stCxn id="71" idx="3"/>
              <a:endCxn id="72" idx="1"/>
            </p:cNvCxnSpPr>
            <p:nvPr/>
          </p:nvCxnSpPr>
          <p:spPr bwMode="auto">
            <a:xfrm>
              <a:off x="4371170" y="1744765"/>
              <a:ext cx="353226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7" name="Oval 76"/>
            <p:cNvSpPr/>
            <p:nvPr/>
          </p:nvSpPr>
          <p:spPr bwMode="auto">
            <a:xfrm>
              <a:off x="2791398" y="1668565"/>
              <a:ext cx="228600" cy="202962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78" name="Straight Arrow Connector 77"/>
            <p:cNvCxnSpPr/>
            <p:nvPr/>
          </p:nvCxnSpPr>
          <p:spPr bwMode="auto">
            <a:xfrm>
              <a:off x="2410398" y="1753311"/>
              <a:ext cx="3810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9" name="Straight Arrow Connector 78"/>
            <p:cNvCxnSpPr/>
            <p:nvPr/>
          </p:nvCxnSpPr>
          <p:spPr bwMode="auto">
            <a:xfrm>
              <a:off x="3045636" y="1752599"/>
              <a:ext cx="61196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0" name="Straight Arrow Connector 79"/>
            <p:cNvCxnSpPr/>
            <p:nvPr/>
          </p:nvCxnSpPr>
          <p:spPr bwMode="auto">
            <a:xfrm>
              <a:off x="6400796" y="1751011"/>
              <a:ext cx="6096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Box 80"/>
            <p:cNvSpPr txBox="1"/>
            <p:nvPr/>
          </p:nvSpPr>
          <p:spPr bwMode="auto">
            <a:xfrm>
              <a:off x="2631166" y="1897165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82" name="TextBox 81"/>
            <p:cNvSpPr txBox="1"/>
            <p:nvPr/>
          </p:nvSpPr>
          <p:spPr bwMode="auto">
            <a:xfrm>
              <a:off x="2389747" y="1688506"/>
              <a:ext cx="393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pic>
          <p:nvPicPr>
            <p:cNvPr id="85" name="Picture 84" descr="TP_tmp.emf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8" cstate="print"/>
            <a:stretch>
              <a:fillRect/>
            </a:stretch>
          </p:blipFill>
          <p:spPr bwMode="auto">
            <a:xfrm>
              <a:off x="5691740" y="1363765"/>
              <a:ext cx="559860" cy="279166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65" name="Picture 64" descr="TP_tmp.emf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9" cstate="print"/>
            <a:stretch>
              <a:fillRect/>
            </a:stretch>
          </p:blipFill>
          <p:spPr bwMode="auto">
            <a:xfrm>
              <a:off x="3045926" y="1363765"/>
              <a:ext cx="508492" cy="279440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87" name="Freeform 86"/>
            <p:cNvSpPr/>
            <p:nvPr/>
          </p:nvSpPr>
          <p:spPr bwMode="auto">
            <a:xfrm>
              <a:off x="5029196" y="1752599"/>
              <a:ext cx="1371600" cy="914400"/>
            </a:xfrm>
            <a:custGeom>
              <a:avLst/>
              <a:gdLst>
                <a:gd name="connsiteX0" fmla="*/ 0 w 749300"/>
                <a:gd name="connsiteY0" fmla="*/ 0 h 1066800"/>
                <a:gd name="connsiteX1" fmla="*/ 749300 w 749300"/>
                <a:gd name="connsiteY1" fmla="*/ 254000 h 1066800"/>
                <a:gd name="connsiteX2" fmla="*/ 736600 w 749300"/>
                <a:gd name="connsiteY2" fmla="*/ 1028700 h 1066800"/>
                <a:gd name="connsiteX3" fmla="*/ 12700 w 749300"/>
                <a:gd name="connsiteY3" fmla="*/ 1066800 h 1066800"/>
                <a:gd name="connsiteX0" fmla="*/ 0 w 774700"/>
                <a:gd name="connsiteY0" fmla="*/ 0 h 990600"/>
                <a:gd name="connsiteX1" fmla="*/ 774700 w 774700"/>
                <a:gd name="connsiteY1" fmla="*/ 177800 h 990600"/>
                <a:gd name="connsiteX2" fmla="*/ 762000 w 774700"/>
                <a:gd name="connsiteY2" fmla="*/ 952500 h 990600"/>
                <a:gd name="connsiteX3" fmla="*/ 38100 w 774700"/>
                <a:gd name="connsiteY3" fmla="*/ 990600 h 990600"/>
                <a:gd name="connsiteX0" fmla="*/ 0 w 762000"/>
                <a:gd name="connsiteY0" fmla="*/ 0 h 990600"/>
                <a:gd name="connsiteX1" fmla="*/ 762000 w 762000"/>
                <a:gd name="connsiteY1" fmla="*/ 0 h 990600"/>
                <a:gd name="connsiteX2" fmla="*/ 762000 w 762000"/>
                <a:gd name="connsiteY2" fmla="*/ 952500 h 990600"/>
                <a:gd name="connsiteX3" fmla="*/ 38100 w 762000"/>
                <a:gd name="connsiteY3" fmla="*/ 990600 h 990600"/>
                <a:gd name="connsiteX0" fmla="*/ 0 w 762000"/>
                <a:gd name="connsiteY0" fmla="*/ 0 h 952500"/>
                <a:gd name="connsiteX1" fmla="*/ 762000 w 762000"/>
                <a:gd name="connsiteY1" fmla="*/ 0 h 952500"/>
                <a:gd name="connsiteX2" fmla="*/ 762000 w 762000"/>
                <a:gd name="connsiteY2" fmla="*/ 952500 h 952500"/>
                <a:gd name="connsiteX3" fmla="*/ 0 w 762000"/>
                <a:gd name="connsiteY3" fmla="*/ 914400 h 952500"/>
                <a:gd name="connsiteX0" fmla="*/ 76200 w 838200"/>
                <a:gd name="connsiteY0" fmla="*/ 0 h 952500"/>
                <a:gd name="connsiteX1" fmla="*/ 838200 w 838200"/>
                <a:gd name="connsiteY1" fmla="*/ 0 h 952500"/>
                <a:gd name="connsiteX2" fmla="*/ 838200 w 838200"/>
                <a:gd name="connsiteY2" fmla="*/ 952500 h 952500"/>
                <a:gd name="connsiteX3" fmla="*/ 0 w 838200"/>
                <a:gd name="connsiteY3" fmla="*/ 914400 h 952500"/>
                <a:gd name="connsiteX0" fmla="*/ 76200 w 838200"/>
                <a:gd name="connsiteY0" fmla="*/ 0 h 914400"/>
                <a:gd name="connsiteX1" fmla="*/ 838200 w 838200"/>
                <a:gd name="connsiteY1" fmla="*/ 0 h 914400"/>
                <a:gd name="connsiteX2" fmla="*/ 838200 w 838200"/>
                <a:gd name="connsiteY2" fmla="*/ 914400 h 914400"/>
                <a:gd name="connsiteX3" fmla="*/ 0 w 838200"/>
                <a:gd name="connsiteY3" fmla="*/ 914400 h 914400"/>
                <a:gd name="connsiteX0" fmla="*/ 76200 w 838200"/>
                <a:gd name="connsiteY0" fmla="*/ 0 h 914400"/>
                <a:gd name="connsiteX1" fmla="*/ 0 w 838200"/>
                <a:gd name="connsiteY1" fmla="*/ 0 h 914400"/>
                <a:gd name="connsiteX2" fmla="*/ 838200 w 838200"/>
                <a:gd name="connsiteY2" fmla="*/ 0 h 914400"/>
                <a:gd name="connsiteX3" fmla="*/ 838200 w 838200"/>
                <a:gd name="connsiteY3" fmla="*/ 914400 h 914400"/>
                <a:gd name="connsiteX4" fmla="*/ 0 w 838200"/>
                <a:gd name="connsiteY4" fmla="*/ 914400 h 914400"/>
                <a:gd name="connsiteX0" fmla="*/ 609600 w 1371600"/>
                <a:gd name="connsiteY0" fmla="*/ 0 h 914400"/>
                <a:gd name="connsiteX1" fmla="*/ 533400 w 1371600"/>
                <a:gd name="connsiteY1" fmla="*/ 0 h 914400"/>
                <a:gd name="connsiteX2" fmla="*/ 1371600 w 1371600"/>
                <a:gd name="connsiteY2" fmla="*/ 0 h 914400"/>
                <a:gd name="connsiteX3" fmla="*/ 1371600 w 1371600"/>
                <a:gd name="connsiteY3" fmla="*/ 914400 h 914400"/>
                <a:gd name="connsiteX4" fmla="*/ 0 w 1371600"/>
                <a:gd name="connsiteY4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914400">
                  <a:moveTo>
                    <a:pt x="609600" y="0"/>
                  </a:moveTo>
                  <a:lnTo>
                    <a:pt x="533400" y="0"/>
                  </a:lnTo>
                  <a:lnTo>
                    <a:pt x="1371600" y="0"/>
                  </a:lnTo>
                  <a:lnTo>
                    <a:pt x="1371600" y="914400"/>
                  </a:lnTo>
                  <a:lnTo>
                    <a:pt x="0" y="91440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 87"/>
            <p:cNvSpPr/>
            <p:nvPr/>
          </p:nvSpPr>
          <p:spPr bwMode="auto">
            <a:xfrm>
              <a:off x="2895596" y="1828799"/>
              <a:ext cx="1295400" cy="838200"/>
            </a:xfrm>
            <a:custGeom>
              <a:avLst/>
              <a:gdLst>
                <a:gd name="connsiteX0" fmla="*/ 1663700 w 1663700"/>
                <a:gd name="connsiteY0" fmla="*/ 711200 h 1041400"/>
                <a:gd name="connsiteX1" fmla="*/ 152400 w 1663700"/>
                <a:gd name="connsiteY1" fmla="*/ 1041400 h 1041400"/>
                <a:gd name="connsiteX2" fmla="*/ 0 w 1663700"/>
                <a:gd name="connsiteY2" fmla="*/ 0 h 1041400"/>
                <a:gd name="connsiteX0" fmla="*/ 1663700 w 1790700"/>
                <a:gd name="connsiteY0" fmla="*/ 711200 h 1041400"/>
                <a:gd name="connsiteX1" fmla="*/ 1790700 w 1790700"/>
                <a:gd name="connsiteY1" fmla="*/ 698500 h 1041400"/>
                <a:gd name="connsiteX2" fmla="*/ 152400 w 1790700"/>
                <a:gd name="connsiteY2" fmla="*/ 1041400 h 1041400"/>
                <a:gd name="connsiteX3" fmla="*/ 0 w 1790700"/>
                <a:gd name="connsiteY3" fmla="*/ 0 h 1041400"/>
                <a:gd name="connsiteX0" fmla="*/ 1663700 w 1790700"/>
                <a:gd name="connsiteY0" fmla="*/ 711200 h 711200"/>
                <a:gd name="connsiteX1" fmla="*/ 1790700 w 1790700"/>
                <a:gd name="connsiteY1" fmla="*/ 698500 h 711200"/>
                <a:gd name="connsiteX2" fmla="*/ 38100 w 1790700"/>
                <a:gd name="connsiteY2" fmla="*/ 698500 h 711200"/>
                <a:gd name="connsiteX3" fmla="*/ 0 w 1790700"/>
                <a:gd name="connsiteY3" fmla="*/ 0 h 711200"/>
                <a:gd name="connsiteX0" fmla="*/ 1701800 w 1828800"/>
                <a:gd name="connsiteY0" fmla="*/ 711200 h 711200"/>
                <a:gd name="connsiteX1" fmla="*/ 1828800 w 1828800"/>
                <a:gd name="connsiteY1" fmla="*/ 698500 h 711200"/>
                <a:gd name="connsiteX2" fmla="*/ 0 w 1828800"/>
                <a:gd name="connsiteY2" fmla="*/ 698500 h 711200"/>
                <a:gd name="connsiteX3" fmla="*/ 38100 w 1828800"/>
                <a:gd name="connsiteY3" fmla="*/ 0 h 711200"/>
                <a:gd name="connsiteX0" fmla="*/ 1701800 w 1828800"/>
                <a:gd name="connsiteY0" fmla="*/ 698500 h 698500"/>
                <a:gd name="connsiteX1" fmla="*/ 1828800 w 1828800"/>
                <a:gd name="connsiteY1" fmla="*/ 685800 h 698500"/>
                <a:gd name="connsiteX2" fmla="*/ 0 w 1828800"/>
                <a:gd name="connsiteY2" fmla="*/ 685800 h 698500"/>
                <a:gd name="connsiteX3" fmla="*/ 0 w 1828800"/>
                <a:gd name="connsiteY3" fmla="*/ 0 h 698500"/>
                <a:gd name="connsiteX0" fmla="*/ 1701800 w 1828800"/>
                <a:gd name="connsiteY0" fmla="*/ 850900 h 850900"/>
                <a:gd name="connsiteX1" fmla="*/ 1828800 w 1828800"/>
                <a:gd name="connsiteY1" fmla="*/ 838200 h 850900"/>
                <a:gd name="connsiteX2" fmla="*/ 0 w 1828800"/>
                <a:gd name="connsiteY2" fmla="*/ 838200 h 850900"/>
                <a:gd name="connsiteX3" fmla="*/ 0 w 1828800"/>
                <a:gd name="connsiteY3" fmla="*/ 0 h 850900"/>
                <a:gd name="connsiteX0" fmla="*/ 1828800 w 1828800"/>
                <a:gd name="connsiteY0" fmla="*/ 838200 h 838200"/>
                <a:gd name="connsiteX1" fmla="*/ 0 w 1828800"/>
                <a:gd name="connsiteY1" fmla="*/ 838200 h 838200"/>
                <a:gd name="connsiteX2" fmla="*/ 0 w 1828800"/>
                <a:gd name="connsiteY2" fmla="*/ 0 h 838200"/>
                <a:gd name="connsiteX0" fmla="*/ 1295400 w 1295400"/>
                <a:gd name="connsiteY0" fmla="*/ 838200 h 838200"/>
                <a:gd name="connsiteX1" fmla="*/ 0 w 1295400"/>
                <a:gd name="connsiteY1" fmla="*/ 838200 h 838200"/>
                <a:gd name="connsiteX2" fmla="*/ 0 w 1295400"/>
                <a:gd name="connsiteY2" fmla="*/ 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00" h="838200">
                  <a:moveTo>
                    <a:pt x="1295400" y="838200"/>
                  </a:moveTo>
                  <a:lnTo>
                    <a:pt x="0" y="838200"/>
                  </a:lnTo>
                  <a:lnTo>
                    <a:pt x="0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4190996" y="2362199"/>
              <a:ext cx="838200" cy="609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 bwMode="auto">
          <a:xfrm>
            <a:off x="214409" y="1363765"/>
            <a:ext cx="8764323" cy="2065235"/>
            <a:chOff x="214409" y="1363765"/>
            <a:chExt cx="8764323" cy="2065235"/>
          </a:xfrm>
        </p:grpSpPr>
        <p:sp>
          <p:nvSpPr>
            <p:cNvPr id="90" name="Rectangle 89"/>
            <p:cNvSpPr/>
            <p:nvPr/>
          </p:nvSpPr>
          <p:spPr bwMode="auto">
            <a:xfrm>
              <a:off x="6980441" y="1439966"/>
              <a:ext cx="685800" cy="609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pic>
          <p:nvPicPr>
            <p:cNvPr id="56" name="Picture 55" descr="TP_tmp.emf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0" cstate="print"/>
            <a:stretch>
              <a:fillRect/>
            </a:stretch>
          </p:blipFill>
          <p:spPr bwMode="auto">
            <a:xfrm>
              <a:off x="7183190" y="1575274"/>
              <a:ext cx="264059" cy="264059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59" name="Picture 58" descr="TP_tmp.emf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1" cstate="print"/>
            <a:stretch>
              <a:fillRect/>
            </a:stretch>
          </p:blipFill>
          <p:spPr bwMode="auto">
            <a:xfrm>
              <a:off x="7873605" y="1363765"/>
              <a:ext cx="534452" cy="279441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94" name="Rectangle 93"/>
            <p:cNvSpPr/>
            <p:nvPr/>
          </p:nvSpPr>
          <p:spPr bwMode="auto">
            <a:xfrm>
              <a:off x="1587332" y="1439966"/>
              <a:ext cx="838200" cy="609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pic>
          <p:nvPicPr>
            <p:cNvPr id="53" name="Picture 52" descr="TP_tmp.emf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2" cstate="print"/>
            <a:stretch>
              <a:fillRect/>
            </a:stretch>
          </p:blipFill>
          <p:spPr bwMode="auto">
            <a:xfrm>
              <a:off x="1676417" y="1600200"/>
              <a:ext cx="695794" cy="257444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50" name="Picture 49" descr="TP_tmp.emf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3" cstate="print"/>
            <a:stretch>
              <a:fillRect/>
            </a:stretch>
          </p:blipFill>
          <p:spPr bwMode="auto">
            <a:xfrm>
              <a:off x="1003185" y="1363765"/>
              <a:ext cx="508993" cy="279716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97" name="Oval 96"/>
            <p:cNvSpPr/>
            <p:nvPr/>
          </p:nvSpPr>
          <p:spPr bwMode="auto">
            <a:xfrm>
              <a:off x="723494" y="1668566"/>
              <a:ext cx="228600" cy="202962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98" name="Straight Arrow Connector 97"/>
            <p:cNvCxnSpPr/>
            <p:nvPr/>
          </p:nvCxnSpPr>
          <p:spPr bwMode="auto">
            <a:xfrm>
              <a:off x="977732" y="1752600"/>
              <a:ext cx="61196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9" name="TextBox 98"/>
            <p:cNvSpPr txBox="1"/>
            <p:nvPr/>
          </p:nvSpPr>
          <p:spPr bwMode="auto">
            <a:xfrm>
              <a:off x="563262" y="1897166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100" name="TextBox 99"/>
            <p:cNvSpPr txBox="1"/>
            <p:nvPr/>
          </p:nvSpPr>
          <p:spPr bwMode="auto">
            <a:xfrm>
              <a:off x="321843" y="1688507"/>
              <a:ext cx="393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cxnSp>
          <p:nvCxnSpPr>
            <p:cNvPr id="103" name="Straight Arrow Connector 102"/>
            <p:cNvCxnSpPr/>
            <p:nvPr/>
          </p:nvCxnSpPr>
          <p:spPr bwMode="auto">
            <a:xfrm>
              <a:off x="312583" y="1753312"/>
              <a:ext cx="3810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pic>
          <p:nvPicPr>
            <p:cNvPr id="47" name="Picture 46" descr="TP_tmp.emf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4" cstate="print"/>
            <a:stretch>
              <a:fillRect/>
            </a:stretch>
          </p:blipFill>
          <p:spPr bwMode="auto">
            <a:xfrm>
              <a:off x="214409" y="1363765"/>
              <a:ext cx="508993" cy="279716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106" name="Freeform 105"/>
            <p:cNvSpPr/>
            <p:nvPr/>
          </p:nvSpPr>
          <p:spPr bwMode="auto">
            <a:xfrm>
              <a:off x="825332" y="1752600"/>
              <a:ext cx="7543800" cy="1676400"/>
            </a:xfrm>
            <a:custGeom>
              <a:avLst/>
              <a:gdLst>
                <a:gd name="connsiteX0" fmla="*/ 6883400 w 7493000"/>
                <a:gd name="connsiteY0" fmla="*/ 0 h 1765300"/>
                <a:gd name="connsiteX1" fmla="*/ 6883400 w 7493000"/>
                <a:gd name="connsiteY1" fmla="*/ 0 h 1765300"/>
                <a:gd name="connsiteX2" fmla="*/ 7493000 w 7493000"/>
                <a:gd name="connsiteY2" fmla="*/ 0 h 1765300"/>
                <a:gd name="connsiteX3" fmla="*/ 7467600 w 7493000"/>
                <a:gd name="connsiteY3" fmla="*/ 1765300 h 1765300"/>
                <a:gd name="connsiteX4" fmla="*/ 0 w 7493000"/>
                <a:gd name="connsiteY4" fmla="*/ 1727200 h 1765300"/>
                <a:gd name="connsiteX5" fmla="*/ 25400 w 7493000"/>
                <a:gd name="connsiteY5" fmla="*/ 292100 h 1765300"/>
                <a:gd name="connsiteX0" fmla="*/ 6883400 w 7493000"/>
                <a:gd name="connsiteY0" fmla="*/ 0 h 1765300"/>
                <a:gd name="connsiteX1" fmla="*/ 6819900 w 7493000"/>
                <a:gd name="connsiteY1" fmla="*/ 50800 h 1765300"/>
                <a:gd name="connsiteX2" fmla="*/ 7493000 w 7493000"/>
                <a:gd name="connsiteY2" fmla="*/ 0 h 1765300"/>
                <a:gd name="connsiteX3" fmla="*/ 7467600 w 7493000"/>
                <a:gd name="connsiteY3" fmla="*/ 1765300 h 1765300"/>
                <a:gd name="connsiteX4" fmla="*/ 0 w 7493000"/>
                <a:gd name="connsiteY4" fmla="*/ 1727200 h 1765300"/>
                <a:gd name="connsiteX5" fmla="*/ 25400 w 7493000"/>
                <a:gd name="connsiteY5" fmla="*/ 292100 h 1765300"/>
                <a:gd name="connsiteX0" fmla="*/ 6883400 w 7493000"/>
                <a:gd name="connsiteY0" fmla="*/ 0 h 1765300"/>
                <a:gd name="connsiteX1" fmla="*/ 7493000 w 7493000"/>
                <a:gd name="connsiteY1" fmla="*/ 0 h 1765300"/>
                <a:gd name="connsiteX2" fmla="*/ 7467600 w 7493000"/>
                <a:gd name="connsiteY2" fmla="*/ 1765300 h 1765300"/>
                <a:gd name="connsiteX3" fmla="*/ 0 w 7493000"/>
                <a:gd name="connsiteY3" fmla="*/ 1727200 h 1765300"/>
                <a:gd name="connsiteX4" fmla="*/ 25400 w 7493000"/>
                <a:gd name="connsiteY4" fmla="*/ 292100 h 1765300"/>
                <a:gd name="connsiteX0" fmla="*/ 6819900 w 7493000"/>
                <a:gd name="connsiteY0" fmla="*/ 50800 h 1765300"/>
                <a:gd name="connsiteX1" fmla="*/ 7493000 w 7493000"/>
                <a:gd name="connsiteY1" fmla="*/ 0 h 1765300"/>
                <a:gd name="connsiteX2" fmla="*/ 7467600 w 7493000"/>
                <a:gd name="connsiteY2" fmla="*/ 1765300 h 1765300"/>
                <a:gd name="connsiteX3" fmla="*/ 0 w 7493000"/>
                <a:gd name="connsiteY3" fmla="*/ 1727200 h 1765300"/>
                <a:gd name="connsiteX4" fmla="*/ 25400 w 7493000"/>
                <a:gd name="connsiteY4" fmla="*/ 292100 h 1765300"/>
                <a:gd name="connsiteX0" fmla="*/ 6819900 w 7505700"/>
                <a:gd name="connsiteY0" fmla="*/ 0 h 1714500"/>
                <a:gd name="connsiteX1" fmla="*/ 7505700 w 7505700"/>
                <a:gd name="connsiteY1" fmla="*/ 0 h 1714500"/>
                <a:gd name="connsiteX2" fmla="*/ 7467600 w 7505700"/>
                <a:gd name="connsiteY2" fmla="*/ 1714500 h 1714500"/>
                <a:gd name="connsiteX3" fmla="*/ 0 w 7505700"/>
                <a:gd name="connsiteY3" fmla="*/ 1676400 h 1714500"/>
                <a:gd name="connsiteX4" fmla="*/ 25400 w 7505700"/>
                <a:gd name="connsiteY4" fmla="*/ 241300 h 1714500"/>
                <a:gd name="connsiteX0" fmla="*/ 6819900 w 7505700"/>
                <a:gd name="connsiteY0" fmla="*/ 0 h 1676400"/>
                <a:gd name="connsiteX1" fmla="*/ 7505700 w 7505700"/>
                <a:gd name="connsiteY1" fmla="*/ 0 h 1676400"/>
                <a:gd name="connsiteX2" fmla="*/ 7505700 w 7505700"/>
                <a:gd name="connsiteY2" fmla="*/ 1676400 h 1676400"/>
                <a:gd name="connsiteX3" fmla="*/ 0 w 7505700"/>
                <a:gd name="connsiteY3" fmla="*/ 1676400 h 1676400"/>
                <a:gd name="connsiteX4" fmla="*/ 25400 w 7505700"/>
                <a:gd name="connsiteY4" fmla="*/ 241300 h 1676400"/>
                <a:gd name="connsiteX0" fmla="*/ 6858000 w 7543800"/>
                <a:gd name="connsiteY0" fmla="*/ 0 h 1676400"/>
                <a:gd name="connsiteX1" fmla="*/ 7543800 w 7543800"/>
                <a:gd name="connsiteY1" fmla="*/ 0 h 1676400"/>
                <a:gd name="connsiteX2" fmla="*/ 7543800 w 7543800"/>
                <a:gd name="connsiteY2" fmla="*/ 1676400 h 1676400"/>
                <a:gd name="connsiteX3" fmla="*/ 0 w 7543800"/>
                <a:gd name="connsiteY3" fmla="*/ 1676400 h 1676400"/>
                <a:gd name="connsiteX4" fmla="*/ 63500 w 7543800"/>
                <a:gd name="connsiteY4" fmla="*/ 241300 h 1676400"/>
                <a:gd name="connsiteX0" fmla="*/ 6858000 w 7543800"/>
                <a:gd name="connsiteY0" fmla="*/ 0 h 1676400"/>
                <a:gd name="connsiteX1" fmla="*/ 7543800 w 7543800"/>
                <a:gd name="connsiteY1" fmla="*/ 0 h 1676400"/>
                <a:gd name="connsiteX2" fmla="*/ 7543800 w 7543800"/>
                <a:gd name="connsiteY2" fmla="*/ 1676400 h 1676400"/>
                <a:gd name="connsiteX3" fmla="*/ 0 w 7543800"/>
                <a:gd name="connsiteY3" fmla="*/ 1676400 h 1676400"/>
                <a:gd name="connsiteX4" fmla="*/ 0 w 7543800"/>
                <a:gd name="connsiteY4" fmla="*/ 76200 h 167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43800" h="1676400">
                  <a:moveTo>
                    <a:pt x="6858000" y="0"/>
                  </a:moveTo>
                  <a:lnTo>
                    <a:pt x="7543800" y="0"/>
                  </a:lnTo>
                  <a:lnTo>
                    <a:pt x="7543800" y="1676400"/>
                  </a:lnTo>
                  <a:lnTo>
                    <a:pt x="0" y="1676400"/>
                  </a:lnTo>
                  <a:lnTo>
                    <a:pt x="0" y="7620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/>
            <p:cNvCxnSpPr/>
            <p:nvPr/>
          </p:nvCxnSpPr>
          <p:spPr bwMode="auto">
            <a:xfrm>
              <a:off x="8369132" y="1751012"/>
              <a:ext cx="6096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02" name="Group 101"/>
          <p:cNvGrpSpPr/>
          <p:nvPr/>
        </p:nvGrpSpPr>
        <p:grpSpPr bwMode="auto">
          <a:xfrm>
            <a:off x="2743200" y="4724400"/>
            <a:ext cx="3657600" cy="914400"/>
            <a:chOff x="2743200" y="4724400"/>
            <a:chExt cx="3657600" cy="914400"/>
          </a:xfrm>
        </p:grpSpPr>
        <p:sp>
          <p:nvSpPr>
            <p:cNvPr id="121" name="Rectangle 10"/>
            <p:cNvSpPr>
              <a:spLocks noChangeArrowheads="1"/>
            </p:cNvSpPr>
            <p:nvPr/>
          </p:nvSpPr>
          <p:spPr bwMode="auto">
            <a:xfrm>
              <a:off x="4038600" y="4876800"/>
              <a:ext cx="1143000" cy="762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11"/>
            <p:cNvSpPr>
              <a:spLocks noChangeShapeType="1"/>
            </p:cNvSpPr>
            <p:nvPr/>
          </p:nvSpPr>
          <p:spPr bwMode="auto">
            <a:xfrm>
              <a:off x="2819400" y="5257800"/>
              <a:ext cx="1219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2"/>
            <p:cNvSpPr>
              <a:spLocks noChangeShapeType="1"/>
            </p:cNvSpPr>
            <p:nvPr/>
          </p:nvSpPr>
          <p:spPr bwMode="auto">
            <a:xfrm>
              <a:off x="5181600" y="5257800"/>
              <a:ext cx="1219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TextBox 126"/>
            <p:cNvSpPr txBox="1"/>
            <p:nvPr/>
          </p:nvSpPr>
          <p:spPr bwMode="auto">
            <a:xfrm>
              <a:off x="5867400" y="4724400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0" dirty="0">
                  <a:latin typeface="+mj-lt"/>
                </a:rPr>
                <a:t>0</a:t>
              </a:r>
            </a:p>
          </p:txBody>
        </p:sp>
        <p:sp>
          <p:nvSpPr>
            <p:cNvPr id="129" name="TextBox 128"/>
            <p:cNvSpPr txBox="1"/>
            <p:nvPr/>
          </p:nvSpPr>
          <p:spPr bwMode="auto">
            <a:xfrm>
              <a:off x="2743200" y="4734580"/>
              <a:ext cx="4443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Helvetica"/>
                </a:rPr>
                <a:t>R</a:t>
              </a:r>
              <a:endParaRPr lang="en-US" sz="2800" dirty="0">
                <a:latin typeface="+mj-lt"/>
              </a:endParaRPr>
            </a:p>
          </p:txBody>
        </p:sp>
        <p:pic>
          <p:nvPicPr>
            <p:cNvPr id="96" name="Picture 95" descr="TP_tmp.emf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5" cstate="print"/>
            <a:stretch>
              <a:fillRect/>
            </a:stretch>
          </p:blipFill>
          <p:spPr bwMode="auto">
            <a:xfrm>
              <a:off x="4153365" y="4953000"/>
              <a:ext cx="974674" cy="507203"/>
            </a:xfrm>
            <a:prstGeom prst="rect">
              <a:avLst/>
            </a:prstGeom>
            <a:noFill/>
            <a:ln/>
            <a:effectLst/>
          </p:spPr>
        </p:pic>
      </p:grpSp>
      <p:pic>
        <p:nvPicPr>
          <p:cNvPr id="104" name="Picture 103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5" cstate="print"/>
          <a:stretch>
            <a:fillRect/>
          </a:stretch>
        </p:blipFill>
        <p:spPr bwMode="auto">
          <a:xfrm>
            <a:off x="1867365" y="5943600"/>
            <a:ext cx="974674" cy="507203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42356B-C1DC-497E-A94A-AD8DF2070299}" type="slidenum">
              <a:rPr lang="en-US"/>
              <a:pPr/>
              <a:t>4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Parseval’s theorem</a:t>
            </a:r>
          </a:p>
        </p:txBody>
      </p:sp>
      <p:sp>
        <p:nvSpPr>
          <p:cNvPr id="100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1371600"/>
            <a:ext cx="7848600" cy="1066800"/>
          </a:xfrm>
        </p:spPr>
        <p:txBody>
          <a:bodyPr/>
          <a:lstStyle/>
          <a:p>
            <a:pPr eaLnBrk="1" hangingPunct="1"/>
            <a:r>
              <a:rPr lang="en-US" dirty="0"/>
              <a:t>Let </a:t>
            </a:r>
            <a:r>
              <a:rPr lang="en-US" i="1" dirty="0"/>
              <a:t>f(k) </a:t>
            </a:r>
            <a:r>
              <a:rPr lang="en-US" dirty="0"/>
              <a:t>be a map from the integers to</a:t>
            </a:r>
          </a:p>
        </p:txBody>
      </p:sp>
      <p:sp>
        <p:nvSpPr>
          <p:cNvPr id="1003526" name="Rectangle 6"/>
          <p:cNvSpPr>
            <a:spLocks noChangeArrowheads="1"/>
          </p:cNvSpPr>
          <p:nvPr/>
        </p:nvSpPr>
        <p:spPr bwMode="auto">
          <a:xfrm>
            <a:off x="685800" y="2590800"/>
            <a:ext cx="7848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i="0" dirty="0">
                <a:latin typeface="Helvetica" pitchFamily="34" charset="0"/>
              </a:rPr>
              <a:t>Its (symmetric) Fourier transform is defined by </a:t>
            </a:r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701620" y="5867400"/>
            <a:ext cx="5232758" cy="798217"/>
          </a:xfrm>
          <a:prstGeom prst="rect">
            <a:avLst/>
          </a:prstGeom>
          <a:noFill/>
          <a:ln/>
          <a:effectLst/>
        </p:spPr>
      </p:pic>
      <p:sp>
        <p:nvSpPr>
          <p:cNvPr id="1003533" name="Rectangle 13"/>
          <p:cNvSpPr>
            <a:spLocks noChangeArrowheads="1"/>
          </p:cNvSpPr>
          <p:nvPr/>
        </p:nvSpPr>
        <p:spPr bwMode="auto">
          <a:xfrm>
            <a:off x="838200" y="5105400"/>
            <a:ext cx="7794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and</a:t>
            </a:r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970888" y="3810000"/>
            <a:ext cx="3872398" cy="899822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744778" y="4038600"/>
            <a:ext cx="2955443" cy="390323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7010400" y="1447800"/>
            <a:ext cx="609600" cy="3803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23" grpId="0" build="p"/>
      <p:bldP spid="1003526" grpId="0"/>
      <p:bldP spid="100353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481E32-1604-4A5D-B76B-480FB4BE8370}" type="slidenum">
              <a:rPr lang="en-US"/>
              <a:pPr/>
              <a:t>40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Reference input examples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76300"/>
            <a:ext cx="8153400" cy="3009900"/>
          </a:xfrm>
        </p:spPr>
        <p:txBody>
          <a:bodyPr/>
          <a:lstStyle/>
          <a:p>
            <a:pPr marL="533400" indent="-533400" eaLnBrk="1" hangingPunct="1">
              <a:lnSpc>
                <a:spcPct val="130000"/>
              </a:lnSpc>
              <a:buFontTx/>
              <a:buNone/>
            </a:pPr>
            <a:r>
              <a:rPr lang="en-US" dirty="0"/>
              <a:t>a)	Constant disturbance:</a:t>
            </a:r>
            <a:endParaRPr lang="en-US" sz="2400" b="1" dirty="0"/>
          </a:p>
          <a:p>
            <a:pPr marL="533400" indent="-533400" eaLnBrk="1" hangingPunct="1"/>
            <a:endParaRPr lang="en-US" sz="2400" b="1" dirty="0"/>
          </a:p>
          <a:p>
            <a:pPr marL="533400" indent="-533400" eaLnBrk="1" hangingPunct="1"/>
            <a:endParaRPr lang="en-US" sz="2400" b="1" dirty="0"/>
          </a:p>
          <a:p>
            <a:pPr marL="533400" indent="-533400" eaLnBrk="1" hangingPunct="1">
              <a:buFontTx/>
              <a:buNone/>
            </a:pPr>
            <a:r>
              <a:rPr lang="en-US" sz="2400" dirty="0"/>
              <a:t>Then,</a:t>
            </a:r>
          </a:p>
          <a:p>
            <a:pPr marL="533400" indent="-533400" eaLnBrk="1" hangingPunct="1">
              <a:buFontTx/>
              <a:buNone/>
            </a:pPr>
            <a:r>
              <a:rPr lang="en-US" sz="2400" dirty="0"/>
              <a:t>                                </a:t>
            </a:r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3341482" y="1828800"/>
            <a:ext cx="2459446" cy="321175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511021" y="2819400"/>
            <a:ext cx="2120368" cy="353717"/>
          </a:xfrm>
          <a:prstGeom prst="rect">
            <a:avLst/>
          </a:prstGeom>
          <a:noFill/>
          <a:ln/>
          <a:effectLst/>
        </p:spPr>
      </p:pic>
      <p:sp>
        <p:nvSpPr>
          <p:cNvPr id="10247" name="Rectangle 11"/>
          <p:cNvSpPr>
            <a:spLocks noChangeArrowheads="1"/>
          </p:cNvSpPr>
          <p:nvPr/>
        </p:nvSpPr>
        <p:spPr bwMode="auto">
          <a:xfrm>
            <a:off x="2933700" y="2667000"/>
            <a:ext cx="3276600" cy="762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Rectangle 12"/>
          <p:cNvSpPr>
            <a:spLocks noChangeArrowheads="1"/>
          </p:cNvSpPr>
          <p:nvPr/>
        </p:nvSpPr>
        <p:spPr bwMode="auto">
          <a:xfrm>
            <a:off x="685800" y="3581400"/>
            <a:ext cx="815340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lnSpc>
                <a:spcPct val="130000"/>
              </a:lnSpc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b)	Sinusoidal reference of </a:t>
            </a:r>
            <a:r>
              <a:rPr lang="en-US" sz="2800" b="1" u="sng" dirty="0">
                <a:latin typeface="Helvetica" pitchFamily="34" charset="0"/>
              </a:rPr>
              <a:t>known</a:t>
            </a:r>
            <a:r>
              <a:rPr lang="en-US" sz="2800" i="0" dirty="0">
                <a:latin typeface="Helvetica" pitchFamily="34" charset="0"/>
              </a:rPr>
              <a:t> frequency:</a:t>
            </a:r>
            <a:endParaRPr lang="en-US" b="1" i="0" dirty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b="1" i="0" dirty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b="1" i="0" dirty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</a:pPr>
            <a:r>
              <a:rPr lang="en-US" i="0" dirty="0">
                <a:latin typeface="Helvetica" pitchFamily="34" charset="0"/>
              </a:rPr>
              <a:t>Then,</a:t>
            </a:r>
          </a:p>
          <a:p>
            <a:pPr marL="533400" indent="-533400">
              <a:spcBef>
                <a:spcPct val="20000"/>
              </a:spcBef>
            </a:pPr>
            <a:r>
              <a:rPr lang="en-US" i="0" dirty="0">
                <a:latin typeface="Helvetica" pitchFamily="34" charset="0"/>
              </a:rPr>
              <a:t>                                </a:t>
            </a:r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827173" y="4572000"/>
            <a:ext cx="3488066" cy="321130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2707537" y="5943600"/>
            <a:ext cx="4303594" cy="368990"/>
          </a:xfrm>
          <a:prstGeom prst="rect">
            <a:avLst/>
          </a:prstGeom>
          <a:noFill/>
          <a:ln/>
          <a:effectLst/>
        </p:spPr>
      </p:pic>
      <p:sp>
        <p:nvSpPr>
          <p:cNvPr id="10251" name="Rectangle 17"/>
          <p:cNvSpPr>
            <a:spLocks noChangeArrowheads="1"/>
          </p:cNvSpPr>
          <p:nvPr/>
        </p:nvSpPr>
        <p:spPr bwMode="auto">
          <a:xfrm>
            <a:off x="1828800" y="5715000"/>
            <a:ext cx="6019800" cy="838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 animBg="1"/>
      <p:bldP spid="1025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9BD722-83D8-493A-A99E-DBE1464823A0}" type="slidenum">
              <a:rPr lang="en-US"/>
              <a:pPr/>
              <a:t>41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Reference input examples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76300"/>
            <a:ext cx="8229600" cy="1790700"/>
          </a:xfrm>
        </p:spPr>
        <p:txBody>
          <a:bodyPr/>
          <a:lstStyle/>
          <a:p>
            <a:pPr marL="533400" indent="-533400" eaLnBrk="1" hangingPunct="1">
              <a:lnSpc>
                <a:spcPct val="130000"/>
              </a:lnSpc>
              <a:buFontTx/>
              <a:buNone/>
            </a:pPr>
            <a:r>
              <a:rPr lang="en-US" dirty="0"/>
              <a:t>c)	Periodic reference of </a:t>
            </a:r>
            <a:r>
              <a:rPr lang="en-US" b="1" i="1" u="sng" dirty="0"/>
              <a:t>known</a:t>
            </a:r>
            <a:r>
              <a:rPr lang="en-US" dirty="0"/>
              <a:t> period</a:t>
            </a:r>
            <a:endParaRPr lang="en-US" sz="2400" b="1" dirty="0"/>
          </a:p>
          <a:p>
            <a:pPr marL="533400" indent="-533400" eaLnBrk="1" hangingPunct="1">
              <a:lnSpc>
                <a:spcPct val="90000"/>
              </a:lnSpc>
            </a:pPr>
            <a:endParaRPr lang="en-US" sz="2400" b="1" dirty="0"/>
          </a:p>
          <a:p>
            <a:pPr marL="533400" indent="-533400" eaLnBrk="1" hangingPunct="1">
              <a:lnSpc>
                <a:spcPct val="90000"/>
              </a:lnSpc>
            </a:pPr>
            <a:endParaRPr lang="en-US" sz="2400" b="1" dirty="0"/>
          </a:p>
          <a:p>
            <a:pPr marL="533400" indent="-533400" eaLnBrk="1" hangingPunct="1">
              <a:lnSpc>
                <a:spcPct val="90000"/>
              </a:lnSpc>
            </a:pPr>
            <a:endParaRPr lang="en-US" sz="2400" b="1" dirty="0"/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Then,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endParaRPr lang="en-US" sz="2400" dirty="0"/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endParaRPr lang="en-US" sz="2400" dirty="0"/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endParaRPr lang="en-US" sz="2400" dirty="0"/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endParaRPr lang="en-US" sz="2400" dirty="0"/>
          </a:p>
          <a:p>
            <a:pPr marL="0" indent="0" eaLnBrk="1" hangingPunct="1">
              <a:lnSpc>
                <a:spcPct val="130000"/>
              </a:lnSpc>
              <a:buFontTx/>
              <a:buNone/>
            </a:pPr>
            <a:r>
              <a:rPr lang="en-US" sz="2400" dirty="0"/>
              <a:t>In all of these three examples, the polynomial                                     has its zeros </a:t>
            </a:r>
            <a:r>
              <a:rPr lang="en-US" sz="2400" u="sng" dirty="0"/>
              <a:t>on the unit circle</a:t>
            </a:r>
            <a:r>
              <a:rPr lang="en-US" sz="2400" dirty="0"/>
              <a:t>.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                                </a:t>
            </a:r>
          </a:p>
        </p:txBody>
      </p:sp>
      <p:sp>
        <p:nvSpPr>
          <p:cNvPr id="11269" name="Rectangle 6"/>
          <p:cNvSpPr>
            <a:spLocks noChangeArrowheads="1"/>
          </p:cNvSpPr>
          <p:nvPr/>
        </p:nvSpPr>
        <p:spPr bwMode="auto">
          <a:xfrm>
            <a:off x="2933700" y="3276600"/>
            <a:ext cx="3276600" cy="762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Rectangle 7"/>
          <p:cNvSpPr>
            <a:spLocks noChangeArrowheads="1"/>
          </p:cNvSpPr>
          <p:nvPr/>
        </p:nvSpPr>
        <p:spPr bwMode="auto">
          <a:xfrm>
            <a:off x="685800" y="3581400"/>
            <a:ext cx="815340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lnSpc>
                <a:spcPct val="130000"/>
              </a:lnSpc>
              <a:spcBef>
                <a:spcPct val="20000"/>
              </a:spcBef>
            </a:pPr>
            <a:endParaRPr lang="en-US" i="0">
              <a:latin typeface="Helvetica" pitchFamily="34" charset="0"/>
            </a:endParaRPr>
          </a:p>
        </p:txBody>
      </p:sp>
      <p:pic>
        <p:nvPicPr>
          <p:cNvPr id="11271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86600" y="1066800"/>
            <a:ext cx="288925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289093" y="1973263"/>
            <a:ext cx="2556288" cy="321225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3376821" y="3424237"/>
            <a:ext cx="2377659" cy="369130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7010238" y="4876800"/>
            <a:ext cx="835793" cy="35379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777702-CB92-4A22-BF00-B04C721AAA09}" type="slidenum">
              <a:rPr lang="en-US"/>
              <a:pPr/>
              <a:t>42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FSLQR with reference input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1143000"/>
          </a:xfrm>
        </p:spPr>
        <p:txBody>
          <a:bodyPr/>
          <a:lstStyle/>
          <a:p>
            <a:pPr eaLnBrk="1" hangingPunct="1"/>
            <a:r>
              <a:rPr lang="en-US" dirty="0"/>
              <a:t>Define the reference frequency weight</a:t>
            </a:r>
          </a:p>
        </p:txBody>
      </p:sp>
      <p:sp>
        <p:nvSpPr>
          <p:cNvPr id="28677" name="Rectangle 7"/>
          <p:cNvSpPr>
            <a:spLocks noChangeArrowheads="1"/>
          </p:cNvSpPr>
          <p:nvPr/>
        </p:nvSpPr>
        <p:spPr bwMode="auto">
          <a:xfrm>
            <a:off x="685800" y="3124200"/>
            <a:ext cx="7848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where</a:t>
            </a:r>
          </a:p>
        </p:txBody>
      </p:sp>
      <p:pic>
        <p:nvPicPr>
          <p:cNvPr id="26" name="Picture 2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064697" y="2239963"/>
            <a:ext cx="4382782" cy="407701"/>
          </a:xfrm>
          <a:prstGeom prst="rect">
            <a:avLst/>
          </a:prstGeom>
          <a:noFill/>
          <a:ln/>
          <a:effectLst/>
        </p:spPr>
      </p:pic>
      <p:pic>
        <p:nvPicPr>
          <p:cNvPr id="41" name="Picture 4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752427" y="3581400"/>
            <a:ext cx="2411617" cy="848701"/>
          </a:xfrm>
          <a:prstGeom prst="rect">
            <a:avLst/>
          </a:prstGeom>
          <a:noFill/>
          <a:ln/>
          <a:effectLst/>
        </p:spPr>
      </p:pic>
      <p:sp>
        <p:nvSpPr>
          <p:cNvPr id="28" name="TextBox 27"/>
          <p:cNvSpPr txBox="1"/>
          <p:nvPr/>
        </p:nvSpPr>
        <p:spPr>
          <a:xfrm>
            <a:off x="5257800" y="4267200"/>
            <a:ext cx="3581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0" dirty="0">
                <a:latin typeface="+mj-lt"/>
              </a:rPr>
              <a:t>This is determined by the reference we are trying to follow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57800" y="3276600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0" dirty="0">
                <a:latin typeface="+mj-lt"/>
              </a:rPr>
              <a:t>We can choose this</a:t>
            </a:r>
          </a:p>
        </p:txBody>
      </p:sp>
      <p:cxnSp>
        <p:nvCxnSpPr>
          <p:cNvPr id="31" name="Straight Arrow Connector 30"/>
          <p:cNvCxnSpPr/>
          <p:nvPr/>
        </p:nvCxnSpPr>
        <p:spPr bwMode="auto">
          <a:xfrm rot="10800000" flipV="1">
            <a:off x="4267200" y="3581400"/>
            <a:ext cx="914400" cy="228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rot="10800000">
            <a:off x="4267200" y="4267200"/>
            <a:ext cx="990600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 bwMode="auto">
          <a:xfrm>
            <a:off x="1066800" y="5486400"/>
            <a:ext cx="3657600" cy="914400"/>
            <a:chOff x="1066800" y="5486400"/>
            <a:chExt cx="3657600" cy="914400"/>
          </a:xfrm>
        </p:grpSpPr>
        <p:sp>
          <p:nvSpPr>
            <p:cNvPr id="35" name="Rectangle 10"/>
            <p:cNvSpPr>
              <a:spLocks noChangeArrowheads="1"/>
            </p:cNvSpPr>
            <p:nvPr/>
          </p:nvSpPr>
          <p:spPr bwMode="auto">
            <a:xfrm>
              <a:off x="2362200" y="5638800"/>
              <a:ext cx="1143000" cy="762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11"/>
            <p:cNvSpPr>
              <a:spLocks noChangeShapeType="1"/>
            </p:cNvSpPr>
            <p:nvPr/>
          </p:nvSpPr>
          <p:spPr bwMode="auto">
            <a:xfrm>
              <a:off x="1143000" y="6019800"/>
              <a:ext cx="1219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2"/>
            <p:cNvSpPr>
              <a:spLocks noChangeShapeType="1"/>
            </p:cNvSpPr>
            <p:nvPr/>
          </p:nvSpPr>
          <p:spPr bwMode="auto">
            <a:xfrm>
              <a:off x="3505200" y="6019800"/>
              <a:ext cx="1219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 bwMode="auto">
            <a:xfrm>
              <a:off x="4191000" y="5486400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0" dirty="0">
                  <a:latin typeface="+mj-lt"/>
                </a:rPr>
                <a:t>0</a:t>
              </a:r>
            </a:p>
          </p:txBody>
        </p:sp>
        <p:sp>
          <p:nvSpPr>
            <p:cNvPr id="39" name="TextBox 38"/>
            <p:cNvSpPr txBox="1"/>
            <p:nvPr/>
          </p:nvSpPr>
          <p:spPr bwMode="auto">
            <a:xfrm>
              <a:off x="1066800" y="5496580"/>
              <a:ext cx="4443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Helvetica"/>
                </a:rPr>
                <a:t>R</a:t>
              </a:r>
              <a:endParaRPr lang="en-US" sz="2800" dirty="0">
                <a:latin typeface="+mj-lt"/>
              </a:endParaRPr>
            </a:p>
          </p:txBody>
        </p:sp>
        <p:pic>
          <p:nvPicPr>
            <p:cNvPr id="19" name="Picture 18" descr="TP_tmp.emf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 cstate="print"/>
            <a:stretch>
              <a:fillRect/>
            </a:stretch>
          </p:blipFill>
          <p:spPr bwMode="auto">
            <a:xfrm>
              <a:off x="2476965" y="5715000"/>
              <a:ext cx="974674" cy="507203"/>
            </a:xfrm>
            <a:prstGeom prst="rect">
              <a:avLst/>
            </a:prstGeom>
            <a:noFill/>
            <a:ln/>
            <a:effectLst/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7B6981-578E-4D55-AF0A-EA20E6A29243}" type="slidenum">
              <a:rPr lang="en-US"/>
              <a:pPr/>
              <a:t>43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Frequency-Shaped Cost Function</a:t>
            </a: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628650" y="21336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2970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47700" y="2819400"/>
            <a:ext cx="7848600" cy="1143000"/>
          </a:xfrm>
          <a:noFill/>
        </p:spPr>
        <p:txBody>
          <a:bodyPr/>
          <a:lstStyle/>
          <a:p>
            <a:pPr eaLnBrk="1" hangingPunct="1"/>
            <a:r>
              <a:rPr lang="en-US" dirty="0"/>
              <a:t>with</a:t>
            </a:r>
          </a:p>
        </p:txBody>
      </p:sp>
      <p:sp>
        <p:nvSpPr>
          <p:cNvPr id="1033224" name="AutoShape 8"/>
          <p:cNvSpPr>
            <a:spLocks/>
          </p:cNvSpPr>
          <p:nvPr/>
        </p:nvSpPr>
        <p:spPr bwMode="auto">
          <a:xfrm rot="5400000">
            <a:off x="3771900" y="3187700"/>
            <a:ext cx="381000" cy="3352800"/>
          </a:xfrm>
          <a:prstGeom prst="rightBrace">
            <a:avLst>
              <a:gd name="adj1" fmla="val 666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990600" y="5130800"/>
            <a:ext cx="6553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used for achieving</a:t>
            </a:r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4124665" y="5207000"/>
            <a:ext cx="2494868" cy="590860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627488" y="4191000"/>
            <a:ext cx="7896959" cy="492159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440628" y="1524000"/>
            <a:ext cx="5130506" cy="696232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4132060" y="2362200"/>
            <a:ext cx="4519882" cy="527133"/>
          </a:xfrm>
          <a:prstGeom prst="rect">
            <a:avLst/>
          </a:prstGeom>
          <a:noFill/>
          <a:ln/>
          <a:effectLst/>
        </p:spPr>
      </p:pic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990600" y="6019800"/>
            <a:ext cx="6553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(we will show why later)</a:t>
            </a:r>
          </a:p>
        </p:txBody>
      </p:sp>
      <p:pic>
        <p:nvPicPr>
          <p:cNvPr id="20" name="Picture 19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609600" y="3505200"/>
            <a:ext cx="4160431" cy="49216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3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3" grpId="0" build="p"/>
      <p:bldP spid="1033224" grpId="0" animBg="1"/>
      <p:bldP spid="2970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DBFAA9-0BEF-4C61-9841-FE9687309855}" type="slidenum">
              <a:rPr lang="en-US"/>
              <a:pPr/>
              <a:t>44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Frequency-Shaped Cost Function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914400"/>
            <a:ext cx="7886700" cy="76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Define the state, input, and output filters </a:t>
            </a:r>
            <a:endParaRPr lang="en-US" dirty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dirty="0"/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628650" y="19050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33400" y="1905000"/>
            <a:ext cx="3958411" cy="990600"/>
            <a:chOff x="1997776" y="1981200"/>
            <a:chExt cx="4567397" cy="1143000"/>
          </a:xfrm>
        </p:grpSpPr>
        <p:grpSp>
          <p:nvGrpSpPr>
            <p:cNvPr id="2" name="Group 13"/>
            <p:cNvGrpSpPr>
              <a:grpSpLocks/>
            </p:cNvGrpSpPr>
            <p:nvPr/>
          </p:nvGrpSpPr>
          <p:grpSpPr bwMode="auto">
            <a:xfrm>
              <a:off x="2209800" y="2057400"/>
              <a:ext cx="4038600" cy="1066800"/>
              <a:chOff x="1392" y="1248"/>
              <a:chExt cx="2544" cy="672"/>
            </a:xfrm>
          </p:grpSpPr>
          <p:sp>
            <p:nvSpPr>
              <p:cNvPr id="10261" name="Rectangle 10"/>
              <p:cNvSpPr>
                <a:spLocks noChangeArrowheads="1"/>
              </p:cNvSpPr>
              <p:nvPr/>
            </p:nvSpPr>
            <p:spPr bwMode="auto">
              <a:xfrm>
                <a:off x="2208" y="1248"/>
                <a:ext cx="912" cy="6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2" name="Line 11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3" name="Line 12"/>
              <p:cNvSpPr>
                <a:spLocks noChangeShapeType="1"/>
              </p:cNvSpPr>
              <p:nvPr/>
            </p:nvSpPr>
            <p:spPr bwMode="auto">
              <a:xfrm>
                <a:off x="3168" y="1584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" name="Picture 25" descr="txp_fig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3" cstate="print"/>
            <a:stretch>
              <a:fillRect/>
            </a:stretch>
          </p:blipFill>
          <p:spPr bwMode="auto">
            <a:xfrm>
              <a:off x="3598308" y="2362200"/>
              <a:ext cx="1256821" cy="458694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5" name="Picture 24" descr="txp_fig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4" cstate="print"/>
            <a:stretch>
              <a:fillRect/>
            </a:stretch>
          </p:blipFill>
          <p:spPr bwMode="auto">
            <a:xfrm>
              <a:off x="5274401" y="1981200"/>
              <a:ext cx="1290772" cy="458443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4" name="Picture 23" descr="txp_fig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5" cstate="print"/>
            <a:stretch>
              <a:fillRect/>
            </a:stretch>
          </p:blipFill>
          <p:spPr bwMode="auto">
            <a:xfrm>
              <a:off x="1997776" y="1981200"/>
              <a:ext cx="1138421" cy="390345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31" name="Group 30"/>
          <p:cNvGrpSpPr/>
          <p:nvPr/>
        </p:nvGrpSpPr>
        <p:grpSpPr>
          <a:xfrm>
            <a:off x="565869" y="4419600"/>
            <a:ext cx="3899839" cy="1126808"/>
            <a:chOff x="2030245" y="4643437"/>
            <a:chExt cx="4499814" cy="1300163"/>
          </a:xfrm>
        </p:grpSpPr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2286000" y="4876800"/>
              <a:ext cx="4038600" cy="1066800"/>
              <a:chOff x="1392" y="1248"/>
              <a:chExt cx="2544" cy="672"/>
            </a:xfrm>
          </p:grpSpPr>
          <p:sp>
            <p:nvSpPr>
              <p:cNvPr id="10258" name="Rectangle 15"/>
              <p:cNvSpPr>
                <a:spLocks noChangeArrowheads="1"/>
              </p:cNvSpPr>
              <p:nvPr/>
            </p:nvSpPr>
            <p:spPr bwMode="auto">
              <a:xfrm>
                <a:off x="2208" y="1248"/>
                <a:ext cx="912" cy="6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9" name="Line 16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0" name="Line 17"/>
              <p:cNvSpPr>
                <a:spLocks noChangeShapeType="1"/>
              </p:cNvSpPr>
              <p:nvPr/>
            </p:nvSpPr>
            <p:spPr bwMode="auto">
              <a:xfrm>
                <a:off x="3168" y="1584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8" name="Picture 27" descr="txp_fi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6" cstate="print"/>
            <a:stretch>
              <a:fillRect/>
            </a:stretch>
          </p:blipFill>
          <p:spPr bwMode="auto">
            <a:xfrm>
              <a:off x="3657600" y="5181600"/>
              <a:ext cx="1240512" cy="458694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9" name="Picture 28" descr="txp_fi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7" cstate="print"/>
            <a:stretch>
              <a:fillRect/>
            </a:stretch>
          </p:blipFill>
          <p:spPr bwMode="auto">
            <a:xfrm>
              <a:off x="5307927" y="4648200"/>
              <a:ext cx="1222132" cy="458300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7" name="Picture 26" descr="txp_fi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8" cstate="print"/>
            <a:stretch>
              <a:fillRect/>
            </a:stretch>
          </p:blipFill>
          <p:spPr bwMode="auto">
            <a:xfrm>
              <a:off x="2030245" y="4643437"/>
              <a:ext cx="1070311" cy="390409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1008673" name="AutoShape 33"/>
          <p:cNvSpPr>
            <a:spLocks/>
          </p:cNvSpPr>
          <p:nvPr/>
        </p:nvSpPr>
        <p:spPr bwMode="auto">
          <a:xfrm rot="5400000">
            <a:off x="2201512" y="2353912"/>
            <a:ext cx="533400" cy="1464376"/>
          </a:xfrm>
          <a:prstGeom prst="rightBrace">
            <a:avLst>
              <a:gd name="adj1" fmla="val 2976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8674" name="AutoShape 34"/>
          <p:cNvSpPr>
            <a:spLocks/>
          </p:cNvSpPr>
          <p:nvPr/>
        </p:nvSpPr>
        <p:spPr bwMode="auto">
          <a:xfrm rot="5400000">
            <a:off x="2277712" y="5004720"/>
            <a:ext cx="533400" cy="1464376"/>
          </a:xfrm>
          <a:prstGeom prst="rightBrace">
            <a:avLst>
              <a:gd name="adj1" fmla="val 2976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8675" name="Text Box 35"/>
          <p:cNvSpPr txBox="1">
            <a:spLocks noChangeArrowheads="1"/>
          </p:cNvSpPr>
          <p:nvPr/>
        </p:nvSpPr>
        <p:spPr bwMode="auto">
          <a:xfrm>
            <a:off x="1828800" y="3352800"/>
            <a:ext cx="1425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state filter</a:t>
            </a:r>
          </a:p>
        </p:txBody>
      </p:sp>
      <p:sp>
        <p:nvSpPr>
          <p:cNvPr id="1008676" name="Text Box 36"/>
          <p:cNvSpPr txBox="1">
            <a:spLocks noChangeArrowheads="1"/>
          </p:cNvSpPr>
          <p:nvPr/>
        </p:nvSpPr>
        <p:spPr bwMode="auto">
          <a:xfrm>
            <a:off x="1828800" y="6003608"/>
            <a:ext cx="1476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input filter</a:t>
            </a:r>
          </a:p>
        </p:txBody>
      </p:sp>
      <p:pic>
        <p:nvPicPr>
          <p:cNvPr id="59" name="Picture 5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5867400" y="2209800"/>
            <a:ext cx="1207972" cy="338445"/>
          </a:xfrm>
          <a:prstGeom prst="rect">
            <a:avLst/>
          </a:prstGeom>
          <a:noFill/>
          <a:ln/>
          <a:effectLst/>
        </p:spPr>
      </p:pic>
      <p:grpSp>
        <p:nvGrpSpPr>
          <p:cNvPr id="58" name="Group 57"/>
          <p:cNvGrpSpPr/>
          <p:nvPr/>
        </p:nvGrpSpPr>
        <p:grpSpPr>
          <a:xfrm>
            <a:off x="5105400" y="3352800"/>
            <a:ext cx="3759561" cy="990600"/>
            <a:chOff x="5105400" y="3352800"/>
            <a:chExt cx="3759561" cy="990600"/>
          </a:xfrm>
        </p:grpSpPr>
        <p:grpSp>
          <p:nvGrpSpPr>
            <p:cNvPr id="33" name="Group 13"/>
            <p:cNvGrpSpPr>
              <a:grpSpLocks/>
            </p:cNvGrpSpPr>
            <p:nvPr/>
          </p:nvGrpSpPr>
          <p:grpSpPr bwMode="auto">
            <a:xfrm>
              <a:off x="5149186" y="3418840"/>
              <a:ext cx="3500120" cy="924560"/>
              <a:chOff x="1392" y="1248"/>
              <a:chExt cx="2544" cy="672"/>
            </a:xfrm>
          </p:grpSpPr>
          <p:sp>
            <p:nvSpPr>
              <p:cNvPr id="37" name="Rectangle 10"/>
              <p:cNvSpPr>
                <a:spLocks noChangeArrowheads="1"/>
              </p:cNvSpPr>
              <p:nvPr/>
            </p:nvSpPr>
            <p:spPr bwMode="auto">
              <a:xfrm>
                <a:off x="2208" y="1248"/>
                <a:ext cx="912" cy="6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Line 11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12"/>
              <p:cNvSpPr>
                <a:spLocks noChangeShapeType="1"/>
              </p:cNvSpPr>
              <p:nvPr/>
            </p:nvSpPr>
            <p:spPr bwMode="auto">
              <a:xfrm>
                <a:off x="3168" y="1584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48" name="Picture 47" descr="txp_fig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0" cstate="print"/>
            <a:stretch>
              <a:fillRect/>
            </a:stretch>
          </p:blipFill>
          <p:spPr bwMode="auto">
            <a:xfrm>
              <a:off x="6367278" y="3683000"/>
              <a:ext cx="1059808" cy="338256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51" name="Picture 50" descr="txp_fi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1" cstate="print"/>
            <a:stretch>
              <a:fillRect/>
            </a:stretch>
          </p:blipFill>
          <p:spPr bwMode="auto">
            <a:xfrm>
              <a:off x="7864052" y="3352800"/>
              <a:ext cx="1000909" cy="338348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54" name="Picture 53" descr="txp_fi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2" cstate="print"/>
            <a:stretch>
              <a:fillRect/>
            </a:stretch>
          </p:blipFill>
          <p:spPr bwMode="auto">
            <a:xfrm>
              <a:off x="5105400" y="3352800"/>
              <a:ext cx="942751" cy="338401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40" name="AutoShape 33"/>
          <p:cNvSpPr>
            <a:spLocks/>
          </p:cNvSpPr>
          <p:nvPr/>
        </p:nvSpPr>
        <p:spPr bwMode="auto">
          <a:xfrm rot="5400000">
            <a:off x="6629400" y="3810000"/>
            <a:ext cx="533400" cy="1447800"/>
          </a:xfrm>
          <a:prstGeom prst="rightBrace">
            <a:avLst>
              <a:gd name="adj1" fmla="val 2976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 Box 35"/>
          <p:cNvSpPr txBox="1">
            <a:spLocks noChangeArrowheads="1"/>
          </p:cNvSpPr>
          <p:nvPr/>
        </p:nvSpPr>
        <p:spPr bwMode="auto">
          <a:xfrm>
            <a:off x="5943600" y="4800600"/>
            <a:ext cx="16433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output filter</a:t>
            </a:r>
          </a:p>
        </p:txBody>
      </p:sp>
      <p:cxnSp>
        <p:nvCxnSpPr>
          <p:cNvPr id="61" name="Straight Arrow Connector 60"/>
          <p:cNvCxnSpPr/>
          <p:nvPr/>
        </p:nvCxnSpPr>
        <p:spPr bwMode="auto">
          <a:xfrm rot="5400000">
            <a:off x="5676900" y="2705100"/>
            <a:ext cx="533400" cy="457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749A68-912A-40B5-9DB8-3F4FB060825C}" type="slidenum">
              <a:rPr lang="en-US"/>
              <a:pPr/>
              <a:t>45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Frequency-Shaped Cost Function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628650" y="21336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1009670" name="Rectangle 6"/>
          <p:cNvSpPr>
            <a:spLocks noChangeArrowheads="1"/>
          </p:cNvSpPr>
          <p:nvPr/>
        </p:nvSpPr>
        <p:spPr bwMode="auto">
          <a:xfrm>
            <a:off x="457200" y="4343400"/>
            <a:ext cx="24018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can be written</a:t>
            </a:r>
          </a:p>
        </p:txBody>
      </p:sp>
      <p:pic>
        <p:nvPicPr>
          <p:cNvPr id="20" name="Picture 1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304800" y="5486400"/>
            <a:ext cx="8686800" cy="557988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28600" y="1371600"/>
            <a:ext cx="7339016" cy="696187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971800" y="3505200"/>
            <a:ext cx="5997861" cy="527094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828800" y="2514600"/>
            <a:ext cx="5420513" cy="50973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967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BF395F-339F-484F-9320-EAD5B3C20638}" type="slidenum">
              <a:rPr lang="en-US"/>
              <a:pPr/>
              <a:t>46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Realizing the filters using LTI’s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628650" y="19050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1011739" name="Rectangle 27"/>
          <p:cNvSpPr>
            <a:spLocks noChangeArrowheads="1"/>
          </p:cNvSpPr>
          <p:nvPr/>
        </p:nvSpPr>
        <p:spPr bwMode="auto">
          <a:xfrm>
            <a:off x="533400" y="2667000"/>
            <a:ext cx="24256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be realized by</a:t>
            </a:r>
          </a:p>
        </p:txBody>
      </p:sp>
      <p:sp>
        <p:nvSpPr>
          <p:cNvPr id="1011740" name="Rectangle 28"/>
          <p:cNvSpPr>
            <a:spLocks noChangeArrowheads="1"/>
          </p:cNvSpPr>
          <p:nvPr/>
        </p:nvSpPr>
        <p:spPr bwMode="auto">
          <a:xfrm>
            <a:off x="457200" y="4876800"/>
            <a:ext cx="12636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so that</a:t>
            </a:r>
          </a:p>
        </p:txBody>
      </p:sp>
      <p:pic>
        <p:nvPicPr>
          <p:cNvPr id="30" name="Picture 2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887837" y="5486400"/>
            <a:ext cx="5317526" cy="475999"/>
          </a:xfrm>
          <a:prstGeom prst="rect">
            <a:avLst/>
          </a:prstGeom>
          <a:noFill/>
          <a:ln/>
          <a:effectLst/>
        </p:spPr>
      </p:pic>
      <p:pic>
        <p:nvPicPr>
          <p:cNvPr id="29" name="Picture 2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971531" y="4343400"/>
            <a:ext cx="4935022" cy="457265"/>
          </a:xfrm>
          <a:prstGeom prst="rect">
            <a:avLst/>
          </a:prstGeom>
          <a:noFill/>
          <a:ln/>
          <a:effectLst/>
        </p:spPr>
      </p:pic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457200" y="6181725"/>
            <a:ext cx="43608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is causal or strictly causal.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209800" y="1447800"/>
            <a:ext cx="4038600" cy="1066800"/>
            <a:chOff x="1392" y="1248"/>
            <a:chExt cx="2544" cy="672"/>
          </a:xfrm>
        </p:grpSpPr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2208" y="1248"/>
              <a:ext cx="912" cy="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1"/>
            <p:cNvSpPr>
              <a:spLocks noChangeShapeType="1"/>
            </p:cNvSpPr>
            <p:nvPr/>
          </p:nvSpPr>
          <p:spPr bwMode="auto">
            <a:xfrm>
              <a:off x="1392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>
              <a:off x="3168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2" name="Picture 2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3598308" y="1752600"/>
            <a:ext cx="1256821" cy="458694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5274401" y="1371600"/>
            <a:ext cx="1290772" cy="458443"/>
          </a:xfrm>
          <a:prstGeom prst="rect">
            <a:avLst/>
          </a:prstGeom>
          <a:noFill/>
          <a:ln/>
          <a:effectLst/>
        </p:spPr>
      </p:pic>
      <p:pic>
        <p:nvPicPr>
          <p:cNvPr id="24" name="Picture 23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997776" y="1371600"/>
            <a:ext cx="1138421" cy="390345"/>
          </a:xfrm>
          <a:prstGeom prst="rect">
            <a:avLst/>
          </a:prstGeom>
          <a:noFill/>
          <a:ln/>
          <a:effectLst/>
        </p:spPr>
      </p:pic>
      <p:pic>
        <p:nvPicPr>
          <p:cNvPr id="28" name="Picture 27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1219200" y="3505200"/>
            <a:ext cx="5658643" cy="380673"/>
          </a:xfrm>
          <a:prstGeom prst="rect">
            <a:avLst/>
          </a:prstGeom>
          <a:noFill/>
          <a:ln/>
          <a:effectLst/>
        </p:spPr>
      </p:pic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533400" y="838200"/>
            <a:ext cx="68480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Let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BF395F-339F-484F-9320-EAD5B3C20638}" type="slidenum">
              <a:rPr lang="en-US"/>
              <a:pPr/>
              <a:t>47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Realizing the filters using LTI’s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628650" y="19050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1011739" name="Rectangle 27"/>
          <p:cNvSpPr>
            <a:spLocks noChangeArrowheads="1"/>
          </p:cNvSpPr>
          <p:nvPr/>
        </p:nvSpPr>
        <p:spPr bwMode="auto">
          <a:xfrm>
            <a:off x="533400" y="2667000"/>
            <a:ext cx="24256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be realized by</a:t>
            </a:r>
          </a:p>
        </p:txBody>
      </p:sp>
      <p:sp>
        <p:nvSpPr>
          <p:cNvPr id="1011740" name="Rectangle 28"/>
          <p:cNvSpPr>
            <a:spLocks noChangeArrowheads="1"/>
          </p:cNvSpPr>
          <p:nvPr/>
        </p:nvSpPr>
        <p:spPr bwMode="auto">
          <a:xfrm>
            <a:off x="457200" y="4724400"/>
            <a:ext cx="43300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(with                     ) so that</a:t>
            </a:r>
          </a:p>
        </p:txBody>
      </p:sp>
      <p:pic>
        <p:nvPicPr>
          <p:cNvPr id="39" name="Picture 3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887661" y="5486400"/>
            <a:ext cx="5317876" cy="476030"/>
          </a:xfrm>
          <a:prstGeom prst="rect">
            <a:avLst/>
          </a:prstGeom>
          <a:noFill/>
          <a:ln/>
          <a:effectLst/>
        </p:spPr>
      </p:pic>
      <p:pic>
        <p:nvPicPr>
          <p:cNvPr id="37" name="Picture 3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962189" y="3962400"/>
            <a:ext cx="4953705" cy="457301"/>
          </a:xfrm>
          <a:prstGeom prst="rect">
            <a:avLst/>
          </a:prstGeom>
          <a:noFill/>
          <a:ln/>
          <a:effectLst/>
        </p:spPr>
      </p:pic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457200" y="6181725"/>
            <a:ext cx="52597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is causal (but not strictly causal)</a:t>
            </a:r>
          </a:p>
        </p:txBody>
      </p:sp>
      <p:pic>
        <p:nvPicPr>
          <p:cNvPr id="36" name="Picture 3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209477" y="3352800"/>
            <a:ext cx="5678088" cy="380674"/>
          </a:xfrm>
          <a:prstGeom prst="rect">
            <a:avLst/>
          </a:prstGeom>
          <a:noFill/>
          <a:ln/>
          <a:effectLst/>
        </p:spPr>
      </p:pic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533400" y="838200"/>
            <a:ext cx="68480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Let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286000" y="1447800"/>
            <a:ext cx="4038600" cy="1066800"/>
            <a:chOff x="1392" y="1248"/>
            <a:chExt cx="2544" cy="672"/>
          </a:xfrm>
        </p:grpSpPr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2208" y="1248"/>
              <a:ext cx="912" cy="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16"/>
            <p:cNvSpPr>
              <a:spLocks noChangeShapeType="1"/>
            </p:cNvSpPr>
            <p:nvPr/>
          </p:nvSpPr>
          <p:spPr bwMode="auto">
            <a:xfrm>
              <a:off x="1392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17"/>
            <p:cNvSpPr>
              <a:spLocks noChangeShapeType="1"/>
            </p:cNvSpPr>
            <p:nvPr/>
          </p:nvSpPr>
          <p:spPr bwMode="auto">
            <a:xfrm>
              <a:off x="3168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3" name="Picture 3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3657600" y="1752600"/>
            <a:ext cx="1240512" cy="458694"/>
          </a:xfrm>
          <a:prstGeom prst="rect">
            <a:avLst/>
          </a:prstGeom>
          <a:noFill/>
          <a:ln/>
          <a:effectLst/>
        </p:spPr>
      </p:pic>
      <p:pic>
        <p:nvPicPr>
          <p:cNvPr id="34" name="Picture 33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5307927" y="1219200"/>
            <a:ext cx="1222132" cy="458300"/>
          </a:xfrm>
          <a:prstGeom prst="rect">
            <a:avLst/>
          </a:prstGeom>
          <a:noFill/>
          <a:ln/>
          <a:effectLst/>
        </p:spPr>
      </p:pic>
      <p:pic>
        <p:nvPicPr>
          <p:cNvPr id="35" name="Picture 34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2030245" y="1214437"/>
            <a:ext cx="1070311" cy="390409"/>
          </a:xfrm>
          <a:prstGeom prst="rect">
            <a:avLst/>
          </a:prstGeom>
          <a:noFill/>
          <a:ln/>
          <a:effectLst/>
        </p:spPr>
      </p:pic>
      <p:pic>
        <p:nvPicPr>
          <p:cNvPr id="38" name="Picture 37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409700" y="4724400"/>
            <a:ext cx="18669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BF395F-339F-484F-9320-EAD5B3C20638}" type="slidenum">
              <a:rPr lang="en-US"/>
              <a:pPr/>
              <a:t>48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Realizing the filters using LTI’s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628650" y="19050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1011739" name="Rectangle 27"/>
          <p:cNvSpPr>
            <a:spLocks noChangeArrowheads="1"/>
          </p:cNvSpPr>
          <p:nvPr/>
        </p:nvSpPr>
        <p:spPr bwMode="auto">
          <a:xfrm>
            <a:off x="533400" y="2667000"/>
            <a:ext cx="24256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be realized by</a:t>
            </a:r>
          </a:p>
        </p:txBody>
      </p:sp>
      <p:sp>
        <p:nvSpPr>
          <p:cNvPr id="1011740" name="Rectangle 28"/>
          <p:cNvSpPr>
            <a:spLocks noChangeArrowheads="1"/>
          </p:cNvSpPr>
          <p:nvPr/>
        </p:nvSpPr>
        <p:spPr bwMode="auto">
          <a:xfrm>
            <a:off x="457200" y="4876800"/>
            <a:ext cx="12636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so that</a:t>
            </a:r>
          </a:p>
        </p:txBody>
      </p:sp>
      <p:pic>
        <p:nvPicPr>
          <p:cNvPr id="42" name="Picture 4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447800" y="5334000"/>
            <a:ext cx="6659774" cy="849164"/>
          </a:xfrm>
          <a:prstGeom prst="rect">
            <a:avLst/>
          </a:prstGeom>
          <a:noFill/>
          <a:ln/>
          <a:effectLst/>
        </p:spPr>
      </p:pic>
      <p:pic>
        <p:nvPicPr>
          <p:cNvPr id="33" name="Picture 3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2057079" y="4343400"/>
            <a:ext cx="4763925" cy="380703"/>
          </a:xfrm>
          <a:prstGeom prst="rect">
            <a:avLst/>
          </a:prstGeom>
          <a:noFill/>
          <a:ln/>
          <a:effectLst/>
        </p:spPr>
      </p:pic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457200" y="6181725"/>
            <a:ext cx="43608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is causal or strictly causal.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209800" y="1447800"/>
            <a:ext cx="4038600" cy="1066800"/>
            <a:chOff x="1392" y="1248"/>
            <a:chExt cx="2544" cy="672"/>
          </a:xfrm>
        </p:grpSpPr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2208" y="1248"/>
              <a:ext cx="912" cy="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1"/>
            <p:cNvSpPr>
              <a:spLocks noChangeShapeType="1"/>
            </p:cNvSpPr>
            <p:nvPr/>
          </p:nvSpPr>
          <p:spPr bwMode="auto">
            <a:xfrm>
              <a:off x="1392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>
              <a:off x="3168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6" name="Picture 2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3615290" y="1752600"/>
            <a:ext cx="1222855" cy="390295"/>
          </a:xfrm>
          <a:prstGeom prst="rect">
            <a:avLst/>
          </a:prstGeom>
          <a:noFill/>
          <a:ln/>
          <a:effectLst/>
        </p:spPr>
      </p:pic>
      <p:pic>
        <p:nvPicPr>
          <p:cNvPr id="27" name="Picture 26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5342504" y="1371600"/>
            <a:ext cx="1154564" cy="390290"/>
          </a:xfrm>
          <a:prstGeom prst="rect">
            <a:avLst/>
          </a:prstGeom>
          <a:noFill/>
          <a:ln/>
          <a:effectLst/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2023092" y="1371600"/>
            <a:ext cx="1087789" cy="390463"/>
          </a:xfrm>
          <a:prstGeom prst="rect">
            <a:avLst/>
          </a:prstGeom>
          <a:noFill/>
          <a:ln/>
          <a:effectLst/>
        </p:spPr>
      </p:pic>
      <p:pic>
        <p:nvPicPr>
          <p:cNvPr id="35" name="Picture 34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1295399" y="3505200"/>
            <a:ext cx="5506242" cy="380648"/>
          </a:xfrm>
          <a:prstGeom prst="rect">
            <a:avLst/>
          </a:prstGeom>
          <a:noFill/>
          <a:ln/>
          <a:effectLst/>
        </p:spPr>
      </p:pic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533400" y="838200"/>
            <a:ext cx="68480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Let</a:t>
            </a:r>
          </a:p>
        </p:txBody>
      </p:sp>
      <p:sp>
        <p:nvSpPr>
          <p:cNvPr id="43" name="Oval 42"/>
          <p:cNvSpPr/>
          <p:nvPr/>
        </p:nvSpPr>
        <p:spPr bwMode="auto">
          <a:xfrm>
            <a:off x="6934200" y="5715000"/>
            <a:ext cx="1295400" cy="5334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C04B29-3111-4A6B-B439-610685EB019A}" type="slidenum">
              <a:rPr lang="en-US"/>
              <a:pPr/>
              <a:t>49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Cost Function Realization</a:t>
            </a:r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628650" y="21336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1038341" name="Rectangle 5"/>
          <p:cNvSpPr>
            <a:spLocks noChangeArrowheads="1"/>
          </p:cNvSpPr>
          <p:nvPr/>
        </p:nvSpPr>
        <p:spPr bwMode="auto">
          <a:xfrm>
            <a:off x="609600" y="2667000"/>
            <a:ext cx="1254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where,</a:t>
            </a:r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55180" y="3429000"/>
            <a:ext cx="8584020" cy="1543094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835055" y="5179795"/>
            <a:ext cx="8028481" cy="1524924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428991" y="1600200"/>
            <a:ext cx="8257809" cy="917534"/>
          </a:xfrm>
          <a:prstGeom prst="rect">
            <a:avLst/>
          </a:prstGeom>
          <a:noFill/>
          <a:ln/>
          <a:effectLst/>
        </p:spPr>
      </p:pic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09600" y="838200"/>
            <a:ext cx="437645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Using </a:t>
            </a:r>
            <a:r>
              <a:rPr lang="en-US" sz="2800" i="0" dirty="0" err="1">
                <a:latin typeface="Helvetica" pitchFamily="34" charset="0"/>
              </a:rPr>
              <a:t>Parseval’s</a:t>
            </a:r>
            <a:r>
              <a:rPr lang="en-US" sz="2800" i="0" dirty="0">
                <a:latin typeface="Helvetica" pitchFamily="34" charset="0"/>
              </a:rPr>
              <a:t> theorem,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83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913339-3E3E-4117-8B27-3D9C00142A0F}" type="slidenum">
              <a:rPr lang="en-US"/>
              <a:pPr/>
              <a:t>5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Parseval’s theorem</a:t>
            </a:r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242196" y="1676400"/>
            <a:ext cx="6659606" cy="900112"/>
          </a:xfrm>
          <a:prstGeom prst="rect">
            <a:avLst/>
          </a:prstGeom>
          <a:noFill/>
          <a:ln/>
          <a:effectLst/>
        </p:spPr>
      </p:pic>
      <p:sp>
        <p:nvSpPr>
          <p:cNvPr id="1004555" name="Rectangle 11"/>
          <p:cNvSpPr>
            <a:spLocks noChangeArrowheads="1"/>
          </p:cNvSpPr>
          <p:nvPr/>
        </p:nvSpPr>
        <p:spPr bwMode="auto">
          <a:xfrm>
            <a:off x="381000" y="5791200"/>
            <a:ext cx="8610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i="0">
                <a:latin typeface="Helvetica" pitchFamily="34" charset="0"/>
              </a:rPr>
              <a:t>                                          (complex conjugate transpose)</a:t>
            </a:r>
            <a:endParaRPr lang="en-US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i="0">
              <a:latin typeface="Helvetica" pitchFamily="34" charset="0"/>
            </a:endParaRPr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446128" y="5791200"/>
            <a:ext cx="3330492" cy="390444"/>
          </a:xfrm>
          <a:prstGeom prst="rect">
            <a:avLst/>
          </a:prstGeom>
          <a:noFill/>
          <a:ln/>
          <a:effectLst/>
        </p:spPr>
      </p:pic>
      <p:sp>
        <p:nvSpPr>
          <p:cNvPr id="1004558" name="Rectangle 14"/>
          <p:cNvSpPr>
            <a:spLocks noChangeArrowheads="1"/>
          </p:cNvSpPr>
          <p:nvPr/>
        </p:nvSpPr>
        <p:spPr bwMode="auto">
          <a:xfrm>
            <a:off x="533400" y="3138488"/>
            <a:ext cx="1155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where</a:t>
            </a:r>
          </a:p>
        </p:txBody>
      </p:sp>
      <p:pic>
        <p:nvPicPr>
          <p:cNvPr id="10" name="Picture 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954578" y="4191000"/>
            <a:ext cx="2955443" cy="390323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4555" grpId="0"/>
      <p:bldP spid="100455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F05CA5-A475-48C6-9276-969D3E487CDA}" type="slidenum">
              <a:rPr lang="en-US"/>
              <a:pPr/>
              <a:t>50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Extended System Dynamics</a:t>
            </a: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628650" y="21336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1015819" name="AutoShape 11"/>
          <p:cNvSpPr>
            <a:spLocks/>
          </p:cNvSpPr>
          <p:nvPr/>
        </p:nvSpPr>
        <p:spPr bwMode="auto">
          <a:xfrm rot="5400000">
            <a:off x="1028700" y="2400300"/>
            <a:ext cx="381000" cy="1676400"/>
          </a:xfrm>
          <a:prstGeom prst="rightBrace">
            <a:avLst>
              <a:gd name="adj1" fmla="val 2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5820" name="AutoShape 12"/>
          <p:cNvSpPr>
            <a:spLocks/>
          </p:cNvSpPr>
          <p:nvPr/>
        </p:nvSpPr>
        <p:spPr bwMode="auto">
          <a:xfrm rot="5400000">
            <a:off x="6122025" y="2590800"/>
            <a:ext cx="381000" cy="1143000"/>
          </a:xfrm>
          <a:prstGeom prst="rightBrace">
            <a:avLst>
              <a:gd name="adj1" fmla="val 2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5821" name="AutoShape 13"/>
          <p:cNvSpPr>
            <a:spLocks/>
          </p:cNvSpPr>
          <p:nvPr/>
        </p:nvSpPr>
        <p:spPr bwMode="auto">
          <a:xfrm rot="5400000">
            <a:off x="7505700" y="2781300"/>
            <a:ext cx="381000" cy="762000"/>
          </a:xfrm>
          <a:prstGeom prst="rightBrace">
            <a:avLst>
              <a:gd name="adj1" fmla="val 2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5822" name="AutoShape 14"/>
          <p:cNvSpPr>
            <a:spLocks/>
          </p:cNvSpPr>
          <p:nvPr/>
        </p:nvSpPr>
        <p:spPr bwMode="auto">
          <a:xfrm rot="5400000">
            <a:off x="3962400" y="1676400"/>
            <a:ext cx="381000" cy="2971800"/>
          </a:xfrm>
          <a:prstGeom prst="rightBrace">
            <a:avLst>
              <a:gd name="adj1" fmla="val 566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9" name="Picture 1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533400" y="3623013"/>
            <a:ext cx="1546091" cy="339387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943600" y="3581400"/>
            <a:ext cx="848974" cy="339387"/>
          </a:xfrm>
          <a:prstGeom prst="rect">
            <a:avLst/>
          </a:prstGeom>
          <a:noFill/>
          <a:ln/>
          <a:effectLst/>
        </p:spPr>
      </p:pic>
      <p:pic>
        <p:nvPicPr>
          <p:cNvPr id="1015831" name="Picture 2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962400" y="3656012"/>
            <a:ext cx="407988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5833" name="Picture 2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467600" y="3581400"/>
            <a:ext cx="40798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158630" y="5257800"/>
            <a:ext cx="6826739" cy="463940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255180" y="1295400"/>
            <a:ext cx="8584020" cy="154309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5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15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1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15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15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15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5819" grpId="0" animBg="1"/>
      <p:bldP spid="1015820" grpId="0" animBg="1"/>
      <p:bldP spid="1015821" grpId="0" animBg="1"/>
      <p:bldP spid="101582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835055" y="2209800"/>
            <a:ext cx="8028481" cy="1524924"/>
          </a:xfrm>
          <a:prstGeom prst="rect">
            <a:avLst/>
          </a:prstGeom>
          <a:noFill/>
          <a:ln/>
          <a:effectLst/>
        </p:spPr>
      </p:pic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FB730D-22E9-4634-8E08-726CD66518BA}" type="slidenum">
              <a:rPr lang="en-US"/>
              <a:pPr/>
              <a:t>51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Extended System Cost</a:t>
            </a:r>
          </a:p>
        </p:txBody>
      </p:sp>
      <p:sp>
        <p:nvSpPr>
          <p:cNvPr id="1016843" name="AutoShape 11"/>
          <p:cNvSpPr>
            <a:spLocks/>
          </p:cNvSpPr>
          <p:nvPr/>
        </p:nvSpPr>
        <p:spPr bwMode="auto">
          <a:xfrm rot="5400000">
            <a:off x="6083925" y="3432514"/>
            <a:ext cx="381000" cy="1066800"/>
          </a:xfrm>
          <a:prstGeom prst="rightBrace">
            <a:avLst>
              <a:gd name="adj1" fmla="val 2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1" name="Picture 2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867400" y="4385013"/>
            <a:ext cx="848974" cy="339387"/>
          </a:xfrm>
          <a:prstGeom prst="rect">
            <a:avLst/>
          </a:prstGeom>
          <a:noFill/>
          <a:ln/>
          <a:effectLst/>
        </p:spPr>
      </p:pic>
      <p:sp>
        <p:nvSpPr>
          <p:cNvPr id="1016849" name="Rectangle 17"/>
          <p:cNvSpPr>
            <a:spLocks noChangeArrowheads="1"/>
          </p:cNvSpPr>
          <p:nvPr/>
        </p:nvSpPr>
        <p:spPr bwMode="auto">
          <a:xfrm>
            <a:off x="609600" y="1828800"/>
            <a:ext cx="11047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Using</a:t>
            </a:r>
          </a:p>
        </p:txBody>
      </p:sp>
      <p:sp>
        <p:nvSpPr>
          <p:cNvPr id="1016854" name="AutoShape 22"/>
          <p:cNvSpPr>
            <a:spLocks/>
          </p:cNvSpPr>
          <p:nvPr/>
        </p:nvSpPr>
        <p:spPr bwMode="auto">
          <a:xfrm rot="5400000">
            <a:off x="3848100" y="2421276"/>
            <a:ext cx="381000" cy="3048000"/>
          </a:xfrm>
          <a:prstGeom prst="rightBrace">
            <a:avLst>
              <a:gd name="adj1" fmla="val 58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16856" name="Picture 2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886200" y="4364376"/>
            <a:ext cx="374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6857" name="AutoShape 25"/>
          <p:cNvSpPr>
            <a:spLocks/>
          </p:cNvSpPr>
          <p:nvPr/>
        </p:nvSpPr>
        <p:spPr bwMode="auto">
          <a:xfrm rot="5400000">
            <a:off x="7543800" y="3602376"/>
            <a:ext cx="304800" cy="609600"/>
          </a:xfrm>
          <a:prstGeom prst="rightBrace">
            <a:avLst>
              <a:gd name="adj1" fmla="val 19314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16859" name="Picture 2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20000" y="4364376"/>
            <a:ext cx="40798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802624" y="5257800"/>
            <a:ext cx="6966698" cy="1053213"/>
          </a:xfrm>
          <a:prstGeom prst="rect">
            <a:avLst/>
          </a:prstGeom>
          <a:noFill/>
          <a:ln/>
          <a:effectLst/>
        </p:spPr>
      </p:pic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609600" y="4572000"/>
            <a:ext cx="472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the cost can be expressed</a:t>
            </a:r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428991" y="838200"/>
            <a:ext cx="8257809" cy="91753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6843" grpId="0" animBg="1"/>
      <p:bldP spid="1016849" grpId="0"/>
      <p:bldP spid="1016854" grpId="0" animBg="1"/>
      <p:bldP spid="1016857" grpId="0" animBg="1"/>
      <p:bldP spid="2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FB730D-22E9-4634-8E08-726CD66518BA}" type="slidenum">
              <a:rPr lang="en-US"/>
              <a:pPr/>
              <a:t>52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FSLQR with reference input</a:t>
            </a:r>
          </a:p>
        </p:txBody>
      </p:sp>
      <p:pic>
        <p:nvPicPr>
          <p:cNvPr id="25" name="Picture 2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143000" y="1828800"/>
            <a:ext cx="6966698" cy="1053213"/>
          </a:xfrm>
          <a:prstGeom prst="rect">
            <a:avLst/>
          </a:prstGeom>
          <a:noFill/>
          <a:ln/>
          <a:effectLst/>
        </p:spPr>
      </p:pic>
      <p:sp>
        <p:nvSpPr>
          <p:cNvPr id="16" name="TextBox 15"/>
          <p:cNvSpPr txBox="1"/>
          <p:nvPr/>
        </p:nvSpPr>
        <p:spPr>
          <a:xfrm>
            <a:off x="762000" y="1219200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+mj-lt"/>
              </a:rPr>
              <a:t>Minimize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000" y="3429000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+mj-lt"/>
              </a:rPr>
              <a:t>Subject to</a:t>
            </a:r>
          </a:p>
        </p:txBody>
      </p:sp>
      <p:pic>
        <p:nvPicPr>
          <p:cNvPr id="23" name="Picture 2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524000" y="4191000"/>
            <a:ext cx="6826739" cy="463940"/>
          </a:xfrm>
          <a:prstGeom prst="rect">
            <a:avLst/>
          </a:prstGeom>
          <a:noFill/>
          <a:ln/>
          <a:effectLst/>
        </p:spPr>
      </p:pic>
      <p:sp>
        <p:nvSpPr>
          <p:cNvPr id="24" name="TextBox 23"/>
          <p:cNvSpPr txBox="1"/>
          <p:nvPr/>
        </p:nvSpPr>
        <p:spPr>
          <a:xfrm>
            <a:off x="838200" y="5791200"/>
            <a:ext cx="4241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 standard LQR problem!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609600" y="5562600"/>
            <a:ext cx="746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0" dirty="0">
                <a:latin typeface="+mj-lt"/>
              </a:rPr>
              <a:t>for which                        is </a:t>
            </a:r>
            <a:r>
              <a:rPr lang="en-US" sz="2800" i="0" dirty="0" err="1">
                <a:latin typeface="+mj-lt"/>
              </a:rPr>
              <a:t>Schur</a:t>
            </a:r>
            <a:endParaRPr lang="en-US" sz="2800" i="0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pic>
        <p:nvPicPr>
          <p:cNvPr id="21" name="Picture 2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404358" y="1828800"/>
            <a:ext cx="3253242" cy="369360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914400" y="2362200"/>
            <a:ext cx="7638677" cy="457203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831200" y="4267200"/>
            <a:ext cx="2698036" cy="340934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524000" y="4724400"/>
            <a:ext cx="7413058" cy="340934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2268803" y="5638800"/>
            <a:ext cx="1998397" cy="359639"/>
          </a:xfrm>
          <a:prstGeom prst="rect">
            <a:avLst/>
          </a:prstGeom>
          <a:noFill/>
          <a:ln/>
          <a:effectLst/>
        </p:spPr>
      </p:pic>
      <p:sp>
        <p:nvSpPr>
          <p:cNvPr id="18" name="TextBox 17"/>
          <p:cNvSpPr txBox="1"/>
          <p:nvPr/>
        </p:nvSpPr>
        <p:spPr>
          <a:xfrm>
            <a:off x="609600" y="3200400"/>
            <a:ext cx="5897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>
                <a:latin typeface="+mj-lt"/>
              </a:rPr>
              <a:t>where </a:t>
            </a:r>
            <a:r>
              <a:rPr lang="en-US" sz="2800" dirty="0">
                <a:latin typeface="+mj-lt"/>
              </a:rPr>
              <a:t>P</a:t>
            </a:r>
            <a:r>
              <a:rPr lang="en-US" sz="2800" i="0" dirty="0">
                <a:latin typeface="+mj-lt"/>
              </a:rPr>
              <a:t> is the solution of the DARE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9600" y="914400"/>
            <a:ext cx="4243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>
                <a:latin typeface="+mj-lt"/>
              </a:rPr>
              <a:t>The optimal control law is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09600" y="1447800"/>
            <a:ext cx="5181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>
                <a:latin typeface="+mj-lt"/>
              </a:rPr>
              <a:t>The optimal control law exists if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2000" y="2819400"/>
            <a:ext cx="7696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buFont typeface="Arial" pitchFamily="34" charset="0"/>
              <a:buChar char="•"/>
            </a:pPr>
            <a:r>
              <a:rPr lang="en-US" sz="2800" i="0" dirty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 err="1">
                <a:latin typeface="Helvetica"/>
              </a:rPr>
              <a:t>A</a:t>
            </a:r>
            <a:r>
              <a:rPr lang="en-US" sz="2800" baseline="-25000" dirty="0" err="1">
                <a:latin typeface="Helvetica"/>
              </a:rPr>
              <a:t>e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>
                <a:latin typeface="Helvetica"/>
              </a:rPr>
              <a:t>B</a:t>
            </a:r>
            <a:r>
              <a:rPr lang="en-US" sz="2800" baseline="-25000" dirty="0">
                <a:latin typeface="Helvetica"/>
              </a:rPr>
              <a:t>e</a:t>
            </a:r>
            <a:r>
              <a:rPr lang="en-US" sz="2800" dirty="0">
                <a:latin typeface="+mj-lt"/>
              </a:rPr>
              <a:t>) </a:t>
            </a:r>
            <a:r>
              <a:rPr lang="en-US" sz="2800" i="0" dirty="0" err="1">
                <a:latin typeface="+mj-lt"/>
              </a:rPr>
              <a:t>stabilizable</a:t>
            </a:r>
            <a:endParaRPr lang="en-US" sz="2800" i="0" dirty="0">
              <a:latin typeface="+mj-lt"/>
            </a:endParaRPr>
          </a:p>
          <a:p>
            <a:pPr marL="274320" indent="-274320">
              <a:buFont typeface="Arial" pitchFamily="34" charset="0"/>
              <a:buChar char="•"/>
            </a:pPr>
            <a:endParaRPr lang="en-US" sz="2800" i="0" dirty="0">
              <a:latin typeface="+mj-lt"/>
            </a:endParaRPr>
          </a:p>
          <a:p>
            <a:pPr marL="274320" indent="-274320">
              <a:buFont typeface="Arial" pitchFamily="34" charset="0"/>
              <a:buChar char="•"/>
            </a:pPr>
            <a:r>
              <a:rPr lang="en-US" sz="2800" i="0" dirty="0">
                <a:latin typeface="+mj-lt"/>
              </a:rPr>
              <a:t>The state-space realization </a:t>
            </a:r>
            <a:r>
              <a:rPr lang="en-US" sz="2800" dirty="0" err="1">
                <a:latin typeface="Helvetica"/>
              </a:rPr>
              <a:t>C</a:t>
            </a:r>
            <a:r>
              <a:rPr lang="en-US" sz="2800" baseline="-25000" dirty="0" err="1">
                <a:latin typeface="Helvetica"/>
              </a:rPr>
              <a:t>e</a:t>
            </a:r>
            <a:r>
              <a:rPr lang="en-US" sz="2800" dirty="0">
                <a:latin typeface="Helvetica"/>
              </a:rPr>
              <a:t>(</a:t>
            </a:r>
            <a:r>
              <a:rPr lang="en-US" sz="2800" dirty="0" err="1">
                <a:latin typeface="Helvetica"/>
              </a:rPr>
              <a:t>zI-A</a:t>
            </a:r>
            <a:r>
              <a:rPr lang="en-US" sz="2800" baseline="-25000" dirty="0" err="1">
                <a:latin typeface="Helvetica"/>
              </a:rPr>
              <a:t>e</a:t>
            </a:r>
            <a:r>
              <a:rPr lang="en-US" sz="2800" dirty="0">
                <a:latin typeface="Helvetica"/>
              </a:rPr>
              <a:t>)</a:t>
            </a:r>
            <a:r>
              <a:rPr lang="en-US" sz="2800" baseline="30000" dirty="0">
                <a:latin typeface="Helvetica"/>
              </a:rPr>
              <a:t>-</a:t>
            </a:r>
            <a:r>
              <a:rPr lang="en-US" sz="2800" baseline="30000" dirty="0">
                <a:latin typeface="+mj-lt"/>
              </a:rPr>
              <a:t>1</a:t>
            </a:r>
            <a:r>
              <a:rPr lang="en-US" sz="2800" dirty="0">
                <a:latin typeface="Helvetica"/>
              </a:rPr>
              <a:t>B</a:t>
            </a:r>
            <a:r>
              <a:rPr lang="en-US" sz="2800" baseline="-25000" dirty="0">
                <a:latin typeface="Helvetica"/>
              </a:rPr>
              <a:t>e</a:t>
            </a:r>
            <a:r>
              <a:rPr lang="en-US" sz="2800" dirty="0">
                <a:latin typeface="+mj-lt"/>
              </a:rPr>
              <a:t> + </a:t>
            </a:r>
            <a:r>
              <a:rPr lang="en-US" sz="2800" dirty="0">
                <a:latin typeface="Helvetica"/>
              </a:rPr>
              <a:t>D</a:t>
            </a:r>
            <a:r>
              <a:rPr lang="en-US" sz="2800" baseline="-25000" dirty="0">
                <a:latin typeface="Helvetica"/>
              </a:rPr>
              <a:t>e</a:t>
            </a:r>
            <a:r>
              <a:rPr lang="en-US" sz="2800" dirty="0">
                <a:latin typeface="+mj-lt"/>
              </a:rPr>
              <a:t>  </a:t>
            </a:r>
            <a:r>
              <a:rPr lang="en-US" sz="2800" i="0" dirty="0">
                <a:latin typeface="+mj-lt"/>
              </a:rPr>
              <a:t>has no transmission zeros on the unit circle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Sufficient conditions for FSLQR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/>
              <a:t>The optimal control law exists if the following hold: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(</a:t>
            </a:r>
            <a:r>
              <a:rPr lang="en-US" sz="2400" i="1" dirty="0"/>
              <a:t>A</a:t>
            </a:r>
            <a:r>
              <a:rPr lang="en-US" sz="2400" dirty="0"/>
              <a:t>,</a:t>
            </a:r>
            <a:r>
              <a:rPr lang="en-US" sz="2400" i="1" dirty="0"/>
              <a:t>B</a:t>
            </a:r>
            <a:r>
              <a:rPr lang="en-US" sz="2400" dirty="0"/>
              <a:t>) is </a:t>
            </a:r>
            <a:r>
              <a:rPr lang="en-US" sz="2400" dirty="0" err="1"/>
              <a:t>stabilizable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 </a:t>
            </a:r>
            <a:r>
              <a:rPr lang="en-US" sz="2400" i="1" dirty="0" err="1"/>
              <a:t>Q</a:t>
            </a:r>
            <a:r>
              <a:rPr lang="en-US" sz="2400" i="1" baseline="-25000" dirty="0" err="1"/>
              <a:t>f</a:t>
            </a:r>
            <a:r>
              <a:rPr lang="en-US" sz="2400" dirty="0"/>
              <a:t> and </a:t>
            </a:r>
            <a:r>
              <a:rPr lang="en-US" sz="2400" i="1" dirty="0" err="1"/>
              <a:t>R</a:t>
            </a:r>
            <a:r>
              <a:rPr lang="en-US" sz="2400" i="1" baseline="-25000" dirty="0" err="1"/>
              <a:t>f</a:t>
            </a:r>
            <a:r>
              <a:rPr lang="en-US" sz="2400" dirty="0"/>
              <a:t> are stable (i.e. </a:t>
            </a:r>
            <a:r>
              <a:rPr lang="en-US" sz="2400" i="1" dirty="0"/>
              <a:t>A</a:t>
            </a:r>
            <a:r>
              <a:rPr lang="en-US" sz="2400" baseline="-25000" dirty="0"/>
              <a:t>1</a:t>
            </a:r>
            <a:r>
              <a:rPr lang="en-US" sz="2400" dirty="0"/>
              <a:t> and </a:t>
            </a:r>
            <a:r>
              <a:rPr lang="en-US" sz="2400" i="1" dirty="0"/>
              <a:t>A</a:t>
            </a:r>
            <a:r>
              <a:rPr lang="en-US" sz="2400" baseline="-25000" dirty="0"/>
              <a:t>2</a:t>
            </a:r>
            <a:r>
              <a:rPr lang="en-US" sz="2400" dirty="0"/>
              <a:t> are </a:t>
            </a:r>
            <a:r>
              <a:rPr lang="en-US" sz="2400" dirty="0" err="1"/>
              <a:t>Schur</a:t>
            </a:r>
            <a:r>
              <a:rPr lang="en-US" sz="2400" dirty="0"/>
              <a:t>)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                                           whenever </a:t>
            </a:r>
            <a:endParaRPr lang="en-US" sz="2400" i="1" dirty="0"/>
          </a:p>
          <a:p>
            <a:pPr marL="514350" indent="-514350">
              <a:buFont typeface="+mj-lt"/>
              <a:buAutoNum type="arabicPeriod"/>
            </a:pPr>
            <a:endParaRPr lang="en-US" sz="2400" i="1" dirty="0"/>
          </a:p>
          <a:p>
            <a:pPr marL="514350" indent="-514350">
              <a:buFont typeface="+mj-lt"/>
              <a:buAutoNum type="arabicPeriod"/>
            </a:pPr>
            <a:endParaRPr lang="en-US" sz="2400" i="1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                                          whenever </a:t>
            </a:r>
            <a:endParaRPr lang="en-US" sz="2400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pic>
        <p:nvPicPr>
          <p:cNvPr id="11" name="Picture 10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447928" y="3733800"/>
            <a:ext cx="3231812" cy="686255"/>
          </a:xfrm>
          <a:prstGeom prst="rect">
            <a:avLst/>
          </a:prstGeom>
          <a:noFill/>
          <a:ln/>
          <a:effectLst/>
        </p:spPr>
      </p:pic>
      <p:pic>
        <p:nvPicPr>
          <p:cNvPr id="8" name="Picture 7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6477000" y="3864404"/>
            <a:ext cx="914400" cy="285375"/>
          </a:xfrm>
          <a:prstGeom prst="rect">
            <a:avLst/>
          </a:prstGeom>
          <a:noFill/>
          <a:ln/>
          <a:effectLst/>
        </p:spPr>
      </p:pic>
      <p:pic>
        <p:nvPicPr>
          <p:cNvPr id="9" name="Picture 8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1447800" y="5029200"/>
            <a:ext cx="3232070" cy="686310"/>
          </a:xfrm>
          <a:prstGeom prst="rect">
            <a:avLst/>
          </a:prstGeom>
        </p:spPr>
      </p:pic>
      <p:pic>
        <p:nvPicPr>
          <p:cNvPr id="10" name="Picture 9" descr="TP_tmp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6629400" y="5410200"/>
            <a:ext cx="914400" cy="285375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P_tmp.b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6629400" y="4953000"/>
            <a:ext cx="2257143" cy="285465"/>
          </a:xfrm>
          <a:prstGeom prst="rect">
            <a:avLst/>
          </a:prstGeom>
          <a:noFill/>
          <a:ln/>
          <a:effectLst/>
        </p:spPr>
      </p:pic>
      <p:sp>
        <p:nvSpPr>
          <p:cNvPr id="14" name="Left Brace 13"/>
          <p:cNvSpPr/>
          <p:nvPr/>
        </p:nvSpPr>
        <p:spPr bwMode="auto">
          <a:xfrm>
            <a:off x="6400800" y="4800600"/>
            <a:ext cx="228600" cy="1066800"/>
          </a:xfrm>
          <a:prstGeom prst="lef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Sufficient conditions for FSLQR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/>
              <a:t>The optimal control law exists if the following hold: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 startAt="5"/>
            </a:pPr>
            <a:r>
              <a:rPr lang="en-US" sz="2400" dirty="0"/>
              <a:t>(</a:t>
            </a:r>
            <a:r>
              <a:rPr lang="en-US" sz="2400" i="1" dirty="0" err="1"/>
              <a:t>A</a:t>
            </a:r>
            <a:r>
              <a:rPr lang="en-US" sz="2400" i="1" baseline="-25000" dirty="0" err="1"/>
              <a:t>r</a:t>
            </a:r>
            <a:r>
              <a:rPr lang="en-US" sz="2400" dirty="0" err="1"/>
              <a:t>,</a:t>
            </a:r>
            <a:r>
              <a:rPr lang="en-US" sz="2400" i="1" dirty="0" err="1"/>
              <a:t>B</a:t>
            </a:r>
            <a:r>
              <a:rPr lang="en-US" sz="2400" i="1" baseline="-25000" dirty="0" err="1"/>
              <a:t>r</a:t>
            </a:r>
            <a:r>
              <a:rPr lang="en-US" sz="2400" dirty="0"/>
              <a:t>) is </a:t>
            </a:r>
            <a:r>
              <a:rPr lang="en-US" sz="2400" dirty="0" err="1"/>
              <a:t>stabilizable</a:t>
            </a:r>
            <a:endParaRPr lang="en-US" sz="2400" dirty="0"/>
          </a:p>
          <a:p>
            <a:pPr marL="514350" indent="-514350">
              <a:buFont typeface="+mj-lt"/>
              <a:buAutoNum type="arabicPeriod" startAt="5"/>
            </a:pPr>
            <a:endParaRPr lang="en-US" sz="2400" dirty="0"/>
          </a:p>
          <a:p>
            <a:pPr marL="514350" indent="-514350">
              <a:buFont typeface="+mj-lt"/>
              <a:buAutoNum type="arabicPeriod" startAt="5"/>
            </a:pPr>
            <a:r>
              <a:rPr lang="en-US" sz="2400" dirty="0"/>
              <a:t>(</a:t>
            </a:r>
            <a:r>
              <a:rPr lang="en-US" sz="2400" i="1" dirty="0" err="1"/>
              <a:t>C</a:t>
            </a:r>
            <a:r>
              <a:rPr lang="en-US" sz="2400" i="1" baseline="-25000" dirty="0" err="1"/>
              <a:t>r</a:t>
            </a:r>
            <a:r>
              <a:rPr lang="en-US" sz="2400" dirty="0" err="1"/>
              <a:t>,</a:t>
            </a:r>
            <a:r>
              <a:rPr lang="en-US" sz="2400" i="1" dirty="0" err="1"/>
              <a:t>A</a:t>
            </a:r>
            <a:r>
              <a:rPr lang="en-US" sz="2400" i="1" baseline="-25000" dirty="0" err="1"/>
              <a:t>r</a:t>
            </a:r>
            <a:r>
              <a:rPr lang="en-US" sz="2400" dirty="0"/>
              <a:t>) has no unobservable modes on the unit circle</a:t>
            </a:r>
          </a:p>
          <a:p>
            <a:pPr marL="514350" indent="-514350">
              <a:buFont typeface="+mj-lt"/>
              <a:buAutoNum type="arabicPeriod" startAt="5"/>
            </a:pPr>
            <a:endParaRPr lang="en-US" sz="2400" dirty="0"/>
          </a:p>
          <a:p>
            <a:pPr marL="514350" indent="-514350">
              <a:buFont typeface="+mj-lt"/>
              <a:buAutoNum type="arabicPeriod" startAt="5"/>
            </a:pPr>
            <a:endParaRPr lang="en-US" sz="2400" dirty="0"/>
          </a:p>
          <a:p>
            <a:pPr marL="514350" indent="-514350">
              <a:buFont typeface="+mj-lt"/>
              <a:buAutoNum type="arabicPeriod" startAt="5"/>
            </a:pPr>
            <a:r>
              <a:rPr lang="en-US" sz="2400" dirty="0"/>
              <a:t>                                           whenever </a:t>
            </a:r>
            <a:endParaRPr lang="en-US" sz="2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pic>
        <p:nvPicPr>
          <p:cNvPr id="17" name="Picture 16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219200" y="4038600"/>
            <a:ext cx="3508568" cy="831039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6650687" y="4572000"/>
            <a:ext cx="871825" cy="285465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6606167" y="4114800"/>
            <a:ext cx="2385433" cy="285430"/>
          </a:xfrm>
          <a:prstGeom prst="rect">
            <a:avLst/>
          </a:prstGeom>
          <a:noFill/>
          <a:ln/>
          <a:effectLst/>
        </p:spPr>
      </p:pic>
      <p:sp>
        <p:nvSpPr>
          <p:cNvPr id="14" name="Left Brace 13"/>
          <p:cNvSpPr/>
          <p:nvPr/>
        </p:nvSpPr>
        <p:spPr bwMode="auto">
          <a:xfrm>
            <a:off x="6400800" y="3962400"/>
            <a:ext cx="228600" cy="1066800"/>
          </a:xfrm>
          <a:prstGeom prst="lef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 on existence conditions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US" sz="2400" dirty="0"/>
              <a:t>Conditions 1-4 are the same as for the FSLQR without a reference input</a:t>
            </a:r>
          </a:p>
          <a:p>
            <a:pPr marL="514350" indent="-514350"/>
            <a:endParaRPr lang="en-US" sz="2400" dirty="0"/>
          </a:p>
          <a:p>
            <a:pPr marL="514350" indent="-514350"/>
            <a:r>
              <a:rPr lang="en-US" sz="2400" dirty="0"/>
              <a:t>Conditions 5-6 are met if the realization of </a:t>
            </a:r>
            <a:r>
              <a:rPr lang="en-US" sz="2400" i="1" dirty="0" err="1"/>
              <a:t>Q</a:t>
            </a:r>
            <a:r>
              <a:rPr lang="en-US" sz="2400" i="1" baseline="-25000" dirty="0" err="1"/>
              <a:t>r</a:t>
            </a:r>
            <a:r>
              <a:rPr lang="en-US" sz="2400" dirty="0"/>
              <a:t> is minimal</a:t>
            </a:r>
          </a:p>
          <a:p>
            <a:pPr marL="514350" indent="-514350"/>
            <a:endParaRPr lang="en-US" sz="2400" dirty="0"/>
          </a:p>
          <a:p>
            <a:pPr marL="514350" indent="-514350"/>
            <a:r>
              <a:rPr lang="en-US" sz="2400" dirty="0"/>
              <a:t>Condition 7 is a </a:t>
            </a:r>
            <a:r>
              <a:rPr lang="en-US" sz="2400" u="sng" dirty="0"/>
              <a:t>stronger</a:t>
            </a:r>
            <a:r>
              <a:rPr lang="en-US" sz="2400" dirty="0"/>
              <a:t> version of the condition that none of the unit circle or unstable </a:t>
            </a:r>
            <a:r>
              <a:rPr lang="en-US" sz="2400" dirty="0" err="1"/>
              <a:t>eigenvalues</a:t>
            </a:r>
            <a:r>
              <a:rPr lang="en-US" sz="2400" dirty="0"/>
              <a:t> of </a:t>
            </a:r>
            <a:r>
              <a:rPr lang="en-US" sz="2400" i="1" dirty="0" err="1"/>
              <a:t>A</a:t>
            </a:r>
            <a:r>
              <a:rPr lang="en-US" sz="2400" i="1" baseline="-25000" dirty="0" err="1"/>
              <a:t>r</a:t>
            </a:r>
            <a:r>
              <a:rPr lang="en-US" sz="2400" i="1" dirty="0"/>
              <a:t> </a:t>
            </a:r>
            <a:r>
              <a:rPr lang="en-US" sz="2400" dirty="0"/>
              <a:t>are transmission zeros of </a:t>
            </a:r>
            <a:r>
              <a:rPr lang="en-US" sz="2400" i="1" dirty="0"/>
              <a:t>C</a:t>
            </a:r>
            <a:r>
              <a:rPr lang="en-US" sz="2400" dirty="0"/>
              <a:t>(</a:t>
            </a:r>
            <a:r>
              <a:rPr lang="en-US" sz="2400" i="1" dirty="0" err="1"/>
              <a:t>zI</a:t>
            </a:r>
            <a:r>
              <a:rPr lang="en-US" sz="2400" dirty="0"/>
              <a:t>-</a:t>
            </a:r>
            <a:r>
              <a:rPr lang="en-US" sz="2400" i="1" dirty="0"/>
              <a:t>A</a:t>
            </a:r>
            <a:r>
              <a:rPr lang="en-US" sz="2400" dirty="0"/>
              <a:t>)</a:t>
            </a:r>
            <a:r>
              <a:rPr lang="en-US" sz="2400" baseline="30000" dirty="0"/>
              <a:t>-1</a:t>
            </a:r>
            <a:r>
              <a:rPr lang="en-US" sz="2400" i="1" dirty="0"/>
              <a:t>B</a:t>
            </a:r>
            <a:r>
              <a:rPr lang="en-US" sz="2400" dirty="0"/>
              <a:t>, the open-loop relationship between </a:t>
            </a:r>
            <a:r>
              <a:rPr lang="en-US" sz="2400" i="1" dirty="0"/>
              <a:t>u</a:t>
            </a:r>
            <a:r>
              <a:rPr lang="en-US" sz="2400" dirty="0"/>
              <a:t> and </a:t>
            </a:r>
            <a:r>
              <a:rPr lang="en-US" sz="2400" i="1" dirty="0"/>
              <a:t>y</a:t>
            </a:r>
          </a:p>
          <a:p>
            <a:pPr marL="914400" lvl="1" indent="-514350"/>
            <a:r>
              <a:rPr lang="en-US" sz="2400" dirty="0"/>
              <a:t>The condition here is not enough to guarantee FSLQR existence for reference tracking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29E23F-EFCC-45F4-88BA-40CE414CB14E}" type="slidenum">
              <a:rPr lang="en-US"/>
              <a:pPr/>
              <a:t>58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Implementation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685800"/>
          </a:xfrm>
        </p:spPr>
        <p:txBody>
          <a:bodyPr/>
          <a:lstStyle/>
          <a:p>
            <a:pPr eaLnBrk="1" hangingPunct="1"/>
            <a:r>
              <a:rPr lang="en-US"/>
              <a:t>Control</a:t>
            </a:r>
          </a:p>
        </p:txBody>
      </p:sp>
      <p:pic>
        <p:nvPicPr>
          <p:cNvPr id="8" name="Picture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051112" y="2209800"/>
            <a:ext cx="3180975" cy="380621"/>
          </a:xfrm>
          <a:prstGeom prst="rect">
            <a:avLst/>
          </a:prstGeom>
          <a:noFill/>
          <a:ln/>
          <a:effectLst/>
        </p:spPr>
      </p:pic>
      <p:pic>
        <p:nvPicPr>
          <p:cNvPr id="9" name="Picture 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066800" y="3048000"/>
            <a:ext cx="5580855" cy="1790947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066800" y="5349291"/>
            <a:ext cx="7753611" cy="36535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6FB6B3-CB29-4B27-904C-BB3525B1E987}" type="slidenum">
              <a:rPr lang="en-US"/>
              <a:pPr/>
              <a:t>59</a:t>
            </a:fld>
            <a:endParaRPr 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Block Diagram</a:t>
            </a:r>
          </a:p>
        </p:txBody>
      </p:sp>
      <p:pic>
        <p:nvPicPr>
          <p:cNvPr id="38927" name="Picture 4"/>
          <p:cNvPicPr>
            <a:picLocks noChangeAspect="1" noChangeArrowheads="1"/>
          </p:cNvPicPr>
          <p:nvPr/>
        </p:nvPicPr>
        <p:blipFill>
          <a:blip r:embed="rId32" cstate="print"/>
          <a:srcRect/>
          <a:stretch>
            <a:fillRect/>
          </a:stretch>
        </p:blipFill>
        <p:spPr bwMode="auto">
          <a:xfrm>
            <a:off x="457200" y="609600"/>
            <a:ext cx="8229600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8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3" cstate="print"/>
          <a:srcRect/>
          <a:stretch>
            <a:fillRect/>
          </a:stretch>
        </p:blipFill>
        <p:spPr bwMode="auto">
          <a:xfrm>
            <a:off x="7772400" y="609600"/>
            <a:ext cx="3429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9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4" cstate="print"/>
          <a:srcRect/>
          <a:stretch>
            <a:fillRect/>
          </a:stretch>
        </p:blipFill>
        <p:spPr bwMode="auto">
          <a:xfrm>
            <a:off x="5943600" y="762000"/>
            <a:ext cx="3048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31" name="Picture 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35" cstate="print"/>
          <a:srcRect/>
          <a:stretch>
            <a:fillRect/>
          </a:stretch>
        </p:blipFill>
        <p:spPr bwMode="auto">
          <a:xfrm>
            <a:off x="1524000" y="533400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33" name="Picture 1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36" cstate="print"/>
          <a:srcRect/>
          <a:stretch>
            <a:fillRect/>
          </a:stretch>
        </p:blipFill>
        <p:spPr bwMode="auto">
          <a:xfrm>
            <a:off x="3048000" y="1524000"/>
            <a:ext cx="457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34" name="Picture 11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37" cstate="print"/>
          <a:srcRect/>
          <a:stretch>
            <a:fillRect/>
          </a:stretch>
        </p:blipFill>
        <p:spPr bwMode="auto">
          <a:xfrm>
            <a:off x="1371600" y="13716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35" name="Picture 12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38" cstate="print"/>
          <a:srcRect/>
          <a:stretch>
            <a:fillRect/>
          </a:stretch>
        </p:blipFill>
        <p:spPr bwMode="auto">
          <a:xfrm>
            <a:off x="4572000" y="1828800"/>
            <a:ext cx="40005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36" name="Picture 14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39" cstate="print"/>
          <a:srcRect/>
          <a:stretch>
            <a:fillRect/>
          </a:stretch>
        </p:blipFill>
        <p:spPr bwMode="auto">
          <a:xfrm>
            <a:off x="2514600" y="1752600"/>
            <a:ext cx="384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37" name="Picture 15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40" cstate="print"/>
          <a:srcRect/>
          <a:stretch>
            <a:fillRect/>
          </a:stretch>
        </p:blipFill>
        <p:spPr bwMode="auto">
          <a:xfrm>
            <a:off x="3733800" y="1219200"/>
            <a:ext cx="32067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38" name="Picture 16" descr="txp_fi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41" cstate="print"/>
          <a:srcRect/>
          <a:stretch>
            <a:fillRect/>
          </a:stretch>
        </p:blipFill>
        <p:spPr bwMode="auto">
          <a:xfrm>
            <a:off x="2514600" y="2438400"/>
            <a:ext cx="4111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40" name="Picture 18" descr="txp_fig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42" cstate="print"/>
          <a:srcRect/>
          <a:stretch>
            <a:fillRect/>
          </a:stretch>
        </p:blipFill>
        <p:spPr bwMode="auto">
          <a:xfrm>
            <a:off x="4572000" y="2933700"/>
            <a:ext cx="3048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41" name="Picture 19" descr="txp_fig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43" cstate="print"/>
          <a:srcRect/>
          <a:stretch>
            <a:fillRect/>
          </a:stretch>
        </p:blipFill>
        <p:spPr bwMode="auto">
          <a:xfrm>
            <a:off x="2286000" y="3276600"/>
            <a:ext cx="5143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42" name="Picture 20" descr="txp_fig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44" cstate="print"/>
          <a:srcRect/>
          <a:stretch>
            <a:fillRect/>
          </a:stretch>
        </p:blipFill>
        <p:spPr bwMode="auto">
          <a:xfrm>
            <a:off x="6096000" y="3276600"/>
            <a:ext cx="32385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43" name="Picture 21" descr="txp_fig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45" cstate="print"/>
          <a:srcRect/>
          <a:stretch>
            <a:fillRect/>
          </a:stretch>
        </p:blipFill>
        <p:spPr bwMode="auto">
          <a:xfrm>
            <a:off x="3886200" y="3124200"/>
            <a:ext cx="368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44" name="Picture 22" descr="txp_fig"/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46" cstate="print"/>
          <a:srcRect/>
          <a:stretch>
            <a:fillRect/>
          </a:stretch>
        </p:blipFill>
        <p:spPr bwMode="auto">
          <a:xfrm>
            <a:off x="5181600" y="2514600"/>
            <a:ext cx="3810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45" name="Picture 23" descr="txp_fig"/>
          <p:cNvPicPr>
            <a:picLocks noChangeAspect="1" noChangeArrowheads="1"/>
          </p:cNvPicPr>
          <p:nvPr>
            <p:custDataLst>
              <p:tags r:id="rId15"/>
            </p:custDataLst>
          </p:nvPr>
        </p:nvPicPr>
        <p:blipFill>
          <a:blip r:embed="rId47" cstate="print"/>
          <a:srcRect/>
          <a:stretch>
            <a:fillRect/>
          </a:stretch>
        </p:blipFill>
        <p:spPr bwMode="auto">
          <a:xfrm>
            <a:off x="3886200" y="3810000"/>
            <a:ext cx="4111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47" name="Picture 26" descr="txp_fig"/>
          <p:cNvPicPr>
            <a:picLocks noChangeAspect="1" noChangeArrowheads="1"/>
          </p:cNvPicPr>
          <p:nvPr>
            <p:custDataLst>
              <p:tags r:id="rId16"/>
            </p:custDataLst>
          </p:nvPr>
        </p:nvPicPr>
        <p:blipFill>
          <a:blip r:embed="rId48" cstate="print"/>
          <a:srcRect/>
          <a:stretch>
            <a:fillRect/>
          </a:stretch>
        </p:blipFill>
        <p:spPr bwMode="auto">
          <a:xfrm>
            <a:off x="7607300" y="4826000"/>
            <a:ext cx="255588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49" name="Picture 30" descr="txp_fig"/>
          <p:cNvPicPr>
            <a:picLocks noChangeAspect="1" noChangeArrowheads="1"/>
          </p:cNvPicPr>
          <p:nvPr>
            <p:custDataLst>
              <p:tags r:id="rId17"/>
            </p:custDataLst>
          </p:nvPr>
        </p:nvPicPr>
        <p:blipFill>
          <a:blip r:embed="rId49" cstate="print"/>
          <a:srcRect/>
          <a:stretch>
            <a:fillRect/>
          </a:stretch>
        </p:blipFill>
        <p:spPr bwMode="auto">
          <a:xfrm>
            <a:off x="4800600" y="5791200"/>
            <a:ext cx="311150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45" descr="txp_fig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50" cstate="print"/>
          <a:stretch>
            <a:fillRect/>
          </a:stretch>
        </p:blipFill>
        <p:spPr bwMode="auto">
          <a:xfrm>
            <a:off x="7004678" y="762000"/>
            <a:ext cx="516268" cy="224143"/>
          </a:xfrm>
          <a:prstGeom prst="rect">
            <a:avLst/>
          </a:prstGeom>
          <a:noFill/>
          <a:ln/>
          <a:effectLst/>
        </p:spPr>
      </p:pic>
      <p:pic>
        <p:nvPicPr>
          <p:cNvPr id="47" name="Picture 46" descr="txp_fig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51" cstate="print"/>
          <a:stretch>
            <a:fillRect/>
          </a:stretch>
        </p:blipFill>
        <p:spPr bwMode="auto">
          <a:xfrm>
            <a:off x="5023089" y="3276600"/>
            <a:ext cx="698020" cy="249133"/>
          </a:xfrm>
          <a:prstGeom prst="rect">
            <a:avLst/>
          </a:prstGeom>
          <a:noFill/>
          <a:ln/>
          <a:effectLst/>
        </p:spPr>
      </p:pic>
      <p:pic>
        <p:nvPicPr>
          <p:cNvPr id="48" name="Picture 47" descr="txp_fig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52" cstate="print"/>
          <a:stretch>
            <a:fillRect/>
          </a:stretch>
        </p:blipFill>
        <p:spPr bwMode="auto">
          <a:xfrm>
            <a:off x="3657600" y="1894219"/>
            <a:ext cx="457200" cy="163181"/>
          </a:xfrm>
          <a:prstGeom prst="rect">
            <a:avLst/>
          </a:prstGeom>
          <a:noFill/>
          <a:ln/>
          <a:effectLst/>
        </p:spPr>
      </p:pic>
      <p:pic>
        <p:nvPicPr>
          <p:cNvPr id="42" name="Picture 41" descr="txp_fig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53" cstate="print"/>
          <a:stretch>
            <a:fillRect/>
          </a:stretch>
        </p:blipFill>
        <p:spPr bwMode="auto">
          <a:xfrm>
            <a:off x="2522140" y="4267200"/>
            <a:ext cx="411958" cy="259075"/>
          </a:xfrm>
          <a:prstGeom prst="rect">
            <a:avLst/>
          </a:prstGeom>
          <a:noFill/>
          <a:ln/>
          <a:effectLst/>
        </p:spPr>
      </p:pic>
      <p:pic>
        <p:nvPicPr>
          <p:cNvPr id="49" name="Picture 48" descr="txp_fig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54" cstate="print"/>
          <a:stretch>
            <a:fillRect/>
          </a:stretch>
        </p:blipFill>
        <p:spPr bwMode="auto">
          <a:xfrm>
            <a:off x="3498969" y="5791200"/>
            <a:ext cx="672861" cy="248959"/>
          </a:xfrm>
          <a:prstGeom prst="rect">
            <a:avLst/>
          </a:prstGeom>
          <a:noFill/>
          <a:ln/>
          <a:effectLst/>
        </p:spPr>
      </p:pic>
      <p:pic>
        <p:nvPicPr>
          <p:cNvPr id="38950" name="Picture 33" descr="txp_fig"/>
          <p:cNvPicPr>
            <a:picLocks noChangeAspect="1" noChangeArrowheads="1"/>
          </p:cNvPicPr>
          <p:nvPr>
            <p:custDataLst>
              <p:tags r:id="rId23"/>
            </p:custDataLst>
          </p:nvPr>
        </p:nvPicPr>
        <p:blipFill>
          <a:blip r:embed="rId55" cstate="print"/>
          <a:srcRect/>
          <a:stretch>
            <a:fillRect/>
          </a:stretch>
        </p:blipFill>
        <p:spPr bwMode="auto">
          <a:xfrm>
            <a:off x="2362200" y="5715000"/>
            <a:ext cx="3524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51" name="Picture 34" descr="txp_fig"/>
          <p:cNvPicPr>
            <a:picLocks noChangeAspect="1" noChangeArrowheads="1"/>
          </p:cNvPicPr>
          <p:nvPr>
            <p:custDataLst>
              <p:tags r:id="rId24"/>
            </p:custDataLst>
          </p:nvPr>
        </p:nvPicPr>
        <p:blipFill>
          <a:blip r:embed="rId56" cstate="print"/>
          <a:srcRect/>
          <a:stretch>
            <a:fillRect/>
          </a:stretch>
        </p:blipFill>
        <p:spPr bwMode="auto">
          <a:xfrm>
            <a:off x="2362200" y="5029200"/>
            <a:ext cx="395288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52" name="Picture 38" descr="txp_fig"/>
          <p:cNvPicPr>
            <a:picLocks noChangeAspect="1" noChangeArrowheads="1"/>
          </p:cNvPicPr>
          <p:nvPr>
            <p:custDataLst>
              <p:tags r:id="rId25"/>
            </p:custDataLst>
          </p:nvPr>
        </p:nvPicPr>
        <p:blipFill>
          <a:blip r:embed="rId57" cstate="print"/>
          <a:srcRect/>
          <a:stretch>
            <a:fillRect/>
          </a:stretch>
        </p:blipFill>
        <p:spPr bwMode="auto">
          <a:xfrm>
            <a:off x="8382000" y="5486400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53" name="Picture 40" descr="txp_fig"/>
          <p:cNvPicPr>
            <a:picLocks noChangeAspect="1" noChangeArrowheads="1"/>
          </p:cNvPicPr>
          <p:nvPr>
            <p:custDataLst>
              <p:tags r:id="rId26"/>
            </p:custDataLst>
          </p:nvPr>
        </p:nvPicPr>
        <p:blipFill>
          <a:blip r:embed="rId58" cstate="print"/>
          <a:srcRect/>
          <a:stretch>
            <a:fillRect/>
          </a:stretch>
        </p:blipFill>
        <p:spPr bwMode="auto">
          <a:xfrm>
            <a:off x="7924800" y="5343525"/>
            <a:ext cx="304800" cy="266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54" name="Picture 42" descr="txp_fig"/>
          <p:cNvPicPr>
            <a:picLocks noChangeAspect="1" noChangeArrowheads="1"/>
          </p:cNvPicPr>
          <p:nvPr>
            <p:custDataLst>
              <p:tags r:id="rId27"/>
            </p:custDataLst>
          </p:nvPr>
        </p:nvPicPr>
        <p:blipFill>
          <a:blip r:embed="rId59" cstate="print"/>
          <a:srcRect/>
          <a:stretch>
            <a:fillRect/>
          </a:stretch>
        </p:blipFill>
        <p:spPr bwMode="auto">
          <a:xfrm>
            <a:off x="6540500" y="5492750"/>
            <a:ext cx="3048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55" name="Picture 44" descr="txp_fig"/>
          <p:cNvPicPr>
            <a:picLocks noChangeAspect="1" noChangeArrowheads="1"/>
          </p:cNvPicPr>
          <p:nvPr>
            <p:custDataLst>
              <p:tags r:id="rId28"/>
            </p:custDataLst>
          </p:nvPr>
        </p:nvPicPr>
        <p:blipFill>
          <a:blip r:embed="rId60" cstate="print"/>
          <a:srcRect/>
          <a:stretch>
            <a:fillRect/>
          </a:stretch>
        </p:blipFill>
        <p:spPr bwMode="auto">
          <a:xfrm>
            <a:off x="533400" y="533400"/>
            <a:ext cx="2095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8" name="Oval 48"/>
          <p:cNvSpPr>
            <a:spLocks noChangeArrowheads="1"/>
          </p:cNvSpPr>
          <p:nvPr/>
        </p:nvSpPr>
        <p:spPr bwMode="auto">
          <a:xfrm>
            <a:off x="1295400" y="5767388"/>
            <a:ext cx="304800" cy="304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Rectangle 49"/>
          <p:cNvSpPr>
            <a:spLocks noChangeArrowheads="1"/>
          </p:cNvSpPr>
          <p:nvPr/>
        </p:nvSpPr>
        <p:spPr bwMode="auto">
          <a:xfrm>
            <a:off x="2895600" y="6224588"/>
            <a:ext cx="5334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Line 50"/>
          <p:cNvSpPr>
            <a:spLocks noChangeShapeType="1"/>
          </p:cNvSpPr>
          <p:nvPr/>
        </p:nvSpPr>
        <p:spPr bwMode="auto">
          <a:xfrm flipH="1">
            <a:off x="3429000" y="6376988"/>
            <a:ext cx="213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21" name="Line 51"/>
          <p:cNvSpPr>
            <a:spLocks noChangeShapeType="1"/>
          </p:cNvSpPr>
          <p:nvPr/>
        </p:nvSpPr>
        <p:spPr bwMode="auto">
          <a:xfrm flipV="1">
            <a:off x="1371600" y="6072188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22" name="Line 52"/>
          <p:cNvSpPr>
            <a:spLocks noChangeShapeType="1"/>
          </p:cNvSpPr>
          <p:nvPr/>
        </p:nvSpPr>
        <p:spPr bwMode="auto">
          <a:xfrm>
            <a:off x="1371600" y="6376988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3" name="Line 53"/>
          <p:cNvSpPr>
            <a:spLocks noChangeShapeType="1"/>
          </p:cNvSpPr>
          <p:nvPr/>
        </p:nvSpPr>
        <p:spPr bwMode="auto">
          <a:xfrm>
            <a:off x="5562600" y="5919788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4" name="Line 54"/>
          <p:cNvSpPr>
            <a:spLocks noChangeShapeType="1"/>
          </p:cNvSpPr>
          <p:nvPr/>
        </p:nvSpPr>
        <p:spPr bwMode="auto">
          <a:xfrm flipH="1">
            <a:off x="609600" y="5919788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38925" name="Picture 56" descr="txp_fig"/>
          <p:cNvPicPr>
            <a:picLocks noChangeAspect="1" noChangeArrowheads="1"/>
          </p:cNvPicPr>
          <p:nvPr>
            <p:custDataLst>
              <p:tags r:id="rId29"/>
            </p:custDataLst>
          </p:nvPr>
        </p:nvPicPr>
        <p:blipFill>
          <a:blip r:embed="rId61" cstate="print"/>
          <a:srcRect/>
          <a:stretch>
            <a:fillRect/>
          </a:stretch>
        </p:blipFill>
        <p:spPr bwMode="auto">
          <a:xfrm>
            <a:off x="2971800" y="6324600"/>
            <a:ext cx="417513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6" name="Text Box 57"/>
          <p:cNvSpPr txBox="1">
            <a:spLocks noChangeArrowheads="1"/>
          </p:cNvSpPr>
          <p:nvPr/>
        </p:nvSpPr>
        <p:spPr bwMode="auto">
          <a:xfrm>
            <a:off x="914400" y="5943600"/>
            <a:ext cx="390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+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5F8573-3DAF-4AE7-906D-FC481A7B03AA}" type="slidenum">
              <a:rPr lang="en-US"/>
              <a:pPr/>
              <a:t>6</a:t>
            </a:fld>
            <a:endParaRPr lang="en-US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533400" y="1219200"/>
            <a:ext cx="1133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Proof:</a:t>
            </a:r>
          </a:p>
        </p:txBody>
      </p:sp>
      <p:pic>
        <p:nvPicPr>
          <p:cNvPr id="14" name="Picture 1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242196" y="152400"/>
            <a:ext cx="6659606" cy="900112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685800" y="2083855"/>
            <a:ext cx="2137897" cy="721346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2949917" y="2057400"/>
            <a:ext cx="5486945" cy="749073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1533441" y="4827053"/>
            <a:ext cx="5772318" cy="857639"/>
          </a:xfrm>
          <a:prstGeom prst="rect">
            <a:avLst/>
          </a:prstGeom>
          <a:noFill/>
          <a:ln/>
          <a:effectLst/>
        </p:spPr>
      </p:pic>
      <p:sp>
        <p:nvSpPr>
          <p:cNvPr id="1005582" name="AutoShape 14"/>
          <p:cNvSpPr>
            <a:spLocks/>
          </p:cNvSpPr>
          <p:nvPr/>
        </p:nvSpPr>
        <p:spPr bwMode="auto">
          <a:xfrm rot="-5400000">
            <a:off x="6477000" y="76200"/>
            <a:ext cx="304800" cy="3657600"/>
          </a:xfrm>
          <a:prstGeom prst="rightBrace">
            <a:avLst>
              <a:gd name="adj1" fmla="val 6785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5583" name="AutoShape 15"/>
          <p:cNvSpPr>
            <a:spLocks/>
          </p:cNvSpPr>
          <p:nvPr/>
        </p:nvSpPr>
        <p:spPr bwMode="auto">
          <a:xfrm rot="5400000">
            <a:off x="4038600" y="4114800"/>
            <a:ext cx="381000" cy="3581400"/>
          </a:xfrm>
          <a:prstGeom prst="rightBrace">
            <a:avLst>
              <a:gd name="adj1" fmla="val 6309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5867400" y="1447800"/>
            <a:ext cx="696651" cy="339656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2641517" y="6096000"/>
            <a:ext cx="1528928" cy="390387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1511823" y="3505200"/>
            <a:ext cx="5527271" cy="857638"/>
          </a:xfrm>
          <a:prstGeom prst="rect">
            <a:avLst/>
          </a:prstGeom>
          <a:noFill/>
          <a:ln/>
          <a:effectLst/>
        </p:spPr>
      </p:pic>
      <p:sp>
        <p:nvSpPr>
          <p:cNvPr id="26" name="Rectangle 25"/>
          <p:cNvSpPr/>
          <p:nvPr/>
        </p:nvSpPr>
        <p:spPr bwMode="auto">
          <a:xfrm>
            <a:off x="8458200" y="6172200"/>
            <a:ext cx="304800" cy="304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5541963" y="5024438"/>
            <a:ext cx="304270" cy="4667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/>
          <a:srcRect l="33094" t="13164" r="51714" b="17269"/>
          <a:stretch>
            <a:fillRect/>
          </a:stretch>
        </p:blipFill>
        <p:spPr bwMode="auto">
          <a:xfrm>
            <a:off x="3949832" y="4956065"/>
            <a:ext cx="839735" cy="59663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05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5582" grpId="0" animBg="1"/>
      <p:bldP spid="1005583" grpId="0" animBg="1"/>
      <p:bldP spid="2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76004E-2278-4701-9387-4A5ED449FCB1}" type="slidenum">
              <a:rPr lang="en-US"/>
              <a:pPr/>
              <a:t>60</a:t>
            </a:fld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FSLQR with reference input – Block Diagram</a:t>
            </a:r>
          </a:p>
        </p:txBody>
      </p:sp>
      <p:grpSp>
        <p:nvGrpSpPr>
          <p:cNvPr id="41" name="Group 40"/>
          <p:cNvGrpSpPr/>
          <p:nvPr/>
        </p:nvGrpSpPr>
        <p:grpSpPr bwMode="auto">
          <a:xfrm>
            <a:off x="990598" y="1828800"/>
            <a:ext cx="7218947" cy="2286000"/>
            <a:chOff x="990599" y="1828800"/>
            <a:chExt cx="7218947" cy="2286000"/>
          </a:xfrm>
        </p:grpSpPr>
        <p:pic>
          <p:nvPicPr>
            <p:cNvPr id="39954" name="Picture 57"/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990599" y="1888958"/>
              <a:ext cx="7218947" cy="22258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942" name="Picture 29" descr="txp_fig"/>
            <p:cNvPicPr>
              <a:picLocks noChangeAspect="1" noChangeArrowheads="1"/>
            </p:cNvPicPr>
            <p:nvPr>
              <p:custDataLst>
                <p:tags r:id="rId11"/>
              </p:custDataLst>
            </p:nvPr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1050757" y="1828800"/>
              <a:ext cx="225592" cy="225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943" name="Picture 30" descr="txp_fig"/>
            <p:cNvPicPr>
              <a:picLocks noChangeAspect="1" noChangeArrowheads="1"/>
            </p:cNvPicPr>
            <p:nvPr>
              <p:custDataLst>
                <p:tags r:id="rId12"/>
              </p:custDataLst>
            </p:nvPr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1652336" y="1828800"/>
              <a:ext cx="240632" cy="210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" name="Picture 38" descr="txp_fig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0" cstate="print"/>
            <a:stretch>
              <a:fillRect/>
            </a:stretch>
          </p:blipFill>
          <p:spPr bwMode="auto">
            <a:xfrm>
              <a:off x="5863641" y="3392904"/>
              <a:ext cx="672510" cy="279515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39949" name="Picture 44" descr="txp_fig"/>
            <p:cNvPicPr>
              <a:picLocks noChangeAspect="1" noChangeArrowheads="1"/>
            </p:cNvPicPr>
            <p:nvPr>
              <p:custDataLst>
                <p:tags r:id="rId14"/>
              </p:custDataLst>
            </p:nvPr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7427493" y="2069432"/>
              <a:ext cx="203033" cy="2030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9940" name="Picture 2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6946231" y="1888958"/>
            <a:ext cx="270711" cy="210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1" name="Picture 2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7848600" y="1888958"/>
            <a:ext cx="240632" cy="210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4" name="Picture 3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4374481" y="1828800"/>
            <a:ext cx="225592" cy="225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3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5" cstate="print"/>
          <a:stretch>
            <a:fillRect/>
          </a:stretch>
        </p:blipFill>
        <p:spPr bwMode="auto">
          <a:xfrm>
            <a:off x="2126991" y="2129589"/>
            <a:ext cx="661166" cy="279871"/>
          </a:xfrm>
          <a:prstGeom prst="rect">
            <a:avLst/>
          </a:prstGeom>
          <a:noFill/>
          <a:ln/>
          <a:effectLst/>
        </p:spPr>
      </p:pic>
      <p:pic>
        <p:nvPicPr>
          <p:cNvPr id="36" name="Picture 35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6" cstate="print"/>
          <a:stretch>
            <a:fillRect/>
          </a:stretch>
        </p:blipFill>
        <p:spPr bwMode="auto">
          <a:xfrm>
            <a:off x="3998720" y="2851484"/>
            <a:ext cx="601126" cy="249846"/>
          </a:xfrm>
          <a:prstGeom prst="rect">
            <a:avLst/>
          </a:prstGeom>
          <a:noFill/>
          <a:ln/>
          <a:effectLst/>
        </p:spPr>
      </p:pic>
      <p:pic>
        <p:nvPicPr>
          <p:cNvPr id="29" name="Picture 28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7" cstate="print"/>
          <a:stretch>
            <a:fillRect/>
          </a:stretch>
        </p:blipFill>
        <p:spPr bwMode="auto">
          <a:xfrm>
            <a:off x="5917684" y="2129589"/>
            <a:ext cx="738634" cy="234253"/>
          </a:xfrm>
          <a:prstGeom prst="rect">
            <a:avLst/>
          </a:prstGeom>
          <a:noFill/>
          <a:ln/>
          <a:effectLst/>
        </p:spPr>
      </p:pic>
      <p:sp>
        <p:nvSpPr>
          <p:cNvPr id="1043501" name="Rectangle 45"/>
          <p:cNvSpPr>
            <a:spLocks noChangeArrowheads="1"/>
          </p:cNvSpPr>
          <p:nvPr/>
        </p:nvSpPr>
        <p:spPr bwMode="auto">
          <a:xfrm>
            <a:off x="685800" y="4264025"/>
            <a:ext cx="101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>
                <a:latin typeface="Helvetica" pitchFamily="34" charset="0"/>
              </a:rPr>
              <a:t>where</a:t>
            </a:r>
          </a:p>
        </p:txBody>
      </p:sp>
      <p:pic>
        <p:nvPicPr>
          <p:cNvPr id="43" name="Picture 42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8" cstate="print"/>
          <a:stretch>
            <a:fillRect/>
          </a:stretch>
        </p:blipFill>
        <p:spPr bwMode="auto">
          <a:xfrm>
            <a:off x="203510" y="5029200"/>
            <a:ext cx="4444694" cy="383813"/>
          </a:xfrm>
          <a:prstGeom prst="rect">
            <a:avLst/>
          </a:prstGeom>
          <a:noFill/>
          <a:ln/>
          <a:effectLst/>
        </p:spPr>
      </p:pic>
      <p:pic>
        <p:nvPicPr>
          <p:cNvPr id="44" name="Picture 43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9" cstate="print"/>
          <a:stretch>
            <a:fillRect/>
          </a:stretch>
        </p:blipFill>
        <p:spPr bwMode="auto">
          <a:xfrm>
            <a:off x="228596" y="5943600"/>
            <a:ext cx="3346396" cy="383790"/>
          </a:xfrm>
          <a:prstGeom prst="rect">
            <a:avLst/>
          </a:prstGeom>
          <a:noFill/>
          <a:ln/>
          <a:effectLst/>
        </p:spPr>
      </p:pic>
      <p:pic>
        <p:nvPicPr>
          <p:cNvPr id="42" name="Picture 41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0" cstate="print"/>
          <a:stretch>
            <a:fillRect/>
          </a:stretch>
        </p:blipFill>
        <p:spPr bwMode="auto">
          <a:xfrm>
            <a:off x="5486222" y="5029200"/>
            <a:ext cx="3469371" cy="383859"/>
          </a:xfrm>
          <a:prstGeom prst="rect">
            <a:avLst/>
          </a:prstGeom>
          <a:noFill/>
          <a:ln/>
          <a:effectLst/>
        </p:spPr>
      </p:pic>
      <p:sp>
        <p:nvSpPr>
          <p:cNvPr id="30" name="Rectangle 29"/>
          <p:cNvSpPr/>
          <p:nvPr/>
        </p:nvSpPr>
        <p:spPr bwMode="auto">
          <a:xfrm>
            <a:off x="1905000" y="1752600"/>
            <a:ext cx="5943600" cy="2133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343400" y="1219200"/>
            <a:ext cx="1040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>
                <a:solidFill>
                  <a:srgbClr val="FF0000"/>
                </a:solidFill>
                <a:latin typeface="+mj-lt"/>
              </a:rPr>
              <a:t>SISO</a:t>
            </a:r>
          </a:p>
        </p:txBody>
      </p:sp>
      <p:pic>
        <p:nvPicPr>
          <p:cNvPr id="25" name="Picture 24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1" cstate="print"/>
          <a:stretch>
            <a:fillRect/>
          </a:stretch>
        </p:blipFill>
        <p:spPr bwMode="auto">
          <a:xfrm>
            <a:off x="3803832" y="5715000"/>
            <a:ext cx="2292168" cy="797674"/>
          </a:xfrm>
          <a:prstGeom prst="rect">
            <a:avLst/>
          </a:prstGeom>
          <a:noFill/>
          <a:ln/>
          <a:effectLst/>
        </p:spPr>
      </p:pic>
      <p:sp>
        <p:nvSpPr>
          <p:cNvPr id="38" name="Oval 37"/>
          <p:cNvSpPr/>
          <p:nvPr/>
        </p:nvSpPr>
        <p:spPr bwMode="auto">
          <a:xfrm>
            <a:off x="4042157" y="6096000"/>
            <a:ext cx="1295400" cy="5334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501" grpId="0"/>
      <p:bldP spid="30" grpId="0" animBg="1"/>
      <p:bldP spid="34" grpId="0"/>
      <p:bldP spid="3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76004E-2278-4701-9387-4A5ED449FCB1}" type="slidenum">
              <a:rPr lang="en-US"/>
              <a:pPr/>
              <a:t>61</a:t>
            </a:fld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FSLQR with reference input – Block Diagram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4343400" y="1295401"/>
            <a:ext cx="1295400" cy="6096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2867602" y="1524001"/>
            <a:ext cx="228600" cy="202962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>
            <a:off x="2486602" y="1608747"/>
            <a:ext cx="3810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3121840" y="1608035"/>
            <a:ext cx="122156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6477000" y="1606447"/>
            <a:ext cx="6096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2707370" y="1752601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465951" y="1543942"/>
            <a:ext cx="393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pic>
        <p:nvPicPr>
          <p:cNvPr id="61" name="Picture 60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6096000" y="1219200"/>
            <a:ext cx="280227" cy="254328"/>
          </a:xfrm>
          <a:prstGeom prst="rect">
            <a:avLst/>
          </a:prstGeom>
          <a:noFill/>
          <a:ln/>
          <a:effectLst/>
        </p:spPr>
      </p:pic>
      <p:pic>
        <p:nvPicPr>
          <p:cNvPr id="60" name="Picture 59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3248874" y="1219200"/>
            <a:ext cx="255001" cy="254578"/>
          </a:xfrm>
          <a:prstGeom prst="rect">
            <a:avLst/>
          </a:prstGeom>
          <a:noFill/>
          <a:ln/>
          <a:effectLst/>
        </p:spPr>
      </p:pic>
      <p:sp>
        <p:nvSpPr>
          <p:cNvPr id="50" name="Freeform 49"/>
          <p:cNvSpPr/>
          <p:nvPr/>
        </p:nvSpPr>
        <p:spPr bwMode="auto">
          <a:xfrm>
            <a:off x="2971800" y="1608035"/>
            <a:ext cx="3505200" cy="914400"/>
          </a:xfrm>
          <a:custGeom>
            <a:avLst/>
            <a:gdLst>
              <a:gd name="connsiteX0" fmla="*/ 0 w 749300"/>
              <a:gd name="connsiteY0" fmla="*/ 0 h 1066800"/>
              <a:gd name="connsiteX1" fmla="*/ 749300 w 749300"/>
              <a:gd name="connsiteY1" fmla="*/ 254000 h 1066800"/>
              <a:gd name="connsiteX2" fmla="*/ 736600 w 749300"/>
              <a:gd name="connsiteY2" fmla="*/ 1028700 h 1066800"/>
              <a:gd name="connsiteX3" fmla="*/ 12700 w 749300"/>
              <a:gd name="connsiteY3" fmla="*/ 1066800 h 1066800"/>
              <a:gd name="connsiteX0" fmla="*/ 0 w 774700"/>
              <a:gd name="connsiteY0" fmla="*/ 0 h 990600"/>
              <a:gd name="connsiteX1" fmla="*/ 774700 w 774700"/>
              <a:gd name="connsiteY1" fmla="*/ 177800 h 990600"/>
              <a:gd name="connsiteX2" fmla="*/ 762000 w 774700"/>
              <a:gd name="connsiteY2" fmla="*/ 952500 h 990600"/>
              <a:gd name="connsiteX3" fmla="*/ 38100 w 774700"/>
              <a:gd name="connsiteY3" fmla="*/ 990600 h 990600"/>
              <a:gd name="connsiteX0" fmla="*/ 0 w 762000"/>
              <a:gd name="connsiteY0" fmla="*/ 0 h 990600"/>
              <a:gd name="connsiteX1" fmla="*/ 762000 w 762000"/>
              <a:gd name="connsiteY1" fmla="*/ 0 h 990600"/>
              <a:gd name="connsiteX2" fmla="*/ 762000 w 762000"/>
              <a:gd name="connsiteY2" fmla="*/ 952500 h 990600"/>
              <a:gd name="connsiteX3" fmla="*/ 38100 w 762000"/>
              <a:gd name="connsiteY3" fmla="*/ 990600 h 990600"/>
              <a:gd name="connsiteX0" fmla="*/ 0 w 762000"/>
              <a:gd name="connsiteY0" fmla="*/ 0 h 952500"/>
              <a:gd name="connsiteX1" fmla="*/ 762000 w 762000"/>
              <a:gd name="connsiteY1" fmla="*/ 0 h 952500"/>
              <a:gd name="connsiteX2" fmla="*/ 762000 w 762000"/>
              <a:gd name="connsiteY2" fmla="*/ 952500 h 952500"/>
              <a:gd name="connsiteX3" fmla="*/ 0 w 762000"/>
              <a:gd name="connsiteY3" fmla="*/ 914400 h 952500"/>
              <a:gd name="connsiteX0" fmla="*/ 76200 w 838200"/>
              <a:gd name="connsiteY0" fmla="*/ 0 h 952500"/>
              <a:gd name="connsiteX1" fmla="*/ 838200 w 838200"/>
              <a:gd name="connsiteY1" fmla="*/ 0 h 952500"/>
              <a:gd name="connsiteX2" fmla="*/ 838200 w 838200"/>
              <a:gd name="connsiteY2" fmla="*/ 952500 h 952500"/>
              <a:gd name="connsiteX3" fmla="*/ 0 w 838200"/>
              <a:gd name="connsiteY3" fmla="*/ 914400 h 952500"/>
              <a:gd name="connsiteX0" fmla="*/ 76200 w 838200"/>
              <a:gd name="connsiteY0" fmla="*/ 0 h 914400"/>
              <a:gd name="connsiteX1" fmla="*/ 838200 w 838200"/>
              <a:gd name="connsiteY1" fmla="*/ 0 h 914400"/>
              <a:gd name="connsiteX2" fmla="*/ 838200 w 838200"/>
              <a:gd name="connsiteY2" fmla="*/ 914400 h 914400"/>
              <a:gd name="connsiteX3" fmla="*/ 0 w 838200"/>
              <a:gd name="connsiteY3" fmla="*/ 914400 h 914400"/>
              <a:gd name="connsiteX0" fmla="*/ 76200 w 838200"/>
              <a:gd name="connsiteY0" fmla="*/ 0 h 914400"/>
              <a:gd name="connsiteX1" fmla="*/ 0 w 838200"/>
              <a:gd name="connsiteY1" fmla="*/ 0 h 914400"/>
              <a:gd name="connsiteX2" fmla="*/ 838200 w 838200"/>
              <a:gd name="connsiteY2" fmla="*/ 0 h 914400"/>
              <a:gd name="connsiteX3" fmla="*/ 838200 w 838200"/>
              <a:gd name="connsiteY3" fmla="*/ 914400 h 914400"/>
              <a:gd name="connsiteX4" fmla="*/ 0 w 838200"/>
              <a:gd name="connsiteY4" fmla="*/ 914400 h 914400"/>
              <a:gd name="connsiteX0" fmla="*/ 609600 w 1371600"/>
              <a:gd name="connsiteY0" fmla="*/ 0 h 914400"/>
              <a:gd name="connsiteX1" fmla="*/ 533400 w 1371600"/>
              <a:gd name="connsiteY1" fmla="*/ 0 h 914400"/>
              <a:gd name="connsiteX2" fmla="*/ 1371600 w 1371600"/>
              <a:gd name="connsiteY2" fmla="*/ 0 h 914400"/>
              <a:gd name="connsiteX3" fmla="*/ 1371600 w 1371600"/>
              <a:gd name="connsiteY3" fmla="*/ 914400 h 914400"/>
              <a:gd name="connsiteX4" fmla="*/ 0 w 1371600"/>
              <a:gd name="connsiteY4" fmla="*/ 914400 h 914400"/>
              <a:gd name="connsiteX0" fmla="*/ 609600 w 1371600"/>
              <a:gd name="connsiteY0" fmla="*/ 0 h 914400"/>
              <a:gd name="connsiteX1" fmla="*/ 533400 w 1371600"/>
              <a:gd name="connsiteY1" fmla="*/ 0 h 914400"/>
              <a:gd name="connsiteX2" fmla="*/ 1371600 w 1371600"/>
              <a:gd name="connsiteY2" fmla="*/ 0 h 914400"/>
              <a:gd name="connsiteX3" fmla="*/ 1371600 w 1371600"/>
              <a:gd name="connsiteY3" fmla="*/ 914400 h 914400"/>
              <a:gd name="connsiteX4" fmla="*/ 0 w 1371600"/>
              <a:gd name="connsiteY4" fmla="*/ 914400 h 914400"/>
              <a:gd name="connsiteX0" fmla="*/ 2743200 w 3505200"/>
              <a:gd name="connsiteY0" fmla="*/ 0 h 914400"/>
              <a:gd name="connsiteX1" fmla="*/ 2667000 w 3505200"/>
              <a:gd name="connsiteY1" fmla="*/ 0 h 914400"/>
              <a:gd name="connsiteX2" fmla="*/ 3505200 w 3505200"/>
              <a:gd name="connsiteY2" fmla="*/ 0 h 914400"/>
              <a:gd name="connsiteX3" fmla="*/ 3505200 w 3505200"/>
              <a:gd name="connsiteY3" fmla="*/ 914400 h 914400"/>
              <a:gd name="connsiteX4" fmla="*/ 0 w 3505200"/>
              <a:gd name="connsiteY4" fmla="*/ 914400 h 914400"/>
              <a:gd name="connsiteX0" fmla="*/ 2743200 w 3505200"/>
              <a:gd name="connsiteY0" fmla="*/ 0 h 914400"/>
              <a:gd name="connsiteX1" fmla="*/ 2667000 w 3505200"/>
              <a:gd name="connsiteY1" fmla="*/ 0 h 914400"/>
              <a:gd name="connsiteX2" fmla="*/ 3505200 w 3505200"/>
              <a:gd name="connsiteY2" fmla="*/ 0 h 914400"/>
              <a:gd name="connsiteX3" fmla="*/ 3505200 w 3505200"/>
              <a:gd name="connsiteY3" fmla="*/ 914400 h 914400"/>
              <a:gd name="connsiteX4" fmla="*/ 381000 w 3505200"/>
              <a:gd name="connsiteY4" fmla="*/ 838200 h 914400"/>
              <a:gd name="connsiteX5" fmla="*/ 0 w 3505200"/>
              <a:gd name="connsiteY5" fmla="*/ 914400 h 914400"/>
              <a:gd name="connsiteX0" fmla="*/ 2819400 w 3581400"/>
              <a:gd name="connsiteY0" fmla="*/ 0 h 914400"/>
              <a:gd name="connsiteX1" fmla="*/ 2743200 w 3581400"/>
              <a:gd name="connsiteY1" fmla="*/ 0 h 914400"/>
              <a:gd name="connsiteX2" fmla="*/ 3581400 w 3581400"/>
              <a:gd name="connsiteY2" fmla="*/ 0 h 914400"/>
              <a:gd name="connsiteX3" fmla="*/ 3581400 w 3581400"/>
              <a:gd name="connsiteY3" fmla="*/ 914400 h 914400"/>
              <a:gd name="connsiteX4" fmla="*/ 457200 w 3581400"/>
              <a:gd name="connsiteY4" fmla="*/ 838200 h 914400"/>
              <a:gd name="connsiteX5" fmla="*/ 0 w 3581400"/>
              <a:gd name="connsiteY5" fmla="*/ 304800 h 914400"/>
              <a:gd name="connsiteX0" fmla="*/ 2819400 w 3581400"/>
              <a:gd name="connsiteY0" fmla="*/ 0 h 914400"/>
              <a:gd name="connsiteX1" fmla="*/ 2743200 w 3581400"/>
              <a:gd name="connsiteY1" fmla="*/ 0 h 914400"/>
              <a:gd name="connsiteX2" fmla="*/ 3581400 w 3581400"/>
              <a:gd name="connsiteY2" fmla="*/ 0 h 914400"/>
              <a:gd name="connsiteX3" fmla="*/ 3581400 w 3581400"/>
              <a:gd name="connsiteY3" fmla="*/ 914400 h 914400"/>
              <a:gd name="connsiteX4" fmla="*/ 76200 w 3581400"/>
              <a:gd name="connsiteY4" fmla="*/ 914400 h 914400"/>
              <a:gd name="connsiteX5" fmla="*/ 0 w 3581400"/>
              <a:gd name="connsiteY5" fmla="*/ 304800 h 914400"/>
              <a:gd name="connsiteX0" fmla="*/ 2743200 w 3505200"/>
              <a:gd name="connsiteY0" fmla="*/ 0 h 914400"/>
              <a:gd name="connsiteX1" fmla="*/ 2667000 w 3505200"/>
              <a:gd name="connsiteY1" fmla="*/ 0 h 914400"/>
              <a:gd name="connsiteX2" fmla="*/ 3505200 w 3505200"/>
              <a:gd name="connsiteY2" fmla="*/ 0 h 914400"/>
              <a:gd name="connsiteX3" fmla="*/ 3505200 w 3505200"/>
              <a:gd name="connsiteY3" fmla="*/ 914400 h 914400"/>
              <a:gd name="connsiteX4" fmla="*/ 0 w 3505200"/>
              <a:gd name="connsiteY4" fmla="*/ 914400 h 914400"/>
              <a:gd name="connsiteX5" fmla="*/ 0 w 3505200"/>
              <a:gd name="connsiteY5" fmla="*/ 152400 h 914400"/>
              <a:gd name="connsiteX0" fmla="*/ 2743200 w 3505200"/>
              <a:gd name="connsiteY0" fmla="*/ 0 h 914400"/>
              <a:gd name="connsiteX1" fmla="*/ 2667000 w 3505200"/>
              <a:gd name="connsiteY1" fmla="*/ 0 h 914400"/>
              <a:gd name="connsiteX2" fmla="*/ 3505200 w 3505200"/>
              <a:gd name="connsiteY2" fmla="*/ 0 h 914400"/>
              <a:gd name="connsiteX3" fmla="*/ 3505200 w 3505200"/>
              <a:gd name="connsiteY3" fmla="*/ 914400 h 914400"/>
              <a:gd name="connsiteX4" fmla="*/ 0 w 3505200"/>
              <a:gd name="connsiteY4" fmla="*/ 914400 h 914400"/>
              <a:gd name="connsiteX5" fmla="*/ 0 w 3505200"/>
              <a:gd name="connsiteY5" fmla="*/ 762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200" h="914400">
                <a:moveTo>
                  <a:pt x="2743200" y="0"/>
                </a:moveTo>
                <a:lnTo>
                  <a:pt x="2667000" y="0"/>
                </a:lnTo>
                <a:lnTo>
                  <a:pt x="3505200" y="0"/>
                </a:lnTo>
                <a:lnTo>
                  <a:pt x="3505200" y="914400"/>
                </a:lnTo>
                <a:lnTo>
                  <a:pt x="0" y="914400"/>
                </a:lnTo>
                <a:lnTo>
                  <a:pt x="0" y="76200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4495800" y="1362343"/>
            <a:ext cx="1009840" cy="476059"/>
          </a:xfrm>
          <a:prstGeom prst="rect">
            <a:avLst/>
          </a:prstGeom>
          <a:noFill/>
          <a:ln/>
          <a:effectLst/>
        </p:spPr>
      </p:pic>
      <p:pic>
        <p:nvPicPr>
          <p:cNvPr id="48" name="Picture 4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4267200" y="5105401"/>
            <a:ext cx="2076937" cy="552214"/>
          </a:xfrm>
          <a:prstGeom prst="rect">
            <a:avLst/>
          </a:prstGeom>
          <a:noFill/>
          <a:ln/>
          <a:effectLst/>
        </p:spPr>
      </p:pic>
      <p:pic>
        <p:nvPicPr>
          <p:cNvPr id="59" name="Picture 58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2438724" y="1219200"/>
            <a:ext cx="255001" cy="254578"/>
          </a:xfrm>
          <a:prstGeom prst="rect">
            <a:avLst/>
          </a:prstGeom>
          <a:noFill/>
          <a:ln/>
          <a:effectLst/>
        </p:spPr>
      </p:pic>
      <p:sp>
        <p:nvSpPr>
          <p:cNvPr id="63" name="Rectangle 15"/>
          <p:cNvSpPr>
            <a:spLocks noChangeArrowheads="1"/>
          </p:cNvSpPr>
          <p:nvPr/>
        </p:nvSpPr>
        <p:spPr bwMode="auto">
          <a:xfrm>
            <a:off x="609600" y="2971800"/>
            <a:ext cx="63466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>
                <a:latin typeface="Helvetica" pitchFamily="34" charset="0"/>
              </a:rPr>
              <a:t>The closed-loop dynamics from </a:t>
            </a:r>
            <a:r>
              <a:rPr lang="en-US" dirty="0">
                <a:latin typeface="Helvetica" pitchFamily="34" charset="0"/>
              </a:rPr>
              <a:t>R</a:t>
            </a:r>
            <a:r>
              <a:rPr lang="en-US" i="0" dirty="0">
                <a:latin typeface="Helvetica" pitchFamily="34" charset="0"/>
              </a:rPr>
              <a:t> to </a:t>
            </a:r>
            <a:r>
              <a:rPr lang="en-US" dirty="0">
                <a:latin typeface="Helvetica" pitchFamily="34" charset="0"/>
              </a:rPr>
              <a:t>E</a:t>
            </a:r>
            <a:r>
              <a:rPr lang="en-US" i="0" dirty="0">
                <a:latin typeface="Helvetica" pitchFamily="34" charset="0"/>
              </a:rPr>
              <a:t> will be</a:t>
            </a:r>
            <a:endParaRPr lang="en-US" dirty="0">
              <a:latin typeface="Helvetica" pitchFamily="34" charset="0"/>
            </a:endParaRPr>
          </a:p>
        </p:txBody>
      </p:sp>
      <p:pic>
        <p:nvPicPr>
          <p:cNvPr id="47" name="Picture 46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4600748" y="3591263"/>
            <a:ext cx="2866852" cy="675937"/>
          </a:xfrm>
          <a:prstGeom prst="rect">
            <a:avLst/>
          </a:prstGeom>
          <a:noFill/>
          <a:ln/>
          <a:effectLst/>
        </p:spPr>
      </p:pic>
      <p:sp>
        <p:nvSpPr>
          <p:cNvPr id="74" name="Rectangle 73"/>
          <p:cNvSpPr/>
          <p:nvPr/>
        </p:nvSpPr>
        <p:spPr bwMode="auto">
          <a:xfrm>
            <a:off x="2057400" y="5029200"/>
            <a:ext cx="838200" cy="745067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3858425" y="5029200"/>
            <a:ext cx="2923375" cy="745067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6" name="Straight Arrow Connector 75"/>
          <p:cNvCxnSpPr>
            <a:stCxn id="74" idx="3"/>
            <a:endCxn id="75" idx="1"/>
          </p:cNvCxnSpPr>
          <p:nvPr/>
        </p:nvCxnSpPr>
        <p:spPr bwMode="auto">
          <a:xfrm>
            <a:off x="2895600" y="5401734"/>
            <a:ext cx="962825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7" name="Straight Arrow Connector 76"/>
          <p:cNvCxnSpPr/>
          <p:nvPr/>
        </p:nvCxnSpPr>
        <p:spPr bwMode="auto">
          <a:xfrm>
            <a:off x="1417666" y="5410201"/>
            <a:ext cx="61196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Straight Arrow Connector 77"/>
          <p:cNvCxnSpPr/>
          <p:nvPr/>
        </p:nvCxnSpPr>
        <p:spPr bwMode="auto">
          <a:xfrm>
            <a:off x="6781800" y="5410201"/>
            <a:ext cx="6096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81" name="Picture 80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2133600" y="5257801"/>
            <a:ext cx="685800" cy="285039"/>
          </a:xfrm>
          <a:prstGeom prst="rect">
            <a:avLst/>
          </a:prstGeom>
          <a:noFill/>
          <a:ln/>
          <a:effectLst/>
        </p:spPr>
      </p:pic>
      <p:pic>
        <p:nvPicPr>
          <p:cNvPr id="88" name="Picture 87" descr="TP_tmp.emf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7086600" y="5029201"/>
            <a:ext cx="255001" cy="254578"/>
          </a:xfrm>
          <a:prstGeom prst="rect">
            <a:avLst/>
          </a:prstGeom>
          <a:noFill/>
          <a:ln/>
          <a:effectLst/>
        </p:spPr>
      </p:pic>
      <p:pic>
        <p:nvPicPr>
          <p:cNvPr id="89" name="Picture 88" descr="TP_tmp.emf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1447800" y="5029201"/>
            <a:ext cx="255001" cy="254578"/>
          </a:xfrm>
          <a:prstGeom prst="rect">
            <a:avLst/>
          </a:prstGeom>
          <a:noFill/>
          <a:ln/>
          <a:effectLst/>
        </p:spPr>
      </p:pic>
      <p:sp>
        <p:nvSpPr>
          <p:cNvPr id="91" name="TextBox 90"/>
          <p:cNvSpPr txBox="1"/>
          <p:nvPr/>
        </p:nvSpPr>
        <p:spPr>
          <a:xfrm>
            <a:off x="3124200" y="48768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solidFill>
                  <a:srgbClr val="FF0000"/>
                </a:solidFill>
                <a:latin typeface="+mj-lt"/>
              </a:rPr>
              <a:t>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7315200" y="4953001"/>
            <a:ext cx="620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solidFill>
                  <a:srgbClr val="FF0000"/>
                </a:solidFill>
                <a:latin typeface="+mj-lt"/>
              </a:rPr>
              <a:t>= 0</a:t>
            </a:r>
          </a:p>
        </p:txBody>
      </p:sp>
      <p:sp>
        <p:nvSpPr>
          <p:cNvPr id="93" name="AutoShape 14"/>
          <p:cNvSpPr>
            <a:spLocks/>
          </p:cNvSpPr>
          <p:nvPr/>
        </p:nvSpPr>
        <p:spPr bwMode="auto">
          <a:xfrm rot="5400000">
            <a:off x="5105400" y="4572000"/>
            <a:ext cx="381000" cy="2971800"/>
          </a:xfrm>
          <a:prstGeom prst="rightBrace">
            <a:avLst>
              <a:gd name="adj1" fmla="val 566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648200" y="6248400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+mj-lt"/>
              </a:rPr>
              <a:t>stable</a:t>
            </a:r>
          </a:p>
        </p:txBody>
      </p:sp>
      <p:pic>
        <p:nvPicPr>
          <p:cNvPr id="46" name="Picture 45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1142862" y="3581400"/>
            <a:ext cx="3219471" cy="83834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74" grpId="0" animBg="1"/>
      <p:bldP spid="75" grpId="0" animBg="1"/>
      <p:bldP spid="91" grpId="0"/>
      <p:bldP spid="92" grpId="0"/>
      <p:bldP spid="93" grpId="0" animBg="1"/>
      <p:bldP spid="9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0: Probability</a:t>
            </a:r>
          </a:p>
          <a:p>
            <a:endParaRPr lang="en-US" dirty="0"/>
          </a:p>
          <a:p>
            <a:r>
              <a:rPr lang="en-US" dirty="0"/>
              <a:t>Unit 1: State-space </a:t>
            </a:r>
            <a:r>
              <a:rPr lang="en-US" dirty="0" err="1"/>
              <a:t>control,estimation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Unit 2: Input/output control</a:t>
            </a:r>
          </a:p>
          <a:p>
            <a:endParaRPr lang="en-US" dirty="0"/>
          </a:p>
          <a:p>
            <a:r>
              <a:rPr lang="en-US" dirty="0"/>
              <a:t>Unit 3: Adaptive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381000" y="3581400"/>
            <a:ext cx="8534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Up Arrow 6"/>
          <p:cNvSpPr/>
          <p:nvPr/>
        </p:nvSpPr>
        <p:spPr bwMode="auto">
          <a:xfrm>
            <a:off x="8153400" y="2667000"/>
            <a:ext cx="457200" cy="609600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72400" y="2057400"/>
            <a:ext cx="1260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Times New Roman" pitchFamily="18" charset="0"/>
              </a:rPr>
              <a:t>Finished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covered in Unit 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Finite-horizon results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Kalman</a:t>
            </a:r>
            <a:r>
              <a:rPr lang="en-US" dirty="0"/>
              <a:t> filter</a:t>
            </a:r>
          </a:p>
          <a:p>
            <a:endParaRPr lang="en-US" dirty="0"/>
          </a:p>
          <a:p>
            <a:r>
              <a:rPr lang="en-US" dirty="0"/>
              <a:t>Optimal LQR</a:t>
            </a:r>
          </a:p>
          <a:p>
            <a:endParaRPr lang="en-US" dirty="0"/>
          </a:p>
          <a:p>
            <a:r>
              <a:rPr lang="en-US" dirty="0"/>
              <a:t>Optimal LQG </a:t>
            </a:r>
          </a:p>
          <a:p>
            <a:pPr lvl="1"/>
            <a:r>
              <a:rPr lang="en-US" dirty="0"/>
              <a:t>state feedback</a:t>
            </a:r>
          </a:p>
          <a:p>
            <a:pPr lvl="1"/>
            <a:r>
              <a:rPr lang="en-US" dirty="0"/>
              <a:t>output feedback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Infinite-horizon results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Optimal LQR</a:t>
            </a:r>
          </a:p>
          <a:p>
            <a:endParaRPr lang="en-US" dirty="0"/>
          </a:p>
          <a:p>
            <a:r>
              <a:rPr lang="en-US" dirty="0" err="1"/>
              <a:t>Kalman</a:t>
            </a:r>
            <a:r>
              <a:rPr lang="en-US" dirty="0"/>
              <a:t> filter</a:t>
            </a:r>
          </a:p>
          <a:p>
            <a:endParaRPr lang="en-US" dirty="0"/>
          </a:p>
          <a:p>
            <a:r>
              <a:rPr lang="en-US" dirty="0"/>
              <a:t>Optimal LQG</a:t>
            </a:r>
          </a:p>
          <a:p>
            <a:pPr lvl="1"/>
            <a:r>
              <a:rPr lang="en-US" dirty="0"/>
              <a:t>output feedback</a:t>
            </a:r>
          </a:p>
          <a:p>
            <a:endParaRPr lang="en-US" dirty="0"/>
          </a:p>
          <a:p>
            <a:r>
              <a:rPr lang="en-US" dirty="0"/>
              <a:t>Frequency-shaped LQR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</a:t>
            </a:r>
            <a:r>
              <a:rPr lang="en-US" u="sng" dirty="0"/>
              <a:t>skipping</a:t>
            </a:r>
            <a:r>
              <a:rPr lang="en-US" dirty="0"/>
              <a:t> in Unit 1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Continuous-time versions of:</a:t>
            </a:r>
          </a:p>
          <a:p>
            <a:pPr lvl="1"/>
            <a:r>
              <a:rPr lang="en-US" dirty="0"/>
              <a:t>Kalman filter</a:t>
            </a:r>
          </a:p>
          <a:p>
            <a:pPr lvl="1"/>
            <a:r>
              <a:rPr lang="en-US" dirty="0"/>
              <a:t>Optimal LQG</a:t>
            </a:r>
          </a:p>
          <a:p>
            <a:pPr lvl="1"/>
            <a:r>
              <a:rPr lang="en-US" dirty="0"/>
              <a:t>Frequency-shaped LQR</a:t>
            </a:r>
          </a:p>
          <a:p>
            <a:pPr lvl="1"/>
            <a:endParaRPr lang="en-US" dirty="0"/>
          </a:p>
          <a:p>
            <a:pPr marL="342900" lvl="1" indent="-342900">
              <a:buFontTx/>
              <a:buChar char="•"/>
            </a:pPr>
            <a:r>
              <a:rPr lang="en-US" dirty="0"/>
              <a:t>Loop transfer recovery</a:t>
            </a:r>
          </a:p>
          <a:p>
            <a:endParaRPr lang="en-US" dirty="0"/>
          </a:p>
          <a:p>
            <a:pPr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Slides will be posted for reference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E506F9-613B-4FFA-B84B-3BE8B43F59EC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cover in Unit 2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collection of SISO input/output control design techniques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Disturbance observer</a:t>
            </a:r>
          </a:p>
          <a:p>
            <a:r>
              <a:rPr lang="en-US" dirty="0"/>
              <a:t>Pole placement, disturbance rejection, and tracking control</a:t>
            </a:r>
          </a:p>
          <a:p>
            <a:r>
              <a:rPr lang="en-US" dirty="0"/>
              <a:t>Repetitive control and the internal model principle</a:t>
            </a:r>
          </a:p>
          <a:p>
            <a:r>
              <a:rPr lang="en-US" dirty="0"/>
              <a:t>Minimum variance regulators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E506F9-613B-4FFA-B84B-3BE8B43F59EC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72981F-4CE7-49B7-94C5-1E0D61D0E363}" type="slidenum">
              <a:rPr lang="en-US"/>
              <a:pPr/>
              <a:t>7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Frequency Cost Function</a:t>
            </a:r>
          </a:p>
        </p:txBody>
      </p:sp>
      <p:sp>
        <p:nvSpPr>
          <p:cNvPr id="100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914400"/>
            <a:ext cx="7848600" cy="2514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By </a:t>
            </a:r>
            <a:r>
              <a:rPr lang="en-US" dirty="0" err="1"/>
              <a:t>Parseval’s</a:t>
            </a:r>
            <a:r>
              <a:rPr lang="en-US" dirty="0"/>
              <a:t> theorem, </a:t>
            </a:r>
            <a:r>
              <a:rPr lang="en-US" dirty="0">
                <a:solidFill>
                  <a:srgbClr val="000000"/>
                </a:solidFill>
              </a:rPr>
              <a:t>the cost function:</a:t>
            </a:r>
          </a:p>
          <a:p>
            <a:pPr eaLnBrk="1" hangingPunct="1">
              <a:buFontTx/>
              <a:buNone/>
            </a:pPr>
            <a:endParaRPr lang="en-US" dirty="0"/>
          </a:p>
        </p:txBody>
      </p:sp>
      <p:sp>
        <p:nvSpPr>
          <p:cNvPr id="1002501" name="Rectangle 5"/>
          <p:cNvSpPr>
            <a:spLocks noChangeArrowheads="1"/>
          </p:cNvSpPr>
          <p:nvPr/>
        </p:nvSpPr>
        <p:spPr bwMode="auto">
          <a:xfrm>
            <a:off x="762000" y="3886200"/>
            <a:ext cx="5562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is equivalent to the cost function </a:t>
            </a:r>
            <a:endParaRPr lang="en-US" sz="2800" i="0" dirty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 dirty="0">
              <a:latin typeface="Helvetica" pitchFamily="34" charset="0"/>
            </a:endParaRPr>
          </a:p>
        </p:txBody>
      </p:sp>
      <p:pic>
        <p:nvPicPr>
          <p:cNvPr id="21" name="Picture 2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592383" y="6096000"/>
            <a:ext cx="3006234" cy="390301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316778" y="6096000"/>
            <a:ext cx="2955443" cy="390323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478058" y="1819275"/>
            <a:ext cx="6167247" cy="917441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702155" y="4832441"/>
            <a:ext cx="7764204" cy="664280"/>
          </a:xfrm>
          <a:prstGeom prst="rect">
            <a:avLst/>
          </a:prstGeom>
          <a:noFill/>
          <a:ln/>
          <a:effectLst/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2000" y="2971800"/>
            <a:ext cx="31813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with</a:t>
            </a:r>
            <a:endParaRPr lang="en-US" sz="2800" i="0" dirty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 dirty="0">
              <a:latin typeface="Helvetica" pitchFamily="34" charset="0"/>
            </a:endParaRPr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2316426" y="3048000"/>
            <a:ext cx="1853755" cy="228630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2310708" y="3429000"/>
            <a:ext cx="1865190" cy="228601"/>
          </a:xfrm>
          <a:prstGeom prst="rect">
            <a:avLst/>
          </a:prstGeom>
          <a:noFill/>
          <a:ln/>
          <a:effectLst/>
        </p:spPr>
      </p:pic>
      <p:sp>
        <p:nvSpPr>
          <p:cNvPr id="15" name="Left Brace 14"/>
          <p:cNvSpPr/>
          <p:nvPr/>
        </p:nvSpPr>
        <p:spPr bwMode="auto">
          <a:xfrm>
            <a:off x="1905000" y="2895600"/>
            <a:ext cx="381000" cy="838200"/>
          </a:xfrm>
          <a:prstGeom prst="lef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B6C460-33D5-4BF2-A130-ACCE45974FF3}" type="slidenum">
              <a:rPr lang="en-US"/>
              <a:pPr/>
              <a:t>8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Frequency-Shaped Cost Function</a:t>
            </a:r>
          </a:p>
        </p:txBody>
      </p:sp>
      <p:sp>
        <p:nvSpPr>
          <p:cNvPr id="100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914400"/>
            <a:ext cx="7848600" cy="2514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dirty="0"/>
              <a:t>Key idea: </a:t>
            </a:r>
            <a:r>
              <a:rPr lang="en-US" dirty="0"/>
              <a:t>Make matrices  </a:t>
            </a:r>
            <a:r>
              <a:rPr lang="en-US" sz="3200" b="1" i="1" dirty="0">
                <a:latin typeface="Century Schoolbook" pitchFamily="18" charset="0"/>
              </a:rPr>
              <a:t>Q</a:t>
            </a:r>
            <a:r>
              <a:rPr lang="en-US" dirty="0"/>
              <a:t>  and </a:t>
            </a:r>
            <a:r>
              <a:rPr lang="en-US" sz="3200" b="1" i="1" dirty="0">
                <a:latin typeface="Century Schoolbook" pitchFamily="18" charset="0"/>
              </a:rPr>
              <a:t>R</a:t>
            </a:r>
            <a:r>
              <a:rPr lang="en-US" dirty="0"/>
              <a:t>  </a:t>
            </a:r>
          </a:p>
          <a:p>
            <a:pPr eaLnBrk="1" hangingPunct="1">
              <a:buFontTx/>
              <a:buNone/>
            </a:pPr>
            <a:r>
              <a:rPr lang="en-US" dirty="0"/>
              <a:t>functions of frequency</a:t>
            </a:r>
            <a:endParaRPr lang="en-US" dirty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b="1" dirty="0"/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628650" y="21336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974028" y="2209800"/>
            <a:ext cx="5130506" cy="696232"/>
          </a:xfrm>
          <a:prstGeom prst="rect">
            <a:avLst/>
          </a:prstGeom>
          <a:noFill/>
          <a:ln/>
          <a:effectLst/>
        </p:spPr>
      </p:pic>
      <p:sp>
        <p:nvSpPr>
          <p:cNvPr id="1006605" name="Rectangle 13"/>
          <p:cNvSpPr>
            <a:spLocks noChangeArrowheads="1"/>
          </p:cNvSpPr>
          <p:nvPr/>
        </p:nvSpPr>
        <p:spPr bwMode="auto">
          <a:xfrm>
            <a:off x="609600" y="4038600"/>
            <a:ext cx="1155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where</a:t>
            </a:r>
          </a:p>
        </p:txBody>
      </p:sp>
      <p:pic>
        <p:nvPicPr>
          <p:cNvPr id="23" name="Picture 2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438400" y="4800600"/>
            <a:ext cx="4909375" cy="492263"/>
          </a:xfrm>
          <a:prstGeom prst="rect">
            <a:avLst/>
          </a:prstGeom>
          <a:noFill/>
          <a:ln/>
          <a:effectLst/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439962" y="5867400"/>
            <a:ext cx="4875072" cy="492298"/>
          </a:xfrm>
          <a:prstGeom prst="rect">
            <a:avLst/>
          </a:prstGeom>
          <a:noFill/>
          <a:ln/>
          <a:effectLst/>
        </p:spPr>
      </p:pic>
      <p:pic>
        <p:nvPicPr>
          <p:cNvPr id="26" name="Picture 25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4054339" y="3276600"/>
            <a:ext cx="4519882" cy="527133"/>
          </a:xfrm>
          <a:prstGeom prst="rect">
            <a:avLst/>
          </a:prstGeom>
          <a:noFill/>
          <a:ln/>
          <a:effectLst/>
        </p:spPr>
      </p:pic>
      <p:cxnSp>
        <p:nvCxnSpPr>
          <p:cNvPr id="19" name="Straight Connector 18"/>
          <p:cNvCxnSpPr/>
          <p:nvPr/>
        </p:nvCxnSpPr>
        <p:spPr bwMode="auto">
          <a:xfrm>
            <a:off x="3962400" y="2743200"/>
            <a:ext cx="1066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2514600" y="5257800"/>
            <a:ext cx="1066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5715000" y="3810000"/>
            <a:ext cx="1066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2514600" y="6324600"/>
            <a:ext cx="1066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660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DBFAA9-0BEF-4C61-9841-FE9687309855}" type="slidenum">
              <a:rPr lang="en-US"/>
              <a:pPr/>
              <a:t>9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Frequency-Shaped Cost Function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914400"/>
            <a:ext cx="7886700" cy="76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Define the state and input filters </a:t>
            </a:r>
            <a:endParaRPr lang="en-US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/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628650" y="19050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209800" y="2057400"/>
            <a:ext cx="4038600" cy="1066800"/>
            <a:chOff x="1392" y="1248"/>
            <a:chExt cx="2544" cy="672"/>
          </a:xfrm>
        </p:grpSpPr>
        <p:sp>
          <p:nvSpPr>
            <p:cNvPr id="10261" name="Rectangle 10"/>
            <p:cNvSpPr>
              <a:spLocks noChangeArrowheads="1"/>
            </p:cNvSpPr>
            <p:nvPr/>
          </p:nvSpPr>
          <p:spPr bwMode="auto">
            <a:xfrm>
              <a:off x="2208" y="1248"/>
              <a:ext cx="912" cy="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2" name="Line 11"/>
            <p:cNvSpPr>
              <a:spLocks noChangeShapeType="1"/>
            </p:cNvSpPr>
            <p:nvPr/>
          </p:nvSpPr>
          <p:spPr bwMode="auto">
            <a:xfrm>
              <a:off x="1392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3" name="Line 12"/>
            <p:cNvSpPr>
              <a:spLocks noChangeShapeType="1"/>
            </p:cNvSpPr>
            <p:nvPr/>
          </p:nvSpPr>
          <p:spPr bwMode="auto">
            <a:xfrm>
              <a:off x="3168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286000" y="4876800"/>
            <a:ext cx="4038600" cy="1066800"/>
            <a:chOff x="1392" y="1248"/>
            <a:chExt cx="2544" cy="672"/>
          </a:xfrm>
        </p:grpSpPr>
        <p:sp>
          <p:nvSpPr>
            <p:cNvPr id="10258" name="Rectangle 15"/>
            <p:cNvSpPr>
              <a:spLocks noChangeArrowheads="1"/>
            </p:cNvSpPr>
            <p:nvPr/>
          </p:nvSpPr>
          <p:spPr bwMode="auto">
            <a:xfrm>
              <a:off x="2208" y="1248"/>
              <a:ext cx="912" cy="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9" name="Line 16"/>
            <p:cNvSpPr>
              <a:spLocks noChangeShapeType="1"/>
            </p:cNvSpPr>
            <p:nvPr/>
          </p:nvSpPr>
          <p:spPr bwMode="auto">
            <a:xfrm>
              <a:off x="1392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0" name="Line 17"/>
            <p:cNvSpPr>
              <a:spLocks noChangeShapeType="1"/>
            </p:cNvSpPr>
            <p:nvPr/>
          </p:nvSpPr>
          <p:spPr bwMode="auto">
            <a:xfrm>
              <a:off x="3168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6" name="Picture 2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3598308" y="2362200"/>
            <a:ext cx="1256821" cy="458694"/>
          </a:xfrm>
          <a:prstGeom prst="rect">
            <a:avLst/>
          </a:prstGeom>
          <a:noFill/>
          <a:ln/>
          <a:effectLst/>
        </p:spPr>
      </p:pic>
      <p:pic>
        <p:nvPicPr>
          <p:cNvPr id="28" name="Picture 2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3657600" y="5181600"/>
            <a:ext cx="1240512" cy="458694"/>
          </a:xfrm>
          <a:prstGeom prst="rect">
            <a:avLst/>
          </a:prstGeom>
          <a:noFill/>
          <a:ln/>
          <a:effectLst/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5274401" y="1981200"/>
            <a:ext cx="1290772" cy="458443"/>
          </a:xfrm>
          <a:prstGeom prst="rect">
            <a:avLst/>
          </a:prstGeom>
          <a:noFill/>
          <a:ln/>
          <a:effectLst/>
        </p:spPr>
      </p:pic>
      <p:pic>
        <p:nvPicPr>
          <p:cNvPr id="24" name="Picture 2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997776" y="1981200"/>
            <a:ext cx="1138421" cy="390345"/>
          </a:xfrm>
          <a:prstGeom prst="rect">
            <a:avLst/>
          </a:prstGeom>
          <a:noFill/>
          <a:ln/>
          <a:effectLst/>
        </p:spPr>
      </p:pic>
      <p:pic>
        <p:nvPicPr>
          <p:cNvPr id="29" name="Picture 28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5307927" y="4648200"/>
            <a:ext cx="1222132" cy="458300"/>
          </a:xfrm>
          <a:prstGeom prst="rect">
            <a:avLst/>
          </a:prstGeom>
          <a:noFill/>
          <a:ln/>
          <a:effectLst/>
        </p:spPr>
      </p:pic>
      <p:pic>
        <p:nvPicPr>
          <p:cNvPr id="27" name="Picture 26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2030245" y="4643437"/>
            <a:ext cx="1070311" cy="390409"/>
          </a:xfrm>
          <a:prstGeom prst="rect">
            <a:avLst/>
          </a:prstGeom>
          <a:noFill/>
          <a:ln/>
          <a:effectLst/>
        </p:spPr>
      </p:pic>
      <p:sp>
        <p:nvSpPr>
          <p:cNvPr id="1008673" name="AutoShape 33"/>
          <p:cNvSpPr>
            <a:spLocks/>
          </p:cNvSpPr>
          <p:nvPr/>
        </p:nvSpPr>
        <p:spPr bwMode="auto">
          <a:xfrm rot="5400000">
            <a:off x="3886200" y="2362200"/>
            <a:ext cx="533400" cy="1905000"/>
          </a:xfrm>
          <a:prstGeom prst="rightBrace">
            <a:avLst>
              <a:gd name="adj1" fmla="val 2976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8674" name="AutoShape 34"/>
          <p:cNvSpPr>
            <a:spLocks/>
          </p:cNvSpPr>
          <p:nvPr/>
        </p:nvSpPr>
        <p:spPr bwMode="auto">
          <a:xfrm rot="5400000">
            <a:off x="3962400" y="5181600"/>
            <a:ext cx="533400" cy="1905000"/>
          </a:xfrm>
          <a:prstGeom prst="rightBrace">
            <a:avLst>
              <a:gd name="adj1" fmla="val 2976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8675" name="Text Box 35"/>
          <p:cNvSpPr txBox="1">
            <a:spLocks noChangeArrowheads="1"/>
          </p:cNvSpPr>
          <p:nvPr/>
        </p:nvSpPr>
        <p:spPr bwMode="auto">
          <a:xfrm>
            <a:off x="3505200" y="3581400"/>
            <a:ext cx="1425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state filter</a:t>
            </a:r>
          </a:p>
        </p:txBody>
      </p:sp>
      <p:sp>
        <p:nvSpPr>
          <p:cNvPr id="1008676" name="Text Box 36"/>
          <p:cNvSpPr txBox="1">
            <a:spLocks noChangeArrowheads="1"/>
          </p:cNvSpPr>
          <p:nvPr/>
        </p:nvSpPr>
        <p:spPr bwMode="auto">
          <a:xfrm>
            <a:off x="3505200" y="6400800"/>
            <a:ext cx="1476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input filter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0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00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0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00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8673" grpId="0" animBg="1"/>
      <p:bldP spid="1008674" grpId="0" animBg="1"/>
      <p:bldP spid="1008675" grpId="0"/>
      <p:bldP spid="100867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usepackage{amsmath}&#10;\begin{document}&#10;\input{me232_eq}&#10;\input{cm_def}&#10;&#10;&#10;\end{document}&#10;"/>
  <p:tag name="TEX2PS" val="latex $(base).tex; dvips -D $(res) -E -o $(base).ps $(base).dvi"/>
  <p:tag name="TEX2PSBATCH" val="latex --interaction=nonstopmode $(base).tex; dvips -D $(res) -E -o $(base).ps $(base).dvi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1"/>
  <p:tag name="DEFAULTFONTSIZE" val="10"/>
  <p:tag name="DEFAULTWIDTH" val="348"/>
  <p:tag name="DEFAULTHEIGHT" val="51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= \frac{1}{\sqrt{2\pi}} \sum_{k=-\infty}^\infty f(k) e^{-j\omega k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8"/>
  <p:tag name="PICTUREFILESIZE" val="16546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|T(e^{j\omega})| \le  \frac{1}{|\Delta(e^{j\omega})|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5"/>
  <p:tag name="PICTUREFILESIZE" val="1186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rho = 10^6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3198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int_{-\pi}^\pi \left\{ &#10;X^*(e^{j\omega}) Q(e^{j\omega}) X(e^{j\omega}) &#10;+ \rho U^*(e^{j\omega})U(e^{j\omega}) \right\} d \omega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23"/>
  <p:tag name="PICTUREFILESIZE" val="3205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slides}&#10;\usepackage[usenames]{color}&#10;&#10;\pagestyle{empty}&#10;\begin{document}&#10;\pagecolor[rgb]{1,1,1}%&#10;\color[rgb]{0,0,0}&#10;&#10;\setcounter{equation}{4}&#10;\addtocounter{equation}{-1}&#10;&#10;$\Phi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6"/>
  <p:tag name="PICTUREFILESIZE" val="3203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4}&#10;\addtocounter{equation}{-1}&#10;&#10;$K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1"/>
  <p:tag name="PICTUREFILESIZE" val="811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4}&#10;\addtocounter{equation}{-1}&#10;&#10;$B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8"/>
  <p:tag name="PICTUREFILESIZE" val="272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4}&#10;\addtocounter{equation}{-1}&#10;&#10;$1 + \Delta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7"/>
  <p:tag name="PICTUREFILESIZE" val="1470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5}&#10;\addtocounter{equation}{-1}&#10;&#10;$X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2"/>
  <p:tag name="PICTUREFILESIZE" val="8846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5}&#10;\addtocounter{equation}{-1}&#10;&#10;$U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0"/>
  <p:tag name="PICTUREFILESIZE" val="811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0  template TPT1  env TPENV1  fore 0  back 16777215  eqnno 5"/>
  <p:tag name="FILENAME" val="TP_tmp"/>
  <p:tag name="ORIGWIDTH" val="7"/>
  <p:tag name="PICTUREFILESIZE" val="96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F(e^{j\omega}) = \mathcal{F}(f(k)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4"/>
  <p:tag name="PICTUREFILESIZE" val="9475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Q(e^{j\omega}) = C^T  \left| \frac{1}{e^{j\omega} - 1} \right|^2 C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3"/>
  <p:tag name="PICTUREFILESIZE" val="1273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T(z) = \frac{G_o(z)}{1 + G_o(z)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4"/>
  <p:tag name="PICTUREFILESIZE" val="1292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|T(e^{j\omega})| \le  \frac{1}{|\Delta(e^{j\omega})|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5"/>
  <p:tag name="PICTUREFILESIZE" val="1186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rho = 10^6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3198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int_{-\pi}^\pi \left\{ &#10;X^*(e^{j\omega}) Q(e^{j\omega}) X(e^{j\omega}) &#10;+ \rho U^*(e^{j\omega})U(e^{j\omega}) \right\} d \omega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23"/>
  <p:tag name="PICTUREFILESIZE" val="3205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postscript"/>
  <p:tag name="FILENAME" val="D:\My Dropbox\MATLAB\ME233\FSLQR1.eps"/>
  <p:tag name="FORMAT" val="png256"/>
  <p:tag name="RES" val="600"/>
  <p:tag name="BLEND" val="0"/>
  <p:tag name="TRANSPARENT" val="0"/>
  <p:tag name="TBUG" val="0"/>
  <p:tag name="ORIGWIDTH" val="382"/>
  <p:tag name="PICTUREFILESIZE" val="13111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&#10;\begin{align*}&#10;\color{Red} \frac{1}{| \Delta(e^{j\omega}) |}&#10;\end{align*}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82"/>
  <p:tag name="PICTUREFILESIZE" val="10955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&#10;$ \color{Blue} |G_o (e^{j\omega}) |$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83"/>
  <p:tag name="PICTUREFILESIZE" val="8737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&#10;$ \color[rgb]{0, 0.7,0} |T (e^{j\omega}) |$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72"/>
  <p:tag name="PICTUREFILESIZE" val="7068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underbrace{\hspace{8em}}_{G_o(z)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1"/>
  <p:tag name="PICTUREFILESIZE" val="57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mathcal{R}^n  template TPT1  env TPENV1  fore 0  back 16777215  eqnno 1"/>
  <p:tag name="FILENAME" val="TP_tmp"/>
  <p:tag name="ORIGWIDTH" val="16"/>
  <p:tag name="PICTUREFILESIZE" val="1468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4}&#10;\addtocounter{equation}{-1}&#10;&#10;$B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8"/>
  <p:tag name="PICTUREFILESIZE" val="272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slides}&#10;\usepackage[usenames]{color}&#10;&#10;\pagestyle{empty}&#10;\begin{document}&#10;\pagecolor[rgb]{1,1,1}%&#10;\color[rgb]{0,0,0}&#10;&#10;\setcounter{equation}{4}&#10;\addtocounter{equation}{-1}&#10;&#10;$\Phi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6"/>
  <p:tag name="PICTUREFILESIZE" val="3203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4}&#10;\addtocounter{equation}{-1}&#10;&#10;$K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1"/>
  <p:tag name="PICTUREFILESIZE" val="811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4}&#10;\addtocounter{equation}{-1}&#10;&#10;$1 + \Delta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7"/>
  <p:tag name="PICTUREFILESIZE" val="1470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5}&#10;\addtocounter{equation}{-1}&#10;&#10;$X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2"/>
  <p:tag name="PICTUREFILESIZE" val="8846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5}&#10;\addtocounter{equation}{-1}&#10;&#10;$U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0"/>
  <p:tag name="PICTUREFILESIZE" val="811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0  template TPT1  env TPENV1  fore 0  back 16777215  eqnno 5"/>
  <p:tag name="FILENAME" val="TP_tmp"/>
  <p:tag name="ORIGWIDTH" val="7"/>
  <p:tag name="PICTUREFILESIZE" val="968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postscript"/>
  <p:tag name="FILENAME" val="D:\My Dropbox\MATLAB\ME233\FSLQR1_R.eps"/>
  <p:tag name="FORMAT" val="png256"/>
  <p:tag name="RES" val="600"/>
  <p:tag name="BLEND" val="0"/>
  <p:tag name="TRANSPARENT" val="0"/>
  <p:tag name="TBUG" val="0"/>
  <p:tag name="ORIGWIDTH" val="377"/>
  <p:tag name="PICTUREFILESIZE" val="11916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postscript"/>
  <p:tag name="FILENAME" val="D:\My Dropbox\MATLAB\ME233\FSLQR1.eps"/>
  <p:tag name="FORMAT" val="png256"/>
  <p:tag name="RES" val="600"/>
  <p:tag name="BLEND" val="0"/>
  <p:tag name="TRANSPARENT" val="0"/>
  <p:tag name="TBUG" val="0"/>
  <p:tag name="ORIGWIDTH" val="382"/>
  <p:tag name="PICTUREFILESIZE" val="13111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&#10;$ \color{Blue}  R (e^{j\omega})  $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63"/>
  <p:tag name="PICTUREFILESIZE" val="728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sum_{k=-\infty}^\infty f^T(k) f(k) =&#10;\int_{-\pi}^\pi F^*(e^{j\omega}) F(e^{j\omega}) d\omega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2"/>
  <p:tag name="PICTUREFILESIZE" val="28558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&#10;$ \color[rgb]{0, 0.7,0} |T (e^{j\omega}) |$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72"/>
  <p:tag name="PICTUREFILESIZE" val="7068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int_{-\pi}^\pi \left\{ &#10;X^*(e^{j\omega}) Q(e^{j\omega}) X(e^{j\omega}) &#10;+ \rho U^*(e^{j\omega}) R(e^{j\omega}) U(e^{j\omega}) \right\} d \omega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88"/>
  <p:tag name="PICTUREFILESIZE" val="35915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postscript"/>
  <p:tag name="FILENAME" val="D:\My Dropbox\MATLAB\ME233\FSLQR1_R.eps"/>
  <p:tag name="FORMAT" val="png256"/>
  <p:tag name="RES" val="600"/>
  <p:tag name="BLEND" val="0"/>
  <p:tag name="TRANSPARENT" val="0"/>
  <p:tag name="TBUG" val="0"/>
  <p:tag name="ORIGWIDTH" val="377"/>
  <p:tag name="PICTUREFILESIZE" val="11916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&#10;$\color{Blue}  R (e^{j\omega})$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63"/>
  <p:tag name="PICTUREFILESIZE" val="7287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underbrace{\hspace{8em}}_{U^*_f(e^{j\omega}) U_f(e^{j\omega})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1"/>
  <p:tag name="PICTUREFILESIZE" val="9599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int_{-\pi}^\pi \left\{ &#10;X^*(e^{j\omega}) Q(e^{j\omega}) X(e^{j\omega}) &#10;+ \rho U^*(e^{j\omega}) R(e^{j\omega}) U(e^{j\omega}) \right\} d \omega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88"/>
  <p:tag name="PICTUREFILESIZE" val="35915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hat{R}_f(s) = \alpha^2 \frac{s^2 + 2 \zeta \omega_n s + \omega_n^2}&#10;{s^2 + 2 \bar{\zeta} (\alpha \omega_n) s + (\alpha \omega_n)^2}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48"/>
  <p:tag name="PICTUREFILESIZE" val="29723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alpha &amp; = 2.5 \\&#10;\zeta &amp; = 1.5 \\&#10;\omega_n &amp; = 7500 \\&#10;\bar{\zeta} &amp; = 0.6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05"/>
  <p:tag name="PICTUREFILESIZE" val="14865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6}&#10;\addtocounter{equation}{-1}&#10;&#10;$R_f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5"/>
  <p:tag name="PICTUREFILESIZE" val="1031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R_f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3"/>
  <p:tag name="PICTUREFILESIZE" val="514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F^*(e^{j\omega}) = F^T(e^{-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6"/>
  <p:tag name="PICTUREFILESIZE" val="9936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U_f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2"/>
  <p:tag name="PICTUREFILESIZE" val="5053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U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3"/>
  <p:tag name="PICTUREFILESIZE" val="426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postscript"/>
  <p:tag name="FILENAME" val="D:\My Dropbox\MATLAB\ME233\FSLQR2.eps"/>
  <p:tag name="FORMAT" val="png256"/>
  <p:tag name="RES" val="600"/>
  <p:tag name="BLEND" val="0"/>
  <p:tag name="TRANSPARENT" val="0"/>
  <p:tag name="TBUG" val="0"/>
  <p:tag name="ORIGWIDTH" val="389"/>
  <p:tag name="PICTUREFILESIZE" val="137615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postscript"/>
  <p:tag name="FILENAME" val="D:\My Dropbox\MATLAB\ME233\FSLQR1_R.eps"/>
  <p:tag name="FORMAT" val="png256"/>
  <p:tag name="RES" val="600"/>
  <p:tag name="BLEND" val="0"/>
  <p:tag name="TRANSPARENT" val="0"/>
  <p:tag name="TBUG" val="0"/>
  <p:tag name="ORIGWIDTH" val="377"/>
  <p:tag name="PICTUREFILESIZE" val="11916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&#10;$\color{Blue}  R (e^{j\omega})$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63"/>
  <p:tag name="PICTUREFILESIZE" val="7287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Q(e^{j\omega}) = C^T  \left| \frac{1}{e^{j\omega} - 1} \right|^2 C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3"/>
  <p:tag name="PICTUREFILESIZE" val="12733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rho = 10^6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3198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&#10;\begin{align*}&#10;\color{Red} \frac{1}{| \Delta(e^{j\omega}) |}&#10;\end{align*}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82"/>
  <p:tag name="PICTUREFILESIZE" val="10955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&#10;$ \color{Blue} |G_o (e^{j\omega}) |$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83"/>
  <p:tag name="PICTUREFILESIZE" val="8737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&#10;$ \color[rgb]{0, 0.7,0} |T (e^{j\omega}) |$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72"/>
  <p:tag name="PICTUREFILESIZE" val="706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F(e^{j\omega}) = \mathcal{F}(f(k)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4"/>
  <p:tag name="PICTUREFILESIZE" val="9475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int_{-\pi}^\pi \left\{ &#10;X^*(e^{j\omega}) Q(e^{j\omega}) X(e^{j\omega}) &#10;+ \rho U^*(e^{j\omega}) R(e^{j\omega}) U(e^{j\omega}) \right\} d \omega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88"/>
  <p:tag name="PICTUREFILESIZE" val="35915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underbrace{\hspace{8em}}_{G_o(z)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1"/>
  <p:tag name="PICTUREFILESIZE" val="5715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4}&#10;\addtocounter{equation}{-1}&#10;&#10;$B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8"/>
  <p:tag name="PICTUREFILESIZE" val="272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slides}&#10;\usepackage[usenames]{color}&#10;&#10;\pagestyle{empty}&#10;\begin{document}&#10;\pagecolor[rgb]{1,1,1}%&#10;\color[rgb]{0,0,0}&#10;&#10;\setcounter{equation}{4}&#10;\addtocounter{equation}{-1}&#10;&#10;$\Phi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6"/>
  <p:tag name="PICTUREFILESIZE" val="32030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4}&#10;\addtocounter{equation}{-1}&#10;&#10;$K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1"/>
  <p:tag name="PICTUREFILESIZE" val="8114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4}&#10;\addtocounter{equation}{-1}&#10;&#10;$1 + \Delta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7"/>
  <p:tag name="PICTUREFILESIZE" val="1470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5}&#10;\addtocounter{equation}{-1}&#10;&#10;$X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2"/>
  <p:tag name="PICTUREFILESIZE" val="8846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5}&#10;\addtocounter{equation}{-1}&#10;&#10;$U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0"/>
  <p:tag name="PICTUREFILESIZE" val="8114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0  template TPT1  env TPENV1  fore 0  back 16777215  eqnno 5"/>
  <p:tag name="FILENAME" val="TP_tmp"/>
  <p:tag name="ORIGWIDTH" val="7"/>
  <p:tag name="PICTUREFILESIZE" val="968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int_{-\pi}^\pi \left\{ &#10;X_f^*(e^{j\omega}) X_f(e^{j\omega}) + \, U_f^*(e^{j\omega}) U_f(e^{j\omega}) &#10;\right\} d \omega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68"/>
  <p:tag name="PICTUREFILESIZE" val="2983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sum_{k=-\infty}^\infty f^T(k) f(k) =&#10;\int_{-\pi}^\pi F^*(e^{j\omega}) F(e^{j\omega}) d\omega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2"/>
  <p:tag name="PICTUREFILESIZE" val="28558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int_{-\pi}^\pi \left\{ &#10;X^*(e^{j\omega}) Q(e^{j\omega}) X(e^{j\omega}) \right.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02"/>
  <p:tag name="PICTUREFILESIZE" val="20053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left. + \, U^*(e^{j\omega}) R(e^{j\omega}) U(e^{j\omega}) \right\} d \omega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6"/>
  <p:tag name="PICTUREFILESIZE" val="16689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sum_{k=0}^\infty \left\{ &#10;x_f^T(k) x_f(k) + u_f^T(k) u_f(k)&#10;\right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52"/>
  <p:tag name="PICTUREFILESIZE" val="25536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sum_{k=0}^\infty \left\{ &#10;x_f^T(k) x_f(k) + u_f^T(k) u_f(k)&#10;\right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52"/>
  <p:tag name="PICTUREFILESIZE" val="25536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x_f(k) &amp; = C_1 z_1(k) + D_1 x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9"/>
  <p:tag name="PICTUREFILESIZE" val="13526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z_1(k+1) &amp; = A_1 z_1(k) + B_1 x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7"/>
  <p:tag name="PICTUREFILESIZE" val="13819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u_f(k) &amp; = C_2 z_2(k) + D_2 u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0"/>
  <p:tag name="PICTUREFILESIZE" val="14668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z_2(k+1) &amp; = A_2 z_2(k) + B_2 u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8"/>
  <p:tag name="PICTUREFILESIZE" val="1499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R_f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3"/>
  <p:tag name="PICTUREFILESIZE" val="5148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U_f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2"/>
  <p:tag name="PICTUREFILESIZE" val="505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sum_{k=-\infty}^\infty f^T(k) f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7"/>
  <p:tag name="PICTUREFILESIZE" val="13447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U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3"/>
  <p:tag name="PICTUREFILESIZE" val="426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Q_f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4"/>
  <p:tag name="PICTUREFILESIZE" val="561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f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5428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7"/>
  <p:tag name="PICTUREFILESIZE" val="4683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sum_{k=0}^\infty \left\{ &#10;x_f^T(k) x_f(k) + u_f^T(k) u_f(k)&#10;\right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52"/>
  <p:tag name="PICTUREFILESIZE" val="25536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(k+1) = Ax(k) + Bu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0"/>
  <p:tag name="PICTUREFILESIZE" val="12624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x_e(k) = \begin{bmatrix} x(k) \\ z_1(k) \\ z_2(k) \end{bmatrix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1"/>
  <p:tag name="PICTUREFILESIZE" val="16729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x_f(k) &amp; = C_1 z_1(k) + D_1 x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9"/>
  <p:tag name="PICTUREFILESIZE" val="13526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z_1(k+1) &amp; = A_1 z_1(k) + B_1 x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7"/>
  <p:tag name="PICTUREFILESIZE" val="13819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u_f(k) &amp; = C_2 z_2(k) + D_2 u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0"/>
  <p:tag name="PICTUREFILESIZE" val="1466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=  \sum_{k=-\infty}^\infty f^T(k)\left ( \frac{1}{\sqrt{2\pi}} \, &#10;\int_{-\pi }^\pi F(e^{j\omega}) e^{+j\omega k} d \omega \right 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3"/>
  <p:tag name="PICTUREFILESIZE" val="3017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z_2(k+1) &amp; = A_2 z_2(k) + B_2 u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8"/>
  <p:tag name="PICTUREFILESIZE" val="1499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begin{bmatrix} x(k+1) \\ z_1(k+1) \\ z_2(k+1) \end{bmatrix} =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4"/>
  <p:tag name="PICTUREFILESIZE" val="1429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begin{bmatrix} A &amp; 0 &amp; 0 \\ B_1 &amp; A_1 &amp; 0 \\ 0 &amp; 0 &amp; A_2 \end{bmatrix}&#10;\begin{bmatrix} x(k) \\ z_1(k) \\ z_2(k) \end{bmatrix}&#10;+ \begin{bmatrix} B \\ 0 \\ B_2 \end{bmatrix} u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31"/>
  <p:tag name="PICTUREFILESIZE" val="3252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begin{bmatrix} x_f(k) \\ u_f(k) \end{bmatrix} =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4"/>
  <p:tag name="PICTUREFILESIZE" val="8749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begin{bmatrix} D_1 &amp; C_1 &amp; 0 \\ 0 &amp; 0 &amp; C_2 \end{bmatrix}&#10;\begin{bmatrix} x(k) \\ z_1(k) \\ z_2(k) \end{bmatrix}&#10;+ \begin{bmatrix} 0 \\ D_2 \end{bmatrix} u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7"/>
  <p:tag name="PICTUREFILESIZE" val="2993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sum_{k=0}^\infty \left\{ &#10;x_f^T(k) x_f(k) + u_f^T(k) u_f(k)&#10;\right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52"/>
  <p:tag name="PICTUREFILESIZE" val="25536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e(k+1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1"/>
  <p:tag name="PICTUREFILESIZE" val="4422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e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0"/>
  <p:tag name="PICTUREFILESIZE" val="3609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A_e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387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B_e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55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=  \int_{-\pi}^\pi \left ( \frac{1}{\sqrt{2\pi}} &#10;\sum_{k=-\infty}^\infty  f^T(t) e^{+j\omega k}  dt  \right ) \, F(e^{j\omega})  d \omega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24"/>
  <p:tag name="PICTUREFILESIZE" val="32218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e(k+1) = A_e x_e(k) + B_e u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4"/>
  <p:tag name="PICTUREFILESIZE" val="14704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begin{bmatrix} x(k+1) \\ z_1(k+1) \\ z_2(k+1) \end{bmatrix} =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4"/>
  <p:tag name="PICTUREFILESIZE" val="1429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begin{bmatrix} A &amp; 0 &amp; 0 \\ B_1 &amp; A_1 &amp; 0 \\ 0 &amp; 0 &amp; A_2 \end{bmatrix}&#10;\begin{bmatrix} x(k) \\ z_1(k) \\ z_2(k) \end{bmatrix}&#10;+ \begin{bmatrix} B \\ 0 \\ B_2 \end{bmatrix} u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31"/>
  <p:tag name="PICTUREFILESIZE" val="3252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e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0"/>
  <p:tag name="PICTUREFILESIZE" val="3609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C_e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1655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 D_e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493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begin{bmatrix} x_f(k) \\ u_f(k) \end{bmatrix} =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4"/>
  <p:tag name="PICTUREFILESIZE" val="8749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begin{bmatrix} D_1 &amp; C_1 &amp; 0 \\ 0 &amp; 0 &amp; C_2 \end{bmatrix}&#10;\begin{bmatrix} x(k) \\ z_1(k) \\ z_2(k) \end{bmatrix}&#10;+ \begin{bmatrix} 0 \\ D_2 \end{bmatrix} u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7"/>
  <p:tag name="PICTUREFILESIZE" val="2993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sum_{k=0}^\infty \left\{ &#10;x_f^T(k) x_f(k) + u_f^T(k) u_f(k)&#10;\right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52"/>
  <p:tag name="PICTUREFILESIZE" val="25536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sum_{k=0}^\infty \left\{ &#10;\begin{bmatrix} x_e(k) \\ u(k) \end{bmatrix}^T&#10;\begin{bmatrix} C_e^T \\ D_e^T \end{bmatrix}&#10;\begin{bmatrix} C_e &amp; D_e \end{bmatrix}&#10;%\begin{bmatrix} C_e^T C_e &amp; C_e^T D_e \\ D_e^T C_e &amp; D_e^T D_e \end{bmatrix}&#10;\begin{bmatrix} x_e(k) \\ u(k) \end{bmatrix}&#10;\right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0"/>
  <p:tag name="PICTUREFILESIZE" val="3495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f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"/>
  <p:tag name="PICTUREFILESIZE" val="2948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sum_{k=0}^\infty \left\{ &#10;\begin{bmatrix} x_e(k) \\ u(k) \end{bmatrix}^T&#10;\begin{bmatrix} C_e^T \\ D_e^T \end{bmatrix}&#10;\begin{bmatrix} C_e &amp; D_e \end{bmatrix}&#10;%\begin{bmatrix} C_e^T C_e &amp; C_e^T D_e \\ D_e^T C_e &amp; D_e^T D_e \end{bmatrix}&#10;\begin{bmatrix} x_e(k) \\ u(k) \end{bmatrix}&#10;\right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0"/>
  <p:tag name="PICTUREFILESIZE" val="34956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e(k+1) = A_e x_e(k) + B_e u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4"/>
  <p:tag name="PICTUREFILESIZE" val="14704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u^o(k) = -K_e x_e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6"/>
  <p:tag name="PICTUREFILESIZE" val="9612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K_e = [B_e^T P B_e + D_e^T D_e]^{-1} [B_e^T P A_e + D_e^T C_e]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8"/>
  <p:tag name="PICTUREFILESIZE" val="20008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P = A_e^T P A_e + C_e^T C_e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8"/>
  <p:tag name="PICTUREFILESIZE" val="9609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 - [A_e^T P B_e + C_e^T D_e] [B_e^T P B_e + D_e^T D_e]^{-1} [B_e^T P A_e + D_e^T C_e]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44"/>
  <p:tag name="PICTUREFILESIZE" val="26656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A_e - B_e K_e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0"/>
  <p:tag name="PICTUREFILESIZE" val="4807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textrm{nullity} \begin{bmatrix} &#10;A_2 - \lambda I &amp; B_2 \\&#10;C_2 &amp; D_2&#10;\end{bmatrix} = 0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45"/>
  <p:tag name="PICTUREFILESIZE" val="443966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|\lambda| = 1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64"/>
  <p:tag name="PICTUREFILESIZE" val="45350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textrm{nullity} \begin{bmatrix} &#10;A_1 - \lambda I &amp; B_1 \\&#10;C_1 &amp; D_1&#10;\end{bmatrix} = 0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45"/>
  <p:tag name="PICTUREFILESIZE" val="44396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F^T(e^{-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0"/>
  <p:tag name="PICTUREFILESIZE" val="4933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|\lambda| = 1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64"/>
  <p:tag name="PICTUREFILESIZE" val="45350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det (A - \lambda I) = 0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58"/>
  <p:tag name="PICTUREFILESIZE" val="110618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textrm{nullity} \begin{bmatrix} &#10;A_2 - \lambda I &amp; B_2 \\&#10;C_2 &amp; D_2&#10;\end{bmatrix} = 0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45"/>
  <p:tag name="PICTUREFILESIZE" val="443966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|\lambda| = 1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64"/>
  <p:tag name="PICTUREFILESIZE" val="45350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D_2^T D_2 \succ 0&#10;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98"/>
  <p:tag name="PICTUREFILESIZE" val="90126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textrm{nullity} \begin{bmatrix} &#10;A_1 - \lambda I &amp; B_1 \\&#10;C_1 &amp; D_1&#10;\end{bmatrix} = 0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45"/>
  <p:tag name="PICTUREFILESIZE" val="443966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|\lambda| = 1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64"/>
  <p:tag name="PICTUREFILESIZE" val="45350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det (A - \lambda I) = 0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58"/>
  <p:tag name="PICTUREFILESIZE" val="110618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u(k) = - K_e x_e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7"/>
  <p:tag name="PICTUREFILESIZE" val="9000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= - \begin{bmatrix} K_x &amp; K_1 &amp; K_2 \end{bmatrix}&#10;\begin{bmatrix} x(k) \\ z_1(k) \\ z_2(k) \end{bmatrix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1"/>
  <p:tag name="PICTUREFILESIZE" val="2185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=  \int_{-\pi }^\pi \left( \sum_{k=-\infty}^\infty f^T(k) \frac{1}{\sqrt{2\pi}} \, &#10; F(e^{j\omega}) e^{+j\omega k} \right) d \omega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6"/>
  <p:tag name="PICTUREFILESIZE" val="31357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= -K_x x(k) - K_1 z_1(k) - K_2 z_2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2"/>
  <p:tag name="PICTUREFILESIZE" val="16049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X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1283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U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5"/>
  <p:tag name="PICTUREFILESIZE" val="94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R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5"/>
  <p:tag name="PICTUREFILESIZE" val="1000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B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"/>
  <p:tag name="PICTUREFILESIZE" val="1041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Phi(z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6"/>
  <p:tag name="PICTUREFILESIZE" val="3159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Phi_1(z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6"/>
  <p:tag name="PICTUREFILESIZE" val="3390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Phi_2(z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6"/>
  <p:tag name="PICTUREFILESIZE" val="3817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Z_1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3"/>
  <p:tag name="PICTUREFILESIZE" val="1237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Z_2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74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=  \int_{-\pi }^\pi \left( \sum_{k=-\infty}^\infty f^T(k) \frac{1}{\sqrt{2\pi}} \, &#10; F(e^{j\omega}) e^{+j\omega k} \right) d \omega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6"/>
  <p:tag name="PICTUREFILESIZE" val="31357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U_f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544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X_f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7"/>
  <p:tag name="PICTUREFILESIZE" val="1883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B_2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5"/>
  <p:tag name="PICTUREFILESIZE" val="1713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B_1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5"/>
  <p:tag name="PICTUREFILESIZE" val="1216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C_1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3"/>
  <p:tag name="PICTUREFILESIZE" val="1378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D_1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5"/>
  <p:tag name="PICTUREFILESIZE" val="1194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K_1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7"/>
  <p:tag name="PICTUREFILESIZE" val="1397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K_2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7"/>
  <p:tag name="PICTUREFILESIZE" val="1887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C_2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873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D_2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6"/>
  <p:tag name="PICTUREFILESIZE" val="167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X(e^{j\omega})  = {\cal F} ( x(k)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7"/>
  <p:tag name="PICTUREFILESIZE" val="10025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K_x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"/>
  <p:tag name="PICTUREFILESIZE" val="1931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K(z) = \left [ I + K_2 \Phi_2(z) B_2 \right ] ^{-1} &#10;\, \left [ K_x + K_1 \Phi_1(z) B_1\right ]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61"/>
  <p:tag name="PICTUREFILESIZE" val="21752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4}&#10;\addtocounter{equation}{-1}&#10;&#10;$B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8"/>
  <p:tag name="PICTUREFILESIZE" val="2722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slides}&#10;\usepackage[usenames]{color}&#10;&#10;\pagestyle{empty}&#10;\begin{document}&#10;\pagecolor[rgb]{1,1,1}%&#10;\color[rgb]{0,0,0}&#10;&#10;\setcounter{equation}{4}&#10;\addtocounter{equation}{-1}&#10;&#10;$\Phi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6"/>
  <p:tag name="PICTUREFILESIZE" val="32030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4}&#10;\addtocounter{equation}{-1}&#10;&#10;$K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1"/>
  <p:tag name="PICTUREFILESIZE" val="8114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5}&#10;\addtocounter{equation}{-1}&#10;&#10;$X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2"/>
  <p:tag name="PICTUREFILESIZE" val="8846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5}&#10;\addtocounter{equation}{-1}&#10;&#10;$U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0"/>
  <p:tag name="PICTUREFILESIZE" val="8114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u(k) = -K_x x(k) - K_1 z_1(k) - K_2 z_2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1"/>
  <p:tag name="PICTUREFILESIZE" val="18080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z_1(k+1) &amp; = A_1 z_1(k) + B_1 x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7"/>
  <p:tag name="PICTUREFILESIZE" val="13819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z_2(k+1) &amp; = A_2 z_2(k) + B_2 u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8"/>
  <p:tag name="PICTUREFILESIZE" val="1499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U(e^{j\omega}) = \mathcal{F}(u(k)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4"/>
  <p:tag name="PICTUREFILESIZE" val="9536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= A_2 z_2(k) + B_2 (-K_x x(k) - K_1 z_1(k) - K_2 z_2(k)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74"/>
  <p:tag name="PICTUREFILESIZE" val="23172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begin{bmatrix} z_1(k+1) \\ z_2(k+1) \end{bmatrix}&#10;= \begin{bmatrix} A_1 &amp; 0 \\ -B_2 K_1 &amp; A_2 - B_2 K_2 \end{bmatrix}&#10;\begin{bmatrix} z_1(k) \\ z_2(k) \end{bmatrix}&#10;+ \begin{bmatrix} B_1 \\ -B_2 K_x \end{bmatrix} x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94"/>
  <p:tag name="PICTUREFILESIZE" val="42534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-u(k)&#10;= \begin{bmatrix} K_1 &amp; K_2 \end{bmatrix}&#10;\begin{bmatrix} z_1(k) \\ z_2(k) \end{bmatrix}&#10;+ K_x x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52"/>
  <p:tag name="PICTUREFILESIZE" val="24135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lim_{k \to \infty} e(k) = 0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1"/>
  <p:tag name="PICTUREFILESIZE" val="7996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e(k) = r(k) - y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8"/>
  <p:tag name="PICTUREFILESIZE" val="8349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y(k) = Cx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1"/>
  <p:tag name="PICTUREFILESIZE" val="7825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 y \in \R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55"/>
  <p:tag name="PICTUREFILESIZE" val="3080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\hat{A}_r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5"/>
  <p:tag name="PICTUREFILESIZE" val="12214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\hat{A}_r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5"/>
  <p:tag name="PICTUREFILESIZE" val="12214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4}&#10;\addtocounter{equation}{-1}&#10;&#10;$C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8"/>
  <p:tag name="PICTUREFILESIZE" val="272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sum_{k=0}^\infty \left\{ &#10;x^T(k) Q x(k) + u^T(k) R u(k) \right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3"/>
  <p:tag name="PICTUREFILESIZE" val="24396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5}&#10;\addtocounter{equation}{-1}&#10;&#10;$Y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1"/>
  <p:tag name="PICTUREFILESIZE" val="8114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slides}&#10;\usepackage[usenames]{color}&#10;&#10;\pagestyle{empty}&#10;\begin{document}&#10;\pagecolor[rgb]{1,1,1}%&#10;\color[rgb]{0,0,0}&#10;&#10;\setcounter{equation}{4}&#10;\addtocounter{equation}{-1}&#10;&#10;$K_r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54"/>
  <p:tag name="PICTUREFILESIZE" val="38690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5}&#10;\addtocounter{equation}{-1}&#10;&#10;$E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0"/>
  <p:tag name="PICTUREFILESIZE" val="8114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5}&#10;\addtocounter{equation}{-1}&#10;&#10;$R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0"/>
  <p:tag name="PICTUREFILESIZE" val="8114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4}&#10;\addtocounter{equation}{-1}&#10;&#10;$B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8"/>
  <p:tag name="PICTUREFILESIZE" val="2722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slides}&#10;\usepackage[usenames]{color}&#10;&#10;\pagestyle{empty}&#10;\begin{document}&#10;\pagecolor[rgb]{1,1,1}%&#10;\color[rgb]{0,0,0}&#10;&#10;\setcounter{equation}{4}&#10;\addtocounter{equation}{-1}&#10;&#10;$\Phi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6"/>
  <p:tag name="PICTUREFILESIZE" val="32030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4}&#10;\addtocounter{equation}{-1}&#10;&#10;$K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1"/>
  <p:tag name="PICTUREFILESIZE" val="8114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5}&#10;\addtocounter{equation}{-1}&#10;&#10;$X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2"/>
  <p:tag name="PICTUREFILESIZE" val="8846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5}&#10;\addtocounter{equation}{-1}&#10;&#10;$U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0"/>
  <p:tag name="PICTUREFILESIZE" val="8114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r(k+1) = r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3"/>
  <p:tag name="PICTUREFILESIZE" val="685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int_{-\pi}^\pi \left\{ &#10;X^*(e^{j\omega}) Q X(e^{j\omega}) + U^*(e^{j\omega}) R U(e^{j\omega})&#10;\right\} d \omega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79"/>
  <p:tag name="PICTUREFILESIZE" val="30242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A}_r(z) = z - 1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2"/>
  <p:tag name="PICTUREFILESIZE" val="5683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r(k) = D \; \sin(\omega \; k + \phi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7"/>
  <p:tag name="PICTUREFILESIZE" val="10595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A}_r(z) = z^2 - 2 \cos(\omega) \, z + 1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8"/>
  <p:tag name="PICTUREFILESIZE" val="12886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N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"/>
  <p:tag name="PICTUREFILESIZE" val="1121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r(k+N) = r(k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9"/>
  <p:tag name="PICTUREFILESIZE" val="7880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A}_r(z) = z^N - 1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8"/>
  <p:tag name="PICTUREFILESIZE" val="6736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A}_r(z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2"/>
  <p:tag name="PICTUREFILESIZE" val="3697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Q_R(e^{j\omega}) = Q_r^*(e^{j\omega}) Q_r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8"/>
  <p:tag name="PICTUREFILESIZE" val="16978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Q_{r}(z) = \frac{\hat{B}_r(z)}{\hat{A}_r(z)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2"/>
  <p:tag name="PICTUREFILESIZE" val="13024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\hat{A}_r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5"/>
  <p:tag name="PICTUREFILESIZE" val="1221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(k) = 0 \quad k &lt; 0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2"/>
  <p:tag name="PICTUREFILESIZE" val="6821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lim_{k \to \infty} e(k) = 0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1"/>
  <p:tag name="PICTUREFILESIZE" val="7995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Q(e^{j\omega}) = C^T Q_r^*(e^{j\omega}) Q_r(e^{j\omega}) C&#10;+ Q_f^*(e^{j\omega}) Q_f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65"/>
  <p:tag name="PICTUREFILESIZE" val="30749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int_{-\pi}^\pi \left\{ &#10;X^*(e^{j\omega}) Q(e^{j\omega}) X(e^{j\omega}) \right.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02"/>
  <p:tag name="PICTUREFILESIZE" val="20053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left. + \, U^*(e^{j\omega}) R(e^{j\omega}) U(e^{j\omega}) \right\} d \omega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6"/>
  <p:tag name="PICTUREFILESIZE" val="16689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R(e^{j\omega}) = R_f^*(e^{j\omega}) R_f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5"/>
  <p:tag name="PICTUREFILESIZE" val="15303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CX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2"/>
  <p:tag name="PICTUREFILESIZE" val="5729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Q_r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2"/>
  <p:tag name="PICTUREFILESIZE" val="5250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Y_r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8"/>
  <p:tag name="PICTUREFILESIZE" val="4696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Y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4"/>
  <p:tag name="PICTUREFILESIZE" val="4245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R_f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3"/>
  <p:tag name="PICTUREFILESIZE" val="514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u(k) = 0 \quad k &lt; 0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3"/>
  <p:tag name="PICTUREFILESIZE" val="6964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U_f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2"/>
  <p:tag name="PICTUREFILESIZE" val="5053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U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3"/>
  <p:tag name="PICTUREFILESIZE" val="4261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Q_f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4"/>
  <p:tag name="PICTUREFILESIZE" val="5611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f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5428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7"/>
  <p:tag name="PICTUREFILESIZE" val="4683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int_{-\pi}^\pi \left\{ &#10;Y_r^*(e^{j\omega}) Y_r(e^{j\omega}) + X_f^*(e^{j\omega}) X_f(e^{j\omega}) + U_f^*(e^{j\omega}) U_f(e^{j\omega}) &#10;\right\} d \omega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38"/>
  <p:tag name="PICTUREFILESIZE" val="36426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int_{-\pi}^\pi \left\{ &#10;X^*(e^{j\omega}) C^T Q_r^*(e^{j\omega}) Q_r(e^{j\omega}) C X(e^{j\omega}) \right.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2"/>
  <p:tag name="PICTUREFILESIZE" val="29017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left. + \, U^*(e^{j\omega}) R_f^*(e^{j\omega}) R_f(e^{j\omega}) U(e^{j\omega}) \right\} d \omega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53"/>
  <p:tag name="PICTUREFILESIZE" val="22847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+ \, X^*(e^{j\omega}) Q_f^*(e^{j\omega}) Q_f(e^{j\omega}) X(e^{j\omega})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9"/>
  <p:tag name="PICTUREFILESIZE" val="20413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Q_f(z) = C_1 (z I - A_1)^{-1} B_1 + D_1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3"/>
  <p:tag name="PICTUREFILESIZE" val="1415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{x}(0) = {x}_o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95"/>
  <p:tag name="PICTUREFILESIZE" val="490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int_{-\pi}^\pi  \left\{ &#10;X^*(e^{j\omega}) Q(e^{j\omega}) X(e^{j\omega}) \right.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02"/>
  <p:tag name="PICTUREFILESIZE" val="20054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x_f(k) &amp; = C_1 z_1(k) + D_1 x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9"/>
  <p:tag name="PICTUREFILESIZE" val="13526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Q_f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4"/>
  <p:tag name="PICTUREFILESIZE" val="5611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f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5428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7"/>
  <p:tag name="PICTUREFILESIZE" val="4683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z_1(k+1) &amp; = A_1 z_1(k) + B_1 x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7"/>
  <p:tag name="PICTUREFILESIZE" val="13819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R_f(z) = C_2 (z I - A_2)^{-1} B_2 + D_2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3"/>
  <p:tag name="PICTUREFILESIZE" val="15120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u_f(k) &amp; = C_2 z_2(k) + D_2 u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0"/>
  <p:tag name="PICTUREFILESIZE" val="14668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z_2(k+1) &amp; = A_2 z_2(k) + B_2 u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8"/>
  <p:tag name="PICTUREFILESIZE" val="14991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R_f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3"/>
  <p:tag name="PICTUREFILESIZE" val="5148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U_f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2"/>
  <p:tag name="PICTUREFILESIZE" val="505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Q(e^{j\omega}) = Q_f^*(e^{j\omega}) Q_f(e^{j\omega}) \succeq 0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9"/>
  <p:tag name="PICTUREFILESIZE" val="18508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U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3"/>
  <p:tag name="PICTUREFILESIZE" val="4261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 D_2 ^T D_2 \succ 0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8"/>
  <p:tag name="PICTUREFILESIZE" val="5694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Q_r(z) = C_r (z I - A_r)^{-1} B_r + D_r = \frac{\hat{B}_r(z)}{\hat{A}_r(z)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2"/>
  <p:tag name="PICTUREFILESIZE" val="24560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y_r(k) &amp; = C_r z_r(k) + D_r y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0"/>
  <p:tag name="PICTUREFILESIZE" val="14127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Q_r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2"/>
  <p:tag name="PICTUREFILESIZE" val="5250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Y_r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8"/>
  <p:tag name="PICTUREFILESIZE" val="4696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Y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4"/>
  <p:tag name="PICTUREFILESIZE" val="4245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z_r(k+1) &amp; = A_r z_r(k) + B_r y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9"/>
  <p:tag name="PICTUREFILESIZE" val="14818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egin{bmatrix} x(k+1) \\ z_r(k+1) \\ z_1(k+1) \\ z_2(k+1) \end{bmatrix}&#10;= \begin{bmatrix}&#10;    A &amp; 0 &amp; 0 &amp; 0\\&#10;    B_r C &amp; A_r &amp; 0 &amp; 0\\&#10;    B_1 &amp; 0 &amp; A_1 &amp; 0\\&#10;    0 &amp; 0 &amp; 0 &amp; A_2&#10;\end{bmatrix} &#10;\begin{bmatrix} x(k) \\ z_r(k) \\ z_1(k) \\ z_2(k) \end{bmatrix}&#10;+ \begin{bmatrix} B \\ 0 \\ 0 \\ B_2 \end{bmatrix} u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23"/>
  <p:tag name="PICTUREFILESIZE" val="65818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begin{bmatrix} y_r(k) \\ x_f(k) \\ u_f(k) \end{bmatrix}&#10;= \begin{bmatrix}&#10;    D_r C &amp; C_r   &amp; 0 &amp; 0 \\&#10;    D_1 &amp; 0 &amp; C_1 &amp; 0 \\&#10;    0 &amp; 0  &amp;  0&amp; C_2&#10;\end{bmatrix}&#10;\begin{bmatrix} x(k) \\ z_r(k) \\ z_1(k) \\ z_2(k) \end{bmatrix}&#10;+ \begin{bmatrix} 0 \\ 0 \\ D_2 \end{bmatrix} u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5"/>
  <p:tag name="PICTUREFILESIZE" val="5872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R(e^{j\omega}) = R_f^*(e^{j\omega}) R_f(e^{j\omega}) \succ 0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7"/>
  <p:tag name="PICTUREFILESIZE" val="17493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sum_{k = 0}^\infty \left\{ &#10;y_r^T(k) y_r(k) + x_f^T(k) x_f(k) + u_f^T(k) u_f(k)&#10;\right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86"/>
  <p:tag name="PICTUREFILESIZE" val="34169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e(k+1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1"/>
  <p:tag name="PICTUREFILESIZE" val="4422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e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0"/>
  <p:tag name="PICTUREFILESIZE" val="3609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A_e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387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B_e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550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e(k+1) = A_e x_e(k) + B_e u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4"/>
  <p:tag name="PICTUREFILESIZE" val="14704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egin{bmatrix} x(k+1) \\ z_r(k+1) \\ z_1(k+1) \\ z_2(k+1) \end{bmatrix}&#10;= \begin{bmatrix}&#10;    A &amp; 0 &amp; 0 &amp; 0\\&#10;    B_r C &amp; A_r &amp; 0 &amp; 0\\&#10;    B_1 &amp; 0 &amp; A_1 &amp; 0\\&#10;    0 &amp; 0 &amp; 0 &amp; A_2&#10;\end{bmatrix} &#10;\begin{bmatrix} x(k) \\ z_r(k) \\ z_1(k) \\ z_2(k) \end{bmatrix}&#10;+ \begin{bmatrix} B \\ 0 \\ 0 \\ B_2 \end{bmatrix} u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23"/>
  <p:tag name="PICTUREFILESIZE" val="65818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begin{bmatrix} y_r(k) \\ x_f(k) \\ u_f(k) \end{bmatrix}&#10;= \begin{bmatrix}&#10;    D_r C &amp; C_r   &amp; 0 &amp; 0 \\&#10;    D_1 &amp; 0 &amp; C_1 &amp; 0 \\&#10;    0 &amp; 0  &amp;  0&amp; C_2&#10;\end{bmatrix}&#10;\begin{bmatrix} x(k) \\ z_r(k) \\ z_1(k) \\ z_2(k) \end{bmatrix}&#10;+ \begin{bmatrix} 0 \\ 0 \\ D_2 \end{bmatrix} u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5"/>
  <p:tag name="PICTUREFILESIZE" val="58724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e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0"/>
  <p:tag name="PICTUREFILESIZE" val="3609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C_e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165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left. + \, U^*(e^{j\omega}) R(e^{j\omega}) U(e^{j\omega})&#10;\right\} d \omega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6"/>
  <p:tag name="PICTUREFILESIZE" val="16689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 D_e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493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sum_{k=0}^\infty \left\{ &#10;\begin{bmatrix} x_e(k) \\ u(k) \end{bmatrix}^T&#10;\begin{bmatrix} C_e^T \\ D_e^T \end{bmatrix}&#10;\begin{bmatrix} C_e &amp; D_e \end{bmatrix}&#10;%\begin{bmatrix} C_e^T C_e &amp; C_e^T D_e \\ D_e^T C_e &amp; D_e^T D_e \end{bmatrix}&#10;\begin{bmatrix} x_e(k) \\ u(k) \end{bmatrix}&#10;\right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0"/>
  <p:tag name="PICTUREFILESIZE" val="34956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sum_{k = 0}^\infty \left\{ &#10;y_r^T(k) y_r(k) + x_f^T(k) x_f(k) + u_f^T(k) u_f(k)&#10;\right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86"/>
  <p:tag name="PICTUREFILESIZE" val="34169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sum_{k=0}^\infty \left\{ &#10;\begin{bmatrix} x_e(k) \\ u(k) \end{bmatrix}^T&#10;\begin{bmatrix} C_e^T \\ D_e^T \end{bmatrix}&#10;\begin{bmatrix} C_e &amp; D_e \end{bmatrix}&#10;%\begin{bmatrix} C_e^T C_e &amp; C_e^T D_e \\ D_e^T C_e &amp; D_e^T D_e \end{bmatrix}&#10;\begin{bmatrix} x_e(k) \\ u(k) \end{bmatrix}&#10;\right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0"/>
  <p:tag name="PICTUREFILESIZE" val="34956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e(k+1) = A_e x_e(k) + B_e u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4"/>
  <p:tag name="PICTUREFILESIZE" val="14704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u^o(k) = -K_e x_e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6"/>
  <p:tag name="PICTUREFILESIZE" val="9612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K_e = [B_e^T P B_e + D_e^T D_e]^{-1} [B_e^T P A_e + D_e^T C_e]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8"/>
  <p:tag name="PICTUREFILESIZE" val="20008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P = A_e^T P A_e + C_e^T C_e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8"/>
  <p:tag name="PICTUREFILESIZE" val="9609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 - [A_e^T P B_e + C_e^T D_e] [B_e^T P B_e + D_e^T D_e]^{-1} [B_e^T P A_e + D_e^T C_e]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44"/>
  <p:tag name="PICTUREFILESIZE" val="26656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A_e - B_e K_e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0"/>
  <p:tag name="PICTUREFILESIZE" val="480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Q_f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4"/>
  <p:tag name="PICTUREFILESIZE" val="5611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textrm{nullity} \begin{bmatrix} &#10;A_2 - \lambda I &amp; B_2 \\&#10;C_2 &amp; D_2&#10;\end{bmatrix} = 0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45"/>
  <p:tag name="PICTUREFILESIZE" val="443966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|\lambda| = 1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64"/>
  <p:tag name="PICTUREFILESIZE" val="45350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textrm{nullity} \begin{bmatrix} &#10;A_1 - \lambda I &amp; B_1 \\&#10;C_1 &amp; D_1&#10;\end{bmatrix} = 0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45"/>
  <p:tag name="PICTUREFILESIZE" val="443966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|\lambda| = 1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64"/>
  <p:tag name="PICTUREFILESIZE" val="45350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det (A - \lambda I) = 0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58"/>
  <p:tag name="PICTUREFILESIZE" val="110618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textrm{nullity} \left( \begin{bmatrix} &#10;A - \lambda I &amp; B \\&#10;C &amp; 0&#10;\end{bmatrix}^T \right) = 0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66"/>
  <p:tag name="PICTUREFILESIZE" val="583862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|\lambda| \geq 1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61"/>
  <p:tag name="PICTUREFILESIZE" val="42686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det (A_r - \lambda I) = 0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67"/>
  <p:tag name="PICTUREFILESIZE" val="115946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u(k) = - K_e x_e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7"/>
  <p:tag name="PICTUREFILESIZE" val="9000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= - \begin{bmatrix} K_x &amp; K_r &amp; K_1 &amp; K_2 \end{bmatrix}&#10;\begin{bmatrix} x(k) \\ z_r(k) \\ z_1(k) \\ z_2(k) \end{bmatrix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3"/>
  <p:tag name="PICTUREFILESIZE" val="2833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R_f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3"/>
  <p:tag name="PICTUREFILESIZE" val="5148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= -K_x x(k) - K_r z_r(k) - K_1 z_1(k) - K_2 z_2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24"/>
  <p:tag name="PICTUREFILESIZE" val="20248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X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1283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B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"/>
  <p:tag name="PICTUREFILESIZE" val="1041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U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5"/>
  <p:tag name="PICTUREFILESIZE" val="941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Z_2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746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U_f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544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B_2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5"/>
  <p:tag name="PICTUREFILESIZE" val="1713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C_2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873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D_2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6"/>
  <p:tag name="PICTUREFILESIZE" val="1670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K_2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7"/>
  <p:tag name="PICTUREFILESIZE" val="188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f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5428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Z_1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3"/>
  <p:tag name="PICTUREFILESIZE" val="1237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X_f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7"/>
  <p:tag name="PICTUREFILESIZE" val="1883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B_1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5"/>
  <p:tag name="PICTUREFILESIZE" val="1216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C_1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3"/>
  <p:tag name="PICTUREFILESIZE" val="1378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D_1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5"/>
  <p:tag name="PICTUREFILESIZE" val="1194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K_1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7"/>
  <p:tag name="PICTUREFILESIZE" val="1397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C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"/>
  <p:tag name="PICTUREFILESIZE" val="1171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B_r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431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Phi(z) 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6"/>
  <p:tag name="PICTUREFILESIZE" val="3159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Phi_1(z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6"/>
  <p:tag name="PICTUREFILESIZE" val="339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7"/>
  <p:tag name="PICTUREFILESIZE" val="4683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Phi_2(z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6"/>
  <p:tag name="PICTUREFILESIZE" val="3817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K_x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"/>
  <p:tag name="PICTUREFILESIZE" val="1930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Phi_r(z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4"/>
  <p:tag name="PICTUREFILESIZE" val="3625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C_r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1575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K_r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6"/>
  <p:tag name="PICTUREFILESIZE" val="1601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R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5"/>
  <p:tag name="PICTUREFILESIZE" val="1000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Y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"/>
  <p:tag name="PICTUREFILESIZE" val="952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E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"/>
  <p:tag name="PICTUREFILESIZE" val="830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0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1"/>
  <p:tag name="PICTUREFILESIZE" val="746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D_r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40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U_f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2"/>
  <p:tag name="PICTUREFILESIZE" val="5053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X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1283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Y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"/>
  <p:tag name="PICTUREFILESIZE" val="952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U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5"/>
  <p:tag name="PICTUREFILESIZE" val="941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ar{C}_r(z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2"/>
  <p:tag name="PICTUREFILESIZE" val="3758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ar{C}_2(z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3"/>
  <p:tag name="PICTUREFILESIZE" val="3938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Phi(z) B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3"/>
  <p:tag name="PICTUREFILESIZE" val="4188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ar{C}_1(z) = K_x + K_1 \Phi_1(z) B_1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5"/>
  <p:tag name="PICTUREFILESIZE" val="13138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ar{C}_r(z) = K_r \Phi_r(z) B_r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2"/>
  <p:tag name="PICTUREFILESIZE" val="11094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ar{C}_2(z) = K_2 \Phi_2(z) B_2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9"/>
  <p:tag name="PICTUREFILESIZE" val="11772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= \frac{1}{\hat{A}_r(z)} \bar{B}_r(z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5"/>
  <p:tag name="PICTUREFILESIZE" val="926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U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3"/>
  <p:tag name="PICTUREFILESIZE" val="4261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R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5"/>
  <p:tag name="PICTUREFILESIZE" val="1000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E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"/>
  <p:tag name="PICTUREFILESIZE" val="830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ar{C}_1(z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3"/>
  <p:tag name="PICTUREFILESIZE" val="3564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C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"/>
  <p:tag name="PICTUREFILESIZE" val="1171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Y  template TPT1  env TPENV1  fore 0  back 16777215  eqnno 5"/>
  <p:tag name="FILENAME" val="TP_tmp"/>
  <p:tag name="ORIGWIDTH" val="11"/>
  <p:tag name="PICTUREFILESIZE" val="968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E  template TPT1  env TPENV1  fore 0  back 16777215  eqnno 5"/>
  <p:tag name="FILENAME" val="TP_tmp"/>
  <p:tag name="ORIGWIDTH" val="10"/>
  <p:tag name="PICTUREFILESIZE" val="968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frac{B'(z)}{\hat{A}_r(z) A'(z)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6"/>
  <p:tag name="PICTUREFILESIZE" val="11189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frac{ A'(z) }{ \hat{A}_r(z) A'(z) + B'(z)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8"/>
  <p:tag name="PICTUREFILESIZE" val="15653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R  template TPT1  env TPENV1  fore 0  back 16777215  eqnno 5"/>
  <p:tag name="FILENAME" val="TP_tmp"/>
  <p:tag name="ORIGWIDTH" val="10"/>
  <p:tag name="PICTUREFILESIZE" val="968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= \frac{ \hat{A}_r(z) A'(z) }{ \hat{A}_r(z) A'(z) + B'(z)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2"/>
  <p:tag name="PICTUREFILESIZE" val="1926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(k+1) = Ax(k) + Bu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0"/>
  <p:tag name="PICTUREFILESIZE" val="1262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int_{-\pi}^\pi \left\{ &#10;X_f^*(e^{j\omega}) X_f(e^{j\omega}) + \, U_f^*(e^{j\omega}) U_f(e^{j\omega}) &#10;\right\} d \omega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68"/>
  <p:tag name="PICTUREFILESIZE" val="29837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hat{A}_r(z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3"/>
  <p:tag name="PICTUREFILESIZE" val="3719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E  template TPT1  env TPENV1  fore 0  back 16777215  eqnno 5"/>
  <p:tag name="FILENAME" val="TP_tmp"/>
  <p:tag name="ORIGWIDTH" val="10"/>
  <p:tag name="PICTUREFILESIZE" val="968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R  template TPT1  env TPENV1  fore 0  back 16777215  eqnno 5"/>
  <p:tag name="FILENAME" val="TP_tmp"/>
  <p:tag name="ORIGWIDTH" val="10"/>
  <p:tag name="PICTUREFILESIZE" val="968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G_{ER}(z) = \frac{1}&#10;{ 1 + \frac{B'(z)}{\hat{A}_r(z) A'(z)} 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38"/>
  <p:tag name="PICTUREFILESIZE" val="1742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underbrace{\hspace{3em}}_{R_f^*(e^{j\omega}) R_f(e^{j\omega})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5"/>
  <p:tag name="PICTUREFILESIZE" val="1034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int_{-\pi}^\pi \left\{ &#10;X^*(e^{j\omega}) Q(e^{j\omega}) X(e^{j\omega}) \right.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02"/>
  <p:tag name="PICTUREFILESIZE" val="2005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left. + \, U^*(e^{j\omega}) R(e^{j\omega}) U(e^{j\omega}) \right\} d \omega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6"/>
  <p:tag name="PICTUREFILESIZE" val="16689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overbrace{\hspace{3em}}^{Q_f^*(e^{j\omega}) Q_f(e^{j\omega})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6"/>
  <p:tag name="PICTUREFILESIZE" val="1105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Q_f(z) = C_1 (z I - A_1)^{-1} B_1 + D_1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3"/>
  <p:tag name="PICTUREFILESIZE" val="1415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x_f(k) &amp; = C_1 z_1(k) + D_1 x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9"/>
  <p:tag name="PICTUREFILESIZE" val="1352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Q_f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4"/>
  <p:tag name="PICTUREFILESIZE" val="561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f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5428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7"/>
  <p:tag name="PICTUREFILESIZE" val="468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u(k) = -K x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1"/>
  <p:tag name="PICTUREFILESIZE" val="802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z_1(k+1) &amp; = A_1 z_1(k) + B_1 x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7"/>
  <p:tag name="PICTUREFILESIZE" val="13819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R_f(z) = C_2 (z I - A_2)^{-1} B_2 + D_2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3"/>
  <p:tag name="PICTUREFILESIZE" val="1512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u_f(k) &amp; = C_2 z_2(k) + D_2 u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0"/>
  <p:tag name="PICTUREFILESIZE" val="14668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z_2(k+1) &amp; = A_2 z_2(k) + B_2 u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8"/>
  <p:tag name="PICTUREFILESIZE" val="1499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R_f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3"/>
  <p:tag name="PICTUREFILESIZE" val="5148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U_f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2"/>
  <p:tag name="PICTUREFILESIZE" val="505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U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3"/>
  <p:tag name="PICTUREFILESIZE" val="426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 D_2 ^T D_2 \succ 0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8"/>
  <p:tag name="PICTUREFILESIZE" val="569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postscript"/>
  <p:tag name="FILENAME" val="D:\My Dropbox\MATLAB\ME233\FSLQR_mod.eps"/>
  <p:tag name="FORMAT" val="png256"/>
  <p:tag name="RES" val="600"/>
  <p:tag name="BLEND" val="0"/>
  <p:tag name="TRANSPARENT" val="0"/>
  <p:tag name="TBUG" val="0"/>
  <p:tag name="ORIGWIDTH" val="396"/>
  <p:tag name="PICTUREFILESIZE" val="12819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\input{me232_eq}&#10;\input{cm_def}&#10;\beqns&#10;\label{eq:state-c}&#10; \color{Red} G_{_A}(j\omega) &#10; \;\eeqns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69"/>
  <p:tag name="PICTUREFILESIZE" val="778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sum_{k=0}^\infty \left\{ &#10;x^T(k) Q x(k) + u^T(k) R u(k) \right\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3"/>
  <p:tag name="PICTUREFILESIZE" val="2439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G_{_A}(z) = G(z) \left [ 1 + \Delta(z) \right ]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2"/>
  <p:tag name="PICTUREFILESIZE" val="1117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\input{me232_eq}&#10;\input{cm_def}&#10;\beqns&#10;\label{eq:state-c}&#10; \color{Blue} G (j\omega) &#10; \;\eeqns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57"/>
  <p:tag name="PICTUREFILESIZE" val="655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y(k) &amp; = C x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0"/>
  <p:tag name="PICTUREFILESIZE" val="7796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x(k+1) &amp; = A x(k) + B u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0"/>
  <p:tag name="PICTUREFILESIZE" val="12097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2}&#10;\addtocounter{equation}{-1}&#10;&#10;$G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0"/>
  <p:tag name="PICTUREFILESIZE" val="811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postscript"/>
  <p:tag name="FILENAME" val="D:\My Dropbox\MATLAB\ME233\FSLQR_mod.eps"/>
  <p:tag name="FORMAT" val="png256"/>
  <p:tag name="RES" val="600"/>
  <p:tag name="BLEND" val="0"/>
  <p:tag name="TRANSPARENT" val="0"/>
  <p:tag name="TBUG" val="0"/>
  <p:tag name="ORIGWIDTH" val="396"/>
  <p:tag name="PICTUREFILESIZE" val="128195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|Y(e^{j\omega})|^2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6"/>
  <p:tag name="PICTUREFILESIZE" val="544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left| \frac{1}{e^{j\omega} - 1} \right|^2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1"/>
  <p:tag name="PICTUREFILESIZE" val="354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underbrace{\hspace{3.5em}}_{Y^*(e^{j\omega})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9"/>
  <p:tag name="PICTUREFILESIZE" val="5636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overbrace{\hspace{4.5em}}^{Q(e^{j\omega})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4"/>
  <p:tag name="PICTUREFILESIZE" val="589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R = R^T  \succ 0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6"/>
  <p:tag name="PICTUREFILESIZE" val="462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y(k) &amp; = C x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0"/>
  <p:tag name="PICTUREFILESIZE" val="7796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x(k+1) &amp; = A x(k) + B u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0"/>
  <p:tag name="PICTUREFILESIZE" val="12097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^*(e^{j\omega}) C^T \left| \frac{1}{e^{j\omega} - 1} \right|^2 C X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1"/>
  <p:tag name="PICTUREFILESIZE" val="17436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underbrace{\hspace{3.5em}}_{Y(e^{j\omega})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9"/>
  <p:tag name="PICTUREFILESIZE" val="527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postscript"/>
  <p:tag name="FILENAME" val="D:\My Dropbox\MATLAB\ME233\FSLQR_mod.eps"/>
  <p:tag name="FORMAT" val="png256"/>
  <p:tag name="RES" val="600"/>
  <p:tag name="BLEND" val="0"/>
  <p:tag name="TRANSPARENT" val="0"/>
  <p:tag name="TBUG" val="0"/>
  <p:tag name="ORIGWIDTH" val="396"/>
  <p:tag name="PICTUREFILESIZE" val="128195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y(k) &amp; = C x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0"/>
  <p:tag name="PICTUREFILESIZE" val="7796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x(k+1) &amp; = A x(k) + B u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0"/>
  <p:tag name="PICTUREFILESIZE" val="12097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^*(e^{j\omega}) C^T \left| \frac{1}{e^{j\omega} - 1} \right|^2 C X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1"/>
  <p:tag name="PICTUREFILESIZE" val="17436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= X^*(e^{j\omega}) C^T \left( \frac{1}{e^{-j\omega} - 1} \right)&#10;\left( \frac{1}{e^{j\omega} - 1} \right) C X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0"/>
  <p:tag name="PICTUREFILESIZE" val="21979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underbrace{\hspace{7em}}_{X_f^*(e^{j\omega})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6"/>
  <p:tag name="PICTUREFILESIZE" val="732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Q = Q^T \succeq 0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6"/>
  <p:tag name="PICTUREFILESIZE" val="5008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overbrace{\hspace{3em}}^{Q_f(e^{j\omega})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7"/>
  <p:tag name="PICTUREFILESIZE" val="621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overbrace{\hspace{3.5em}}^{Q_f^*(e^{j\omega})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9"/>
  <p:tag name="PICTUREFILESIZE" val="687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underbrace{\hspace{5.5em}}_{X_f(e^{j\omega})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9"/>
  <p:tag name="PICTUREFILESIZE" val="651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f(e^{j\omega}) = \frac{1}{e^{j\omega} - 1} CX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3"/>
  <p:tag name="PICTUREFILESIZE" val="14257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f(k) = 1 \, z_1(k) + 0 \, x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38"/>
  <p:tag name="PICTUREFILESIZE" val="1245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Q_f(z) = \frac{1}{z - 1} C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9"/>
  <p:tag name="PICTUREFILESIZE" val="753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z_1(k+1) = 1 \, z_1(k) + C \,x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0"/>
  <p:tag name="PICTUREFILESIZE" val="12019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Q_f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4"/>
  <p:tag name="PICTUREFILESIZE" val="561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f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5428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7"/>
  <p:tag name="PICTUREFILESIZE" val="468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f(k) = \frac{1}{\sqrt{2\pi}} \, \int_{-\pi}^\pi F(e^{j\omega}) e^{+j\omega k} d \omega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08"/>
  <p:tag name="PICTUREFILESIZE" val="2027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x_f(k) &amp; = C_1 z_1(k) + D_1 x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9"/>
  <p:tag name="PICTUREFILESIZE" val="13526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z_1(k+1) &amp; = A_1 z_1(k) + B_1 x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7"/>
  <p:tag name="PICTUREFILESIZE" val="13819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underbrace{\hspace{3em}}_{Q_f(e^{j\omega})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7"/>
  <p:tag name="PICTUREFILESIZE" val="6199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3}&#10;\addtocounter{equation}{-1}&#10;&#10;$A_1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2"/>
  <p:tag name="PICTUREFILESIZE" val="4738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3}&#10;\addtocounter{equation}{-1}&#10;&#10;$B_1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1"/>
  <p:tag name="PICTUREFILESIZE" val="407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3}&#10;\addtocounter{equation}{-1}&#10;&#10;$C_1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1"/>
  <p:tag name="PICTUREFILESIZE" val="407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3}&#10;\addtocounter{equation}{-1}&#10;&#10;$D_1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2"/>
  <p:tag name="PICTUREFILESIZE" val="4738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Q(e^{j\omega}) = C^T  \left| \frac{1}{e^{j\omega} - 1} \right|^2 C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3"/>
  <p:tag name="PICTUREFILESIZE" val="1273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underbrace{\hspace{8em}}_{G_o(z)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1"/>
  <p:tag name="PICTUREFILESIZE" val="571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T(z) = \frac{G_o(z)}{1 + G_o(z)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4"/>
  <p:tag name="PICTUREFILESIZE" val="12921"/>
</p:tagLst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800" i="0" dirty="0" smtClean="0">
            <a:latin typeface="+mj-lt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49605</TotalTime>
  <Words>1359</Words>
  <Application>Microsoft Office PowerPoint</Application>
  <PresentationFormat>On-screen Show (4:3)</PresentationFormat>
  <Paragraphs>470</Paragraphs>
  <Slides>65</Slides>
  <Notes>58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Default Design</vt:lpstr>
      <vt:lpstr>ME 233 Advanced Control II   Lecture 13  Frequency-Shaped Linear Quadratic Regulator  </vt:lpstr>
      <vt:lpstr>Outline</vt:lpstr>
      <vt:lpstr>Infinite-Horizon LQR (review) </vt:lpstr>
      <vt:lpstr>Parseval’s theorem</vt:lpstr>
      <vt:lpstr>Parseval’s theorem</vt:lpstr>
      <vt:lpstr>PowerPoint Presentation</vt:lpstr>
      <vt:lpstr>Frequency Cost Function</vt:lpstr>
      <vt:lpstr>Frequency-Shaped Cost Function</vt:lpstr>
      <vt:lpstr>Frequency-Shaped Cost Function</vt:lpstr>
      <vt:lpstr>Frequency-Shaped Cost Function</vt:lpstr>
      <vt:lpstr>Realizing the filters using LTI’s</vt:lpstr>
      <vt:lpstr>Realizing the filters using LTI’s</vt:lpstr>
      <vt:lpstr>Example: Hard Disk Drive</vt:lpstr>
      <vt:lpstr>Example: Frequency State Weight Q(jω)</vt:lpstr>
      <vt:lpstr>Example: Frequency State Weight Q(jω)</vt:lpstr>
      <vt:lpstr>Example: Frequency State Weight Q(jω)</vt:lpstr>
      <vt:lpstr>Example: Hard Disk Drive</vt:lpstr>
      <vt:lpstr>Example: Hard Disk Drive</vt:lpstr>
      <vt:lpstr>Example: Frequency Control Weight R(jω)</vt:lpstr>
      <vt:lpstr>Example: Frequency Control Weight R(jω)</vt:lpstr>
      <vt:lpstr>Example: Frequency Control Weight R(jω)</vt:lpstr>
      <vt:lpstr>Cost Function Realization</vt:lpstr>
      <vt:lpstr>Cost Function Realization</vt:lpstr>
      <vt:lpstr>Cost Function Realization</vt:lpstr>
      <vt:lpstr>Cost Function Realization</vt:lpstr>
      <vt:lpstr>Extended System Dynamics</vt:lpstr>
      <vt:lpstr>Extended System Cost</vt:lpstr>
      <vt:lpstr>FSLQR problem statement</vt:lpstr>
      <vt:lpstr>FSLQR solution</vt:lpstr>
      <vt:lpstr>FSLQR existence</vt:lpstr>
      <vt:lpstr>Sufficient conditions for FSLQR </vt:lpstr>
      <vt:lpstr>Remarks on existence conditions </vt:lpstr>
      <vt:lpstr>Remarks on existence conditions </vt:lpstr>
      <vt:lpstr>Implementation</vt:lpstr>
      <vt:lpstr>Block Diagram</vt:lpstr>
      <vt:lpstr>Equivalent Block Diagram</vt:lpstr>
      <vt:lpstr>State-space realization for K(z)</vt:lpstr>
      <vt:lpstr>FSLQR with reference input</vt:lpstr>
      <vt:lpstr>FSLQR with reference input</vt:lpstr>
      <vt:lpstr>Reference input examples</vt:lpstr>
      <vt:lpstr>Reference input examples</vt:lpstr>
      <vt:lpstr>FSLQR with reference input</vt:lpstr>
      <vt:lpstr>Frequency-Shaped Cost Function</vt:lpstr>
      <vt:lpstr>Frequency-Shaped Cost Function</vt:lpstr>
      <vt:lpstr>Frequency-Shaped Cost Function</vt:lpstr>
      <vt:lpstr>Realizing the filters using LTI’s</vt:lpstr>
      <vt:lpstr>Realizing the filters using LTI’s</vt:lpstr>
      <vt:lpstr>Realizing the filters using LTI’s</vt:lpstr>
      <vt:lpstr>Cost Function Realization</vt:lpstr>
      <vt:lpstr>Extended System Dynamics</vt:lpstr>
      <vt:lpstr>Extended System Cost</vt:lpstr>
      <vt:lpstr>FSLQR with reference input</vt:lpstr>
      <vt:lpstr>Solution</vt:lpstr>
      <vt:lpstr>Existence</vt:lpstr>
      <vt:lpstr>Sufficient conditions for FSLQR </vt:lpstr>
      <vt:lpstr>Sufficient conditions for FSLQR </vt:lpstr>
      <vt:lpstr>Remarks on existence conditions </vt:lpstr>
      <vt:lpstr>Implementation</vt:lpstr>
      <vt:lpstr>Block Diagram</vt:lpstr>
      <vt:lpstr>FSLQR with reference input – Block Diagram</vt:lpstr>
      <vt:lpstr>FSLQR with reference input – Block Diagram</vt:lpstr>
      <vt:lpstr>Course Outline</vt:lpstr>
      <vt:lpstr>What we covered in Unit 1</vt:lpstr>
      <vt:lpstr>What we are skipping in Unit 1</vt:lpstr>
      <vt:lpstr>What we will cover in Unit 2</vt:lpstr>
    </vt:vector>
  </TitlesOfParts>
  <Company>UC,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 233 Review</dc:title>
  <dc:creator>Roberto Horowitz</dc:creator>
  <cp:lastModifiedBy>Richard</cp:lastModifiedBy>
  <cp:revision>610</cp:revision>
  <dcterms:created xsi:type="dcterms:W3CDTF">2003-05-19T17:57:23Z</dcterms:created>
  <dcterms:modified xsi:type="dcterms:W3CDTF">2016-03-08T23:16:28Z</dcterms:modified>
</cp:coreProperties>
</file>