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5.xml" ContentType="application/vnd.openxmlformats-officedocument.presentationml.notesSlide+xml"/>
  <Override PartName="/ppt/tags/tag35.xml" ContentType="application/vnd.openxmlformats-officedocument.presentationml.tags+xml"/>
  <Override PartName="/ppt/notesSlides/notesSlide2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9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4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3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8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9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0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2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5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46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49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843" r:id="rId3"/>
    <p:sldId id="761" r:id="rId4"/>
    <p:sldId id="789" r:id="rId5"/>
    <p:sldId id="762" r:id="rId6"/>
    <p:sldId id="790" r:id="rId7"/>
    <p:sldId id="792" r:id="rId8"/>
    <p:sldId id="793" r:id="rId9"/>
    <p:sldId id="794" r:id="rId10"/>
    <p:sldId id="795" r:id="rId11"/>
    <p:sldId id="764" r:id="rId12"/>
    <p:sldId id="797" r:id="rId13"/>
    <p:sldId id="798" r:id="rId14"/>
    <p:sldId id="799" r:id="rId15"/>
    <p:sldId id="800" r:id="rId16"/>
    <p:sldId id="801" r:id="rId17"/>
    <p:sldId id="766" r:id="rId18"/>
    <p:sldId id="802" r:id="rId19"/>
    <p:sldId id="708" r:id="rId20"/>
    <p:sldId id="848" r:id="rId21"/>
    <p:sldId id="772" r:id="rId22"/>
    <p:sldId id="768" r:id="rId23"/>
    <p:sldId id="767" r:id="rId24"/>
    <p:sldId id="804" r:id="rId25"/>
    <p:sldId id="803" r:id="rId26"/>
    <p:sldId id="805" r:id="rId27"/>
    <p:sldId id="770" r:id="rId28"/>
    <p:sldId id="806" r:id="rId29"/>
    <p:sldId id="808" r:id="rId30"/>
    <p:sldId id="771" r:id="rId31"/>
    <p:sldId id="810" r:id="rId32"/>
    <p:sldId id="811" r:id="rId33"/>
    <p:sldId id="812" r:id="rId34"/>
    <p:sldId id="773" r:id="rId35"/>
    <p:sldId id="854" r:id="rId36"/>
    <p:sldId id="855" r:id="rId37"/>
    <p:sldId id="832" r:id="rId38"/>
    <p:sldId id="856" r:id="rId39"/>
    <p:sldId id="861" r:id="rId40"/>
    <p:sldId id="857" r:id="rId41"/>
    <p:sldId id="858" r:id="rId42"/>
    <p:sldId id="864" r:id="rId43"/>
    <p:sldId id="865" r:id="rId44"/>
    <p:sldId id="866" r:id="rId45"/>
    <p:sldId id="867" r:id="rId46"/>
    <p:sldId id="868" r:id="rId47"/>
    <p:sldId id="869" r:id="rId48"/>
    <p:sldId id="870" r:id="rId49"/>
    <p:sldId id="859" r:id="rId50"/>
    <p:sldId id="860" r:id="rId51"/>
    <p:sldId id="863" r:id="rId52"/>
    <p:sldId id="844" r:id="rId53"/>
    <p:sldId id="845" r:id="rId54"/>
    <p:sldId id="846" r:id="rId55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7" autoAdjust="0"/>
    <p:restoredTop sz="94604" autoAdjust="0"/>
  </p:normalViewPr>
  <p:slideViewPr>
    <p:cSldViewPr>
      <p:cViewPr varScale="1">
        <p:scale>
          <a:sx n="86" d="100"/>
          <a:sy n="86" d="100"/>
        </p:scale>
        <p:origin x="-288" y="-9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fld id="{EDF69370-8711-4958-9239-3D8FAF2F4B0E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8BC9521-F642-490F-9102-29DD53D71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569DB-126D-403B-BF13-88E2E7995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C723D-DD05-4B60-AE2F-8E5C0A18D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B88E6-3046-4F14-8EE7-EDD692D45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41F95-305C-4314-9DC0-309CE1B61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B1A9D-8FF3-42FE-8B30-55CB1C484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284DD-29B7-4949-ABD8-5DDCBC151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96DE0-B333-4496-9BD5-2856DCC0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84B6F-D849-49C2-A4C2-2F37CCD75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31A26-D9F3-461E-A211-78328371F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89C89-A9F5-489C-A542-361722717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B104D-AF8E-41DA-99A2-53596704B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4A1C2098-323D-4326-BED6-8B41CCDE7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11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10" Type="http://schemas.openxmlformats.org/officeDocument/2006/relationships/image" Target="../media/image11.png"/><Relationship Id="rId4" Type="http://schemas.openxmlformats.org/officeDocument/2006/relationships/tags" Target="../tags/tag15.xml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4.png"/><Relationship Id="rId2" Type="http://schemas.openxmlformats.org/officeDocument/2006/relationships/tags" Target="../tags/tag18.xml"/><Relationship Id="rId16" Type="http://schemas.openxmlformats.org/officeDocument/2006/relationships/image" Target="../media/image11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3.png"/><Relationship Id="rId5" Type="http://schemas.openxmlformats.org/officeDocument/2006/relationships/tags" Target="../tags/tag21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21.xml"/><Relationship Id="rId1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8.xml"/><Relationship Id="rId7" Type="http://schemas.openxmlformats.org/officeDocument/2006/relationships/image" Target="../media/image2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1.xml"/><Relationship Id="rId7" Type="http://schemas.openxmlformats.org/officeDocument/2006/relationships/image" Target="../media/image2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4.xml"/><Relationship Id="rId7" Type="http://schemas.openxmlformats.org/officeDocument/2006/relationships/image" Target="../media/image26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8.xml"/><Relationship Id="rId7" Type="http://schemas.openxmlformats.org/officeDocument/2006/relationships/image" Target="../media/image2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0.png"/><Relationship Id="rId4" Type="http://schemas.openxmlformats.org/officeDocument/2006/relationships/tags" Target="../tags/tag39.xml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13" Type="http://schemas.openxmlformats.org/officeDocument/2006/relationships/image" Target="../media/image35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33.png"/><Relationship Id="rId5" Type="http://schemas.openxmlformats.org/officeDocument/2006/relationships/tags" Target="../tags/tag44.xml"/><Relationship Id="rId10" Type="http://schemas.openxmlformats.org/officeDocument/2006/relationships/image" Target="../media/image32.png"/><Relationship Id="rId4" Type="http://schemas.openxmlformats.org/officeDocument/2006/relationships/tags" Target="../tags/tag43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8.xml"/><Relationship Id="rId7" Type="http://schemas.openxmlformats.org/officeDocument/2006/relationships/image" Target="../media/image25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7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1.xml"/><Relationship Id="rId7" Type="http://schemas.openxmlformats.org/officeDocument/2006/relationships/image" Target="../media/image2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4.xml"/><Relationship Id="rId7" Type="http://schemas.openxmlformats.org/officeDocument/2006/relationships/image" Target="../media/image38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13" Type="http://schemas.openxmlformats.org/officeDocument/2006/relationships/image" Target="../media/image43.png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1.png"/><Relationship Id="rId5" Type="http://schemas.openxmlformats.org/officeDocument/2006/relationships/tags" Target="../tags/tag59.xml"/><Relationship Id="rId10" Type="http://schemas.openxmlformats.org/officeDocument/2006/relationships/image" Target="../media/image40.png"/><Relationship Id="rId4" Type="http://schemas.openxmlformats.org/officeDocument/2006/relationships/tags" Target="../tags/tag58.xml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13" Type="http://schemas.openxmlformats.org/officeDocument/2006/relationships/image" Target="../media/image47.png"/><Relationship Id="rId3" Type="http://schemas.openxmlformats.org/officeDocument/2006/relationships/tags" Target="../tags/tag6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46.png"/><Relationship Id="rId5" Type="http://schemas.openxmlformats.org/officeDocument/2006/relationships/tags" Target="../tags/tag65.xml"/><Relationship Id="rId10" Type="http://schemas.openxmlformats.org/officeDocument/2006/relationships/image" Target="../media/image45.png"/><Relationship Id="rId4" Type="http://schemas.openxmlformats.org/officeDocument/2006/relationships/tags" Target="../tags/tag64.xml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9.xml"/><Relationship Id="rId7" Type="http://schemas.openxmlformats.org/officeDocument/2006/relationships/image" Target="../media/image48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4" Type="http://schemas.openxmlformats.org/officeDocument/2006/relationships/tags" Target="../tags/tag70.xml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73.xml"/><Relationship Id="rId7" Type="http://schemas.openxmlformats.org/officeDocument/2006/relationships/notesSlide" Target="../notesSlides/notesSlide35.xml"/><Relationship Id="rId12" Type="http://schemas.openxmlformats.org/officeDocument/2006/relationships/image" Target="../media/image54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75.xml"/><Relationship Id="rId10" Type="http://schemas.openxmlformats.org/officeDocument/2006/relationships/image" Target="../media/image52.png"/><Relationship Id="rId4" Type="http://schemas.openxmlformats.org/officeDocument/2006/relationships/tags" Target="../tags/tag74.xml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13" Type="http://schemas.openxmlformats.org/officeDocument/2006/relationships/image" Target="../media/image56.png"/><Relationship Id="rId3" Type="http://schemas.openxmlformats.org/officeDocument/2006/relationships/tags" Target="../tags/tag7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4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55.png"/><Relationship Id="rId5" Type="http://schemas.openxmlformats.org/officeDocument/2006/relationships/tags" Target="../tags/tag80.xml"/><Relationship Id="rId10" Type="http://schemas.openxmlformats.org/officeDocument/2006/relationships/image" Target="../media/image51.png"/><Relationship Id="rId4" Type="http://schemas.openxmlformats.org/officeDocument/2006/relationships/tags" Target="../tags/tag79.xml"/><Relationship Id="rId9" Type="http://schemas.openxmlformats.org/officeDocument/2006/relationships/image" Target="../media/image50.png"/><Relationship Id="rId1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84.xml"/><Relationship Id="rId7" Type="http://schemas.openxmlformats.org/officeDocument/2006/relationships/notesSlide" Target="../notesSlides/notesSlide37.xml"/><Relationship Id="rId12" Type="http://schemas.openxmlformats.org/officeDocument/2006/relationships/image" Target="../media/image62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1.png"/><Relationship Id="rId5" Type="http://schemas.openxmlformats.org/officeDocument/2006/relationships/tags" Target="../tags/tag86.xml"/><Relationship Id="rId10" Type="http://schemas.openxmlformats.org/officeDocument/2006/relationships/image" Target="../media/image60.png"/><Relationship Id="rId4" Type="http://schemas.openxmlformats.org/officeDocument/2006/relationships/tags" Target="../tags/tag85.xml"/><Relationship Id="rId9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89.xml"/><Relationship Id="rId7" Type="http://schemas.openxmlformats.org/officeDocument/2006/relationships/image" Target="../media/image63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91.xml"/><Relationship Id="rId10" Type="http://schemas.openxmlformats.org/officeDocument/2006/relationships/image" Target="../media/image66.png"/><Relationship Id="rId4" Type="http://schemas.openxmlformats.org/officeDocument/2006/relationships/tags" Target="../tags/tag90.xml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94.xml"/><Relationship Id="rId7" Type="http://schemas.openxmlformats.org/officeDocument/2006/relationships/image" Target="../media/image69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9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73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101.xml"/><Relationship Id="rId7" Type="http://schemas.openxmlformats.org/officeDocument/2006/relationships/image" Target="../media/image74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tags" Target="../tags/tag103.xml"/><Relationship Id="rId10" Type="http://schemas.openxmlformats.org/officeDocument/2006/relationships/image" Target="../media/image75.png"/><Relationship Id="rId4" Type="http://schemas.openxmlformats.org/officeDocument/2006/relationships/tags" Target="../tags/tag102.xml"/><Relationship Id="rId9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06.xml"/><Relationship Id="rId7" Type="http://schemas.openxmlformats.org/officeDocument/2006/relationships/image" Target="../media/image78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77.wmf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83.png"/><Relationship Id="rId18" Type="http://schemas.openxmlformats.org/officeDocument/2006/relationships/image" Target="../media/image87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tags" Target="../tags/tag108.xml"/><Relationship Id="rId16" Type="http://schemas.openxmlformats.org/officeDocument/2006/relationships/image" Target="../media/image15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81.png"/><Relationship Id="rId5" Type="http://schemas.openxmlformats.org/officeDocument/2006/relationships/tags" Target="../tags/tag111.xml"/><Relationship Id="rId15" Type="http://schemas.openxmlformats.org/officeDocument/2006/relationships/image" Target="../media/image85.png"/><Relationship Id="rId10" Type="http://schemas.openxmlformats.org/officeDocument/2006/relationships/notesSlide" Target="../notesSlides/notesSlide39.xml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1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90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89.png"/><Relationship Id="rId5" Type="http://schemas.openxmlformats.org/officeDocument/2006/relationships/tags" Target="../tags/tag119.xml"/><Relationship Id="rId15" Type="http://schemas.openxmlformats.org/officeDocument/2006/relationships/image" Target="../media/image84.png"/><Relationship Id="rId10" Type="http://schemas.openxmlformats.org/officeDocument/2006/relationships/image" Target="../media/image88.png"/><Relationship Id="rId4" Type="http://schemas.openxmlformats.org/officeDocument/2006/relationships/tags" Target="../tags/tag118.xml"/><Relationship Id="rId9" Type="http://schemas.openxmlformats.org/officeDocument/2006/relationships/notesSlide" Target="../notesSlides/notesSlide40.xml"/><Relationship Id="rId1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4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93.png"/><Relationship Id="rId5" Type="http://schemas.openxmlformats.org/officeDocument/2006/relationships/image" Target="../media/image92.wmf"/><Relationship Id="rId4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4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96.png"/><Relationship Id="rId5" Type="http://schemas.openxmlformats.org/officeDocument/2006/relationships/image" Target="../media/image95.wmf"/><Relationship Id="rId4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4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98.png"/><Relationship Id="rId5" Type="http://schemas.openxmlformats.org/officeDocument/2006/relationships/image" Target="../media/image97.wmf"/><Relationship Id="rId4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89.png"/><Relationship Id="rId5" Type="http://schemas.openxmlformats.org/officeDocument/2006/relationships/image" Target="../media/image94.png"/><Relationship Id="rId4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134.xml"/><Relationship Id="rId7" Type="http://schemas.openxmlformats.org/officeDocument/2006/relationships/image" Target="../media/image101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2.png"/><Relationship Id="rId4" Type="http://schemas.openxmlformats.org/officeDocument/2006/relationships/tags" Target="../tags/tag135.xml"/><Relationship Id="rId9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138.xml"/><Relationship Id="rId7" Type="http://schemas.openxmlformats.org/officeDocument/2006/relationships/notesSlide" Target="../notesSlides/notesSlide47.xml"/><Relationship Id="rId12" Type="http://schemas.openxmlformats.org/officeDocument/2006/relationships/image" Target="../media/image105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4.png"/><Relationship Id="rId5" Type="http://schemas.openxmlformats.org/officeDocument/2006/relationships/tags" Target="../tags/tag140.xml"/><Relationship Id="rId10" Type="http://schemas.openxmlformats.org/officeDocument/2006/relationships/image" Target="../media/image75.png"/><Relationship Id="rId4" Type="http://schemas.openxmlformats.org/officeDocument/2006/relationships/tags" Target="../tags/tag139.xml"/><Relationship Id="rId9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06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694D4-111D-4F68-97A9-7375CEC8B36C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050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ME233 Advanced Control II</a:t>
            </a:r>
            <a:br>
              <a:rPr lang="en-US" dirty="0"/>
            </a:br>
            <a:r>
              <a:rPr lang="en-US" dirty="0"/>
              <a:t>Lecture 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Dynamic Programming &amp;</a:t>
            </a:r>
            <a:br>
              <a:rPr lang="en-US" dirty="0"/>
            </a:br>
            <a:r>
              <a:rPr lang="en-US" dirty="0"/>
              <a:t>Optimal </a:t>
            </a:r>
            <a:r>
              <a:rPr lang="en-US" sz="3200" dirty="0"/>
              <a:t>Linear Quadratic Regulators (LQR)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638800"/>
            <a:ext cx="6248400" cy="990600"/>
          </a:xfrm>
        </p:spPr>
        <p:txBody>
          <a:bodyPr/>
          <a:lstStyle/>
          <a:p>
            <a:pPr eaLnBrk="1" hangingPunct="1"/>
            <a:r>
              <a:rPr lang="en-US" smtClean="0"/>
              <a:t>(ME233 Class Notes DP1-DP4)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1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SY8"/>
              </a:rPr>
              <a:t>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8FE61-6C79-4C24-A3D5-12C5876D672A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3434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Find optimal path:</a:t>
            </a:r>
          </a:p>
          <a:p>
            <a:pPr algn="ctr" eaLnBrk="1" hangingPunct="1">
              <a:buFontTx/>
              <a:buNone/>
            </a:pPr>
            <a:r>
              <a:rPr lang="en-US" sz="2400" smtClean="0"/>
              <a:t>  From </a:t>
            </a:r>
            <a:r>
              <a:rPr lang="en-US" sz="2400" b="1" smtClean="0"/>
              <a:t>A</a:t>
            </a:r>
            <a:r>
              <a:rPr lang="en-US" sz="2400" smtClean="0"/>
              <a:t>  to  </a:t>
            </a:r>
            <a:r>
              <a:rPr lang="en-US" sz="2400" b="1" smtClean="0"/>
              <a:t>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by moving only to the right.</a:t>
            </a:r>
          </a:p>
          <a:p>
            <a:pPr algn="ctr" eaLnBrk="1" hangingPunct="1">
              <a:buFontTx/>
              <a:buNone/>
            </a:pPr>
            <a:endParaRPr lang="en-US" sz="2400" b="1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990601"/>
            <a:ext cx="48021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28600" y="1752600"/>
            <a:ext cx="3886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152400" y="4876800"/>
            <a:ext cx="441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en-US" b="1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Optimal path from A  to  B  is the one with the smallest overall cost.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b="1" i="0">
              <a:latin typeface="Helvetica" pitchFamily="34" charset="0"/>
            </a:endParaRPr>
          </a:p>
        </p:txBody>
      </p:sp>
      <p:sp>
        <p:nvSpPr>
          <p:cNvPr id="678919" name="Rectangle 7"/>
          <p:cNvSpPr>
            <a:spLocks noChangeArrowheads="1"/>
          </p:cNvSpPr>
          <p:nvPr/>
        </p:nvSpPr>
        <p:spPr bwMode="auto">
          <a:xfrm>
            <a:off x="4953000" y="5105400"/>
            <a:ext cx="419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en-US" b="1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Helvetica" pitchFamily="34" charset="0"/>
              </a:rPr>
              <a:t>There are </a:t>
            </a:r>
            <a:r>
              <a:rPr lang="en-US" i="0" dirty="0" smtClean="0">
                <a:latin typeface="Helvetica" pitchFamily="34" charset="0"/>
              </a:rPr>
              <a:t>70 </a:t>
            </a:r>
            <a:r>
              <a:rPr lang="en-US" i="0" dirty="0">
                <a:latin typeface="Helvetica" pitchFamily="34" charset="0"/>
              </a:rPr>
              <a:t>possible </a:t>
            </a:r>
            <a:r>
              <a:rPr lang="en-US" i="0" dirty="0" smtClean="0">
                <a:latin typeface="Helvetica" pitchFamily="34" charset="0"/>
              </a:rPr>
              <a:t>routes </a:t>
            </a:r>
            <a:r>
              <a:rPr lang="en-US" i="0" dirty="0">
                <a:latin typeface="Helvetica" pitchFamily="34" charset="0"/>
              </a:rPr>
              <a:t>starting from </a:t>
            </a:r>
            <a:r>
              <a:rPr lang="en-US" b="1" i="0" dirty="0">
                <a:latin typeface="Helvetica" pitchFamily="34" charset="0"/>
              </a:rPr>
              <a:t>A.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8" grpId="0"/>
      <p:bldP spid="6789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0A657-8525-4C17-9B26-EF68D4C0A0D0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644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Key idea: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Convert a single “large” optimization problem into a series of “small” multistage optimization problems.</a:t>
            </a:r>
          </a:p>
          <a:p>
            <a:pPr eaLnBrk="1" hangingPunct="1">
              <a:lnSpc>
                <a:spcPct val="4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b="1" i="1" smtClean="0"/>
              <a:t>Principle of optimality: </a:t>
            </a:r>
            <a:r>
              <a:rPr lang="en-US" i="1" smtClean="0"/>
              <a:t>“From any point on an optimal trajectory, the remaining trajectory is optimal for the corresponding problem initiated at that point.”</a:t>
            </a:r>
          </a:p>
          <a:p>
            <a:pPr lvl="1" eaLnBrk="1" hangingPunct="1">
              <a:lnSpc>
                <a:spcPct val="90000"/>
              </a:lnSpc>
            </a:pPr>
            <a:endParaRPr lang="en-US" i="1" smtClean="0"/>
          </a:p>
          <a:p>
            <a:pPr lvl="1" eaLnBrk="1" hangingPunct="1">
              <a:lnSpc>
                <a:spcPct val="90000"/>
              </a:lnSpc>
            </a:pPr>
            <a:r>
              <a:rPr lang="en-US" b="1" i="1" smtClean="0"/>
              <a:t>Optimal Value Function</a:t>
            </a:r>
            <a:r>
              <a:rPr lang="en-US" i="1" smtClean="0"/>
              <a:t>: Compute the optimal value of the cost from each state to the final state.</a:t>
            </a:r>
            <a:endParaRPr lang="en-US" b="1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50FB9-A899-4F74-A345-4BE0C00978C9}" type="slidenum">
              <a:rPr lang="en-US"/>
              <a:pPr/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876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000" smtClean="0"/>
              <a:t>Use principle of optimality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Compute Optimal Value Function and optimal control at each state</a:t>
            </a:r>
          </a:p>
          <a:p>
            <a:pPr eaLnBrk="1" hangingPunct="1"/>
            <a:r>
              <a:rPr lang="en-US" sz="2000" smtClean="0"/>
              <a:t>Start from the final state </a:t>
            </a:r>
            <a:r>
              <a:rPr lang="en-US" sz="2000" b="1" smtClean="0"/>
              <a:t>B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914400"/>
            <a:ext cx="40401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1" y="3122614"/>
            <a:ext cx="3548063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35572" y="3810001"/>
            <a:ext cx="625474" cy="2332038"/>
            <a:chOff x="2822" y="2400"/>
            <a:chExt cx="394" cy="1469"/>
          </a:xfrm>
        </p:grpSpPr>
        <p:grpSp>
          <p:nvGrpSpPr>
            <p:cNvPr id="13329" name="Group 7"/>
            <p:cNvGrpSpPr>
              <a:grpSpLocks/>
            </p:cNvGrpSpPr>
            <p:nvPr/>
          </p:nvGrpSpPr>
          <p:grpSpPr bwMode="auto">
            <a:xfrm>
              <a:off x="2832" y="2400"/>
              <a:ext cx="384" cy="576"/>
              <a:chOff x="2832" y="2400"/>
              <a:chExt cx="384" cy="576"/>
            </a:xfrm>
          </p:grpSpPr>
          <p:sp>
            <p:nvSpPr>
              <p:cNvPr id="13333" name="Line 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Text Box 9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13330" name="Group 10"/>
            <p:cNvGrpSpPr>
              <a:grpSpLocks/>
            </p:cNvGrpSpPr>
            <p:nvPr/>
          </p:nvGrpSpPr>
          <p:grpSpPr bwMode="auto">
            <a:xfrm>
              <a:off x="2822" y="3360"/>
              <a:ext cx="394" cy="509"/>
              <a:chOff x="2822" y="3360"/>
              <a:chExt cx="394" cy="509"/>
            </a:xfrm>
          </p:grpSpPr>
          <p:sp>
            <p:nvSpPr>
              <p:cNvPr id="13331" name="Line 11"/>
              <p:cNvSpPr>
                <a:spLocks noChangeShapeType="1"/>
              </p:cNvSpPr>
              <p:nvPr/>
            </p:nvSpPr>
            <p:spPr bwMode="auto">
              <a:xfrm flipV="1">
                <a:off x="2976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2" name="Text Box 12"/>
              <p:cNvSpPr txBox="1">
                <a:spLocks noChangeArrowheads="1"/>
              </p:cNvSpPr>
              <p:nvPr/>
            </p:nvSpPr>
            <p:spPr bwMode="auto">
              <a:xfrm>
                <a:off x="2822" y="3578"/>
                <a:ext cx="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718050" y="4495800"/>
            <a:ext cx="488951" cy="1071563"/>
            <a:chOff x="2496" y="2832"/>
            <a:chExt cx="308" cy="675"/>
          </a:xfrm>
        </p:grpSpPr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2496" y="28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2496" y="3216"/>
              <a:ext cx="3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sp>
        <p:nvSpPr>
          <p:cNvPr id="685084" name="Oval 28"/>
          <p:cNvSpPr>
            <a:spLocks noChangeArrowheads="1"/>
          </p:cNvSpPr>
          <p:nvPr/>
        </p:nvSpPr>
        <p:spPr bwMode="auto">
          <a:xfrm>
            <a:off x="4108451" y="4800600"/>
            <a:ext cx="533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5085" name="Text Box 29"/>
          <p:cNvSpPr txBox="1">
            <a:spLocks noChangeArrowheads="1"/>
          </p:cNvSpPr>
          <p:nvPr/>
        </p:nvSpPr>
        <p:spPr bwMode="auto">
          <a:xfrm>
            <a:off x="6318250" y="5638801"/>
            <a:ext cx="2852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</a:rPr>
              <a:t>assume that</a:t>
            </a:r>
          </a:p>
          <a:p>
            <a:r>
              <a:rPr lang="en-US" sz="3600" b="1">
                <a:solidFill>
                  <a:schemeClr val="accent2"/>
                </a:solidFill>
              </a:rPr>
              <a:t>we are here…</a:t>
            </a:r>
          </a:p>
        </p:txBody>
      </p:sp>
      <p:sp>
        <p:nvSpPr>
          <p:cNvPr id="685086" name="Line 30"/>
          <p:cNvSpPr>
            <a:spLocks noChangeShapeType="1"/>
          </p:cNvSpPr>
          <p:nvPr/>
        </p:nvSpPr>
        <p:spPr bwMode="auto">
          <a:xfrm flipH="1" flipV="1">
            <a:off x="4718049" y="5105400"/>
            <a:ext cx="160020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5087" name="Text Box 31"/>
          <p:cNvSpPr txBox="1">
            <a:spLocks noChangeArrowheads="1"/>
          </p:cNvSpPr>
          <p:nvPr/>
        </p:nvSpPr>
        <p:spPr bwMode="auto">
          <a:xfrm>
            <a:off x="152401" y="3429000"/>
            <a:ext cx="278794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determine the</a:t>
            </a:r>
          </a:p>
          <a:p>
            <a:r>
              <a:rPr lang="en-US" sz="3600" b="1">
                <a:solidFill>
                  <a:schemeClr val="accent1"/>
                </a:solidFill>
              </a:rPr>
              <a:t>optimal path</a:t>
            </a:r>
          </a:p>
          <a:p>
            <a:r>
              <a:rPr lang="en-US" sz="3600" b="1">
                <a:solidFill>
                  <a:schemeClr val="accent1"/>
                </a:solidFill>
              </a:rPr>
              <a:t>from       to </a:t>
            </a:r>
            <a:r>
              <a:rPr lang="en-US" sz="3600" b="1" i="0"/>
              <a:t>B</a:t>
            </a:r>
          </a:p>
        </p:txBody>
      </p:sp>
      <p:sp>
        <p:nvSpPr>
          <p:cNvPr id="685088" name="Oval 32"/>
          <p:cNvSpPr>
            <a:spLocks noChangeArrowheads="1"/>
          </p:cNvSpPr>
          <p:nvPr/>
        </p:nvSpPr>
        <p:spPr bwMode="auto">
          <a:xfrm>
            <a:off x="1295400" y="4648200"/>
            <a:ext cx="533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5089" name="Oval 33"/>
          <p:cNvSpPr>
            <a:spLocks noChangeArrowheads="1"/>
          </p:cNvSpPr>
          <p:nvPr/>
        </p:nvSpPr>
        <p:spPr bwMode="auto">
          <a:xfrm>
            <a:off x="1447800" y="4724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84" grpId="0" animBg="1"/>
      <p:bldP spid="685085" grpId="0"/>
      <p:bldP spid="685085" grpId="1"/>
      <p:bldP spid="685086" grpId="0" animBg="1"/>
      <p:bldP spid="685086" grpId="1" animBg="1"/>
      <p:bldP spid="685087" grpId="0"/>
      <p:bldP spid="685087" grpId="1"/>
      <p:bldP spid="685088" grpId="0" animBg="1"/>
      <p:bldP spid="685088" grpId="1" animBg="1"/>
      <p:bldP spid="685089" grpId="0" animBg="1"/>
      <p:bldP spid="68508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62CEA5-B777-4EE4-8369-D71BD1FF2E30}" type="slidenum">
              <a:rPr lang="en-US"/>
              <a:pPr/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876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000" smtClean="0"/>
              <a:t>Use principle of optimality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Compute Optimal Value Function and optimal control at each state</a:t>
            </a:r>
          </a:p>
          <a:p>
            <a:pPr eaLnBrk="1" hangingPunct="1"/>
            <a:r>
              <a:rPr lang="en-US" sz="2000" smtClean="0"/>
              <a:t>Start from the final state </a:t>
            </a:r>
            <a:r>
              <a:rPr lang="en-US" sz="2000" b="1" smtClean="0"/>
              <a:t>B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914400"/>
            <a:ext cx="40401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1" y="3122614"/>
            <a:ext cx="3548063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3" name="Group 6"/>
          <p:cNvGrpSpPr>
            <a:grpSpLocks/>
          </p:cNvGrpSpPr>
          <p:nvPr/>
        </p:nvGrpSpPr>
        <p:grpSpPr bwMode="auto">
          <a:xfrm>
            <a:off x="5235572" y="3810001"/>
            <a:ext cx="625474" cy="2332038"/>
            <a:chOff x="2822" y="2400"/>
            <a:chExt cx="394" cy="1469"/>
          </a:xfrm>
        </p:grpSpPr>
        <p:grpSp>
          <p:nvGrpSpPr>
            <p:cNvPr id="14355" name="Group 7"/>
            <p:cNvGrpSpPr>
              <a:grpSpLocks/>
            </p:cNvGrpSpPr>
            <p:nvPr/>
          </p:nvGrpSpPr>
          <p:grpSpPr bwMode="auto">
            <a:xfrm>
              <a:off x="2832" y="2400"/>
              <a:ext cx="384" cy="576"/>
              <a:chOff x="2832" y="2400"/>
              <a:chExt cx="384" cy="576"/>
            </a:xfrm>
          </p:grpSpPr>
          <p:sp>
            <p:nvSpPr>
              <p:cNvPr id="14359" name="Line 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Text Box 9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14356" name="Group 10"/>
            <p:cNvGrpSpPr>
              <a:grpSpLocks/>
            </p:cNvGrpSpPr>
            <p:nvPr/>
          </p:nvGrpSpPr>
          <p:grpSpPr bwMode="auto">
            <a:xfrm>
              <a:off x="2822" y="3360"/>
              <a:ext cx="394" cy="509"/>
              <a:chOff x="2822" y="3360"/>
              <a:chExt cx="394" cy="509"/>
            </a:xfrm>
          </p:grpSpPr>
          <p:sp>
            <p:nvSpPr>
              <p:cNvPr id="14357" name="Line 11"/>
              <p:cNvSpPr>
                <a:spLocks noChangeShapeType="1"/>
              </p:cNvSpPr>
              <p:nvPr/>
            </p:nvSpPr>
            <p:spPr bwMode="auto">
              <a:xfrm flipV="1">
                <a:off x="2976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8" name="Text Box 12"/>
              <p:cNvSpPr txBox="1">
                <a:spLocks noChangeArrowheads="1"/>
              </p:cNvSpPr>
              <p:nvPr/>
            </p:nvSpPr>
            <p:spPr bwMode="auto">
              <a:xfrm>
                <a:off x="2822" y="3578"/>
                <a:ext cx="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4344" name="Group 13"/>
          <p:cNvGrpSpPr>
            <a:grpSpLocks/>
          </p:cNvGrpSpPr>
          <p:nvPr/>
        </p:nvGrpSpPr>
        <p:grpSpPr bwMode="auto">
          <a:xfrm>
            <a:off x="4718050" y="4495800"/>
            <a:ext cx="488951" cy="1071563"/>
            <a:chOff x="2496" y="2832"/>
            <a:chExt cx="308" cy="675"/>
          </a:xfrm>
        </p:grpSpPr>
        <p:sp>
          <p:nvSpPr>
            <p:cNvPr id="14353" name="Text Box 14"/>
            <p:cNvSpPr txBox="1">
              <a:spLocks noChangeArrowheads="1"/>
            </p:cNvSpPr>
            <p:nvPr/>
          </p:nvSpPr>
          <p:spPr bwMode="auto">
            <a:xfrm>
              <a:off x="2496" y="28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4354" name="Text Box 15"/>
            <p:cNvSpPr txBox="1">
              <a:spLocks noChangeArrowheads="1"/>
            </p:cNvSpPr>
            <p:nvPr/>
          </p:nvSpPr>
          <p:spPr bwMode="auto">
            <a:xfrm>
              <a:off x="2496" y="3216"/>
              <a:ext cx="3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sp>
        <p:nvSpPr>
          <p:cNvPr id="14345" name="Oval 16"/>
          <p:cNvSpPr>
            <a:spLocks noChangeArrowheads="1"/>
          </p:cNvSpPr>
          <p:nvPr/>
        </p:nvSpPr>
        <p:spPr bwMode="auto">
          <a:xfrm>
            <a:off x="4108451" y="4800600"/>
            <a:ext cx="533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19"/>
          <p:cNvSpPr txBox="1">
            <a:spLocks noChangeArrowheads="1"/>
          </p:cNvSpPr>
          <p:nvPr/>
        </p:nvSpPr>
        <p:spPr bwMode="auto">
          <a:xfrm>
            <a:off x="152401" y="3476626"/>
            <a:ext cx="261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0">
                <a:latin typeface="Arial" charset="0"/>
              </a:rPr>
              <a:t>two options:</a:t>
            </a:r>
          </a:p>
        </p:txBody>
      </p:sp>
      <p:sp>
        <p:nvSpPr>
          <p:cNvPr id="686102" name="Line 22"/>
          <p:cNvSpPr>
            <a:spLocks noChangeShapeType="1"/>
          </p:cNvSpPr>
          <p:nvPr/>
        </p:nvSpPr>
        <p:spPr bwMode="auto">
          <a:xfrm flipV="1">
            <a:off x="4572000" y="4343400"/>
            <a:ext cx="38100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03" name="Line 23"/>
          <p:cNvSpPr>
            <a:spLocks noChangeShapeType="1"/>
          </p:cNvSpPr>
          <p:nvPr/>
        </p:nvSpPr>
        <p:spPr bwMode="auto">
          <a:xfrm flipV="1">
            <a:off x="304800" y="4140200"/>
            <a:ext cx="38100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04" name="Text Box 24"/>
          <p:cNvSpPr txBox="1">
            <a:spLocks noChangeArrowheads="1"/>
          </p:cNvSpPr>
          <p:nvPr/>
        </p:nvSpPr>
        <p:spPr bwMode="auto">
          <a:xfrm>
            <a:off x="914401" y="4064000"/>
            <a:ext cx="16722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7 + </a:t>
            </a:r>
            <a:r>
              <a:rPr lang="en-US" sz="2800" b="1">
                <a:solidFill>
                  <a:srgbClr val="FF0000"/>
                </a:solidFill>
              </a:rPr>
              <a:t>9</a:t>
            </a:r>
            <a:r>
              <a:rPr lang="en-US" sz="2800" b="1"/>
              <a:t> = 16</a:t>
            </a:r>
          </a:p>
        </p:txBody>
      </p:sp>
      <p:sp>
        <p:nvSpPr>
          <p:cNvPr id="686105" name="Line 25"/>
          <p:cNvSpPr>
            <a:spLocks noChangeShapeType="1"/>
          </p:cNvSpPr>
          <p:nvPr/>
        </p:nvSpPr>
        <p:spPr bwMode="auto">
          <a:xfrm>
            <a:off x="4572000" y="5410201"/>
            <a:ext cx="304800" cy="33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06" name="Line 26"/>
          <p:cNvSpPr>
            <a:spLocks noChangeShapeType="1"/>
          </p:cNvSpPr>
          <p:nvPr/>
        </p:nvSpPr>
        <p:spPr bwMode="auto">
          <a:xfrm>
            <a:off x="304800" y="4876801"/>
            <a:ext cx="304800" cy="33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07" name="Text Box 27"/>
          <p:cNvSpPr txBox="1">
            <a:spLocks noChangeArrowheads="1"/>
          </p:cNvSpPr>
          <p:nvPr/>
        </p:nvSpPr>
        <p:spPr bwMode="auto">
          <a:xfrm>
            <a:off x="762001" y="4800601"/>
            <a:ext cx="20115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11 + </a:t>
            </a:r>
            <a:r>
              <a:rPr lang="en-US" sz="2800" b="1">
                <a:solidFill>
                  <a:srgbClr val="FF0000"/>
                </a:solidFill>
              </a:rPr>
              <a:t>12</a:t>
            </a:r>
            <a:r>
              <a:rPr lang="en-US" sz="2800" b="1"/>
              <a:t> = 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2" grpId="0" animBg="1"/>
      <p:bldP spid="686103" grpId="0" animBg="1"/>
      <p:bldP spid="686104" grpId="0"/>
      <p:bldP spid="686105" grpId="0" animBg="1"/>
      <p:bldP spid="686106" grpId="0" animBg="1"/>
      <p:bldP spid="6861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4D48D9-BF6E-4348-8715-11D47DA2B0D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876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000" smtClean="0"/>
              <a:t>Use principle of optimality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Compute Optimal Value Function and optimal control at each state</a:t>
            </a:r>
          </a:p>
          <a:p>
            <a:pPr eaLnBrk="1" hangingPunct="1"/>
            <a:r>
              <a:rPr lang="en-US" sz="2000" smtClean="0"/>
              <a:t>Start from the final state </a:t>
            </a:r>
            <a:r>
              <a:rPr lang="en-US" sz="2000" b="1" smtClean="0"/>
              <a:t>B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914400"/>
            <a:ext cx="40401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1" y="3122614"/>
            <a:ext cx="3548063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7" name="Group 6"/>
          <p:cNvGrpSpPr>
            <a:grpSpLocks/>
          </p:cNvGrpSpPr>
          <p:nvPr/>
        </p:nvGrpSpPr>
        <p:grpSpPr bwMode="auto">
          <a:xfrm>
            <a:off x="5235572" y="3810001"/>
            <a:ext cx="625474" cy="2332038"/>
            <a:chOff x="2822" y="2400"/>
            <a:chExt cx="394" cy="1469"/>
          </a:xfrm>
        </p:grpSpPr>
        <p:grpSp>
          <p:nvGrpSpPr>
            <p:cNvPr id="15372" name="Group 7"/>
            <p:cNvGrpSpPr>
              <a:grpSpLocks/>
            </p:cNvGrpSpPr>
            <p:nvPr/>
          </p:nvGrpSpPr>
          <p:grpSpPr bwMode="auto">
            <a:xfrm>
              <a:off x="2832" y="2400"/>
              <a:ext cx="384" cy="576"/>
              <a:chOff x="2832" y="2400"/>
              <a:chExt cx="384" cy="576"/>
            </a:xfrm>
          </p:grpSpPr>
          <p:sp>
            <p:nvSpPr>
              <p:cNvPr id="15376" name="Line 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Text Box 9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15373" name="Group 10"/>
            <p:cNvGrpSpPr>
              <a:grpSpLocks/>
            </p:cNvGrpSpPr>
            <p:nvPr/>
          </p:nvGrpSpPr>
          <p:grpSpPr bwMode="auto">
            <a:xfrm>
              <a:off x="2822" y="3360"/>
              <a:ext cx="394" cy="509"/>
              <a:chOff x="2822" y="3360"/>
              <a:chExt cx="394" cy="509"/>
            </a:xfrm>
          </p:grpSpPr>
          <p:sp>
            <p:nvSpPr>
              <p:cNvPr id="15374" name="Line 11"/>
              <p:cNvSpPr>
                <a:spLocks noChangeShapeType="1"/>
              </p:cNvSpPr>
              <p:nvPr/>
            </p:nvSpPr>
            <p:spPr bwMode="auto">
              <a:xfrm flipV="1">
                <a:off x="2976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5" name="Text Box 12"/>
              <p:cNvSpPr txBox="1">
                <a:spLocks noChangeArrowheads="1"/>
              </p:cNvSpPr>
              <p:nvPr/>
            </p:nvSpPr>
            <p:spPr bwMode="auto">
              <a:xfrm>
                <a:off x="2822" y="3578"/>
                <a:ext cx="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12</a:t>
                </a:r>
              </a:p>
            </p:txBody>
          </p:sp>
        </p:grpSp>
      </p:grpSp>
      <p:sp>
        <p:nvSpPr>
          <p:cNvPr id="15368" name="Text Box 17"/>
          <p:cNvSpPr txBox="1">
            <a:spLocks noChangeArrowheads="1"/>
          </p:cNvSpPr>
          <p:nvPr/>
        </p:nvSpPr>
        <p:spPr bwMode="auto">
          <a:xfrm>
            <a:off x="152400" y="3476626"/>
            <a:ext cx="256192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0">
                <a:latin typeface="Arial" charset="0"/>
              </a:rPr>
              <a:t>Assign:</a:t>
            </a:r>
          </a:p>
          <a:p>
            <a:pPr>
              <a:buFontTx/>
              <a:buChar char="•"/>
            </a:pPr>
            <a:r>
              <a:rPr lang="en-US" sz="3200" b="1">
                <a:solidFill>
                  <a:srgbClr val="FF0000"/>
                </a:solidFill>
              </a:rPr>
              <a:t> optimal path</a:t>
            </a:r>
          </a:p>
          <a:p>
            <a:pPr>
              <a:buFontTx/>
              <a:buChar char="•"/>
            </a:pPr>
            <a:r>
              <a:rPr lang="en-US" sz="3200" b="1">
                <a:solidFill>
                  <a:srgbClr val="FF0000"/>
                </a:solidFill>
              </a:rPr>
              <a:t> optimal cost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733801" y="4267201"/>
            <a:ext cx="1082675" cy="995363"/>
            <a:chOff x="1872" y="2688"/>
            <a:chExt cx="682" cy="627"/>
          </a:xfrm>
        </p:grpSpPr>
        <p:sp>
          <p:nvSpPr>
            <p:cNvPr id="15370" name="Line 25"/>
            <p:cNvSpPr>
              <a:spLocks noChangeShapeType="1"/>
            </p:cNvSpPr>
            <p:nvPr/>
          </p:nvSpPr>
          <p:spPr bwMode="auto">
            <a:xfrm flipV="1">
              <a:off x="2314" y="2688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Text Box 26"/>
            <p:cNvSpPr txBox="1">
              <a:spLocks noChangeArrowheads="1"/>
            </p:cNvSpPr>
            <p:nvPr/>
          </p:nvSpPr>
          <p:spPr bwMode="auto">
            <a:xfrm>
              <a:off x="1872" y="302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82F81A-F4AA-4D46-89C0-6813978E9E7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876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000" smtClean="0"/>
              <a:t>Use principle of optimality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Compute Optimal Value Function and optimal control at each state</a:t>
            </a:r>
          </a:p>
          <a:p>
            <a:pPr eaLnBrk="1" hangingPunct="1"/>
            <a:r>
              <a:rPr lang="en-US" sz="2000" smtClean="0"/>
              <a:t>Start from the final state </a:t>
            </a:r>
            <a:r>
              <a:rPr lang="en-US" sz="2000" b="1" smtClean="0"/>
              <a:t>B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914400"/>
            <a:ext cx="40401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1" y="3122614"/>
            <a:ext cx="3548063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91" name="Group 6"/>
          <p:cNvGrpSpPr>
            <a:grpSpLocks/>
          </p:cNvGrpSpPr>
          <p:nvPr/>
        </p:nvGrpSpPr>
        <p:grpSpPr bwMode="auto">
          <a:xfrm>
            <a:off x="5235572" y="3810001"/>
            <a:ext cx="625474" cy="2332038"/>
            <a:chOff x="2822" y="2400"/>
            <a:chExt cx="394" cy="1469"/>
          </a:xfrm>
        </p:grpSpPr>
        <p:grpSp>
          <p:nvGrpSpPr>
            <p:cNvPr id="16409" name="Group 7"/>
            <p:cNvGrpSpPr>
              <a:grpSpLocks/>
            </p:cNvGrpSpPr>
            <p:nvPr/>
          </p:nvGrpSpPr>
          <p:grpSpPr bwMode="auto">
            <a:xfrm>
              <a:off x="2832" y="2400"/>
              <a:ext cx="384" cy="576"/>
              <a:chOff x="2832" y="2400"/>
              <a:chExt cx="384" cy="576"/>
            </a:xfrm>
          </p:grpSpPr>
          <p:sp>
            <p:nvSpPr>
              <p:cNvPr id="16413" name="Line 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Text Box 9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16410" name="Group 10"/>
            <p:cNvGrpSpPr>
              <a:grpSpLocks/>
            </p:cNvGrpSpPr>
            <p:nvPr/>
          </p:nvGrpSpPr>
          <p:grpSpPr bwMode="auto">
            <a:xfrm>
              <a:off x="2822" y="3360"/>
              <a:ext cx="394" cy="509"/>
              <a:chOff x="2822" y="3360"/>
              <a:chExt cx="394" cy="509"/>
            </a:xfrm>
          </p:grpSpPr>
          <p:sp>
            <p:nvSpPr>
              <p:cNvPr id="16411" name="Line 11"/>
              <p:cNvSpPr>
                <a:spLocks noChangeShapeType="1"/>
              </p:cNvSpPr>
              <p:nvPr/>
            </p:nvSpPr>
            <p:spPr bwMode="auto">
              <a:xfrm flipV="1">
                <a:off x="2976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Text Box 12"/>
              <p:cNvSpPr txBox="1">
                <a:spLocks noChangeArrowheads="1"/>
              </p:cNvSpPr>
              <p:nvPr/>
            </p:nvSpPr>
            <p:spPr bwMode="auto">
              <a:xfrm>
                <a:off x="2822" y="3578"/>
                <a:ext cx="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12</a:t>
                </a:r>
              </a:p>
            </p:txBody>
          </p:sp>
        </p:grpSp>
      </p:grp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381001" y="3124200"/>
            <a:ext cx="236955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0">
                <a:latin typeface="Arial" charset="0"/>
              </a:rPr>
              <a:t>Continue…</a:t>
            </a:r>
          </a:p>
          <a:p>
            <a:endParaRPr lang="en-US" sz="3200" b="1">
              <a:solidFill>
                <a:srgbClr val="FF0000"/>
              </a:solidFill>
            </a:endParaRPr>
          </a:p>
        </p:txBody>
      </p:sp>
      <p:grpSp>
        <p:nvGrpSpPr>
          <p:cNvPr id="16393" name="Group 14"/>
          <p:cNvGrpSpPr>
            <a:grpSpLocks/>
          </p:cNvGrpSpPr>
          <p:nvPr/>
        </p:nvGrpSpPr>
        <p:grpSpPr bwMode="auto">
          <a:xfrm>
            <a:off x="3733801" y="4267201"/>
            <a:ext cx="1082675" cy="995363"/>
            <a:chOff x="1872" y="2688"/>
            <a:chExt cx="682" cy="627"/>
          </a:xfrm>
        </p:grpSpPr>
        <p:sp>
          <p:nvSpPr>
            <p:cNvPr id="16407" name="Line 15"/>
            <p:cNvSpPr>
              <a:spLocks noChangeShapeType="1"/>
            </p:cNvSpPr>
            <p:nvPr/>
          </p:nvSpPr>
          <p:spPr bwMode="auto">
            <a:xfrm flipV="1">
              <a:off x="2314" y="2688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Text Box 16"/>
            <p:cNvSpPr txBox="1">
              <a:spLocks noChangeArrowheads="1"/>
            </p:cNvSpPr>
            <p:nvPr/>
          </p:nvSpPr>
          <p:spPr bwMode="auto">
            <a:xfrm>
              <a:off x="1872" y="302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16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571998" y="3030539"/>
            <a:ext cx="492125" cy="796925"/>
            <a:chOff x="2390" y="1898"/>
            <a:chExt cx="310" cy="502"/>
          </a:xfrm>
        </p:grpSpPr>
        <p:sp>
          <p:nvSpPr>
            <p:cNvPr id="16405" name="Line 18"/>
            <p:cNvSpPr>
              <a:spLocks noChangeShapeType="1"/>
            </p:cNvSpPr>
            <p:nvPr/>
          </p:nvSpPr>
          <p:spPr bwMode="auto">
            <a:xfrm>
              <a:off x="2496" y="2208"/>
              <a:ext cx="19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Text Box 19"/>
            <p:cNvSpPr txBox="1">
              <a:spLocks noChangeArrowheads="1"/>
            </p:cNvSpPr>
            <p:nvPr/>
          </p:nvSpPr>
          <p:spPr bwMode="auto">
            <a:xfrm>
              <a:off x="2390" y="1898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15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809999" y="3657601"/>
            <a:ext cx="584200" cy="960438"/>
            <a:chOff x="1958" y="2304"/>
            <a:chExt cx="368" cy="605"/>
          </a:xfrm>
        </p:grpSpPr>
        <p:sp>
          <p:nvSpPr>
            <p:cNvPr id="16403" name="Text Box 21"/>
            <p:cNvSpPr txBox="1">
              <a:spLocks noChangeArrowheads="1"/>
            </p:cNvSpPr>
            <p:nvPr/>
          </p:nvSpPr>
          <p:spPr bwMode="auto">
            <a:xfrm>
              <a:off x="1958" y="2618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16404" name="Text Box 22"/>
            <p:cNvSpPr txBox="1">
              <a:spLocks noChangeArrowheads="1"/>
            </p:cNvSpPr>
            <p:nvPr/>
          </p:nvSpPr>
          <p:spPr bwMode="auto">
            <a:xfrm>
              <a:off x="2016" y="230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sp>
        <p:nvSpPr>
          <p:cNvPr id="688151" name="Oval 23"/>
          <p:cNvSpPr>
            <a:spLocks noChangeArrowheads="1"/>
          </p:cNvSpPr>
          <p:nvPr/>
        </p:nvSpPr>
        <p:spPr bwMode="auto">
          <a:xfrm>
            <a:off x="3352800" y="3962400"/>
            <a:ext cx="533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8152" name="Line 24"/>
          <p:cNvSpPr>
            <a:spLocks noChangeShapeType="1"/>
          </p:cNvSpPr>
          <p:nvPr/>
        </p:nvSpPr>
        <p:spPr bwMode="auto">
          <a:xfrm flipV="1">
            <a:off x="3810000" y="3429000"/>
            <a:ext cx="38100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8153" name="Line 25"/>
          <p:cNvSpPr>
            <a:spLocks noChangeShapeType="1"/>
          </p:cNvSpPr>
          <p:nvPr/>
        </p:nvSpPr>
        <p:spPr bwMode="auto">
          <a:xfrm flipV="1">
            <a:off x="228600" y="3886200"/>
            <a:ext cx="38100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8154" name="Text Box 26"/>
          <p:cNvSpPr txBox="1">
            <a:spLocks noChangeArrowheads="1"/>
          </p:cNvSpPr>
          <p:nvPr/>
        </p:nvSpPr>
        <p:spPr bwMode="auto">
          <a:xfrm>
            <a:off x="685801" y="3810001"/>
            <a:ext cx="203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10 + </a:t>
            </a:r>
            <a:r>
              <a:rPr lang="en-US" sz="2800" b="1">
                <a:solidFill>
                  <a:srgbClr val="FF0000"/>
                </a:solidFill>
              </a:rPr>
              <a:t>15</a:t>
            </a:r>
            <a:r>
              <a:rPr lang="en-US" sz="2800" b="1"/>
              <a:t> = 25</a:t>
            </a:r>
          </a:p>
        </p:txBody>
      </p:sp>
      <p:sp>
        <p:nvSpPr>
          <p:cNvPr id="688155" name="Line 27"/>
          <p:cNvSpPr>
            <a:spLocks noChangeShapeType="1"/>
          </p:cNvSpPr>
          <p:nvPr/>
        </p:nvSpPr>
        <p:spPr bwMode="auto">
          <a:xfrm>
            <a:off x="3733800" y="4495801"/>
            <a:ext cx="304800" cy="33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8156" name="Line 28"/>
          <p:cNvSpPr>
            <a:spLocks noChangeShapeType="1"/>
          </p:cNvSpPr>
          <p:nvPr/>
        </p:nvSpPr>
        <p:spPr bwMode="auto">
          <a:xfrm>
            <a:off x="152400" y="4495801"/>
            <a:ext cx="304800" cy="33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8157" name="Text Box 29"/>
          <p:cNvSpPr txBox="1">
            <a:spLocks noChangeArrowheads="1"/>
          </p:cNvSpPr>
          <p:nvPr/>
        </p:nvSpPr>
        <p:spPr bwMode="auto">
          <a:xfrm>
            <a:off x="609601" y="4419601"/>
            <a:ext cx="203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12 + </a:t>
            </a:r>
            <a:r>
              <a:rPr lang="en-US" sz="2800" b="1">
                <a:solidFill>
                  <a:srgbClr val="FF0000"/>
                </a:solidFill>
              </a:rPr>
              <a:t>16</a:t>
            </a:r>
            <a:r>
              <a:rPr lang="en-US" sz="2800" b="1"/>
              <a:t> = 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51" grpId="0" animBg="1"/>
      <p:bldP spid="688152" grpId="0" animBg="1"/>
      <p:bldP spid="688153" grpId="0" animBg="1"/>
      <p:bldP spid="688154" grpId="0"/>
      <p:bldP spid="688155" grpId="0" animBg="1"/>
      <p:bldP spid="688156" grpId="0" animBg="1"/>
      <p:bldP spid="6881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2BEA1-0D4E-4406-BEA4-AC65F9DC59EC}" type="slidenum">
              <a:rPr lang="en-US"/>
              <a:pPr/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876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000" smtClean="0"/>
              <a:t>Use principle of optimality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Compute Optimal Value Function and optimal control at each state</a:t>
            </a:r>
          </a:p>
          <a:p>
            <a:pPr eaLnBrk="1" hangingPunct="1"/>
            <a:r>
              <a:rPr lang="en-US" sz="2000" smtClean="0"/>
              <a:t>Start from the final state </a:t>
            </a:r>
            <a:r>
              <a:rPr lang="en-US" sz="2000" b="1" smtClean="0"/>
              <a:t>B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851" y="3122614"/>
            <a:ext cx="3548063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5235572" y="3810001"/>
            <a:ext cx="625474" cy="2332038"/>
            <a:chOff x="2822" y="2400"/>
            <a:chExt cx="394" cy="1469"/>
          </a:xfrm>
        </p:grpSpPr>
        <p:grpSp>
          <p:nvGrpSpPr>
            <p:cNvPr id="17429" name="Group 7"/>
            <p:cNvGrpSpPr>
              <a:grpSpLocks/>
            </p:cNvGrpSpPr>
            <p:nvPr/>
          </p:nvGrpSpPr>
          <p:grpSpPr bwMode="auto">
            <a:xfrm>
              <a:off x="2832" y="2400"/>
              <a:ext cx="384" cy="576"/>
              <a:chOff x="2832" y="2400"/>
              <a:chExt cx="384" cy="576"/>
            </a:xfrm>
          </p:grpSpPr>
          <p:sp>
            <p:nvSpPr>
              <p:cNvPr id="17433" name="Line 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Text Box 9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17430" name="Group 10"/>
            <p:cNvGrpSpPr>
              <a:grpSpLocks/>
            </p:cNvGrpSpPr>
            <p:nvPr/>
          </p:nvGrpSpPr>
          <p:grpSpPr bwMode="auto">
            <a:xfrm>
              <a:off x="2822" y="3360"/>
              <a:ext cx="394" cy="509"/>
              <a:chOff x="2822" y="3360"/>
              <a:chExt cx="394" cy="509"/>
            </a:xfrm>
          </p:grpSpPr>
          <p:sp>
            <p:nvSpPr>
              <p:cNvPr id="17431" name="Line 11"/>
              <p:cNvSpPr>
                <a:spLocks noChangeShapeType="1"/>
              </p:cNvSpPr>
              <p:nvPr/>
            </p:nvSpPr>
            <p:spPr bwMode="auto">
              <a:xfrm flipV="1">
                <a:off x="2976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Text Box 12"/>
              <p:cNvSpPr txBox="1">
                <a:spLocks noChangeArrowheads="1"/>
              </p:cNvSpPr>
              <p:nvPr/>
            </p:nvSpPr>
            <p:spPr bwMode="auto">
              <a:xfrm>
                <a:off x="2822" y="3578"/>
                <a:ext cx="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12</a:t>
                </a:r>
              </a:p>
            </p:txBody>
          </p:sp>
        </p:grpSp>
      </p:grp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381001" y="3124200"/>
            <a:ext cx="236955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0">
                <a:latin typeface="Arial" charset="0"/>
              </a:rPr>
              <a:t>Continue…</a:t>
            </a:r>
          </a:p>
          <a:p>
            <a:endParaRPr lang="en-US" sz="3200" b="1">
              <a:solidFill>
                <a:srgbClr val="FF0000"/>
              </a:solidFill>
            </a:endParaRPr>
          </a:p>
        </p:txBody>
      </p:sp>
      <p:grpSp>
        <p:nvGrpSpPr>
          <p:cNvPr id="17416" name="Group 14"/>
          <p:cNvGrpSpPr>
            <a:grpSpLocks/>
          </p:cNvGrpSpPr>
          <p:nvPr/>
        </p:nvGrpSpPr>
        <p:grpSpPr bwMode="auto">
          <a:xfrm>
            <a:off x="3733801" y="4267201"/>
            <a:ext cx="1082675" cy="995363"/>
            <a:chOff x="1872" y="2688"/>
            <a:chExt cx="682" cy="627"/>
          </a:xfrm>
        </p:grpSpPr>
        <p:sp>
          <p:nvSpPr>
            <p:cNvPr id="17427" name="Line 15"/>
            <p:cNvSpPr>
              <a:spLocks noChangeShapeType="1"/>
            </p:cNvSpPr>
            <p:nvPr/>
          </p:nvSpPr>
          <p:spPr bwMode="auto">
            <a:xfrm flipV="1">
              <a:off x="2314" y="2688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16"/>
            <p:cNvSpPr txBox="1">
              <a:spLocks noChangeArrowheads="1"/>
            </p:cNvSpPr>
            <p:nvPr/>
          </p:nvSpPr>
          <p:spPr bwMode="auto">
            <a:xfrm>
              <a:off x="1872" y="302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16</a:t>
              </a:r>
            </a:p>
          </p:txBody>
        </p:sp>
      </p:grpSp>
      <p:grpSp>
        <p:nvGrpSpPr>
          <p:cNvPr id="17417" name="Group 17"/>
          <p:cNvGrpSpPr>
            <a:grpSpLocks/>
          </p:cNvGrpSpPr>
          <p:nvPr/>
        </p:nvGrpSpPr>
        <p:grpSpPr bwMode="auto">
          <a:xfrm>
            <a:off x="4571998" y="3030539"/>
            <a:ext cx="492125" cy="796925"/>
            <a:chOff x="2390" y="1898"/>
            <a:chExt cx="310" cy="502"/>
          </a:xfrm>
        </p:grpSpPr>
        <p:sp>
          <p:nvSpPr>
            <p:cNvPr id="17425" name="Line 18"/>
            <p:cNvSpPr>
              <a:spLocks noChangeShapeType="1"/>
            </p:cNvSpPr>
            <p:nvPr/>
          </p:nvSpPr>
          <p:spPr bwMode="auto">
            <a:xfrm>
              <a:off x="2496" y="2208"/>
              <a:ext cx="19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Text Box 19"/>
            <p:cNvSpPr txBox="1">
              <a:spLocks noChangeArrowheads="1"/>
            </p:cNvSpPr>
            <p:nvPr/>
          </p:nvSpPr>
          <p:spPr bwMode="auto">
            <a:xfrm>
              <a:off x="2390" y="1898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15</a:t>
              </a:r>
            </a:p>
          </p:txBody>
        </p:sp>
      </p:grpSp>
      <p:sp>
        <p:nvSpPr>
          <p:cNvPr id="689177" name="Line 25"/>
          <p:cNvSpPr>
            <a:spLocks noChangeShapeType="1"/>
          </p:cNvSpPr>
          <p:nvPr/>
        </p:nvSpPr>
        <p:spPr bwMode="auto">
          <a:xfrm flipV="1">
            <a:off x="228600" y="3886200"/>
            <a:ext cx="38100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9178" name="Text Box 26"/>
          <p:cNvSpPr txBox="1">
            <a:spLocks noChangeArrowheads="1"/>
          </p:cNvSpPr>
          <p:nvPr/>
        </p:nvSpPr>
        <p:spPr bwMode="auto">
          <a:xfrm>
            <a:off x="685801" y="3810001"/>
            <a:ext cx="203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10 + </a:t>
            </a:r>
            <a:r>
              <a:rPr lang="en-US" sz="2800" b="1">
                <a:solidFill>
                  <a:srgbClr val="FF0000"/>
                </a:solidFill>
              </a:rPr>
              <a:t>15</a:t>
            </a:r>
            <a:r>
              <a:rPr lang="en-US" sz="2800" b="1"/>
              <a:t> = 25</a:t>
            </a:r>
          </a:p>
        </p:txBody>
      </p:sp>
      <p:sp>
        <p:nvSpPr>
          <p:cNvPr id="689180" name="Line 28"/>
          <p:cNvSpPr>
            <a:spLocks noChangeShapeType="1"/>
          </p:cNvSpPr>
          <p:nvPr/>
        </p:nvSpPr>
        <p:spPr bwMode="auto">
          <a:xfrm>
            <a:off x="152400" y="4495801"/>
            <a:ext cx="304800" cy="33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9181" name="Text Box 29"/>
          <p:cNvSpPr txBox="1">
            <a:spLocks noChangeArrowheads="1"/>
          </p:cNvSpPr>
          <p:nvPr/>
        </p:nvSpPr>
        <p:spPr bwMode="auto">
          <a:xfrm>
            <a:off x="609601" y="4419601"/>
            <a:ext cx="203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12 + </a:t>
            </a:r>
            <a:r>
              <a:rPr lang="en-US" sz="2800" b="1">
                <a:solidFill>
                  <a:srgbClr val="FF0000"/>
                </a:solidFill>
              </a:rPr>
              <a:t>16</a:t>
            </a:r>
            <a:r>
              <a:rPr lang="en-US" sz="2800" b="1"/>
              <a:t> = 28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971801" y="3505201"/>
            <a:ext cx="1082675" cy="884238"/>
            <a:chOff x="1382" y="2208"/>
            <a:chExt cx="682" cy="557"/>
          </a:xfrm>
        </p:grpSpPr>
        <p:sp>
          <p:nvSpPr>
            <p:cNvPr id="17423" name="Line 31"/>
            <p:cNvSpPr>
              <a:spLocks noChangeShapeType="1"/>
            </p:cNvSpPr>
            <p:nvPr/>
          </p:nvSpPr>
          <p:spPr bwMode="auto">
            <a:xfrm flipV="1">
              <a:off x="1872" y="2208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Text Box 32"/>
            <p:cNvSpPr txBox="1">
              <a:spLocks noChangeArrowheads="1"/>
            </p:cNvSpPr>
            <p:nvPr/>
          </p:nvSpPr>
          <p:spPr bwMode="auto">
            <a:xfrm>
              <a:off x="1382" y="247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689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89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89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689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77" grpId="0" animBg="1"/>
      <p:bldP spid="689178" grpId="0"/>
      <p:bldP spid="689180" grpId="0" animBg="1"/>
      <p:bldP spid="6891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1" y="990600"/>
            <a:ext cx="63865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992E0-164D-49E2-81E7-9C87B908C339}" type="slidenum">
              <a:rPr lang="en-US"/>
              <a:pPr/>
              <a:t>17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pic>
        <p:nvPicPr>
          <p:cNvPr id="18437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1" y="6096000"/>
            <a:ext cx="21145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32"/>
          <p:cNvSpPr>
            <a:spLocks noChangeArrowheads="1"/>
          </p:cNvSpPr>
          <p:nvPr/>
        </p:nvSpPr>
        <p:spPr bwMode="auto">
          <a:xfrm>
            <a:off x="6324601" y="5486400"/>
            <a:ext cx="1980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Optimal cost:</a:t>
            </a:r>
          </a:p>
        </p:txBody>
      </p:sp>
      <p:sp>
        <p:nvSpPr>
          <p:cNvPr id="18439" name="Rectangle 33"/>
          <p:cNvSpPr>
            <a:spLocks noChangeArrowheads="1"/>
          </p:cNvSpPr>
          <p:nvPr/>
        </p:nvSpPr>
        <p:spPr bwMode="auto">
          <a:xfrm>
            <a:off x="6096000" y="5410200"/>
            <a:ext cx="25908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2"/>
          <p:cNvSpPr txBox="1">
            <a:spLocks noChangeArrowheads="1"/>
          </p:cNvSpPr>
          <p:nvPr/>
        </p:nvSpPr>
        <p:spPr bwMode="auto">
          <a:xfrm>
            <a:off x="457202" y="990600"/>
            <a:ext cx="275908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Continue until </a:t>
            </a:r>
          </a:p>
          <a:p>
            <a:r>
              <a:rPr lang="en-US" sz="3200" b="1" i="0"/>
              <a:t>A</a:t>
            </a:r>
            <a:r>
              <a:rPr lang="en-US" sz="3200" b="1"/>
              <a:t> is reached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A8C1B4-7704-47A5-8C25-32C7EEFD7B65}" type="slidenum">
              <a:rPr lang="en-US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LTI Optimal regulators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State space description of a discrete time LTI</a:t>
            </a:r>
          </a:p>
        </p:txBody>
      </p:sp>
      <p:pic>
        <p:nvPicPr>
          <p:cNvPr id="1946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1" y="2514600"/>
            <a:ext cx="18097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1" y="1981200"/>
            <a:ext cx="54673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0182" name="Rectangle 6"/>
          <p:cNvSpPr>
            <a:spLocks noChangeArrowheads="1"/>
          </p:cNvSpPr>
          <p:nvPr/>
        </p:nvSpPr>
        <p:spPr bwMode="auto">
          <a:xfrm>
            <a:off x="457200" y="38862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Find </a:t>
            </a:r>
            <a:r>
              <a:rPr lang="en-US" sz="2800" i="0" dirty="0" smtClean="0">
                <a:latin typeface="Helvetica" pitchFamily="34" charset="0"/>
              </a:rPr>
              <a:t>“optimal” </a:t>
            </a:r>
            <a:r>
              <a:rPr lang="en-US" sz="2800" i="0" dirty="0">
                <a:latin typeface="Helvetica" pitchFamily="34" charset="0"/>
              </a:rPr>
              <a:t>control</a:t>
            </a:r>
          </a:p>
        </p:txBody>
      </p:sp>
      <p:pic>
        <p:nvPicPr>
          <p:cNvPr id="69018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3886200"/>
            <a:ext cx="39814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0185" name="Rectangle 9"/>
          <p:cNvSpPr>
            <a:spLocks noChangeArrowheads="1"/>
          </p:cNvSpPr>
          <p:nvPr/>
        </p:nvSpPr>
        <p:spPr bwMode="auto">
          <a:xfrm>
            <a:off x="419100" y="51054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That drives the state to the origin</a:t>
            </a:r>
          </a:p>
        </p:txBody>
      </p:sp>
      <p:pic>
        <p:nvPicPr>
          <p:cNvPr id="690187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92500" y="6067425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47800" y="3124201"/>
            <a:ext cx="4994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For now, everything is deterministic</a:t>
            </a:r>
            <a:endParaRPr lang="en-US" i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2667000" y="4343400"/>
            <a:ext cx="609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276600" y="457200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some sense, to be defined later…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2" grpId="0"/>
      <p:bldP spid="69018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F2CDA-9D21-45B3-8AA8-D468816E0001}" type="slidenum">
              <a:rPr lang="en-US"/>
              <a:pPr/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Finite Horizon LQ optimal regulator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Consider the nth order  discrete time LTI system:</a:t>
            </a:r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381000" y="2514600"/>
            <a:ext cx="81534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We want to find the optimal control sequence:</a:t>
            </a: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which minimizes the cost functional:</a:t>
            </a:r>
          </a:p>
        </p:txBody>
      </p:sp>
      <p:pic>
        <p:nvPicPr>
          <p:cNvPr id="5836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1" y="1828800"/>
            <a:ext cx="18097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69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226" y="1752600"/>
            <a:ext cx="54673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6459" y="5257801"/>
            <a:ext cx="6866948" cy="907453"/>
          </a:xfrm>
          <a:prstGeom prst="rect">
            <a:avLst/>
          </a:prstGeom>
          <a:noFill/>
          <a:ln/>
          <a:effectLst/>
        </p:spPr>
      </p:pic>
      <p:pic>
        <p:nvPicPr>
          <p:cNvPr id="583702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0451" y="3502025"/>
            <a:ext cx="70485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D4B3F4-A11A-486D-BB9D-970C468F0F0F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Dynamic Programming</a:t>
            </a:r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Simple multi-stage example</a:t>
            </a:r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Solution of finite-horizon optimal </a:t>
            </a:r>
          </a:p>
          <a:p>
            <a:pPr marL="533400" indent="-533400" eaLnBrk="1" hangingPunct="1">
              <a:buFontTx/>
              <a:buNone/>
            </a:pPr>
            <a:r>
              <a:rPr lang="en-US" smtClean="0"/>
              <a:t>	Linear Quadratic Reguator (LQR)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17F4B-2C69-4738-8AA3-D38BE82DF711}" type="slidenum">
              <a:rPr lang="en-US"/>
              <a:pPr/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Horizon LQ optimal regulator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Consider the nth order  discrete time LTI system: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04800" y="2895601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Notice that the value of the cost depends on the initial condition</a:t>
            </a:r>
          </a:p>
        </p:txBody>
      </p:sp>
      <p:pic>
        <p:nvPicPr>
          <p:cNvPr id="2151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1" y="1828800"/>
            <a:ext cx="18097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3226" y="1752600"/>
            <a:ext cx="54673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27262" y="4495801"/>
            <a:ext cx="8207527" cy="894061"/>
          </a:xfrm>
          <a:prstGeom prst="rect">
            <a:avLst/>
          </a:prstGeom>
          <a:noFill/>
          <a:ln/>
          <a:effectLst/>
        </p:spPr>
      </p:pic>
      <p:pic>
        <p:nvPicPr>
          <p:cNvPr id="21513" name="Picture 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1" y="3429000"/>
            <a:ext cx="18097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own Arrow 14"/>
          <p:cNvSpPr>
            <a:spLocks noChangeArrowheads="1"/>
          </p:cNvSpPr>
          <p:nvPr/>
        </p:nvSpPr>
        <p:spPr bwMode="auto">
          <a:xfrm flipV="1">
            <a:off x="990600" y="5181600"/>
            <a:ext cx="228600" cy="5334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" y="5791201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00000"/>
                </a:solidFill>
                <a:latin typeface="Helvetica" pitchFamily="34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Helvetica" pitchFamily="34" charset="0"/>
              </a:rPr>
              <a:t>emphasize </a:t>
            </a:r>
            <a:r>
              <a:rPr lang="en-US" dirty="0">
                <a:solidFill>
                  <a:srgbClr val="000000"/>
                </a:solidFill>
                <a:latin typeface="Helvetica" pitchFamily="34" charset="0"/>
              </a:rPr>
              <a:t>the dependence on</a:t>
            </a:r>
          </a:p>
        </p:txBody>
      </p:sp>
      <p:pic>
        <p:nvPicPr>
          <p:cNvPr id="17" name="Picture 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1" y="5867400"/>
            <a:ext cx="18097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D6B0A4-3A1E-4654-ADD4-4ECFB2979A11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LQ Cost Functional:</a:t>
            </a:r>
          </a:p>
        </p:txBody>
      </p:sp>
      <p:sp>
        <p:nvSpPr>
          <p:cNvPr id="652292" name="Rectangle 4"/>
          <p:cNvSpPr>
            <a:spLocks noChangeArrowheads="1"/>
          </p:cNvSpPr>
          <p:nvPr/>
        </p:nvSpPr>
        <p:spPr bwMode="auto">
          <a:xfrm>
            <a:off x="457200" y="24384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i="0" dirty="0">
                <a:latin typeface="Helvetica" pitchFamily="34" charset="0"/>
              </a:rPr>
              <a:t>                                          	</a:t>
            </a:r>
            <a:r>
              <a:rPr lang="en-US" sz="2000" i="0" dirty="0" smtClean="0">
                <a:latin typeface="Helvetica" pitchFamily="34" charset="0"/>
              </a:rPr>
              <a:t>total </a:t>
            </a:r>
            <a:r>
              <a:rPr lang="en-US" sz="2000" i="0" dirty="0">
                <a:latin typeface="Helvetica" pitchFamily="34" charset="0"/>
              </a:rPr>
              <a:t>number of </a:t>
            </a:r>
            <a:r>
              <a:rPr lang="en-US" sz="2000" i="0" dirty="0" smtClean="0">
                <a:latin typeface="Helvetica" pitchFamily="34" charset="0"/>
              </a:rPr>
              <a:t>steps—“horizon”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i="0" dirty="0" smtClean="0">
              <a:latin typeface="Helvetica" pitchFamily="34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sz="2000" i="0" dirty="0" smtClean="0">
                <a:latin typeface="Helvetica" pitchFamily="34" charset="0"/>
              </a:rPr>
              <a:t>                                           </a:t>
            </a:r>
            <a:r>
              <a:rPr lang="en-US" sz="2000" i="0" dirty="0">
                <a:latin typeface="Helvetica" pitchFamily="34" charset="0"/>
              </a:rPr>
              <a:t>	penalizes the final state   					deviation from the origin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 i="0" dirty="0">
                <a:latin typeface="Helvetica" pitchFamily="34" charset="0"/>
              </a:rPr>
              <a:t> 				penalizes the transient </a:t>
            </a:r>
            <a:r>
              <a:rPr lang="en-US" sz="2000" i="0" dirty="0" smtClean="0">
                <a:latin typeface="Helvetica" pitchFamily="34" charset="0"/>
              </a:rPr>
              <a:t>state deviation 				from the origin and the control effort       </a:t>
            </a:r>
            <a:r>
              <a:rPr lang="en-US" sz="2000" i="0" dirty="0">
                <a:latin typeface="Helvetica" pitchFamily="34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i="0" dirty="0">
                <a:latin typeface="Helvetica" pitchFamily="34" charset="0"/>
              </a:rPr>
              <a:t>                                           	</a:t>
            </a:r>
          </a:p>
        </p:txBody>
      </p:sp>
      <p:pic>
        <p:nvPicPr>
          <p:cNvPr id="65229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1" y="2514601"/>
            <a:ext cx="3111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66800" y="3276601"/>
            <a:ext cx="2038357" cy="40506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90600" y="4191000"/>
            <a:ext cx="2609776" cy="68869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37193" y="5486400"/>
            <a:ext cx="1123665" cy="41502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549914" y="5181601"/>
            <a:ext cx="1989655" cy="91646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705600" y="5486401"/>
            <a:ext cx="951752" cy="277118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47450" y="1066801"/>
            <a:ext cx="8394567" cy="914435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3429000" y="632460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>
            <a:off x="1524000" y="5943600"/>
            <a:ext cx="1828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4000500" y="6210300"/>
            <a:ext cx="4572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4953000" y="5867400"/>
            <a:ext cx="20574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7010400" y="5334000"/>
            <a:ext cx="3810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90459" y="1676401"/>
            <a:ext cx="8639283" cy="941093"/>
          </a:xfrm>
          <a:prstGeom prst="rect">
            <a:avLst/>
          </a:prstGeom>
          <a:noFill/>
          <a:ln/>
          <a:effectLst/>
        </p:spPr>
      </p:pic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983DD8-95B3-4438-98AD-14F47AEA8491}" type="slidenum">
              <a:rPr lang="en-US"/>
              <a:pPr/>
              <a:t>22</a:t>
            </a:fld>
            <a:endParaRPr lang="en-US"/>
          </a:p>
        </p:txBody>
      </p: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LQ Cost Functional:</a:t>
            </a:r>
          </a:p>
        </p:txBody>
      </p:sp>
      <p:sp>
        <p:nvSpPr>
          <p:cNvPr id="23557" name="Rectangle 1028"/>
          <p:cNvSpPr>
            <a:spLocks noChangeArrowheads="1"/>
          </p:cNvSpPr>
          <p:nvPr/>
        </p:nvSpPr>
        <p:spPr bwMode="auto">
          <a:xfrm>
            <a:off x="495300" y="990601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solidFill>
                  <a:srgbClr val="000000"/>
                </a:solidFill>
                <a:latin typeface="Helvetica" pitchFamily="34" charset="0"/>
              </a:rPr>
              <a:t>Simplified nomenclature: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41091" y="5334000"/>
            <a:ext cx="7095078" cy="1074876"/>
          </a:xfrm>
          <a:prstGeom prst="rect">
            <a:avLst/>
          </a:prstGeom>
          <a:noFill/>
          <a:ln/>
          <a:effectLst/>
        </p:spPr>
      </p:pic>
      <p:sp>
        <p:nvSpPr>
          <p:cNvPr id="648204" name="AutoShape 1036"/>
          <p:cNvSpPr>
            <a:spLocks/>
          </p:cNvSpPr>
          <p:nvPr/>
        </p:nvSpPr>
        <p:spPr bwMode="auto">
          <a:xfrm rot="5400000">
            <a:off x="2667000" y="1447800"/>
            <a:ext cx="381000" cy="2209800"/>
          </a:xfrm>
          <a:prstGeom prst="rightBrace">
            <a:avLst>
              <a:gd name="adj1" fmla="val 4304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8205" name="Line 1037"/>
          <p:cNvSpPr>
            <a:spLocks noChangeShapeType="1"/>
          </p:cNvSpPr>
          <p:nvPr/>
        </p:nvSpPr>
        <p:spPr bwMode="auto">
          <a:xfrm>
            <a:off x="2743200" y="2819400"/>
            <a:ext cx="228600" cy="2667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8206" name="Text Box 1038"/>
          <p:cNvSpPr txBox="1">
            <a:spLocks noChangeArrowheads="1"/>
          </p:cNvSpPr>
          <p:nvPr/>
        </p:nvSpPr>
        <p:spPr bwMode="auto">
          <a:xfrm>
            <a:off x="228601" y="3429000"/>
            <a:ext cx="185980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final state</a:t>
            </a:r>
          </a:p>
          <a:p>
            <a:r>
              <a:rPr lang="en-US" sz="3200" b="1"/>
              <a:t>cost</a:t>
            </a:r>
          </a:p>
        </p:txBody>
      </p:sp>
      <p:sp>
        <p:nvSpPr>
          <p:cNvPr id="648207" name="AutoShape 1039"/>
          <p:cNvSpPr>
            <a:spLocks/>
          </p:cNvSpPr>
          <p:nvPr/>
        </p:nvSpPr>
        <p:spPr bwMode="auto">
          <a:xfrm rot="5400000">
            <a:off x="6819900" y="952500"/>
            <a:ext cx="457200" cy="3733800"/>
          </a:xfrm>
          <a:prstGeom prst="rightBrace">
            <a:avLst>
              <a:gd name="adj1" fmla="val 67843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8208" name="Text Box 1040"/>
          <p:cNvSpPr txBox="1">
            <a:spLocks noChangeArrowheads="1"/>
          </p:cNvSpPr>
          <p:nvPr/>
        </p:nvSpPr>
        <p:spPr bwMode="auto">
          <a:xfrm>
            <a:off x="7010402" y="3200401"/>
            <a:ext cx="21691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transient</a:t>
            </a:r>
          </a:p>
          <a:p>
            <a:r>
              <a:rPr lang="en-US" sz="3200" b="1"/>
              <a:t>cost at each</a:t>
            </a:r>
          </a:p>
          <a:p>
            <a:r>
              <a:rPr lang="en-US" sz="3200" b="1"/>
              <a:t>step</a:t>
            </a:r>
          </a:p>
        </p:txBody>
      </p:sp>
      <p:sp>
        <p:nvSpPr>
          <p:cNvPr id="648209" name="Line 1041"/>
          <p:cNvSpPr>
            <a:spLocks noChangeShapeType="1"/>
          </p:cNvSpPr>
          <p:nvPr/>
        </p:nvSpPr>
        <p:spPr bwMode="auto">
          <a:xfrm flipH="1">
            <a:off x="5791200" y="3276600"/>
            <a:ext cx="106680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4" grpId="0" animBg="1"/>
      <p:bldP spid="648205" grpId="0" animBg="1"/>
      <p:bldP spid="648206" grpId="0"/>
      <p:bldP spid="648207" grpId="0" animBg="1"/>
      <p:bldP spid="648208" grpId="0"/>
      <p:bldP spid="648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95300" y="1143001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For                                           define: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EC9197-8A25-4206-829B-EC26F600DCCF}" type="slidenum">
              <a:rPr lang="en-US"/>
              <a:pPr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Additional notation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5300" y="1752600"/>
            <a:ext cx="8153400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Optimal control sequence from instance  </a:t>
            </a:r>
            <a:r>
              <a:rPr lang="en-US" sz="3200" dirty="0">
                <a:solidFill>
                  <a:srgbClr val="000000"/>
                </a:solidFill>
                <a:latin typeface="Century Schoolbook" pitchFamily="18" charset="0"/>
              </a:rPr>
              <a:t>m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143000" y="2971800"/>
            <a:ext cx="6817701" cy="556228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55582" y="5257800"/>
            <a:ext cx="6521663" cy="539472"/>
          </a:xfrm>
          <a:prstGeom prst="rect">
            <a:avLst/>
          </a:prstGeom>
          <a:noFill/>
          <a:ln/>
          <a:effectLst/>
        </p:spPr>
      </p:pic>
      <p:sp>
        <p:nvSpPr>
          <p:cNvPr id="647188" name="Rectangle 20"/>
          <p:cNvSpPr>
            <a:spLocks noChangeArrowheads="1"/>
          </p:cNvSpPr>
          <p:nvPr/>
        </p:nvSpPr>
        <p:spPr bwMode="auto">
          <a:xfrm>
            <a:off x="495300" y="4038601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Arbitrary 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control </a:t>
            </a: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sequence 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from instance  </a:t>
            </a:r>
            <a:r>
              <a:rPr lang="en-US" sz="2800" dirty="0">
                <a:solidFill>
                  <a:srgbClr val="000000"/>
                </a:solidFill>
                <a:latin typeface="Century Schoolbook" pitchFamily="18" charset="0"/>
              </a:rPr>
              <a:t>m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1" y="1219200"/>
            <a:ext cx="3080099" cy="3149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4E1ABE-F9EB-4B87-8492-CC04BC6BAFC2}" type="slidenum">
              <a:rPr lang="en-US"/>
              <a:pPr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04800" y="1066800"/>
            <a:ext cx="81534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Optimal cost functional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26128" y="4800601"/>
            <a:ext cx="5496507" cy="539528"/>
          </a:xfrm>
          <a:prstGeom prst="rect">
            <a:avLst/>
          </a:prstGeom>
          <a:noFill/>
          <a:ln/>
          <a:effectLst/>
        </p:spPr>
      </p:pic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95300" y="56388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Control sequence from instance 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0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3431" y="1905000"/>
            <a:ext cx="8575546" cy="1147926"/>
          </a:xfrm>
          <a:prstGeom prst="rect">
            <a:avLst/>
          </a:prstGeom>
          <a:noFill/>
          <a:ln/>
          <a:effectLst/>
        </p:spPr>
      </p:pic>
      <p:sp>
        <p:nvSpPr>
          <p:cNvPr id="10" name="AutoShape 1039"/>
          <p:cNvSpPr>
            <a:spLocks/>
          </p:cNvSpPr>
          <p:nvPr/>
        </p:nvSpPr>
        <p:spPr bwMode="auto">
          <a:xfrm rot="5400000">
            <a:off x="5753100" y="647700"/>
            <a:ext cx="457200" cy="5715000"/>
          </a:xfrm>
          <a:prstGeom prst="rightBrace">
            <a:avLst>
              <a:gd name="adj1" fmla="val 67843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289729" y="3886201"/>
            <a:ext cx="1165448" cy="347444"/>
          </a:xfrm>
          <a:prstGeom prst="rect">
            <a:avLst/>
          </a:prstGeom>
          <a:noFill/>
          <a:ln/>
          <a:effectLst/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57200" y="38100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Function of initial state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V="1">
            <a:off x="876300" y="3009900"/>
            <a:ext cx="10668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0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F29678-6680-4620-90F1-DBD8B93B482F}" type="slidenum">
              <a:rPr lang="en-US"/>
              <a:pPr/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Optimal Incremental Cost Function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95300" y="2057401"/>
            <a:ext cx="8153400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Optimal cost function  from state  </a:t>
            </a:r>
            <a:r>
              <a:rPr lang="en-US" sz="3200" dirty="0">
                <a:solidFill>
                  <a:srgbClr val="000000"/>
                </a:solidFill>
                <a:latin typeface="Century Schoolbook" pitchFamily="18" charset="0"/>
              </a:rPr>
              <a:t>x(m) </a:t>
            </a:r>
            <a:r>
              <a:rPr lang="en-US" sz="3200" dirty="0" smtClean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at 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instant   </a:t>
            </a:r>
            <a:r>
              <a:rPr lang="en-US" sz="3200" dirty="0">
                <a:solidFill>
                  <a:srgbClr val="000000"/>
                </a:solidFill>
                <a:latin typeface="Century Schoolbook" pitchFamily="18" charset="0"/>
              </a:rPr>
              <a:t>m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40143" y="2819400"/>
            <a:ext cx="8283861" cy="1078688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10986" y="4572001"/>
            <a:ext cx="6522028" cy="556199"/>
          </a:xfrm>
          <a:prstGeom prst="rect">
            <a:avLst/>
          </a:prstGeom>
          <a:noFill/>
          <a:ln/>
          <a:effectLst/>
        </p:spPr>
      </p:pic>
      <p:sp>
        <p:nvSpPr>
          <p:cNvPr id="691209" name="Rectangle 9"/>
          <p:cNvSpPr>
            <a:spLocks noChangeArrowheads="1"/>
          </p:cNvSpPr>
          <p:nvPr/>
        </p:nvSpPr>
        <p:spPr bwMode="auto">
          <a:xfrm>
            <a:off x="495300" y="5562601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Control sequence 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from instance  </a:t>
            </a:r>
            <a:r>
              <a:rPr lang="en-US" sz="2800" dirty="0">
                <a:solidFill>
                  <a:srgbClr val="000000"/>
                </a:solidFill>
                <a:latin typeface="Century Schoolbook" pitchFamily="18" charset="0"/>
              </a:rPr>
              <a:t>m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95300" y="1143001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For                                           define: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1" y="1219200"/>
            <a:ext cx="3080099" cy="3149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283CBE-CB6C-41E8-8B2E-CD7D92B74A6C}" type="slidenum">
              <a:rPr lang="en-US"/>
              <a:pPr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Optimal Cost Function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95301" y="1219200"/>
            <a:ext cx="8115300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Optimal cost function  at the final state  </a:t>
            </a:r>
            <a:r>
              <a:rPr lang="en-US" sz="3200">
                <a:solidFill>
                  <a:srgbClr val="000000"/>
                </a:solidFill>
                <a:latin typeface="Century Schoolbook" pitchFamily="18" charset="0"/>
              </a:rPr>
              <a:t>x(N)</a:t>
            </a: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208837" y="2590800"/>
            <a:ext cx="5888125" cy="704953"/>
          </a:xfrm>
          <a:prstGeom prst="rect">
            <a:avLst/>
          </a:prstGeom>
          <a:noFill/>
          <a:ln/>
          <a:effectLst/>
        </p:spPr>
      </p:pic>
      <p:sp>
        <p:nvSpPr>
          <p:cNvPr id="693257" name="Rectangle 9"/>
          <p:cNvSpPr>
            <a:spLocks noChangeArrowheads="1"/>
          </p:cNvSpPr>
          <p:nvPr/>
        </p:nvSpPr>
        <p:spPr bwMode="auto">
          <a:xfrm>
            <a:off x="514351" y="4038600"/>
            <a:ext cx="81153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… only a function of the final state </a:t>
            </a:r>
            <a:r>
              <a:rPr lang="en-US" sz="3200">
                <a:solidFill>
                  <a:srgbClr val="000000"/>
                </a:solidFill>
                <a:latin typeface="Century Schoolbook" pitchFamily="18" charset="0"/>
              </a:rPr>
              <a:t>x(N)</a:t>
            </a: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084D1-2DDE-4C14-963C-37307F4BCBDC}" type="slidenum">
              <a:rPr lang="en-US"/>
              <a:pPr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04800" y="16002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 pitchFamily="34" charset="0"/>
              </a:rPr>
              <a:t>Optimal value function: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057841" y="1676400"/>
            <a:ext cx="1695071" cy="41948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29426" y="2514600"/>
            <a:ext cx="8085148" cy="1052813"/>
          </a:xfrm>
          <a:prstGeom prst="rect">
            <a:avLst/>
          </a:prstGeom>
          <a:noFill/>
          <a:ln/>
          <a:effectLst/>
        </p:spPr>
      </p:pic>
      <p:sp>
        <p:nvSpPr>
          <p:cNvPr id="650263" name="AutoShape 23"/>
          <p:cNvSpPr>
            <a:spLocks/>
          </p:cNvSpPr>
          <p:nvPr/>
        </p:nvSpPr>
        <p:spPr bwMode="auto">
          <a:xfrm rot="5400000">
            <a:off x="6646863" y="2114550"/>
            <a:ext cx="419100" cy="3048000"/>
          </a:xfrm>
          <a:prstGeom prst="rightBrace">
            <a:avLst>
              <a:gd name="adj1" fmla="val 60606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0264" name="Line 24"/>
          <p:cNvSpPr>
            <a:spLocks noChangeShapeType="1"/>
          </p:cNvSpPr>
          <p:nvPr/>
        </p:nvSpPr>
        <p:spPr bwMode="auto">
          <a:xfrm flipH="1">
            <a:off x="2438400" y="3886200"/>
            <a:ext cx="403860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50267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6740" y="5105401"/>
            <a:ext cx="8008937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95300" y="1143001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For                                          :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86951" y="1219201"/>
            <a:ext cx="3096996" cy="3149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63" grpId="0" animBg="1"/>
      <p:bldP spid="650263" grpId="1" animBg="1"/>
      <p:bldP spid="6502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C914D2-CB89-4D81-BFFF-92B17C0A95CF}" type="slidenum">
              <a:rPr lang="en-US"/>
              <a:pPr/>
              <a:t>28</a:t>
            </a:fld>
            <a:endParaRPr lang="en-US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22470" y="6172200"/>
            <a:ext cx="2380207" cy="396396"/>
          </a:xfrm>
          <a:prstGeom prst="rect">
            <a:avLst/>
          </a:prstGeom>
          <a:noFill/>
          <a:ln/>
          <a:effectLst/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304800" y="9906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 pitchFamily="34" charset="0"/>
              </a:rPr>
              <a:t>Optimal value function: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694286" name="AutoShape 14"/>
          <p:cNvSpPr>
            <a:spLocks/>
          </p:cNvSpPr>
          <p:nvPr/>
        </p:nvSpPr>
        <p:spPr bwMode="auto">
          <a:xfrm rot="5400000">
            <a:off x="6115050" y="2800350"/>
            <a:ext cx="419100" cy="4876800"/>
          </a:xfrm>
          <a:prstGeom prst="rightBrace">
            <a:avLst>
              <a:gd name="adj1" fmla="val 71212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29709" y="1524000"/>
            <a:ext cx="8382983" cy="78942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19396" y="2895600"/>
            <a:ext cx="7856698" cy="78942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43069" y="4267201"/>
            <a:ext cx="8245681" cy="78945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343400" y="6172201"/>
            <a:ext cx="3829395" cy="396397"/>
          </a:xfrm>
          <a:prstGeom prst="rect">
            <a:avLst/>
          </a:prstGeom>
          <a:noFill/>
          <a:ln/>
          <a:effectLst/>
        </p:spPr>
      </p:pic>
      <p:cxnSp>
        <p:nvCxnSpPr>
          <p:cNvPr id="25" name="Straight Arrow Connector 24"/>
          <p:cNvCxnSpPr/>
          <p:nvPr/>
        </p:nvCxnSpPr>
        <p:spPr bwMode="auto">
          <a:xfrm rot="10800000" flipV="1">
            <a:off x="2971800" y="5410200"/>
            <a:ext cx="27432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126425" y="1066800"/>
            <a:ext cx="3378547" cy="3309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965F9-3AF9-4379-A42C-C8F37692B377}" type="slidenum">
              <a:rPr lang="en-US"/>
              <a:pPr/>
              <a:t>29</a:t>
            </a:fld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63996" y="3505201"/>
            <a:ext cx="8780005" cy="616125"/>
          </a:xfrm>
          <a:prstGeom prst="rect">
            <a:avLst/>
          </a:prstGeom>
          <a:noFill/>
          <a:ln/>
          <a:effectLst/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304800" y="9906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 pitchFamily="34" charset="0"/>
              </a:rPr>
              <a:t>Optimal value function: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42421" y="1676400"/>
            <a:ext cx="7102840" cy="924901"/>
          </a:xfrm>
          <a:prstGeom prst="rect">
            <a:avLst/>
          </a:prstGeom>
          <a:noFill/>
          <a:ln/>
          <a:effectLst/>
        </p:spPr>
      </p:pic>
      <p:sp>
        <p:nvSpPr>
          <p:cNvPr id="696326" name="AutoShape 6"/>
          <p:cNvSpPr>
            <a:spLocks/>
          </p:cNvSpPr>
          <p:nvPr/>
        </p:nvSpPr>
        <p:spPr bwMode="auto">
          <a:xfrm rot="5400000">
            <a:off x="7143750" y="2533650"/>
            <a:ext cx="419100" cy="34290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34" name="Line 14"/>
          <p:cNvSpPr>
            <a:spLocks noChangeShapeType="1"/>
          </p:cNvSpPr>
          <p:nvPr/>
        </p:nvSpPr>
        <p:spPr bwMode="auto">
          <a:xfrm flipH="1" flipV="1">
            <a:off x="4419600" y="4419600"/>
            <a:ext cx="533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35" name="Line 15"/>
          <p:cNvSpPr>
            <a:spLocks noChangeShapeType="1"/>
          </p:cNvSpPr>
          <p:nvPr/>
        </p:nvSpPr>
        <p:spPr bwMode="auto">
          <a:xfrm flipV="1">
            <a:off x="6553200" y="4495800"/>
            <a:ext cx="5334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36" name="AutoShape 16"/>
          <p:cNvSpPr>
            <a:spLocks/>
          </p:cNvSpPr>
          <p:nvPr/>
        </p:nvSpPr>
        <p:spPr bwMode="auto">
          <a:xfrm rot="5400000">
            <a:off x="3905250" y="3181350"/>
            <a:ext cx="419100" cy="2133600"/>
          </a:xfrm>
          <a:prstGeom prst="rightBrace">
            <a:avLst>
              <a:gd name="adj1" fmla="val 4242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37" name="Text Box 17"/>
          <p:cNvSpPr txBox="1">
            <a:spLocks noChangeArrowheads="1"/>
          </p:cNvSpPr>
          <p:nvPr/>
        </p:nvSpPr>
        <p:spPr bwMode="auto">
          <a:xfrm>
            <a:off x="990600" y="5181601"/>
            <a:ext cx="79359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rial" charset="0"/>
              </a:rPr>
              <a:t>given </a:t>
            </a:r>
            <a:r>
              <a:rPr lang="en-US" sz="2800" b="1" dirty="0">
                <a:latin typeface="Century Schoolbook" pitchFamily="18" charset="0"/>
              </a:rPr>
              <a:t>x(m),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these are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only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functions of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entury Schoolbook" pitchFamily="18" charset="0"/>
              </a:rPr>
              <a:t>u(m)</a:t>
            </a:r>
            <a:r>
              <a:rPr lang="en-US" sz="2800" dirty="0">
                <a:solidFill>
                  <a:srgbClr val="FF0000"/>
                </a:solidFill>
                <a:latin typeface="Century Schoolbook" pitchFamily="18" charset="0"/>
              </a:rPr>
              <a:t> !!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31825" y="5943601"/>
            <a:ext cx="7656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only an optimization with respect to a single </a:t>
            </a:r>
            <a:r>
              <a:rPr lang="en-US" sz="2800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vector</a:t>
            </a:r>
            <a:endParaRPr lang="en-US" sz="2800" b="1" u="sng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126425" y="1066800"/>
            <a:ext cx="3378547" cy="3309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6" grpId="0" animBg="1"/>
      <p:bldP spid="696334" grpId="0" animBg="1"/>
      <p:bldP spid="696335" grpId="0" animBg="1"/>
      <p:bldP spid="696336" grpId="0" animBg="1"/>
      <p:bldP spid="69633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3359E7-68FF-48F4-9666-1B1ECE216383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64102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Invented by Richard Bellman in 1953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From </a:t>
            </a:r>
            <a:r>
              <a:rPr lang="en-US" b="1" smtClean="0">
                <a:solidFill>
                  <a:srgbClr val="000000"/>
                </a:solidFill>
              </a:rPr>
              <a:t>IEEE History Center: Richard Bellman</a:t>
            </a:r>
            <a:r>
              <a:rPr lang="en-US" smtClean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eaLnBrk="1" hangingPunct="1">
              <a:lnSpc>
                <a:spcPct val="50000"/>
              </a:lnSpc>
            </a:pP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Times New Roman" pitchFamily="18" charset="0"/>
              </a:rPr>
              <a:t>“</a:t>
            </a:r>
            <a:r>
              <a:rPr lang="en-US" i="1" smtClean="0">
                <a:latin typeface="Arial" charset="0"/>
                <a:cs typeface="Times New Roman" pitchFamily="18" charset="0"/>
              </a:rPr>
              <a:t>His invention of dynamic programming in 1953 was a major breakthrough in the theory of multistage decision processes…”</a:t>
            </a:r>
          </a:p>
          <a:p>
            <a:pPr lvl="1" eaLnBrk="1" hangingPunct="1">
              <a:lnSpc>
                <a:spcPct val="40000"/>
              </a:lnSpc>
            </a:pPr>
            <a:endParaRPr lang="en-US" i="1" smtClean="0">
              <a:latin typeface="Arial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latin typeface="Arial" charset="0"/>
                <a:cs typeface="Times New Roman" pitchFamily="18" charset="0"/>
              </a:rPr>
              <a:t>“A breakthrough which set the stage for the application of functional equation techniques in a wide spectrum of fields…”</a:t>
            </a:r>
          </a:p>
          <a:p>
            <a:pPr lvl="1" eaLnBrk="1" hangingPunct="1">
              <a:lnSpc>
                <a:spcPct val="40000"/>
              </a:lnSpc>
            </a:pPr>
            <a:endParaRPr lang="en-US" i="1" smtClean="0">
              <a:latin typeface="Arial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latin typeface="Arial" charset="0"/>
                <a:cs typeface="Times New Roman" pitchFamily="18" charset="0"/>
              </a:rPr>
              <a:t> “…extending far beyond the problem-areas which provided the initial motivation for his ideas.”</a:t>
            </a:r>
            <a:endParaRPr 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F0726D-0867-4B5D-B91A-78ABEC811D19}" type="slidenum">
              <a:rPr lang="en-US"/>
              <a:pPr/>
              <a:t>30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Bellman Equation</a:t>
            </a: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381000" y="2590801"/>
            <a:ext cx="815340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endParaRPr lang="en-US" b="1" i="0" dirty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The Bellman equation can be solved recursively (backwards), starting from </a:t>
            </a:r>
            <a:r>
              <a:rPr lang="en-US" dirty="0">
                <a:solidFill>
                  <a:srgbClr val="000000"/>
                </a:solidFill>
                <a:latin typeface="Century Schoolbook" pitchFamily="18" charset="0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Each iteration involves only an optimization with respect to a single variable (</a:t>
            </a:r>
            <a:r>
              <a:rPr lang="en-US" dirty="0">
                <a:solidFill>
                  <a:srgbClr val="000000"/>
                </a:solidFill>
                <a:latin typeface="Century Schoolbook" pitchFamily="18" charset="0"/>
              </a:rPr>
              <a:t>u(m)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entury Schoolbook" pitchFamily="18" charset="0"/>
              </a:rPr>
              <a:t> –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multistage optimization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endParaRPr lang="en-US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1000" y="1295401"/>
            <a:ext cx="8305800" cy="663493"/>
          </a:xfrm>
          <a:prstGeom prst="rect">
            <a:avLst/>
          </a:prstGeom>
          <a:noFill/>
          <a:ln/>
          <a:effectLst/>
        </p:spPr>
      </p:pic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04800" y="1143000"/>
            <a:ext cx="85344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448183" y="4267201"/>
            <a:ext cx="3514209" cy="420737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486401" y="2286000"/>
            <a:ext cx="3080447" cy="315000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Connector 12"/>
          <p:cNvCxnSpPr/>
          <p:nvPr/>
        </p:nvCxnSpPr>
        <p:spPr bwMode="auto">
          <a:xfrm>
            <a:off x="7696200" y="26670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9C71B-3B61-4F1C-B017-22A907CBF4DB}" type="slidenum">
              <a:rPr lang="en-US"/>
              <a:pPr/>
              <a:t>31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Recursive Solution to the Bellman Equation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14151" y="3429000"/>
            <a:ext cx="4229498" cy="506375"/>
          </a:xfrm>
          <a:prstGeom prst="rect">
            <a:avLst/>
          </a:prstGeom>
          <a:noFill/>
          <a:ln/>
          <a:effectLst/>
        </p:spPr>
      </p:pic>
      <p:sp>
        <p:nvSpPr>
          <p:cNvPr id="698384" name="Line 16"/>
          <p:cNvSpPr>
            <a:spLocks noChangeShapeType="1"/>
          </p:cNvSpPr>
          <p:nvPr/>
        </p:nvSpPr>
        <p:spPr bwMode="auto">
          <a:xfrm flipV="1">
            <a:off x="3124200" y="3886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8385" name="Line 17"/>
          <p:cNvSpPr>
            <a:spLocks noChangeShapeType="1"/>
          </p:cNvSpPr>
          <p:nvPr/>
        </p:nvSpPr>
        <p:spPr bwMode="auto">
          <a:xfrm>
            <a:off x="3124200" y="48768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8386" name="Text Box 18"/>
          <p:cNvSpPr txBox="1">
            <a:spLocks noChangeArrowheads="1"/>
          </p:cNvSpPr>
          <p:nvPr/>
        </p:nvSpPr>
        <p:spPr bwMode="auto">
          <a:xfrm>
            <a:off x="4479926" y="4613275"/>
            <a:ext cx="31229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known function of  </a:t>
            </a:r>
            <a:r>
              <a:rPr lang="en-US" b="1"/>
              <a:t>x(N)</a:t>
            </a:r>
          </a:p>
        </p:txBody>
      </p:sp>
      <p:sp>
        <p:nvSpPr>
          <p:cNvPr id="698387" name="Line 19"/>
          <p:cNvSpPr>
            <a:spLocks noChangeShapeType="1"/>
          </p:cNvSpPr>
          <p:nvPr/>
        </p:nvSpPr>
        <p:spPr bwMode="auto">
          <a:xfrm flipV="1">
            <a:off x="7162800" y="51054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8388" name="Text Box 20"/>
          <p:cNvSpPr txBox="1">
            <a:spLocks noChangeArrowheads="1"/>
          </p:cNvSpPr>
          <p:nvPr/>
        </p:nvSpPr>
        <p:spPr bwMode="auto">
          <a:xfrm>
            <a:off x="6400800" y="6019800"/>
            <a:ext cx="1457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 known</a:t>
            </a:r>
          </a:p>
        </p:txBody>
      </p:sp>
      <p:sp>
        <p:nvSpPr>
          <p:cNvPr id="35852" name="Text Box 21"/>
          <p:cNvSpPr txBox="1">
            <a:spLocks noChangeArrowheads="1"/>
          </p:cNvSpPr>
          <p:nvPr/>
        </p:nvSpPr>
        <p:spPr bwMode="auto">
          <a:xfrm>
            <a:off x="5181602" y="3302000"/>
            <a:ext cx="3004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boundary condition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1295401"/>
            <a:ext cx="8305800" cy="663493"/>
          </a:xfrm>
          <a:prstGeom prst="rect">
            <a:avLst/>
          </a:prstGeom>
          <a:noFill/>
          <a:ln/>
          <a:effectLst/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4800" y="1143000"/>
            <a:ext cx="85344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486401" y="2286000"/>
            <a:ext cx="3080447" cy="315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84" grpId="0" animBg="1"/>
      <p:bldP spid="698385" grpId="0" animBg="1"/>
      <p:bldP spid="698386" grpId="0"/>
      <p:bldP spid="698387" grpId="0" animBg="1"/>
      <p:bldP spid="6983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08FD8-6B02-4BC3-9FC7-EDBF68295CA6}" type="slidenum">
              <a:rPr lang="en-US"/>
              <a:pPr/>
              <a:t>32</a:t>
            </a:fld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3555" y="4191001"/>
            <a:ext cx="8506948" cy="565034"/>
          </a:xfrm>
          <a:prstGeom prst="rect">
            <a:avLst/>
          </a:prstGeom>
          <a:noFill/>
          <a:ln/>
          <a:effectLst/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Recursive Solution to the Bellman Equation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495300" y="13716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 pitchFamily="34" charset="0"/>
              </a:rPr>
              <a:t>Start with  </a:t>
            </a:r>
            <a:r>
              <a:rPr lang="en-US" b="1">
                <a:solidFill>
                  <a:srgbClr val="000000"/>
                </a:solidFill>
                <a:latin typeface="Century Schoolbook" pitchFamily="18" charset="0"/>
              </a:rPr>
              <a:t>N-1:</a:t>
            </a:r>
            <a:endParaRPr lang="en-US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699402" name="Text Box 10"/>
          <p:cNvSpPr txBox="1">
            <a:spLocks noChangeArrowheads="1"/>
          </p:cNvSpPr>
          <p:nvPr/>
        </p:nvSpPr>
        <p:spPr bwMode="auto">
          <a:xfrm>
            <a:off x="609601" y="2209801"/>
            <a:ext cx="52854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0" dirty="0" smtClean="0">
                <a:latin typeface="Arial" charset="0"/>
              </a:rPr>
              <a:t>find                      by </a:t>
            </a:r>
            <a:r>
              <a:rPr lang="en-US" sz="3200" i="0" dirty="0">
                <a:latin typeface="Arial" charset="0"/>
              </a:rPr>
              <a:t>solving:</a:t>
            </a:r>
          </a:p>
        </p:txBody>
      </p:sp>
      <p:sp>
        <p:nvSpPr>
          <p:cNvPr id="699404" name="Rectangle 12"/>
          <p:cNvSpPr>
            <a:spLocks noChangeArrowheads="1"/>
          </p:cNvSpPr>
          <p:nvPr/>
        </p:nvSpPr>
        <p:spPr bwMode="auto">
          <a:xfrm>
            <a:off x="3810001" y="1295401"/>
            <a:ext cx="44214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assume that</a:t>
            </a:r>
            <a:r>
              <a:rPr lang="en-US" sz="2800" b="1">
                <a:solidFill>
                  <a:srgbClr val="000000"/>
                </a:solidFill>
              </a:rPr>
              <a:t>  x(N-1)   </a:t>
            </a:r>
            <a:r>
              <a:rPr lang="en-US" sz="2800">
                <a:solidFill>
                  <a:srgbClr val="000000"/>
                </a:solidFill>
              </a:rPr>
              <a:t>is given</a:t>
            </a:r>
          </a:p>
        </p:txBody>
      </p:sp>
      <p:sp>
        <p:nvSpPr>
          <p:cNvPr id="36872" name="Rectangle 15"/>
          <p:cNvSpPr>
            <a:spLocks noChangeArrowheads="1"/>
          </p:cNvSpPr>
          <p:nvPr/>
        </p:nvSpPr>
        <p:spPr bwMode="auto">
          <a:xfrm>
            <a:off x="495300" y="34290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699409" name="Text Box 17"/>
          <p:cNvSpPr txBox="1">
            <a:spLocks noChangeArrowheads="1"/>
          </p:cNvSpPr>
          <p:nvPr/>
        </p:nvSpPr>
        <p:spPr bwMode="auto">
          <a:xfrm>
            <a:off x="2895600" y="6172201"/>
            <a:ext cx="27959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will </a:t>
            </a:r>
            <a:r>
              <a:rPr lang="en-US" dirty="0"/>
              <a:t>be a function of  </a:t>
            </a: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7239000" y="3429000"/>
            <a:ext cx="2286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9417" name="Rectangle 25"/>
          <p:cNvSpPr>
            <a:spLocks noChangeArrowheads="1"/>
          </p:cNvSpPr>
          <p:nvPr/>
        </p:nvSpPr>
        <p:spPr bwMode="auto">
          <a:xfrm>
            <a:off x="4953001" y="2895600"/>
            <a:ext cx="2464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known function of </a:t>
            </a:r>
          </a:p>
        </p:txBody>
      </p:sp>
      <p:sp>
        <p:nvSpPr>
          <p:cNvPr id="699421" name="Line 29"/>
          <p:cNvSpPr>
            <a:spLocks noChangeShapeType="1"/>
          </p:cNvSpPr>
          <p:nvPr/>
        </p:nvSpPr>
        <p:spPr bwMode="auto">
          <a:xfrm flipV="1">
            <a:off x="4191000" y="4572000"/>
            <a:ext cx="38100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99422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76401" y="2209801"/>
            <a:ext cx="1940353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9423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67600" y="2971800"/>
            <a:ext cx="8064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9425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1" y="5410201"/>
            <a:ext cx="47910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9426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1" y="6172201"/>
            <a:ext cx="1631951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9427" name="Picture 3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91201" y="6245226"/>
            <a:ext cx="1446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02" grpId="0"/>
      <p:bldP spid="699404" grpId="0"/>
      <p:bldP spid="699409" grpId="0"/>
      <p:bldP spid="699416" grpId="0" animBg="1"/>
      <p:bldP spid="699417" grpId="0"/>
      <p:bldP spid="6994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02696-F032-486C-A3D7-8F45FDECF8C6}" type="slidenum">
              <a:rPr lang="en-US"/>
              <a:pPr/>
              <a:t>33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Recursive Solution to the Bellman Equation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495300" y="13716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 pitchFamily="34" charset="0"/>
              </a:rPr>
              <a:t>Continue with  </a:t>
            </a:r>
            <a:r>
              <a:rPr lang="en-US" b="1">
                <a:solidFill>
                  <a:srgbClr val="000000"/>
                </a:solidFill>
                <a:latin typeface="Century Schoolbook" pitchFamily="18" charset="0"/>
              </a:rPr>
              <a:t>N-2:</a:t>
            </a:r>
            <a:endParaRPr lang="en-US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700420" name="Text Box 4"/>
          <p:cNvSpPr txBox="1">
            <a:spLocks noChangeArrowheads="1"/>
          </p:cNvSpPr>
          <p:nvPr/>
        </p:nvSpPr>
        <p:spPr bwMode="auto">
          <a:xfrm>
            <a:off x="609602" y="2209801"/>
            <a:ext cx="53992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0" dirty="0">
                <a:latin typeface="Arial" charset="0"/>
              </a:rPr>
              <a:t>find </a:t>
            </a:r>
            <a:r>
              <a:rPr lang="en-US" sz="3200" i="0" dirty="0" smtClean="0">
                <a:latin typeface="Arial" charset="0"/>
              </a:rPr>
              <a:t>                      </a:t>
            </a:r>
            <a:r>
              <a:rPr lang="en-US" sz="3200" i="0" dirty="0">
                <a:latin typeface="Arial" charset="0"/>
              </a:rPr>
              <a:t>by solving:</a:t>
            </a:r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3810001" y="1295401"/>
            <a:ext cx="41520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assume that</a:t>
            </a:r>
            <a:r>
              <a:rPr lang="en-US" sz="2800" b="1">
                <a:solidFill>
                  <a:srgbClr val="000000"/>
                </a:solidFill>
              </a:rPr>
              <a:t> x(N-2) </a:t>
            </a:r>
            <a:r>
              <a:rPr lang="en-US" sz="2800">
                <a:solidFill>
                  <a:srgbClr val="000000"/>
                </a:solidFill>
              </a:rPr>
              <a:t>is given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495300" y="34290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700423" name="Text Box 7"/>
          <p:cNvSpPr txBox="1">
            <a:spLocks noChangeArrowheads="1"/>
          </p:cNvSpPr>
          <p:nvPr/>
        </p:nvSpPr>
        <p:spPr bwMode="auto">
          <a:xfrm>
            <a:off x="3581400" y="6172201"/>
            <a:ext cx="27959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will </a:t>
            </a:r>
            <a:r>
              <a:rPr lang="en-US" dirty="0"/>
              <a:t>be a function of  </a:t>
            </a:r>
          </a:p>
        </p:txBody>
      </p:sp>
      <p:pic>
        <p:nvPicPr>
          <p:cNvPr id="70042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5410201"/>
            <a:ext cx="53340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042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00201" y="2209801"/>
            <a:ext cx="1940351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3891" y="4191001"/>
            <a:ext cx="8824823" cy="538157"/>
          </a:xfrm>
          <a:prstGeom prst="rect">
            <a:avLst/>
          </a:prstGeom>
          <a:noFill/>
          <a:ln/>
          <a:effectLst/>
        </p:spPr>
      </p:pic>
      <p:sp>
        <p:nvSpPr>
          <p:cNvPr id="700427" name="Line 11"/>
          <p:cNvSpPr>
            <a:spLocks noChangeShapeType="1"/>
          </p:cNvSpPr>
          <p:nvPr/>
        </p:nvSpPr>
        <p:spPr bwMode="auto">
          <a:xfrm>
            <a:off x="6934200" y="3429000"/>
            <a:ext cx="228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0428" name="Rectangle 12"/>
          <p:cNvSpPr>
            <a:spLocks noChangeArrowheads="1"/>
          </p:cNvSpPr>
          <p:nvPr/>
        </p:nvSpPr>
        <p:spPr bwMode="auto">
          <a:xfrm>
            <a:off x="4953001" y="2895600"/>
            <a:ext cx="2464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known function of </a:t>
            </a:r>
          </a:p>
        </p:txBody>
      </p:sp>
      <p:pic>
        <p:nvPicPr>
          <p:cNvPr id="700429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92989" y="2971800"/>
            <a:ext cx="1446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0430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1" y="6172201"/>
            <a:ext cx="1631951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0431" name="Picture 1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00800" y="6248400"/>
            <a:ext cx="1446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0432" name="Line 16"/>
          <p:cNvSpPr>
            <a:spLocks noChangeShapeType="1"/>
          </p:cNvSpPr>
          <p:nvPr/>
        </p:nvSpPr>
        <p:spPr bwMode="auto">
          <a:xfrm flipV="1">
            <a:off x="4191000" y="4572000"/>
            <a:ext cx="4114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/>
      <p:bldP spid="700421" grpId="0"/>
      <p:bldP spid="700423" grpId="0"/>
      <p:bldP spid="700427" grpId="0" animBg="1"/>
      <p:bldP spid="700428" grpId="0"/>
      <p:bldP spid="7004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81A88-7C83-4AF2-A2EC-4A9467CFA1CF}" type="slidenum">
              <a:rPr lang="en-US"/>
              <a:pPr/>
              <a:t>34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Solving the Bellman Equation for a LQR</a:t>
            </a:r>
            <a:r>
              <a:rPr lang="en-US" dirty="0" smtClean="0"/>
              <a:t> </a:t>
            </a:r>
          </a:p>
        </p:txBody>
      </p:sp>
      <p:sp>
        <p:nvSpPr>
          <p:cNvPr id="654339" name="Rectangle 3"/>
          <p:cNvSpPr>
            <a:spLocks noChangeArrowheads="1"/>
          </p:cNvSpPr>
          <p:nvPr/>
        </p:nvSpPr>
        <p:spPr bwMode="auto">
          <a:xfrm>
            <a:off x="381000" y="2590800"/>
            <a:ext cx="8153400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endParaRPr lang="en-US" b="1" i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</a:pPr>
            <a:endParaRPr lang="en-US" b="1" i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1)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lnSpc>
                <a:spcPct val="160000"/>
              </a:lnSpc>
              <a:spcBef>
                <a:spcPct val="20000"/>
              </a:spcBef>
              <a:buFontTx/>
              <a:buAutoNum type="arabicPeriod"/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2)</a:t>
            </a:r>
          </a:p>
          <a:p>
            <a:pPr marL="457200" indent="-457200"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Arial" charset="0"/>
            </a:endParaRPr>
          </a:p>
          <a:p>
            <a:pPr marL="457200" indent="-457200"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Century Schoolbook" pitchFamily="18" charset="0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19200" y="4876800"/>
            <a:ext cx="6517109" cy="990600"/>
          </a:xfrm>
          <a:prstGeom prst="rect">
            <a:avLst/>
          </a:prstGeom>
          <a:noFill/>
          <a:ln/>
          <a:effectLst/>
        </p:spPr>
      </p:pic>
      <p:sp>
        <p:nvSpPr>
          <p:cNvPr id="654348" name="Text Box 12"/>
          <p:cNvSpPr txBox="1">
            <a:spLocks noChangeArrowheads="1"/>
          </p:cNvSpPr>
          <p:nvPr/>
        </p:nvSpPr>
        <p:spPr bwMode="auto">
          <a:xfrm>
            <a:off x="2792413" y="6019801"/>
            <a:ext cx="3592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Quadratic functions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33830" y="3505201"/>
            <a:ext cx="6807401" cy="52910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1295401"/>
            <a:ext cx="8305800" cy="663493"/>
          </a:xfrm>
          <a:prstGeom prst="rect">
            <a:avLst/>
          </a:prstGeom>
          <a:noFill/>
          <a:ln/>
          <a:effectLst/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04800" y="1143000"/>
            <a:ext cx="85344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486401" y="2286000"/>
            <a:ext cx="3080447" cy="315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990600"/>
            <a:ext cx="38411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                   we have that: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Optimal </a:t>
            </a:r>
            <a:r>
              <a:rPr lang="en-US" dirty="0" smtClean="0">
                <a:latin typeface="Century" pitchFamily="18" charset="0"/>
              </a:rPr>
              <a:t>u</a:t>
            </a:r>
            <a:r>
              <a:rPr lang="en-US" dirty="0" smtClean="0"/>
              <a:t>  given by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81A88-7C83-4AF2-A2EC-4A9467CFA1CF}" type="slidenum">
              <a:rPr lang="en-US"/>
              <a:pPr/>
              <a:t>35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Minimization of quadratic functions</a:t>
            </a:r>
            <a:endParaRPr lang="en-US" dirty="0" smtClean="0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40036" y="1524000"/>
            <a:ext cx="7273531" cy="78673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900027" y="2514600"/>
            <a:ext cx="2323350" cy="387502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609602" y="289560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45" name="Picture 4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52893" y="3477391"/>
            <a:ext cx="8190615" cy="741055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58721" y="5791201"/>
            <a:ext cx="7784987" cy="386067"/>
          </a:xfrm>
          <a:prstGeom prst="rect">
            <a:avLst/>
          </a:prstGeom>
          <a:noFill/>
          <a:ln/>
          <a:effectLst/>
        </p:spPr>
      </p:pic>
      <p:sp>
        <p:nvSpPr>
          <p:cNvPr id="33" name="AutoShape 6"/>
          <p:cNvSpPr>
            <a:spLocks/>
          </p:cNvSpPr>
          <p:nvPr/>
        </p:nvSpPr>
        <p:spPr bwMode="auto">
          <a:xfrm rot="5400000">
            <a:off x="6610350" y="2305050"/>
            <a:ext cx="419100" cy="38862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14180" y="1143000"/>
            <a:ext cx="1107170" cy="249175"/>
          </a:xfrm>
          <a:prstGeom prst="rect">
            <a:avLst/>
          </a:prstGeom>
          <a:noFill/>
          <a:ln/>
          <a:effectLst/>
        </p:spPr>
      </p:pic>
      <p:sp>
        <p:nvSpPr>
          <p:cNvPr id="39" name="AutoShape 6"/>
          <p:cNvSpPr>
            <a:spLocks/>
          </p:cNvSpPr>
          <p:nvPr/>
        </p:nvSpPr>
        <p:spPr bwMode="auto">
          <a:xfrm rot="16200000">
            <a:off x="4514850" y="1657350"/>
            <a:ext cx="419100" cy="77724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4953000" y="4419600"/>
            <a:ext cx="1600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590800" y="4648201"/>
            <a:ext cx="297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Completing the square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9" grpId="0" animBg="1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990600"/>
            <a:ext cx="38411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                   we have that: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Optimal </a:t>
            </a:r>
            <a:r>
              <a:rPr lang="en-US" dirty="0" smtClean="0">
                <a:latin typeface="Century" pitchFamily="18" charset="0"/>
              </a:rPr>
              <a:t>u</a:t>
            </a:r>
            <a:r>
              <a:rPr lang="en-US" dirty="0" smtClean="0"/>
              <a:t>  given by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81A88-7C83-4AF2-A2EC-4A9467CFA1CF}" type="slidenum">
              <a:rPr lang="en-US"/>
              <a:pPr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Minimization of quadratic functions</a:t>
            </a:r>
            <a:endParaRPr lang="en-US" dirty="0" smtClean="0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40036" y="1524000"/>
            <a:ext cx="7273531" cy="78673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900027" y="2514600"/>
            <a:ext cx="2323350" cy="387502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609602" y="289560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31628" y="3352800"/>
            <a:ext cx="8108825" cy="115263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14180" y="1143000"/>
            <a:ext cx="1107170" cy="249175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94098" y="5638800"/>
            <a:ext cx="6486959" cy="739542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365900" y="4800600"/>
            <a:ext cx="4307253" cy="363544"/>
          </a:xfrm>
          <a:prstGeom prst="rect">
            <a:avLst/>
          </a:prstGeom>
          <a:noFill/>
          <a:ln/>
          <a:effectLst/>
        </p:spPr>
      </p:pic>
      <p:sp>
        <p:nvSpPr>
          <p:cNvPr id="12" name="Rectangle 11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B93D1E-62D5-40CB-97E2-A62E23A1EC2E}" type="slidenum">
              <a:rPr lang="en-US"/>
              <a:pPr/>
              <a:t>37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Finite-horizon LQR solution</a:t>
            </a:r>
            <a:endParaRPr lang="en-US" dirty="0" smtClean="0"/>
          </a:p>
        </p:txBody>
      </p:sp>
      <p:pic>
        <p:nvPicPr>
          <p:cNvPr id="32" name="Picture 3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85801" y="4876800"/>
            <a:ext cx="1539263" cy="363612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8279" y="1143000"/>
            <a:ext cx="5190824" cy="532992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66800" y="1981201"/>
            <a:ext cx="4743296" cy="410265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381000" y="990600"/>
            <a:ext cx="8534400" cy="2286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1" y="3657601"/>
            <a:ext cx="7688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Where </a:t>
            </a:r>
            <a:r>
              <a:rPr lang="en-US" dirty="0" smtClean="0">
                <a:latin typeface="Century" pitchFamily="18" charset="0"/>
              </a:rPr>
              <a:t>P(k)</a:t>
            </a:r>
            <a:r>
              <a:rPr lang="en-US" i="0" dirty="0" smtClean="0">
                <a:latin typeface="+mj-lt"/>
              </a:rPr>
              <a:t> is computed </a:t>
            </a:r>
            <a:r>
              <a:rPr lang="en-US" b="1" i="0" u="sng" dirty="0" smtClean="0">
                <a:latin typeface="+mj-lt"/>
              </a:rPr>
              <a:t>backwards in time</a:t>
            </a:r>
            <a:r>
              <a:rPr lang="en-US" i="0" dirty="0" smtClean="0">
                <a:latin typeface="+mj-lt"/>
              </a:rPr>
              <a:t> using the </a:t>
            </a:r>
          </a:p>
          <a:p>
            <a:r>
              <a:rPr lang="en-US" dirty="0" smtClean="0">
                <a:latin typeface="+mj-lt"/>
              </a:rPr>
              <a:t>discrete </a:t>
            </a:r>
            <a:r>
              <a:rPr lang="en-US" dirty="0" err="1" smtClean="0">
                <a:latin typeface="+mj-lt"/>
              </a:rPr>
              <a:t>Riccati</a:t>
            </a:r>
            <a:r>
              <a:rPr lang="en-US" dirty="0" smtClean="0">
                <a:latin typeface="+mj-lt"/>
              </a:rPr>
              <a:t> difference equation</a:t>
            </a:r>
            <a:r>
              <a:rPr lang="en-US" i="0" dirty="0" smtClean="0">
                <a:latin typeface="+mj-lt"/>
              </a:rPr>
              <a:t> :</a:t>
            </a:r>
            <a:endParaRPr lang="en-US" i="0" dirty="0">
              <a:latin typeface="+mj-lt"/>
            </a:endParaRPr>
          </a:p>
        </p:txBody>
      </p:sp>
      <p:pic>
        <p:nvPicPr>
          <p:cNvPr id="38" name="Picture 3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19201" y="2667000"/>
            <a:ext cx="7543801" cy="433116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451" y="5486400"/>
            <a:ext cx="8705688" cy="783486"/>
          </a:xfrm>
          <a:prstGeom prst="rect">
            <a:avLst/>
          </a:prstGeom>
          <a:noFill/>
          <a:ln/>
          <a:effectLst/>
        </p:spPr>
      </p:pic>
      <p:sp>
        <p:nvSpPr>
          <p:cNvPr id="33" name="Rectangle 32"/>
          <p:cNvSpPr/>
          <p:nvPr/>
        </p:nvSpPr>
        <p:spPr bwMode="auto">
          <a:xfrm>
            <a:off x="152400" y="4724400"/>
            <a:ext cx="8915400" cy="1676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733800" y="24384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finite-horizon LQR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Proof</a:t>
            </a:r>
            <a:r>
              <a:rPr lang="en-US" dirty="0" smtClean="0"/>
              <a:t>  (by induction on decreasing </a:t>
            </a:r>
            <a:r>
              <a:rPr lang="en-US" i="1" dirty="0" smtClean="0">
                <a:latin typeface="Century" pitchFamily="18" charset="0"/>
              </a:rPr>
              <a:t>k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buNone/>
            </a:pPr>
            <a:endParaRPr lang="en-US" sz="1600" dirty="0" smtClean="0">
              <a:latin typeface="+mj-lt"/>
            </a:endParaRPr>
          </a:p>
          <a:p>
            <a:pPr>
              <a:buNone/>
            </a:pPr>
            <a:endParaRPr lang="en-US" sz="1600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Let</a:t>
            </a:r>
          </a:p>
          <a:p>
            <a:pPr>
              <a:buNone/>
            </a:pPr>
            <a:endParaRPr lang="en-US" sz="16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(Trivially holds for </a:t>
            </a:r>
            <a:r>
              <a:rPr lang="en-US" sz="2400" i="1" dirty="0" smtClean="0">
                <a:latin typeface="Century" pitchFamily="18" charset="0"/>
              </a:rPr>
              <a:t>k=N </a:t>
            </a:r>
            <a:r>
              <a:rPr lang="en-US" sz="2400" i="1" dirty="0" smtClean="0">
                <a:latin typeface="+mj-lt"/>
              </a:rPr>
              <a:t>-</a:t>
            </a:r>
            <a:r>
              <a:rPr lang="en-US" sz="2400" i="1" dirty="0" smtClean="0">
                <a:latin typeface="Century" pitchFamily="18" charset="0"/>
              </a:rPr>
              <a:t>1 </a:t>
            </a:r>
            <a:r>
              <a:rPr lang="en-US" sz="2400" dirty="0" smtClean="0">
                <a:latin typeface="+mj-lt"/>
              </a:rPr>
              <a:t>by definition of                     )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1F95-305C-4314-9DC0-309CE1B61D2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24000" y="2330807"/>
            <a:ext cx="7239000" cy="47358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6797" y="4419601"/>
            <a:ext cx="8118009" cy="394070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400801" y="5791201"/>
            <a:ext cx="2053575" cy="720423"/>
          </a:xfrm>
          <a:prstGeom prst="rect">
            <a:avLst/>
          </a:prstGeom>
          <a:noFill/>
          <a:ln/>
          <a:effectLst/>
        </p:spPr>
      </p:pic>
      <p:sp>
        <p:nvSpPr>
          <p:cNvPr id="14" name="AutoShape 6"/>
          <p:cNvSpPr>
            <a:spLocks/>
          </p:cNvSpPr>
          <p:nvPr/>
        </p:nvSpPr>
        <p:spPr bwMode="auto">
          <a:xfrm rot="5400000">
            <a:off x="7258050" y="3943350"/>
            <a:ext cx="419100" cy="21336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400801" y="3124201"/>
            <a:ext cx="1454012" cy="359827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953001" y="6019801"/>
            <a:ext cx="1339980" cy="326419"/>
          </a:xfrm>
          <a:prstGeom prst="rect">
            <a:avLst/>
          </a:prstGeom>
          <a:noFill/>
          <a:ln/>
          <a:effectLst/>
        </p:spPr>
      </p:pic>
      <p:cxnSp>
        <p:nvCxnSpPr>
          <p:cNvPr id="28" name="Straight Arrow Connector 27"/>
          <p:cNvCxnSpPr/>
          <p:nvPr/>
        </p:nvCxnSpPr>
        <p:spPr bwMode="auto">
          <a:xfrm flipV="1">
            <a:off x="5791200" y="5181600"/>
            <a:ext cx="12954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finite-horizon LQR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1F95-305C-4314-9DC0-309CE1B61D2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371602" y="3505200"/>
            <a:ext cx="6031919" cy="914364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1600" y="5181600"/>
            <a:ext cx="6941187" cy="83820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6797" y="1524000"/>
            <a:ext cx="8118009" cy="39407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086600" y="2362201"/>
            <a:ext cx="1672555" cy="720422"/>
          </a:xfrm>
          <a:prstGeom prst="rect">
            <a:avLst/>
          </a:prstGeom>
          <a:noFill/>
          <a:ln/>
          <a:effectLst/>
        </p:spPr>
      </p:pic>
      <p:sp>
        <p:nvSpPr>
          <p:cNvPr id="23" name="AutoShape 6"/>
          <p:cNvSpPr>
            <a:spLocks/>
          </p:cNvSpPr>
          <p:nvPr/>
        </p:nvSpPr>
        <p:spPr bwMode="auto">
          <a:xfrm rot="5400000">
            <a:off x="7258050" y="1047750"/>
            <a:ext cx="419100" cy="21336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FC90EE-8A98-4F04-8394-BE5B2D60827A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Invented by Richard Bellman in 1953</a:t>
            </a:r>
          </a:p>
          <a:p>
            <a:pPr eaLnBrk="1" hangingPunct="1"/>
            <a:r>
              <a:rPr lang="en-US" smtClean="0"/>
              <a:t>From </a:t>
            </a:r>
            <a:r>
              <a:rPr lang="en-US" b="1" smtClean="0">
                <a:solidFill>
                  <a:srgbClr val="000000"/>
                </a:solidFill>
              </a:rPr>
              <a:t>IEEE History Center: Richard Bellman</a:t>
            </a:r>
            <a:r>
              <a:rPr lang="en-US" smtClean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eaLnBrk="1" hangingPunct="1">
              <a:buFontTx/>
              <a:buNone/>
            </a:pPr>
            <a:endParaRPr lang="en-US" i="1" smtClean="0"/>
          </a:p>
          <a:p>
            <a:pPr lvl="1" eaLnBrk="1" hangingPunct="1"/>
            <a:r>
              <a:rPr lang="en-US" i="1" smtClean="0">
                <a:latin typeface="Arial" charset="0"/>
                <a:cs typeface="Times New Roman" pitchFamily="18" charset="0"/>
              </a:rPr>
              <a:t>In 1946 he entered Princeton as a graduate student at age 26. </a:t>
            </a:r>
          </a:p>
          <a:p>
            <a:pPr lvl="1" eaLnBrk="1" hangingPunct="1"/>
            <a:r>
              <a:rPr lang="en-US" i="1" smtClean="0">
                <a:latin typeface="Arial" charset="0"/>
                <a:cs typeface="Times New Roman" pitchFamily="18" charset="0"/>
              </a:rPr>
              <a:t>He completed his Ph.D. degree in a record time of three months. </a:t>
            </a:r>
          </a:p>
          <a:p>
            <a:pPr lvl="1" eaLnBrk="1" hangingPunct="1"/>
            <a:r>
              <a:rPr lang="en-US" i="1" smtClean="0">
                <a:latin typeface="Arial" charset="0"/>
                <a:cs typeface="Times New Roman" pitchFamily="18" charset="0"/>
              </a:rPr>
              <a:t>His Ph.D. thesis entitled “Stability Theory of Differential Equations" (1946) was subsequently published as a book in 1953, and is regarded as a classic in its field.</a:t>
            </a:r>
            <a:endParaRPr lang="en-US" i="1" smtClean="0"/>
          </a:p>
          <a:p>
            <a:pPr lvl="1" eaLnBrk="1" hangingPunct="1">
              <a:buFontTx/>
              <a:buNone/>
            </a:pPr>
            <a:endParaRPr 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finite-horizon LQR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1F95-305C-4314-9DC0-309CE1B61D2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35" name="Picture 3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8601" y="5105401"/>
            <a:ext cx="8770361" cy="84277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22238" y="1752600"/>
            <a:ext cx="6875548" cy="600742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381001" y="1143001"/>
            <a:ext cx="39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The Bellman equation gives</a:t>
            </a:r>
            <a:endParaRPr lang="en-US" i="0" dirty="0">
              <a:latin typeface="+mj-lt"/>
            </a:endParaRPr>
          </a:p>
        </p:txBody>
      </p:sp>
      <p:pic>
        <p:nvPicPr>
          <p:cNvPr id="34" name="Picture 3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8601" y="3505200"/>
            <a:ext cx="8841036" cy="685800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819400" y="2286000"/>
            <a:ext cx="11430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5829300" y="2857500"/>
            <a:ext cx="12192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finite-horizon LQR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1F95-305C-4314-9DC0-309CE1B61D2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2400" y="1295400"/>
            <a:ext cx="8763000" cy="74399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1" y="3200400"/>
            <a:ext cx="3710569" cy="381000"/>
          </a:xfrm>
          <a:prstGeom prst="rect">
            <a:avLst/>
          </a:prstGeom>
          <a:noFill/>
          <a:ln/>
          <a:effectLst/>
        </p:spPr>
      </p:pic>
      <p:sp>
        <p:nvSpPr>
          <p:cNvPr id="12" name="TextBox 11"/>
          <p:cNvSpPr txBox="1"/>
          <p:nvPr/>
        </p:nvSpPr>
        <p:spPr>
          <a:xfrm>
            <a:off x="304800" y="2514601"/>
            <a:ext cx="573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  <a:cs typeface="Calibri" pitchFamily="34" charset="0"/>
              </a:rPr>
              <a:t>Using results for quadratic optimizations:</a:t>
            </a:r>
            <a:endParaRPr lang="en-US" i="0" dirty="0">
              <a:latin typeface="+mj-lt"/>
              <a:cs typeface="Calibri" pitchFamily="34" charset="0"/>
            </a:endParaRP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90801" y="3810001"/>
            <a:ext cx="3387609" cy="293007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202" y="4800600"/>
            <a:ext cx="7582575" cy="82099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8600" y="5867401"/>
            <a:ext cx="7934880" cy="351997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304802" y="4191001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  <a:cs typeface="Calibri" pitchFamily="34" charset="0"/>
              </a:rPr>
              <a:t>where</a:t>
            </a:r>
            <a:endParaRPr lang="en-US" i="0" dirty="0">
              <a:latin typeface="+mj-lt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8A5-9F85-4B03-ABA0-0158A2BA6E29}" type="slidenum">
              <a:rPr lang="en-US"/>
              <a:pPr/>
              <a:t>42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Double Integrator</a:t>
            </a:r>
          </a:p>
        </p:txBody>
      </p:sp>
      <p:pic>
        <p:nvPicPr>
          <p:cNvPr id="6993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1752601"/>
            <a:ext cx="7069139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939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1" y="4343400"/>
            <a:ext cx="812323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939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2439" y="5480051"/>
            <a:ext cx="8189912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93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Double integrator with ZOH and sampling time </a:t>
            </a:r>
            <a:r>
              <a:rPr lang="en-US" sz="2400" i="1" dirty="0">
                <a:latin typeface="Century Schoolbook" pitchFamily="18" charset="0"/>
              </a:rPr>
              <a:t>T</a:t>
            </a:r>
            <a:r>
              <a:rPr lang="en-US" sz="2400" dirty="0"/>
              <a:t> =1:</a:t>
            </a: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8400" y="3276600"/>
            <a:ext cx="2425773" cy="773118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5181600" y="3124201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1" y="365760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8600" y="44958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Choose: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A885-49BE-4B19-A308-95D3DBA3921E}" type="slidenum">
              <a:rPr lang="en-US"/>
              <a:pPr/>
              <a:t>43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Double Integrator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7620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LQR cost:</a:t>
            </a:r>
            <a:endParaRPr lang="en-US" sz="2400" dirty="0"/>
          </a:p>
        </p:txBody>
      </p:sp>
      <p:pic>
        <p:nvPicPr>
          <p:cNvPr id="7004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0" y="5334000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1" y="1143001"/>
            <a:ext cx="8189599" cy="87834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48105" y="2895601"/>
            <a:ext cx="7902409" cy="89538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752600" y="4267200"/>
            <a:ext cx="2266573" cy="1009270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>
          <a:xfrm>
            <a:off x="6620527" y="5410201"/>
            <a:ext cx="19848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only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penalize</a:t>
            </a:r>
            <a:endParaRPr lang="en-US" i="0" kern="0" dirty="0" smtClean="0">
              <a:solidFill>
                <a:srgbClr val="000000"/>
              </a:solidFill>
              <a:latin typeface="Helvetica"/>
            </a:endParaRPr>
          </a:p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position </a:t>
            </a:r>
            <a:r>
              <a:rPr lang="en-US" kern="0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kern="0" baseline="-25000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</a:p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and control </a:t>
            </a:r>
            <a:r>
              <a:rPr lang="en-US" kern="0" dirty="0" smtClean="0">
                <a:solidFill>
                  <a:srgbClr val="000000"/>
                </a:solidFill>
                <a:latin typeface="Century" pitchFamily="18" charset="0"/>
              </a:rPr>
              <a:t>u</a:t>
            </a:r>
            <a:endParaRPr lang="en-US" baseline="-25000" dirty="0">
              <a:latin typeface="Century" pitchFamily="18" charset="0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86001" y="5791201"/>
            <a:ext cx="1066420" cy="30518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133602" y="6248401"/>
            <a:ext cx="1237431" cy="457039"/>
          </a:xfrm>
          <a:prstGeom prst="rect">
            <a:avLst/>
          </a:prstGeom>
          <a:noFill/>
          <a:ln/>
          <a:effectLst/>
        </p:spPr>
      </p:pic>
      <p:sp>
        <p:nvSpPr>
          <p:cNvPr id="26" name="AutoShape 6"/>
          <p:cNvSpPr>
            <a:spLocks/>
          </p:cNvSpPr>
          <p:nvPr/>
        </p:nvSpPr>
        <p:spPr bwMode="auto">
          <a:xfrm rot="5400000">
            <a:off x="6534150" y="2305050"/>
            <a:ext cx="419100" cy="35814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791200" y="4495800"/>
            <a:ext cx="2290376" cy="394014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81000" y="6248401"/>
            <a:ext cx="1484920" cy="3803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00419" grpId="0" build="p"/>
      <p:bldP spid="16" grpId="0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F63-B7BC-4D23-93DA-0F577D7E69DE}" type="slidenum">
              <a:rPr lang="en-US"/>
              <a:pPr/>
              <a:t>44</a:t>
            </a:fld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16831" y="3124201"/>
            <a:ext cx="8092571" cy="1276615"/>
          </a:xfrm>
          <a:prstGeom prst="rect">
            <a:avLst/>
          </a:prstGeom>
          <a:noFill/>
          <a:ln/>
          <a:effectLst/>
        </p:spPr>
      </p:pic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Double </a:t>
            </a:r>
            <a:r>
              <a:rPr lang="en-US" dirty="0" smtClean="0"/>
              <a:t>Integrator (DI)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Compute </a:t>
            </a:r>
            <a:r>
              <a:rPr lang="en-US" sz="2400" b="1" i="1" dirty="0">
                <a:latin typeface="Century Schoolbook" pitchFamily="18" charset="0"/>
              </a:rPr>
              <a:t>P(k)</a:t>
            </a:r>
            <a:r>
              <a:rPr lang="en-US" sz="2400" dirty="0"/>
              <a:t> </a:t>
            </a:r>
            <a:r>
              <a:rPr lang="en-US" sz="2400" dirty="0" smtClean="0"/>
              <a:t> for </a:t>
            </a:r>
            <a:r>
              <a:rPr lang="en-US" sz="2400" dirty="0"/>
              <a:t>an arbitrary                              </a:t>
            </a:r>
            <a:r>
              <a:rPr lang="en-US" sz="2400" dirty="0" smtClean="0"/>
              <a:t>and  </a:t>
            </a:r>
            <a:r>
              <a:rPr lang="en-US" sz="2400" i="1" dirty="0" smtClean="0">
                <a:latin typeface="Century Schoolbook" pitchFamily="18" charset="0"/>
              </a:rPr>
              <a:t>N</a:t>
            </a:r>
            <a:r>
              <a:rPr lang="en-US" sz="2400" i="1" dirty="0">
                <a:latin typeface="Century Schoolbook" pitchFamily="18" charset="0"/>
              </a:rPr>
              <a:t>.</a:t>
            </a:r>
            <a:r>
              <a:rPr lang="en-US" sz="2400" dirty="0"/>
              <a:t>               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851581" y="1066801"/>
            <a:ext cx="2031635" cy="462189"/>
          </a:xfrm>
          <a:prstGeom prst="rect">
            <a:avLst/>
          </a:prstGeom>
          <a:noFill/>
          <a:ln/>
          <a:effectLst/>
        </p:spPr>
      </p:pic>
      <p:sp>
        <p:nvSpPr>
          <p:cNvPr id="701460" name="Rectangle 20"/>
          <p:cNvSpPr>
            <a:spLocks noChangeArrowheads="1"/>
          </p:cNvSpPr>
          <p:nvPr/>
        </p:nvSpPr>
        <p:spPr bwMode="auto">
          <a:xfrm>
            <a:off x="304800" y="22098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Computing backwards: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756581" y="2286001"/>
            <a:ext cx="2031635" cy="462189"/>
          </a:xfrm>
          <a:prstGeom prst="rect">
            <a:avLst/>
          </a:prstGeom>
          <a:noFill/>
          <a:ln/>
          <a:effectLst/>
        </p:spPr>
      </p:pic>
      <p:pic>
        <p:nvPicPr>
          <p:cNvPr id="701471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" y="5638801"/>
            <a:ext cx="2305051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1473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1" y="5638801"/>
            <a:ext cx="182403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1476" name="Picture 3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00800" y="5029200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400800" y="5638800"/>
            <a:ext cx="2266573" cy="100927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0C-464C-4298-A19E-D0D5F4536A18}" type="slidenum">
              <a:rPr lang="en-US"/>
              <a:pPr/>
              <a:t>45</a:t>
            </a:fld>
            <a:endParaRPr lang="en-US"/>
          </a:p>
        </p:txBody>
      </p:sp>
      <p:pic>
        <p:nvPicPr>
          <p:cNvPr id="70350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1663701"/>
            <a:ext cx="73914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Case 1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r>
              <a:rPr lang="en-US" i="1">
                <a:latin typeface="Century Schoolbook" pitchFamily="18" charset="0"/>
              </a:rPr>
              <a:t>N</a:t>
            </a:r>
            <a:r>
              <a:rPr lang="en-US"/>
              <a:t> = 10 , </a:t>
            </a:r>
            <a:r>
              <a:rPr lang="en-US" i="1">
                <a:latin typeface="Century Schoolbook" pitchFamily="18" charset="0"/>
              </a:rPr>
              <a:t>R </a:t>
            </a:r>
            <a:r>
              <a:rPr lang="en-US"/>
              <a:t>= 10, </a:t>
            </a:r>
          </a:p>
        </p:txBody>
      </p:sp>
      <p:pic>
        <p:nvPicPr>
          <p:cNvPr id="7034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1" y="914400"/>
            <a:ext cx="3028951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349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1" y="34290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3499" name="Rectangle 11"/>
          <p:cNvSpPr>
            <a:spLocks noChangeArrowheads="1"/>
          </p:cNvSpPr>
          <p:nvPr/>
        </p:nvSpPr>
        <p:spPr bwMode="auto">
          <a:xfrm>
            <a:off x="4106865" y="4953000"/>
            <a:ext cx="925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</a:t>
            </a:r>
            <a:r>
              <a:rPr lang="en-US" b="1" baseline="-25000">
                <a:solidFill>
                  <a:schemeClr val="accent2"/>
                </a:solidFill>
              </a:rPr>
              <a:t>11</a:t>
            </a:r>
            <a:r>
              <a:rPr lang="en-US" b="1">
                <a:solidFill>
                  <a:schemeClr val="accent2"/>
                </a:solidFill>
              </a:rPr>
              <a:t>(k)</a:t>
            </a:r>
          </a:p>
        </p:txBody>
      </p:sp>
      <p:sp>
        <p:nvSpPr>
          <p:cNvPr id="703500" name="Rectangle 12"/>
          <p:cNvSpPr>
            <a:spLocks noChangeArrowheads="1"/>
          </p:cNvSpPr>
          <p:nvPr/>
        </p:nvSpPr>
        <p:spPr bwMode="auto">
          <a:xfrm>
            <a:off x="6553201" y="23622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22</a:t>
            </a:r>
            <a:r>
              <a:rPr lang="en-US" b="1"/>
              <a:t>(k)</a:t>
            </a:r>
          </a:p>
        </p:txBody>
      </p:sp>
      <p:sp>
        <p:nvSpPr>
          <p:cNvPr id="703501" name="Rectangle 13"/>
          <p:cNvSpPr>
            <a:spLocks noChangeArrowheads="1"/>
          </p:cNvSpPr>
          <p:nvPr/>
        </p:nvSpPr>
        <p:spPr bwMode="auto">
          <a:xfrm>
            <a:off x="6324601" y="43434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</a:t>
            </a:r>
            <a:r>
              <a:rPr lang="en-US" b="1" baseline="-25000">
                <a:solidFill>
                  <a:srgbClr val="FF0000"/>
                </a:solidFill>
              </a:rPr>
              <a:t>12</a:t>
            </a:r>
            <a:r>
              <a:rPr lang="en-US" b="1">
                <a:solidFill>
                  <a:srgbClr val="FF0000"/>
                </a:solidFill>
              </a:rPr>
              <a:t>(k)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V="1">
            <a:off x="6972300" y="4000500"/>
            <a:ext cx="914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7924800" y="518160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V="1">
            <a:off x="7124700" y="529590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>
            <a:off x="3810000" y="22860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0800000">
            <a:off x="3276600" y="45720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H="1">
            <a:off x="2628900" y="2857500"/>
            <a:ext cx="9144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2743200" y="4191000"/>
            <a:ext cx="609600" cy="457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9" grpId="0"/>
      <p:bldP spid="703500" grpId="0"/>
      <p:bldP spid="70350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C634-7346-41D2-9C69-49A8EE170B90}" type="slidenum">
              <a:rPr lang="en-US"/>
              <a:pPr/>
              <a:t>46</a:t>
            </a:fld>
            <a:endParaRPr lang="en-US"/>
          </a:p>
        </p:txBody>
      </p:sp>
      <p:pic>
        <p:nvPicPr>
          <p:cNvPr id="70452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1714500"/>
            <a:ext cx="73152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Case 2</a:t>
            </a:r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r>
              <a:rPr lang="en-US" i="1">
                <a:latin typeface="Century Schoolbook" pitchFamily="18" charset="0"/>
              </a:rPr>
              <a:t>N</a:t>
            </a:r>
            <a:r>
              <a:rPr lang="en-US"/>
              <a:t> = 30 , </a:t>
            </a:r>
            <a:r>
              <a:rPr lang="en-US" i="1">
                <a:latin typeface="Century Schoolbook" pitchFamily="18" charset="0"/>
              </a:rPr>
              <a:t>R </a:t>
            </a:r>
            <a:r>
              <a:rPr lang="en-US"/>
              <a:t>= 10, </a:t>
            </a:r>
          </a:p>
        </p:txBody>
      </p:sp>
      <p:pic>
        <p:nvPicPr>
          <p:cNvPr id="7045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1226" y="908050"/>
            <a:ext cx="3028951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4106865" y="4953000"/>
            <a:ext cx="925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</a:t>
            </a:r>
            <a:r>
              <a:rPr lang="en-US" b="1" baseline="-25000">
                <a:solidFill>
                  <a:schemeClr val="accent2"/>
                </a:solidFill>
              </a:rPr>
              <a:t>11</a:t>
            </a:r>
            <a:r>
              <a:rPr lang="en-US" b="1">
                <a:solidFill>
                  <a:schemeClr val="accent2"/>
                </a:solidFill>
              </a:rPr>
              <a:t>(k)</a:t>
            </a:r>
          </a:p>
        </p:txBody>
      </p:sp>
      <p:sp>
        <p:nvSpPr>
          <p:cNvPr id="704526" name="Rectangle 14"/>
          <p:cNvSpPr>
            <a:spLocks noChangeArrowheads="1"/>
          </p:cNvSpPr>
          <p:nvPr/>
        </p:nvSpPr>
        <p:spPr bwMode="auto">
          <a:xfrm>
            <a:off x="6629401" y="26670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22</a:t>
            </a:r>
            <a:r>
              <a:rPr lang="en-US" b="1"/>
              <a:t>(k)</a:t>
            </a:r>
          </a:p>
        </p:txBody>
      </p:sp>
      <p:sp>
        <p:nvSpPr>
          <p:cNvPr id="704527" name="Rectangle 15"/>
          <p:cNvSpPr>
            <a:spLocks noChangeArrowheads="1"/>
          </p:cNvSpPr>
          <p:nvPr/>
        </p:nvSpPr>
        <p:spPr bwMode="auto">
          <a:xfrm>
            <a:off x="6324601" y="43434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</a:t>
            </a:r>
            <a:r>
              <a:rPr lang="en-US" b="1" baseline="-25000">
                <a:solidFill>
                  <a:srgbClr val="FF0000"/>
                </a:solidFill>
              </a:rPr>
              <a:t>12</a:t>
            </a:r>
            <a:r>
              <a:rPr lang="en-US" b="1">
                <a:solidFill>
                  <a:srgbClr val="FF0000"/>
                </a:solidFill>
              </a:rPr>
              <a:t>(k)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>
            <a:off x="4343400" y="22860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4114800" y="44958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1" y="34290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 bwMode="auto">
          <a:xfrm rot="16200000" flipH="1">
            <a:off x="2628900" y="2857500"/>
            <a:ext cx="9144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2819400" y="4267200"/>
            <a:ext cx="533400" cy="381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5FBE-CA33-423C-AEC7-31EEBE00425A}" type="slidenum">
              <a:rPr lang="en-US"/>
              <a:pPr/>
              <a:t>47</a:t>
            </a:fld>
            <a:endParaRPr lang="en-US"/>
          </a:p>
        </p:txBody>
      </p:sp>
      <p:pic>
        <p:nvPicPr>
          <p:cNvPr id="70555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1768476"/>
            <a:ext cx="723900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Case 3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r>
              <a:rPr lang="en-US" i="1">
                <a:latin typeface="Century Schoolbook" pitchFamily="18" charset="0"/>
              </a:rPr>
              <a:t>N</a:t>
            </a:r>
            <a:r>
              <a:rPr lang="en-US"/>
              <a:t> = 30 , </a:t>
            </a:r>
            <a:r>
              <a:rPr lang="en-US" i="1">
                <a:latin typeface="Century Schoolbook" pitchFamily="18" charset="0"/>
              </a:rPr>
              <a:t>R </a:t>
            </a:r>
            <a:r>
              <a:rPr lang="en-US"/>
              <a:t>= 10, </a:t>
            </a:r>
          </a:p>
        </p:txBody>
      </p:sp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4106865" y="4953000"/>
            <a:ext cx="925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</a:t>
            </a:r>
            <a:r>
              <a:rPr lang="en-US" b="1" baseline="-25000">
                <a:solidFill>
                  <a:schemeClr val="accent2"/>
                </a:solidFill>
              </a:rPr>
              <a:t>11</a:t>
            </a:r>
            <a:r>
              <a:rPr lang="en-US" b="1">
                <a:solidFill>
                  <a:schemeClr val="accent2"/>
                </a:solidFill>
              </a:rPr>
              <a:t>(k)</a:t>
            </a:r>
          </a:p>
        </p:txBody>
      </p:sp>
      <p:sp>
        <p:nvSpPr>
          <p:cNvPr id="705548" name="Rectangle 12"/>
          <p:cNvSpPr>
            <a:spLocks noChangeArrowheads="1"/>
          </p:cNvSpPr>
          <p:nvPr/>
        </p:nvSpPr>
        <p:spPr bwMode="auto">
          <a:xfrm>
            <a:off x="6629401" y="26670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22</a:t>
            </a:r>
            <a:r>
              <a:rPr lang="en-US" b="1"/>
              <a:t>(k)</a:t>
            </a:r>
          </a:p>
        </p:txBody>
      </p:sp>
      <p:sp>
        <p:nvSpPr>
          <p:cNvPr id="705549" name="Rectangle 13"/>
          <p:cNvSpPr>
            <a:spLocks noChangeArrowheads="1"/>
          </p:cNvSpPr>
          <p:nvPr/>
        </p:nvSpPr>
        <p:spPr bwMode="auto">
          <a:xfrm>
            <a:off x="6324601" y="43434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</a:t>
            </a:r>
            <a:r>
              <a:rPr lang="en-US" b="1" baseline="-25000">
                <a:solidFill>
                  <a:srgbClr val="FF0000"/>
                </a:solidFill>
              </a:rPr>
              <a:t>12</a:t>
            </a:r>
            <a:r>
              <a:rPr lang="en-US" b="1">
                <a:solidFill>
                  <a:srgbClr val="FF0000"/>
                </a:solidFill>
              </a:rPr>
              <a:t>(k)</a:t>
            </a:r>
          </a:p>
        </p:txBody>
      </p:sp>
      <p:pic>
        <p:nvPicPr>
          <p:cNvPr id="70555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8050" y="901700"/>
            <a:ext cx="3028951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rot="10800000">
            <a:off x="4419600" y="23622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4114800" y="4648200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1" y="34290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 bwMode="auto">
          <a:xfrm rot="16200000" flipH="1">
            <a:off x="2628900" y="2857500"/>
            <a:ext cx="9144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2819400" y="4114800"/>
            <a:ext cx="6858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5FBE-CA33-423C-AEC7-31EEBE00425A}" type="slidenum">
              <a:rPr lang="en-US"/>
              <a:pPr/>
              <a:t>48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Observation</a:t>
            </a:r>
            <a:r>
              <a:rPr lang="en-US" dirty="0" smtClean="0"/>
              <a:t>:</a:t>
            </a:r>
            <a:endParaRPr lang="en-US" dirty="0"/>
          </a:p>
          <a:p>
            <a:pPr>
              <a:buNone/>
            </a:pPr>
            <a:r>
              <a:rPr lang="en-US" dirty="0" smtClean="0"/>
              <a:t>In all cases, regardless of the choice of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when the horizon, </a:t>
            </a:r>
            <a:r>
              <a:rPr lang="en-US" i="1" dirty="0" smtClean="0">
                <a:latin typeface="Bookman Old Style" pitchFamily="18" charset="0"/>
              </a:rPr>
              <a:t>N,</a:t>
            </a:r>
            <a:r>
              <a:rPr lang="en-US" dirty="0" smtClean="0"/>
              <a:t>  is sufficiently large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 backwards computation of the Riccati Eq.</a:t>
            </a:r>
          </a:p>
          <a:p>
            <a:pPr>
              <a:buNone/>
            </a:pPr>
            <a:r>
              <a:rPr lang="en-US" dirty="0" smtClean="0"/>
              <a:t>always converges to the same solution:</a:t>
            </a:r>
            <a:endParaRPr lang="en-US" dirty="0"/>
          </a:p>
        </p:txBody>
      </p:sp>
      <p:pic>
        <p:nvPicPr>
          <p:cNvPr id="70554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1" y="50292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086600" y="1805232"/>
            <a:ext cx="1778349" cy="404568"/>
          </a:xfrm>
          <a:prstGeom prst="rect">
            <a:avLst/>
          </a:prstGeom>
          <a:noFill/>
          <a:ln/>
          <a:effectLst/>
        </p:spPr>
      </p:pic>
      <p:sp>
        <p:nvSpPr>
          <p:cNvPr id="8" name="TextBox 7"/>
          <p:cNvSpPr txBox="1"/>
          <p:nvPr/>
        </p:nvSpPr>
        <p:spPr>
          <a:xfrm>
            <a:off x="762000" y="6019800"/>
            <a:ext cx="783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will return to this important idea in a few lectures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Matrix </a:t>
            </a:r>
            <a:r>
              <a:rPr lang="en-US" b="1" i="1" dirty="0" smtClean="0">
                <a:latin typeface="Century Schoolbook" pitchFamily="18" charset="0"/>
              </a:rPr>
              <a:t>P(k)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752600"/>
          </a:xfrm>
        </p:spPr>
        <p:txBody>
          <a:bodyPr/>
          <a:lstStyle/>
          <a:p>
            <a:pPr>
              <a:buNone/>
            </a:pPr>
            <a:r>
              <a:rPr lang="en-US" sz="3200" i="1" dirty="0" smtClean="0">
                <a:latin typeface="Century" pitchFamily="18" charset="0"/>
              </a:rPr>
              <a:t>P(k)</a:t>
            </a:r>
            <a:r>
              <a:rPr lang="en-US" sz="3200" dirty="0" smtClean="0"/>
              <a:t> satisfies: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smtClean="0"/>
              <a:t>1)	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smtClean="0"/>
              <a:t>2)		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1" y="2743201"/>
            <a:ext cx="2952751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00200" y="3962400"/>
            <a:ext cx="1853344" cy="430680"/>
          </a:xfrm>
          <a:prstGeom prst="rect">
            <a:avLst/>
          </a:prstGeom>
          <a:noFill/>
          <a:ln/>
          <a:effectLst/>
        </p:spPr>
      </p:pic>
      <p:sp>
        <p:nvSpPr>
          <p:cNvPr id="10" name="Rectangle 9"/>
          <p:cNvSpPr/>
          <p:nvPr/>
        </p:nvSpPr>
        <p:spPr>
          <a:xfrm>
            <a:off x="5638801" y="2743200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(symmetric)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2" y="3886200"/>
            <a:ext cx="378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(positive semi-definite)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159A2F-709C-4654-A2D6-7F8B02C7FCD4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6148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We will use dynamic programming to derive the solution of: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Discrete time LQR and related problems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Discrete time Linear Quadratic Gaussian (LQG) controller.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Optimal estimation and regulation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dirty="0" smtClean="0"/>
          </a:p>
          <a:p>
            <a:pPr eaLnBrk="1" hangingPunct="1">
              <a:lnSpc>
                <a:spcPct val="90000"/>
              </a:lnSpc>
            </a:pPr>
            <a:endParaRPr lang="en-US" sz="24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1601" y="4267201"/>
            <a:ext cx="3611299" cy="388910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Matrix </a:t>
            </a:r>
            <a:r>
              <a:rPr lang="en-US" b="1" i="1" dirty="0" smtClean="0">
                <a:latin typeface="Century Schoolbook" pitchFamily="18" charset="0"/>
              </a:rPr>
              <a:t>P(k)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1" y="1219201"/>
            <a:ext cx="2952751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495801" y="1219200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(symmetric)</a:t>
            </a:r>
            <a:endParaRPr lang="en-US" dirty="0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2" y="4800600"/>
            <a:ext cx="7582575" cy="820998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609600" y="20574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 </a:t>
            </a:r>
            <a:r>
              <a:rPr lang="en-US" i="0" dirty="0" smtClean="0">
                <a:latin typeface="+mj-lt"/>
              </a:rPr>
              <a:t>(by induction on decreasing </a:t>
            </a:r>
            <a:r>
              <a:rPr lang="en-US" dirty="0" smtClean="0">
                <a:latin typeface="Century" pitchFamily="18" charset="0"/>
              </a:rPr>
              <a:t>k</a:t>
            </a:r>
            <a:r>
              <a:rPr lang="en-US" i="0" dirty="0" smtClean="0">
                <a:latin typeface="+mj-lt"/>
              </a:rPr>
              <a:t>)</a:t>
            </a:r>
            <a:endParaRPr lang="en-US" b="1" i="0" dirty="0">
              <a:latin typeface="+mj-lt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62000" y="3429001"/>
            <a:ext cx="4343400" cy="500900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28956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Base case, </a:t>
            </a:r>
            <a:r>
              <a:rPr lang="en-US" u="sng" dirty="0" smtClean="0">
                <a:latin typeface="Century" pitchFamily="18" charset="0"/>
              </a:rPr>
              <a:t>k=N</a:t>
            </a:r>
            <a:r>
              <a:rPr lang="en-US" u="sng" dirty="0" smtClean="0">
                <a:latin typeface="+mj-lt"/>
              </a:rPr>
              <a:t> </a:t>
            </a:r>
            <a:r>
              <a:rPr lang="en-US" i="0" u="sng" dirty="0" smtClean="0">
                <a:latin typeface="+mj-lt"/>
              </a:rPr>
              <a:t>:</a:t>
            </a:r>
            <a:endParaRPr lang="en-US" i="0" u="sng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42672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For                                                </a:t>
            </a:r>
            <a:r>
              <a:rPr lang="en-US" i="0" u="sng" dirty="0" smtClean="0">
                <a:latin typeface="+mj-lt"/>
              </a:rPr>
              <a:t>:</a:t>
            </a:r>
            <a:endParaRPr lang="en-US" i="0" u="sng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" y="60960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Transpose both sides of the equation</a:t>
            </a:r>
            <a:endParaRPr lang="en-US" i="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71601" y="3429001"/>
            <a:ext cx="3611299" cy="388910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Matrix </a:t>
            </a:r>
            <a:r>
              <a:rPr lang="en-US" b="1" i="1" dirty="0" smtClean="0">
                <a:latin typeface="Century Schoolbook" pitchFamily="18" charset="0"/>
              </a:rPr>
              <a:t>P(k)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62001" y="990601"/>
            <a:ext cx="1853123" cy="43062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4419602" y="990600"/>
            <a:ext cx="378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(positive semi-definite)</a:t>
            </a:r>
            <a:endParaRPr lang="en-US" dirty="0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201" y="4040852"/>
            <a:ext cx="6858000" cy="742545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609600" y="16764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 </a:t>
            </a:r>
            <a:r>
              <a:rPr lang="en-US" i="0" dirty="0" smtClean="0">
                <a:latin typeface="+mj-lt"/>
              </a:rPr>
              <a:t>(by induction on decreasing </a:t>
            </a:r>
            <a:r>
              <a:rPr lang="en-US" dirty="0" smtClean="0">
                <a:latin typeface="Century" pitchFamily="18" charset="0"/>
              </a:rPr>
              <a:t>k</a:t>
            </a:r>
            <a:r>
              <a:rPr lang="en-US" i="0" dirty="0" smtClean="0">
                <a:latin typeface="+mj-lt"/>
              </a:rPr>
              <a:t>)</a:t>
            </a:r>
            <a:endParaRPr lang="en-US" b="1" i="0" dirty="0">
              <a:latin typeface="+mj-lt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1" y="2819400"/>
            <a:ext cx="2438444" cy="403986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22860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Base case, </a:t>
            </a:r>
            <a:r>
              <a:rPr lang="en-US" u="sng" dirty="0" smtClean="0">
                <a:latin typeface="Century" pitchFamily="18" charset="0"/>
              </a:rPr>
              <a:t>k=N</a:t>
            </a:r>
            <a:r>
              <a:rPr lang="en-US" u="sng" dirty="0" smtClean="0">
                <a:latin typeface="+mj-lt"/>
              </a:rPr>
              <a:t> </a:t>
            </a:r>
            <a:r>
              <a:rPr lang="en-US" i="0" u="sng" dirty="0" smtClean="0">
                <a:latin typeface="+mj-lt"/>
              </a:rPr>
              <a:t>:</a:t>
            </a:r>
            <a:endParaRPr lang="en-US" i="0" u="sng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34290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For                                                </a:t>
            </a:r>
            <a:r>
              <a:rPr lang="en-US" i="0" u="sng" dirty="0" smtClean="0">
                <a:latin typeface="+mj-lt"/>
              </a:rPr>
              <a:t>:</a:t>
            </a:r>
            <a:endParaRPr lang="en-US" i="0" u="sng" dirty="0">
              <a:latin typeface="+mj-lt"/>
            </a:endParaRP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3994" y="5410200"/>
            <a:ext cx="6019807" cy="1190316"/>
          </a:xfrm>
          <a:prstGeom prst="rect">
            <a:avLst/>
          </a:prstGeom>
          <a:noFill/>
          <a:ln/>
          <a:effectLst/>
        </p:spPr>
      </p:pic>
      <p:sp>
        <p:nvSpPr>
          <p:cNvPr id="25" name="Down Arrow 24"/>
          <p:cNvSpPr/>
          <p:nvPr/>
        </p:nvSpPr>
        <p:spPr bwMode="auto">
          <a:xfrm>
            <a:off x="4419600" y="4953000"/>
            <a:ext cx="3810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6800" y="487680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Algebra…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 animBg="1"/>
      <p:bldP spid="26" grpId="0"/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E3C28E-43D9-4ED1-99D4-D091DEC16AEC}" type="slidenum">
              <a:rPr lang="en-US"/>
              <a:pPr/>
              <a:t>52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Times New Roman" pitchFamily="18" charset="0"/>
              </a:rPr>
              <a:t>Bellman’s dynamic programming invention was a major breakthrough in the theory of multistage decision processes and optimization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Times New Roman" pitchFamily="18" charset="0"/>
              </a:rPr>
              <a:t>Key ideas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Times New Roman" pitchFamily="18" charset="0"/>
              </a:rPr>
              <a:t>Principle of optimality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Times New Roman" pitchFamily="18" charset="0"/>
              </a:rPr>
              <a:t>Computation of optimal cost function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Times New Roman" pitchFamily="18" charset="0"/>
              </a:rPr>
              <a:t>Illustrated with a simple multi-stage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E415B4-CE85-45E6-B1C6-6A11DD234B13}" type="slidenum">
              <a:rPr lang="en-US"/>
              <a:pPr/>
              <a:t>53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Bellman’s equation:</a:t>
            </a: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US" smtClean="0">
                <a:latin typeface="Arial" charset="0"/>
                <a:cs typeface="Times New Roman" pitchFamily="18" charset="0"/>
              </a:rPr>
              <a:t>has to be solved backwards in time</a:t>
            </a:r>
          </a:p>
          <a:p>
            <a:pPr lvl="1" eaLnBrk="1" hangingPunct="1"/>
            <a:r>
              <a:rPr lang="en-US" smtClean="0">
                <a:latin typeface="Arial" charset="0"/>
                <a:cs typeface="Times New Roman" pitchFamily="18" charset="0"/>
              </a:rPr>
              <a:t>may be difficult to solve</a:t>
            </a:r>
          </a:p>
          <a:p>
            <a:pPr lvl="1" eaLnBrk="1" hangingPunct="1"/>
            <a:r>
              <a:rPr lang="en-US" smtClean="0">
                <a:latin typeface="Arial" charset="0"/>
                <a:cs typeface="Times New Roman" pitchFamily="18" charset="0"/>
              </a:rPr>
              <a:t>the solution yields a feedback law</a:t>
            </a: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58373" y="2133601"/>
            <a:ext cx="8625668" cy="68904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9272" y="5334001"/>
            <a:ext cx="8723872" cy="11479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2071B7-2841-4C73-9205-004A6B2F8AEF}" type="slidenum">
              <a:rPr lang="en-US"/>
              <a:pPr/>
              <a:t>54</a:t>
            </a:fld>
            <a:endParaRPr 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Times New Roman" pitchFamily="18" charset="0"/>
              </a:rPr>
              <a:t>Linear Quadratic Regulator (LQR)</a:t>
            </a:r>
          </a:p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Bellman’s equation is easily solved</a:t>
            </a:r>
          </a:p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Optimal cost is a quadratic function</a:t>
            </a: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matrix </a:t>
            </a:r>
            <a:r>
              <a:rPr lang="en-US" b="1" i="1" smtClean="0">
                <a:latin typeface="Century Schoolbook" pitchFamily="18" charset="0"/>
                <a:cs typeface="Times New Roman" pitchFamily="18" charset="0"/>
              </a:rPr>
              <a:t>P</a:t>
            </a:r>
            <a:r>
              <a:rPr lang="en-US" smtClean="0">
                <a:latin typeface="Arial" charset="0"/>
                <a:cs typeface="Times New Roman" pitchFamily="18" charset="0"/>
              </a:rPr>
              <a:t> is solved using a Riccati equation</a:t>
            </a:r>
          </a:p>
          <a:p>
            <a:pPr eaLnBrk="1" hangingPunct="1">
              <a:lnSpc>
                <a:spcPct val="0"/>
              </a:lnSpc>
            </a:pPr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Optimal control is a linear time varying feedback law</a:t>
            </a:r>
          </a:p>
          <a:p>
            <a:pPr lvl="1" eaLnBrk="1" hangingPunct="1">
              <a:buFontTx/>
              <a:buNone/>
            </a:pPr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7362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6096000"/>
            <a:ext cx="48006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3200401"/>
            <a:ext cx="49006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3E770-B09A-4AA1-95EA-A9D8F6B44F7D}" type="slidenum">
              <a:rPr lang="en-US"/>
              <a:pPr/>
              <a:t>6</a:t>
            </a:fld>
            <a:endParaRPr lang="en-US"/>
          </a:p>
        </p:txBody>
      </p:sp>
      <p:pic>
        <p:nvPicPr>
          <p:cNvPr id="6737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1" y="4038600"/>
            <a:ext cx="26781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4958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Illustrative Example: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Find “optimal” path: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From </a:t>
            </a:r>
            <a:r>
              <a:rPr lang="en-US" sz="2400" b="1" dirty="0" smtClean="0"/>
              <a:t>A</a:t>
            </a:r>
            <a:r>
              <a:rPr lang="en-US" sz="2400" dirty="0" smtClean="0"/>
              <a:t>  to  </a:t>
            </a:r>
            <a:r>
              <a:rPr lang="en-US" sz="2400" b="1" dirty="0" smtClean="0"/>
              <a:t>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by moving only to the right.</a:t>
            </a:r>
          </a:p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1" y="990601"/>
            <a:ext cx="48021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228600" y="1752600"/>
            <a:ext cx="3886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3799" name="Oval 7"/>
          <p:cNvSpPr>
            <a:spLocks noChangeArrowheads="1"/>
          </p:cNvSpPr>
          <p:nvPr/>
        </p:nvSpPr>
        <p:spPr bwMode="auto">
          <a:xfrm>
            <a:off x="3048000" y="5791200"/>
            <a:ext cx="533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3800" name="Line 8"/>
          <p:cNvSpPr>
            <a:spLocks noChangeShapeType="1"/>
          </p:cNvSpPr>
          <p:nvPr/>
        </p:nvSpPr>
        <p:spPr bwMode="auto">
          <a:xfrm flipV="1">
            <a:off x="3429000" y="5410200"/>
            <a:ext cx="304800" cy="304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3801" name="Text Box 9"/>
          <p:cNvSpPr txBox="1">
            <a:spLocks noChangeArrowheads="1"/>
          </p:cNvSpPr>
          <p:nvPr/>
        </p:nvSpPr>
        <p:spPr bwMode="auto">
          <a:xfrm>
            <a:off x="5394325" y="5911851"/>
            <a:ext cx="32496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</a:rPr>
              <a:t>if we are here…</a:t>
            </a:r>
          </a:p>
        </p:txBody>
      </p:sp>
      <p:sp>
        <p:nvSpPr>
          <p:cNvPr id="673802" name="Line 10"/>
          <p:cNvSpPr>
            <a:spLocks noChangeShapeType="1"/>
          </p:cNvSpPr>
          <p:nvPr/>
        </p:nvSpPr>
        <p:spPr bwMode="auto">
          <a:xfrm flipH="1" flipV="1">
            <a:off x="3733800" y="6096000"/>
            <a:ext cx="1676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3803" name="Rectangle 11"/>
          <p:cNvSpPr>
            <a:spLocks noChangeArrowheads="1"/>
          </p:cNvSpPr>
          <p:nvPr/>
        </p:nvSpPr>
        <p:spPr bwMode="auto">
          <a:xfrm>
            <a:off x="3048001" y="518160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ok</a:t>
            </a:r>
          </a:p>
        </p:txBody>
      </p:sp>
      <p:sp>
        <p:nvSpPr>
          <p:cNvPr id="673805" name="Rectangle 13"/>
          <p:cNvSpPr>
            <a:spLocks noChangeArrowheads="1"/>
          </p:cNvSpPr>
          <p:nvPr/>
        </p:nvSpPr>
        <p:spPr bwMode="auto">
          <a:xfrm>
            <a:off x="3733801" y="594360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ok</a:t>
            </a:r>
          </a:p>
        </p:txBody>
      </p:sp>
      <p:sp>
        <p:nvSpPr>
          <p:cNvPr id="673804" name="Line 12"/>
          <p:cNvSpPr>
            <a:spLocks noChangeShapeType="1"/>
          </p:cNvSpPr>
          <p:nvPr/>
        </p:nvSpPr>
        <p:spPr bwMode="auto">
          <a:xfrm>
            <a:off x="3657600" y="6172200"/>
            <a:ext cx="304800" cy="304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3806" name="Line 14"/>
          <p:cNvSpPr>
            <a:spLocks noChangeShapeType="1"/>
          </p:cNvSpPr>
          <p:nvPr/>
        </p:nvSpPr>
        <p:spPr bwMode="auto">
          <a:xfrm flipH="1" flipV="1">
            <a:off x="2667000" y="5562600"/>
            <a:ext cx="3048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3807" name="Rectangle 15"/>
          <p:cNvSpPr>
            <a:spLocks noChangeArrowheads="1"/>
          </p:cNvSpPr>
          <p:nvPr/>
        </p:nvSpPr>
        <p:spPr bwMode="auto">
          <a:xfrm>
            <a:off x="1828801" y="5715000"/>
            <a:ext cx="979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 ok</a:t>
            </a:r>
          </a:p>
        </p:txBody>
      </p:sp>
      <p:sp>
        <p:nvSpPr>
          <p:cNvPr id="673808" name="Line 16"/>
          <p:cNvSpPr>
            <a:spLocks noChangeShapeType="1"/>
          </p:cNvSpPr>
          <p:nvPr/>
        </p:nvSpPr>
        <p:spPr bwMode="auto">
          <a:xfrm flipH="1">
            <a:off x="2667000" y="6172200"/>
            <a:ext cx="3048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3809" name="Line 17"/>
          <p:cNvSpPr>
            <a:spLocks noChangeShapeType="1"/>
          </p:cNvSpPr>
          <p:nvPr/>
        </p:nvSpPr>
        <p:spPr bwMode="auto">
          <a:xfrm>
            <a:off x="762000" y="3657600"/>
            <a:ext cx="3200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7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7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9" grpId="0" animBg="1"/>
      <p:bldP spid="673800" grpId="0" animBg="1"/>
      <p:bldP spid="673801" grpId="0"/>
      <p:bldP spid="673801" grpId="1"/>
      <p:bldP spid="673802" grpId="0" animBg="1"/>
      <p:bldP spid="673802" grpId="1" animBg="1"/>
      <p:bldP spid="673803" grpId="0"/>
      <p:bldP spid="673805" grpId="0"/>
      <p:bldP spid="673804" grpId="0" animBg="1"/>
      <p:bldP spid="673806" grpId="0" animBg="1"/>
      <p:bldP spid="673807" grpId="0"/>
      <p:bldP spid="673808" grpId="0" animBg="1"/>
      <p:bldP spid="6738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FF592-1637-41F9-8578-82DF9D9B8FBE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4958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Illustrative Example: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Find “optimal” path: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From </a:t>
            </a:r>
            <a:r>
              <a:rPr lang="en-US" sz="2400" b="1" dirty="0" smtClean="0"/>
              <a:t>A</a:t>
            </a:r>
            <a:r>
              <a:rPr lang="en-US" sz="2400" dirty="0" smtClean="0"/>
              <a:t>  to  </a:t>
            </a:r>
            <a:r>
              <a:rPr lang="en-US" sz="2400" b="1" dirty="0" smtClean="0"/>
              <a:t>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by moving only to the right.</a:t>
            </a:r>
          </a:p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990601"/>
            <a:ext cx="48021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28600" y="1752600"/>
            <a:ext cx="3886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19"/>
          <p:cNvSpPr>
            <a:spLocks noChangeArrowheads="1"/>
          </p:cNvSpPr>
          <p:nvPr/>
        </p:nvSpPr>
        <p:spPr bwMode="auto">
          <a:xfrm>
            <a:off x="152400" y="4267200"/>
            <a:ext cx="548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en-US" b="1" i="0">
              <a:latin typeface="Helvetic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Number next to line is the “cost” in going along that particular path.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A81D0-9066-4435-826E-74E0C0F012A8}" type="slidenum">
              <a:rPr lang="en-US"/>
              <a:pPr/>
              <a:t>8</a:t>
            </a:fld>
            <a:endParaRPr lang="en-US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1" y="4038600"/>
            <a:ext cx="26781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875" name="Rectangle 11"/>
          <p:cNvSpPr>
            <a:spLocks noChangeArrowheads="1"/>
          </p:cNvSpPr>
          <p:nvPr/>
        </p:nvSpPr>
        <p:spPr bwMode="auto">
          <a:xfrm>
            <a:off x="3886200" y="47244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4958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Illustrative Example: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Find “optimal” path: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From </a:t>
            </a:r>
            <a:r>
              <a:rPr lang="en-US" sz="2400" b="1" dirty="0" smtClean="0"/>
              <a:t>A</a:t>
            </a:r>
            <a:r>
              <a:rPr lang="en-US" sz="2400" dirty="0" smtClean="0"/>
              <a:t>  to  </a:t>
            </a:r>
            <a:r>
              <a:rPr lang="en-US" sz="2400" b="1" dirty="0" smtClean="0"/>
              <a:t>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by moving only to the right.</a:t>
            </a:r>
          </a:p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1" y="990601"/>
            <a:ext cx="48021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228600" y="1752600"/>
            <a:ext cx="3886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872" name="Line 8"/>
          <p:cNvSpPr>
            <a:spLocks noChangeShapeType="1"/>
          </p:cNvSpPr>
          <p:nvPr/>
        </p:nvSpPr>
        <p:spPr bwMode="auto">
          <a:xfrm flipV="1">
            <a:off x="4038600" y="4953000"/>
            <a:ext cx="3810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876" name="Rectangle 12"/>
          <p:cNvSpPr>
            <a:spLocks noChangeArrowheads="1"/>
          </p:cNvSpPr>
          <p:nvPr/>
        </p:nvSpPr>
        <p:spPr bwMode="auto">
          <a:xfrm>
            <a:off x="4083050" y="5334000"/>
            <a:ext cx="475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676877" name="Line 13"/>
          <p:cNvSpPr>
            <a:spLocks noChangeShapeType="1"/>
          </p:cNvSpPr>
          <p:nvPr/>
        </p:nvSpPr>
        <p:spPr bwMode="auto">
          <a:xfrm>
            <a:off x="4038600" y="5562600"/>
            <a:ext cx="3810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5" grpId="0"/>
      <p:bldP spid="676872" grpId="0" animBg="1"/>
      <p:bldP spid="676876" grpId="0"/>
      <p:bldP spid="6768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5DD539-E6B5-4FC2-8D67-F66C008CDACE}" type="slidenum">
              <a:rPr lang="en-US"/>
              <a:pPr/>
              <a:t>9</a:t>
            </a:fld>
            <a:endParaRPr lang="en-US"/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990601"/>
            <a:ext cx="48021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038600"/>
            <a:ext cx="26781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4572000" y="45720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024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4958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Illustrative Example: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Find “optimal” path: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From </a:t>
            </a:r>
            <a:r>
              <a:rPr lang="en-US" sz="2400" b="1" dirty="0" smtClean="0"/>
              <a:t>A</a:t>
            </a:r>
            <a:r>
              <a:rPr lang="en-US" sz="2400" dirty="0" smtClean="0"/>
              <a:t>  to  </a:t>
            </a:r>
            <a:r>
              <a:rPr lang="en-US" sz="2400" b="1" dirty="0" smtClean="0"/>
              <a:t>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by moving only to the right.</a:t>
            </a:r>
          </a:p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228600" y="1752600"/>
            <a:ext cx="3886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7896" name="Line 8"/>
          <p:cNvSpPr>
            <a:spLocks noChangeShapeType="1"/>
          </p:cNvSpPr>
          <p:nvPr/>
        </p:nvSpPr>
        <p:spPr bwMode="auto">
          <a:xfrm flipV="1">
            <a:off x="3962400" y="4800600"/>
            <a:ext cx="6096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3886201" y="571500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677898" name="Line 10"/>
          <p:cNvSpPr>
            <a:spLocks noChangeShapeType="1"/>
          </p:cNvSpPr>
          <p:nvPr/>
        </p:nvSpPr>
        <p:spPr bwMode="auto">
          <a:xfrm>
            <a:off x="4572000" y="4876800"/>
            <a:ext cx="5334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7900" name="Line 12"/>
          <p:cNvSpPr>
            <a:spLocks noChangeShapeType="1"/>
          </p:cNvSpPr>
          <p:nvPr/>
        </p:nvSpPr>
        <p:spPr bwMode="auto">
          <a:xfrm>
            <a:off x="4038600" y="5562600"/>
            <a:ext cx="533400" cy="533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7901" name="Line 13"/>
          <p:cNvSpPr>
            <a:spLocks noChangeShapeType="1"/>
          </p:cNvSpPr>
          <p:nvPr/>
        </p:nvSpPr>
        <p:spPr bwMode="auto">
          <a:xfrm flipV="1">
            <a:off x="4572000" y="5410200"/>
            <a:ext cx="60960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7902" name="Oval 14"/>
          <p:cNvSpPr>
            <a:spLocks noChangeArrowheads="1"/>
          </p:cNvSpPr>
          <p:nvPr/>
        </p:nvSpPr>
        <p:spPr bwMode="auto">
          <a:xfrm>
            <a:off x="7543800" y="2514600"/>
            <a:ext cx="381000" cy="3810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7903" name="Oval 15"/>
          <p:cNvSpPr>
            <a:spLocks noChangeArrowheads="1"/>
          </p:cNvSpPr>
          <p:nvPr/>
        </p:nvSpPr>
        <p:spPr bwMode="auto">
          <a:xfrm>
            <a:off x="8153400" y="2514600"/>
            <a:ext cx="381000" cy="3810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7904" name="Oval 16"/>
          <p:cNvSpPr>
            <a:spLocks noChangeArrowheads="1"/>
          </p:cNvSpPr>
          <p:nvPr/>
        </p:nvSpPr>
        <p:spPr bwMode="auto">
          <a:xfrm>
            <a:off x="7696200" y="2971800"/>
            <a:ext cx="381000" cy="3810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7905" name="Oval 17"/>
          <p:cNvSpPr>
            <a:spLocks noChangeArrowheads="1"/>
          </p:cNvSpPr>
          <p:nvPr/>
        </p:nvSpPr>
        <p:spPr bwMode="auto">
          <a:xfrm>
            <a:off x="8305800" y="3200400"/>
            <a:ext cx="381000" cy="3810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/>
      <p:bldP spid="677896" grpId="0" animBg="1"/>
      <p:bldP spid="677897" grpId="0"/>
      <p:bldP spid="677898" grpId="0" animBg="1"/>
      <p:bldP spid="677900" grpId="0" animBg="1"/>
      <p:bldP spid="677901" grpId="0" animBg="1"/>
      <p:bldP spid="677902" grpId="0" animBg="1"/>
      <p:bldP spid="677902" grpId="1" animBg="1"/>
      <p:bldP spid="677903" grpId="0" animBg="1"/>
      <p:bldP spid="677903" grpId="1" animBg="1"/>
      <p:bldP spid="677904" grpId="0" animBg="1"/>
      <p:bldP spid="67790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75"/>
  <p:tag name="DEFAULTHEIGHT" val="5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^T(N) Q_{_f} \, x(N) + \sum_{k=0}^{N-1} \left\{ &#10;\begin{bmatrix} x(k) \\ u(k) \end{bmatrix}^T&#10;\begin{bmatrix} Q &amp; S \\ S^T &amp; R \end{bmatrix}&#10;\begin{bmatrix} x(k) \\ u(k)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9"/>
  <p:tag name="PICTUREFILESIZE" val="4305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k^o[x(k)] = x(k)^T P(k) x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36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^o(k) = -K(k+1) x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1"/>
  <p:tag name="PICTUREFILESIZE" val="1154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) &amp; = A^T P(k+1) A + Q - [A^T P(k+1) B + S] \\&#10;&amp; \quad \times [B^T P(k+1) B + R]^{-1} [B^T P(k+1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17"/>
  <p:tag name="PICTUREFILESIZE" val="4101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(k+1) = [B^T P(k+1) B + R]^{-1} [B^T P(k+1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2314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mat{x_1(k+1) \\ x_2(k+1)} &amp;=&amp;  &#10;\mat{1 &amp; T \\ 0 &amp; 1}\,&#10;\mat{x_1(k) \\ x_2(k)}&#10;+ &#10;\mat{\frac{T^2}{2} \\ T}\,&#10; u(k)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0"/>
  <p:tag name="PICTUREFILESIZE" val="3020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mat{x_1(k+1) \\ x_2(k+1)} &amp;=&amp;  &#10;\mat{1 &amp; 1 \\ 0 &amp; 1}\,&#10;\mat{x_1(k) \\ x_2(k)}&#10;+ &#10;\mat{0.5 \\ 1}\,&#10; u(k)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4"/>
  <p:tag name="PICTUREFILESIZE" val="2927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1(k) \longleftrightarrow x(kT) \\&#10;x_2(k) \longleftrightarrow v(kT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0"/>
  <p:tag name="PICTUREFILESIZE" val="1789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&gt; 0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"/>
  <p:tag name="PICTUREFILESIZE" val="248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mat{x_1(k+1) \\ x_2(k+1)} &amp;=&amp;  &#10;\mat{1 &amp; 1 \\ 0 &amp; 1}\,&#10;\mat{x_1(k) \\ x_2(k)}&#10;+ &#10;\mat{0.5 \\ 1}\,&#10; u(k)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4"/>
  <p:tag name="PICTUREFILESIZE" val="2914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_o] = x^T(N) Q_{_f} \, x(N) + \sum_{k=0}^{N-1} \left\{ &#10;\begin{bmatrix} x(k) \\ u(k) \end{bmatrix}^T&#10;\begin{bmatrix} Q &amp; S \\ S^T &amp; R \end{bmatrix}&#10;\begin{bmatrix} x(k) \\ u(k) \end{bmatrix}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7"/>
  <p:tag name="PICTUREFILESIZE" val="4724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^o_0 &amp;=&amp; \{ u^o(0),\, u^o(1),\, \cdots ,\, u^o(N-1) \}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0"/>
  <p:tag name="PICTUREFILESIZE" val="1492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Q = \mat{1 &amp; 0 \\ 0 &amp; 0}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593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S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12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{_f}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72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1^2(k) + Ru^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948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8"/>
  <p:tag name="PICTUREFILESIZE" val="373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&amp;= A^T P(k) A + Q \\[.5em]&#10;&amp; \quad - A^T P(k) B  \left [ B^T P(k) B + R \right ]^{-1}   B^T P(k) A &#10;\end{align*}&#10;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7"/>
  <p:tag name="PICTUREFILESIZE" val="3534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A &amp;=&amp;  &#10;\mat{1 &amp; 1 \\ 0 &amp; 1}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9"/>
  <p:tag name="PICTUREFILESIZE" val="445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B=&#10;\mat{0.5 \\ 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45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&gt; 0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"/>
  <p:tag name="PICTUREFILESIZE" val="248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Q = \mat{1 &amp; 0 \\ 0 &amp; 0}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593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10) = \mat{1 &amp; 0 \\ 0 &amp; 0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767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30) = \mat{1 &amp; 0 \\ 0 &amp; 0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828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30) = \mat{0 &amp; 0 \\ 0 &amp; 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830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k) = P^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19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(k)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485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 \in \{0,1,\ldots,N-1\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683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k) = P^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19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) &amp; = A^T P(k+1) A + Q - [A^T P(k+1) B + S] \\&#10;&amp; \quad \times [B^T P(k+1) B + R]^{-1} [B^T P(k+1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17"/>
  <p:tag name="PICTUREFILESIZE" val="4101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^T = Q_{_f}^T = Q_{_f} = P(N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1378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 \in \{0,1,\ldots,N-1\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683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k) \succeq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484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) &amp; = A^T P(k+1) A + Q - [A^T P(k+1) B + S] \\&#10;&amp; \quad \times [B^T P(k+1) B + R]^{-1} [B^T P(k+1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17"/>
  <p:tag name="PICTUREFILESIZE" val="4101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 \succeq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78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\begin{bmatrix} x(k) \\ u(k) \end{bmatrix}^T&#10;\begin{bmatrix} Q &amp; S \\ S^T &amp; R \end{bmatrix}&#10;\begin{bmatrix} x(k) \\ u(k)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4891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[A - BK(k+1)]^T P(k+1) [A - BK(k+1)] \\&#10;&amp; \quad + \begin{bmatrix} I \\ -K(k+1) \end{bmatrix}^T&#10;\begin{bmatrix} Q &amp; S \\ S^T &amp; R \end{bmatrix}&#10;\begin{bmatrix} I \\ -K(k+1) \end{bmatrix} \succeq 0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50"/>
  <p:tag name="PICTUREFILESIZE" val="4346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(m)} \left \{ &#10;L[x(m),u(m)] + J_{m+1}^o[x(m+1)] 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3"/>
  <p:tag name="PICTUREFILESIZE" val="2879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J^o[x(m)] = \min_{U_m} \left \{ &#10;L_f[x(N)] +&#10;\sum_{k=m}^{N-1}&#10;L[x(k),u(k)] \right \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1"/>
  <p:tag name="PICTUREFILESIZE" val="3333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o(k) = - K(k+1)\, &#10; x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35"/>
  <p:tag name="PICTUREFILESIZE" val="1163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^o[x(k)] =  \half\, x^T(k) \, P(k) \, x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8"/>
  <p:tag name="PICTUREFILESIZE" val="1674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T(N) Q_{_f} \, x(N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1"/>
  <p:tag name="PICTUREFILESIZE" val="9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) \\ u(k) \end{bmatrix}^T&#10;\begin{bmatrix} Q &amp; S \\ S^T &amp; R \end{bmatrix}&#10;\begin{bmatrix} x(k) \\ u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219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{_f}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72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Q &amp; S \\ S^T &amp; R \end{bmatrix} \succeq 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5"/>
  <p:tag name="PICTUREFILESIZE" val="81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247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\begin{bmatrix} x(k) \\ u(k) \end{bmatrix}^T&#10;\begin{bmatrix} Q &amp; S \\ S^T &amp; R \end{bmatrix}&#10;\begin{bmatrix} x(k) \\ u(k) \end{bmatrix}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489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&#10;x^T(N) Q_{_f} \, x(N) + \sum_{k=0}^{N-1} \left\{ &#10;\begin{bmatrix} x(k) \\ u(k) \end{bmatrix}^T&#10;\begin{bmatrix} Q &amp; S \\ S^T &amp; R \end{bmatrix}&#10;\begin{bmatrix} x(k) \\ u(k)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489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L_f[x(N)] + \sum_{k=0}^{N-1} L[x(k), u(k)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3"/>
  <p:tag name="PICTUREFILESIZE" val="2496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_m^o = \big( u^o(m), u^o(m+1), \ldots, u^o(N-1) \big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192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m = \big( u(m),\, u(m+1),\, \ldots ,\, u(N-1) \big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5"/>
  <p:tag name="PICTUREFILESIZE" val="1739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54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0 = \big( u(0),\, u(1),\, \ldots ,\, u(N-1) \big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49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J^o(A) = 65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1"/>
  <p:tag name="PICTUREFILESIZE" val="567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^o[x(0)] = \min_{U_0} \left\{ &#10;L_f[x(N)] +&#10;\sum_{k=0}^{N-1}&#10;L[x(k),u(k)]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3"/>
  <p:tag name="PICTUREFILESIZE" val="323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93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_m} \left\{ &#10;L_f[x(N)] +&#10;\sum_{k=m}^{N-1}&#10;L[x(k),u(k)]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6"/>
  <p:tag name="PICTUREFILESIZE" val="353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_m = \big( u(m),\, u(m+1),\, \ldots ,\, u(N-1) \big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5"/>
  <p:tag name="PICTUREFILESIZE" val="1735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54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N^o[x(N)] =   L_f[x(N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118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m^o[x(m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9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_m} \left \{ &#10;L_f[x(N)] +&#10;\sum_{k=m}^{N-1}&#10;L[x(k),u(k)] 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6"/>
  <p:tag name="PICTUREFILESIZE" val="3535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um_{k=m}^{N-1}&#10;L[x(k),u(k)] =&#10;L[x(m),u(m)] + &#10; \sum_{k=m+1}^{N-1}&#10;L[x(k),u(k)]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4"/>
  <p:tag name="BOXFONT" val="10"/>
  <p:tag name="BOXWRAP" val="False"/>
  <p:tag name="WORKAROUNDTRANSPARENCYBUG" val="False"/>
  <p:tag name="ALLOWFONTSUBSTITUTION" val="False"/>
  <p:tag name="BITMAPFORMAT" val="pngmono"/>
  <p:tag name="ORIGWIDTH" val="557"/>
  <p:tag name="PICTUREFILESIZE" val="368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2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7"/>
  <p:tag name="PICTUREFILESIZE" val="61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{m+1}^o[x(m+1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76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_m} \left \{ &#10;L_f[x(N)] +  L[x(m),u(m)] + &#10;\sum_{k=m+1}^{N-1}&#10;L[x(k),u(k)]&#10; 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9"/>
  <p:tag name="PICTUREFILESIZE" val="4337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min_{u(m)} \min_{U_{m+1}} \left \{ &#10;L_f[x(N)] +  L[x(m),u(m)] + &#10;\sum_{k=m+1}^{N-1}&#10;L[x(k),u(k)]&#10; 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7"/>
  <p:tag name="PICTUREFILESIZE" val="4263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min_{u(m)} \left \{ &#10;L[x(m),u(m)] + \min_{U_{m+1}} \left\{ L_f[x(N)] +&#10;\sum_{k=m+1}^{N-1}&#10;L[x(k),u(k)]&#10; \right\}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8"/>
  <p:tag name="PICTUREFILESIZE" val="4480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J_{m+1}^o[Ax(m) + Bu(m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1"/>
  <p:tag name="PICTUREFILESIZE" val="1300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m = 0,1,\ldots,N-2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743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&#10;= \min_{u(m)} \left \{ &#10;L[x(m),u(m)] + J_{m+1}^o[Ax(m) + Bu(m)] \right\}&#10;\end{align*}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4"/>
  <p:tag name="PICTUREFILESIZE" val="316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_m} \left \{ &#10;L_f[x(N)] +&#10;\sum_{k=m}^{N-1}&#10;L[x(k),u(k)] 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6"/>
  <p:tag name="PICTUREFILESIZE" val="3535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m = 0,1,\ldots,N-2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74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(m)} \left \{ &#10;L[x(m),u(m)] + J_{m+1}^o[x(m+1)] 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3"/>
  <p:tag name="PICTUREFILESIZE" val="287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N^o[x(N)] = L_f[x(N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1182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54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N^o[x(N)] = L_f[x(N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1182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(m)} \left \{ &#10;L[x(m),u(m)] + J_{m+1}^o[x(m+1)] 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3"/>
  <p:tag name="PICTUREFILESIZE" val="2879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544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{N-1}^o[x(N-1)] = \min_{u(N-1)} \left \{ &#10;L[x(N-1),u(N-1)] + L_f[(x(N)] 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7"/>
  <p:tag name="PICTUREFILESIZE" val="3206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0(N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485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8"/>
  <p:tag name="PICTUREFILESIZE" val="345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N)  &amp;=&amp;  A\, x(N-1)   + B \, u(N-1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44"/>
  <p:tag name="PICTUREFILESIZE" val="1430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0(N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485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u^0(k),\:\: k=0,\,1,\,2\,\cdots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9"/>
  <p:tag name="PICTUREFILESIZE" val="867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N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08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N-1)  &amp;=&amp;  A\, x(N-2)   + B \, u(N-2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1610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0(N-2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543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{N-2}^o[x(N-2)] = \min_{u(N-2)} \left \{ &#10;L[x(N-2),u(N-2)] + J_{N-1}^o[x(N-1)] 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2"/>
  <p:tag name="PICTUREFILESIZE" val="3616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N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08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0(N-2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543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N-2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70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L[x(k),u(k)] = &#10;\begin{bmatrix} x(k) \\ u(k) \end{bmatrix}^T&#10;\begin{bmatrix} Q &amp; S \\ S^T &amp; R \end{bmatrix}&#10;\begin{bmatrix} x(k) \\ u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5"/>
  <p:tag name="PICTUREFILESIZE" val="3112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N^o[x(N)] = L_f[x(N)] = x^T(N) \, Q_{_f} \, x(N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205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(m)} \left \{ &#10;L[x(m),u(m)] + J_{m+1}^o[x(m+1)] 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3"/>
  <p:tag name="PICTUREFILESIZE" val="287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14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54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min_u \begin{bmatrix} x \\ u \end{bmatrix}^T&#10;\begin{bmatrix} M_{11} &amp; M_{12} \\ M_{12}^T &amp; M_{22} \end{bmatrix}&#10;\begin{bmatrix} x \\ u \end{bmatrix} &#10;= x^T \big( M_{11} - M_{12} M_{22}^{-1} M_{12}^T \big) x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27"/>
  <p:tag name="PICTUREFILESIZE" val="104506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^o = -M_{22}^{-1} M_{12}^T x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8"/>
  <p:tag name="PICTUREFILESIZE" val="16444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 \\ u \end{bmatrix}^T&#10;\begin{bmatrix} M_{11} &amp; M_{12} \\ M_{12}^T &amp; M_{22} \end{bmatrix}&#10;\begin{bmatrix} x \\ u \end{bmatrix} = x^T M_{11} x + x^T M_{12} u + u^T M_{12}^T x + u^T M_{22} u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30"/>
  <p:tag name="PICTUREFILESIZE" val="4176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(u + M_{22}^{-1} M_{12}^T x)^T M_{22} (u + M_{22}^{-1} M_{12}^T x)&#10;- x^T M_{12} M_{22}^{-1} M_{12}^T x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65"/>
  <p:tag name="PICTUREFILESIZE" val="3353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_{22} \succ 0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0"/>
  <p:tag name="PICTUREFILESIZE" val="5046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min_u \begin{bmatrix} x \\ u \end{bmatrix}^T&#10;\begin{bmatrix} M_{11} &amp; M_{12} \\ M_{12}^T &amp; M_{22} \end{bmatrix}&#10;\begin{bmatrix} x \\ u \end{bmatrix} &#10;= x^T \big( M_{11} - M_{12} M_{22}^{-1} M_{12}^T \big) x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27"/>
  <p:tag name="PICTUREFILESIZE" val="104506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^o = -M_{22}^{-1} M_{12}^T x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8"/>
  <p:tag name="PICTUREFILESIZE" val="16444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 \\ u \end{bmatrix}^T&#10;\begin{bmatrix} M_{11} &amp; M_{12} \\ M_{12}^T &amp; M_{22} \end{bmatrix}&#10;\begin{bmatrix} x \\ u \end{bmatrix} &#10;&amp; = x^T (M_{11} - M_{12} M_{22}^{-1} M_{12}^T) x \\&#10;&amp; \quad + (u + M_{22}^{-1} M_{12}^T x)^T M_{22} (u + M_{22}^{-1} M_{12}^T x)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26"/>
  <p:tag name="PICTUREFILESIZE" val="6139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_{22} \succ 0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0"/>
  <p:tag name="PICTUREFILESIZE" val="504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 \\ u^o \end{bmatrix}^T&#10;\begin{bmatrix} M_{11} &amp; M_{12} \\ M_{12}^T &amp; M_{22} \end{bmatrix}&#10;\begin{bmatrix} x \\ u^o \end{bmatrix} &#10;&amp; = x^T (M_{11} - M_{12} M_{22}^{-1} M_{12}^T) x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00"/>
  <p:tag name="PICTUREFILESIZE" val="3698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geq x^T (M_{11} - M_{12} M_{22}^{-1} M_{12}^T) x, \quad \forall u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819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N) &amp; = Q_{_f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04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k^o[x(k)] = x(k)^T P(k) x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36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^o(k) = -K(k+1) x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1"/>
  <p:tag name="PICTUREFILESIZE" val="1154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(k) &amp; = [B^T P(k) B + R]^{-1} [B^T P(k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1996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&amp; = A^T P(k) A + Q \\&#10;&amp; \quad - [A^T P(k) B + S] [B^T P(k) B + R]^{-1} [B^T P(k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22"/>
  <p:tag name="PICTUREFILESIZE" val="3961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{k+1}^o[x(k+1)] = x(k+1)^T P(k+1) x(k+1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43"/>
  <p:tag name="PICTUREFILESIZE" val="1718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{k+1}^o[x(k+1)] = [Ax(k) + Bu(k)]^T P(k+1) [Ax(k) + Bu(k)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2973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egin{bmatrix} A &amp; B \end{bmatrix}&#10;\begin{bmatrix} x(k) \\ u(k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10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N^o[x(N)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607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97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egin{bmatrix} x(k) \\ u(k) \end{bmatrix}^T &#10;\begin{bmatrix} A^T \\ B^T \end{bmatrix}&#10;P(k+1)&#10;\begin{bmatrix} A &amp; B \end{bmatrix}&#10;\begin{bmatrix} x(k) \\ u(k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6"/>
  <p:tag name="PICTUREFILESIZE" val="2814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egin{bmatrix} x(k) \\ u(k) \end{bmatrix}^T &#10;\begin{bmatrix} A^T P(k+1) A &amp; A^T P(k+1) B \\ B^T P(k+1) A &amp; B^T P(k+1) B \end{bmatrix}&#10;\begin{bmatrix} x(k) \\ u(k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72"/>
  <p:tag name="PICTUREFILESIZE" val="4303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{k+1}^o[x(k+1)] = [Ax(k) + Bu(k)]^T P(k+1) [Ax(k) + Bu(k)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2973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B \end{bmatrix}&#10;\begin{bmatrix} x(k) \\ u(k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3"/>
  <p:tag name="PICTUREFILESIZE" val="984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min_{u(k)} \left\{ \begin{bmatrix} x(k) \\ u(k) \end{bmatrix}^T &#10;\begin{bmatrix} &#10;    A^T P(k+1) A + Q &amp; A^T P(k+1) B +S \\&#10;    B^T P(k+1) A + S^T &amp; B^T P(k+1) B +R &#10;\end{bmatrix}&#10;\begin{bmatrix} x(k) \\ u(k) \end{bmatrix} \right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45"/>
  <p:tag name="PICTUREFILESIZE" val="5917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k^o[x(k)] = \min_{u(k)} \big\{ &#10;L[x(k),u(k)] + J_{k+1}^o[x(k+1)] \big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9"/>
  <p:tag name="PICTUREFILESIZE" val="2705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min_{u(k)} \left\{ \begin{bmatrix} x(k) \\ u(k) \end{bmatrix}^T &#10;\begin{bmatrix} Q &amp; S \\ S^T &amp; R \end{bmatrix}&#10;\begin{bmatrix} x(k) \\ u(k) \end{bmatrix}&#10;+ \begin{bmatrix} x(k) \\ u(k) \end{bmatrix}^T &#10;\begin{bmatrix}&#10;    A^T P(k+1) A &amp; A^T P(k+1) B \\&#10;    B^T P(k+1) A &amp; B^T P(k+1) B \end{bmatrix}&#10;\begin{bmatrix} x(k) \\ u(k) \end{bmatrix} \right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7032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k^o[x(k)] = \min_{u(k)} \left\{ \begin{bmatrix} x(k) \\ u(k) \end{bmatrix}^T &#10;\begin{bmatrix} &#10;    A^T P(k+1) A + Q &amp; A^T P(k+1) B +S \\&#10;    B^T P(k+1) A + S^T &amp; B^T P(k+1) B +R &#10;\end{bmatrix}&#10;\begin{bmatrix} x(k) \\ u(k) \end{bmatrix} \right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65971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36316</TotalTime>
  <Words>1573</Words>
  <Application>Microsoft Office PowerPoint</Application>
  <PresentationFormat>On-screen Show (4:3)</PresentationFormat>
  <Paragraphs>476</Paragraphs>
  <Slides>54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ME233 Advanced Control II Lecture 1  Dynamic Programming &amp; Optimal Linear Quadratic Regulators (LQR)  </vt:lpstr>
      <vt:lpstr>Outline</vt:lpstr>
      <vt:lpstr>Dynamic Programming</vt:lpstr>
      <vt:lpstr>Dynamic Programming</vt:lpstr>
      <vt:lpstr>Dynamic Programming</vt:lpstr>
      <vt:lpstr>Dynamic Programming Example</vt:lpstr>
      <vt:lpstr>Dynamic Programming Example</vt:lpstr>
      <vt:lpstr>Dynamic Programming Example</vt:lpstr>
      <vt:lpstr>Dynamic Programming Example</vt:lpstr>
      <vt:lpstr>Dynamic Programming Example</vt:lpstr>
      <vt:lpstr>Dynamic Programming</vt:lpstr>
      <vt:lpstr>Dynamic Programming Example</vt:lpstr>
      <vt:lpstr>Dynamic Programming Example</vt:lpstr>
      <vt:lpstr>Dynamic Programming Example</vt:lpstr>
      <vt:lpstr>Dynamic Programming Example</vt:lpstr>
      <vt:lpstr>Dynamic Programming Example</vt:lpstr>
      <vt:lpstr>Dynamic Programming Example</vt:lpstr>
      <vt:lpstr>LTI Optimal regulators</vt:lpstr>
      <vt:lpstr>Finite Horizon LQ optimal regulator</vt:lpstr>
      <vt:lpstr>Finite Horizon LQ optimal regulator</vt:lpstr>
      <vt:lpstr>LQ Cost Functional:</vt:lpstr>
      <vt:lpstr>LQ Cost Functional:</vt:lpstr>
      <vt:lpstr>Additional notation</vt:lpstr>
      <vt:lpstr>Dynamic Programming</vt:lpstr>
      <vt:lpstr>Optimal Incremental Cost Function</vt:lpstr>
      <vt:lpstr>Optimal Cost Function</vt:lpstr>
      <vt:lpstr>Dynamic Programming</vt:lpstr>
      <vt:lpstr>Dynamic Programming</vt:lpstr>
      <vt:lpstr>Dynamic Programming</vt:lpstr>
      <vt:lpstr>Bellman Equation</vt:lpstr>
      <vt:lpstr>Recursive Solution to the Bellman Equation</vt:lpstr>
      <vt:lpstr>Recursive Solution to the Bellman Equation</vt:lpstr>
      <vt:lpstr>Recursive Solution to the Bellman Equation</vt:lpstr>
      <vt:lpstr>Solving the Bellman Equation for a LQR </vt:lpstr>
      <vt:lpstr>Minimization of quadratic functions</vt:lpstr>
      <vt:lpstr>Minimization of quadratic functions</vt:lpstr>
      <vt:lpstr>Finite-horizon LQR solution</vt:lpstr>
      <vt:lpstr>Proof of finite-horizon LQR solution</vt:lpstr>
      <vt:lpstr>Proof of finite-horizon LQR solution</vt:lpstr>
      <vt:lpstr>Proof of finite-horizon LQR solution</vt:lpstr>
      <vt:lpstr>Proof of finite-horizon LQR solution</vt:lpstr>
      <vt:lpstr>Example – Double Integrator</vt:lpstr>
      <vt:lpstr>Example – Double Integrator</vt:lpstr>
      <vt:lpstr>Example – Double Integrator (DI)</vt:lpstr>
      <vt:lpstr>Example – DI Finite Horizon Case 1</vt:lpstr>
      <vt:lpstr>Example – DI Finite Horizon Case 2</vt:lpstr>
      <vt:lpstr>Example – DI Finite Horizon Case 3</vt:lpstr>
      <vt:lpstr>Example – DI Finite Horizon  </vt:lpstr>
      <vt:lpstr>Properties of Matrix P(k)</vt:lpstr>
      <vt:lpstr>Properties of Matrix P(k)</vt:lpstr>
      <vt:lpstr>Properties of Matrix P(k)</vt:lpstr>
      <vt:lpstr>Summary</vt:lpstr>
      <vt:lpstr>Summary</vt:lpstr>
      <vt:lpstr>Summary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755</cp:revision>
  <dcterms:created xsi:type="dcterms:W3CDTF">2003-05-19T17:57:23Z</dcterms:created>
  <dcterms:modified xsi:type="dcterms:W3CDTF">2016-01-21T11:13:35Z</dcterms:modified>
</cp:coreProperties>
</file>