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2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926" r:id="rId3"/>
    <p:sldId id="924" r:id="rId4"/>
    <p:sldId id="923" r:id="rId5"/>
    <p:sldId id="874" r:id="rId6"/>
    <p:sldId id="936" r:id="rId7"/>
    <p:sldId id="925" r:id="rId8"/>
    <p:sldId id="959" r:id="rId9"/>
    <p:sldId id="960" r:id="rId10"/>
    <p:sldId id="972" r:id="rId11"/>
    <p:sldId id="973" r:id="rId12"/>
    <p:sldId id="877" r:id="rId13"/>
    <p:sldId id="961" r:id="rId14"/>
    <p:sldId id="962" r:id="rId15"/>
    <p:sldId id="963" r:id="rId16"/>
    <p:sldId id="964" r:id="rId17"/>
    <p:sldId id="965" r:id="rId18"/>
    <p:sldId id="966" r:id="rId19"/>
    <p:sldId id="967" r:id="rId20"/>
    <p:sldId id="968" r:id="rId21"/>
    <p:sldId id="969" r:id="rId22"/>
    <p:sldId id="970" r:id="rId23"/>
    <p:sldId id="971" r:id="rId24"/>
    <p:sldId id="927" r:id="rId25"/>
    <p:sldId id="878" r:id="rId26"/>
    <p:sldId id="879" r:id="rId27"/>
    <p:sldId id="880" r:id="rId28"/>
    <p:sldId id="881" r:id="rId29"/>
  </p:sldIdLst>
  <p:sldSz cx="9144000" cy="6858000" type="screen4x3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34" autoAdjust="0"/>
  </p:normalViewPr>
  <p:slideViewPr>
    <p:cSldViewPr>
      <p:cViewPr>
        <p:scale>
          <a:sx n="80" d="100"/>
          <a:sy n="80" d="100"/>
        </p:scale>
        <p:origin x="-1248" y="-222"/>
      </p:cViewPr>
      <p:guideLst>
        <p:guide orient="horz" pos="2160"/>
        <p:guide pos="30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25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DC28C34E-CCE0-46EF-9576-90720B2E5E20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C352-776E-421C-A668-D4CAFAFDC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F3B5-B1CB-4FFD-A343-739A2F21B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D9-2DA7-4751-9B09-79EBCC77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1901-B57E-4A03-896A-403AACFA1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7FC1-C82E-4F79-A130-7B6F7271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4B8E-616A-439A-BEF6-04E63998F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C35D-44FF-44C2-8B6B-955E05317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9FC0-280F-49D3-8638-3700DED3A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7144F-374E-47D7-A65C-CCC7AE67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0579-069A-4B7E-B412-B75D82F48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733F-92E3-4D51-B7E3-319997BB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C6AB539A-3EFB-4B10-BCE3-FF7AF9CD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40.xml"/><Relationship Id="rId16" Type="http://schemas.openxmlformats.org/officeDocument/2006/relationships/image" Target="../media/image40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5.png"/><Relationship Id="rId5" Type="http://schemas.openxmlformats.org/officeDocument/2006/relationships/tags" Target="../tags/tag43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3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37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6.png"/><Relationship Id="rId17" Type="http://schemas.openxmlformats.org/officeDocument/2006/relationships/image" Target="../media/image48.png"/><Relationship Id="rId2" Type="http://schemas.openxmlformats.org/officeDocument/2006/relationships/tags" Target="../tags/tag49.xml"/><Relationship Id="rId16" Type="http://schemas.openxmlformats.org/officeDocument/2006/relationships/image" Target="../media/image47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45.png"/><Relationship Id="rId5" Type="http://schemas.openxmlformats.org/officeDocument/2006/relationships/tags" Target="../tags/tag52.xml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5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1.xml"/><Relationship Id="rId7" Type="http://schemas.openxmlformats.org/officeDocument/2006/relationships/image" Target="../media/image50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63.xml"/><Relationship Id="rId10" Type="http://schemas.openxmlformats.org/officeDocument/2006/relationships/image" Target="../media/image54.png"/><Relationship Id="rId4" Type="http://schemas.openxmlformats.org/officeDocument/2006/relationships/tags" Target="../tags/tag62.xml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6.xml"/><Relationship Id="rId7" Type="http://schemas.openxmlformats.org/officeDocument/2006/relationships/image" Target="../media/image56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5" Type="http://schemas.openxmlformats.org/officeDocument/2006/relationships/tags" Target="../tags/tag68.xml"/><Relationship Id="rId10" Type="http://schemas.openxmlformats.org/officeDocument/2006/relationships/image" Target="../media/image59.png"/><Relationship Id="rId4" Type="http://schemas.openxmlformats.org/officeDocument/2006/relationships/tags" Target="../tags/tag67.xml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5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6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3.png"/><Relationship Id="rId5" Type="http://schemas.openxmlformats.org/officeDocument/2006/relationships/tags" Target="../tags/tag73.xml"/><Relationship Id="rId15" Type="http://schemas.openxmlformats.org/officeDocument/2006/relationships/image" Target="../media/image55.png"/><Relationship Id="rId10" Type="http://schemas.openxmlformats.org/officeDocument/2006/relationships/image" Target="../media/image62.png"/><Relationship Id="rId4" Type="http://schemas.openxmlformats.org/officeDocument/2006/relationships/tags" Target="../tags/tag72.xm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6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55.png"/><Relationship Id="rId5" Type="http://schemas.openxmlformats.org/officeDocument/2006/relationships/tags" Target="../tags/tag80.xml"/><Relationship Id="rId15" Type="http://schemas.openxmlformats.org/officeDocument/2006/relationships/image" Target="../media/image66.png"/><Relationship Id="rId10" Type="http://schemas.openxmlformats.org/officeDocument/2006/relationships/image" Target="../media/image62.png"/><Relationship Id="rId4" Type="http://schemas.openxmlformats.org/officeDocument/2006/relationships/tags" Target="../tags/tag79.xml"/><Relationship Id="rId9" Type="http://schemas.openxmlformats.org/officeDocument/2006/relationships/image" Target="../media/image67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63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68.png"/><Relationship Id="rId5" Type="http://schemas.openxmlformats.org/officeDocument/2006/relationships/tags" Target="../tags/tag87.xml"/><Relationship Id="rId15" Type="http://schemas.openxmlformats.org/officeDocument/2006/relationships/image" Target="../media/image66.png"/><Relationship Id="rId10" Type="http://schemas.openxmlformats.org/officeDocument/2006/relationships/image" Target="../media/image55.png"/><Relationship Id="rId4" Type="http://schemas.openxmlformats.org/officeDocument/2006/relationships/tags" Target="../tags/tag86.xml"/><Relationship Id="rId9" Type="http://schemas.openxmlformats.org/officeDocument/2006/relationships/image" Target="../media/image62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3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7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1.png"/><Relationship Id="rId5" Type="http://schemas.openxmlformats.org/officeDocument/2006/relationships/tags" Target="../tags/tag94.xml"/><Relationship Id="rId10" Type="http://schemas.openxmlformats.org/officeDocument/2006/relationships/image" Target="../media/image70.png"/><Relationship Id="rId4" Type="http://schemas.openxmlformats.org/officeDocument/2006/relationships/tags" Target="../tags/tag93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99.xml"/><Relationship Id="rId7" Type="http://schemas.openxmlformats.org/officeDocument/2006/relationships/image" Target="../media/image75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tags" Target="../tags/tag100.xml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03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78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tags" Target="../tags/tag105.xml"/><Relationship Id="rId10" Type="http://schemas.openxmlformats.org/officeDocument/2006/relationships/image" Target="../media/image81.png"/><Relationship Id="rId4" Type="http://schemas.openxmlformats.org/officeDocument/2006/relationships/tags" Target="../tags/tag104.xml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8.xml"/><Relationship Id="rId7" Type="http://schemas.openxmlformats.org/officeDocument/2006/relationships/image" Target="../media/image84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8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11.xml"/><Relationship Id="rId7" Type="http://schemas.openxmlformats.org/officeDocument/2006/relationships/image" Target="../media/image86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85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3.xml"/><Relationship Id="rId10" Type="http://schemas.openxmlformats.org/officeDocument/2006/relationships/image" Target="../media/image10.png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23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28.xml"/><Relationship Id="rId10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2C657-10A8-45C7-AEB5-B87023E55DEA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Stationary </a:t>
            </a:r>
            <a:br>
              <a:rPr lang="en-US" dirty="0"/>
            </a:br>
            <a:r>
              <a:rPr lang="en-US" dirty="0"/>
              <a:t>Linear Quadratic Gaussian (LQG)</a:t>
            </a:r>
            <a:br>
              <a:rPr lang="en-US" dirty="0"/>
            </a:br>
            <a:r>
              <a:rPr lang="en-US" dirty="0"/>
              <a:t>Optimal Control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(ME233 Class Notes pp.LQG1-LQG7)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CMSY8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form of LQG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63852" y="1752600"/>
            <a:ext cx="5823052" cy="1448070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>
            <a:off x="7162800" y="1752600"/>
            <a:ext cx="381000" cy="1066800"/>
          </a:xfrm>
          <a:prstGeom prst="rightBrace">
            <a:avLst>
              <a:gd name="adj1" fmla="val 2096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 bwMode="auto">
          <a:xfrm>
            <a:off x="7162800" y="2895600"/>
            <a:ext cx="381000" cy="457200"/>
          </a:xfrm>
          <a:prstGeom prst="rightBrace">
            <a:avLst>
              <a:gd name="adj1" fmla="val 2096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200" y="1905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err="1">
                <a:latin typeface="+mj-lt"/>
                <a:cs typeface="Times New Roman" pitchFamily="18" charset="0"/>
              </a:rPr>
              <a:t>Kalman</a:t>
            </a:r>
            <a:r>
              <a:rPr lang="en-US" sz="2000" i="0" dirty="0">
                <a:latin typeface="+mj-lt"/>
                <a:cs typeface="Times New Roman" pitchFamily="18" charset="0"/>
              </a:rPr>
              <a:t> filter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895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latin typeface="+mj-lt"/>
                <a:cs typeface="Times New Roman" pitchFamily="18" charset="0"/>
              </a:rPr>
              <a:t>LQR</a:t>
            </a:r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18043" y="4495800"/>
            <a:ext cx="4917532" cy="331213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533401" y="5105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  <a:cs typeface="Times New Roman" pitchFamily="18" charset="0"/>
              </a:rPr>
              <a:t>Plugging this expression for </a:t>
            </a:r>
            <a:r>
              <a:rPr lang="en-US" dirty="0" err="1">
                <a:latin typeface="+mj-lt"/>
                <a:cs typeface="Times New Roman" pitchFamily="18" charset="0"/>
              </a:rPr>
              <a:t>u</a:t>
            </a:r>
            <a:r>
              <a:rPr lang="en-US" baseline="30000" dirty="0" err="1">
                <a:latin typeface="+mj-lt"/>
                <a:cs typeface="Times New Roman" pitchFamily="18" charset="0"/>
              </a:rPr>
              <a:t>o</a:t>
            </a:r>
            <a:r>
              <a:rPr lang="en-US" dirty="0">
                <a:latin typeface="+mj-lt"/>
                <a:cs typeface="Times New Roman" pitchFamily="18" charset="0"/>
              </a:rPr>
              <a:t>(k)</a:t>
            </a:r>
            <a:r>
              <a:rPr lang="en-US" i="0" dirty="0">
                <a:latin typeface="+mj-lt"/>
                <a:cs typeface="Times New Roman" pitchFamily="18" charset="0"/>
              </a:rPr>
              <a:t> into the expression for</a:t>
            </a:r>
          </a:p>
          <a:p>
            <a:r>
              <a:rPr lang="en-US" i="0" dirty="0">
                <a:latin typeface="+mj-lt"/>
                <a:cs typeface="Times New Roman" pitchFamily="18" charset="0"/>
              </a:rPr>
              <a:t>                 yields the state space model on the next slide</a:t>
            </a: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5562600"/>
            <a:ext cx="1295245" cy="355366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533401" y="3657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  <a:cs typeface="Times New Roman" pitchFamily="18" charset="0"/>
              </a:rPr>
              <a:t>Eliminating            from the expression for </a:t>
            </a:r>
            <a:r>
              <a:rPr lang="en-US" dirty="0" err="1">
                <a:latin typeface="+mj-lt"/>
                <a:cs typeface="Times New Roman" pitchFamily="18" charset="0"/>
              </a:rPr>
              <a:t>u</a:t>
            </a:r>
            <a:r>
              <a:rPr lang="en-US" baseline="30000" dirty="0" err="1">
                <a:latin typeface="+mj-lt"/>
                <a:cs typeface="Times New Roman" pitchFamily="18" charset="0"/>
              </a:rPr>
              <a:t>o</a:t>
            </a:r>
            <a:r>
              <a:rPr lang="en-US" dirty="0">
                <a:latin typeface="+mj-lt"/>
                <a:cs typeface="Times New Roman" pitchFamily="18" charset="0"/>
              </a:rPr>
              <a:t>(k)</a:t>
            </a:r>
            <a:r>
              <a:rPr lang="en-US" i="0" dirty="0">
                <a:latin typeface="+mj-lt"/>
                <a:cs typeface="Times New Roman" pitchFamily="18" charset="0"/>
              </a:rPr>
              <a:t> yields</a:t>
            </a: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62200" y="3733800"/>
            <a:ext cx="615889" cy="3555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form of LQG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32766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K</a:t>
            </a:r>
            <a:r>
              <a:rPr lang="en-US" sz="2800" i="0" dirty="0">
                <a:latin typeface="+mj-lt"/>
                <a:cs typeface="Times New Roman" pitchFamily="18" charset="0"/>
              </a:rPr>
              <a:t> is the standard deterministic LQR gain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F</a:t>
            </a:r>
            <a:r>
              <a:rPr lang="en-US" sz="2800" i="0" dirty="0">
                <a:latin typeface="+mj-lt"/>
                <a:cs typeface="Times New Roman" pitchFamily="18" charset="0"/>
              </a:rPr>
              <a:t> and </a:t>
            </a:r>
            <a:r>
              <a:rPr lang="en-US" sz="2800" dirty="0">
                <a:latin typeface="+mj-lt"/>
                <a:cs typeface="Times New Roman" pitchFamily="18" charset="0"/>
              </a:rPr>
              <a:t>L</a:t>
            </a:r>
            <a:r>
              <a:rPr lang="en-US" sz="2800" i="0" dirty="0">
                <a:latin typeface="+mj-lt"/>
                <a:cs typeface="Times New Roman" pitchFamily="18" charset="0"/>
              </a:rPr>
              <a:t> are the standard </a:t>
            </a:r>
            <a:r>
              <a:rPr lang="en-US" sz="2800" i="0" dirty="0" err="1">
                <a:latin typeface="+mj-lt"/>
                <a:cs typeface="Times New Roman" pitchFamily="18" charset="0"/>
              </a:rPr>
              <a:t>Kalman</a:t>
            </a:r>
            <a:r>
              <a:rPr lang="en-US" sz="2800" i="0" dirty="0">
                <a:latin typeface="+mj-lt"/>
                <a:cs typeface="Times New Roman" pitchFamily="18" charset="0"/>
              </a:rPr>
              <a:t> filter gains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1524000"/>
            <a:ext cx="8610600" cy="160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8279" y="1828800"/>
            <a:ext cx="8458841" cy="936335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304800" y="5410200"/>
            <a:ext cx="7346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closed-loop poles are the </a:t>
            </a:r>
            <a:r>
              <a:rPr lang="en-US" sz="2800" i="0" dirty="0" err="1">
                <a:latin typeface="+mj-lt"/>
              </a:rPr>
              <a:t>eigenvalues</a:t>
            </a:r>
            <a:r>
              <a:rPr lang="en-US" sz="2800" i="0" dirty="0">
                <a:latin typeface="+mj-lt"/>
              </a:rPr>
              <a:t> of</a:t>
            </a:r>
          </a:p>
          <a:p>
            <a:r>
              <a:rPr lang="en-US" sz="2800" dirty="0">
                <a:latin typeface="+mj-lt"/>
              </a:rPr>
              <a:t>A – BK </a:t>
            </a:r>
            <a:r>
              <a:rPr lang="en-US" sz="2800" i="0" dirty="0">
                <a:latin typeface="+mj-lt"/>
              </a:rPr>
              <a:t>and the </a:t>
            </a:r>
            <a:r>
              <a:rPr lang="en-US" sz="2800" i="0" dirty="0" err="1">
                <a:latin typeface="+mj-lt"/>
              </a:rPr>
              <a:t>eigenvalues</a:t>
            </a:r>
            <a:r>
              <a:rPr lang="en-US" sz="2800" i="0" dirty="0">
                <a:latin typeface="+mj-lt"/>
              </a:rPr>
              <a:t> of </a:t>
            </a:r>
            <a:r>
              <a:rPr lang="en-US" sz="2800" dirty="0">
                <a:latin typeface="+mj-lt"/>
              </a:rPr>
              <a:t>A – LC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>
                <a:latin typeface="Helvetica" pitchFamily="34" charset="0"/>
              </a:rPr>
              <a:t>Theorem (cont’d): </a:t>
            </a:r>
          </a:p>
          <a:p>
            <a:pPr>
              <a:lnSpc>
                <a:spcPct val="6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b)	The optimal cost is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A3288D-6BF3-43EA-B512-5E10E618CD08}" type="slidenum">
              <a:rPr lang="en-US"/>
              <a:pPr/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 stationary LQG</a:t>
            </a:r>
          </a:p>
        </p:txBody>
      </p:sp>
      <p:pic>
        <p:nvPicPr>
          <p:cNvPr id="6042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895600"/>
            <a:ext cx="63230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181600"/>
            <a:ext cx="7002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(see the derivation of this result at the end)</a:t>
            </a:r>
            <a:endParaRPr lang="en-US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410200" y="4343400"/>
            <a:ext cx="3168875" cy="3944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existence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Existence of infinite-horizon LQR solution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(A,B) </a:t>
            </a:r>
            <a:r>
              <a:rPr lang="en-US" dirty="0" err="1"/>
              <a:t>stabilizable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,A) </a:t>
            </a:r>
            <a:r>
              <a:rPr lang="en-US" dirty="0"/>
              <a:t>has no unobservable modes on the unit circle</a:t>
            </a:r>
          </a:p>
          <a:p>
            <a:pPr lvl="1"/>
            <a:endParaRPr lang="en-US" dirty="0"/>
          </a:p>
          <a:p>
            <a:r>
              <a:rPr lang="en-US" dirty="0"/>
              <a:t>Existence of stationary KF solution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(C,A) </a:t>
            </a:r>
            <a:r>
              <a:rPr lang="en-US" dirty="0"/>
              <a:t>detectable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(A, 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has no uncontrollable modes on the unit 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G(z)</a:t>
            </a:r>
            <a:r>
              <a:rPr lang="en-US" dirty="0"/>
              <a:t> be a </a:t>
            </a:r>
            <a:r>
              <a:rPr lang="en-US" u="sng" dirty="0"/>
              <a:t>stable</a:t>
            </a:r>
            <a:r>
              <a:rPr lang="en-US" dirty="0"/>
              <a:t> discrete-time transfer function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norm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G(z)</a:t>
            </a:r>
            <a:r>
              <a:rPr lang="en-US" dirty="0"/>
              <a:t> is defined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62000" y="4495800"/>
            <a:ext cx="7525181" cy="815126"/>
          </a:xfrm>
          <a:prstGeom prst="rect">
            <a:avLst/>
          </a:prstGeom>
          <a:noFill/>
          <a:ln/>
          <a:effectLst/>
        </p:spPr>
      </p:pic>
      <p:sp>
        <p:nvSpPr>
          <p:cNvPr id="9" name="Left Brace 8"/>
          <p:cNvSpPr/>
          <p:nvPr/>
        </p:nvSpPr>
        <p:spPr bwMode="auto">
          <a:xfrm rot="5400000">
            <a:off x="5753100" y="2476500"/>
            <a:ext cx="304800" cy="37338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7679" y="3276600"/>
            <a:ext cx="276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</a:t>
            </a:r>
            <a:r>
              <a:rPr lang="en-US" dirty="0" err="1"/>
              <a:t>Frobenius</a:t>
            </a:r>
            <a:r>
              <a:rPr lang="en-US" dirty="0"/>
              <a:t> norm of</a:t>
            </a:r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943600" y="3669960"/>
            <a:ext cx="967678" cy="368640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 rot="5400000">
            <a:off x="3162300" y="3695700"/>
            <a:ext cx="304800" cy="12954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3200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over frequency</a:t>
            </a:r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6000" y="5791200"/>
            <a:ext cx="6060650" cy="815130"/>
          </a:xfrm>
          <a:prstGeom prst="rect">
            <a:avLst/>
          </a:prstGeom>
          <a:noFill/>
          <a:ln/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0800000" flipV="1">
            <a:off x="3276600" y="5181600"/>
            <a:ext cx="9906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762000" y="2438400"/>
            <a:ext cx="635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Suppose </a:t>
            </a:r>
            <a:r>
              <a:rPr lang="en-US" sz="2800" dirty="0">
                <a:cs typeface="Times New Roman" pitchFamily="18" charset="0"/>
              </a:rPr>
              <a:t>U(k)</a:t>
            </a:r>
            <a:r>
              <a:rPr lang="en-US" sz="2800" i="0" dirty="0">
                <a:latin typeface="+mj-lt"/>
              </a:rPr>
              <a:t> is WSS and zero-mean,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4" name="Picture 3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14400" y="1219200"/>
            <a:ext cx="7598625" cy="815131"/>
          </a:xfrm>
          <a:prstGeom prst="rect">
            <a:avLst/>
          </a:prstGeom>
          <a:noFill/>
          <a:ln/>
          <a:effectLst/>
        </p:spPr>
      </p:pic>
      <p:grpSp>
        <p:nvGrpSpPr>
          <p:cNvPr id="36" name="Group 35"/>
          <p:cNvGrpSpPr/>
          <p:nvPr/>
        </p:nvGrpSpPr>
        <p:grpSpPr bwMode="auto">
          <a:xfrm>
            <a:off x="3276599" y="3048000"/>
            <a:ext cx="3124389" cy="851055"/>
            <a:chOff x="3276600" y="3048000"/>
            <a:chExt cx="3124389" cy="851055"/>
          </a:xfrm>
        </p:grpSpPr>
        <p:pic>
          <p:nvPicPr>
            <p:cNvPr id="30" name="Picture 29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3276738" y="3066501"/>
              <a:ext cx="610263" cy="27724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76572" y="3048000"/>
              <a:ext cx="624417" cy="27724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4587461" y="3344019"/>
              <a:ext cx="529766" cy="29113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6" name="Rectangle 25"/>
            <p:cNvSpPr/>
            <p:nvPr/>
          </p:nvSpPr>
          <p:spPr bwMode="auto">
            <a:xfrm>
              <a:off x="4386672" y="3122005"/>
              <a:ext cx="888057" cy="77705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3276600" y="3510530"/>
              <a:ext cx="1110072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274729" y="3510530"/>
              <a:ext cx="1110072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290868" y="3962400"/>
            <a:ext cx="2105062" cy="32470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25065" y="4724400"/>
            <a:ext cx="2304364" cy="45658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934466" y="5486400"/>
            <a:ext cx="396976" cy="238423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619883" y="5410200"/>
            <a:ext cx="6344729" cy="51669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20106" y="6096000"/>
            <a:ext cx="3245363" cy="457481"/>
          </a:xfrm>
          <a:prstGeom prst="rect">
            <a:avLst/>
          </a:prstGeom>
          <a:noFill/>
          <a:ln/>
          <a:effectLst/>
        </p:spPr>
      </p:pic>
      <p:sp>
        <p:nvSpPr>
          <p:cNvPr id="50" name="TextBox 49"/>
          <p:cNvSpPr txBox="1"/>
          <p:nvPr/>
        </p:nvSpPr>
        <p:spPr>
          <a:xfrm>
            <a:off x="762000" y="464820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Then</a:t>
            </a:r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5410200" y="1905000"/>
            <a:ext cx="2514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3657600" y="6629400"/>
            <a:ext cx="2971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" y="1219200"/>
            <a:ext cx="6393978" cy="815093"/>
          </a:xfrm>
          <a:prstGeom prst="rect">
            <a:avLst/>
          </a:prstGeom>
          <a:noFill/>
          <a:ln/>
          <a:effectLst/>
        </p:spPr>
      </p:pic>
      <p:sp>
        <p:nvSpPr>
          <p:cNvPr id="22" name="Left Brace 21"/>
          <p:cNvSpPr/>
          <p:nvPr/>
        </p:nvSpPr>
        <p:spPr bwMode="auto">
          <a:xfrm rot="16200000">
            <a:off x="4953000" y="609600"/>
            <a:ext cx="304800" cy="33528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95800" y="2514600"/>
            <a:ext cx="1278798" cy="408104"/>
          </a:xfrm>
          <a:prstGeom prst="rect">
            <a:avLst/>
          </a:prstGeom>
          <a:noFill/>
          <a:ln/>
          <a:effectLst/>
        </p:spPr>
      </p:pic>
      <p:grpSp>
        <p:nvGrpSpPr>
          <p:cNvPr id="26" name="Group 25"/>
          <p:cNvGrpSpPr/>
          <p:nvPr/>
        </p:nvGrpSpPr>
        <p:grpSpPr bwMode="auto">
          <a:xfrm>
            <a:off x="5486400" y="5257800"/>
            <a:ext cx="3124200" cy="851003"/>
            <a:chOff x="5486400" y="5257800"/>
            <a:chExt cx="3124200" cy="851003"/>
          </a:xfrm>
        </p:grpSpPr>
        <p:pic>
          <p:nvPicPr>
            <p:cNvPr id="31" name="Picture 3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5486538" y="5276300"/>
              <a:ext cx="610226" cy="27722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3" name="Picture 3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7986221" y="5257800"/>
              <a:ext cx="624379" cy="27722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6797182" y="5553800"/>
              <a:ext cx="529733" cy="29111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6" name="Rectangle 35"/>
            <p:cNvSpPr/>
            <p:nvPr/>
          </p:nvSpPr>
          <p:spPr bwMode="auto">
            <a:xfrm>
              <a:off x="6596404" y="5331800"/>
              <a:ext cx="888004" cy="777003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486400" y="5720302"/>
              <a:ext cx="1110004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7484408" y="5720302"/>
              <a:ext cx="1110004" cy="11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00971" y="6312003"/>
            <a:ext cx="2149582" cy="331571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828800" y="3200400"/>
            <a:ext cx="4318290" cy="463747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828800" y="4267200"/>
            <a:ext cx="3243728" cy="463708"/>
          </a:xfrm>
          <a:prstGeom prst="rect">
            <a:avLst/>
          </a:prstGeom>
          <a:noFill/>
          <a:ln/>
          <a:effectLst/>
        </p:spPr>
      </p:pic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828800" y="5105400"/>
            <a:ext cx="9144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09600" y="57150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LQG cost function can be written in this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90600" y="1524000"/>
            <a:ext cx="7143765" cy="971552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78027" y="3429000"/>
            <a:ext cx="3369621" cy="830414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990600" y="35814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define</a:t>
            </a: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5024032"/>
            <a:ext cx="7696037" cy="1083635"/>
          </a:xfrm>
          <a:prstGeom prst="rect">
            <a:avLst/>
          </a:prstGeom>
          <a:noFill/>
          <a:ln/>
          <a:effectLst/>
        </p:spPr>
      </p:pic>
      <p:sp>
        <p:nvSpPr>
          <p:cNvPr id="29" name="Right Arrow 28"/>
          <p:cNvSpPr/>
          <p:nvPr/>
        </p:nvSpPr>
        <p:spPr bwMode="auto">
          <a:xfrm>
            <a:off x="152400" y="53340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covariance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73027" y="1676400"/>
            <a:ext cx="3369621" cy="83041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30328" y="1676400"/>
            <a:ext cx="3969768" cy="83123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3200400"/>
            <a:ext cx="8083602" cy="762399"/>
          </a:xfrm>
          <a:prstGeom prst="rect">
            <a:avLst/>
          </a:prstGeom>
          <a:noFill/>
          <a:ln/>
          <a:effectLst/>
        </p:spPr>
      </p:pic>
      <p:sp>
        <p:nvSpPr>
          <p:cNvPr id="17" name="Right Arrow 16"/>
          <p:cNvSpPr/>
          <p:nvPr/>
        </p:nvSpPr>
        <p:spPr bwMode="auto">
          <a:xfrm>
            <a:off x="304800" y="3429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5448300" y="2705100"/>
            <a:ext cx="304800" cy="29718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99358" y="4419600"/>
            <a:ext cx="1757688" cy="8313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62259" y="5486400"/>
            <a:ext cx="2898101" cy="380999"/>
          </a:xfrm>
          <a:prstGeom prst="rect">
            <a:avLst/>
          </a:prstGeom>
          <a:noFill/>
          <a:ln/>
          <a:effectLst/>
        </p:spPr>
      </p:pic>
      <p:sp>
        <p:nvSpPr>
          <p:cNvPr id="26" name="Right Arrow 25"/>
          <p:cNvSpPr/>
          <p:nvPr/>
        </p:nvSpPr>
        <p:spPr bwMode="auto">
          <a:xfrm>
            <a:off x="304800" y="54864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LQG cost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730062" y="2590800"/>
            <a:ext cx="770476" cy="30175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62189" y="1524000"/>
            <a:ext cx="7429221" cy="595490"/>
          </a:xfrm>
          <a:prstGeom prst="rect">
            <a:avLst/>
          </a:prstGeom>
          <a:noFill/>
          <a:ln/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rot="5400000" flipH="1" flipV="1">
            <a:off x="7048500" y="2171700"/>
            <a:ext cx="4572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096000" y="25146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factor 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35052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define</a:t>
            </a: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276600"/>
            <a:ext cx="2972183" cy="96593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62212" y="5715000"/>
            <a:ext cx="3516500" cy="48078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59850" y="4800600"/>
            <a:ext cx="7181212" cy="522914"/>
          </a:xfrm>
          <a:prstGeom prst="rect">
            <a:avLst/>
          </a:prstGeom>
          <a:noFill/>
          <a:ln/>
          <a:effectLst/>
        </p:spPr>
      </p:pic>
      <p:sp>
        <p:nvSpPr>
          <p:cNvPr id="26" name="Right Arrow 25"/>
          <p:cNvSpPr/>
          <p:nvPr/>
        </p:nvSpPr>
        <p:spPr bwMode="auto">
          <a:xfrm>
            <a:off x="304800" y="48768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304800" y="58674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23470-A039-40E2-AC1D-11C9BD9AED97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Stationary LQG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Relationship to 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optimal control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dynamics and LQG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0" y="914400"/>
            <a:ext cx="7695728" cy="2005177"/>
          </a:xfrm>
          <a:prstGeom prst="rect">
            <a:avLst/>
          </a:prstGeom>
          <a:noFill/>
          <a:ln/>
          <a:effectLst/>
        </p:spPr>
      </p:pic>
      <p:grpSp>
        <p:nvGrpSpPr>
          <p:cNvPr id="39" name="Group 38"/>
          <p:cNvGrpSpPr/>
          <p:nvPr/>
        </p:nvGrpSpPr>
        <p:grpSpPr>
          <a:xfrm>
            <a:off x="2819400" y="3810000"/>
            <a:ext cx="3657600" cy="1676400"/>
            <a:chOff x="2819400" y="3810000"/>
            <a:chExt cx="3657600" cy="1676400"/>
          </a:xfrm>
        </p:grpSpPr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2895600" y="3886200"/>
              <a:ext cx="3541566" cy="15546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4" name="Rectangle 13"/>
            <p:cNvSpPr/>
            <p:nvPr/>
          </p:nvSpPr>
          <p:spPr bwMode="auto">
            <a:xfrm>
              <a:off x="2819400" y="3810000"/>
              <a:ext cx="3657600" cy="16764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33800" y="5867400"/>
            <a:ext cx="1905000" cy="685800"/>
            <a:chOff x="3733800" y="5867400"/>
            <a:chExt cx="1905000" cy="6858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733800" y="5867400"/>
              <a:ext cx="1905000" cy="685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0" y="5943600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Controller</a:t>
              </a:r>
            </a:p>
          </p:txBody>
        </p:sp>
      </p:grpSp>
      <p:cxnSp>
        <p:nvCxnSpPr>
          <p:cNvPr id="19" name="Straight Arrow Connector 18"/>
          <p:cNvCxnSpPr>
            <a:stCxn id="14" idx="1"/>
          </p:cNvCxnSpPr>
          <p:nvPr/>
        </p:nvCxnSpPr>
        <p:spPr bwMode="auto">
          <a:xfrm rot="10800000">
            <a:off x="1905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1905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>
            <a:off x="6477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0800000">
            <a:off x="6477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Freeform 23"/>
          <p:cNvSpPr/>
          <p:nvPr/>
        </p:nvSpPr>
        <p:spPr bwMode="auto">
          <a:xfrm>
            <a:off x="1902391" y="5181600"/>
            <a:ext cx="1831410" cy="1066800"/>
          </a:xfrm>
          <a:custGeom>
            <a:avLst/>
            <a:gdLst>
              <a:gd name="connsiteX0" fmla="*/ 34183 w 1786071"/>
              <a:gd name="connsiteY0" fmla="*/ 0 h 1051133"/>
              <a:gd name="connsiteX1" fmla="*/ 0 w 1786071"/>
              <a:gd name="connsiteY1" fmla="*/ 1034041 h 1051133"/>
              <a:gd name="connsiteX2" fmla="*/ 1786071 w 1786071"/>
              <a:gd name="connsiteY2" fmla="*/ 1051133 h 1051133"/>
              <a:gd name="connsiteX0" fmla="*/ 0 w 1751888"/>
              <a:gd name="connsiteY0" fmla="*/ 0 h 1061103"/>
              <a:gd name="connsiteX1" fmla="*/ 7834 w 1751888"/>
              <a:gd name="connsiteY1" fmla="*/ 1061103 h 1061103"/>
              <a:gd name="connsiteX2" fmla="*/ 1751888 w 1751888"/>
              <a:gd name="connsiteY2" fmla="*/ 1051133 h 1061103"/>
              <a:gd name="connsiteX0" fmla="*/ 0 w 1836633"/>
              <a:gd name="connsiteY0" fmla="*/ 0 h 1061103"/>
              <a:gd name="connsiteX1" fmla="*/ 7834 w 1836633"/>
              <a:gd name="connsiteY1" fmla="*/ 1061103 h 1061103"/>
              <a:gd name="connsiteX2" fmla="*/ 1836633 w 1836633"/>
              <a:gd name="connsiteY2" fmla="*/ 1061103 h 1061103"/>
              <a:gd name="connsiteX0" fmla="*/ 2610 w 1831410"/>
              <a:gd name="connsiteY0" fmla="*/ 0 h 1066800"/>
              <a:gd name="connsiteX1" fmla="*/ 2611 w 1831410"/>
              <a:gd name="connsiteY1" fmla="*/ 1066800 h 1066800"/>
              <a:gd name="connsiteX2" fmla="*/ 1831410 w 183141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410" h="1066800">
                <a:moveTo>
                  <a:pt x="2610" y="0"/>
                </a:moveTo>
                <a:cubicBezTo>
                  <a:pt x="5221" y="353701"/>
                  <a:pt x="0" y="713099"/>
                  <a:pt x="2611" y="1066800"/>
                </a:cubicBezTo>
                <a:lnTo>
                  <a:pt x="1831410" y="10668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5638800" y="5181600"/>
            <a:ext cx="1752600" cy="1066800"/>
          </a:xfrm>
          <a:custGeom>
            <a:avLst/>
            <a:gdLst>
              <a:gd name="connsiteX0" fmla="*/ 0 w 1914258"/>
              <a:gd name="connsiteY0" fmla="*/ 999858 h 1239140"/>
              <a:gd name="connsiteX1" fmla="*/ 1914258 w 1914258"/>
              <a:gd name="connsiteY1" fmla="*/ 1239140 h 1239140"/>
              <a:gd name="connsiteX2" fmla="*/ 1700613 w 1914258"/>
              <a:gd name="connsiteY2" fmla="*/ 0 h 1239140"/>
              <a:gd name="connsiteX0" fmla="*/ 0 w 1914258"/>
              <a:gd name="connsiteY0" fmla="*/ 1056830 h 1296112"/>
              <a:gd name="connsiteX1" fmla="*/ 1914258 w 1914258"/>
              <a:gd name="connsiteY1" fmla="*/ 1296112 h 1296112"/>
              <a:gd name="connsiteX2" fmla="*/ 1734084 w 1914258"/>
              <a:gd name="connsiteY2" fmla="*/ 0 h 1296112"/>
              <a:gd name="connsiteX0" fmla="*/ 0 w 1734084"/>
              <a:gd name="connsiteY0" fmla="*/ 1056830 h 1066800"/>
              <a:gd name="connsiteX1" fmla="*/ 1734084 w 1734084"/>
              <a:gd name="connsiteY1" fmla="*/ 1066800 h 1066800"/>
              <a:gd name="connsiteX2" fmla="*/ 1734084 w 1734084"/>
              <a:gd name="connsiteY2" fmla="*/ 0 h 1066800"/>
              <a:gd name="connsiteX0" fmla="*/ 0 w 1752600"/>
              <a:gd name="connsiteY0" fmla="*/ 1066800 h 1066800"/>
              <a:gd name="connsiteX1" fmla="*/ 1752600 w 1752600"/>
              <a:gd name="connsiteY1" fmla="*/ 1066800 h 1066800"/>
              <a:gd name="connsiteX2" fmla="*/ 1752600 w 17526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066800">
                <a:moveTo>
                  <a:pt x="0" y="1066800"/>
                </a:moveTo>
                <a:lnTo>
                  <a:pt x="1752600" y="1066800"/>
                </a:lnTo>
                <a:lnTo>
                  <a:pt x="17526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09295" y="4495800"/>
            <a:ext cx="758592" cy="36985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08921" y="5181600"/>
            <a:ext cx="759339" cy="37022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01077" y="4495800"/>
            <a:ext cx="833828" cy="37022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28487" y="5181600"/>
            <a:ext cx="779005" cy="370585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086600" y="3505200"/>
            <a:ext cx="1907501" cy="250770"/>
          </a:xfrm>
          <a:prstGeom prst="rect">
            <a:avLst/>
          </a:prstGeom>
          <a:noFill/>
          <a:ln/>
          <a:effectLst/>
        </p:spPr>
      </p:pic>
      <p:cxnSp>
        <p:nvCxnSpPr>
          <p:cNvPr id="46" name="Straight Arrow Connector 45"/>
          <p:cNvCxnSpPr/>
          <p:nvPr/>
        </p:nvCxnSpPr>
        <p:spPr bwMode="auto">
          <a:xfrm rot="5400000">
            <a:off x="7772400" y="4038600"/>
            <a:ext cx="4572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Down Arrow 46"/>
          <p:cNvSpPr/>
          <p:nvPr/>
        </p:nvSpPr>
        <p:spPr bwMode="auto">
          <a:xfrm>
            <a:off x="4038600" y="3048000"/>
            <a:ext cx="9144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62000" y="11430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i="0" dirty="0">
                <a:latin typeface="+mj-lt"/>
              </a:rPr>
              <a:t>For any given </a:t>
            </a:r>
            <a:r>
              <a:rPr lang="en-US" i="0" u="sng" dirty="0">
                <a:latin typeface="+mj-lt"/>
              </a:rPr>
              <a:t>stabilizing</a:t>
            </a:r>
            <a:r>
              <a:rPr lang="en-US" i="0" dirty="0">
                <a:latin typeface="+mj-lt"/>
              </a:rPr>
              <a:t> LTI controller, the squared </a:t>
            </a:r>
            <a:r>
              <a:rPr lang="en-US" dirty="0">
                <a:latin typeface="+mj-lt"/>
              </a:rPr>
              <a:t>H</a:t>
            </a:r>
            <a:r>
              <a:rPr lang="en-US" i="0" baseline="-25000" dirty="0">
                <a:latin typeface="+mj-lt"/>
              </a:rPr>
              <a:t>2</a:t>
            </a:r>
            <a:r>
              <a:rPr lang="en-US" i="0" dirty="0">
                <a:latin typeface="+mj-lt"/>
              </a:rPr>
              <a:t> norm of the closed-loop system is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optimal control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" name="Picture 2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882183" y="1567739"/>
            <a:ext cx="1951633" cy="369924"/>
          </a:xfrm>
          <a:prstGeom prst="rect">
            <a:avLst/>
          </a:prstGeom>
          <a:noFill/>
          <a:ln/>
          <a:effectLst/>
        </p:spPr>
      </p:pic>
      <p:grpSp>
        <p:nvGrpSpPr>
          <p:cNvPr id="40" name="Group 39"/>
          <p:cNvGrpSpPr/>
          <p:nvPr/>
        </p:nvGrpSpPr>
        <p:grpSpPr>
          <a:xfrm>
            <a:off x="2819400" y="3810000"/>
            <a:ext cx="3657600" cy="1676400"/>
            <a:chOff x="2819400" y="3810000"/>
            <a:chExt cx="3657600" cy="1676400"/>
          </a:xfrm>
        </p:grpSpPr>
        <p:pic>
          <p:nvPicPr>
            <p:cNvPr id="41" name="Picture 4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2895600" y="3886200"/>
              <a:ext cx="3541566" cy="15546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2" name="Rectangle 41"/>
            <p:cNvSpPr/>
            <p:nvPr/>
          </p:nvSpPr>
          <p:spPr bwMode="auto">
            <a:xfrm>
              <a:off x="2819400" y="3810000"/>
              <a:ext cx="3657600" cy="16764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33800" y="5867400"/>
            <a:ext cx="1905000" cy="685800"/>
            <a:chOff x="3733800" y="5867400"/>
            <a:chExt cx="1905000" cy="6858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733800" y="5867400"/>
              <a:ext cx="1905000" cy="685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5943600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Controller</a:t>
              </a:r>
            </a:p>
          </p:txBody>
        </p:sp>
      </p:grpSp>
      <p:cxnSp>
        <p:nvCxnSpPr>
          <p:cNvPr id="46" name="Straight Arrow Connector 45"/>
          <p:cNvCxnSpPr>
            <a:stCxn id="42" idx="1"/>
          </p:cNvCxnSpPr>
          <p:nvPr/>
        </p:nvCxnSpPr>
        <p:spPr bwMode="auto">
          <a:xfrm rot="10800000">
            <a:off x="1905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>
            <a:off x="1905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>
            <a:off x="6477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0800000">
            <a:off x="6477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Freeform 49"/>
          <p:cNvSpPr/>
          <p:nvPr/>
        </p:nvSpPr>
        <p:spPr bwMode="auto">
          <a:xfrm>
            <a:off x="1902391" y="5181600"/>
            <a:ext cx="1831410" cy="1066800"/>
          </a:xfrm>
          <a:custGeom>
            <a:avLst/>
            <a:gdLst>
              <a:gd name="connsiteX0" fmla="*/ 34183 w 1786071"/>
              <a:gd name="connsiteY0" fmla="*/ 0 h 1051133"/>
              <a:gd name="connsiteX1" fmla="*/ 0 w 1786071"/>
              <a:gd name="connsiteY1" fmla="*/ 1034041 h 1051133"/>
              <a:gd name="connsiteX2" fmla="*/ 1786071 w 1786071"/>
              <a:gd name="connsiteY2" fmla="*/ 1051133 h 1051133"/>
              <a:gd name="connsiteX0" fmla="*/ 0 w 1751888"/>
              <a:gd name="connsiteY0" fmla="*/ 0 h 1061103"/>
              <a:gd name="connsiteX1" fmla="*/ 7834 w 1751888"/>
              <a:gd name="connsiteY1" fmla="*/ 1061103 h 1061103"/>
              <a:gd name="connsiteX2" fmla="*/ 1751888 w 1751888"/>
              <a:gd name="connsiteY2" fmla="*/ 1051133 h 1061103"/>
              <a:gd name="connsiteX0" fmla="*/ 0 w 1836633"/>
              <a:gd name="connsiteY0" fmla="*/ 0 h 1061103"/>
              <a:gd name="connsiteX1" fmla="*/ 7834 w 1836633"/>
              <a:gd name="connsiteY1" fmla="*/ 1061103 h 1061103"/>
              <a:gd name="connsiteX2" fmla="*/ 1836633 w 1836633"/>
              <a:gd name="connsiteY2" fmla="*/ 1061103 h 1061103"/>
              <a:gd name="connsiteX0" fmla="*/ 2610 w 1831410"/>
              <a:gd name="connsiteY0" fmla="*/ 0 h 1066800"/>
              <a:gd name="connsiteX1" fmla="*/ 2611 w 1831410"/>
              <a:gd name="connsiteY1" fmla="*/ 1066800 h 1066800"/>
              <a:gd name="connsiteX2" fmla="*/ 1831410 w 183141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410" h="1066800">
                <a:moveTo>
                  <a:pt x="2610" y="0"/>
                </a:moveTo>
                <a:cubicBezTo>
                  <a:pt x="5221" y="353701"/>
                  <a:pt x="0" y="713099"/>
                  <a:pt x="2611" y="1066800"/>
                </a:cubicBezTo>
                <a:lnTo>
                  <a:pt x="1831410" y="10668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5638800" y="5181600"/>
            <a:ext cx="1752600" cy="1066800"/>
          </a:xfrm>
          <a:custGeom>
            <a:avLst/>
            <a:gdLst>
              <a:gd name="connsiteX0" fmla="*/ 0 w 1914258"/>
              <a:gd name="connsiteY0" fmla="*/ 999858 h 1239140"/>
              <a:gd name="connsiteX1" fmla="*/ 1914258 w 1914258"/>
              <a:gd name="connsiteY1" fmla="*/ 1239140 h 1239140"/>
              <a:gd name="connsiteX2" fmla="*/ 1700613 w 1914258"/>
              <a:gd name="connsiteY2" fmla="*/ 0 h 1239140"/>
              <a:gd name="connsiteX0" fmla="*/ 0 w 1914258"/>
              <a:gd name="connsiteY0" fmla="*/ 1056830 h 1296112"/>
              <a:gd name="connsiteX1" fmla="*/ 1914258 w 1914258"/>
              <a:gd name="connsiteY1" fmla="*/ 1296112 h 1296112"/>
              <a:gd name="connsiteX2" fmla="*/ 1734084 w 1914258"/>
              <a:gd name="connsiteY2" fmla="*/ 0 h 1296112"/>
              <a:gd name="connsiteX0" fmla="*/ 0 w 1734084"/>
              <a:gd name="connsiteY0" fmla="*/ 1056830 h 1066800"/>
              <a:gd name="connsiteX1" fmla="*/ 1734084 w 1734084"/>
              <a:gd name="connsiteY1" fmla="*/ 1066800 h 1066800"/>
              <a:gd name="connsiteX2" fmla="*/ 1734084 w 1734084"/>
              <a:gd name="connsiteY2" fmla="*/ 0 h 1066800"/>
              <a:gd name="connsiteX0" fmla="*/ 0 w 1752600"/>
              <a:gd name="connsiteY0" fmla="*/ 1066800 h 1066800"/>
              <a:gd name="connsiteX1" fmla="*/ 1752600 w 1752600"/>
              <a:gd name="connsiteY1" fmla="*/ 1066800 h 1066800"/>
              <a:gd name="connsiteX2" fmla="*/ 1752600 w 17526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066800">
                <a:moveTo>
                  <a:pt x="0" y="1066800"/>
                </a:moveTo>
                <a:lnTo>
                  <a:pt x="1752600" y="1066800"/>
                </a:lnTo>
                <a:lnTo>
                  <a:pt x="17526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086600" y="3505200"/>
            <a:ext cx="1907501" cy="250770"/>
          </a:xfrm>
          <a:prstGeom prst="rect">
            <a:avLst/>
          </a:prstGeom>
          <a:noFill/>
          <a:ln/>
          <a:effectLst/>
        </p:spPr>
      </p:pic>
      <p:cxnSp>
        <p:nvCxnSpPr>
          <p:cNvPr id="57" name="Straight Arrow Connector 56"/>
          <p:cNvCxnSpPr/>
          <p:nvPr/>
        </p:nvCxnSpPr>
        <p:spPr bwMode="auto">
          <a:xfrm rot="5400000">
            <a:off x="7772400" y="4038600"/>
            <a:ext cx="4572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133600" y="19812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This is equal to the stationary LQG cost!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95400" y="2514600"/>
            <a:ext cx="6781799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Minimizing the closed-loop </a:t>
            </a:r>
            <a:r>
              <a:rPr lang="en-US" dirty="0">
                <a:latin typeface="+mj-lt"/>
              </a:rPr>
              <a:t>H</a:t>
            </a:r>
            <a:r>
              <a:rPr lang="en-US" i="0" baseline="-25000" dirty="0">
                <a:latin typeface="+mj-lt"/>
              </a:rPr>
              <a:t>2</a:t>
            </a:r>
            <a:r>
              <a:rPr lang="en-US" i="0" dirty="0">
                <a:latin typeface="+mj-lt"/>
              </a:rPr>
              <a:t> norm is equivalent to minimizing the stationary LQG cost</a:t>
            </a:r>
          </a:p>
        </p:txBody>
      </p:sp>
      <p:pic>
        <p:nvPicPr>
          <p:cNvPr id="26" name="Picture 2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09295" y="4495800"/>
            <a:ext cx="758592" cy="36985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08921" y="5181600"/>
            <a:ext cx="759339" cy="37022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01077" y="4495800"/>
            <a:ext cx="833828" cy="37022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28487" y="5181600"/>
            <a:ext cx="779005" cy="3705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9" grpId="0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One way to choose an LQG cost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>
            <a:off x="2819400" y="3810000"/>
            <a:ext cx="3657600" cy="1676400"/>
            <a:chOff x="2819400" y="3810000"/>
            <a:chExt cx="3657600" cy="1676400"/>
          </a:xfrm>
        </p:grpSpPr>
        <p:pic>
          <p:nvPicPr>
            <p:cNvPr id="41" name="Picture 4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895600" y="3886200"/>
              <a:ext cx="3541566" cy="15546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2" name="Rectangle 41"/>
            <p:cNvSpPr/>
            <p:nvPr/>
          </p:nvSpPr>
          <p:spPr bwMode="auto">
            <a:xfrm>
              <a:off x="2819400" y="3810000"/>
              <a:ext cx="3657600" cy="16764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3733800" y="5867400"/>
            <a:ext cx="1905000" cy="685800"/>
            <a:chOff x="3733800" y="5867400"/>
            <a:chExt cx="1905000" cy="6858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733800" y="5867400"/>
              <a:ext cx="1905000" cy="685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5943600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Controller</a:t>
              </a:r>
            </a:p>
          </p:txBody>
        </p:sp>
      </p:grpSp>
      <p:cxnSp>
        <p:nvCxnSpPr>
          <p:cNvPr id="46" name="Straight Arrow Connector 45"/>
          <p:cNvCxnSpPr>
            <a:stCxn id="42" idx="1"/>
          </p:cNvCxnSpPr>
          <p:nvPr/>
        </p:nvCxnSpPr>
        <p:spPr bwMode="auto">
          <a:xfrm rot="10800000">
            <a:off x="1905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>
            <a:off x="1905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>
            <a:off x="6477000" y="4648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10800000">
            <a:off x="6477000" y="51816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Freeform 49"/>
          <p:cNvSpPr/>
          <p:nvPr/>
        </p:nvSpPr>
        <p:spPr bwMode="auto">
          <a:xfrm>
            <a:off x="1902391" y="5181600"/>
            <a:ext cx="1831410" cy="1066800"/>
          </a:xfrm>
          <a:custGeom>
            <a:avLst/>
            <a:gdLst>
              <a:gd name="connsiteX0" fmla="*/ 34183 w 1786071"/>
              <a:gd name="connsiteY0" fmla="*/ 0 h 1051133"/>
              <a:gd name="connsiteX1" fmla="*/ 0 w 1786071"/>
              <a:gd name="connsiteY1" fmla="*/ 1034041 h 1051133"/>
              <a:gd name="connsiteX2" fmla="*/ 1786071 w 1786071"/>
              <a:gd name="connsiteY2" fmla="*/ 1051133 h 1051133"/>
              <a:gd name="connsiteX0" fmla="*/ 0 w 1751888"/>
              <a:gd name="connsiteY0" fmla="*/ 0 h 1061103"/>
              <a:gd name="connsiteX1" fmla="*/ 7834 w 1751888"/>
              <a:gd name="connsiteY1" fmla="*/ 1061103 h 1061103"/>
              <a:gd name="connsiteX2" fmla="*/ 1751888 w 1751888"/>
              <a:gd name="connsiteY2" fmla="*/ 1051133 h 1061103"/>
              <a:gd name="connsiteX0" fmla="*/ 0 w 1836633"/>
              <a:gd name="connsiteY0" fmla="*/ 0 h 1061103"/>
              <a:gd name="connsiteX1" fmla="*/ 7834 w 1836633"/>
              <a:gd name="connsiteY1" fmla="*/ 1061103 h 1061103"/>
              <a:gd name="connsiteX2" fmla="*/ 1836633 w 1836633"/>
              <a:gd name="connsiteY2" fmla="*/ 1061103 h 1061103"/>
              <a:gd name="connsiteX0" fmla="*/ 2610 w 1831410"/>
              <a:gd name="connsiteY0" fmla="*/ 0 h 1066800"/>
              <a:gd name="connsiteX1" fmla="*/ 2611 w 1831410"/>
              <a:gd name="connsiteY1" fmla="*/ 1066800 h 1066800"/>
              <a:gd name="connsiteX2" fmla="*/ 1831410 w 183141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1410" h="1066800">
                <a:moveTo>
                  <a:pt x="2610" y="0"/>
                </a:moveTo>
                <a:cubicBezTo>
                  <a:pt x="5221" y="353701"/>
                  <a:pt x="0" y="713099"/>
                  <a:pt x="2611" y="1066800"/>
                </a:cubicBezTo>
                <a:lnTo>
                  <a:pt x="1831410" y="10668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5638800" y="5181600"/>
            <a:ext cx="1752600" cy="1066800"/>
          </a:xfrm>
          <a:custGeom>
            <a:avLst/>
            <a:gdLst>
              <a:gd name="connsiteX0" fmla="*/ 0 w 1914258"/>
              <a:gd name="connsiteY0" fmla="*/ 999858 h 1239140"/>
              <a:gd name="connsiteX1" fmla="*/ 1914258 w 1914258"/>
              <a:gd name="connsiteY1" fmla="*/ 1239140 h 1239140"/>
              <a:gd name="connsiteX2" fmla="*/ 1700613 w 1914258"/>
              <a:gd name="connsiteY2" fmla="*/ 0 h 1239140"/>
              <a:gd name="connsiteX0" fmla="*/ 0 w 1914258"/>
              <a:gd name="connsiteY0" fmla="*/ 1056830 h 1296112"/>
              <a:gd name="connsiteX1" fmla="*/ 1914258 w 1914258"/>
              <a:gd name="connsiteY1" fmla="*/ 1296112 h 1296112"/>
              <a:gd name="connsiteX2" fmla="*/ 1734084 w 1914258"/>
              <a:gd name="connsiteY2" fmla="*/ 0 h 1296112"/>
              <a:gd name="connsiteX0" fmla="*/ 0 w 1734084"/>
              <a:gd name="connsiteY0" fmla="*/ 1056830 h 1066800"/>
              <a:gd name="connsiteX1" fmla="*/ 1734084 w 1734084"/>
              <a:gd name="connsiteY1" fmla="*/ 1066800 h 1066800"/>
              <a:gd name="connsiteX2" fmla="*/ 1734084 w 1734084"/>
              <a:gd name="connsiteY2" fmla="*/ 0 h 1066800"/>
              <a:gd name="connsiteX0" fmla="*/ 0 w 1752600"/>
              <a:gd name="connsiteY0" fmla="*/ 1066800 h 1066800"/>
              <a:gd name="connsiteX1" fmla="*/ 1752600 w 1752600"/>
              <a:gd name="connsiteY1" fmla="*/ 1066800 h 1066800"/>
              <a:gd name="connsiteX2" fmla="*/ 1752600 w 17526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066800">
                <a:moveTo>
                  <a:pt x="0" y="1066800"/>
                </a:moveTo>
                <a:lnTo>
                  <a:pt x="1752600" y="1066800"/>
                </a:lnTo>
                <a:lnTo>
                  <a:pt x="175260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86600" y="3505200"/>
            <a:ext cx="1907501" cy="250770"/>
          </a:xfrm>
          <a:prstGeom prst="rect">
            <a:avLst/>
          </a:prstGeom>
          <a:noFill/>
          <a:ln/>
          <a:effectLst/>
        </p:spPr>
      </p:pic>
      <p:cxnSp>
        <p:nvCxnSpPr>
          <p:cNvPr id="57" name="Straight Arrow Connector 56"/>
          <p:cNvCxnSpPr/>
          <p:nvPr/>
        </p:nvCxnSpPr>
        <p:spPr bwMode="auto">
          <a:xfrm rot="5400000">
            <a:off x="7772400" y="4038600"/>
            <a:ext cx="4572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9600" y="1600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Each </a:t>
            </a:r>
            <a:r>
              <a:rPr lang="en-US" dirty="0">
                <a:cs typeface="Times New Roman" pitchFamily="18" charset="0"/>
              </a:rPr>
              <a:t>p</a:t>
            </a:r>
            <a:r>
              <a:rPr lang="en-US" baseline="-25000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(k) </a:t>
            </a:r>
            <a:r>
              <a:rPr lang="en-US" i="0" dirty="0">
                <a:latin typeface="+mj-lt"/>
              </a:rPr>
              <a:t>is a signal you would like to keep “small” in the closed-loop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" y="2438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e.g. position error, control effort, actuator displacement</a:t>
            </a:r>
          </a:p>
        </p:txBody>
      </p:sp>
      <p:pic>
        <p:nvPicPr>
          <p:cNvPr id="33" name="Picture 3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84699" y="1066800"/>
            <a:ext cx="5498401" cy="381435"/>
          </a:xfrm>
          <a:prstGeom prst="rect">
            <a:avLst/>
          </a:prstGeom>
          <a:noFill/>
          <a:ln/>
          <a:effectLst/>
        </p:spPr>
      </p:pic>
      <p:cxnSp>
        <p:nvCxnSpPr>
          <p:cNvPr id="34" name="Straight Connector 33"/>
          <p:cNvCxnSpPr/>
          <p:nvPr/>
        </p:nvCxnSpPr>
        <p:spPr bwMode="auto">
          <a:xfrm>
            <a:off x="3200400" y="2895600"/>
            <a:ext cx="1752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752600" y="2971800"/>
            <a:ext cx="475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Always include control effort!</a:t>
            </a:r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09295" y="4495800"/>
            <a:ext cx="758592" cy="36985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08921" y="5181600"/>
            <a:ext cx="759339" cy="37022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601077" y="4495800"/>
            <a:ext cx="833828" cy="37022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28487" y="5181600"/>
            <a:ext cx="779005" cy="3705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One way to choose an LQG cost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09434" y="1066800"/>
            <a:ext cx="5658430" cy="392537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971801" y="1899912"/>
            <a:ext cx="3505200" cy="806996"/>
          </a:xfrm>
          <a:prstGeom prst="rect">
            <a:avLst/>
          </a:prstGeom>
          <a:noFill/>
          <a:ln/>
          <a:effectLst/>
        </p:spPr>
      </p:pic>
      <p:sp>
        <p:nvSpPr>
          <p:cNvPr id="30" name="Right Arrow 29"/>
          <p:cNvSpPr/>
          <p:nvPr/>
        </p:nvSpPr>
        <p:spPr bwMode="auto">
          <a:xfrm>
            <a:off x="1809888" y="2057400"/>
            <a:ext cx="914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6" name="Picture 3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00400" y="2819400"/>
            <a:ext cx="2936060" cy="807790"/>
          </a:xfrm>
          <a:prstGeom prst="rect">
            <a:avLst/>
          </a:prstGeom>
          <a:noFill/>
          <a:ln/>
          <a:effectLst/>
        </p:spPr>
      </p:pic>
      <p:sp>
        <p:nvSpPr>
          <p:cNvPr id="34" name="Right Arrow 33"/>
          <p:cNvSpPr/>
          <p:nvPr/>
        </p:nvSpPr>
        <p:spPr bwMode="auto">
          <a:xfrm>
            <a:off x="2038488" y="2971800"/>
            <a:ext cx="914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800" y="3886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For any chosen nonzero values of                       , you can perform an optimal control design and then find the values of </a:t>
            </a: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52803" y="4038600"/>
            <a:ext cx="1534194" cy="266033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1066800" y="54102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Choose nonzero values of                         so that the values of                                        are reasonable </a:t>
            </a: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10000" y="5557815"/>
            <a:ext cx="1543375" cy="26762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610123" y="4724400"/>
            <a:ext cx="3076316" cy="37779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43323" y="5862615"/>
            <a:ext cx="3076316" cy="377792"/>
          </a:xfrm>
          <a:prstGeom prst="rect">
            <a:avLst/>
          </a:prstGeom>
          <a:noFill/>
          <a:ln/>
          <a:effectLst/>
        </p:spPr>
      </p:pic>
      <p:sp>
        <p:nvSpPr>
          <p:cNvPr id="61" name="TextBox 60"/>
          <p:cNvSpPr txBox="1"/>
          <p:nvPr/>
        </p:nvSpPr>
        <p:spPr>
          <a:xfrm>
            <a:off x="2895600" y="6248400"/>
            <a:ext cx="293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This requires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/>
      <p:bldP spid="40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859E36-6A1C-4755-91D6-91F97A5ED0C7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Additional material </a:t>
            </a:r>
            <a:br>
              <a:rPr lang="en-US" dirty="0"/>
            </a:br>
            <a:r>
              <a:rPr lang="en-US" dirty="0"/>
              <a:t>(you are not responsible for this)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Derivation of optimal stationary LQG cost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109AF-A68E-4478-B116-034E33DEBC9E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LQG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Optimal cost  </a:t>
            </a:r>
            <a:r>
              <a:rPr lang="en-US"/>
              <a:t>(derivation)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The incremental optimal cost is</a:t>
            </a:r>
          </a:p>
          <a:p>
            <a:pPr eaLnBrk="1" hangingPunct="1">
              <a:buFontTx/>
              <a:buNone/>
            </a:pPr>
            <a:endParaRPr lang="en-US" b="1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45198" y="3429000"/>
            <a:ext cx="5970002" cy="401836"/>
          </a:xfrm>
          <a:prstGeom prst="rect">
            <a:avLst/>
          </a:prstGeom>
          <a:noFill/>
          <a:ln/>
          <a:effectLst/>
        </p:spPr>
      </p:pic>
      <p:sp>
        <p:nvSpPr>
          <p:cNvPr id="62470" name="Rectangle 10"/>
          <p:cNvSpPr>
            <a:spLocks noChangeArrowheads="1"/>
          </p:cNvSpPr>
          <p:nvPr/>
        </p:nvSpPr>
        <p:spPr bwMode="auto">
          <a:xfrm>
            <a:off x="838200" y="4876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</a:t>
            </a:r>
          </a:p>
        </p:txBody>
      </p:sp>
      <p:pic>
        <p:nvPicPr>
          <p:cNvPr id="62471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4191000"/>
            <a:ext cx="79565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4059" y="2051050"/>
            <a:ext cx="8630476" cy="979676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10293" y="5783262"/>
            <a:ext cx="6321801" cy="5508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7A4A8-3671-4F6C-A24A-F2CB75ADE80A}" type="slidenum">
              <a:rPr lang="en-US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LQG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Optimal cost  </a:t>
            </a:r>
            <a:r>
              <a:rPr lang="en-US"/>
              <a:t>(derivation)</a:t>
            </a:r>
          </a:p>
        </p:txBody>
      </p: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762000" y="2590800"/>
            <a:ext cx="103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Note:</a:t>
            </a:r>
          </a:p>
        </p:txBody>
      </p:sp>
      <p:pic>
        <p:nvPicPr>
          <p:cNvPr id="6349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3886200"/>
            <a:ext cx="471011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867400"/>
            <a:ext cx="33845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3200400"/>
            <a:ext cx="74787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4876800"/>
            <a:ext cx="522763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8" name="Rectangle 20"/>
          <p:cNvSpPr>
            <a:spLocks noChangeArrowheads="1"/>
          </p:cNvSpPr>
          <p:nvPr/>
        </p:nvSpPr>
        <p:spPr bwMode="auto">
          <a:xfrm>
            <a:off x="6324600" y="4876800"/>
            <a:ext cx="254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(least squares)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1752600"/>
            <a:ext cx="6321801" cy="5508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B17FAA-AD3E-4644-81FC-AB63DD7F95B0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LQG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Optimal cost  </a:t>
            </a:r>
            <a:r>
              <a:rPr lang="en-US"/>
              <a:t>(derivation)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81000" y="1905000"/>
            <a:ext cx="164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last term:</a:t>
            </a:r>
          </a:p>
        </p:txBody>
      </p:sp>
      <p:sp>
        <p:nvSpPr>
          <p:cNvPr id="64518" name="Rectangle 18"/>
          <p:cNvSpPr>
            <a:spLocks noChangeArrowheads="1"/>
          </p:cNvSpPr>
          <p:nvPr/>
        </p:nvSpPr>
        <p:spPr bwMode="auto">
          <a:xfrm>
            <a:off x="304800" y="4495800"/>
            <a:ext cx="166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first term:</a:t>
            </a:r>
          </a:p>
        </p:txBody>
      </p:sp>
      <p:pic>
        <p:nvPicPr>
          <p:cNvPr id="64519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257800"/>
            <a:ext cx="836295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92213" y="2425700"/>
            <a:ext cx="6481762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1371600"/>
            <a:ext cx="6321801" cy="5508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78B02-0916-4E20-9808-267FD7F31874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LQG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Optimal cost  </a:t>
            </a:r>
            <a:r>
              <a:rPr lang="en-US"/>
              <a:t>(derivation)</a:t>
            </a:r>
          </a:p>
        </p:txBody>
      </p:sp>
      <p:pic>
        <p:nvPicPr>
          <p:cNvPr id="65541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962400"/>
            <a:ext cx="8645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971800"/>
            <a:ext cx="8215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84300" y="1897063"/>
            <a:ext cx="602138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B2614-4711-47EC-8BD3-52F74E77B954}" type="slidenum">
              <a:rPr lang="en-US"/>
              <a:pPr/>
              <a:t>3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random inputs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Linear  system contaminated by noise: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647700" y="49530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Assume that both</a:t>
            </a:r>
          </a:p>
        </p:txBody>
      </p:sp>
      <p:sp>
        <p:nvSpPr>
          <p:cNvPr id="927750" name="Oval 6"/>
          <p:cNvSpPr>
            <a:spLocks noChangeArrowheads="1"/>
          </p:cNvSpPr>
          <p:nvPr/>
        </p:nvSpPr>
        <p:spPr bwMode="auto">
          <a:xfrm>
            <a:off x="1295400" y="18288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438150" y="5562600"/>
            <a:ext cx="826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</a:t>
            </a:r>
            <a:r>
              <a:rPr lang="en-US" sz="3200" b="1" dirty="0">
                <a:latin typeface="Century Schoolbook" pitchFamily="18" charset="0"/>
              </a:rPr>
              <a:t>w(k) 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3200" b="1" dirty="0">
                <a:latin typeface="Century Schoolbook" pitchFamily="18" charset="0"/>
              </a:rPr>
              <a:t>v(k)  </a:t>
            </a:r>
            <a:r>
              <a:rPr lang="en-US" sz="2800" i="0" dirty="0">
                <a:latin typeface="Helvetica" pitchFamily="34" charset="0"/>
              </a:rPr>
              <a:t>are WSS, zero-mean</a:t>
            </a:r>
            <a:r>
              <a:rPr lang="en-US" sz="3200" b="1" dirty="0">
                <a:latin typeface="Century Schoolbook" pitchFamily="18" charset="0"/>
              </a:rPr>
              <a:t> </a:t>
            </a:r>
          </a:p>
        </p:txBody>
      </p:sp>
      <p:sp>
        <p:nvSpPr>
          <p:cNvPr id="927752" name="Oval 8"/>
          <p:cNvSpPr>
            <a:spLocks noChangeArrowheads="1"/>
          </p:cNvSpPr>
          <p:nvPr/>
        </p:nvSpPr>
        <p:spPr bwMode="auto">
          <a:xfrm>
            <a:off x="7467600" y="24384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0" grpId="0" animBg="1"/>
      <p:bldP spid="927751" grpId="0"/>
      <p:bldP spid="9277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B7516-1058-431C-A07D-2AA52D9CBE59}" type="slidenum">
              <a:rPr lang="en-US"/>
              <a:pPr/>
              <a:t>4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LQG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>
                <a:latin typeface="Arial" charset="0"/>
              </a:rPr>
              <a:t>We want to regulate the state</a:t>
            </a:r>
          </a:p>
        </p:txBody>
      </p:sp>
      <p:pic>
        <p:nvPicPr>
          <p:cNvPr id="926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9625" y="222885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4953000"/>
            <a:ext cx="43481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5562600"/>
            <a:ext cx="4121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175" y="6172200"/>
            <a:ext cx="34909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6728" name="AutoShape 8"/>
          <p:cNvSpPr>
            <a:spLocks/>
          </p:cNvSpPr>
          <p:nvPr/>
        </p:nvSpPr>
        <p:spPr bwMode="auto">
          <a:xfrm>
            <a:off x="5486400" y="3962400"/>
            <a:ext cx="533400" cy="2667000"/>
          </a:xfrm>
          <a:prstGeom prst="rightBrace">
            <a:avLst>
              <a:gd name="adj1" fmla="val 321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29" name="Text Box 9"/>
          <p:cNvSpPr txBox="1">
            <a:spLocks noChangeArrowheads="1"/>
          </p:cNvSpPr>
          <p:nvPr/>
        </p:nvSpPr>
        <p:spPr bwMode="auto">
          <a:xfrm>
            <a:off x="6477000" y="4800600"/>
            <a:ext cx="23621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WSS zero-mean white Gaussian</a:t>
            </a:r>
          </a:p>
          <a:p>
            <a:r>
              <a:rPr lang="en-US" b="1" dirty="0"/>
              <a:t>Noise</a:t>
            </a:r>
          </a:p>
        </p:txBody>
      </p:sp>
      <p:sp>
        <p:nvSpPr>
          <p:cNvPr id="926731" name="Rectangle 11"/>
          <p:cNvSpPr>
            <a:spLocks noChangeArrowheads="1"/>
          </p:cNvSpPr>
          <p:nvPr/>
        </p:nvSpPr>
        <p:spPr bwMode="auto">
          <a:xfrm flipH="1">
            <a:off x="457200" y="3505200"/>
            <a:ext cx="2384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>
                <a:latin typeface="Arial" charset="0"/>
              </a:rPr>
              <a:t>under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06688" y="4038600"/>
            <a:ext cx="2036689" cy="35593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86000" y="4495800"/>
            <a:ext cx="1955853" cy="3558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8" grpId="0" animBg="1"/>
      <p:bldP spid="926729" grpId="0"/>
      <p:bldP spid="9267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767EB4-C764-4A11-8F1D-5D9A1110DB4C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LQG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Define the “incremental” cost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control that minimizes       also minimizes</a:t>
            </a:r>
          </a:p>
        </p:txBody>
      </p:sp>
      <p:pic>
        <p:nvPicPr>
          <p:cNvPr id="5632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4343400"/>
            <a:ext cx="167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528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5576888"/>
            <a:ext cx="428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528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38737" y="5737225"/>
            <a:ext cx="3476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1143000"/>
            <a:ext cx="8382000" cy="86733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953000" y="2590800"/>
            <a:ext cx="1502042" cy="452275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5400000" flipH="1" flipV="1">
            <a:off x="5067300" y="186690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767EB4-C764-4A11-8F1D-5D9A1110DB4C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LQG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“Incremental” cost: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pic>
        <p:nvPicPr>
          <p:cNvPr id="86529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419600"/>
            <a:ext cx="2514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81061" y="5791200"/>
            <a:ext cx="6685038" cy="55388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47801" y="1981200"/>
            <a:ext cx="8643799" cy="77194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3581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 the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stationarity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assumptions: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4796B-021E-45C1-9AEE-2778B71593D2}" type="slidenum">
              <a:rPr lang="en-US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Stationary LQG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Obtain the optimal control that minimizes: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28686" y="2057400"/>
            <a:ext cx="6685038" cy="553883"/>
          </a:xfrm>
          <a:prstGeom prst="rect">
            <a:avLst/>
          </a:prstGeom>
          <a:noFill/>
          <a:ln/>
          <a:effectLst/>
        </p:spPr>
      </p:pic>
      <p:pic>
        <p:nvPicPr>
          <p:cNvPr id="92877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19100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8775" name="Rectangle 7"/>
          <p:cNvSpPr>
            <a:spLocks noChangeArrowheads="1"/>
          </p:cNvSpPr>
          <p:nvPr/>
        </p:nvSpPr>
        <p:spPr bwMode="auto">
          <a:xfrm>
            <a:off x="609600" y="3168650"/>
            <a:ext cx="1096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under</a:t>
            </a:r>
          </a:p>
        </p:txBody>
      </p:sp>
      <p:sp>
        <p:nvSpPr>
          <p:cNvPr id="928776" name="Rectangle 8"/>
          <p:cNvSpPr>
            <a:spLocks noChangeArrowheads="1"/>
          </p:cNvSpPr>
          <p:nvPr/>
        </p:nvSpPr>
        <p:spPr bwMode="auto">
          <a:xfrm>
            <a:off x="438150" y="5943600"/>
            <a:ext cx="826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  </a:t>
            </a:r>
            <a:r>
              <a:rPr lang="en-US" sz="3200" b="1">
                <a:latin typeface="Century Schoolbook" pitchFamily="18" charset="0"/>
              </a:rPr>
              <a:t>w(k) 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3200" b="1">
                <a:latin typeface="Century Schoolbook" pitchFamily="18" charset="0"/>
              </a:rPr>
              <a:t>v(k)  </a:t>
            </a:r>
            <a:r>
              <a:rPr lang="en-US" sz="2800" i="0">
                <a:latin typeface="Helvetica" pitchFamily="34" charset="0"/>
              </a:rPr>
              <a:t>are WSS</a:t>
            </a:r>
            <a:r>
              <a:rPr lang="en-US" sz="3200" b="1">
                <a:latin typeface="Century Schoolbook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5" grpId="0"/>
      <p:bldP spid="9287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17A07-2BFF-413F-85EE-F1ABF72003E3}" type="slidenum">
              <a:rPr lang="en-US"/>
              <a:pPr/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 stationary LQG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>
                <a:latin typeface="Helvetica" pitchFamily="34" charset="0"/>
              </a:rPr>
              <a:t>Theorem: </a:t>
            </a:r>
          </a:p>
          <a:p>
            <a:pPr>
              <a:lnSpc>
                <a:spcPct val="6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a)	The optimal control 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228600" y="3276600"/>
            <a:ext cx="8686800" cy="3276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58" name="Text Box 10"/>
          <p:cNvSpPr txBox="1">
            <a:spLocks noChangeArrowheads="1"/>
          </p:cNvSpPr>
          <p:nvPr/>
        </p:nvSpPr>
        <p:spPr bwMode="auto">
          <a:xfrm>
            <a:off x="609600" y="5816600"/>
            <a:ext cx="79042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Standard deterministic infinite-horizon LQR solution!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95615" y="2667000"/>
            <a:ext cx="3704769" cy="44060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3429000"/>
            <a:ext cx="3911595" cy="533399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0" y="4191000"/>
            <a:ext cx="2481508" cy="39186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429000" y="4191000"/>
            <a:ext cx="4653651" cy="391887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3429000" y="2514600"/>
            <a:ext cx="457200" cy="685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14600" y="4953000"/>
            <a:ext cx="1565982" cy="301150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4267200" y="488698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488698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Such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3" grpId="0" animBg="1"/>
      <p:bldP spid="923658" grpId="0"/>
      <p:bldP spid="16" grpId="0" animBg="1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429000" y="6324600"/>
            <a:ext cx="3124200" cy="418140"/>
          </a:xfrm>
          <a:prstGeom prst="rect">
            <a:avLst/>
          </a:prstGeom>
          <a:noFill/>
          <a:ln/>
          <a:effectLst/>
        </p:spPr>
      </p:pic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915104-BA91-4B71-8831-A60F2E0B331B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 stationary LQG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28600" y="4114800"/>
            <a:ext cx="8686800" cy="2133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381000" y="17526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Arial" charset="0"/>
              </a:rPr>
              <a:t>A-posteriori</a:t>
            </a:r>
            <a:r>
              <a:rPr lang="en-US" sz="2800" i="0" dirty="0">
                <a:latin typeface="Arial" charset="0"/>
              </a:rPr>
              <a:t> </a:t>
            </a:r>
            <a:r>
              <a:rPr lang="en-US" sz="2800" b="1" i="0" dirty="0">
                <a:latin typeface="Arial" charset="0"/>
              </a:rPr>
              <a:t>state observer structure:</a:t>
            </a: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304800" y="2286000"/>
            <a:ext cx="8610600" cy="1600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2438401"/>
            <a:ext cx="4419600" cy="1347668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6487" y="4343400"/>
            <a:ext cx="8316829" cy="115769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939050" y="1066800"/>
            <a:ext cx="3704299" cy="440548"/>
          </a:xfrm>
          <a:prstGeom prst="rect">
            <a:avLst/>
          </a:prstGeom>
          <a:noFill/>
          <a:ln/>
          <a:effectLst/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>
                <a:latin typeface="Helvetica" pitchFamily="34" charset="0"/>
              </a:rPr>
              <a:t>Theorem (cont’d): </a:t>
            </a:r>
            <a:endParaRPr lang="en-US" sz="2800" i="0" dirty="0">
              <a:latin typeface="Helvetica" pitchFamily="34" charset="0"/>
            </a:endParaRP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705600" y="914400"/>
            <a:ext cx="1066800" cy="685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5638800"/>
            <a:ext cx="2188773" cy="401135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3886200" y="5562600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556260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Such that</a:t>
            </a:r>
          </a:p>
        </p:txBody>
      </p:sp>
      <p:sp>
        <p:nvSpPr>
          <p:cNvPr id="29" name="Left Brace 28"/>
          <p:cNvSpPr/>
          <p:nvPr/>
        </p:nvSpPr>
        <p:spPr bwMode="auto">
          <a:xfrm rot="16200000">
            <a:off x="3390900" y="5676900"/>
            <a:ext cx="304800" cy="990600"/>
          </a:xfrm>
          <a:prstGeom prst="leftBrace">
            <a:avLst>
              <a:gd name="adj1" fmla="val 36624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J^{'}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0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_s^o = {\rm Tr} \left \{  &#10;\left [ QZ + F^T P F [ C M C + V]  \right ] \right \}&#10;\eeqns&#10;&#10;&#10;\end{document}&#10;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1750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   &amp;=&amp;  M  C^T \left [ C\, M  C^T + V 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019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 = A ZA^T + B_w W B^T_w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19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A^T PA  - P &amp;=&amp; - Q   + A^T P B  &#10;\left [ B^T P B + R \right ]^{-1}&#10;B^T P A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5"/>
  <p:tag name="PICTUREFILESIZE" val="2036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Z = M - M C^T&#10;\left [ C M C^T + V \right ]^{-1}&#10;C M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6"/>
  <p:tag name="PICTUREFILESIZE" val="1717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_s^o = {\rm Tr} \left \{  &#10;\left [ QZ + F^T P F [ C M C + V]  \right ] \right \}&#10;\eeqns&#10;&#10;&#10;\end{document}&#10;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1750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{\rm Tr} \{ QZ \} =\\&#10;&amp;&amp; \hspace{1em} = &#10;{\rm Tr} \{\left [  P  - A^T PA  + A^T P B  &#10;[ B^T P B + R ]^{-1}&#10;B^T P A  \right ] Z \}\\&#10;&amp;&amp; \hspace{1em} = &#10;{\rm Tr} \{   PZ  +  \left [ - PA  +  P B  &#10;K \right ] Z A^T\}\\&#10;\eeqns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1"/>
  <p:tag name="PICTUREFILESIZE" val="4244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 {\rm Tr} \left \{   F^T P F [ C M C + V]   \right \} = \\ &#10;&amp;&amp; \hspace{1em} =  {\rm Tr}  \{ F^TP MC^T \} =  {\rm Tr}  \{ P MC^T F^T \} \\&#10;&amp;&amp; \hspace{1em} =  {\rm Tr}  \{ P MC^T [CMC^T + V]^{-1} C M \} \\&#10;&amp;&amp; \hspace{1em} =   {\rm Tr}  \{ P (M - Z ) \}&#10;\eeqns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5"/>
  <p:tag name="PICTUREFILESIZE" val="5285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J_s^o = {\rm Tr} \left \{  &#10;\left [ QZ + F^T P F [ C M C + V]  \right ] \right \}&#10;\eeqns&#10;&#10;&#10;\end{document}&#10; 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6"/>
  <p:tag name="PICTUREFILESIZE" val="1750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&amp;=&amp; {\rm Tr} \{   [ -   PA  +  P B  &#10;K   ] Z A^T  -  P [ A ZA^T + B_w W B^T_w ]  \}\\[1em]&#10;&amp;=&amp; {\rm Tr} \{&#10;P B K Z A^T + P B_w W B^T_w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3"/>
  <p:tag name="PICTUREFILESIZE" val="431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J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63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{   PZ  +  \left [-  PA  +  P B  &#10;K \right ] Z A^T  +  P (M - Z )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7"/>
  <p:tag name="PICTUREFILESIZE" val="2004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} \left \{  &#10; QZ + F^T P F [ C M C + V]   \right \}&#10;\eeqns&#10;&#10;&#10;\end{document}&#10; 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0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&amp; = E  \left \{&#10; x^T(N)  \, Q_{_f} \, x(N) + \sum_{k=0}^{N-1}&#10;\left [ &#10; x^T(k)  \, Q \, x(k)  +&#10; u^T(k)\, R \,u(k) \right]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9"/>
  <p:tag name="PICTUREFILESIZE" val="40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 = C_{_Q}^T C_{_Q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99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lim_{N \to \infty} J^{'} =  J_s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63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J_s = E \{ x^T(k) C_{_Q}^T C_{_Q} x(k) + u^T(k) R u(k)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35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{'} =   E  \left \{&#10; \frac{1}{N} \, x^T(N)  \, Q_{_f} \, x(N)&#10;+ \frac{1}{N} \sum_{k=0}^{N-1}&#10;\left [ &#10; x^T(k)  \, C_{_Q}^T C_{_Q} \, x(k)  +&#10; u^T(k)\, R \,u(k) \right ]&#10;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4"/>
  <p:tag name="PICTUREFILESIZE" val="490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J_s = E \{ x^T(k) C_{_Q}^T C_{_Q} x(k) + u^T(k) R u(k)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35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 K \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7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 =    &#10;    \left [ B^T P B + R \right ]^{-1}  B^T P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176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^T PA + Q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6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 A^T PB [ B^T PB + R ]^{-1}  B^T P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127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A-BK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28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L &amp;= AMC^T \left [ C MC^T + V \right ]^{-1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32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(k) &amp; = \hat{x}^o(k) + F \tilde{y}(k) \\&#10;\hat{x}^o(k+1) &amp; = A \hat{x}(k) + Bu(k) \\&#10;\tilde{y}^o(k) &amp; = y(k) - C \hat{x}^o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3903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 &amp;= MC^T \left [ C MC^T + V \right ]^{-1} \\&#10;M &amp; = AMA^T + B_w W B_w^T - AMC^T \left[ CMC^T + V \right]^{-1} CM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3"/>
  <p:tag name="PICTUREFILESIZE" val="4299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 K \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76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A-(AF)C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2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 &amp; = [A - LC] \hat{x}^o(k) + Bu(k) + L y(k) \\&#10;\hat{x}(k) &amp; = [I - FC] \hat{x}^o(k) + F y(k) \\&#10;u^o(k) &amp; = - K \hat{x}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3"/>
  <p:tag name="PICTUREFILESIZE" val="3232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u^o(k) = -K [I - FC] \hat{x}^o(k) - KF y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3"/>
  <p:tag name="PICTUREFILESIZE" val="6228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"/>
  <p:tag name="PICTUREFILESIZE" val="154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 &amp; = [A - LC - BK + BKFC] \hat{x}^o(k)&#10;    + [L - BKF] y(k) \\&#10;u^o(k) &amp; = [-K + KFC] \hat{x}^o(k) - KF y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1"/>
  <p:tag name="PICTUREFILESIZE" val="2840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J_s^o = {\rm trace} \left \{ P &#10;\left [ B K Z A^T + B_w W B^T_w  \right ]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6"/>
  <p:tag name="PICTUREFILESIZE" val="198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  &amp;=&amp; E\{ \xt (k)\xt^T(k)\} \\[.5em]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120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| G(z) \|_2^2 = \frac{1}{2\pi} \int_{-\pi}^\pi &#10;\textrm{trace} [G(e^{j\omega}) G^*(e^{j\omega}) ] d\omega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2424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(e^{j\omega}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5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textrm{trace} \left[ \frac{1}{2\pi} \int_{-\pi}^\pi &#10;G(e^{j\omega}) G^*(e^{j\omega}) d\omega \righ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06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| G(z) \|_2^2 = \textrm{trace} \left[ \frac{1}{2\pi} \int_{-\pi}^\pi &#10;G(e^{j\omega}) G^*(e^{j\omega}) d\omega \righ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269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k+l)w^T(k)\} = W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516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Lambda_{_{UU}}(j) = I \, \delta(j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9"/>
  <p:tag name="PICTUREFILESIZE" val="1195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Phi_{_{UU}}(\omega) = I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6"/>
  <p:tag name="PICTUREFILESIZE" val="935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Rightarrow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8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Phi_{_{YY}}(\omega) = G(e^{j\omega}) \Phi_{_{UU}}(\omega) G^*(e^{j\omega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9"/>
  <p:tag name="PICTUREFILESIZE" val="28930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= G(e^{j\omega}) G^*(e^{j\omega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3"/>
  <p:tag name="PICTUREFILESIZE" val="1302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29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| G(z) \|_2^2 = \textrm{trace} \left[ \frac{1}{2\pi} \int_{-\pi}^\pi &#10;\Phi_{_{YY}}(\omega) d\omega \righ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219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YY}}(0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2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v(k+l)v^T(k)\} = V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5"/>
  <p:tag name="PICTUREFILESIZE" val="1458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1}&#10;\addtocounter{equation}{-1}&#10;&#10;$\Lambda_{_{UU}}(j) = I \, \delta(j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9"/>
  <p:tag name="PICTUREFILESIZE" val="11955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textrm{trace} [ E \{ Y(k) Y^T(k) \} 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250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E \{ Y^T(k) Y(k) \} 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95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2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29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 &amp;=  A\, x(k)   + B \, u(k)  + B_w\, w(k)\\&#10;y(k) &amp;= C\, x(k) + v(k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3016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w}(k) = \begin{bmatrix} W^{-1/2} \ w(k) \\ V^{-1/2} \ v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813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 &amp;=  A\, x(k)   + B \, u(k)  + \begin{bmatrix} B_w W^{1/2} &amp; 0 \end{bmatrix} \, \bar{w}(k)\\&#10;y(k) &amp;= C\, x(k) + \begin{bmatrix} 0 &amp; V^{1/2} \end{bmatrix} \bar{w}(k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426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w}(k) = \begin{bmatrix} W^{-1/2} \ w(k) \\ V^{-1/2} \ v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81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w(k+l)v^T(k)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153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begin{bmatrix} W^{-1/2} &amp; 0 \\ 0 &amp; V^{-1/2} \end{bmatrix}&#10;\begin{bmatrix} w(k) \\ v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764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\begin{bmatrix} W^{-1/2} &amp; 0 \\ 0 &amp; V^{-1/2} \end{bmatrix}&#10;E \left\{ \begin{bmatrix} w(k+j) \\ v(k+j) \end{bmatrix} &#10;\begin{bmatrix} w(k) \\ v(k) \end{bmatrix}^T \right\}&#10;\begin{bmatrix} W^{-1/2} &amp; 0 \\ 0 &amp; V^{-1/2} \end{bmatrix}&#10;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68"/>
  <p:tag name="PICTUREFILESIZE" val="5004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W &amp; 0 \\ 0 &amp; V \end{bmatrix}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84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D^T D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"/>
  <p:tag name="PICTUREFILESIZE" val="72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3}&#10;\addtocounter{equation}{-1}&#10;&#10;$J_s = E \{ x^T(k) C_{_Q}^T C_{_Q} x(k) + u^T(k) R u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87"/>
  <p:tag name="PICTUREFILESIZE" val="41779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k) = \begin{bmatrix} C_{_Q} \, x(k) \\ D \, u(k) \end{bmatrix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146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3}&#10;\addtocounter{equation}{-1}&#10;&#10;$J_s = E \{p^T(k) p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3"/>
  <p:tag name="PICTUREFILESIZE" val="16019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p^T(k) p(k) = x^T(k) C_{_Q}^T C_{_Q} x(k) + u^T(k) R 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6"/>
  <p:tag name="PICTUREFILESIZE" val="45915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 &amp;=  A\, x(k)   + B \, u(k)  + \begin{bmatrix} B_w W^{1/2} &amp; 0 \end{bmatrix} \, \bar{w}(k) \\&#10;p(k) &amp; = \begin{bmatrix} C_{_Q} \\ 0 \end{bmatrix} x(k) + \begin{bmatrix} 0 \\ D \end{bmatrix} u(k) \\&#10;y(k) &amp;= C\, x(k) + \begin{bmatrix} 0 &amp; V^{1/2} \end{bmatrix} \bar{w}(k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6"/>
  <p:tag name="PICTUREFILESIZE" val="657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w(k)\} 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7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p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\bar{w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array}{c|cc}&#10;A &amp; \begin{bmatrix} B_w W^{1/2} &amp; 0 \end{bmatrix} &amp; B \\ \hline&#10;\begin{bmatrix} C_{_Q} \\ 0 \end{bmatrix} &amp; 0 &amp; \begin{bmatrix} 0 \\ D \end{bmatrix} \\&#10;C &amp; \begin{bmatrix} 0 &amp; V^{1/2} \end{bmatrix} &amp; 0&#10;\end{array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76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3}&#10;\addtocounter{equation}{-1}&#10;&#10;$E \{p^T(k) p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2"/>
  <p:tag name="PICTUREFILESIZE" val="11515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p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v(k)\}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4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\bar{w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array}{c|cc}&#10;A &amp; \begin{bmatrix} B_w W^{1/2} &amp; 0 \end{bmatrix} &amp; B \\ \hline&#10;\begin{bmatrix} C_{_Q} \\ 0 \end{bmatrix} &amp; 0 &amp; \begin{bmatrix} 0 \\ D \end{bmatrix} \\&#10;C &amp; \begin{bmatrix} 0 &amp; V^{1/2} \end{bmatrix} &amp; 0&#10;\end{array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76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ambda_{\bar{w} \bar{w}}(j) = I \, \delta(j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840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p(k) = [\alpha_1 p_1(k) \ \ \alpha_2 p_2(k) \ \cdots \ \alpha_q p_q(k)]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3"/>
  <p:tag name="PICTUREFILESIZE" val="7286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p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y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\bar{w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5}&#10;\addtocounter{equation}{-1}&#10;&#10;$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array}{c|cc}&#10;A &amp; \begin{bmatrix} B_w W^{1/2} &amp; 0 \end{bmatrix} &amp; B \\ \hline&#10;\begin{bmatrix} C_{_Q} \\ 0 \end{bmatrix} &amp; 0 &amp; \begin{bmatrix} 0 \\ D \end{bmatrix} \\&#10;C &amp; \begin{bmatrix} 0 &amp; V^{1/2} \end{bmatrix} &amp; 0&#10;\end{array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76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J^{'} = \frac{1}{N} \, J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99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p(k) = [\alpha_1 p_1(k) \ \ \alpha_2 p_2(k) \ \cdots \ \alpha_q p_q(k)]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3"/>
  <p:tag name="PICTUREFILESIZE" val="7286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^T(k) p(k) = \sum_{i=1}^q \alpha_i^2 p_i^2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816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s = \sum_{i=1}^q \alpha_i^2 E \{ p_i^2(k) 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1549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\alpha_1,\, \ldots,\, \alpha_q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128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\alpha_1,\, \ldots,\, \alpha_q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128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E \{ p_1^2(k) \},\, \ldots,\, E \{ p_q^2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4867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7}&#10;\addtocounter{equation}{-1}&#10;&#10;$E \{ p_1^2(k) \},\, \ldots,\, E \{ p_q^2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4867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J}^o = x_o^T P(0) x_o + {\rm trace} \left [ P(0)  \bar{X}_o \right ]&#10;+ \hat{b}(0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2027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hat b} (k-1) = {\hat b} (k ) + {\rm trace} \left [ F^T(k ) P(k ) F(k)  [C M(k) C^T + V]\right 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0"/>
  <p:tag name="BOXFONT" val="10"/>
  <p:tag name="BOXWRAP" val="False"/>
  <p:tag name="WORKAROUNDTRANSPARENCYBUG" val="False"/>
  <p:tag name="BITMAPFORMAT" val="pngmono"/>
  <p:tag name="DEBUGINTERACTIVE" val="True"/>
  <p:tag name="ORIGWIDTH" val="558"/>
  <p:tag name="PICTUREFILESIZE" val="3083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J_s^o = \lim_{N \rightarrow \infty} \frac{1}{N} \left\{&#10;\hat{J}^o + \sum_{j=0}^{N-1} \textrm{trace}[QZ(j)] + \textrm{trace}[Q_f Z(N)]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5"/>
  <p:tag name="PICTUREFILESIZE" val="3915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39652</TotalTime>
  <Words>589</Words>
  <Application>Microsoft Office PowerPoint</Application>
  <PresentationFormat>On-screen Show (4:3)</PresentationFormat>
  <Paragraphs>168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ME 233 Advanced Control II   Lecture 12 Stationary  Linear Quadratic Gaussian (LQG) Optimal Control </vt:lpstr>
      <vt:lpstr>Outline</vt:lpstr>
      <vt:lpstr>Stationary random inputs</vt:lpstr>
      <vt:lpstr>Stationary LQG</vt:lpstr>
      <vt:lpstr>Stationary LQG</vt:lpstr>
      <vt:lpstr>Stationary LQG</vt:lpstr>
      <vt:lpstr>Stationary LQG</vt:lpstr>
      <vt:lpstr>Optimal stationary LQG</vt:lpstr>
      <vt:lpstr>Optimal stationary LQG</vt:lpstr>
      <vt:lpstr>State space form of LQG controller</vt:lpstr>
      <vt:lpstr>State space form of LQG controller</vt:lpstr>
      <vt:lpstr>Optimal stationary LQG</vt:lpstr>
      <vt:lpstr>Conditions for existence</vt:lpstr>
      <vt:lpstr>H2 norm</vt:lpstr>
      <vt:lpstr>H2 norm</vt:lpstr>
      <vt:lpstr>H2 norm</vt:lpstr>
      <vt:lpstr>Plant dynamics</vt:lpstr>
      <vt:lpstr>Noise covariance</vt:lpstr>
      <vt:lpstr>Stationary LQG cost function</vt:lpstr>
      <vt:lpstr>Plant dynamics and LQG cost</vt:lpstr>
      <vt:lpstr>H2 optimal control problem</vt:lpstr>
      <vt:lpstr>One way to choose an LQG cost function</vt:lpstr>
      <vt:lpstr>One way to choose an LQG cost function</vt:lpstr>
      <vt:lpstr>Additional material  (you are not responsible for this)</vt:lpstr>
      <vt:lpstr>Stationary LQG</vt:lpstr>
      <vt:lpstr>Stationary LQG</vt:lpstr>
      <vt:lpstr>Stationary LQG</vt:lpstr>
      <vt:lpstr>Stationary LQG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454</cp:revision>
  <dcterms:created xsi:type="dcterms:W3CDTF">2003-05-19T17:57:23Z</dcterms:created>
  <dcterms:modified xsi:type="dcterms:W3CDTF">2016-03-03T23:25:37Z</dcterms:modified>
</cp:coreProperties>
</file>