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1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tags/tag189.xml" ContentType="application/vnd.openxmlformats-officedocument.presentationml.tags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notesSlides/notesSlide41.xml" ContentType="application/vnd.openxmlformats-officedocument.presentationml.notesSlide+xml"/>
  <Override PartName="/ppt/tags/tag178.xml" ContentType="application/vnd.openxmlformats-officedocument.presentationml.tags+xml"/>
  <Override PartName="/ppt/notesSlides/notesSlide52.xml" ContentType="application/vnd.openxmlformats-officedocument.presentationml.notesSlide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notesSlides/notesSlide68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notesSlides/notesSlide57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tags/tag68.xml" ContentType="application/vnd.openxmlformats-officedocument.presentationml.tags+xml"/>
  <Override PartName="/ppt/notesSlides/notesSlide46.xml" ContentType="application/vnd.openxmlformats-officedocument.presentationml.notesSlide+xml"/>
  <Override PartName="/ppt/tags/tag224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13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tags/tag207.xml" ContentType="application/vnd.openxmlformats-officedocument.presentationml.tags+xml"/>
  <Override PartName="/ppt/tags/tag218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Override PartName="/ppt/tags/tag87.xml" ContentType="application/vnd.openxmlformats-officedocument.presentationml.tags+xml"/>
  <Override PartName="/ppt/notesSlides/notesSlide65.xml" ContentType="application/vnd.openxmlformats-officedocument.presentationml.notes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notesSlides/notesSlide32.xml" ContentType="application/vnd.openxmlformats-officedocument.presentationml.notesSlide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221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tags/tag90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notesSlides/notesSlide59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48.xml" ContentType="application/vnd.openxmlformats-officedocument.presentationml.notesSlide+xml"/>
  <Override PartName="/ppt/tags/tag226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59.xml" ContentType="application/vnd.openxmlformats-officedocument.presentationml.tags+xml"/>
  <Override PartName="/ppt/notesSlides/notesSlide37.xml" ContentType="application/vnd.openxmlformats-officedocument.presentationml.notesSlide+xml"/>
  <Override PartName="/ppt/tags/tag215.xml" ContentType="application/vnd.openxmlformats-officedocument.presentationml.tags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48.xml" ContentType="application/vnd.openxmlformats-officedocument.presentationml.tags+xml"/>
  <Override PartName="/ppt/notesSlides/notesSlide26.xml" ContentType="application/vnd.openxmlformats-officedocument.presentationml.notesSlide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notesSlides/notesSlide62.xml" ContentType="application/vnd.openxmlformats-officedocument.presentationml.notesSlide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notesSlides/notesSlide51.xml" ContentType="application/vnd.openxmlformats-officedocument.presentationml.notesSlide+xml"/>
  <Override PartName="/ppt/tags/tag177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119.xml" ContentType="application/vnd.openxmlformats-officedocument.presentationml.tags+xml"/>
  <Override PartName="/ppt/notesSlides/notesSlide40.xml" ContentType="application/vnd.openxmlformats-officedocument.presentationml.notesSlide+xml"/>
  <Override PartName="/ppt/tags/tag166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tags/tag223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notesSlides/notesSlide39.xml" ContentType="application/vnd.openxmlformats-officedocument.presentationml.notesSlide+xml"/>
  <Override PartName="/ppt/tags/tag217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notesSlides/notesSlide28.xml" ContentType="application/vnd.openxmlformats-officedocument.presentationml.notesSlide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notesSlides/notesSlide64.xml" ContentType="application/vnd.openxmlformats-officedocument.presentationml.notes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notesSlides/notesSlide42.xml" ContentType="application/vnd.openxmlformats-officedocument.presentationml.notesSlide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53.xml" ContentType="application/vnd.openxmlformats-officedocument.presentationml.tags+xml"/>
  <Override PartName="/ppt/notesSlides/notesSlide31.xml" ContentType="application/vnd.openxmlformats-officedocument.presentationml.notesSlide+xml"/>
  <Override PartName="/ppt/tags/tag157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34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36.xml" ContentType="application/vnd.openxmlformats-officedocument.presentationml.notesSlide+xml"/>
  <Override PartName="/ppt/tags/tag225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47.xml" ContentType="application/vnd.openxmlformats-officedocument.presentationml.tags+xml"/>
  <Override PartName="/ppt/notesSlides/notesSlide25.xml" ContentType="application/vnd.openxmlformats-officedocument.presentationml.notesSlide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notesSlides/notesSlide61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notesSlides/notesSlide50.xml" ContentType="application/vnd.openxmlformats-officedocument.presentationml.notesSlide+xml"/>
  <Override PartName="/ppt/tags/tag176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notesSlides/notesSlide5.xml" ContentType="application/vnd.openxmlformats-officedocument.presentationml.notes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notesSlides/notesSlide66.xml" ContentType="application/vnd.openxmlformats-officedocument.presentationml.notesSlide+xml"/>
  <Override PartName="/ppt/slides/slide53.xml" ContentType="application/vnd.openxmlformats-officedocument.presentationml.slide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notesSlides/notesSlide55.xml" ContentType="application/vnd.openxmlformats-officedocument.presentationml.notesSlide+xml"/>
  <Default Extension="jpeg" ContentType="image/jpeg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notesSlides/notesSlide44.xml" ContentType="application/vnd.openxmlformats-officedocument.presentationml.notesSlide+xml"/>
  <Override PartName="/ppt/tags/tag222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59.xml" ContentType="application/vnd.openxmlformats-officedocument.presentationml.tags+xml"/>
  <Override PartName="/ppt/tags/tag211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slides/slide36.xml" ContentType="application/vnd.openxmlformats-officedocument.presentationml.slide+xml"/>
  <Override PartName="/ppt/notesSlides/notesSlide49.xml" ContentType="application/vnd.openxmlformats-officedocument.presentationml.notesSlide+xml"/>
  <Override PartName="/ppt/tags/tag22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6" r:id="rId2"/>
    <p:sldId id="648" r:id="rId3"/>
    <p:sldId id="817" r:id="rId4"/>
    <p:sldId id="818" r:id="rId5"/>
    <p:sldId id="687" r:id="rId6"/>
    <p:sldId id="690" r:id="rId7"/>
    <p:sldId id="825" r:id="rId8"/>
    <p:sldId id="691" r:id="rId9"/>
    <p:sldId id="701" r:id="rId10"/>
    <p:sldId id="819" r:id="rId11"/>
    <p:sldId id="820" r:id="rId12"/>
    <p:sldId id="821" r:id="rId13"/>
    <p:sldId id="823" r:id="rId14"/>
    <p:sldId id="827" r:id="rId15"/>
    <p:sldId id="826" r:id="rId16"/>
    <p:sldId id="696" r:id="rId17"/>
    <p:sldId id="824" r:id="rId18"/>
    <p:sldId id="802" r:id="rId19"/>
    <p:sldId id="715" r:id="rId20"/>
    <p:sldId id="700" r:id="rId21"/>
    <p:sldId id="757" r:id="rId22"/>
    <p:sldId id="758" r:id="rId23"/>
    <p:sldId id="759" r:id="rId24"/>
    <p:sldId id="760" r:id="rId25"/>
    <p:sldId id="761" r:id="rId26"/>
    <p:sldId id="762" r:id="rId27"/>
    <p:sldId id="840" r:id="rId28"/>
    <p:sldId id="763" r:id="rId29"/>
    <p:sldId id="764" r:id="rId30"/>
    <p:sldId id="789" r:id="rId31"/>
    <p:sldId id="790" r:id="rId32"/>
    <p:sldId id="769" r:id="rId33"/>
    <p:sldId id="770" r:id="rId34"/>
    <p:sldId id="771" r:id="rId35"/>
    <p:sldId id="828" r:id="rId36"/>
    <p:sldId id="777" r:id="rId37"/>
    <p:sldId id="778" r:id="rId38"/>
    <p:sldId id="780" r:id="rId39"/>
    <p:sldId id="829" r:id="rId40"/>
    <p:sldId id="791" r:id="rId41"/>
    <p:sldId id="830" r:id="rId42"/>
    <p:sldId id="831" r:id="rId43"/>
    <p:sldId id="832" r:id="rId44"/>
    <p:sldId id="793" r:id="rId45"/>
    <p:sldId id="816" r:id="rId46"/>
    <p:sldId id="803" r:id="rId47"/>
    <p:sldId id="838" r:id="rId48"/>
    <p:sldId id="796" r:id="rId49"/>
    <p:sldId id="810" r:id="rId50"/>
    <p:sldId id="835" r:id="rId51"/>
    <p:sldId id="836" r:id="rId52"/>
    <p:sldId id="837" r:id="rId53"/>
    <p:sldId id="797" r:id="rId54"/>
    <p:sldId id="839" r:id="rId55"/>
    <p:sldId id="798" r:id="rId56"/>
    <p:sldId id="799" r:id="rId57"/>
    <p:sldId id="800" r:id="rId58"/>
    <p:sldId id="801" r:id="rId59"/>
    <p:sldId id="806" r:id="rId60"/>
    <p:sldId id="807" r:id="rId61"/>
    <p:sldId id="808" r:id="rId62"/>
    <p:sldId id="809" r:id="rId63"/>
    <p:sldId id="812" r:id="rId64"/>
    <p:sldId id="811" r:id="rId65"/>
    <p:sldId id="813" r:id="rId66"/>
    <p:sldId id="814" r:id="rId67"/>
    <p:sldId id="804" r:id="rId68"/>
    <p:sldId id="805" r:id="rId69"/>
    <p:sldId id="815" r:id="rId70"/>
  </p:sldIdLst>
  <p:sldSz cx="9144000" cy="6858000" type="screen4x3"/>
  <p:notesSz cx="9601200" cy="7315200"/>
  <p:custDataLst>
    <p:tags r:id="rId7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1" autoAdjust="0"/>
    <p:restoredTop sz="94634" autoAdjust="0"/>
  </p:normalViewPr>
  <p:slideViewPr>
    <p:cSldViewPr>
      <p:cViewPr varScale="1">
        <p:scale>
          <a:sx n="86" d="100"/>
          <a:sy n="86" d="100"/>
        </p:scale>
        <p:origin x="-4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613">
              <a:defRPr sz="1300" i="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 i="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613">
              <a:defRPr sz="1300" i="0"/>
            </a:lvl1pPr>
          </a:lstStyle>
          <a:p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 i="0"/>
            </a:lvl1pPr>
          </a:lstStyle>
          <a:p>
            <a:fld id="{3A1BA0F0-79D1-4081-BA8D-CD1E117F5B7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094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endParaRPr lang="en-US"/>
          </a:p>
        </p:txBody>
      </p:sp>
      <p:sp>
        <p:nvSpPr>
          <p:cNvPr id="152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3875"/>
            <a:ext cx="3722687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247" y="3489477"/>
            <a:ext cx="7013377" cy="325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094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fld id="{6A9BD370-22A6-4464-87FC-1CEF37E138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D370-22A6-4464-87FC-1CEF37E138B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72E66-C404-420E-9A1F-C1B993F84C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1C47F-0B36-439A-B8F3-3564EE644B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F81C2-9D66-47A8-ADD7-8EC24DC845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2A5C5-71F8-4871-B96D-E3D458E601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C07B8-A29F-4471-A147-A2145E1483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516D1-8BC9-482A-9B7F-BC39C1865B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0859C-F0C2-45DB-9E4B-C9338061AF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084AE-79ED-42CF-8831-942EFEFC39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1FB1D-8CD6-496D-A66D-FB6976CCE5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8903B-DEB0-485B-9AB6-8284F95B60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328939-07DA-4BA6-91D4-424A8F775F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/>
            </a:lvl1pPr>
          </a:lstStyle>
          <a:p>
            <a:fld id="{6186AB3A-D9F3-477D-AE68-627D2B63DDE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7.xml"/><Relationship Id="rId7" Type="http://schemas.openxmlformats.org/officeDocument/2006/relationships/image" Target="../media/image21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5.wmf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32.xml"/><Relationship Id="rId7" Type="http://schemas.openxmlformats.org/officeDocument/2006/relationships/image" Target="../media/image27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26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35.xml"/><Relationship Id="rId7" Type="http://schemas.openxmlformats.org/officeDocument/2006/relationships/image" Target="../media/image30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29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43.xml"/><Relationship Id="rId7" Type="http://schemas.openxmlformats.org/officeDocument/2006/relationships/image" Target="../media/image36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9.png"/><Relationship Id="rId4" Type="http://schemas.openxmlformats.org/officeDocument/2006/relationships/tags" Target="../tags/tag44.xml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.xml"/><Relationship Id="rId7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4" Type="http://schemas.openxmlformats.org/officeDocument/2006/relationships/tags" Target="../tags/tag6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tags" Target="../tags/tag49.xml"/><Relationship Id="rId7" Type="http://schemas.openxmlformats.org/officeDocument/2006/relationships/image" Target="../media/image41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20.xml"/><Relationship Id="rId11" Type="http://schemas.openxmlformats.org/officeDocument/2006/relationships/image" Target="../media/image4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4.wmf"/><Relationship Id="rId4" Type="http://schemas.openxmlformats.org/officeDocument/2006/relationships/tags" Target="../tags/tag50.xml"/><Relationship Id="rId9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53.xml"/><Relationship Id="rId7" Type="http://schemas.openxmlformats.org/officeDocument/2006/relationships/image" Target="../media/image46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8.png"/><Relationship Id="rId4" Type="http://schemas.openxmlformats.org/officeDocument/2006/relationships/tags" Target="../tags/tag54.xml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59.xml"/><Relationship Id="rId7" Type="http://schemas.openxmlformats.org/officeDocument/2006/relationships/image" Target="../media/image52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51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62.xml"/><Relationship Id="rId7" Type="http://schemas.openxmlformats.org/officeDocument/2006/relationships/image" Target="../media/image55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54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13" Type="http://schemas.openxmlformats.org/officeDocument/2006/relationships/image" Target="../media/image60.wmf"/><Relationship Id="rId3" Type="http://schemas.openxmlformats.org/officeDocument/2006/relationships/tags" Target="../tags/tag6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9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image" Target="../media/image58.png"/><Relationship Id="rId5" Type="http://schemas.openxmlformats.org/officeDocument/2006/relationships/tags" Target="../tags/tag67.xml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tags" Target="../tags/tag66.xml"/><Relationship Id="rId9" Type="http://schemas.openxmlformats.org/officeDocument/2006/relationships/image" Target="../media/image54.png"/><Relationship Id="rId14" Type="http://schemas.openxmlformats.org/officeDocument/2006/relationships/image" Target="../media/image6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6.wmf"/><Relationship Id="rId18" Type="http://schemas.openxmlformats.org/officeDocument/2006/relationships/image" Target="../media/image70.png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image" Target="../media/image65.png"/><Relationship Id="rId17" Type="http://schemas.openxmlformats.org/officeDocument/2006/relationships/image" Target="../media/image69.png"/><Relationship Id="rId2" Type="http://schemas.openxmlformats.org/officeDocument/2006/relationships/tags" Target="../tags/tag70.xml"/><Relationship Id="rId16" Type="http://schemas.openxmlformats.org/officeDocument/2006/relationships/image" Target="../media/image68.png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64.wmf"/><Relationship Id="rId5" Type="http://schemas.openxmlformats.org/officeDocument/2006/relationships/tags" Target="../tags/tag73.xml"/><Relationship Id="rId15" Type="http://schemas.openxmlformats.org/officeDocument/2006/relationships/image" Target="../media/image67.png"/><Relationship Id="rId10" Type="http://schemas.openxmlformats.org/officeDocument/2006/relationships/image" Target="../media/image63.png"/><Relationship Id="rId4" Type="http://schemas.openxmlformats.org/officeDocument/2006/relationships/tags" Target="../tags/tag72.xml"/><Relationship Id="rId9" Type="http://schemas.openxmlformats.org/officeDocument/2006/relationships/notesSlide" Target="../notesSlides/notesSlide26.xml"/><Relationship Id="rId1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image" Target="../media/image66.wmf"/><Relationship Id="rId18" Type="http://schemas.openxmlformats.org/officeDocument/2006/relationships/image" Target="../media/image70.png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../media/image65.png"/><Relationship Id="rId17" Type="http://schemas.openxmlformats.org/officeDocument/2006/relationships/image" Target="../media/image69.png"/><Relationship Id="rId2" Type="http://schemas.openxmlformats.org/officeDocument/2006/relationships/tags" Target="../tags/tag77.xml"/><Relationship Id="rId16" Type="http://schemas.openxmlformats.org/officeDocument/2006/relationships/image" Target="../media/image68.png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image" Target="../media/image63.png"/><Relationship Id="rId5" Type="http://schemas.openxmlformats.org/officeDocument/2006/relationships/tags" Target="../tags/tag80.xml"/><Relationship Id="rId15" Type="http://schemas.openxmlformats.org/officeDocument/2006/relationships/image" Target="../media/image67.png"/><Relationship Id="rId10" Type="http://schemas.openxmlformats.org/officeDocument/2006/relationships/notesSlide" Target="../notesSlides/notesSlide27.xml"/><Relationship Id="rId19" Type="http://schemas.openxmlformats.org/officeDocument/2006/relationships/image" Target="../media/image71.png"/><Relationship Id="rId4" Type="http://schemas.openxmlformats.org/officeDocument/2006/relationships/tags" Target="../tags/tag7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86.xml"/><Relationship Id="rId7" Type="http://schemas.openxmlformats.org/officeDocument/2006/relationships/image" Target="../media/image72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3.png"/><Relationship Id="rId4" Type="http://schemas.openxmlformats.org/officeDocument/2006/relationships/tags" Target="../tags/tag87.xml"/><Relationship Id="rId9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90.xml"/><Relationship Id="rId7" Type="http://schemas.openxmlformats.org/officeDocument/2006/relationships/image" Target="../media/image74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5.png"/><Relationship Id="rId4" Type="http://schemas.openxmlformats.org/officeDocument/2006/relationships/tags" Target="../tags/tag91.xml"/><Relationship Id="rId9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13" Type="http://schemas.openxmlformats.org/officeDocument/2006/relationships/image" Target="../media/image76.png"/><Relationship Id="rId3" Type="http://schemas.openxmlformats.org/officeDocument/2006/relationships/tags" Target="../tags/tag9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1.wmf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image" Target="../media/image60.wmf"/><Relationship Id="rId5" Type="http://schemas.openxmlformats.org/officeDocument/2006/relationships/tags" Target="../tags/tag96.xml"/><Relationship Id="rId15" Type="http://schemas.openxmlformats.org/officeDocument/2006/relationships/image" Target="../media/image78.png"/><Relationship Id="rId10" Type="http://schemas.openxmlformats.org/officeDocument/2006/relationships/image" Target="../media/image57.png"/><Relationship Id="rId4" Type="http://schemas.openxmlformats.org/officeDocument/2006/relationships/tags" Target="../tags/tag95.xml"/><Relationship Id="rId9" Type="http://schemas.openxmlformats.org/officeDocument/2006/relationships/image" Target="../media/image54.png"/><Relationship Id="rId14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image" Target="../media/image54.png"/><Relationship Id="rId17" Type="http://schemas.openxmlformats.org/officeDocument/2006/relationships/image" Target="../media/image83.png"/><Relationship Id="rId2" Type="http://schemas.openxmlformats.org/officeDocument/2006/relationships/tags" Target="../tags/tag99.xml"/><Relationship Id="rId16" Type="http://schemas.openxmlformats.org/officeDocument/2006/relationships/image" Target="../media/image82.png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image" Target="../media/image66.wmf"/><Relationship Id="rId5" Type="http://schemas.openxmlformats.org/officeDocument/2006/relationships/tags" Target="../tags/tag102.xml"/><Relationship Id="rId15" Type="http://schemas.openxmlformats.org/officeDocument/2006/relationships/image" Target="../media/image81.png"/><Relationship Id="rId10" Type="http://schemas.openxmlformats.org/officeDocument/2006/relationships/notesSlide" Target="../notesSlides/notesSlide31.xml"/><Relationship Id="rId19" Type="http://schemas.openxmlformats.org/officeDocument/2006/relationships/image" Target="../media/image71.png"/><Relationship Id="rId4" Type="http://schemas.openxmlformats.org/officeDocument/2006/relationships/tags" Target="../tags/tag10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tags" Target="../tags/tag108.xml"/><Relationship Id="rId7" Type="http://schemas.openxmlformats.org/officeDocument/2006/relationships/image" Target="../media/image86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85.png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111.xml"/><Relationship Id="rId7" Type="http://schemas.openxmlformats.org/officeDocument/2006/relationships/image" Target="../media/image88.png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9.png"/><Relationship Id="rId4" Type="http://schemas.openxmlformats.org/officeDocument/2006/relationships/tags" Target="../tags/tag112.xml"/><Relationship Id="rId9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tags" Target="../tags/tag115.xml"/><Relationship Id="rId7" Type="http://schemas.openxmlformats.org/officeDocument/2006/relationships/notesSlide" Target="../notesSlides/notesSlide34.xml"/><Relationship Id="rId12" Type="http://schemas.openxmlformats.org/officeDocument/2006/relationships/image" Target="../media/image92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1.png"/><Relationship Id="rId5" Type="http://schemas.openxmlformats.org/officeDocument/2006/relationships/tags" Target="../tags/tag117.xml"/><Relationship Id="rId10" Type="http://schemas.openxmlformats.org/officeDocument/2006/relationships/image" Target="../media/image85.png"/><Relationship Id="rId4" Type="http://schemas.openxmlformats.org/officeDocument/2006/relationships/tags" Target="../tags/tag116.xml"/><Relationship Id="rId9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tags" Target="../tags/tag120.xml"/><Relationship Id="rId7" Type="http://schemas.openxmlformats.org/officeDocument/2006/relationships/image" Target="../media/image29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4.png"/><Relationship Id="rId4" Type="http://schemas.openxmlformats.org/officeDocument/2006/relationships/tags" Target="../tags/tag121.xml"/><Relationship Id="rId9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tags" Target="../tags/tag124.xml"/><Relationship Id="rId7" Type="http://schemas.openxmlformats.org/officeDocument/2006/relationships/image" Target="../media/image96.pn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95.png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tags" Target="../tags/tag127.xml"/><Relationship Id="rId7" Type="http://schemas.openxmlformats.org/officeDocument/2006/relationships/image" Target="../media/image95.pn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0.png"/><Relationship Id="rId4" Type="http://schemas.openxmlformats.org/officeDocument/2006/relationships/tags" Target="../tags/tag128.xml"/><Relationship Id="rId9" Type="http://schemas.openxmlformats.org/officeDocument/2006/relationships/image" Target="../media/image9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image" Target="../media/image101.png"/><Relationship Id="rId5" Type="http://schemas.openxmlformats.org/officeDocument/2006/relationships/image" Target="../media/image94.png"/><Relationship Id="rId4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tags" Target="../tags/tag133.xml"/><Relationship Id="rId7" Type="http://schemas.openxmlformats.org/officeDocument/2006/relationships/image" Target="../media/image102.png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5.png"/><Relationship Id="rId4" Type="http://schemas.openxmlformats.org/officeDocument/2006/relationships/tags" Target="../tags/tag134.xml"/><Relationship Id="rId9" Type="http://schemas.openxmlformats.org/officeDocument/2006/relationships/image" Target="../media/image10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tags" Target="../tags/tag137.xml"/><Relationship Id="rId7" Type="http://schemas.openxmlformats.org/officeDocument/2006/relationships/image" Target="../media/image107.png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image" Target="../media/image106.png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tags" Target="../tags/tag140.xml"/><Relationship Id="rId7" Type="http://schemas.openxmlformats.org/officeDocument/2006/relationships/image" Target="../media/image110.png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image" Target="../media/image109.png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tags" Target="../tags/tag143.xml"/><Relationship Id="rId7" Type="http://schemas.openxmlformats.org/officeDocument/2006/relationships/image" Target="../media/image111.png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image" Target="../media/image110.png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tags" Target="../tags/tag146.xml"/><Relationship Id="rId7" Type="http://schemas.openxmlformats.org/officeDocument/2006/relationships/image" Target="../media/image114.png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image" Target="../media/image113.png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tags" Target="../tags/tag149.xml"/><Relationship Id="rId7" Type="http://schemas.openxmlformats.org/officeDocument/2006/relationships/image" Target="../media/image116.png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0.png"/><Relationship Id="rId4" Type="http://schemas.openxmlformats.org/officeDocument/2006/relationships/tags" Target="../tags/tag150.xml"/><Relationship Id="rId9" Type="http://schemas.openxmlformats.org/officeDocument/2006/relationships/image" Target="../media/image1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1.xml"/><Relationship Id="rId4" Type="http://schemas.openxmlformats.org/officeDocument/2006/relationships/image" Target="../media/image10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tags" Target="../tags/tag154.xml"/><Relationship Id="rId7" Type="http://schemas.openxmlformats.org/officeDocument/2006/relationships/image" Target="../media/image120.png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image" Target="../media/image119.png"/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tags" Target="../tags/tag157.xml"/><Relationship Id="rId7" Type="http://schemas.openxmlformats.org/officeDocument/2006/relationships/notesSlide" Target="../notesSlides/notesSlide48.xml"/><Relationship Id="rId12" Type="http://schemas.openxmlformats.org/officeDocument/2006/relationships/image" Target="../media/image121.png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5.png"/><Relationship Id="rId5" Type="http://schemas.openxmlformats.org/officeDocument/2006/relationships/tags" Target="../tags/tag159.xml"/><Relationship Id="rId10" Type="http://schemas.openxmlformats.org/officeDocument/2006/relationships/image" Target="../media/image124.png"/><Relationship Id="rId4" Type="http://schemas.openxmlformats.org/officeDocument/2006/relationships/tags" Target="../tags/tag158.xml"/><Relationship Id="rId9" Type="http://schemas.openxmlformats.org/officeDocument/2006/relationships/image" Target="../media/image12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tags" Target="../tags/tag162.xml"/><Relationship Id="rId7" Type="http://schemas.openxmlformats.org/officeDocument/2006/relationships/notesSlide" Target="../notesSlides/notesSlide49.xml"/><Relationship Id="rId12" Type="http://schemas.openxmlformats.org/officeDocument/2006/relationships/image" Target="../media/image130.png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9.png"/><Relationship Id="rId5" Type="http://schemas.openxmlformats.org/officeDocument/2006/relationships/tags" Target="../tags/tag164.xml"/><Relationship Id="rId10" Type="http://schemas.openxmlformats.org/officeDocument/2006/relationships/image" Target="../media/image128.png"/><Relationship Id="rId4" Type="http://schemas.openxmlformats.org/officeDocument/2006/relationships/tags" Target="../tags/tag163.xml"/><Relationship Id="rId9" Type="http://schemas.openxmlformats.org/officeDocument/2006/relationships/image" Target="../media/image1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9.xml"/><Relationship Id="rId7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10.xml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tags" Target="../tags/tag167.xml"/><Relationship Id="rId7" Type="http://schemas.openxmlformats.org/officeDocument/2006/relationships/notesSlide" Target="../notesSlides/notesSlide50.xml"/><Relationship Id="rId12" Type="http://schemas.openxmlformats.org/officeDocument/2006/relationships/image" Target="../media/image133.png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2.png"/><Relationship Id="rId5" Type="http://schemas.openxmlformats.org/officeDocument/2006/relationships/tags" Target="../tags/tag169.xml"/><Relationship Id="rId10" Type="http://schemas.openxmlformats.org/officeDocument/2006/relationships/image" Target="../media/image131.png"/><Relationship Id="rId4" Type="http://schemas.openxmlformats.org/officeDocument/2006/relationships/tags" Target="../tags/tag168.xml"/><Relationship Id="rId9" Type="http://schemas.openxmlformats.org/officeDocument/2006/relationships/image" Target="../media/image12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tags" Target="../tags/tag172.xml"/><Relationship Id="rId7" Type="http://schemas.openxmlformats.org/officeDocument/2006/relationships/notesSlide" Target="../notesSlides/notesSlide51.xml"/><Relationship Id="rId12" Type="http://schemas.openxmlformats.org/officeDocument/2006/relationships/image" Target="../media/image136.png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5.png"/><Relationship Id="rId5" Type="http://schemas.openxmlformats.org/officeDocument/2006/relationships/tags" Target="../tags/tag174.xml"/><Relationship Id="rId10" Type="http://schemas.openxmlformats.org/officeDocument/2006/relationships/image" Target="../media/image134.png"/><Relationship Id="rId4" Type="http://schemas.openxmlformats.org/officeDocument/2006/relationships/tags" Target="../tags/tag173.xml"/><Relationship Id="rId9" Type="http://schemas.openxmlformats.org/officeDocument/2006/relationships/image" Target="../media/image12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tags" Target="../tags/tag177.xml"/><Relationship Id="rId7" Type="http://schemas.openxmlformats.org/officeDocument/2006/relationships/notesSlide" Target="../notesSlides/notesSlide52.xml"/><Relationship Id="rId12" Type="http://schemas.openxmlformats.org/officeDocument/2006/relationships/image" Target="../media/image138.png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4.png"/><Relationship Id="rId5" Type="http://schemas.openxmlformats.org/officeDocument/2006/relationships/tags" Target="../tags/tag179.xml"/><Relationship Id="rId10" Type="http://schemas.openxmlformats.org/officeDocument/2006/relationships/image" Target="../media/image137.png"/><Relationship Id="rId4" Type="http://schemas.openxmlformats.org/officeDocument/2006/relationships/tags" Target="../tags/tag178.xml"/><Relationship Id="rId9" Type="http://schemas.openxmlformats.org/officeDocument/2006/relationships/image" Target="../media/image12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tags" Target="../tags/tag182.xml"/><Relationship Id="rId7" Type="http://schemas.openxmlformats.org/officeDocument/2006/relationships/notesSlide" Target="../notesSlides/notesSlide53.xml"/><Relationship Id="rId12" Type="http://schemas.openxmlformats.org/officeDocument/2006/relationships/image" Target="../media/image128.png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0.png"/><Relationship Id="rId5" Type="http://schemas.openxmlformats.org/officeDocument/2006/relationships/tags" Target="../tags/tag184.xml"/><Relationship Id="rId10" Type="http://schemas.openxmlformats.org/officeDocument/2006/relationships/image" Target="../media/image135.png"/><Relationship Id="rId4" Type="http://schemas.openxmlformats.org/officeDocument/2006/relationships/tags" Target="../tags/tag183.xml"/><Relationship Id="rId9" Type="http://schemas.openxmlformats.org/officeDocument/2006/relationships/image" Target="../media/image138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tags" Target="../tags/tag187.xml"/><Relationship Id="rId7" Type="http://schemas.openxmlformats.org/officeDocument/2006/relationships/image" Target="../media/image141.png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image" Target="../media/image124.png"/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tags" Target="../tags/tag190.xml"/><Relationship Id="rId7" Type="http://schemas.openxmlformats.org/officeDocument/2006/relationships/image" Target="../media/image124.png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image" Target="../media/image142.png"/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1.xml"/><Relationship Id="rId4" Type="http://schemas.openxmlformats.org/officeDocument/2006/relationships/image" Target="../media/image14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tags" Target="../tags/tag194.xml"/><Relationship Id="rId7" Type="http://schemas.openxmlformats.org/officeDocument/2006/relationships/image" Target="../media/image145.png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image" Target="../media/image144.png"/><Relationship Id="rId5" Type="http://schemas.openxmlformats.org/officeDocument/2006/relationships/notesSlide" Target="../notesSlides/notesSlide57.xml"/><Relationship Id="rId4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8.xml"/><Relationship Id="rId13" Type="http://schemas.openxmlformats.org/officeDocument/2006/relationships/image" Target="../media/image149.png"/><Relationship Id="rId3" Type="http://schemas.openxmlformats.org/officeDocument/2006/relationships/tags" Target="../tags/tag19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35.png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image" Target="../media/image148.png"/><Relationship Id="rId5" Type="http://schemas.openxmlformats.org/officeDocument/2006/relationships/tags" Target="../tags/tag199.xml"/><Relationship Id="rId10" Type="http://schemas.openxmlformats.org/officeDocument/2006/relationships/image" Target="../media/image147.png"/><Relationship Id="rId4" Type="http://schemas.openxmlformats.org/officeDocument/2006/relationships/tags" Target="../tags/tag198.xml"/><Relationship Id="rId9" Type="http://schemas.openxmlformats.org/officeDocument/2006/relationships/image" Target="../media/image145.png"/><Relationship Id="rId14" Type="http://schemas.openxmlformats.org/officeDocument/2006/relationships/image" Target="../media/image15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1.xml"/><Relationship Id="rId4" Type="http://schemas.openxmlformats.org/officeDocument/2006/relationships/image" Target="../media/image10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3.xml"/><Relationship Id="rId7" Type="http://schemas.openxmlformats.org/officeDocument/2006/relationships/image" Target="../media/image6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tags" Target="../tags/tag204.xml"/><Relationship Id="rId7" Type="http://schemas.openxmlformats.org/officeDocument/2006/relationships/image" Target="../media/image152.png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image" Target="../media/image151.png"/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tags" Target="../tags/tag207.xml"/><Relationship Id="rId7" Type="http://schemas.openxmlformats.org/officeDocument/2006/relationships/image" Target="../media/image155.png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image" Target="../media/image154.png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tags" Target="../tags/tag210.xml"/><Relationship Id="rId7" Type="http://schemas.openxmlformats.org/officeDocument/2006/relationships/image" Target="../media/image157.png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image" Target="../media/image154.png"/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1.xml"/><Relationship Id="rId4" Type="http://schemas.openxmlformats.org/officeDocument/2006/relationships/image" Target="../media/image15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4.xml"/><Relationship Id="rId4" Type="http://schemas.openxmlformats.org/officeDocument/2006/relationships/image" Target="../media/image16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image" Target="../media/image150.png"/><Relationship Id="rId5" Type="http://schemas.openxmlformats.org/officeDocument/2006/relationships/image" Target="../media/image163.png"/><Relationship Id="rId4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tags" Target="../tags/tag219.xml"/><Relationship Id="rId7" Type="http://schemas.openxmlformats.org/officeDocument/2006/relationships/image" Target="../media/image109.png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5.png"/><Relationship Id="rId4" Type="http://schemas.openxmlformats.org/officeDocument/2006/relationships/tags" Target="../tags/tag220.xml"/><Relationship Id="rId9" Type="http://schemas.openxmlformats.org/officeDocument/2006/relationships/image" Target="../media/image164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tags" Target="../tags/tag223.xml"/><Relationship Id="rId7" Type="http://schemas.openxmlformats.org/officeDocument/2006/relationships/notesSlide" Target="../notesSlides/notesSlide68.xml"/><Relationship Id="rId12" Type="http://schemas.openxmlformats.org/officeDocument/2006/relationships/image" Target="../media/image170.png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9.png"/><Relationship Id="rId5" Type="http://schemas.openxmlformats.org/officeDocument/2006/relationships/tags" Target="../tags/tag225.xml"/><Relationship Id="rId10" Type="http://schemas.openxmlformats.org/officeDocument/2006/relationships/image" Target="../media/image168.png"/><Relationship Id="rId4" Type="http://schemas.openxmlformats.org/officeDocument/2006/relationships/tags" Target="../tags/tag224.xml"/><Relationship Id="rId9" Type="http://schemas.openxmlformats.org/officeDocument/2006/relationships/image" Target="../media/image16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6.xml"/><Relationship Id="rId7" Type="http://schemas.openxmlformats.org/officeDocument/2006/relationships/image" Target="../media/image1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9.xml"/><Relationship Id="rId7" Type="http://schemas.openxmlformats.org/officeDocument/2006/relationships/image" Target="../media/image6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.png"/><Relationship Id="rId4" Type="http://schemas.openxmlformats.org/officeDocument/2006/relationships/tags" Target="../tags/tag20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23.xml"/><Relationship Id="rId7" Type="http://schemas.openxmlformats.org/officeDocument/2006/relationships/image" Target="../media/image6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.png"/><Relationship Id="rId4" Type="http://schemas.openxmlformats.org/officeDocument/2006/relationships/tags" Target="../tags/tag24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3EBF3-9BE3-4615-A814-D816E7513011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143000"/>
            <a:ext cx="8458200" cy="1905000"/>
          </a:xfrm>
        </p:spPr>
        <p:txBody>
          <a:bodyPr/>
          <a:lstStyle/>
          <a:p>
            <a:r>
              <a:rPr lang="en-US" dirty="0"/>
              <a:t>ME </a:t>
            </a:r>
            <a:r>
              <a:rPr lang="en-US"/>
              <a:t>233 </a:t>
            </a:r>
            <a:r>
              <a:rPr lang="en-US" smtClean="0"/>
              <a:t>Advanced </a:t>
            </a:r>
            <a:r>
              <a:rPr lang="en-US" dirty="0"/>
              <a:t>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Continuous time results 1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Random </a:t>
            </a:r>
            <a:r>
              <a:rPr lang="en-US" dirty="0" smtClean="0"/>
              <a:t>processes</a:t>
            </a:r>
            <a:endParaRPr lang="en-US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419600"/>
            <a:ext cx="6400800" cy="1752600"/>
          </a:xfrm>
        </p:spPr>
        <p:txBody>
          <a:bodyPr/>
          <a:lstStyle/>
          <a:p>
            <a:r>
              <a:rPr lang="en-US" dirty="0"/>
              <a:t>(ME233 Class Notes pp. PR6-PR13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7"/>
              </a:rPr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6CC7-F8CC-486D-85A0-5D192B3744F9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803858" name="Group 18"/>
          <p:cNvGrpSpPr>
            <a:grpSpLocks/>
          </p:cNvGrpSpPr>
          <p:nvPr/>
        </p:nvGrpSpPr>
        <p:grpSpPr bwMode="auto">
          <a:xfrm>
            <a:off x="0" y="377825"/>
            <a:ext cx="8640763" cy="6491288"/>
            <a:chOff x="0" y="238"/>
            <a:chExt cx="5443" cy="4089"/>
          </a:xfrm>
        </p:grpSpPr>
        <p:grpSp>
          <p:nvGrpSpPr>
            <p:cNvPr id="803859" name="Group 19"/>
            <p:cNvGrpSpPr>
              <a:grpSpLocks/>
            </p:cNvGrpSpPr>
            <p:nvPr/>
          </p:nvGrpSpPr>
          <p:grpSpPr bwMode="auto">
            <a:xfrm>
              <a:off x="0" y="238"/>
              <a:ext cx="5443" cy="4082"/>
              <a:chOff x="0" y="238"/>
              <a:chExt cx="5443" cy="4082"/>
            </a:xfrm>
          </p:grpSpPr>
          <p:pic>
            <p:nvPicPr>
              <p:cNvPr id="803860" name="Picture 20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0" y="238"/>
                <a:ext cx="5443" cy="40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03861" name="Rectangle 21"/>
              <p:cNvSpPr>
                <a:spLocks noChangeArrowheads="1"/>
              </p:cNvSpPr>
              <p:nvPr/>
            </p:nvSpPr>
            <p:spPr bwMode="auto">
              <a:xfrm>
                <a:off x="2688" y="4032"/>
                <a:ext cx="192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3862" name="Line 22"/>
            <p:cNvSpPr>
              <a:spLocks noChangeShapeType="1"/>
            </p:cNvSpPr>
            <p:nvPr/>
          </p:nvSpPr>
          <p:spPr bwMode="auto">
            <a:xfrm>
              <a:off x="2976" y="4176"/>
              <a:ext cx="10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3863" name="Text Box 23"/>
            <p:cNvSpPr txBox="1">
              <a:spLocks noChangeArrowheads="1"/>
            </p:cNvSpPr>
            <p:nvPr/>
          </p:nvSpPr>
          <p:spPr bwMode="auto">
            <a:xfrm>
              <a:off x="2711" y="4000"/>
              <a:ext cx="1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/>
                <a:t>t</a:t>
              </a:r>
            </a:p>
          </p:txBody>
        </p:sp>
      </p:grpSp>
      <p:sp>
        <p:nvSpPr>
          <p:cNvPr id="803845" name="Line 5"/>
          <p:cNvSpPr>
            <a:spLocks noChangeShapeType="1"/>
          </p:cNvSpPr>
          <p:nvPr/>
        </p:nvSpPr>
        <p:spPr bwMode="auto">
          <a:xfrm>
            <a:off x="8077200" y="1600200"/>
            <a:ext cx="0" cy="2895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3846" name="Text Box 6"/>
          <p:cNvSpPr txBox="1">
            <a:spLocks noChangeArrowheads="1"/>
          </p:cNvSpPr>
          <p:nvPr/>
        </p:nvSpPr>
        <p:spPr bwMode="auto">
          <a:xfrm>
            <a:off x="8077200" y="2133600"/>
            <a:ext cx="7334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 sz="3600">
                <a:latin typeface="Arial" charset="0"/>
              </a:rPr>
              <a:t>Ensemble</a:t>
            </a:r>
          </a:p>
        </p:txBody>
      </p:sp>
      <p:pic>
        <p:nvPicPr>
          <p:cNvPr id="803851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5715000"/>
            <a:ext cx="990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3865" name="Picture 2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32125" y="214313"/>
            <a:ext cx="2763838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3866" name="Line 26"/>
          <p:cNvSpPr>
            <a:spLocks noChangeShapeType="1"/>
          </p:cNvSpPr>
          <p:nvPr/>
        </p:nvSpPr>
        <p:spPr bwMode="auto">
          <a:xfrm>
            <a:off x="3352800" y="914400"/>
            <a:ext cx="0" cy="525780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03867" name="Picture 2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29200" y="2441575"/>
            <a:ext cx="990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3868" name="Line 28"/>
          <p:cNvSpPr>
            <a:spLocks noChangeShapeType="1"/>
          </p:cNvSpPr>
          <p:nvPr/>
        </p:nvSpPr>
        <p:spPr bwMode="auto">
          <a:xfrm rot="-5400000">
            <a:off x="4457700" y="-495300"/>
            <a:ext cx="0" cy="6629400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3869" name="Line 29"/>
          <p:cNvSpPr>
            <a:spLocks noChangeShapeType="1"/>
          </p:cNvSpPr>
          <p:nvPr/>
        </p:nvSpPr>
        <p:spPr bwMode="auto">
          <a:xfrm rot="-5400000">
            <a:off x="4381500" y="2324100"/>
            <a:ext cx="0" cy="6629400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0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0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0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0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5" grpId="0" animBg="1"/>
      <p:bldP spid="803846" grpId="0"/>
      <p:bldP spid="803866" grpId="0" animBg="1"/>
      <p:bldP spid="803868" grpId="0" animBg="1"/>
      <p:bldP spid="8038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7BB9-40B3-4A74-A208-4CE1821691FD}" type="slidenum">
              <a:rPr lang="en-US"/>
              <a:pPr/>
              <a:t>11</a:t>
            </a:fld>
            <a:endParaRPr lang="en-US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/>
              <a:t>Wide Sense Stationarity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763000" cy="914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>
                <a:latin typeface="Arial" charset="0"/>
              </a:rPr>
              <a:t>is </a:t>
            </a:r>
            <a:r>
              <a:rPr lang="en-US" b="1">
                <a:latin typeface="Arial" charset="0"/>
              </a:rPr>
              <a:t>Wide Sense Stationary (WSS)</a:t>
            </a:r>
            <a:r>
              <a:rPr lang="en-US">
                <a:latin typeface="Arial" charset="0"/>
              </a:rPr>
              <a:t> if:</a:t>
            </a:r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>
              <a:latin typeface="Arial" charset="0"/>
            </a:endParaRPr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 i="1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3200"/>
          </a:p>
        </p:txBody>
      </p:sp>
      <p:sp>
        <p:nvSpPr>
          <p:cNvPr id="804868" name="Rectangle 4"/>
          <p:cNvSpPr>
            <a:spLocks noChangeArrowheads="1"/>
          </p:cNvSpPr>
          <p:nvPr/>
        </p:nvSpPr>
        <p:spPr bwMode="auto">
          <a:xfrm>
            <a:off x="457200" y="990600"/>
            <a:ext cx="291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A random sequence</a:t>
            </a:r>
          </a:p>
        </p:txBody>
      </p:sp>
      <p:sp>
        <p:nvSpPr>
          <p:cNvPr id="804871" name="Rectangle 7"/>
          <p:cNvSpPr>
            <a:spLocks noChangeArrowheads="1"/>
          </p:cNvSpPr>
          <p:nvPr/>
        </p:nvSpPr>
        <p:spPr bwMode="auto">
          <a:xfrm>
            <a:off x="533400" y="2909888"/>
            <a:ext cx="45799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en-US" sz="2800" i="0">
                <a:latin typeface="Arial" charset="0"/>
              </a:rPr>
              <a:t>1)	Its mean is time invariant</a:t>
            </a:r>
          </a:p>
        </p:txBody>
      </p:sp>
      <p:pic>
        <p:nvPicPr>
          <p:cNvPr id="80487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27325" y="4264025"/>
            <a:ext cx="36750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98E-1E59-4213-AE48-C073C8B89A00}" type="slidenum">
              <a:rPr lang="en-US"/>
              <a:pPr/>
              <a:t>12</a:t>
            </a:fld>
            <a:endParaRPr lang="en-US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/>
              <a:t>Wide Sense Stationarity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763000" cy="914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>
                <a:latin typeface="Arial" charset="0"/>
              </a:rPr>
              <a:t>is </a:t>
            </a:r>
            <a:r>
              <a:rPr lang="en-US" b="1">
                <a:latin typeface="Arial" charset="0"/>
              </a:rPr>
              <a:t>Wide Sense Stationary (WSS)</a:t>
            </a:r>
            <a:r>
              <a:rPr lang="en-US">
                <a:latin typeface="Arial" charset="0"/>
              </a:rPr>
              <a:t> if:</a:t>
            </a:r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>
              <a:latin typeface="Arial" charset="0"/>
            </a:endParaRPr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 i="1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3200"/>
          </a:p>
        </p:txBody>
      </p:sp>
      <p:sp>
        <p:nvSpPr>
          <p:cNvPr id="805892" name="Rectangle 4"/>
          <p:cNvSpPr>
            <a:spLocks noChangeArrowheads="1"/>
          </p:cNvSpPr>
          <p:nvPr/>
        </p:nvSpPr>
        <p:spPr bwMode="auto">
          <a:xfrm>
            <a:off x="457200" y="990600"/>
            <a:ext cx="291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A random sequence</a:t>
            </a:r>
          </a:p>
        </p:txBody>
      </p:sp>
      <p:sp>
        <p:nvSpPr>
          <p:cNvPr id="805894" name="Rectangle 6"/>
          <p:cNvSpPr>
            <a:spLocks noChangeArrowheads="1"/>
          </p:cNvSpPr>
          <p:nvPr/>
        </p:nvSpPr>
        <p:spPr bwMode="auto">
          <a:xfrm>
            <a:off x="533400" y="2909888"/>
            <a:ext cx="8008938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en-US" sz="2800" i="0">
                <a:latin typeface="Arial" charset="0"/>
              </a:rPr>
              <a:t>2)	Its covariance only depends on the correlation </a:t>
            </a:r>
          </a:p>
          <a:p>
            <a:pPr marL="457200" indent="-457200">
              <a:spcBef>
                <a:spcPct val="20000"/>
              </a:spcBef>
            </a:pPr>
            <a:r>
              <a:rPr lang="en-US" sz="2800" i="0">
                <a:latin typeface="Arial" charset="0"/>
              </a:rPr>
              <a:t>	 shift </a:t>
            </a:r>
            <a:r>
              <a:rPr lang="en-US" sz="3200" b="1">
                <a:latin typeface="Century Schoolbook" pitchFamily="18" charset="0"/>
                <a:sym typeface="Symbol" pitchFamily="18" charset="2"/>
              </a:rPr>
              <a:t></a:t>
            </a:r>
            <a:endParaRPr lang="en-US" sz="2800" i="0">
              <a:latin typeface="Arial" charset="0"/>
            </a:endParaRPr>
          </a:p>
        </p:txBody>
      </p:sp>
      <p:pic>
        <p:nvPicPr>
          <p:cNvPr id="805896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6388" y="4640263"/>
            <a:ext cx="59959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057F-8359-44BF-A6F7-C40783F52FB8}" type="slidenum">
              <a:rPr lang="en-US"/>
              <a:pPr/>
              <a:t>13</a:t>
            </a:fld>
            <a:endParaRPr lang="en-US"/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/>
              <a:t>Wide Sense Stationarity</a:t>
            </a:r>
          </a:p>
        </p:txBody>
      </p:sp>
      <p:sp>
        <p:nvSpPr>
          <p:cNvPr id="807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1676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>
                <a:latin typeface="Arial" charset="0"/>
              </a:rPr>
              <a:t>The auto-covariance function can be defined only as a function of the correlation time shift </a:t>
            </a:r>
            <a:r>
              <a:rPr lang="en-US" sz="4000" b="1" i="1">
                <a:sym typeface="Symbol" pitchFamily="18" charset="2"/>
              </a:rPr>
              <a:t></a:t>
            </a:r>
            <a:endParaRPr lang="en-US" sz="4800" b="1" i="1">
              <a:latin typeface="Century Schoolbook" pitchFamily="18" charset="0"/>
            </a:endParaRPr>
          </a:p>
          <a:p>
            <a:pPr marL="533400" indent="-533400">
              <a:buFontTx/>
              <a:buNone/>
            </a:pPr>
            <a:endParaRPr lang="en-US" sz="3200"/>
          </a:p>
        </p:txBody>
      </p:sp>
      <p:sp>
        <p:nvSpPr>
          <p:cNvPr id="807942" name="Rectangle 6"/>
          <p:cNvSpPr>
            <a:spLocks noChangeArrowheads="1"/>
          </p:cNvSpPr>
          <p:nvPr/>
        </p:nvSpPr>
        <p:spPr bwMode="auto">
          <a:xfrm>
            <a:off x="304800" y="3810000"/>
            <a:ext cx="208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Arial" charset="0"/>
              </a:rPr>
              <a:t>Notice that: </a:t>
            </a:r>
          </a:p>
        </p:txBody>
      </p:sp>
      <p:sp>
        <p:nvSpPr>
          <p:cNvPr id="807943" name="Rectangle 7"/>
          <p:cNvSpPr>
            <a:spLocks noChangeArrowheads="1"/>
          </p:cNvSpPr>
          <p:nvPr/>
        </p:nvSpPr>
        <p:spPr bwMode="auto">
          <a:xfrm>
            <a:off x="1143000" y="4648200"/>
            <a:ext cx="7696200" cy="1981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44" name="Line 8"/>
          <p:cNvSpPr>
            <a:spLocks noChangeShapeType="1"/>
          </p:cNvSpPr>
          <p:nvPr/>
        </p:nvSpPr>
        <p:spPr bwMode="auto">
          <a:xfrm>
            <a:off x="2514600" y="3429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7945" name="Line 9"/>
          <p:cNvSpPr>
            <a:spLocks noChangeShapeType="1"/>
          </p:cNvSpPr>
          <p:nvPr/>
        </p:nvSpPr>
        <p:spPr bwMode="auto">
          <a:xfrm>
            <a:off x="5715000" y="34639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07948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3200" y="4876800"/>
            <a:ext cx="42037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7949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5867400"/>
            <a:ext cx="7216775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7950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41450" y="2757488"/>
            <a:ext cx="6259513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2" grpId="0"/>
      <p:bldP spid="8079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0A2F-0F74-4DF6-AFFE-B5C37783E7C1}" type="slidenum">
              <a:rPr lang="en-US"/>
              <a:pPr/>
              <a:t>14</a:t>
            </a:fld>
            <a:endParaRPr lang="en-US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/>
              <a:t>Cross-covariance function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2819400"/>
            <a:ext cx="8610600" cy="21336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dirty="0">
                <a:latin typeface="Arial" charset="0"/>
              </a:rPr>
              <a:t>The cross-covariance function:</a:t>
            </a:r>
            <a:endParaRPr lang="en-US" i="1" dirty="0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3200" dirty="0"/>
          </a:p>
        </p:txBody>
      </p:sp>
      <p:sp>
        <p:nvSpPr>
          <p:cNvPr id="812036" name="Rectangle 4"/>
          <p:cNvSpPr>
            <a:spLocks noChangeArrowheads="1"/>
          </p:cNvSpPr>
          <p:nvPr/>
        </p:nvSpPr>
        <p:spPr bwMode="auto">
          <a:xfrm>
            <a:off x="533400" y="1057275"/>
            <a:ext cx="6634163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i="0" dirty="0">
                <a:latin typeface="Arial" charset="0"/>
              </a:rPr>
              <a:t>Let                                   and                 </a:t>
            </a:r>
          </a:p>
          <a:p>
            <a:pPr>
              <a:lnSpc>
                <a:spcPct val="110000"/>
              </a:lnSpc>
            </a:pPr>
            <a:r>
              <a:rPr lang="en-US" sz="2800" i="0" dirty="0">
                <a:latin typeface="Arial" charset="0"/>
              </a:rPr>
              <a:t>  be two  </a:t>
            </a:r>
            <a:r>
              <a:rPr lang="en-US" sz="2800" b="1" i="0" dirty="0">
                <a:latin typeface="Arial" charset="0"/>
              </a:rPr>
              <a:t>WSS</a:t>
            </a:r>
            <a:r>
              <a:rPr lang="en-US" sz="2800" i="0" dirty="0">
                <a:latin typeface="Arial" charset="0"/>
              </a:rPr>
              <a:t> random vector </a:t>
            </a:r>
            <a:r>
              <a:rPr lang="en-US" sz="2800" i="0" dirty="0" smtClean="0">
                <a:latin typeface="Arial" charset="0"/>
              </a:rPr>
              <a:t>processes</a:t>
            </a:r>
            <a:endParaRPr lang="en-US" sz="2800" i="0" dirty="0">
              <a:latin typeface="Arial" charset="0"/>
            </a:endParaRPr>
          </a:p>
        </p:txBody>
      </p:sp>
      <p:sp>
        <p:nvSpPr>
          <p:cNvPr id="812037" name="Rectangle 5"/>
          <p:cNvSpPr>
            <a:spLocks noChangeArrowheads="1"/>
          </p:cNvSpPr>
          <p:nvPr/>
        </p:nvSpPr>
        <p:spPr bwMode="auto">
          <a:xfrm>
            <a:off x="609600" y="5715000"/>
            <a:ext cx="2308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Arial" charset="0"/>
              </a:rPr>
              <a:t>for </a:t>
            </a:r>
            <a:r>
              <a:rPr lang="en-US" sz="2800" b="1">
                <a:latin typeface="Arial" charset="0"/>
              </a:rPr>
              <a:t>any</a:t>
            </a:r>
            <a:r>
              <a:rPr lang="en-US" sz="2800" i="0">
                <a:latin typeface="Arial" charset="0"/>
              </a:rPr>
              <a:t> time </a:t>
            </a:r>
            <a:r>
              <a:rPr lang="en-US" sz="2800">
                <a:latin typeface="Century Schoolbook" pitchFamily="18" charset="0"/>
              </a:rPr>
              <a:t>t</a:t>
            </a:r>
          </a:p>
        </p:txBody>
      </p:sp>
      <p:pic>
        <p:nvPicPr>
          <p:cNvPr id="81203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17700" y="11684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2039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61050" y="1165225"/>
            <a:ext cx="194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2040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58875" y="3962400"/>
            <a:ext cx="682625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5" grpId="0" build="p"/>
      <p:bldP spid="8120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7F9E-DCEF-4603-ADAD-2C6DCF04F897}" type="slidenum">
              <a:rPr lang="en-US"/>
              <a:pPr/>
              <a:t>15</a:t>
            </a:fld>
            <a:endParaRPr lang="en-US"/>
          </a:p>
        </p:txBody>
      </p:sp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/>
              <a:t>Cross-covariance function</a:t>
            </a:r>
          </a:p>
        </p:txBody>
      </p:sp>
      <p:pic>
        <p:nvPicPr>
          <p:cNvPr id="811021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58875" y="1828800"/>
            <a:ext cx="682625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1023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4876800"/>
            <a:ext cx="51054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A40A-C2BF-4307-A133-AA9E592B8C67}" type="slidenum">
              <a:rPr lang="en-US"/>
              <a:pPr/>
              <a:t>16</a:t>
            </a:fld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/>
              <a:t>Power Spectral Density Function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3810000"/>
          </a:xfrm>
        </p:spPr>
        <p:txBody>
          <a:bodyPr/>
          <a:lstStyle/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sz="2400">
                <a:latin typeface="Arial" charset="0"/>
              </a:rPr>
              <a:t>For WSS random process, the power spectral density function is the Fourier transform of the auto-covariance function:</a:t>
            </a:r>
            <a:endParaRPr lang="en-US" sz="2400" i="1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3200"/>
          </a:p>
        </p:txBody>
      </p:sp>
      <p:pic>
        <p:nvPicPr>
          <p:cNvPr id="670746" name="Picture 2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200400"/>
            <a:ext cx="6480175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4D90-C537-420B-BF24-170A24775000}" type="slidenum">
              <a:rPr lang="en-US"/>
              <a:pPr/>
              <a:t>17</a:t>
            </a:fld>
            <a:endParaRPr lang="en-US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/>
              <a:t>Power Spectral Density Function</a:t>
            </a:r>
          </a:p>
        </p:txBody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3810000"/>
          </a:xfrm>
        </p:spPr>
        <p:txBody>
          <a:bodyPr/>
          <a:lstStyle/>
          <a:p>
            <a:pPr marL="533400" indent="-533400">
              <a:spcBef>
                <a:spcPct val="0"/>
              </a:spcBef>
              <a:buFontTx/>
              <a:buNone/>
            </a:pPr>
            <a:r>
              <a:rPr lang="en-US" sz="2400">
                <a:latin typeface="Arial" charset="0"/>
              </a:rPr>
              <a:t>Since,</a:t>
            </a:r>
            <a:endParaRPr lang="en-US" sz="2400" i="1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3200"/>
          </a:p>
        </p:txBody>
      </p:sp>
      <p:pic>
        <p:nvPicPr>
          <p:cNvPr id="80896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6150" y="1828800"/>
            <a:ext cx="7250113" cy="196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896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46200" y="5257800"/>
            <a:ext cx="6450013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4E15-18E5-4846-A6A0-14CF3D0FDE24}" type="slidenum">
              <a:rPr lang="en-US"/>
              <a:pPr/>
              <a:t>18</a:t>
            </a:fld>
            <a:endParaRPr lang="en-US"/>
          </a:p>
        </p:txBody>
      </p:sp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/>
              <a:t>White noise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8534400" cy="4572000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en-US" i="1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3200"/>
          </a:p>
        </p:txBody>
      </p:sp>
      <p:sp>
        <p:nvSpPr>
          <p:cNvPr id="784388" name="Rectangle 4"/>
          <p:cNvSpPr>
            <a:spLocks noChangeArrowheads="1"/>
          </p:cNvSpPr>
          <p:nvPr/>
        </p:nvSpPr>
        <p:spPr bwMode="auto">
          <a:xfrm>
            <a:off x="381000" y="990600"/>
            <a:ext cx="8534400" cy="198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70000"/>
              </a:lnSpc>
            </a:pPr>
            <a:endParaRPr lang="en-US" sz="2800" i="0">
              <a:latin typeface="Arial" charset="0"/>
            </a:endParaRPr>
          </a:p>
          <a:p>
            <a:pPr marL="457200" indent="-457200"/>
            <a:r>
              <a:rPr lang="en-US" i="0">
                <a:latin typeface="Arial" charset="0"/>
              </a:rPr>
              <a:t>A WSS random process                                      </a:t>
            </a:r>
            <a:r>
              <a:rPr lang="en-US" b="1" i="0">
                <a:latin typeface="Arial" charset="0"/>
              </a:rPr>
              <a:t>is white</a:t>
            </a:r>
            <a:r>
              <a:rPr lang="en-US" i="0">
                <a:latin typeface="Arial" charset="0"/>
              </a:rPr>
              <a:t> if:</a:t>
            </a:r>
          </a:p>
          <a:p>
            <a:pPr marL="457200" indent="-457200"/>
            <a:endParaRPr lang="en-US" i="0">
              <a:latin typeface="Arial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arenR"/>
            </a:pPr>
            <a:endParaRPr lang="en-US" i="0">
              <a:latin typeface="Arial" charset="0"/>
            </a:endParaRPr>
          </a:p>
          <a:p>
            <a:pPr marL="457200" indent="-457200"/>
            <a:endParaRPr lang="en-US" sz="2800" i="0">
              <a:latin typeface="Arial" charset="0"/>
            </a:endParaRPr>
          </a:p>
        </p:txBody>
      </p:sp>
      <p:sp>
        <p:nvSpPr>
          <p:cNvPr id="784389" name="Rectangle 5"/>
          <p:cNvSpPr>
            <a:spLocks noChangeArrowheads="1"/>
          </p:cNvSpPr>
          <p:nvPr/>
        </p:nvSpPr>
        <p:spPr bwMode="auto">
          <a:xfrm>
            <a:off x="533400" y="4648200"/>
            <a:ext cx="60933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Arial" charset="0"/>
              </a:rPr>
              <a:t>Where                is the </a:t>
            </a:r>
            <a:r>
              <a:rPr lang="en-US" b="1" i="0" u="sng" dirty="0">
                <a:latin typeface="Arial" charset="0"/>
              </a:rPr>
              <a:t>Dirac delta impulse</a:t>
            </a:r>
          </a:p>
        </p:txBody>
      </p:sp>
      <p:sp>
        <p:nvSpPr>
          <p:cNvPr id="784390" name="Rectangle 6"/>
          <p:cNvSpPr>
            <a:spLocks noChangeArrowheads="1"/>
          </p:cNvSpPr>
          <p:nvPr/>
        </p:nvSpPr>
        <p:spPr bwMode="auto">
          <a:xfrm>
            <a:off x="381000" y="5943600"/>
            <a:ext cx="4381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Arial" charset="0"/>
              </a:rPr>
              <a:t>white noise is zero mean if</a:t>
            </a:r>
          </a:p>
        </p:txBody>
      </p:sp>
      <p:sp>
        <p:nvSpPr>
          <p:cNvPr id="784391" name="Rectangle 7"/>
          <p:cNvSpPr>
            <a:spLocks noChangeArrowheads="1"/>
          </p:cNvSpPr>
          <p:nvPr/>
        </p:nvSpPr>
        <p:spPr bwMode="auto">
          <a:xfrm>
            <a:off x="2438400" y="2438400"/>
            <a:ext cx="42672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8439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7200" y="1371600"/>
            <a:ext cx="1771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4393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95600" y="2733675"/>
            <a:ext cx="3282950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4394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52600" y="4648200"/>
            <a:ext cx="663575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4395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48275" y="6099175"/>
            <a:ext cx="2551113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AF06-A9DF-4082-8E8C-DAA869129710}" type="slidenum">
              <a:rPr lang="en-US"/>
              <a:pPr/>
              <a:t>19</a:t>
            </a:fld>
            <a:endParaRPr lang="en-US"/>
          </a:p>
        </p:txBody>
      </p:sp>
      <p:pic>
        <p:nvPicPr>
          <p:cNvPr id="691212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3810000"/>
            <a:ext cx="6478588" cy="253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/>
              <a:t>White noise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8534400" cy="4572000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en-US" i="1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3200"/>
          </a:p>
        </p:txBody>
      </p:sp>
      <p:sp>
        <p:nvSpPr>
          <p:cNvPr id="691204" name="Rectangle 4"/>
          <p:cNvSpPr>
            <a:spLocks noChangeArrowheads="1"/>
          </p:cNvSpPr>
          <p:nvPr/>
        </p:nvSpPr>
        <p:spPr bwMode="auto">
          <a:xfrm>
            <a:off x="381000" y="990600"/>
            <a:ext cx="85344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lang="en-US" sz="2800" i="0">
                <a:latin typeface="Arial" charset="0"/>
              </a:rPr>
              <a:t>The power spectral density function for white noise is:</a:t>
            </a:r>
          </a:p>
          <a:p>
            <a:pPr marL="457200" indent="-457200">
              <a:lnSpc>
                <a:spcPct val="70000"/>
              </a:lnSpc>
            </a:pPr>
            <a:endParaRPr lang="en-US" i="0">
              <a:latin typeface="Arial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arenR"/>
            </a:pPr>
            <a:endParaRPr lang="en-US" i="0">
              <a:latin typeface="Arial" charset="0"/>
            </a:endParaRPr>
          </a:p>
          <a:p>
            <a:pPr marL="457200" indent="-457200"/>
            <a:endParaRPr lang="en-US" sz="2800" i="0">
              <a:latin typeface="Arial" charset="0"/>
            </a:endParaRPr>
          </a:p>
        </p:txBody>
      </p:sp>
      <p:sp>
        <p:nvSpPr>
          <p:cNvPr id="691205" name="Rectangle 5"/>
          <p:cNvSpPr>
            <a:spLocks noChangeArrowheads="1"/>
          </p:cNvSpPr>
          <p:nvPr/>
        </p:nvSpPr>
        <p:spPr bwMode="auto">
          <a:xfrm>
            <a:off x="457200" y="2819400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Proof:</a:t>
            </a:r>
          </a:p>
        </p:txBody>
      </p:sp>
      <p:pic>
        <p:nvPicPr>
          <p:cNvPr id="69120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0" y="2133600"/>
            <a:ext cx="2714625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91208" name="Group 8"/>
          <p:cNvGrpSpPr>
            <a:grpSpLocks/>
          </p:cNvGrpSpPr>
          <p:nvPr/>
        </p:nvGrpSpPr>
        <p:grpSpPr bwMode="auto">
          <a:xfrm>
            <a:off x="4876800" y="4114800"/>
            <a:ext cx="2241550" cy="1600200"/>
            <a:chOff x="3072" y="2592"/>
            <a:chExt cx="1412" cy="1008"/>
          </a:xfrm>
        </p:grpSpPr>
        <p:sp>
          <p:nvSpPr>
            <p:cNvPr id="691209" name="Line 9"/>
            <p:cNvSpPr>
              <a:spLocks noChangeShapeType="1"/>
            </p:cNvSpPr>
            <p:nvPr/>
          </p:nvSpPr>
          <p:spPr bwMode="auto">
            <a:xfrm flipV="1">
              <a:off x="3072" y="2832"/>
              <a:ext cx="1200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1210" name="Text Box 10"/>
            <p:cNvSpPr txBox="1">
              <a:spLocks noChangeArrowheads="1"/>
            </p:cNvSpPr>
            <p:nvPr/>
          </p:nvSpPr>
          <p:spPr bwMode="auto">
            <a:xfrm>
              <a:off x="4272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691211" name="Rectangle 11"/>
          <p:cNvSpPr>
            <a:spLocks noChangeArrowheads="1"/>
          </p:cNvSpPr>
          <p:nvPr/>
        </p:nvSpPr>
        <p:spPr bwMode="auto">
          <a:xfrm>
            <a:off x="2209800" y="1905000"/>
            <a:ext cx="42672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0410-7C41-4694-B085-0ACCFBFBFBF0}" type="slidenum">
              <a:rPr lang="en-US"/>
              <a:pPr/>
              <a:t>2</a:t>
            </a:fld>
            <a:endParaRPr lang="en-US"/>
          </a:p>
        </p:txBody>
      </p:sp>
      <p:sp>
        <p:nvSpPr>
          <p:cNvPr id="618542" name="Rectangle 46"/>
          <p:cNvSpPr>
            <a:spLocks noChangeArrowheads="1"/>
          </p:cNvSpPr>
          <p:nvPr/>
        </p:nvSpPr>
        <p:spPr bwMode="auto">
          <a:xfrm>
            <a:off x="533400" y="3200400"/>
            <a:ext cx="390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Such that for any time        ,</a:t>
            </a:r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Process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9906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A random processes is a </a:t>
            </a:r>
            <a:r>
              <a:rPr lang="en-US" b="1" i="1">
                <a:solidFill>
                  <a:srgbClr val="FF0000"/>
                </a:solidFill>
                <a:latin typeface="Arial" charset="0"/>
              </a:rPr>
              <a:t>continuous</a:t>
            </a:r>
            <a:r>
              <a:rPr lang="en-US">
                <a:latin typeface="Arial" charset="0"/>
              </a:rPr>
              <a:t> function of time</a:t>
            </a:r>
            <a:endParaRPr lang="en-US" sz="3200"/>
          </a:p>
          <a:p>
            <a:pPr>
              <a:buFontTx/>
              <a:buNone/>
            </a:pPr>
            <a:endParaRPr lang="en-US" sz="3200"/>
          </a:p>
        </p:txBody>
      </p:sp>
      <p:pic>
        <p:nvPicPr>
          <p:cNvPr id="618506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0" y="5791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8537" name="Picture 4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8538" name="Picture 4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62350" y="4114800"/>
            <a:ext cx="1009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8540" name="Picture 4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24225" y="2209800"/>
            <a:ext cx="24955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8544" name="Rectangle 48"/>
          <p:cNvSpPr>
            <a:spLocks noChangeArrowheads="1"/>
          </p:cNvSpPr>
          <p:nvPr/>
        </p:nvSpPr>
        <p:spPr bwMode="auto">
          <a:xfrm>
            <a:off x="358775" y="4876800"/>
            <a:ext cx="8424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Is a random variable defined over the same probability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42" grpId="0"/>
      <p:bldP spid="618499" grpId="0" build="p"/>
      <p:bldP spid="6185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91F8B-5D32-4B83-82B7-A6C24F8D4A14}" type="slidenum">
              <a:rPr lang="en-US"/>
              <a:pPr/>
              <a:t>20</a:t>
            </a:fld>
            <a:endParaRPr lang="en-US"/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/>
              <a:t>White noise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8534400" cy="4572000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en-US" i="1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3200"/>
          </a:p>
        </p:txBody>
      </p:sp>
      <p:pic>
        <p:nvPicPr>
          <p:cNvPr id="674831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4648200"/>
            <a:ext cx="2714625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74847" name="Group 31"/>
          <p:cNvGrpSpPr>
            <a:grpSpLocks/>
          </p:cNvGrpSpPr>
          <p:nvPr/>
        </p:nvGrpSpPr>
        <p:grpSpPr bwMode="auto">
          <a:xfrm>
            <a:off x="304800" y="1219200"/>
            <a:ext cx="4605338" cy="2368550"/>
            <a:chOff x="192" y="768"/>
            <a:chExt cx="2901" cy="1492"/>
          </a:xfrm>
        </p:grpSpPr>
        <p:pic>
          <p:nvPicPr>
            <p:cNvPr id="674844" name="Picture 2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2" y="768"/>
              <a:ext cx="2901" cy="1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4841" name="Picture 25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094" y="1344"/>
              <a:ext cx="201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74848" name="Group 32"/>
          <p:cNvGrpSpPr>
            <a:grpSpLocks/>
          </p:cNvGrpSpPr>
          <p:nvPr/>
        </p:nvGrpSpPr>
        <p:grpSpPr bwMode="auto">
          <a:xfrm>
            <a:off x="3810000" y="4114800"/>
            <a:ext cx="5011738" cy="2365375"/>
            <a:chOff x="2400" y="2592"/>
            <a:chExt cx="3157" cy="1490"/>
          </a:xfrm>
        </p:grpSpPr>
        <p:pic>
          <p:nvPicPr>
            <p:cNvPr id="674846" name="Picture 3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400" y="2592"/>
              <a:ext cx="3157" cy="1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4842" name="Picture 26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232" y="2832"/>
              <a:ext cx="201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674845" name="Picture 2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05400" y="1905000"/>
            <a:ext cx="3435350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533400" y="5791200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Infinite bandwidth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4A10-DAD3-47DD-ADB9-65D34F98921D}" type="slidenum">
              <a:rPr lang="en-US"/>
              <a:pPr/>
              <a:t>21</a:t>
            </a:fld>
            <a:endParaRPr lang="en-US"/>
          </a:p>
        </p:txBody>
      </p:sp>
      <p:sp>
        <p:nvSpPr>
          <p:cNvPr id="7362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/>
              <a:t>White noise vector process</a:t>
            </a:r>
          </a:p>
        </p:txBody>
      </p:sp>
      <p:sp>
        <p:nvSpPr>
          <p:cNvPr id="7362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8534400" cy="4572000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en-US" i="1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3200"/>
          </a:p>
        </p:txBody>
      </p:sp>
      <p:sp>
        <p:nvSpPr>
          <p:cNvPr id="736260" name="Rectangle 1028"/>
          <p:cNvSpPr>
            <a:spLocks noChangeArrowheads="1"/>
          </p:cNvSpPr>
          <p:nvPr/>
        </p:nvSpPr>
        <p:spPr bwMode="auto">
          <a:xfrm>
            <a:off x="381000" y="990600"/>
            <a:ext cx="8534400" cy="205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i="0">
                <a:latin typeface="Arial" charset="0"/>
              </a:rPr>
              <a:t>A </a:t>
            </a:r>
            <a:r>
              <a:rPr lang="en-US" b="1" i="0">
                <a:latin typeface="Arial" charset="0"/>
              </a:rPr>
              <a:t>WSS</a:t>
            </a:r>
            <a:r>
              <a:rPr lang="en-US" i="0">
                <a:latin typeface="Arial" charset="0"/>
              </a:rPr>
              <a:t> random vector sequence                                      </a:t>
            </a:r>
            <a:r>
              <a:rPr lang="en-US" b="1" i="0">
                <a:latin typeface="Arial" charset="0"/>
              </a:rPr>
              <a:t>is white</a:t>
            </a:r>
            <a:r>
              <a:rPr lang="en-US" i="0">
                <a:latin typeface="Arial" charset="0"/>
              </a:rPr>
              <a:t> if:</a:t>
            </a:r>
          </a:p>
          <a:p>
            <a:pPr marL="457200" indent="-457200"/>
            <a:endParaRPr lang="en-US" i="0">
              <a:latin typeface="Arial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arenR"/>
            </a:pPr>
            <a:endParaRPr lang="en-US" i="0">
              <a:latin typeface="Arial" charset="0"/>
            </a:endParaRPr>
          </a:p>
          <a:p>
            <a:pPr marL="457200" indent="-457200"/>
            <a:endParaRPr lang="en-US" sz="2800" i="0">
              <a:latin typeface="Arial" charset="0"/>
            </a:endParaRPr>
          </a:p>
        </p:txBody>
      </p:sp>
      <p:sp>
        <p:nvSpPr>
          <p:cNvPr id="736261" name="Rectangle 1029"/>
          <p:cNvSpPr>
            <a:spLocks noChangeArrowheads="1"/>
          </p:cNvSpPr>
          <p:nvPr/>
        </p:nvSpPr>
        <p:spPr bwMode="auto">
          <a:xfrm>
            <a:off x="609600" y="3657600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where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389184" y="4495800"/>
            <a:ext cx="4365633" cy="765901"/>
          </a:xfrm>
          <a:prstGeom prst="rect">
            <a:avLst/>
          </a:prstGeom>
          <a:noFill/>
          <a:ln/>
          <a:effectLst/>
        </p:spPr>
      </p:pic>
      <p:pic>
        <p:nvPicPr>
          <p:cNvPr id="736270" name="Picture 103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050" y="2514600"/>
            <a:ext cx="5040313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6271" name="Rectangle 1039"/>
          <p:cNvSpPr>
            <a:spLocks noChangeArrowheads="1"/>
          </p:cNvSpPr>
          <p:nvPr/>
        </p:nvSpPr>
        <p:spPr bwMode="auto">
          <a:xfrm>
            <a:off x="381000" y="6096000"/>
            <a:ext cx="578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and                    is the Dirac delta impulse</a:t>
            </a:r>
          </a:p>
        </p:txBody>
      </p:sp>
      <p:pic>
        <p:nvPicPr>
          <p:cNvPr id="736272" name="Picture 104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00200" y="6096000"/>
            <a:ext cx="663575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6274" name="Picture 104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26075" y="1016000"/>
            <a:ext cx="198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61" grpId="0"/>
      <p:bldP spid="73627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0795-5DA6-48CC-AC6A-E0A430B69A33}" type="slidenum">
              <a:rPr lang="en-US"/>
              <a:pPr/>
              <a:t>22</a:t>
            </a:fld>
            <a:endParaRPr lang="en-US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/>
              <a:t>MIMO Linear Time Invariant Systems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0386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>
                <a:latin typeface="Arial" charset="0"/>
              </a:rPr>
              <a:t>Let</a:t>
            </a:r>
          </a:p>
          <a:p>
            <a:pPr marL="533400" indent="-533400">
              <a:buFontTx/>
              <a:buNone/>
            </a:pPr>
            <a:endParaRPr lang="en-US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>
              <a:latin typeface="Arial" charset="0"/>
            </a:endParaRPr>
          </a:p>
          <a:p>
            <a:pPr marL="533400" indent="-533400">
              <a:buFontTx/>
              <a:buNone/>
            </a:pPr>
            <a:r>
              <a:rPr lang="en-US">
                <a:latin typeface="Arial" charset="0"/>
              </a:rPr>
              <a:t>be the impulse response of an LTI SISO system with transfer function</a:t>
            </a:r>
            <a:endParaRPr lang="en-US" i="1">
              <a:latin typeface="Century Schoolbook" pitchFamily="18" charset="0"/>
            </a:endParaRPr>
          </a:p>
          <a:p>
            <a:pPr marL="533400" indent="-533400">
              <a:buFontTx/>
              <a:buNone/>
            </a:pPr>
            <a:endParaRPr lang="en-US" i="1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3200"/>
          </a:p>
        </p:txBody>
      </p:sp>
      <p:pic>
        <p:nvPicPr>
          <p:cNvPr id="737293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1676400"/>
            <a:ext cx="2362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294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55700" y="5138738"/>
            <a:ext cx="65151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F926-F60C-4D18-B595-691059055292}" type="slidenum">
              <a:rPr lang="en-US"/>
              <a:pPr/>
              <a:t>23</a:t>
            </a:fld>
            <a:endParaRPr lang="en-US"/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/>
              <a:t>MIMO Linear Time Invariant Systems</a:t>
            </a:r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533400" y="1057275"/>
            <a:ext cx="493553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i="0">
                <a:latin typeface="Arial" charset="0"/>
              </a:rPr>
              <a:t>Let                              be WSS</a:t>
            </a:r>
          </a:p>
        </p:txBody>
      </p:sp>
      <p:pic>
        <p:nvPicPr>
          <p:cNvPr id="73831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0" y="3962400"/>
            <a:ext cx="5326063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8315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586740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8316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57350" y="1143000"/>
            <a:ext cx="194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8317" name="Rectangle 13"/>
          <p:cNvSpPr>
            <a:spLocks noChangeArrowheads="1"/>
          </p:cNvSpPr>
          <p:nvPr/>
        </p:nvSpPr>
        <p:spPr bwMode="auto">
          <a:xfrm>
            <a:off x="457200" y="2514600"/>
            <a:ext cx="7124066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i="0" dirty="0" smtClean="0">
                <a:latin typeface="Arial" charset="0"/>
              </a:rPr>
              <a:t>Then the forced response (zero initial state)</a:t>
            </a:r>
            <a:endParaRPr lang="en-US" sz="2800" i="0" dirty="0">
              <a:latin typeface="Arial" charset="0"/>
            </a:endParaRPr>
          </a:p>
        </p:txBody>
      </p:sp>
      <p:sp>
        <p:nvSpPr>
          <p:cNvPr id="738319" name="Rectangle 15"/>
          <p:cNvSpPr>
            <a:spLocks noChangeArrowheads="1"/>
          </p:cNvSpPr>
          <p:nvPr/>
        </p:nvSpPr>
        <p:spPr bwMode="auto">
          <a:xfrm>
            <a:off x="3084513" y="5791200"/>
            <a:ext cx="2100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Arial" charset="0"/>
              </a:rPr>
              <a:t>is also WSS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9A38-2A5A-4D3F-ADF9-3936B526E93C}" type="slidenum">
              <a:rPr lang="en-US"/>
              <a:pPr/>
              <a:t>24</a:t>
            </a:fld>
            <a:endParaRPr lang="en-US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/>
              <a:t>MIMO Linear Time Invariant Systems</a:t>
            </a:r>
          </a:p>
        </p:txBody>
      </p:sp>
      <p:sp>
        <p:nvSpPr>
          <p:cNvPr id="739331" name="Rectangle 3"/>
          <p:cNvSpPr>
            <a:spLocks noChangeArrowheads="1"/>
          </p:cNvSpPr>
          <p:nvPr/>
        </p:nvSpPr>
        <p:spPr bwMode="auto">
          <a:xfrm>
            <a:off x="533400" y="1057275"/>
            <a:ext cx="4778375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i="0">
                <a:latin typeface="Arial" charset="0"/>
              </a:rPr>
              <a:t>We will assume that</a:t>
            </a:r>
          </a:p>
          <a:p>
            <a:pPr>
              <a:lnSpc>
                <a:spcPct val="110000"/>
              </a:lnSpc>
            </a:pPr>
            <a:endParaRPr lang="en-US" sz="2800" i="0">
              <a:latin typeface="Arial" charset="0"/>
            </a:endParaRP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2800" i="0">
                <a:latin typeface="Arial" charset="0"/>
              </a:rPr>
              <a:t>  The WSS random process </a:t>
            </a:r>
          </a:p>
        </p:txBody>
      </p:sp>
      <p:sp>
        <p:nvSpPr>
          <p:cNvPr id="739332" name="Rectangle 4"/>
          <p:cNvSpPr>
            <a:spLocks noChangeArrowheads="1"/>
          </p:cNvSpPr>
          <p:nvPr/>
        </p:nvSpPr>
        <p:spPr bwMode="auto">
          <a:xfrm>
            <a:off x="1066800" y="2590800"/>
            <a:ext cx="2914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Arial" charset="0"/>
              </a:rPr>
              <a:t>is zero mean, I.e.</a:t>
            </a:r>
            <a:endParaRPr lang="en-US" sz="2800">
              <a:latin typeface="Century Schoolbook" pitchFamily="18" charset="0"/>
            </a:endParaRPr>
          </a:p>
        </p:txBody>
      </p:sp>
      <p:sp>
        <p:nvSpPr>
          <p:cNvPr id="739335" name="Rectangle 7"/>
          <p:cNvSpPr>
            <a:spLocks noChangeArrowheads="1"/>
          </p:cNvSpPr>
          <p:nvPr/>
        </p:nvSpPr>
        <p:spPr bwMode="auto">
          <a:xfrm>
            <a:off x="381000" y="4876800"/>
            <a:ext cx="8302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Arial" charset="0"/>
              </a:rPr>
              <a:t>Thus, the output random process is also zero mean</a:t>
            </a:r>
          </a:p>
        </p:txBody>
      </p:sp>
      <p:pic>
        <p:nvPicPr>
          <p:cNvPr id="739337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62600" y="2133600"/>
            <a:ext cx="781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9338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0" y="3810000"/>
            <a:ext cx="3606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9339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22550" y="5862638"/>
            <a:ext cx="36449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0F87-687E-4C25-B74B-C512436513DD}" type="slidenum">
              <a:rPr lang="en-US"/>
              <a:pPr/>
              <a:t>25</a:t>
            </a:fld>
            <a:endParaRPr lang="en-US"/>
          </a:p>
        </p:txBody>
      </p:sp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/>
              <a:t>MIMO Linear Time Invariant Systems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1676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>
                <a:latin typeface="Arial" charset="0"/>
              </a:rPr>
              <a:t>If</a:t>
            </a:r>
            <a:endParaRPr lang="en-US" i="1">
              <a:latin typeface="Century Schoolbook" pitchFamily="18" charset="0"/>
            </a:endParaRPr>
          </a:p>
          <a:p>
            <a:pPr marL="533400" indent="-533400">
              <a:buFontTx/>
              <a:buNone/>
            </a:pPr>
            <a:endParaRPr lang="en-US" i="1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3200"/>
          </a:p>
        </p:txBody>
      </p:sp>
      <p:sp>
        <p:nvSpPr>
          <p:cNvPr id="740356" name="Rectangle 4"/>
          <p:cNvSpPr>
            <a:spLocks noChangeArrowheads="1"/>
          </p:cNvSpPr>
          <p:nvPr/>
        </p:nvSpPr>
        <p:spPr bwMode="auto">
          <a:xfrm>
            <a:off x="533400" y="1057275"/>
            <a:ext cx="395128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i="0">
                <a:latin typeface="Arial" charset="0"/>
              </a:rPr>
              <a:t>Let                    be WSS</a:t>
            </a:r>
          </a:p>
        </p:txBody>
      </p:sp>
      <p:sp>
        <p:nvSpPr>
          <p:cNvPr id="740357" name="Rectangle 5"/>
          <p:cNvSpPr>
            <a:spLocks noChangeArrowheads="1"/>
          </p:cNvSpPr>
          <p:nvPr/>
        </p:nvSpPr>
        <p:spPr bwMode="auto">
          <a:xfrm>
            <a:off x="381000" y="3886200"/>
            <a:ext cx="1095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Arial" charset="0"/>
              </a:rPr>
              <a:t>Then:</a:t>
            </a:r>
            <a:endParaRPr lang="en-US" sz="2800">
              <a:latin typeface="Century Schoolbook" pitchFamily="18" charset="0"/>
            </a:endParaRPr>
          </a:p>
        </p:txBody>
      </p:sp>
      <p:pic>
        <p:nvPicPr>
          <p:cNvPr id="740365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76400" y="1143000"/>
            <a:ext cx="781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036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317750" y="2159000"/>
            <a:ext cx="781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0367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78525" y="2133600"/>
            <a:ext cx="800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0368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411288" y="4498975"/>
            <a:ext cx="132238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0369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67300" y="4497388"/>
            <a:ext cx="13223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0370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14600" y="2438400"/>
            <a:ext cx="4065588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0371" name="Picture 1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00200" y="4876800"/>
            <a:ext cx="4217988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553200" y="4495800"/>
            <a:ext cx="2426248" cy="31201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5" grpId="0" build="p"/>
      <p:bldP spid="7403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4E34-341B-40C2-B92C-E4C41C7FF8D7}" type="slidenum">
              <a:rPr lang="en-US"/>
              <a:pPr/>
              <a:t>26</a:t>
            </a:fld>
            <a:endParaRPr lang="en-US"/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/>
              <a:t>MIMO Linear Time Invariant Systems</a:t>
            </a:r>
          </a:p>
        </p:txBody>
      </p:sp>
      <p:sp>
        <p:nvSpPr>
          <p:cNvPr id="7413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5720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>
                <a:latin typeface="Arial" charset="0"/>
              </a:rPr>
              <a:t> </a:t>
            </a:r>
            <a:endParaRPr lang="en-US" i="1">
              <a:latin typeface="Century Schoolbook" pitchFamily="18" charset="0"/>
            </a:endParaRPr>
          </a:p>
          <a:p>
            <a:pPr marL="533400" indent="-533400">
              <a:buFontTx/>
              <a:buNone/>
            </a:pPr>
            <a:endParaRPr lang="en-US" i="1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3200"/>
          </a:p>
        </p:txBody>
      </p:sp>
      <p:sp>
        <p:nvSpPr>
          <p:cNvPr id="741381" name="Rectangle 5"/>
          <p:cNvSpPr>
            <a:spLocks noChangeArrowheads="1"/>
          </p:cNvSpPr>
          <p:nvPr/>
        </p:nvSpPr>
        <p:spPr bwMode="auto">
          <a:xfrm>
            <a:off x="533400" y="1057275"/>
            <a:ext cx="70993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i="0">
                <a:latin typeface="Arial" charset="0"/>
              </a:rPr>
              <a:t>Let                     be a  WSS random process</a:t>
            </a:r>
          </a:p>
        </p:txBody>
      </p:sp>
      <p:pic>
        <p:nvPicPr>
          <p:cNvPr id="741384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92350" y="4268788"/>
            <a:ext cx="14605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1386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62200" y="4419600"/>
            <a:ext cx="4475163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1388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559425" y="4192588"/>
            <a:ext cx="14795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1390" name="Picture 1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86000" y="2057400"/>
            <a:ext cx="4598988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1391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76400" y="1143000"/>
            <a:ext cx="781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1392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343150" y="1908175"/>
            <a:ext cx="12827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1393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467350" y="1833563"/>
            <a:ext cx="12827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1395" name="Picture 1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302250" y="6073775"/>
            <a:ext cx="328453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1396" name="Picture 20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09588" y="6069013"/>
            <a:ext cx="32702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4E34-341B-40C2-B92C-E4C41C7FF8D7}" type="slidenum">
              <a:rPr lang="en-US"/>
              <a:pPr/>
              <a:t>27</a:t>
            </a:fld>
            <a:endParaRPr lang="en-US"/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/>
              <a:t>MIMO Linear Time Invariant Systems</a:t>
            </a:r>
          </a:p>
        </p:txBody>
      </p:sp>
      <p:sp>
        <p:nvSpPr>
          <p:cNvPr id="7413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5720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>
                <a:latin typeface="Arial" charset="0"/>
              </a:rPr>
              <a:t> </a:t>
            </a:r>
            <a:endParaRPr lang="en-US" i="1">
              <a:latin typeface="Century Schoolbook" pitchFamily="18" charset="0"/>
            </a:endParaRPr>
          </a:p>
          <a:p>
            <a:pPr marL="533400" indent="-533400">
              <a:buFontTx/>
              <a:buNone/>
            </a:pPr>
            <a:endParaRPr lang="en-US" i="1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3200"/>
          </a:p>
        </p:txBody>
      </p:sp>
      <p:sp>
        <p:nvSpPr>
          <p:cNvPr id="741381" name="Rectangle 5"/>
          <p:cNvSpPr>
            <a:spLocks noChangeArrowheads="1"/>
          </p:cNvSpPr>
          <p:nvPr/>
        </p:nvSpPr>
        <p:spPr bwMode="auto">
          <a:xfrm>
            <a:off x="533400" y="1057275"/>
            <a:ext cx="70993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i="0">
                <a:latin typeface="Arial" charset="0"/>
              </a:rPr>
              <a:t>Let                     be a  WSS random process</a:t>
            </a:r>
          </a:p>
        </p:txBody>
      </p:sp>
      <p:pic>
        <p:nvPicPr>
          <p:cNvPr id="741384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92350" y="4268788"/>
            <a:ext cx="14605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1388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559425" y="4192588"/>
            <a:ext cx="14795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1390" name="Picture 1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86000" y="2057400"/>
            <a:ext cx="4598988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1391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76400" y="1143000"/>
            <a:ext cx="781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1392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343150" y="1908175"/>
            <a:ext cx="12827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1393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467350" y="1833563"/>
            <a:ext cx="12827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1395" name="Picture 1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302250" y="6073775"/>
            <a:ext cx="328453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1396" name="Picture 20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09588" y="6069013"/>
            <a:ext cx="32702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 bwMode="auto">
          <a:xfrm>
            <a:off x="3962400" y="4191000"/>
            <a:ext cx="1219200" cy="1219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2286000" y="4800600"/>
            <a:ext cx="1676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181600" y="4800600"/>
            <a:ext cx="1676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0" name="Picture 19" descr="TP_tmp.em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4149156" y="4572000"/>
            <a:ext cx="883782" cy="37351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ABF9-CFFF-4AF5-B2CE-8FA7AE1D974E}" type="slidenum">
              <a:rPr lang="en-US"/>
              <a:pPr/>
              <a:t>28</a:t>
            </a:fld>
            <a:endParaRPr lang="en-US"/>
          </a:p>
        </p:txBody>
      </p:sp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/>
              <a:t>MIMO Linear Time Invariant Systems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572000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en-US">
              <a:latin typeface="Arial" charset="0"/>
            </a:endParaRPr>
          </a:p>
          <a:p>
            <a:pPr marL="533400" indent="-533400">
              <a:buFontTx/>
              <a:buNone/>
            </a:pPr>
            <a:r>
              <a:rPr lang="en-US">
                <a:latin typeface="Arial" charset="0"/>
              </a:rPr>
              <a:t>If</a:t>
            </a:r>
            <a:endParaRPr lang="en-US" i="1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3200"/>
          </a:p>
        </p:txBody>
      </p:sp>
      <p:sp>
        <p:nvSpPr>
          <p:cNvPr id="742404" name="Rectangle 4"/>
          <p:cNvSpPr>
            <a:spLocks noChangeArrowheads="1"/>
          </p:cNvSpPr>
          <p:nvPr/>
        </p:nvSpPr>
        <p:spPr bwMode="auto">
          <a:xfrm>
            <a:off x="533400" y="1057275"/>
            <a:ext cx="7116763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i="0">
                <a:latin typeface="Arial" charset="0"/>
              </a:rPr>
              <a:t>Let                       be a  WSS vector random </a:t>
            </a:r>
          </a:p>
          <a:p>
            <a:pPr>
              <a:lnSpc>
                <a:spcPct val="110000"/>
              </a:lnSpc>
            </a:pPr>
            <a:r>
              <a:rPr lang="en-US" sz="2800" i="0">
                <a:latin typeface="Arial" charset="0"/>
              </a:rPr>
              <a:t>process</a:t>
            </a:r>
          </a:p>
        </p:txBody>
      </p:sp>
      <p:sp>
        <p:nvSpPr>
          <p:cNvPr id="742405" name="Rectangle 5"/>
          <p:cNvSpPr>
            <a:spLocks noChangeArrowheads="1"/>
          </p:cNvSpPr>
          <p:nvPr/>
        </p:nvSpPr>
        <p:spPr bwMode="auto">
          <a:xfrm>
            <a:off x="304800" y="3352800"/>
            <a:ext cx="1095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Arial" charset="0"/>
              </a:rPr>
              <a:t>Then:</a:t>
            </a:r>
            <a:endParaRPr lang="en-US" sz="2800">
              <a:latin typeface="Century Schoolbook" pitchFamily="18" charset="0"/>
            </a:endParaRPr>
          </a:p>
        </p:txBody>
      </p:sp>
      <p:sp>
        <p:nvSpPr>
          <p:cNvPr id="742406" name="Rectangle 6"/>
          <p:cNvSpPr>
            <a:spLocks noChangeArrowheads="1"/>
          </p:cNvSpPr>
          <p:nvPr/>
        </p:nvSpPr>
        <p:spPr bwMode="auto">
          <a:xfrm>
            <a:off x="1600200" y="3733800"/>
            <a:ext cx="70104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2408" name="Rectangle 8"/>
          <p:cNvSpPr>
            <a:spLocks noChangeArrowheads="1"/>
          </p:cNvSpPr>
          <p:nvPr/>
        </p:nvSpPr>
        <p:spPr bwMode="auto">
          <a:xfrm>
            <a:off x="1600200" y="5334000"/>
            <a:ext cx="62484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42411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4413" y="5945188"/>
            <a:ext cx="467518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241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76400" y="1143000"/>
            <a:ext cx="781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2413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57400" y="2286000"/>
            <a:ext cx="5326063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2415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06588" y="3965575"/>
            <a:ext cx="6450012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54D0-AAFA-4CFA-998E-FAB2D4862558}" type="slidenum">
              <a:rPr lang="en-US"/>
              <a:pPr/>
              <a:t>29</a:t>
            </a:fld>
            <a:endParaRPr lang="en-US"/>
          </a:p>
        </p:txBody>
      </p:sp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/>
              <a:t>MIMO Linear Time Invariant Systems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534400" cy="45720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b="1">
                <a:latin typeface="Arial" charset="0"/>
              </a:rPr>
              <a:t>Proof:</a:t>
            </a:r>
            <a:endParaRPr lang="en-US" b="1" i="1">
              <a:latin typeface="Century Schoolbook" pitchFamily="18" charset="0"/>
            </a:endParaRPr>
          </a:p>
          <a:p>
            <a:pPr marL="533400" indent="-533400">
              <a:buFontTx/>
              <a:buNone/>
            </a:pPr>
            <a:endParaRPr lang="en-US" i="1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3200"/>
          </a:p>
        </p:txBody>
      </p:sp>
      <p:sp>
        <p:nvSpPr>
          <p:cNvPr id="743428" name="Rectangle 4"/>
          <p:cNvSpPr>
            <a:spLocks noChangeArrowheads="1"/>
          </p:cNvSpPr>
          <p:nvPr/>
        </p:nvSpPr>
        <p:spPr bwMode="auto">
          <a:xfrm>
            <a:off x="457200" y="2971800"/>
            <a:ext cx="1095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Arial" charset="0"/>
              </a:rPr>
              <a:t>Then:</a:t>
            </a:r>
          </a:p>
        </p:txBody>
      </p:sp>
      <p:sp>
        <p:nvSpPr>
          <p:cNvPr id="743429" name="Rectangle 5"/>
          <p:cNvSpPr>
            <a:spLocks noChangeArrowheads="1"/>
          </p:cNvSpPr>
          <p:nvPr/>
        </p:nvSpPr>
        <p:spPr bwMode="auto">
          <a:xfrm>
            <a:off x="1524000" y="838200"/>
            <a:ext cx="70866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4343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86600" y="2514600"/>
            <a:ext cx="149860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3436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0" y="2362200"/>
            <a:ext cx="40386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3438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05000" y="1066800"/>
            <a:ext cx="6450013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3440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38300" y="3768725"/>
            <a:ext cx="69723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0C81-71B3-4D67-A920-3AA0BFECCFEF}" type="slidenum">
              <a:rPr lang="en-US"/>
              <a:pPr/>
              <a:t>3</a:t>
            </a:fld>
            <a:endParaRPr lang="en-US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801797" name="Line 5"/>
          <p:cNvSpPr>
            <a:spLocks noChangeShapeType="1"/>
          </p:cNvSpPr>
          <p:nvPr/>
        </p:nvSpPr>
        <p:spPr bwMode="auto">
          <a:xfrm>
            <a:off x="8382000" y="1981200"/>
            <a:ext cx="0" cy="2895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1798" name="Text Box 6"/>
          <p:cNvSpPr txBox="1">
            <a:spLocks noChangeArrowheads="1"/>
          </p:cNvSpPr>
          <p:nvPr/>
        </p:nvSpPr>
        <p:spPr bwMode="auto">
          <a:xfrm>
            <a:off x="8410575" y="2514600"/>
            <a:ext cx="7334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 sz="3600">
                <a:latin typeface="Arial" charset="0"/>
              </a:rPr>
              <a:t>Ensemble</a:t>
            </a:r>
          </a:p>
        </p:txBody>
      </p:sp>
      <p:grpSp>
        <p:nvGrpSpPr>
          <p:cNvPr id="801804" name="Group 12"/>
          <p:cNvGrpSpPr>
            <a:grpSpLocks/>
          </p:cNvGrpSpPr>
          <p:nvPr/>
        </p:nvGrpSpPr>
        <p:grpSpPr bwMode="auto">
          <a:xfrm>
            <a:off x="0" y="377825"/>
            <a:ext cx="8640763" cy="6491288"/>
            <a:chOff x="0" y="238"/>
            <a:chExt cx="5443" cy="4089"/>
          </a:xfrm>
        </p:grpSpPr>
        <p:grpSp>
          <p:nvGrpSpPr>
            <p:cNvPr id="801803" name="Group 11"/>
            <p:cNvGrpSpPr>
              <a:grpSpLocks/>
            </p:cNvGrpSpPr>
            <p:nvPr/>
          </p:nvGrpSpPr>
          <p:grpSpPr bwMode="auto">
            <a:xfrm>
              <a:off x="0" y="238"/>
              <a:ext cx="5443" cy="4082"/>
              <a:chOff x="0" y="238"/>
              <a:chExt cx="5443" cy="4082"/>
            </a:xfrm>
          </p:grpSpPr>
          <p:pic>
            <p:nvPicPr>
              <p:cNvPr id="801800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238"/>
                <a:ext cx="5443" cy="40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01802" name="Rectangle 10"/>
              <p:cNvSpPr>
                <a:spLocks noChangeArrowheads="1"/>
              </p:cNvSpPr>
              <p:nvPr/>
            </p:nvSpPr>
            <p:spPr bwMode="auto">
              <a:xfrm>
                <a:off x="2688" y="4032"/>
                <a:ext cx="192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1796" name="Line 4"/>
            <p:cNvSpPr>
              <a:spLocks noChangeShapeType="1"/>
            </p:cNvSpPr>
            <p:nvPr/>
          </p:nvSpPr>
          <p:spPr bwMode="auto">
            <a:xfrm>
              <a:off x="2976" y="4176"/>
              <a:ext cx="10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1801" name="Text Box 9"/>
            <p:cNvSpPr txBox="1">
              <a:spLocks noChangeArrowheads="1"/>
            </p:cNvSpPr>
            <p:nvPr/>
          </p:nvSpPr>
          <p:spPr bwMode="auto">
            <a:xfrm>
              <a:off x="2711" y="4000"/>
              <a:ext cx="1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/>
                <a:t>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AE2D-220C-4F2C-A7AE-B5EBCA3D341C}" type="slidenum">
              <a:rPr lang="en-US"/>
              <a:pPr/>
              <a:t>30</a:t>
            </a:fld>
            <a:endParaRPr lang="en-US"/>
          </a:p>
        </p:txBody>
      </p:sp>
      <p:sp>
        <p:nvSpPr>
          <p:cNvPr id="770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/>
              <a:t>MIMO Linear Time Invariant Systems</a:t>
            </a:r>
          </a:p>
        </p:txBody>
      </p:sp>
      <p:sp>
        <p:nvSpPr>
          <p:cNvPr id="7700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8382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>
                <a:latin typeface="Arial" charset="0"/>
              </a:rPr>
              <a:t>If</a:t>
            </a:r>
            <a:endParaRPr lang="en-US" i="1">
              <a:latin typeface="Century Schoolbook" pitchFamily="18" charset="0"/>
            </a:endParaRPr>
          </a:p>
          <a:p>
            <a:pPr marL="533400" indent="-533400">
              <a:buFontTx/>
              <a:buNone/>
            </a:pPr>
            <a:endParaRPr lang="en-US" i="1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3200"/>
          </a:p>
        </p:txBody>
      </p:sp>
      <p:sp>
        <p:nvSpPr>
          <p:cNvPr id="770052" name="Rectangle 1028"/>
          <p:cNvSpPr>
            <a:spLocks noChangeArrowheads="1"/>
          </p:cNvSpPr>
          <p:nvPr/>
        </p:nvSpPr>
        <p:spPr bwMode="auto">
          <a:xfrm>
            <a:off x="533400" y="1057275"/>
            <a:ext cx="414813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i="0">
                <a:latin typeface="Arial" charset="0"/>
              </a:rPr>
              <a:t>Let                    be   WSS</a:t>
            </a:r>
          </a:p>
        </p:txBody>
      </p:sp>
      <p:sp>
        <p:nvSpPr>
          <p:cNvPr id="770053" name="Rectangle 1029"/>
          <p:cNvSpPr>
            <a:spLocks noChangeArrowheads="1"/>
          </p:cNvSpPr>
          <p:nvPr/>
        </p:nvSpPr>
        <p:spPr bwMode="auto">
          <a:xfrm>
            <a:off x="381000" y="3886200"/>
            <a:ext cx="1095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Arial" charset="0"/>
              </a:rPr>
              <a:t>Then:</a:t>
            </a:r>
            <a:endParaRPr lang="en-US" sz="2800">
              <a:latin typeface="Century Schoolbook" pitchFamily="18" charset="0"/>
            </a:endParaRPr>
          </a:p>
        </p:txBody>
      </p:sp>
      <p:pic>
        <p:nvPicPr>
          <p:cNvPr id="770054" name="Picture 103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76400" y="1143000"/>
            <a:ext cx="781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0055" name="Picture 103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317750" y="2159000"/>
            <a:ext cx="781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0056" name="Picture 103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78525" y="2133600"/>
            <a:ext cx="800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0059" name="Picture 103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14600" y="2438400"/>
            <a:ext cx="4065588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0060" name="Picture 103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400425" y="5026025"/>
            <a:ext cx="4217988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0061" name="Picture 103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48025" y="4646613"/>
            <a:ext cx="13223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0062" name="Picture 103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58000" y="4648200"/>
            <a:ext cx="1341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57078" y="4724400"/>
            <a:ext cx="2426492" cy="31205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1" grpId="0" build="p"/>
      <p:bldP spid="77005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85B-28D4-4579-BCA7-98C3264E3682}" type="slidenum">
              <a:rPr lang="en-US"/>
              <a:pPr/>
              <a:t>31</a:t>
            </a:fld>
            <a:endParaRPr lang="en-US"/>
          </a:p>
        </p:txBody>
      </p:sp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/>
              <a:t>MIMO Linear Time Invariant Systems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5720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>
                <a:latin typeface="Arial" charset="0"/>
              </a:rPr>
              <a:t> </a:t>
            </a:r>
            <a:endParaRPr lang="en-US" i="1">
              <a:latin typeface="Century Schoolbook" pitchFamily="18" charset="0"/>
            </a:endParaRPr>
          </a:p>
          <a:p>
            <a:pPr marL="533400" indent="-533400">
              <a:buFontTx/>
              <a:buNone/>
            </a:pPr>
            <a:endParaRPr lang="en-US" i="1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3200"/>
          </a:p>
        </p:txBody>
      </p:sp>
      <p:sp>
        <p:nvSpPr>
          <p:cNvPr id="771076" name="Rectangle 4"/>
          <p:cNvSpPr>
            <a:spLocks noChangeArrowheads="1"/>
          </p:cNvSpPr>
          <p:nvPr/>
        </p:nvSpPr>
        <p:spPr bwMode="auto">
          <a:xfrm>
            <a:off x="533400" y="1057275"/>
            <a:ext cx="70993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i="0">
                <a:latin typeface="Arial" charset="0"/>
              </a:rPr>
              <a:t>Let                     be a  WSS random process</a:t>
            </a:r>
          </a:p>
        </p:txBody>
      </p:sp>
      <p:pic>
        <p:nvPicPr>
          <p:cNvPr id="771080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86000" y="2057400"/>
            <a:ext cx="4598988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108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676400" y="1143000"/>
            <a:ext cx="781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108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36800" y="1909763"/>
            <a:ext cx="12827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1087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451475" y="1835150"/>
            <a:ext cx="13017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1088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276475" y="4270375"/>
            <a:ext cx="14795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1089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556250" y="4194175"/>
            <a:ext cx="14795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1090" name="Picture 18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06413" y="6069013"/>
            <a:ext cx="32845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1091" name="Picture 19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291138" y="6073775"/>
            <a:ext cx="32988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 bwMode="auto">
          <a:xfrm>
            <a:off x="3962400" y="4191000"/>
            <a:ext cx="1219200" cy="1219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2286000" y="4800600"/>
            <a:ext cx="1676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181600" y="4800600"/>
            <a:ext cx="1676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0" name="Picture 19" descr="TP_tmp.em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4149156" y="4572000"/>
            <a:ext cx="883782" cy="37351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9823-B3FE-46C7-BE6A-BBAB855AD661}" type="slidenum">
              <a:rPr lang="en-US"/>
              <a:pPr/>
              <a:t>32</a:t>
            </a:fld>
            <a:endParaRPr lang="en-US"/>
          </a:p>
        </p:txBody>
      </p:sp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/>
              <a:t>MIMO Linear Time Invariant Systems</a:t>
            </a: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819400"/>
            <a:ext cx="8686800" cy="31242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b="1">
                <a:latin typeface="Arial" charset="0"/>
              </a:rPr>
              <a:t>Proof: </a:t>
            </a:r>
            <a:r>
              <a:rPr lang="en-US">
                <a:latin typeface="Arial" charset="0"/>
              </a:rPr>
              <a:t>Remember that</a:t>
            </a:r>
            <a:endParaRPr lang="en-US" sz="3200"/>
          </a:p>
        </p:txBody>
      </p:sp>
      <p:sp>
        <p:nvSpPr>
          <p:cNvPr id="748548" name="Rectangle 4"/>
          <p:cNvSpPr>
            <a:spLocks noChangeArrowheads="1"/>
          </p:cNvSpPr>
          <p:nvPr/>
        </p:nvSpPr>
        <p:spPr bwMode="auto">
          <a:xfrm>
            <a:off x="1752600" y="1066800"/>
            <a:ext cx="60960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4854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3050" y="1304925"/>
            <a:ext cx="3925888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8552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19600" y="2743200"/>
            <a:ext cx="4071938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8554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4191000"/>
            <a:ext cx="7839075" cy="212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0D89-C502-40CE-871E-1B56F1A960DD}" type="slidenum">
              <a:rPr lang="en-US"/>
              <a:pPr/>
              <a:t>33</a:t>
            </a:fld>
            <a:endParaRPr lang="en-US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/>
              <a:t>MIMO Linear Time Invariant Systems</a:t>
            </a:r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572000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en-US">
              <a:latin typeface="Arial" charset="0"/>
            </a:endParaRPr>
          </a:p>
          <a:p>
            <a:pPr marL="533400" indent="-533400">
              <a:buFontTx/>
              <a:buNone/>
            </a:pPr>
            <a:r>
              <a:rPr lang="en-US">
                <a:latin typeface="Arial" charset="0"/>
              </a:rPr>
              <a:t>If</a:t>
            </a:r>
            <a:endParaRPr lang="en-US" i="1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3200"/>
          </a:p>
        </p:txBody>
      </p:sp>
      <p:sp>
        <p:nvSpPr>
          <p:cNvPr id="749572" name="Rectangle 4"/>
          <p:cNvSpPr>
            <a:spLocks noChangeArrowheads="1"/>
          </p:cNvSpPr>
          <p:nvPr/>
        </p:nvSpPr>
        <p:spPr bwMode="auto">
          <a:xfrm>
            <a:off x="533400" y="1057275"/>
            <a:ext cx="375443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i="0">
                <a:latin typeface="Arial" charset="0"/>
              </a:rPr>
              <a:t>Let                  be WSS</a:t>
            </a:r>
          </a:p>
        </p:txBody>
      </p:sp>
      <p:sp>
        <p:nvSpPr>
          <p:cNvPr id="749573" name="Rectangle 5"/>
          <p:cNvSpPr>
            <a:spLocks noChangeArrowheads="1"/>
          </p:cNvSpPr>
          <p:nvPr/>
        </p:nvSpPr>
        <p:spPr bwMode="auto">
          <a:xfrm>
            <a:off x="304800" y="3581400"/>
            <a:ext cx="1095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Arial" charset="0"/>
              </a:rPr>
              <a:t>Then:</a:t>
            </a:r>
            <a:endParaRPr lang="en-US" sz="2800">
              <a:latin typeface="Century Schoolbook" pitchFamily="18" charset="0"/>
            </a:endParaRPr>
          </a:p>
        </p:txBody>
      </p:sp>
      <p:sp>
        <p:nvSpPr>
          <p:cNvPr id="749575" name="Rectangle 7"/>
          <p:cNvSpPr>
            <a:spLocks noChangeArrowheads="1"/>
          </p:cNvSpPr>
          <p:nvPr/>
        </p:nvSpPr>
        <p:spPr bwMode="auto">
          <a:xfrm>
            <a:off x="1066800" y="4191000"/>
            <a:ext cx="7010400" cy="12954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50127" y="4648200"/>
            <a:ext cx="6589770" cy="512551"/>
          </a:xfrm>
          <a:prstGeom prst="rect">
            <a:avLst/>
          </a:prstGeom>
          <a:noFill/>
          <a:ln/>
          <a:effectLst/>
        </p:spPr>
      </p:pic>
      <p:pic>
        <p:nvPicPr>
          <p:cNvPr id="749580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00200" y="1143000"/>
            <a:ext cx="781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9581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57400" y="2286000"/>
            <a:ext cx="5326063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818594" y="6172200"/>
            <a:ext cx="1152942" cy="408100"/>
          </a:xfrm>
          <a:prstGeom prst="rect">
            <a:avLst/>
          </a:prstGeom>
          <a:noFill/>
          <a:ln/>
          <a:effectLst/>
        </p:spPr>
      </p:pic>
      <p:cxnSp>
        <p:nvCxnSpPr>
          <p:cNvPr id="17" name="Straight Arrow Connector 16"/>
          <p:cNvCxnSpPr/>
          <p:nvPr/>
        </p:nvCxnSpPr>
        <p:spPr bwMode="auto">
          <a:xfrm rot="16200000" flipV="1">
            <a:off x="6667500" y="5448300"/>
            <a:ext cx="762000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1" grpId="0" build="p"/>
      <p:bldP spid="749573" grpId="0"/>
      <p:bldP spid="74957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9228-5C2E-4F94-BF3B-0F3A2E73251A}" type="slidenum">
              <a:rPr lang="en-US"/>
              <a:pPr/>
              <a:t>34</a:t>
            </a:fld>
            <a:endParaRPr lang="en-US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/>
              <a:t>MIMO Linear Time Invariant Systems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534400" cy="41910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b="1">
                <a:latin typeface="Arial" charset="0"/>
              </a:rPr>
              <a:t>Proof:</a:t>
            </a:r>
            <a:r>
              <a:rPr lang="en-US">
                <a:latin typeface="Arial" charset="0"/>
              </a:rPr>
              <a:t> Use</a:t>
            </a:r>
            <a:endParaRPr lang="en-US" i="1">
              <a:latin typeface="Arial" charset="0"/>
            </a:endParaRPr>
          </a:p>
          <a:p>
            <a:pPr marL="533400" indent="-533400">
              <a:buFontTx/>
              <a:buNone/>
            </a:pPr>
            <a:endParaRPr lang="en-US" sz="3200"/>
          </a:p>
        </p:txBody>
      </p:sp>
      <p:sp>
        <p:nvSpPr>
          <p:cNvPr id="750596" name="Rectangle 4"/>
          <p:cNvSpPr>
            <a:spLocks noChangeArrowheads="1"/>
          </p:cNvSpPr>
          <p:nvPr/>
        </p:nvSpPr>
        <p:spPr bwMode="auto">
          <a:xfrm>
            <a:off x="838200" y="5029200"/>
            <a:ext cx="79248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0597" name="Rectangle 5"/>
          <p:cNvSpPr>
            <a:spLocks noChangeArrowheads="1"/>
          </p:cNvSpPr>
          <p:nvPr/>
        </p:nvSpPr>
        <p:spPr bwMode="auto">
          <a:xfrm>
            <a:off x="228600" y="4191000"/>
            <a:ext cx="779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Arial" charset="0"/>
              </a:rPr>
              <a:t>and</a:t>
            </a:r>
          </a:p>
        </p:txBody>
      </p:sp>
      <p:sp>
        <p:nvSpPr>
          <p:cNvPr id="750598" name="Rectangle 6"/>
          <p:cNvSpPr>
            <a:spLocks noChangeArrowheads="1"/>
          </p:cNvSpPr>
          <p:nvPr/>
        </p:nvSpPr>
        <p:spPr bwMode="auto">
          <a:xfrm>
            <a:off x="381000" y="2667000"/>
            <a:ext cx="877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Arial" charset="0"/>
              </a:rPr>
              <a:t>then</a:t>
            </a:r>
          </a:p>
        </p:txBody>
      </p:sp>
      <p:pic>
        <p:nvPicPr>
          <p:cNvPr id="750599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0" y="1143000"/>
            <a:ext cx="46751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0600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0" y="1828800"/>
            <a:ext cx="46751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0601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48000" y="2438400"/>
            <a:ext cx="3925888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0602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52600" y="5410200"/>
            <a:ext cx="61944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0603" name="Picture 1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048000" y="3581400"/>
            <a:ext cx="5641975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13D5-CE88-43CA-A7AE-98FC8B0E7992}" type="slidenum">
              <a:rPr lang="en-US"/>
              <a:pPr/>
              <a:t>35</a:t>
            </a:fld>
            <a:endParaRPr lang="en-US"/>
          </a:p>
        </p:txBody>
      </p:sp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White noise driven state space systems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219200"/>
            <a:ext cx="7848600" cy="2209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Consider a LTI system driven by white noise:</a:t>
            </a:r>
          </a:p>
        </p:txBody>
      </p:sp>
      <p:pic>
        <p:nvPicPr>
          <p:cNvPr id="813067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5257800"/>
            <a:ext cx="1897063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3068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67400" y="4953000"/>
            <a:ext cx="1935163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3069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3600" y="6019800"/>
            <a:ext cx="1935163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3070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19275" y="1981200"/>
            <a:ext cx="550545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9C19-A229-4B25-8CAF-7CEFED3F4E4B}" type="slidenum">
              <a:rPr lang="en-US"/>
              <a:pPr/>
              <a:t>36</a:t>
            </a:fld>
            <a:endParaRPr lang="en-US"/>
          </a:p>
        </p:txBody>
      </p:sp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White noise driven state space systems</a:t>
            </a:r>
          </a:p>
        </p:txBody>
      </p:sp>
      <p:sp>
        <p:nvSpPr>
          <p:cNvPr id="756742" name="Rectangle 6"/>
          <p:cNvSpPr>
            <a:spLocks noChangeArrowheads="1"/>
          </p:cNvSpPr>
          <p:nvPr/>
        </p:nvSpPr>
        <p:spPr bwMode="auto">
          <a:xfrm>
            <a:off x="533400" y="3429000"/>
            <a:ext cx="7848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Assume that       </a:t>
            </a:r>
            <a:r>
              <a:rPr lang="en-US" sz="2800">
                <a:latin typeface="Century Schoolbook" pitchFamily="18" charset="0"/>
              </a:rPr>
              <a:t>W(t)</a:t>
            </a:r>
            <a:r>
              <a:rPr lang="en-US" i="0">
                <a:latin typeface="Helvetica" pitchFamily="34" charset="0"/>
              </a:rPr>
              <a:t>         is white, but not stationary</a:t>
            </a:r>
          </a:p>
        </p:txBody>
      </p:sp>
      <p:pic>
        <p:nvPicPr>
          <p:cNvPr id="756756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19275" y="1295400"/>
            <a:ext cx="5505450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6757" name="Picture 2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8800" y="4572000"/>
            <a:ext cx="377666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6761" name="Picture 2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5715000"/>
            <a:ext cx="523398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4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B221-D275-4BB9-9E85-388A880348A8}" type="slidenum">
              <a:rPr lang="en-US"/>
              <a:pPr/>
              <a:t>37</a:t>
            </a:fld>
            <a:endParaRPr lang="en-US"/>
          </a:p>
        </p:txBody>
      </p:sp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White noise driven state space systems</a:t>
            </a:r>
          </a:p>
        </p:txBody>
      </p:sp>
      <p:sp>
        <p:nvSpPr>
          <p:cNvPr id="757765" name="Rectangle 5"/>
          <p:cNvSpPr>
            <a:spLocks noChangeArrowheads="1"/>
          </p:cNvSpPr>
          <p:nvPr/>
        </p:nvSpPr>
        <p:spPr bwMode="auto">
          <a:xfrm>
            <a:off x="304800" y="3429000"/>
            <a:ext cx="7848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Assume state Initial Conditions (IC):</a:t>
            </a:r>
          </a:p>
        </p:txBody>
      </p:sp>
      <p:pic>
        <p:nvPicPr>
          <p:cNvPr id="757772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7800" y="1219200"/>
            <a:ext cx="5505450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775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0" y="4038600"/>
            <a:ext cx="378936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777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7800" y="4876800"/>
            <a:ext cx="6126163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495960" y="5943600"/>
            <a:ext cx="4029842" cy="63134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1E93-B897-47B6-94F0-839A81913900}" type="slidenum">
              <a:rPr lang="en-US"/>
              <a:pPr/>
              <a:t>38</a:t>
            </a:fld>
            <a:endParaRPr lang="en-US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White noise driven state space systems</a:t>
            </a:r>
          </a:p>
        </p:txBody>
      </p:sp>
      <p:sp>
        <p:nvSpPr>
          <p:cNvPr id="759812" name="Rectangle 4"/>
          <p:cNvSpPr>
            <a:spLocks noChangeArrowheads="1"/>
          </p:cNvSpPr>
          <p:nvPr/>
        </p:nvSpPr>
        <p:spPr bwMode="auto">
          <a:xfrm>
            <a:off x="647700" y="3429000"/>
            <a:ext cx="7848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Taking expectations on the equations above, we obtain:</a:t>
            </a:r>
          </a:p>
        </p:txBody>
      </p:sp>
      <p:pic>
        <p:nvPicPr>
          <p:cNvPr id="759822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1219200"/>
            <a:ext cx="550545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9823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23988" y="4419600"/>
            <a:ext cx="6296025" cy="185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A2D7-AF34-491E-984C-8F5A23C3E27B}" type="slidenum">
              <a:rPr lang="en-US"/>
              <a:pPr/>
              <a:t>39</a:t>
            </a:fld>
            <a:endParaRPr lang="en-US"/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White noise driven state space systems</a:t>
            </a:r>
          </a:p>
        </p:txBody>
      </p:sp>
      <p:sp>
        <p:nvSpPr>
          <p:cNvPr id="814083" name="Rectangle 3"/>
          <p:cNvSpPr>
            <a:spLocks noChangeArrowheads="1"/>
          </p:cNvSpPr>
          <p:nvPr/>
        </p:nvSpPr>
        <p:spPr bwMode="auto">
          <a:xfrm>
            <a:off x="647700" y="1219200"/>
            <a:ext cx="7848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Subtracting the means, </a:t>
            </a:r>
          </a:p>
        </p:txBody>
      </p:sp>
      <p:pic>
        <p:nvPicPr>
          <p:cNvPr id="81408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19275" y="2501900"/>
            <a:ext cx="5505450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408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5486400"/>
            <a:ext cx="23717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4090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57600" y="5486400"/>
            <a:ext cx="23336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4092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73838" y="5402263"/>
            <a:ext cx="2295525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921D-DBCF-4E0D-9A2B-92E37429FDA1}" type="slidenum">
              <a:rPr lang="en-US"/>
              <a:pPr/>
              <a:t>4</a:t>
            </a:fld>
            <a:endParaRPr lang="en-US"/>
          </a:p>
        </p:txBody>
      </p:sp>
      <p:grpSp>
        <p:nvGrpSpPr>
          <p:cNvPr id="802827" name="Group 11"/>
          <p:cNvGrpSpPr>
            <a:grpSpLocks/>
          </p:cNvGrpSpPr>
          <p:nvPr/>
        </p:nvGrpSpPr>
        <p:grpSpPr bwMode="auto">
          <a:xfrm>
            <a:off x="0" y="377825"/>
            <a:ext cx="8640763" cy="6491288"/>
            <a:chOff x="0" y="238"/>
            <a:chExt cx="5443" cy="4089"/>
          </a:xfrm>
        </p:grpSpPr>
        <p:grpSp>
          <p:nvGrpSpPr>
            <p:cNvPr id="802828" name="Group 12"/>
            <p:cNvGrpSpPr>
              <a:grpSpLocks/>
            </p:cNvGrpSpPr>
            <p:nvPr/>
          </p:nvGrpSpPr>
          <p:grpSpPr bwMode="auto">
            <a:xfrm>
              <a:off x="0" y="238"/>
              <a:ext cx="5443" cy="4082"/>
              <a:chOff x="0" y="238"/>
              <a:chExt cx="5443" cy="4082"/>
            </a:xfrm>
          </p:grpSpPr>
          <p:pic>
            <p:nvPicPr>
              <p:cNvPr id="802829" name="Picture 1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238"/>
                <a:ext cx="5443" cy="40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02830" name="Rectangle 14"/>
              <p:cNvSpPr>
                <a:spLocks noChangeArrowheads="1"/>
              </p:cNvSpPr>
              <p:nvPr/>
            </p:nvSpPr>
            <p:spPr bwMode="auto">
              <a:xfrm>
                <a:off x="2688" y="4032"/>
                <a:ext cx="192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2831" name="Line 15"/>
            <p:cNvSpPr>
              <a:spLocks noChangeShapeType="1"/>
            </p:cNvSpPr>
            <p:nvPr/>
          </p:nvSpPr>
          <p:spPr bwMode="auto">
            <a:xfrm>
              <a:off x="2976" y="4176"/>
              <a:ext cx="10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2832" name="Text Box 16"/>
            <p:cNvSpPr txBox="1">
              <a:spLocks noChangeArrowheads="1"/>
            </p:cNvSpPr>
            <p:nvPr/>
          </p:nvSpPr>
          <p:spPr bwMode="auto">
            <a:xfrm>
              <a:off x="2711" y="4000"/>
              <a:ext cx="1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/>
                <a:t>t</a:t>
              </a:r>
            </a:p>
          </p:txBody>
        </p:sp>
      </p:grpSp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802821" name="Line 5"/>
          <p:cNvSpPr>
            <a:spLocks noChangeShapeType="1"/>
          </p:cNvSpPr>
          <p:nvPr/>
        </p:nvSpPr>
        <p:spPr bwMode="auto">
          <a:xfrm>
            <a:off x="8382000" y="1981200"/>
            <a:ext cx="0" cy="2895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2822" name="Text Box 6"/>
          <p:cNvSpPr txBox="1">
            <a:spLocks noChangeArrowheads="1"/>
          </p:cNvSpPr>
          <p:nvPr/>
        </p:nvSpPr>
        <p:spPr bwMode="auto">
          <a:xfrm>
            <a:off x="8410575" y="2514600"/>
            <a:ext cx="7334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 sz="3600">
                <a:latin typeface="Arial" charset="0"/>
              </a:rPr>
              <a:t>Ensemble</a:t>
            </a:r>
          </a:p>
        </p:txBody>
      </p:sp>
      <p:sp>
        <p:nvSpPr>
          <p:cNvPr id="802823" name="Oval 7"/>
          <p:cNvSpPr>
            <a:spLocks noChangeArrowheads="1"/>
          </p:cNvSpPr>
          <p:nvPr/>
        </p:nvSpPr>
        <p:spPr bwMode="auto">
          <a:xfrm>
            <a:off x="0" y="1905000"/>
            <a:ext cx="8610600" cy="16764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2824" name="Text Box 8"/>
          <p:cNvSpPr txBox="1">
            <a:spLocks noChangeArrowheads="1"/>
          </p:cNvSpPr>
          <p:nvPr/>
        </p:nvSpPr>
        <p:spPr bwMode="auto">
          <a:xfrm>
            <a:off x="4114800" y="2362200"/>
            <a:ext cx="212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sample function</a:t>
            </a:r>
          </a:p>
        </p:txBody>
      </p:sp>
      <p:sp>
        <p:nvSpPr>
          <p:cNvPr id="802825" name="Text Box 9"/>
          <p:cNvSpPr txBox="1">
            <a:spLocks noChangeArrowheads="1"/>
          </p:cNvSpPr>
          <p:nvPr/>
        </p:nvSpPr>
        <p:spPr bwMode="auto">
          <a:xfrm>
            <a:off x="2163763" y="2819400"/>
            <a:ext cx="251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process realization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84DD-02D9-4129-8333-1F2C21CC69B5}" type="slidenum">
              <a:rPr lang="en-US"/>
              <a:pPr/>
              <a:t>40</a:t>
            </a:fld>
            <a:endParaRPr lang="en-US"/>
          </a:p>
        </p:txBody>
      </p:sp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/>
              <a:t>White noise driven  covariance propagation</a:t>
            </a:r>
          </a:p>
        </p:txBody>
      </p:sp>
      <p:sp>
        <p:nvSpPr>
          <p:cNvPr id="772100" name="Rectangle 4"/>
          <p:cNvSpPr>
            <a:spLocks noChangeArrowheads="1"/>
          </p:cNvSpPr>
          <p:nvPr/>
        </p:nvSpPr>
        <p:spPr bwMode="auto">
          <a:xfrm>
            <a:off x="457200" y="4267200"/>
            <a:ext cx="72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with</a:t>
            </a:r>
          </a:p>
        </p:txBody>
      </p:sp>
      <p:sp>
        <p:nvSpPr>
          <p:cNvPr id="772105" name="Rectangle 9"/>
          <p:cNvSpPr>
            <a:spLocks noChangeArrowheads="1"/>
          </p:cNvSpPr>
          <p:nvPr/>
        </p:nvSpPr>
        <p:spPr bwMode="auto">
          <a:xfrm>
            <a:off x="304800" y="1066800"/>
            <a:ext cx="8534400" cy="2819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72108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5181600"/>
            <a:ext cx="45640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2110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4213" y="1668463"/>
            <a:ext cx="7700962" cy="169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2111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6019800"/>
            <a:ext cx="65135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9AE8-B149-4354-A358-9D99612F3A52}" type="slidenum">
              <a:rPr lang="en-US"/>
              <a:pPr/>
              <a:t>41</a:t>
            </a:fld>
            <a:endParaRPr lang="en-US"/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White noise driven </a:t>
            </a:r>
            <a:r>
              <a:rPr lang="en-US" sz="2800" b="1"/>
              <a:t>covariance propagation</a:t>
            </a:r>
          </a:p>
        </p:txBody>
      </p:sp>
      <p:sp>
        <p:nvSpPr>
          <p:cNvPr id="815107" name="Rectangle 3"/>
          <p:cNvSpPr>
            <a:spLocks noChangeArrowheads="1"/>
          </p:cNvSpPr>
          <p:nvPr/>
        </p:nvSpPr>
        <p:spPr bwMode="auto">
          <a:xfrm>
            <a:off x="685800" y="1295400"/>
            <a:ext cx="86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Also,</a:t>
            </a:r>
          </a:p>
        </p:txBody>
      </p:sp>
      <p:sp>
        <p:nvSpPr>
          <p:cNvPr id="815108" name="Rectangle 4"/>
          <p:cNvSpPr>
            <a:spLocks noChangeArrowheads="1"/>
          </p:cNvSpPr>
          <p:nvPr/>
        </p:nvSpPr>
        <p:spPr bwMode="auto">
          <a:xfrm>
            <a:off x="457200" y="4191000"/>
            <a:ext cx="1100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where:</a:t>
            </a:r>
          </a:p>
        </p:txBody>
      </p:sp>
      <p:sp>
        <p:nvSpPr>
          <p:cNvPr id="815109" name="Rectangle 5"/>
          <p:cNvSpPr>
            <a:spLocks noChangeArrowheads="1"/>
          </p:cNvSpPr>
          <p:nvPr/>
        </p:nvSpPr>
        <p:spPr bwMode="auto">
          <a:xfrm>
            <a:off x="933450" y="2286000"/>
            <a:ext cx="78486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1511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2576513"/>
            <a:ext cx="50927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511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43800" y="2743200"/>
            <a:ext cx="976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5112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52600" y="5410200"/>
            <a:ext cx="6259513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75A5-3D67-486B-8BE5-D778A8EB0FEC}" type="slidenum">
              <a:rPr lang="en-US"/>
              <a:pPr/>
              <a:t>42</a:t>
            </a:fld>
            <a:endParaRPr 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White noise driven </a:t>
            </a:r>
            <a:r>
              <a:rPr lang="en-US" sz="2800" b="1"/>
              <a:t>covariance propagation</a:t>
            </a:r>
          </a:p>
        </p:txBody>
      </p:sp>
      <p:sp>
        <p:nvSpPr>
          <p:cNvPr id="816131" name="Rectangle 3"/>
          <p:cNvSpPr>
            <a:spLocks noChangeArrowheads="1"/>
          </p:cNvSpPr>
          <p:nvPr/>
        </p:nvSpPr>
        <p:spPr bwMode="auto">
          <a:xfrm>
            <a:off x="685800" y="1295400"/>
            <a:ext cx="86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Also,</a:t>
            </a:r>
          </a:p>
        </p:txBody>
      </p:sp>
      <p:sp>
        <p:nvSpPr>
          <p:cNvPr id="816132" name="Rectangle 4"/>
          <p:cNvSpPr>
            <a:spLocks noChangeArrowheads="1"/>
          </p:cNvSpPr>
          <p:nvPr/>
        </p:nvSpPr>
        <p:spPr bwMode="auto">
          <a:xfrm>
            <a:off x="457200" y="4191000"/>
            <a:ext cx="1100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where:</a:t>
            </a:r>
          </a:p>
        </p:txBody>
      </p:sp>
      <p:sp>
        <p:nvSpPr>
          <p:cNvPr id="816133" name="Rectangle 5"/>
          <p:cNvSpPr>
            <a:spLocks noChangeArrowheads="1"/>
          </p:cNvSpPr>
          <p:nvPr/>
        </p:nvSpPr>
        <p:spPr bwMode="auto">
          <a:xfrm>
            <a:off x="933450" y="2286000"/>
            <a:ext cx="78486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16135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43800" y="2743200"/>
            <a:ext cx="976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613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2600" y="5410200"/>
            <a:ext cx="6259513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95042" y="2590800"/>
            <a:ext cx="5933202" cy="57425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B7AB-C433-4C73-AE4F-3CF7C9699855}" type="slidenum">
              <a:rPr lang="en-US"/>
              <a:pPr/>
              <a:t>43</a:t>
            </a:fld>
            <a:endParaRPr lang="en-US"/>
          </a:p>
        </p:txBody>
      </p:sp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/>
              <a:t>Stationary  covariance equation</a:t>
            </a:r>
          </a:p>
        </p:txBody>
      </p:sp>
      <p:sp>
        <p:nvSpPr>
          <p:cNvPr id="817155" name="Rectangle 3"/>
          <p:cNvSpPr>
            <a:spLocks noChangeArrowheads="1"/>
          </p:cNvSpPr>
          <p:nvPr/>
        </p:nvSpPr>
        <p:spPr bwMode="auto">
          <a:xfrm>
            <a:off x="304800" y="990600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For </a:t>
            </a:r>
            <a:r>
              <a:rPr lang="en-US" sz="2800">
                <a:latin typeface="Century Schoolbook" pitchFamily="18" charset="0"/>
              </a:rPr>
              <a:t>W(t)</a:t>
            </a:r>
            <a:r>
              <a:rPr lang="en-US" sz="2800" i="0">
                <a:latin typeface="Helvetica" pitchFamily="34" charset="0"/>
              </a:rPr>
              <a:t> WSS,</a:t>
            </a:r>
          </a:p>
        </p:txBody>
      </p:sp>
      <p:sp>
        <p:nvSpPr>
          <p:cNvPr id="817158" name="Rectangle 6"/>
          <p:cNvSpPr>
            <a:spLocks noChangeArrowheads="1"/>
          </p:cNvSpPr>
          <p:nvPr/>
        </p:nvSpPr>
        <p:spPr bwMode="auto">
          <a:xfrm>
            <a:off x="457200" y="42672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i="0">
                <a:latin typeface="Helvetica" pitchFamily="34" charset="0"/>
              </a:rPr>
              <a:t>and </a:t>
            </a:r>
            <a:r>
              <a:rPr lang="en-US" sz="2800">
                <a:latin typeface="Century Schoolbook" pitchFamily="18" charset="0"/>
              </a:rPr>
              <a:t>A</a:t>
            </a:r>
            <a:r>
              <a:rPr lang="en-US" sz="2800" i="0">
                <a:latin typeface="Helvetica" pitchFamily="34" charset="0"/>
              </a:rPr>
              <a:t> Hurwitz, </a:t>
            </a:r>
          </a:p>
        </p:txBody>
      </p:sp>
      <p:pic>
        <p:nvPicPr>
          <p:cNvPr id="817159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09900" y="1905000"/>
            <a:ext cx="3124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914375" y="2901950"/>
            <a:ext cx="4937424" cy="529010"/>
          </a:xfrm>
          <a:prstGeom prst="rect">
            <a:avLst/>
          </a:prstGeom>
          <a:noFill/>
          <a:ln/>
          <a:effectLst/>
        </p:spPr>
      </p:pic>
      <p:pic>
        <p:nvPicPr>
          <p:cNvPr id="817162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30313" y="5562600"/>
            <a:ext cx="66833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5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3FBE-D0DB-4FD7-B6A9-90613C34E502}" type="slidenum">
              <a:rPr lang="en-US"/>
              <a:pPr/>
              <a:t>44</a:t>
            </a:fld>
            <a:endParaRPr lang="en-US"/>
          </a:p>
        </p:txBody>
      </p:sp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/>
              <a:t>Stationary  covariance equation</a:t>
            </a:r>
          </a:p>
        </p:txBody>
      </p:sp>
      <p:sp>
        <p:nvSpPr>
          <p:cNvPr id="774147" name="Rectangle 3"/>
          <p:cNvSpPr>
            <a:spLocks noChangeArrowheads="1"/>
          </p:cNvSpPr>
          <p:nvPr/>
        </p:nvSpPr>
        <p:spPr bwMode="auto">
          <a:xfrm>
            <a:off x="304800" y="990600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For </a:t>
            </a:r>
            <a:r>
              <a:rPr lang="en-US" sz="2800">
                <a:latin typeface="Century Schoolbook" pitchFamily="18" charset="0"/>
              </a:rPr>
              <a:t>W(t)</a:t>
            </a:r>
            <a:r>
              <a:rPr lang="en-US" sz="2800" i="0">
                <a:latin typeface="Helvetica" pitchFamily="34" charset="0"/>
              </a:rPr>
              <a:t> WSS,</a:t>
            </a:r>
          </a:p>
        </p:txBody>
      </p:sp>
      <p:sp>
        <p:nvSpPr>
          <p:cNvPr id="774148" name="Rectangle 4"/>
          <p:cNvSpPr>
            <a:spLocks noChangeArrowheads="1"/>
          </p:cNvSpPr>
          <p:nvPr/>
        </p:nvSpPr>
        <p:spPr bwMode="auto">
          <a:xfrm>
            <a:off x="304800" y="4343400"/>
            <a:ext cx="8534400" cy="2362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54" name="Rectangle 10"/>
          <p:cNvSpPr>
            <a:spLocks noChangeArrowheads="1"/>
          </p:cNvSpPr>
          <p:nvPr/>
        </p:nvSpPr>
        <p:spPr bwMode="auto">
          <a:xfrm>
            <a:off x="228600" y="34290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i="0">
                <a:latin typeface="Helvetica" pitchFamily="34" charset="0"/>
              </a:rPr>
              <a:t>Satisfies:</a:t>
            </a:r>
          </a:p>
        </p:txBody>
      </p:sp>
      <p:sp>
        <p:nvSpPr>
          <p:cNvPr id="774155" name="Rectangle 11"/>
          <p:cNvSpPr>
            <a:spLocks noChangeArrowheads="1"/>
          </p:cNvSpPr>
          <p:nvPr/>
        </p:nvSpPr>
        <p:spPr bwMode="auto">
          <a:xfrm>
            <a:off x="3124200" y="990600"/>
            <a:ext cx="358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i="0">
                <a:latin typeface="Helvetica" pitchFamily="34" charset="0"/>
              </a:rPr>
              <a:t>and </a:t>
            </a:r>
            <a:r>
              <a:rPr lang="en-US" sz="2800">
                <a:latin typeface="Century Schoolbook" pitchFamily="18" charset="0"/>
              </a:rPr>
              <a:t>A</a:t>
            </a:r>
            <a:r>
              <a:rPr lang="en-US" sz="2800" i="0">
                <a:latin typeface="Helvetica" pitchFamily="34" charset="0"/>
              </a:rPr>
              <a:t> Hurwitz, </a:t>
            </a:r>
          </a:p>
        </p:txBody>
      </p:sp>
      <p:pic>
        <p:nvPicPr>
          <p:cNvPr id="774161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4648200"/>
            <a:ext cx="793432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4162" name="Picture 1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6800" y="2209800"/>
            <a:ext cx="66833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4165" name="Picture 2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3000" y="5791200"/>
            <a:ext cx="4449763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4166" name="Picture 2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59638" y="5937250"/>
            <a:ext cx="976312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503D-36B4-4C11-B05D-EE5D104FC8F8}" type="slidenum">
              <a:rPr lang="en-US"/>
              <a:pPr/>
              <a:t>45</a:t>
            </a:fld>
            <a:endParaRPr lang="en-US"/>
          </a:p>
        </p:txBody>
      </p:sp>
      <p:pic>
        <p:nvPicPr>
          <p:cNvPr id="799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0"/>
            <a:ext cx="46196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99747" name="AutoShape 3"/>
          <p:cNvSpPr>
            <a:spLocks noChangeArrowheads="1"/>
          </p:cNvSpPr>
          <p:nvPr/>
        </p:nvSpPr>
        <p:spPr bwMode="auto">
          <a:xfrm>
            <a:off x="3810000" y="457200"/>
            <a:ext cx="5029200" cy="2438400"/>
          </a:xfrm>
          <a:prstGeom prst="wedgeRectCallout">
            <a:avLst>
              <a:gd name="adj1" fmla="val -33458"/>
              <a:gd name="adj2" fmla="val 654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799748" name="Text Box 4"/>
          <p:cNvSpPr txBox="1">
            <a:spLocks noChangeArrowheads="1"/>
          </p:cNvSpPr>
          <p:nvPr/>
        </p:nvSpPr>
        <p:spPr bwMode="auto">
          <a:xfrm>
            <a:off x="4038600" y="762000"/>
            <a:ext cx="46482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/>
              <a:t>The next section contains some Proofs of the CT</a:t>
            </a:r>
          </a:p>
          <a:p>
            <a:r>
              <a:rPr lang="en-US" sz="3200"/>
              <a:t>results</a:t>
            </a:r>
          </a:p>
        </p:txBody>
      </p:sp>
      <p:sp>
        <p:nvSpPr>
          <p:cNvPr id="799749" name="Text Box 5"/>
          <p:cNvSpPr txBox="1">
            <a:spLocks noChangeArrowheads="1"/>
          </p:cNvSpPr>
          <p:nvPr/>
        </p:nvSpPr>
        <p:spPr bwMode="auto">
          <a:xfrm>
            <a:off x="5105400" y="4038600"/>
            <a:ext cx="35369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Please go over them by</a:t>
            </a:r>
          </a:p>
          <a:p>
            <a:r>
              <a:rPr lang="en-US" sz="2800" b="1"/>
              <a:t>yourselves…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C312-21AB-454D-B582-892D3F2521CF}" type="slidenum">
              <a:rPr lang="en-US"/>
              <a:pPr/>
              <a:t>46</a:t>
            </a:fld>
            <a:endParaRPr lang="en-US"/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sz="3200"/>
              <a:t>Proof of continuous time results – Method 1</a:t>
            </a:r>
            <a:endParaRPr lang="en-US" sz="2800" b="1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2819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dirty="0"/>
              <a:t>We first </a:t>
            </a:r>
            <a:r>
              <a:rPr lang="en-US" dirty="0" smtClean="0"/>
              <a:t>prove </a:t>
            </a:r>
            <a:r>
              <a:rPr lang="en-US" dirty="0"/>
              <a:t>that:</a:t>
            </a:r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 dirty="0"/>
          </a:p>
          <a:p>
            <a:pPr marL="533400" indent="-533400">
              <a:buFontTx/>
              <a:buNone/>
            </a:pPr>
            <a:r>
              <a:rPr lang="en-US" dirty="0"/>
              <a:t> </a:t>
            </a:r>
          </a:p>
        </p:txBody>
      </p:sp>
      <p:pic>
        <p:nvPicPr>
          <p:cNvPr id="785418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286000"/>
            <a:ext cx="7700963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5419" name="Rectangle 11"/>
          <p:cNvSpPr>
            <a:spLocks noChangeArrowheads="1"/>
          </p:cNvSpPr>
          <p:nvPr/>
        </p:nvSpPr>
        <p:spPr bwMode="auto">
          <a:xfrm>
            <a:off x="533400" y="4876800"/>
            <a:ext cx="7524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By starting from the Discrete Time (DT)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AC79-EB52-495F-85C8-BD3C9357784B}" type="slidenum">
              <a:rPr lang="en-US"/>
              <a:pPr/>
              <a:t>47</a:t>
            </a:fld>
            <a:endParaRPr lang="en-US"/>
          </a:p>
        </p:txBody>
      </p:sp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77200" cy="1143000"/>
          </a:xfrm>
        </p:spPr>
        <p:txBody>
          <a:bodyPr/>
          <a:lstStyle/>
          <a:p>
            <a:r>
              <a:rPr lang="en-US" sz="3200"/>
              <a:t>Proof of continuous time results – Method 1</a:t>
            </a:r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143000"/>
            <a:ext cx="7848600" cy="129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Approximate the state equation ODE</a:t>
            </a:r>
          </a:p>
        </p:txBody>
      </p:sp>
      <p:pic>
        <p:nvPicPr>
          <p:cNvPr id="82330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9988" y="2133600"/>
            <a:ext cx="4262437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3303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39863" y="4267200"/>
            <a:ext cx="6264275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3304" name="Rectangle 8"/>
          <p:cNvSpPr>
            <a:spLocks noChangeArrowheads="1"/>
          </p:cNvSpPr>
          <p:nvPr/>
        </p:nvSpPr>
        <p:spPr bwMode="auto">
          <a:xfrm>
            <a:off x="838200" y="3124200"/>
            <a:ext cx="784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using the Euler numerical integration method.</a:t>
            </a:r>
          </a:p>
        </p:txBody>
      </p:sp>
      <p:sp>
        <p:nvSpPr>
          <p:cNvPr id="823305" name="Rectangle 9"/>
          <p:cNvSpPr>
            <a:spLocks noChangeArrowheads="1"/>
          </p:cNvSpPr>
          <p:nvPr/>
        </p:nvSpPr>
        <p:spPr bwMode="auto">
          <a:xfrm>
            <a:off x="647700" y="5562600"/>
            <a:ext cx="784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823306" name="Rectangle 10"/>
          <p:cNvSpPr>
            <a:spLocks noChangeArrowheads="1"/>
          </p:cNvSpPr>
          <p:nvPr/>
        </p:nvSpPr>
        <p:spPr bwMode="auto">
          <a:xfrm>
            <a:off x="914400" y="5562600"/>
            <a:ext cx="784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We have to be careful in dealing with white noise</a:t>
            </a:r>
          </a:p>
        </p:txBody>
      </p:sp>
      <p:pic>
        <p:nvPicPr>
          <p:cNvPr id="823308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38400" y="6096000"/>
            <a:ext cx="762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299" grpId="0" build="p"/>
      <p:bldP spid="823304" grpId="0"/>
      <p:bldP spid="82330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E9B5-65D1-415F-89C3-DBB0231ED44A}" type="slidenum">
              <a:rPr lang="en-US"/>
              <a:pPr/>
              <a:t>48</a:t>
            </a:fld>
            <a:endParaRPr lang="en-US"/>
          </a:p>
        </p:txBody>
      </p:sp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Approximate </a:t>
            </a:r>
            <a:endParaRPr lang="en-US" sz="2800" b="1"/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28194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/>
              <a:t>Define                 as the </a:t>
            </a:r>
            <a:r>
              <a:rPr lang="en-US" b="1" i="1"/>
              <a:t>time average</a:t>
            </a:r>
            <a:r>
              <a:rPr lang="en-US"/>
              <a:t> of</a:t>
            </a:r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778247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90800" y="1219200"/>
            <a:ext cx="968375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24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48600" y="1219200"/>
            <a:ext cx="892175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251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00200" y="2501900"/>
            <a:ext cx="5662613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8252" name="Rectangle 12"/>
          <p:cNvSpPr>
            <a:spLocks noChangeArrowheads="1"/>
          </p:cNvSpPr>
          <p:nvPr/>
        </p:nvSpPr>
        <p:spPr bwMode="auto">
          <a:xfrm>
            <a:off x="685800" y="4343400"/>
            <a:ext cx="4776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Similarly, taking expectations</a:t>
            </a:r>
          </a:p>
        </p:txBody>
      </p:sp>
      <p:pic>
        <p:nvPicPr>
          <p:cNvPr id="778254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295400" y="5486400"/>
            <a:ext cx="617537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256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943600" y="381000"/>
            <a:ext cx="9144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5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FEBC-E072-42E7-993B-57EB3204E3AA}" type="slidenum">
              <a:rPr lang="en-US"/>
              <a:pPr/>
              <a:t>49</a:t>
            </a:fld>
            <a:endParaRPr lang="en-US"/>
          </a:p>
        </p:txBody>
      </p:sp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924800" cy="1219200"/>
          </a:xfrm>
        </p:spPr>
        <p:txBody>
          <a:bodyPr/>
          <a:lstStyle/>
          <a:p>
            <a:pPr algn="l"/>
            <a:r>
              <a:rPr lang="en-US" sz="3200"/>
              <a:t>Approximate                       for  </a:t>
            </a:r>
            <a:r>
              <a:rPr lang="en-US" sz="3200" b="1" i="1">
                <a:latin typeface="Century Schoolbook" pitchFamily="18" charset="0"/>
              </a:rPr>
              <a:t>W(t)</a:t>
            </a:r>
            <a:r>
              <a:rPr lang="en-US" sz="3200"/>
              <a:t> white          </a:t>
            </a:r>
          </a:p>
        </p:txBody>
      </p:sp>
      <p:pic>
        <p:nvPicPr>
          <p:cNvPr id="792589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1676400"/>
            <a:ext cx="60960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2590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" y="3051175"/>
            <a:ext cx="8001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2592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00400" y="457200"/>
            <a:ext cx="18415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92594" name="AutoShape 18"/>
          <p:cNvSpPr>
            <a:spLocks/>
          </p:cNvSpPr>
          <p:nvPr/>
        </p:nvSpPr>
        <p:spPr bwMode="auto">
          <a:xfrm rot="5400000">
            <a:off x="3048000" y="2667000"/>
            <a:ext cx="685800" cy="3276600"/>
          </a:xfrm>
          <a:prstGeom prst="rightBrace">
            <a:avLst>
              <a:gd name="adj1" fmla="val 3981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2595" name="AutoShape 19"/>
          <p:cNvSpPr>
            <a:spLocks/>
          </p:cNvSpPr>
          <p:nvPr/>
        </p:nvSpPr>
        <p:spPr bwMode="auto">
          <a:xfrm rot="5400000">
            <a:off x="6515100" y="2628900"/>
            <a:ext cx="685800" cy="3352800"/>
          </a:xfrm>
          <a:prstGeom prst="rightBrace">
            <a:avLst>
              <a:gd name="adj1" fmla="val 4074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92600" name="Picture 2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964238" y="4848225"/>
            <a:ext cx="1722437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2601" name="Picture 2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33688" y="4875213"/>
            <a:ext cx="1444625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94" grpId="0" animBg="1"/>
      <p:bldP spid="79259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ECA3-A31C-4DF5-871C-16074CFB7D22}" type="slidenum">
              <a:rPr lang="en-US"/>
              <a:pPr/>
              <a:t>5</a:t>
            </a:fld>
            <a:endParaRPr lang="en-US"/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process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40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>
              <a:latin typeface="Arial" charset="0"/>
            </a:endParaRPr>
          </a:p>
          <a:p>
            <a:pPr>
              <a:lnSpc>
                <a:spcPct val="50000"/>
              </a:lnSpc>
              <a:buFontTx/>
              <a:buNone/>
            </a:pPr>
            <a:endParaRPr lang="en-US" sz="240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</p:txBody>
      </p:sp>
      <p:sp>
        <p:nvSpPr>
          <p:cNvPr id="661509" name="Rectangle 5"/>
          <p:cNvSpPr>
            <a:spLocks noChangeArrowheads="1"/>
          </p:cNvSpPr>
          <p:nvPr/>
        </p:nvSpPr>
        <p:spPr bwMode="auto">
          <a:xfrm>
            <a:off x="495300" y="2057400"/>
            <a:ext cx="81534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i="0">
                <a:latin typeface="Arial" charset="0"/>
              </a:rPr>
              <a:t>Let                                         be a collection of times</a:t>
            </a:r>
          </a:p>
        </p:txBody>
      </p:sp>
      <p:sp>
        <p:nvSpPr>
          <p:cNvPr id="661512" name="Rectangle 8"/>
          <p:cNvSpPr>
            <a:spLocks noChangeArrowheads="1"/>
          </p:cNvSpPr>
          <p:nvPr/>
        </p:nvSpPr>
        <p:spPr bwMode="auto">
          <a:xfrm>
            <a:off x="457200" y="60198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Arial" charset="0"/>
              </a:rPr>
              <a:t>This is often a huge amount of redundant information</a:t>
            </a:r>
          </a:p>
        </p:txBody>
      </p:sp>
      <p:sp>
        <p:nvSpPr>
          <p:cNvPr id="661519" name="Rectangle 15"/>
          <p:cNvSpPr>
            <a:spLocks noChangeArrowheads="1"/>
          </p:cNvSpPr>
          <p:nvPr/>
        </p:nvSpPr>
        <p:spPr bwMode="auto">
          <a:xfrm>
            <a:off x="533400" y="4572000"/>
            <a:ext cx="26132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Arial" charset="0"/>
              </a:rPr>
              <a:t>is the </a:t>
            </a:r>
            <a:r>
              <a:rPr lang="en-US" i="0" dirty="0" smtClean="0">
                <a:latin typeface="Arial" charset="0"/>
              </a:rPr>
              <a:t>joint </a:t>
            </a:r>
            <a:r>
              <a:rPr lang="en-US" i="0" dirty="0">
                <a:latin typeface="Arial" charset="0"/>
              </a:rPr>
              <a:t>PDF of</a:t>
            </a:r>
          </a:p>
        </p:txBody>
      </p:sp>
      <p:sp>
        <p:nvSpPr>
          <p:cNvPr id="661520" name="Rectangle 16"/>
          <p:cNvSpPr>
            <a:spLocks noChangeArrowheads="1"/>
          </p:cNvSpPr>
          <p:nvPr/>
        </p:nvSpPr>
        <p:spPr bwMode="auto">
          <a:xfrm>
            <a:off x="495300" y="1066800"/>
            <a:ext cx="81534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i="0">
                <a:latin typeface="Arial" charset="0"/>
              </a:rPr>
              <a:t>Let                       be a random process</a:t>
            </a:r>
          </a:p>
        </p:txBody>
      </p:sp>
      <p:pic>
        <p:nvPicPr>
          <p:cNvPr id="661522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98600" y="12192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1523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2184400"/>
            <a:ext cx="2509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1524" name="Picture 2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362200" y="5334000"/>
            <a:ext cx="44180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1526" name="Picture 2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8200" y="3429000"/>
            <a:ext cx="74676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9" grpId="0"/>
      <p:bldP spid="661512" grpId="0"/>
      <p:bldP spid="661519" grpId="0"/>
      <p:bldP spid="6615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6D3C-8359-464E-904A-5DCD204FE312}" type="slidenum">
              <a:rPr lang="en-US"/>
              <a:pPr/>
              <a:t>50</a:t>
            </a:fld>
            <a:endParaRPr lang="en-US"/>
          </a:p>
        </p:txBody>
      </p:sp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924800" cy="1219200"/>
          </a:xfrm>
        </p:spPr>
        <p:txBody>
          <a:bodyPr/>
          <a:lstStyle/>
          <a:p>
            <a:pPr algn="l"/>
            <a:r>
              <a:rPr lang="en-US" sz="3200"/>
              <a:t>Approximate                       for  </a:t>
            </a:r>
            <a:r>
              <a:rPr lang="en-US" sz="3200" b="1" i="1">
                <a:latin typeface="Century Schoolbook" pitchFamily="18" charset="0"/>
              </a:rPr>
              <a:t>W(t)</a:t>
            </a:r>
            <a:r>
              <a:rPr lang="en-US" sz="3200"/>
              <a:t> white          </a:t>
            </a:r>
          </a:p>
        </p:txBody>
      </p:sp>
      <p:pic>
        <p:nvPicPr>
          <p:cNvPr id="820227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1676400"/>
            <a:ext cx="60960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22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00400" y="457200"/>
            <a:ext cx="18415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0232" name="Rectangle 8"/>
          <p:cNvSpPr>
            <a:spLocks noChangeArrowheads="1"/>
          </p:cNvSpPr>
          <p:nvPr/>
        </p:nvSpPr>
        <p:spPr bwMode="auto">
          <a:xfrm>
            <a:off x="685800" y="4953000"/>
            <a:ext cx="3109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since </a:t>
            </a:r>
            <a:r>
              <a:rPr lang="en-US" i="0">
                <a:solidFill>
                  <a:schemeClr val="tx2"/>
                </a:solidFill>
              </a:rPr>
              <a:t>for  </a:t>
            </a:r>
            <a:r>
              <a:rPr lang="en-US" b="1">
                <a:solidFill>
                  <a:schemeClr val="tx2"/>
                </a:solidFill>
                <a:latin typeface="Century Schoolbook" pitchFamily="18" charset="0"/>
              </a:rPr>
              <a:t>W(t)</a:t>
            </a:r>
            <a:r>
              <a:rPr lang="en-US" i="0">
                <a:solidFill>
                  <a:schemeClr val="tx2"/>
                </a:solidFill>
              </a:rPr>
              <a:t> white</a:t>
            </a:r>
            <a:r>
              <a:rPr lang="en-US"/>
              <a:t> </a:t>
            </a:r>
          </a:p>
        </p:txBody>
      </p:sp>
      <p:pic>
        <p:nvPicPr>
          <p:cNvPr id="820233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5800" y="5867400"/>
            <a:ext cx="80010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235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05400" y="4495800"/>
            <a:ext cx="29718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237" name="Picture 1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09600" y="3030538"/>
            <a:ext cx="79248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0238" name="AutoShape 14"/>
          <p:cNvSpPr>
            <a:spLocks/>
          </p:cNvSpPr>
          <p:nvPr/>
        </p:nvSpPr>
        <p:spPr bwMode="auto">
          <a:xfrm rot="5400000">
            <a:off x="6172200" y="2667000"/>
            <a:ext cx="685800" cy="2667000"/>
          </a:xfrm>
          <a:prstGeom prst="rightBrace">
            <a:avLst>
              <a:gd name="adj1" fmla="val 3240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240" name="AutoShape 16"/>
          <p:cNvSpPr>
            <a:spLocks/>
          </p:cNvSpPr>
          <p:nvPr/>
        </p:nvSpPr>
        <p:spPr bwMode="auto">
          <a:xfrm rot="5400000">
            <a:off x="7200900" y="4305300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241" name="Text Box 17"/>
          <p:cNvSpPr txBox="1">
            <a:spLocks noChangeArrowheads="1"/>
          </p:cNvSpPr>
          <p:nvPr/>
        </p:nvSpPr>
        <p:spPr bwMode="auto">
          <a:xfrm>
            <a:off x="6934200" y="5105400"/>
            <a:ext cx="191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Dirac impulse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32" grpId="0"/>
      <p:bldP spid="820238" grpId="0" animBg="1"/>
      <p:bldP spid="820240" grpId="0" animBg="1"/>
      <p:bldP spid="82024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3077-24A8-4904-A600-312BF5CF2F33}" type="slidenum">
              <a:rPr lang="en-US"/>
              <a:pPr/>
              <a:t>51</a:t>
            </a:fld>
            <a:endParaRPr lang="en-US"/>
          </a:p>
        </p:txBody>
      </p:sp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924800" cy="1219200"/>
          </a:xfrm>
        </p:spPr>
        <p:txBody>
          <a:bodyPr/>
          <a:lstStyle/>
          <a:p>
            <a:pPr algn="l"/>
            <a:r>
              <a:rPr lang="en-US" sz="3200"/>
              <a:t>Approximate                       for  </a:t>
            </a:r>
            <a:r>
              <a:rPr lang="en-US" sz="3200" b="1" i="1">
                <a:latin typeface="Century Schoolbook" pitchFamily="18" charset="0"/>
              </a:rPr>
              <a:t>W(t)</a:t>
            </a:r>
            <a:r>
              <a:rPr lang="en-US" sz="3200"/>
              <a:t> white          </a:t>
            </a:r>
          </a:p>
        </p:txBody>
      </p:sp>
      <p:pic>
        <p:nvPicPr>
          <p:cNvPr id="821251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1676400"/>
            <a:ext cx="60960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1252" name="Picture 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00400" y="457200"/>
            <a:ext cx="18415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1257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5800" y="5410200"/>
            <a:ext cx="5410200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1260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34000" y="4648200"/>
            <a:ext cx="14478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1261" name="Picture 1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14350" y="3009900"/>
            <a:ext cx="81137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1262" name="AutoShape 14"/>
          <p:cNvSpPr>
            <a:spLocks/>
          </p:cNvSpPr>
          <p:nvPr/>
        </p:nvSpPr>
        <p:spPr bwMode="auto">
          <a:xfrm rot="5400000">
            <a:off x="5638800" y="1905000"/>
            <a:ext cx="685800" cy="4648200"/>
          </a:xfrm>
          <a:prstGeom prst="rightBrace">
            <a:avLst>
              <a:gd name="adj1" fmla="val 5648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821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821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62" grpId="0" animBg="1"/>
      <p:bldP spid="821262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D744-D71F-4DE4-B523-763C136494AA}" type="slidenum">
              <a:rPr lang="en-US"/>
              <a:pPr/>
              <a:t>52</a:t>
            </a:fld>
            <a:endParaRPr lang="en-US"/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924800" cy="1219200"/>
          </a:xfrm>
        </p:spPr>
        <p:txBody>
          <a:bodyPr/>
          <a:lstStyle/>
          <a:p>
            <a:pPr algn="l"/>
            <a:r>
              <a:rPr lang="en-US" sz="3200"/>
              <a:t>Approximate                       for  </a:t>
            </a:r>
            <a:r>
              <a:rPr lang="en-US" sz="3200" b="1" i="1">
                <a:latin typeface="Century Schoolbook" pitchFamily="18" charset="0"/>
              </a:rPr>
              <a:t>W(t)</a:t>
            </a:r>
            <a:r>
              <a:rPr lang="en-US" sz="3200"/>
              <a:t> white          </a:t>
            </a:r>
          </a:p>
        </p:txBody>
      </p:sp>
      <p:pic>
        <p:nvPicPr>
          <p:cNvPr id="82227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1676400"/>
            <a:ext cx="60960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2277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00400" y="457200"/>
            <a:ext cx="18415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2279" name="AutoShape 7"/>
          <p:cNvSpPr>
            <a:spLocks/>
          </p:cNvSpPr>
          <p:nvPr/>
        </p:nvSpPr>
        <p:spPr bwMode="auto">
          <a:xfrm rot="5400000">
            <a:off x="5829300" y="3086100"/>
            <a:ext cx="685800" cy="5029200"/>
          </a:xfrm>
          <a:prstGeom prst="rightBrace">
            <a:avLst>
              <a:gd name="adj1" fmla="val 6111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22280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057400" y="4267200"/>
            <a:ext cx="652145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2281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33600" y="2743200"/>
            <a:ext cx="5410200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2283" name="Picture 1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562600" y="6172200"/>
            <a:ext cx="141128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0C87-DB40-4E86-86AE-BB1E465A21C6}" type="slidenum">
              <a:rPr lang="en-US"/>
              <a:pPr/>
              <a:t>53</a:t>
            </a:fld>
            <a:endParaRPr lang="en-US"/>
          </a:p>
        </p:txBody>
      </p:sp>
      <p:pic>
        <p:nvPicPr>
          <p:cNvPr id="779275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7400" y="1524000"/>
            <a:ext cx="5105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9276" name="Rectangle 12"/>
          <p:cNvSpPr>
            <a:spLocks noChangeArrowheads="1"/>
          </p:cNvSpPr>
          <p:nvPr/>
        </p:nvSpPr>
        <p:spPr bwMode="auto">
          <a:xfrm>
            <a:off x="685800" y="3168650"/>
            <a:ext cx="6626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Where                   is the </a:t>
            </a:r>
            <a:r>
              <a:rPr lang="en-US" sz="2800" b="1">
                <a:latin typeface="Helvetica" pitchFamily="34" charset="0"/>
              </a:rPr>
              <a:t>time average</a:t>
            </a:r>
            <a:r>
              <a:rPr lang="en-US" sz="2800" i="0">
                <a:latin typeface="Helvetica" pitchFamily="34" charset="0"/>
              </a:rPr>
              <a:t> of</a:t>
            </a:r>
          </a:p>
        </p:txBody>
      </p:sp>
      <p:pic>
        <p:nvPicPr>
          <p:cNvPr id="779279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33600" y="3248025"/>
            <a:ext cx="141128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9281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91400" y="3248025"/>
            <a:ext cx="13398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9285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265238" y="5029200"/>
            <a:ext cx="6888162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9289" name="Rectangle 25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924800" cy="1219200"/>
          </a:xfrm>
          <a:noFill/>
          <a:ln/>
        </p:spPr>
        <p:txBody>
          <a:bodyPr/>
          <a:lstStyle/>
          <a:p>
            <a:pPr algn="l"/>
            <a:r>
              <a:rPr lang="en-US" sz="3200"/>
              <a:t>Approximate                       for  </a:t>
            </a:r>
            <a:r>
              <a:rPr lang="en-US" sz="3200" b="1" i="1">
                <a:latin typeface="Century Schoolbook" pitchFamily="18" charset="0"/>
              </a:rPr>
              <a:t>W(t)</a:t>
            </a:r>
            <a:r>
              <a:rPr lang="en-US" sz="3200"/>
              <a:t> white          </a:t>
            </a:r>
          </a:p>
        </p:txBody>
      </p:sp>
      <p:pic>
        <p:nvPicPr>
          <p:cNvPr id="779290" name="Picture 2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00400" y="457200"/>
            <a:ext cx="18415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7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0A4C9-5340-4EA8-B26F-DAF23D141517}" type="slidenum">
              <a:rPr lang="en-US"/>
              <a:pPr/>
              <a:t>54</a:t>
            </a:fld>
            <a:endParaRPr lang="en-US"/>
          </a:p>
        </p:txBody>
      </p:sp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Numerical Integration</a:t>
            </a:r>
            <a:endParaRPr lang="en-US" sz="2800" b="1"/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924800" cy="14478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/>
              <a:t>The state equation</a:t>
            </a:r>
          </a:p>
          <a:p>
            <a:pPr marL="533400" indent="-533400"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826374" name="Rectangle 6"/>
          <p:cNvSpPr>
            <a:spLocks noChangeArrowheads="1"/>
          </p:cNvSpPr>
          <p:nvPr/>
        </p:nvSpPr>
        <p:spPr bwMode="auto">
          <a:xfrm>
            <a:off x="762000" y="2743200"/>
            <a:ext cx="4860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By the discrete time state equation</a:t>
            </a:r>
          </a:p>
        </p:txBody>
      </p:sp>
      <p:pic>
        <p:nvPicPr>
          <p:cNvPr id="826375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7600" y="5638800"/>
            <a:ext cx="451961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6376" name="Rectangle 8"/>
          <p:cNvSpPr>
            <a:spLocks noChangeArrowheads="1"/>
          </p:cNvSpPr>
          <p:nvPr/>
        </p:nvSpPr>
        <p:spPr bwMode="auto">
          <a:xfrm>
            <a:off x="685800" y="5105400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where</a:t>
            </a:r>
          </a:p>
        </p:txBody>
      </p:sp>
      <p:pic>
        <p:nvPicPr>
          <p:cNvPr id="826377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8138" y="3962400"/>
            <a:ext cx="8466137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6378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39988" y="1676400"/>
            <a:ext cx="4262437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CF92-25EB-4959-B3B0-4CF7AD720A74}" type="slidenum">
              <a:rPr lang="en-US"/>
              <a:pPr/>
              <a:t>55</a:t>
            </a:fld>
            <a:endParaRPr lang="en-US"/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924800" cy="14478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1.	Obtain DT state equations by approximating the CT state equation solution:</a:t>
            </a:r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 sz="2400"/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 </a:t>
            </a:r>
          </a:p>
        </p:txBody>
      </p:sp>
      <p:pic>
        <p:nvPicPr>
          <p:cNvPr id="780309" name="Picture 2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1752600"/>
            <a:ext cx="6324600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0312" name="Rectangle 24"/>
          <p:cNvSpPr>
            <a:spLocks noChangeArrowheads="1"/>
          </p:cNvSpPr>
          <p:nvPr/>
        </p:nvSpPr>
        <p:spPr bwMode="auto">
          <a:xfrm>
            <a:off x="304800" y="4038600"/>
            <a:ext cx="86868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314" name="Rectangle 26"/>
          <p:cNvSpPr>
            <a:spLocks noChangeArrowheads="1"/>
          </p:cNvSpPr>
          <p:nvPr/>
        </p:nvSpPr>
        <p:spPr bwMode="auto">
          <a:xfrm>
            <a:off x="228600" y="34290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Thus,</a:t>
            </a:r>
          </a:p>
        </p:txBody>
      </p:sp>
      <p:pic>
        <p:nvPicPr>
          <p:cNvPr id="780318" name="Picture 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14800" y="5867400"/>
            <a:ext cx="451961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0319" name="Rectangle 31"/>
          <p:cNvSpPr>
            <a:spLocks noChangeArrowheads="1"/>
          </p:cNvSpPr>
          <p:nvPr/>
        </p:nvSpPr>
        <p:spPr bwMode="auto">
          <a:xfrm>
            <a:off x="457200" y="5943600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where</a:t>
            </a:r>
          </a:p>
        </p:txBody>
      </p:sp>
      <p:pic>
        <p:nvPicPr>
          <p:cNvPr id="780321" name="Picture 3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5138" y="4330700"/>
            <a:ext cx="8466137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0323" name="Rectangle 35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77200" cy="1143000"/>
          </a:xfrm>
          <a:noFill/>
          <a:ln/>
        </p:spPr>
        <p:txBody>
          <a:bodyPr/>
          <a:lstStyle/>
          <a:p>
            <a:r>
              <a:rPr lang="en-US" sz="3200"/>
              <a:t>Proof of continuous time results – Method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569D-D76C-4907-91AC-B0A9FFF75B01}" type="slidenum">
              <a:rPr lang="en-US"/>
              <a:pPr/>
              <a:t>56</a:t>
            </a:fld>
            <a:endParaRPr lang="en-US"/>
          </a:p>
        </p:txBody>
      </p:sp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Proof of continuous time results – M1</a:t>
            </a:r>
            <a:endParaRPr lang="en-US" sz="2800" b="1"/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924800" cy="14478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2.	Obtain the CT covariance propagation equation from from the DT covariance propagation, using the approximated DT state equation:</a:t>
            </a:r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 sz="2400"/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 </a:t>
            </a:r>
          </a:p>
        </p:txBody>
      </p:sp>
      <p:pic>
        <p:nvPicPr>
          <p:cNvPr id="781342" name="Picture 3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362200"/>
            <a:ext cx="87630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7D95-9349-422A-8C9B-DFB05F2E7FCD}" type="slidenum">
              <a:rPr lang="en-US"/>
              <a:pPr/>
              <a:t>57</a:t>
            </a:fld>
            <a:endParaRPr lang="en-US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Proof of continuous time results – M1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924800" cy="14478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/>
              <a:t>3.	Take the limit as                     of</a:t>
            </a:r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78234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2057400"/>
            <a:ext cx="8534400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2345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91000" y="1066800"/>
            <a:ext cx="1133475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2346" name="Rectangle 10"/>
          <p:cNvSpPr>
            <a:spLocks noChangeArrowheads="1"/>
          </p:cNvSpPr>
          <p:nvPr/>
        </p:nvSpPr>
        <p:spPr bwMode="auto">
          <a:xfrm>
            <a:off x="457200" y="4114800"/>
            <a:ext cx="2798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and noticing that</a:t>
            </a:r>
          </a:p>
        </p:txBody>
      </p:sp>
      <p:pic>
        <p:nvPicPr>
          <p:cNvPr id="782350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5613" y="4918075"/>
            <a:ext cx="74961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B90A-0FB0-48AF-9CED-522623A40977}" type="slidenum">
              <a:rPr lang="en-US"/>
              <a:pPr/>
              <a:t>58</a:t>
            </a:fld>
            <a:endParaRPr lang="en-US"/>
          </a:p>
        </p:txBody>
      </p:sp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Proof of continuous time results – M1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924800" cy="14478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/>
              <a:t>3.	Take the limit as                     of</a:t>
            </a:r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78336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91000" y="1066800"/>
            <a:ext cx="1133475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3366" name="Rectangle 6"/>
          <p:cNvSpPr>
            <a:spLocks noChangeArrowheads="1"/>
          </p:cNvSpPr>
          <p:nvPr/>
        </p:nvSpPr>
        <p:spPr bwMode="auto">
          <a:xfrm>
            <a:off x="381000" y="3962400"/>
            <a:ext cx="1074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Thus,</a:t>
            </a:r>
          </a:p>
        </p:txBody>
      </p:sp>
      <p:grpSp>
        <p:nvGrpSpPr>
          <p:cNvPr id="783381" name="Group 21"/>
          <p:cNvGrpSpPr>
            <a:grpSpLocks/>
          </p:cNvGrpSpPr>
          <p:nvPr/>
        </p:nvGrpSpPr>
        <p:grpSpPr bwMode="auto">
          <a:xfrm>
            <a:off x="381000" y="1600200"/>
            <a:ext cx="8534400" cy="2438400"/>
            <a:chOff x="240" y="864"/>
            <a:chExt cx="5376" cy="1536"/>
          </a:xfrm>
        </p:grpSpPr>
        <p:pic>
          <p:nvPicPr>
            <p:cNvPr id="783371" name="Picture 11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40" y="1143"/>
              <a:ext cx="5376" cy="1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83369" name="Line 9"/>
            <p:cNvSpPr>
              <a:spLocks noChangeShapeType="1"/>
            </p:cNvSpPr>
            <p:nvPr/>
          </p:nvSpPr>
          <p:spPr bwMode="auto">
            <a:xfrm flipV="1">
              <a:off x="624" y="1008"/>
              <a:ext cx="2976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3370" name="Line 10"/>
            <p:cNvSpPr>
              <a:spLocks noChangeShapeType="1"/>
            </p:cNvSpPr>
            <p:nvPr/>
          </p:nvSpPr>
          <p:spPr bwMode="auto">
            <a:xfrm flipV="1">
              <a:off x="4560" y="1632"/>
              <a:ext cx="528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3372" name="Line 12"/>
            <p:cNvSpPr>
              <a:spLocks noChangeShapeType="1"/>
            </p:cNvSpPr>
            <p:nvPr/>
          </p:nvSpPr>
          <p:spPr bwMode="auto">
            <a:xfrm flipV="1">
              <a:off x="1728" y="2112"/>
              <a:ext cx="52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783376" name="Picture 16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48" y="864"/>
              <a:ext cx="880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3378" name="Picture 18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992" y="1392"/>
              <a:ext cx="574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3380" name="Picture 20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304" y="2016"/>
              <a:ext cx="8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783382" name="Picture 2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12813" y="4792663"/>
            <a:ext cx="7700962" cy="169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3383" name="Line 23"/>
          <p:cNvSpPr>
            <a:spLocks noChangeShapeType="1"/>
          </p:cNvSpPr>
          <p:nvPr/>
        </p:nvSpPr>
        <p:spPr bwMode="auto">
          <a:xfrm flipV="1">
            <a:off x="3124200" y="2895600"/>
            <a:ext cx="609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3384" name="Text Box 24"/>
          <p:cNvSpPr txBox="1">
            <a:spLocks noChangeArrowheads="1"/>
          </p:cNvSpPr>
          <p:nvPr/>
        </p:nvSpPr>
        <p:spPr bwMode="auto">
          <a:xfrm>
            <a:off x="3657600" y="25146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783395" name="Line 35"/>
          <p:cNvSpPr>
            <a:spLocks noChangeShapeType="1"/>
          </p:cNvSpPr>
          <p:nvPr/>
        </p:nvSpPr>
        <p:spPr bwMode="auto">
          <a:xfrm flipV="1">
            <a:off x="5181600" y="2819400"/>
            <a:ext cx="609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3396" name="Text Box 36"/>
          <p:cNvSpPr txBox="1">
            <a:spLocks noChangeArrowheads="1"/>
          </p:cNvSpPr>
          <p:nvPr/>
        </p:nvSpPr>
        <p:spPr bwMode="auto">
          <a:xfrm>
            <a:off x="5715000" y="24384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363E-47AC-4194-9887-DD1F5577F63F}" type="slidenum">
              <a:rPr lang="en-US"/>
              <a:pPr/>
              <a:t>59</a:t>
            </a:fld>
            <a:endParaRPr lang="en-US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77200" cy="1143000"/>
          </a:xfrm>
        </p:spPr>
        <p:txBody>
          <a:bodyPr/>
          <a:lstStyle/>
          <a:p>
            <a:r>
              <a:rPr lang="en-US" sz="3200"/>
              <a:t>Proof of continuous time results – Method 2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2819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/>
              <a:t>We now proof that:</a:t>
            </a:r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78848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286000"/>
            <a:ext cx="7700963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8485" name="Rectangle 5"/>
          <p:cNvSpPr>
            <a:spLocks noChangeArrowheads="1"/>
          </p:cNvSpPr>
          <p:nvPr/>
        </p:nvSpPr>
        <p:spPr bwMode="auto">
          <a:xfrm>
            <a:off x="609600" y="4572000"/>
            <a:ext cx="6735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Directly from continuous time (CT)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5F729-3D46-4A1E-87CE-316EF39DD87A}" type="slidenum">
              <a:rPr lang="en-US"/>
              <a:pPr/>
              <a:t>6</a:t>
            </a:fld>
            <a:endParaRPr lang="en-US"/>
          </a:p>
        </p:txBody>
      </p:sp>
      <p:pic>
        <p:nvPicPr>
          <p:cNvPr id="664603" name="Picture 2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6563" y="5181600"/>
            <a:ext cx="8270875" cy="127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order statistics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57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>
                <a:latin typeface="Arial" charset="0"/>
              </a:rPr>
              <a:t>Expected value or mean of </a:t>
            </a:r>
            <a:r>
              <a:rPr lang="en-US" sz="2400" i="1">
                <a:latin typeface="Century Schoolbook" pitchFamily="18" charset="0"/>
              </a:rPr>
              <a:t>X(t), </a:t>
            </a:r>
          </a:p>
          <a:p>
            <a:pPr>
              <a:buFontTx/>
              <a:buNone/>
            </a:pPr>
            <a:endParaRPr lang="en-US" sz="2400" b="1">
              <a:latin typeface="Arial" charset="0"/>
            </a:endParaRPr>
          </a:p>
          <a:p>
            <a:pPr>
              <a:buFontTx/>
              <a:buNone/>
            </a:pPr>
            <a:endParaRPr lang="en-US" sz="2000">
              <a:latin typeface="Arial" charset="0"/>
            </a:endParaRPr>
          </a:p>
          <a:p>
            <a:pPr>
              <a:buFontTx/>
              <a:buNone/>
            </a:pPr>
            <a:endParaRPr lang="en-US" sz="1800">
              <a:latin typeface="Arial" charset="0"/>
            </a:endParaRPr>
          </a:p>
          <a:p>
            <a:endParaRPr lang="en-US" sz="1800"/>
          </a:p>
          <a:p>
            <a:endParaRPr lang="en-US" sz="2400"/>
          </a:p>
          <a:p>
            <a:endParaRPr lang="en-US" sz="2400"/>
          </a:p>
          <a:p>
            <a:pPr>
              <a:buFontTx/>
              <a:buNone/>
            </a:pPr>
            <a:endParaRPr lang="en-US" sz="2400"/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457200" y="990600"/>
            <a:ext cx="6575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Let                          be a random vector process</a:t>
            </a: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381000" y="4038600"/>
            <a:ext cx="4598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b="1" i="0">
                <a:latin typeface="Arial" charset="0"/>
              </a:rPr>
              <a:t>Auto-covariance function:</a:t>
            </a:r>
            <a:endParaRPr lang="en-US" sz="2800">
              <a:latin typeface="Century Schoolbook" pitchFamily="18" charset="0"/>
            </a:endParaRPr>
          </a:p>
        </p:txBody>
      </p:sp>
      <p:sp>
        <p:nvSpPr>
          <p:cNvPr id="664594" name="Line 18"/>
          <p:cNvSpPr>
            <a:spLocks noChangeShapeType="1"/>
          </p:cNvSpPr>
          <p:nvPr/>
        </p:nvSpPr>
        <p:spPr bwMode="auto">
          <a:xfrm>
            <a:off x="2743200" y="6477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4595" name="Line 19"/>
          <p:cNvSpPr>
            <a:spLocks noChangeShapeType="1"/>
          </p:cNvSpPr>
          <p:nvPr/>
        </p:nvSpPr>
        <p:spPr bwMode="auto">
          <a:xfrm>
            <a:off x="5029200" y="6477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>
            <a:off x="1676400" y="5638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664600" name="Picture 2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95400" y="10668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4601" name="Picture 2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62200" y="2987675"/>
            <a:ext cx="33559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79" grpId="0" build="p"/>
      <p:bldP spid="664589" grpId="0"/>
      <p:bldP spid="664594" grpId="0" animBg="1"/>
      <p:bldP spid="664595" grpId="0" animBg="1"/>
      <p:bldP spid="66459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C061-004D-40FC-A925-7E240D0F33CF}" type="slidenum">
              <a:rPr lang="en-US"/>
              <a:pPr/>
              <a:t>60</a:t>
            </a:fld>
            <a:endParaRPr lang="en-US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Proof of continuous time results – M2</a:t>
            </a:r>
            <a:endParaRPr lang="en-US" sz="2800" b="1"/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2819400"/>
          </a:xfrm>
        </p:spPr>
        <p:txBody>
          <a:bodyPr/>
          <a:lstStyle/>
          <a:p>
            <a:pPr marL="533400" indent="-533400">
              <a:buFontTx/>
              <a:buAutoNum type="arabicParenR"/>
            </a:pPr>
            <a:r>
              <a:rPr lang="en-US"/>
              <a:t>Lets calculate</a:t>
            </a:r>
          </a:p>
          <a:p>
            <a:pPr marL="533400" indent="-533400">
              <a:buFontTx/>
              <a:buNone/>
            </a:pPr>
            <a:r>
              <a:rPr lang="en-US"/>
              <a:t>using </a:t>
            </a:r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789511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62400" y="990600"/>
            <a:ext cx="1984375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9515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62200" y="2362200"/>
            <a:ext cx="51101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9520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3505200"/>
            <a:ext cx="8686800" cy="297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CCA97-EA85-442B-9B39-060C182C64E0}" type="slidenum">
              <a:rPr lang="en-US"/>
              <a:pPr/>
              <a:t>61</a:t>
            </a:fld>
            <a:endParaRPr lang="en-US"/>
          </a:p>
        </p:txBody>
      </p:sp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Proof of continuous time results – M2</a:t>
            </a: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2819400"/>
          </a:xfrm>
        </p:spPr>
        <p:txBody>
          <a:bodyPr/>
          <a:lstStyle/>
          <a:p>
            <a:pPr marL="533400" indent="-533400">
              <a:buFontTx/>
              <a:buAutoNum type="arabicParenR" startAt="2"/>
            </a:pPr>
            <a:r>
              <a:rPr lang="en-US"/>
              <a:t>We now need to calculate</a:t>
            </a:r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r>
              <a:rPr lang="en-US"/>
              <a:t>using</a:t>
            </a:r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/>
          </a:p>
        </p:txBody>
      </p:sp>
      <p:pic>
        <p:nvPicPr>
          <p:cNvPr id="790537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3505200"/>
            <a:ext cx="69342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0541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33600" y="1981200"/>
            <a:ext cx="53848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0542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4800600"/>
            <a:ext cx="8178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CF98-4456-4BAC-A047-51D68F0A9B61}" type="slidenum">
              <a:rPr lang="en-US"/>
              <a:pPr/>
              <a:t>62</a:t>
            </a:fld>
            <a:endParaRPr lang="en-US"/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Proof of continuous time results – M2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7848600" cy="2819400"/>
          </a:xfrm>
        </p:spPr>
        <p:txBody>
          <a:bodyPr/>
          <a:lstStyle/>
          <a:p>
            <a:pPr marL="533400" indent="-533400">
              <a:buFontTx/>
              <a:buAutoNum type="arabicParenR" startAt="2"/>
            </a:pPr>
            <a:r>
              <a:rPr lang="en-US"/>
              <a:t>We now need to calculate</a:t>
            </a:r>
          </a:p>
          <a:p>
            <a:pPr marL="533400" indent="-533400">
              <a:buFontTx/>
              <a:buNone/>
            </a:pPr>
            <a:r>
              <a:rPr lang="en-US"/>
              <a:t>using</a:t>
            </a:r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/>
          </a:p>
        </p:txBody>
      </p:sp>
      <p:pic>
        <p:nvPicPr>
          <p:cNvPr id="79155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3600" y="1676400"/>
            <a:ext cx="62484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1559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15000" y="990600"/>
            <a:ext cx="23749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1566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2590800"/>
            <a:ext cx="8423275" cy="296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91567" name="Rectangle 15"/>
          <p:cNvSpPr>
            <a:spLocks noChangeArrowheads="1"/>
          </p:cNvSpPr>
          <p:nvPr/>
        </p:nvSpPr>
        <p:spPr bwMode="auto">
          <a:xfrm>
            <a:off x="533400" y="5867400"/>
            <a:ext cx="8169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(notice that the Dirac impulse occurs at the edge </a:t>
            </a:r>
            <a:r>
              <a:rPr lang="en-US" sz="2800">
                <a:latin typeface="Century Schoolbook" pitchFamily="18" charset="0"/>
              </a:rPr>
              <a:t>t</a:t>
            </a:r>
            <a:r>
              <a:rPr lang="en-US" sz="2800" i="0">
                <a:latin typeface="Helvetica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637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3950" y="1752600"/>
            <a:ext cx="802005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E89-62C3-4193-AD40-03C9FC967B4D}" type="slidenum">
              <a:rPr lang="en-US"/>
              <a:pPr/>
              <a:t>63</a:t>
            </a:fld>
            <a:endParaRPr lang="en-US"/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Proof of continuous time results – M2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7848600" cy="2819400"/>
          </a:xfrm>
        </p:spPr>
        <p:txBody>
          <a:bodyPr/>
          <a:lstStyle/>
          <a:p>
            <a:pPr marL="533400" indent="-533400">
              <a:buFontTx/>
              <a:buAutoNum type="arabicParenR" startAt="2"/>
            </a:pPr>
            <a:r>
              <a:rPr lang="en-US"/>
              <a:t>Continuing,</a:t>
            </a:r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/>
          </a:p>
        </p:txBody>
      </p:sp>
      <p:sp>
        <p:nvSpPr>
          <p:cNvPr id="794636" name="Rectangle 12"/>
          <p:cNvSpPr>
            <a:spLocks noChangeArrowheads="1"/>
          </p:cNvSpPr>
          <p:nvPr/>
        </p:nvSpPr>
        <p:spPr bwMode="auto">
          <a:xfrm>
            <a:off x="4572000" y="3124200"/>
            <a:ext cx="3914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0">
                <a:latin typeface="Helvetica" pitchFamily="34" charset="0"/>
              </a:rPr>
              <a:t>(make integral symmetrical w/r </a:t>
            </a:r>
            <a:r>
              <a:rPr lang="en-US" sz="2000">
                <a:latin typeface="Century Schoolbook" pitchFamily="18" charset="0"/>
              </a:rPr>
              <a:t>0</a:t>
            </a:r>
            <a:r>
              <a:rPr lang="en-US" sz="2000" i="0">
                <a:latin typeface="Helvetica" pitchFamily="34" charset="0"/>
              </a:rPr>
              <a:t>)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28600" y="4191000"/>
            <a:ext cx="2286000" cy="2290465"/>
            <a:chOff x="685800" y="3657600"/>
            <a:chExt cx="2286000" cy="2290465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914400" y="5486400"/>
              <a:ext cx="20574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rot="5400000">
              <a:off x="1219994" y="4800600"/>
              <a:ext cx="1370806" cy="7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1371600" y="4343400"/>
              <a:ext cx="10668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rot="5400000">
              <a:off x="1867694" y="4914106"/>
              <a:ext cx="11430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rot="5400000">
              <a:off x="800894" y="4914106"/>
              <a:ext cx="11430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752600" y="54864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 rot="5400000">
              <a:off x="1143000" y="4114800"/>
              <a:ext cx="457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rot="5400000">
              <a:off x="2210594" y="4114006"/>
              <a:ext cx="457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1676400" y="3657600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Bookman Old Style"/>
                </a:rPr>
                <a:t>Δ</a:t>
              </a:r>
              <a:r>
                <a:rPr lang="en-US" dirty="0" smtClean="0"/>
                <a:t>T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24" idx="3"/>
            </p:cNvCxnSpPr>
            <p:nvPr/>
          </p:nvCxnSpPr>
          <p:spPr bwMode="auto">
            <a:xfrm flipV="1">
              <a:off x="2213727" y="3886200"/>
              <a:ext cx="224673" cy="22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 rot="10800000">
              <a:off x="1371600" y="3886200"/>
              <a:ext cx="228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34" name="Group 33"/>
            <p:cNvGrpSpPr/>
            <p:nvPr/>
          </p:nvGrpSpPr>
          <p:grpSpPr>
            <a:xfrm>
              <a:off x="685800" y="4495800"/>
              <a:ext cx="537327" cy="766465"/>
              <a:chOff x="2971800" y="5638800"/>
              <a:chExt cx="537327" cy="766465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971800" y="5943600"/>
                <a:ext cx="5373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>
                    <a:latin typeface="Bookman Old Style"/>
                  </a:rPr>
                  <a:t>Δ</a:t>
                </a:r>
                <a:r>
                  <a:rPr lang="en-US" dirty="0" smtClean="0"/>
                  <a:t>T</a:t>
                </a:r>
                <a:endParaRPr lang="en-US" dirty="0"/>
              </a:p>
            </p:txBody>
          </p:sp>
          <p:cxnSp>
            <p:nvCxnSpPr>
              <p:cNvPr id="31" name="Straight Connector 30"/>
              <p:cNvCxnSpPr/>
              <p:nvPr/>
            </p:nvCxnSpPr>
            <p:spPr bwMode="auto">
              <a:xfrm>
                <a:off x="3048000" y="6019800"/>
                <a:ext cx="4572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3" name="TextBox 32"/>
              <p:cNvSpPr txBox="1"/>
              <p:nvPr/>
            </p:nvSpPr>
            <p:spPr>
              <a:xfrm>
                <a:off x="3124200" y="56388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cxnSp>
          <p:nvCxnSpPr>
            <p:cNvPr id="36" name="Straight Connector 35"/>
            <p:cNvCxnSpPr/>
            <p:nvPr/>
          </p:nvCxnSpPr>
          <p:spPr bwMode="auto">
            <a:xfrm rot="10800000">
              <a:off x="838200" y="4343400"/>
              <a:ext cx="5334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2ED6-487D-4787-A6E4-0578D92BE7E8}" type="slidenum">
              <a:rPr lang="en-US"/>
              <a:pPr/>
              <a:t>64</a:t>
            </a:fld>
            <a:endParaRPr lang="en-US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Proof of continuous time results – M2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7848600" cy="2819400"/>
          </a:xfrm>
        </p:spPr>
        <p:txBody>
          <a:bodyPr/>
          <a:lstStyle/>
          <a:p>
            <a:pPr marL="533400" indent="-533400">
              <a:buFontTx/>
              <a:buAutoNum type="arabicParenR" startAt="2"/>
            </a:pPr>
            <a:r>
              <a:rPr lang="en-US"/>
              <a:t>A similar calculation for </a:t>
            </a:r>
          </a:p>
          <a:p>
            <a:pPr marL="533400" indent="-533400">
              <a:buFontTx/>
              <a:buNone/>
            </a:pPr>
            <a:r>
              <a:rPr lang="en-US"/>
              <a:t>yields</a:t>
            </a:r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/>
          </a:p>
        </p:txBody>
      </p:sp>
      <p:sp>
        <p:nvSpPr>
          <p:cNvPr id="793607" name="Rectangle 7"/>
          <p:cNvSpPr>
            <a:spLocks noChangeArrowheads="1"/>
          </p:cNvSpPr>
          <p:nvPr/>
        </p:nvSpPr>
        <p:spPr bwMode="auto">
          <a:xfrm>
            <a:off x="457200" y="6015038"/>
            <a:ext cx="816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(notice that the Dirac impulse occurs at the edge </a:t>
            </a:r>
            <a:r>
              <a:rPr lang="en-US" sz="2800">
                <a:latin typeface="Century Schoolbook" pitchFamily="18" charset="0"/>
              </a:rPr>
              <a:t>t</a:t>
            </a:r>
            <a:r>
              <a:rPr lang="en-US" sz="2800" i="0">
                <a:latin typeface="Helvetica" pitchFamily="34" charset="0"/>
              </a:rPr>
              <a:t>)</a:t>
            </a:r>
          </a:p>
        </p:txBody>
      </p:sp>
      <p:pic>
        <p:nvPicPr>
          <p:cNvPr id="79361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5088" y="993775"/>
            <a:ext cx="257651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3616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6088" y="2281238"/>
            <a:ext cx="84105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F37B7-ADEA-48AF-A76E-23075BF751E7}" type="slidenum">
              <a:rPr lang="en-US"/>
              <a:pPr/>
              <a:t>65</a:t>
            </a:fld>
            <a:endParaRPr lang="en-US"/>
          </a:p>
        </p:txBody>
      </p:sp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Proof of continuous time results – M2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7848600" cy="2819400"/>
          </a:xfrm>
        </p:spPr>
        <p:txBody>
          <a:bodyPr/>
          <a:lstStyle/>
          <a:p>
            <a:pPr marL="533400" indent="-533400">
              <a:buFontTx/>
              <a:buAutoNum type="arabicParenR" startAt="2"/>
            </a:pPr>
            <a:r>
              <a:rPr lang="en-US"/>
              <a:t>Continuing,</a:t>
            </a:r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/>
          </a:p>
        </p:txBody>
      </p:sp>
      <p:pic>
        <p:nvPicPr>
          <p:cNvPr id="795658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988" y="1609725"/>
            <a:ext cx="7891462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95659" name="Rectangle 11"/>
          <p:cNvSpPr>
            <a:spLocks noChangeArrowheads="1"/>
          </p:cNvSpPr>
          <p:nvPr/>
        </p:nvSpPr>
        <p:spPr bwMode="auto">
          <a:xfrm>
            <a:off x="4648200" y="3276600"/>
            <a:ext cx="3914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0">
                <a:latin typeface="Helvetica" pitchFamily="34" charset="0"/>
              </a:rPr>
              <a:t>(make integral symmetrical w/r </a:t>
            </a:r>
            <a:r>
              <a:rPr lang="en-US" sz="2000">
                <a:latin typeface="Century Schoolbook" pitchFamily="18" charset="0"/>
              </a:rPr>
              <a:t>0</a:t>
            </a:r>
            <a:r>
              <a:rPr lang="en-US" sz="2000" i="0">
                <a:latin typeface="Helvetica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1DDC-1835-4447-94EF-736288BA7F6C}" type="slidenum">
              <a:rPr lang="en-US"/>
              <a:pPr/>
              <a:t>66</a:t>
            </a:fld>
            <a:endParaRPr lang="en-US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Proof of continuous time results – M2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2819400"/>
          </a:xfrm>
        </p:spPr>
        <p:txBody>
          <a:bodyPr/>
          <a:lstStyle/>
          <a:p>
            <a:pPr marL="533400" indent="-533400">
              <a:buFontTx/>
              <a:buAutoNum type="arabicParenR" startAt="2"/>
            </a:pPr>
            <a:r>
              <a:rPr lang="en-US"/>
              <a:t>Thus</a:t>
            </a:r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/>
          </a:p>
        </p:txBody>
      </p:sp>
      <p:pic>
        <p:nvPicPr>
          <p:cNvPr id="796679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2133600"/>
            <a:ext cx="822960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96680" name="Rectangle 8"/>
          <p:cNvSpPr>
            <a:spLocks noChangeArrowheads="1"/>
          </p:cNvSpPr>
          <p:nvPr/>
        </p:nvSpPr>
        <p:spPr bwMode="auto">
          <a:xfrm>
            <a:off x="304800" y="1981200"/>
            <a:ext cx="8686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96681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4419600"/>
            <a:ext cx="7700963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96682" name="Rectangle 10"/>
          <p:cNvSpPr>
            <a:spLocks noChangeArrowheads="1"/>
          </p:cNvSpPr>
          <p:nvPr/>
        </p:nvSpPr>
        <p:spPr bwMode="auto">
          <a:xfrm>
            <a:off x="1371600" y="3429000"/>
            <a:ext cx="779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8A8A-42BA-493B-A4C7-706735A41B31}" type="slidenum">
              <a:rPr lang="en-US"/>
              <a:pPr/>
              <a:t>67</a:t>
            </a:fld>
            <a:endParaRPr lang="en-US"/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Proof of continuous time results – M2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18288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/>
              <a:t>Now we proof that:</a:t>
            </a:r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/>
          </a:p>
        </p:txBody>
      </p:sp>
      <p:pic>
        <p:nvPicPr>
          <p:cNvPr id="78643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1676400"/>
            <a:ext cx="50927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6438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34200" y="1828800"/>
            <a:ext cx="976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6439" name="Rectangle 7"/>
          <p:cNvSpPr>
            <a:spLocks noChangeArrowheads="1"/>
          </p:cNvSpPr>
          <p:nvPr/>
        </p:nvSpPr>
        <p:spPr bwMode="auto">
          <a:xfrm>
            <a:off x="685800" y="2590800"/>
            <a:ext cx="1984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Notice that:</a:t>
            </a:r>
          </a:p>
        </p:txBody>
      </p:sp>
      <p:sp>
        <p:nvSpPr>
          <p:cNvPr id="786444" name="Rectangle 12"/>
          <p:cNvSpPr>
            <a:spLocks noChangeArrowheads="1"/>
          </p:cNvSpPr>
          <p:nvPr/>
        </p:nvSpPr>
        <p:spPr bwMode="auto">
          <a:xfrm>
            <a:off x="457200" y="4419600"/>
            <a:ext cx="1254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where,</a:t>
            </a:r>
          </a:p>
        </p:txBody>
      </p:sp>
      <p:pic>
        <p:nvPicPr>
          <p:cNvPr id="786449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3276600"/>
            <a:ext cx="826135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6451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81200" y="5257800"/>
            <a:ext cx="467677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18B6-41FC-4F12-8487-A77A78F2660D}" type="slidenum">
              <a:rPr lang="en-US"/>
              <a:pPr/>
              <a:t>68</a:t>
            </a:fld>
            <a:endParaRPr lang="en-US"/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Proof of continuous time results – M2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18288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/>
              <a:t>Therefore,</a:t>
            </a:r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/>
          </a:p>
        </p:txBody>
      </p:sp>
      <p:sp>
        <p:nvSpPr>
          <p:cNvPr id="787474" name="Rectangle 18"/>
          <p:cNvSpPr>
            <a:spLocks noChangeArrowheads="1"/>
          </p:cNvSpPr>
          <p:nvPr/>
        </p:nvSpPr>
        <p:spPr bwMode="auto">
          <a:xfrm>
            <a:off x="457200" y="4619625"/>
            <a:ext cx="700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Notice that           and             are uncorrelated for  </a:t>
            </a:r>
          </a:p>
        </p:txBody>
      </p:sp>
      <p:pic>
        <p:nvPicPr>
          <p:cNvPr id="787477" name="Picture 2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1524000"/>
            <a:ext cx="778827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7479" name="Picture 2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8200" y="5486400"/>
            <a:ext cx="6307138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7480" name="Line 24"/>
          <p:cNvSpPr>
            <a:spLocks noChangeShapeType="1"/>
          </p:cNvSpPr>
          <p:nvPr/>
        </p:nvSpPr>
        <p:spPr bwMode="auto">
          <a:xfrm flipV="1">
            <a:off x="3962400" y="3124200"/>
            <a:ext cx="358140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7481" name="Text Box 25"/>
          <p:cNvSpPr txBox="1">
            <a:spLocks noChangeArrowheads="1"/>
          </p:cNvSpPr>
          <p:nvPr/>
        </p:nvSpPr>
        <p:spPr bwMode="auto">
          <a:xfrm>
            <a:off x="74676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pic>
        <p:nvPicPr>
          <p:cNvPr id="787483" name="Picture 2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33600" y="4724400"/>
            <a:ext cx="627063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7486" name="Picture 3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57600" y="4724400"/>
            <a:ext cx="59531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7488" name="Picture 3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91400" y="4724400"/>
            <a:ext cx="685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47AA-27C8-4ABA-BF68-18BBC649BA7C}" type="slidenum">
              <a:rPr lang="en-US"/>
              <a:pPr/>
              <a:t>69</a:t>
            </a:fld>
            <a:endParaRPr lang="en-US"/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Proof of continuous time results – M2</a:t>
            </a:r>
          </a:p>
        </p:txBody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18288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/>
              <a:t>Thus,</a:t>
            </a:r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/>
          </a:p>
        </p:txBody>
      </p:sp>
      <p:pic>
        <p:nvPicPr>
          <p:cNvPr id="79770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2209800"/>
            <a:ext cx="50927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7702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2362200"/>
            <a:ext cx="976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2F5E-3277-45A4-B247-7A62BE843482}" type="slidenum">
              <a:rPr lang="en-US"/>
              <a:pPr/>
              <a:t>7</a:t>
            </a:fld>
            <a:endParaRPr lang="en-US"/>
          </a:p>
        </p:txBody>
      </p:sp>
      <p:pic>
        <p:nvPicPr>
          <p:cNvPr id="809986" name="Picture 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4953000"/>
            <a:ext cx="7813675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998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 sz="3200" b="1">
                <a:solidFill>
                  <a:schemeClr val="tx1"/>
                </a:solidFill>
                <a:latin typeface="Arial" charset="0"/>
              </a:rPr>
              <a:t>Auto-covariance function</a:t>
            </a:r>
            <a:endParaRPr lang="en-US" sz="3200" i="1">
              <a:solidFill>
                <a:schemeClr val="tx1"/>
              </a:solidFill>
              <a:latin typeface="Century Schoolbook" pitchFamily="18" charset="0"/>
            </a:endParaRPr>
          </a:p>
        </p:txBody>
      </p:sp>
      <p:sp>
        <p:nvSpPr>
          <p:cNvPr id="809988" name="Rectangle 4"/>
          <p:cNvSpPr>
            <a:spLocks noChangeArrowheads="1"/>
          </p:cNvSpPr>
          <p:nvPr/>
        </p:nvSpPr>
        <p:spPr bwMode="auto">
          <a:xfrm>
            <a:off x="381000" y="1066800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Define:</a:t>
            </a:r>
            <a:endParaRPr lang="en-US" b="1" i="0">
              <a:latin typeface="Arial" charset="0"/>
            </a:endParaRPr>
          </a:p>
        </p:txBody>
      </p:sp>
      <p:pic>
        <p:nvPicPr>
          <p:cNvPr id="809990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76400" y="2895600"/>
            <a:ext cx="5592763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9991" name="Rectangle 7"/>
          <p:cNvSpPr>
            <a:spLocks noChangeArrowheads="1"/>
          </p:cNvSpPr>
          <p:nvPr/>
        </p:nvSpPr>
        <p:spPr bwMode="auto">
          <a:xfrm>
            <a:off x="1295400" y="2286000"/>
            <a:ext cx="6629400" cy="1752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09992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65350" y="1146175"/>
            <a:ext cx="39243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03A3-AC9C-44B0-B2D6-07C974A68F72}" type="slidenum">
              <a:rPr lang="en-US"/>
              <a:pPr/>
              <a:t>8</a:t>
            </a:fld>
            <a:endParaRPr lang="en-US"/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/>
              <a:t>Strict Sense Stationary random sequence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676400"/>
            <a:ext cx="8305800" cy="4572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2400">
                <a:latin typeface="Arial" charset="0"/>
              </a:rPr>
              <a:t>is </a:t>
            </a:r>
            <a:r>
              <a:rPr lang="en-US" sz="2400" b="1">
                <a:latin typeface="Arial" charset="0"/>
              </a:rPr>
              <a:t>Strict Sense Stationary (SSS)</a:t>
            </a:r>
            <a:r>
              <a:rPr lang="en-US" sz="2400">
                <a:latin typeface="Arial" charset="0"/>
              </a:rPr>
              <a:t> if the joint probability,  is invariant with time</a:t>
            </a:r>
            <a:endParaRPr lang="en-US" sz="180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</p:txBody>
      </p:sp>
      <p:sp>
        <p:nvSpPr>
          <p:cNvPr id="665606" name="Rectangle 6"/>
          <p:cNvSpPr>
            <a:spLocks noChangeArrowheads="1"/>
          </p:cNvSpPr>
          <p:nvPr/>
        </p:nvSpPr>
        <p:spPr bwMode="auto">
          <a:xfrm>
            <a:off x="457200" y="990600"/>
            <a:ext cx="2659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A random process</a:t>
            </a:r>
          </a:p>
        </p:txBody>
      </p:sp>
      <p:sp>
        <p:nvSpPr>
          <p:cNvPr id="665614" name="Rectangle 14"/>
          <p:cNvSpPr>
            <a:spLocks noChangeArrowheads="1"/>
          </p:cNvSpPr>
          <p:nvPr/>
        </p:nvSpPr>
        <p:spPr bwMode="auto">
          <a:xfrm>
            <a:off x="2954338" y="5867400"/>
            <a:ext cx="3235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Arial" charset="0"/>
              </a:rPr>
              <a:t>for any time shift </a:t>
            </a:r>
            <a:r>
              <a:rPr lang="en-US" sz="2800">
                <a:latin typeface="Century Schoolbook" pitchFamily="18" charset="0"/>
              </a:rPr>
              <a:t>T,</a:t>
            </a:r>
            <a:endParaRPr lang="en-US" sz="2800" i="0">
              <a:latin typeface="Arial" charset="0"/>
            </a:endParaRPr>
          </a:p>
        </p:txBody>
      </p:sp>
      <p:sp>
        <p:nvSpPr>
          <p:cNvPr id="665616" name="Line 16"/>
          <p:cNvSpPr>
            <a:spLocks noChangeShapeType="1"/>
          </p:cNvSpPr>
          <p:nvPr/>
        </p:nvSpPr>
        <p:spPr bwMode="auto">
          <a:xfrm>
            <a:off x="2895600" y="5105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618" name="Line 18"/>
          <p:cNvSpPr>
            <a:spLocks noChangeShapeType="1"/>
          </p:cNvSpPr>
          <p:nvPr/>
        </p:nvSpPr>
        <p:spPr bwMode="auto">
          <a:xfrm>
            <a:off x="6705600" y="5105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665620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52800" y="10668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30" name="Picture 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0" y="3657600"/>
            <a:ext cx="344488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049858" y="3556000"/>
            <a:ext cx="5750472" cy="406578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094848" y="4648200"/>
            <a:ext cx="7305139" cy="40649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14" grpId="0"/>
      <p:bldP spid="665616" grpId="0" animBg="1"/>
      <p:bldP spid="6656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3F09-28F8-42EC-9765-D024F4031D51}" type="slidenum">
              <a:rPr lang="en-US"/>
              <a:pPr/>
              <a:t>9</a:t>
            </a:fld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/>
              <a:t>Ergodicity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38400"/>
            <a:ext cx="8305800" cy="457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Arial" charset="0"/>
              </a:rPr>
              <a:t>is </a:t>
            </a:r>
            <a:r>
              <a:rPr lang="en-US" sz="2400" b="1">
                <a:latin typeface="Arial" charset="0"/>
              </a:rPr>
              <a:t> ergodic</a:t>
            </a:r>
            <a:r>
              <a:rPr lang="en-US" sz="2400">
                <a:latin typeface="Arial" charset="0"/>
              </a:rPr>
              <a:t> if we can recover an ensemble average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Arial" charset="0"/>
              </a:rPr>
              <a:t>from the time average of any realization: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sz="3200" i="1">
              <a:latin typeface="Century Schoolbook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00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</p:txBody>
      </p:sp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457200" y="939800"/>
            <a:ext cx="6753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A </a:t>
            </a:r>
            <a:r>
              <a:rPr lang="en-US" sz="2800" b="1" i="0">
                <a:latin typeface="Arial" charset="0"/>
              </a:rPr>
              <a:t>Strict Sense Stationary  </a:t>
            </a:r>
            <a:r>
              <a:rPr lang="en-US" i="0">
                <a:latin typeface="Arial" charset="0"/>
              </a:rPr>
              <a:t>random process</a:t>
            </a:r>
          </a:p>
        </p:txBody>
      </p:sp>
      <p:pic>
        <p:nvPicPr>
          <p:cNvPr id="676873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22700" y="17780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6874" name="Rectangle 10"/>
          <p:cNvSpPr>
            <a:spLocks noChangeArrowheads="1"/>
          </p:cNvSpPr>
          <p:nvPr/>
        </p:nvSpPr>
        <p:spPr bwMode="auto">
          <a:xfrm>
            <a:off x="228600" y="5791200"/>
            <a:ext cx="24574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with probability 1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(almost surely)</a:t>
            </a:r>
          </a:p>
        </p:txBody>
      </p:sp>
      <p:pic>
        <p:nvPicPr>
          <p:cNvPr id="676877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52600" y="3886200"/>
            <a:ext cx="32416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6878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21100" y="4876800"/>
            <a:ext cx="3911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6880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10000" y="6172200"/>
            <a:ext cx="88265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7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(t_1),\, X(t_2),\, \cdots ,\, X(t_N)}} (x_{t_1},\, x_{t_2}, \,\cdots,\, x_{t_N}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50"/>
  <p:tag name="PICTUREFILESIZE" val="1853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YY}}(s)  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6"/>
  <p:tag name="PICTUREFILESIZE" val="424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_{_{UY}}(w) 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5"/>
  <p:tag name="PICTUREFILESIZE" val="477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_{_{YY}}(w) 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5"/>
  <p:tag name="PICTUREFILESIZE" val="469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_{_{UY}}(w) = \left . \Lambda_{_{UY}}(s) \right |_{s = {j\omega}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5"/>
  <p:tag name="PICTUREFILESIZE" val="1206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_{_{YY}}(w) = \left . \Lambda_{_{YY}}(s) \right |_{s ={j\omega}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6"/>
  <p:tag name="PICTUREFILESIZE" val="1192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G(j\omega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6"/>
  <p:tag name="PICTUREFILESIZE" val="1031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_{_{UY}}(w) = \Phi^T_{_{YU}}(-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99"/>
  <p:tag name="PICTUREFILESIZE" val="1051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Lambda_{_{UY}}(\tau) = \Lambda^T_{_{YU}}(-\tau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5"/>
  <p:tag name="PICTUREFILESIZE" val="963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_{_{UY}}(\omega) &amp;=&amp; \int_{-\infty}^\infty \, &#10;\Lambda_{_{UY}}(\tau) e^{-j \omega \tau} d\tau\\[.5em]&#10;&amp;=&amp; \int_{-\infty}^\infty \, &#10;\Lambda^T_{_{YU}}(-\tau) e^{-j \omega \tau} d\tau&#10;= \int_{-\infty}^\infty \, &#10;\Lambda^T_{_{YU}}(\tau) e^{j \omega \tau} d\tau\\[.5em]&#10;&amp;=&amp; \Phi^T_{_{YU}}(-\omega) 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46"/>
  <p:tag name="PICTUREFILESIZE" val="58537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_{_{YY}}(\omega) = G(j\omega)  \, \Phi_{_{UU}}(\omega) \, G^T(-j\omega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4"/>
  <p:tag name="PICTUREFILESIZE" val="175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&amp; \Lambda_{_{XX}}(t,\tau) = \\[.5em]&#10;&amp;&amp;\hspace{1em} E \left \{ \left [ X(t+\tau) - m_{_X}(t+\tau) \right ] &#10;\left [ X(t) - m_{_X}(t)  \right ]^T  \right 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4"/>
  <p:tag name="PICTUREFILESIZE" val="2953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t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273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t) = \int_{ - \infty}^\infty G(\tau) U(t-\tau) d\tau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0"/>
  <p:tag name="PICTUREFILESIZE" val="1622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G^*(j\omega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1"/>
  <p:tag name="PICTUREFILESIZE" val="1250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_{_{YY}}(w) =  G(w)\, \Phi_{_{UY}}(w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37"/>
  <p:tag name="PICTUREFILESIZE" val="1290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_{_{YU}}(w) = G(w) \, \Phi_{_{UU}}(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37"/>
  <p:tag name="PICTUREFILESIZE" val="1307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_{_{UY}}(w) = \Phi^T_{_{YU}}(-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99"/>
  <p:tag name="PICTUREFILESIZE" val="1051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_{_{YY}}(\omega) = G(\omega)  \, \Phi_{_{UU}}(\omega) \, G^T(-\omega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14"/>
  <p:tag name="PICTUREFILESIZE" val="1680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_{_{UY}}(w) = &#10;\underbrace{\Phi^T_{_{UU}}(-w)}_{\Phi_{_{UU}}(w)}\, G^T(-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6"/>
  <p:tag name="PICTUREFILESIZE" val="2248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t) \in \R^n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0"/>
  <p:tag name="PICTUREFILESIZE" val="617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t) \in \R^p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2"/>
  <p:tag name="PICTUREFILESIZE" val="634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t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4"/>
  <p:tag name="PICTUREFILESIZE" val="307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t) \in \R^m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2"/>
  <p:tag name="PICTUREFILESIZE" val="6039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d}{dt} X(t) &amp;=&amp; A\, X(t) + B\, W(t)\\[1em]&#10;Y(t) &amp;=&amp; C \, X(t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9"/>
  <p:tag name="PICTUREFILESIZE" val="2615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d}{dt} X(t) &amp;=&amp; A\, X(t) + B\, W(t)\\&#10;Y(t) &amp;=&amp; C \, X(t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9"/>
  <p:tag name="PICTUREFILESIZE" val="2467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{W}}(t)  &amp;=&amp;   E \{ W(t)\}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99"/>
  <p:tag name="PICTUREFILESIZE" val="1030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WW}}(t,\tau)  &#10;&amp;=&amp; \Sigma_{_{WW}}(t) \, \delta(\tau) \\[.5em]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6"/>
  <p:tag name="PICTUREFILESIZE" val="1294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d}{dt} X(t) &amp;=&amp; A\, X(t) + B\, W(t)\\&#10;Y(t) &amp;=&amp; C \, X(t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9"/>
  <p:tag name="PICTUREFILESIZE" val="2467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{X}}(0)  &amp;=&amp;   E \{ X(0)\}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03"/>
  <p:tag name="PICTUREFILESIZE" val="1014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XX}}(0,0) &amp;=&amp; E \left \{ \tilde X(0) \tilde X^T(0) \right \} 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01"/>
  <p:tag name="PICTUREFILESIZE" val="1680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left \{ \tilde X(0) \tilde W^T(t) \right \} = 0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1206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d}{dt} X(t) &amp;=&amp; A\, X(t) + B\, W(t)\\[1em]&#10;Y(t) &amp;=&amp; C \, X(t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9"/>
  <p:tag name="PICTUREFILESIZE" val="261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X(t) \right \} = m_{_{X}}(t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5"/>
  <p:tag name="PICTUREFILESIZE" val="9479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d}{dt} m_{_X}(t) &amp;=&amp; A\, m_{_X}(t) + B\, m_{_W}(t)\\[1em]&#10;m_{_Y}(t) &amp;=&amp; C \, m_{_X}(t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19"/>
  <p:tag name="PICTUREFILESIZE" val="2975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d}{dt} \tilde X(t) &amp;=&amp; A\, \tilde X(t) + B\, \tilde W(t)\\[1em]&#10;\tilde Y(t) &amp;=&amp; C \, \tilde X(t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9"/>
  <p:tag name="PICTUREFILESIZE" val="2713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{\tilde W}}(t)  &amp;=&amp;   0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5"/>
  <p:tag name="PICTUREFILESIZE" val="600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{\tilde X}}(t)  &amp;=&amp;   0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3"/>
  <p:tag name="PICTUREFILESIZE" val="567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{\tilde Y}}(t)  &amp;=&amp;   0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1"/>
  <p:tag name="PICTUREFILESIZE" val="539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XX}}(t,0)  &#10;&amp;=&amp;  E \left \{ \Xt(t)  \Xt^T(t)  \right \} 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7"/>
  <p:tag name="PICTUREFILESIZE" val="1650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d}{dt} \Lambda_{_{XX}}(t,0) &amp;=&amp; A\, \Lambda_{_{XX}}(t,0) + \Lambda_{_{XX}}(t,0) \,  A^T\\[.75em]&#10;&amp;+&amp; B\, \Sigma_{_{WW}}(t) \, B^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23"/>
  <p:tag name="PICTUREFILESIZE" val="34675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WW}}(t,0)  &#10;&amp;=&amp;  E \left \{ \Wt(t)  \Wt^T(t)  \right \} = &#10;\Sigma_{_{WW}}(t) \,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9"/>
  <p:tag name="PICTUREFILESIZE" val="20686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XX}}(t,\tau)  &#10;&amp;=&amp;e^{A\tau}\, \Lambda_{_{XX}}(t,0)  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6"/>
  <p:tag name="PICTUREFILESIZE" val="1343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au \ge 0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1"/>
  <p:tag name="PICTUREFILESIZE" val="209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&amp; \Lambda_{_{XX}}(t+\tau) =&#10;E \left \{ &#10;\mat{\tilde{X}_1(t+\tau) \\ \vdots \\&#10;\tilde{X}_n(t+\tau)}&#10;\,&#10;\mat{\tilde{X}_1(t) &amp; \cdots &amp; \tilde{X}_n(t)}&#10; \right 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32"/>
  <p:tag name="PICTUREFILESIZE" val="3730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XX}}(t,\tau)  &#10;&amp;=&amp;  E \left \{ \Xt(t+\tau)  \Xt^T(t)  \right \} 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7"/>
  <p:tag name="PICTUREFILESIZE" val="1763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au \ge 0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1"/>
  <p:tag name="PICTUREFILESIZE" val="209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XX}}(t,\tau)  &#10;&amp;=&amp;  E \left \{ \Xt(t+\tau)  \Xt^T(t)  \right \} 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7"/>
  <p:tag name="PICTUREFILESIZE" val="17638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ambda_{_{XX}}(t,-\tau)  &#10;&amp;=  \Lambda_{_{XX}}(t-\tau,0)  \,  e^{A^T\tau}&#10;\end{align*}&#10;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310"/>
  <p:tag name="PICTUREFILESIZE" val="6507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{W}}(t)  &amp;=&amp;  m_{_W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7"/>
  <p:tag name="PICTUREFILESIZE" val="7138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begin{equation*}&#10;\Lambda_{_{WW}}(t,\tau) = \Sigma_{_{WW}} \delta(\tau)&#10;\end{equation*}&#10;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215"/>
  <p:tag name="PICTUREFILESIZE" val="500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 {\bar \Lambda}_{_{XX}}(\tau) = \lim_{t \to \infty} E\{ \Xt(t+\tau)\Xt^T(t) \}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0"/>
  <p:tag name="PICTUREFILESIZE" val="19027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\, \bar{\Lambda}_{_{XX}}(0) +   \bar{\Lambda}_{_{XX}}(0)\, A^T =&#10; - B\, \Sigma_{_{WW}}\, B^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78"/>
  <p:tag name="PICTUREFILESIZE" val="1880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 {\bar \Lambda}_{_{XX}}(\tau) = \lim_{t \to \infty} E\{ \Xt(t+\tau)\Xt^T(t) \}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0"/>
  <p:tag name="PICTUREFILESIZE" val="19027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ar{\Lambda}_{_{XX}}(\tau) = e^{A\tau}\, \bar{\Lambda}_{_{XX}}(0)\, 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12"/>
  <p:tag name="PICTUREFILESIZE" val="1117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&amp; \Lambda_{_{XX}}(t,\tau) =&#10;E \left \{ \tilde{X}(t+\tau) \tilde{X}^T(t) \right 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07"/>
  <p:tag name="PICTUREFILESIZE" val="1750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au \ge 0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1"/>
  <p:tag name="PICTUREFILESIZE" val="2097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d}{dt} \Lambda_{_{XX}}(t,0) &amp;=&amp; A\, \Lambda_{_{XX}}(t,0) + \Lambda_{_{XX}}(t,0) \,  A^T\\[.75em]&#10;&amp;+&amp; B\, \Sigma_{_{WW}}(t) \, B^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23"/>
  <p:tag name="PICTUREFILESIZE" val="3467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d}{dt} X(t) &amp;=&amp; A\, X(t) + B\, W(t)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9"/>
  <p:tag name="PICTUREFILESIZE" val="1625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d}{dt} X(t) &amp;\approx&amp; \frac{1}{\Delta t}&#10;\left \{ X((k+1)\Delta t)  - X( k \Delta t) &#10;\right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10"/>
  <p:tag name="PICTUREFILESIZE" val="23528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W(t)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7"/>
  <p:tag name="PICTUREFILESIZE" val="3235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k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1"/>
  <p:tag name="PICTUREFILESIZE" val="372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t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7"/>
  <p:tag name="PICTUREFILESIZE" val="323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k) \approx \frac{1}{\Delta t} \, &#10;\int_{k \Delta t}^{(k+1) \Delta t}\,&#10;W(t) d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7"/>
  <p:tag name="PICTUREFILESIZE" val="2157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W} (k) \approx \frac{1}{\Delta t} \, &#10;\int_{k \Delta t}^{(k+1) \Delta t}\,&#10;m_{_W}(t) d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13"/>
  <p:tag name="PICTUREFILESIZE" val="2306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W(t)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7"/>
  <p:tag name="PICTUREFILESIZE" val="323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ilde{X}(t) = X(t) - m_{_X}(t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06"/>
  <p:tag name="PICTUREFILESIZE" val="9976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WW}}(k,0)  &amp;=&amp; E \{ \Wt(k)\Wt^T(k) \} &#10;\\[.5em]&#10;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6"/>
  <p:tag name="BOXFONT" val="10"/>
  <p:tag name="BOXWRAP" val="False"/>
  <p:tag name="WORKAROUNDTRANSPARENCYBUG" val="False"/>
  <p:tag name="ALLOWFONTSUBSTITUTION" val="False"/>
  <p:tag name="BITMAPFORMAT" val="pngmono"/>
  <p:tag name="ORIGWIDTH" val="308"/>
  <p:tag name="PICTUREFILESIZE" val="1706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\approx&amp;&#10;E \left \{ \left ( \frac{1}{\Delta t} \, &#10;\int_{k \Delta t}^{(k+1) \Delta t} &#10;\Wt(t) dt \right )&#10;\left ( \frac{1}{\Delta t} \, &#10;\int_{k \Delta t}^{(k+1) \Delta t}&#10;\Wt^T(\tau) d\tau \right ) \right \}&#10;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6"/>
  <p:tag name="BOXFONT" val="10"/>
  <p:tag name="BOXWRAP" val="False"/>
  <p:tag name="WORKAROUNDTRANSPARENCYBUG" val="False"/>
  <p:tag name="ALLOWFONTSUBSTITUTION" val="False"/>
  <p:tag name="BITMAPFORMAT" val="pngmono"/>
  <p:tag name="ORIGWIDTH" val="562"/>
  <p:tag name="PICTUREFILESIZE" val="4405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WW}}(k,0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7"/>
  <p:tag name="PICTUREFILESIZE" val="609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pprox \Wt^T(k)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6"/>
  <p:tag name="BOXFONT" val="10"/>
  <p:tag name="BOXWRAP" val="False"/>
  <p:tag name="WORKAROUNDTRANSPARENCYBUG" val="False"/>
  <p:tag name="ALLOWFONTSUBSTITUTION" val="False"/>
  <p:tag name="BITMAPFORMAT" val="pngmono"/>
  <p:tag name="ORIGWIDTH" val="87"/>
  <p:tag name="PICTUREFILESIZE" val="581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pprox \Wt(k)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6"/>
  <p:tag name="BOXFONT" val="10"/>
  <p:tag name="BOXWRAP" val="False"/>
  <p:tag name="WORKAROUNDTRANSPARENCYBUG" val="False"/>
  <p:tag name="ALLOWFONTSUBSTITUTION" val="False"/>
  <p:tag name="BITMAPFORMAT" val="pngmono"/>
  <p:tag name="ORIGWIDTH" val="73"/>
  <p:tag name="PICTUREFILESIZE" val="5036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WW}}(k,0)  &amp;=&amp; E \{ \Wt(k)\Wt^T(k) \} &#10;\\[.5em]&#10;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6"/>
  <p:tag name="BOXFONT" val="10"/>
  <p:tag name="BOXWRAP" val="False"/>
  <p:tag name="WORKAROUNDTRANSPARENCYBUG" val="False"/>
  <p:tag name="ALLOWFONTSUBSTITUTION" val="False"/>
  <p:tag name="BITMAPFORMAT" val="pngmono"/>
  <p:tag name="ORIGWIDTH" val="308"/>
  <p:tag name="PICTUREFILESIZE" val="1706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WW}}(k,0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7"/>
  <p:tag name="PICTUREFILESIZE" val="609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\Wt(t)&#10;\Wt^T(\tau) \right \} =&#10;E \left \{ \Wt(\tau + t - \tau)&#10;\Wt^T(\tau) \right \} = &#10;\Sigma_{_{WW}}(\tau) \delta(t-\tau)  &#10;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6"/>
  <p:tag name="BOXFONT" val="10"/>
  <p:tag name="BOXWRAP" val="False"/>
  <p:tag name="WORKAROUNDTRANSPARENCYBUG" val="False"/>
  <p:tag name="BITMAPFORMAT" val="pngmono"/>
  <p:tag name="DEBUGINTERACTIVE" val="True"/>
  <p:tag name="ORIGWIDTH" val="612"/>
  <p:tag name="PICTUREFILESIZE" val="31608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igma_{_{WW}}(\tau) \delta(t-\tau)&#10;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6"/>
  <p:tag name="BOXFONT" val="10"/>
  <p:tag name="BOXWRAP" val="False"/>
  <p:tag name="WORKAROUNDTRANSPARENCYBUG" val="False"/>
  <p:tag name="ALLOWFONTSUBSTITUTION" val="False"/>
  <p:tag name="BITMAPFORMAT" val="pngmono"/>
  <p:tag name="ORIGWIDTH" val="153"/>
  <p:tag name="PICTUREFILESIZE" val="7875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\approx&amp;&#10;\frac{1}{(\Delta t)^2}\, &#10;\int_{k \Delta t}^{(k+1) \Delta t} &#10;\int_{k \Delta t}^{(k+1) \Delta t} &#10;E \left \{ \Wt(t)&#10;\Wt^T(\tau) \right \}  d\tau dt&#10;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6"/>
  <p:tag name="BOXFONT" val="10"/>
  <p:tag name="BOXWRAP" val="False"/>
  <p:tag name="WORKAROUNDTRANSPARENCYBUG" val="False"/>
  <p:tag name="ALLOWFONTSUBSTITUTION" val="False"/>
  <p:tag name="BITMAPFORMAT" val="pngmono"/>
  <p:tag name="ORIGWIDTH" val="497"/>
  <p:tag name="PICTUREFILESIZE" val="3736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t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4"/>
  <p:tag name="PICTUREFILESIZE" val="307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WW}}(k,0)  &amp;=&amp; E \{ \Wt(k)\Wt^T(k) \} &#10;\\[.5em]&#10;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6"/>
  <p:tag name="BOXFONT" val="10"/>
  <p:tag name="BOXWRAP" val="False"/>
  <p:tag name="WORKAROUNDTRANSPARENCYBUG" val="False"/>
  <p:tag name="ALLOWFONTSUBSTITUTION" val="False"/>
  <p:tag name="BITMAPFORMAT" val="pngmono"/>
  <p:tag name="ORIGWIDTH" val="308"/>
  <p:tag name="PICTUREFILESIZE" val="1706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WW}}(k,0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7"/>
  <p:tag name="PICTUREFILESIZE" val="609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\approx&amp;&#10;\frac{1}{(\Delta t)^2}\, &#10;\int_{k \Delta t}^{(k+1) \Delta t} &#10;\Sigma_{_{WW}}(t) dt&#10;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51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20987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igma_{_{WW}}(t)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51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4366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\approx&amp; \frac{1}{(\Delta t)^2}\, &#10;\int_{k \Delta t}^{(k+1) \Delta t} &#10;\left [ \int_{k \Delta t}^{(k+1) \Delta t} &#10;\Sigma_{_{WW}}(\tau) \delta(t-\tau)  &#10;d \tau  \right ]dt\\[.75em]&#10;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51"/>
  <p:tag name="BOXFONT" val="10"/>
  <p:tag name="BOXWRAP" val="False"/>
  <p:tag name="WORKAROUNDTRANSPARENCYBUG" val="False"/>
  <p:tag name="ALLOWFONTSUBSTITUTION" val="False"/>
  <p:tag name="BITMAPFORMAT" val="pngmono"/>
  <p:tag name="ORIGWIDTH" val="513"/>
  <p:tag name="PICTUREFILESIZE" val="3542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WW}}(k,0)  &amp;=&amp; E \{ \Wt(k)\Wt^T(k) \} &#10;\\[.5em]&#10;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6"/>
  <p:tag name="BOXFONT" val="10"/>
  <p:tag name="BOXWRAP" val="False"/>
  <p:tag name="WORKAROUNDTRANSPARENCYBUG" val="False"/>
  <p:tag name="ALLOWFONTSUBSTITUTION" val="False"/>
  <p:tag name="BITMAPFORMAT" val="pngmono"/>
  <p:tag name="ORIGWIDTH" val="308"/>
  <p:tag name="PICTUREFILESIZE" val="1706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WW}}(k,0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7"/>
  <p:tag name="PICTUREFILESIZE" val="609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\approx&amp;&#10;\frac{1}{(\Delta t)}\: &#10;\left [\frac{1}{(\Delta t)}&#10;\int_{k \Delta t}^{(k+1) \Delta t} &#10;\Sigma_{_{WW}}(t) dt \right ]&#10;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51"/>
  <p:tag name="BOXFONT" val="10"/>
  <p:tag name="BOXWRAP" val="False"/>
  <p:tag name="WORKAROUNDTRANSPARENCYBUG" val="False"/>
  <p:tag name="ALLOWFONTSUBSTITUTION" val="False"/>
  <p:tag name="BITMAPFORMAT" val="pngmono"/>
  <p:tag name="ORIGWIDTH" val="352"/>
  <p:tag name="PICTUREFILESIZE" val="2284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\approx&amp;&#10;\frac{1}{(\Delta t)^2}\, &#10;\int_{k \Delta t}^{(k+1) \Delta t} &#10;\Sigma_{_{WW}}(t) dt&#10;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51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20987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igma_{_{WW}}(k)  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6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485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=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268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WW}}(k,0)  &amp;\approx&amp;&#10;\frac{1}{\Delta t}\, &#10;\Sigma_{_{WW}}(k)  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6"/>
  <p:tag name="BOXFONT" val="10"/>
  <p:tag name="BOXWRAP" val="False"/>
  <p:tag name="WORKAROUNDTRANSPARENCYBUG" val="False"/>
  <p:tag name="BITMAPFORMAT" val="pngmono"/>
  <p:tag name="DEBUGINTERACTIVE" val="True"/>
  <p:tag name="ORIGWIDTH" val="261"/>
  <p:tag name="PICTUREFILESIZE" val="1586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igma_{_{WW}}(k) 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6"/>
  <p:tag name="BOXFONT" val="10"/>
  <p:tag name="BOXWRAP" val="False"/>
  <p:tag name="WORKAROUNDTRANSPARENCYBUG" val="False"/>
  <p:tag name="BITMAPFORMAT" val="pngmono"/>
  <p:tag name="DEBUGINTERACTIVE" val="True"/>
  <p:tag name="ORIGWIDTH" val="79"/>
  <p:tag name="PICTUREFILESIZE" val="4858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igma_{_{WW}}(t) 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6"/>
  <p:tag name="BOXFONT" val="10"/>
  <p:tag name="BOXWRAP" val="False"/>
  <p:tag name="WORKAROUNDTRANSPARENCYBUG" val="False"/>
  <p:tag name="BITMAPFORMAT" val="pngmono"/>
  <p:tag name="DEBUGINTERACTIVE" val="True"/>
  <p:tag name="ORIGWIDTH" val="75"/>
  <p:tag name="PICTUREFILESIZE" val="4366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igma_{_{WW}}(k)  &amp;=&amp;&#10;\frac{1}{ \Delta t }\, &#10;\int_{k \Delta t}^{(k+1) \Delta t} &#10;\Sigma_{_{WW}}(\tau)  d\tau &#10;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6"/>
  <p:tag name="BOXFONT" val="10"/>
  <p:tag name="BOXWRAP" val="False"/>
  <p:tag name="WORKAROUNDTRANSPARENCYBUG" val="False"/>
  <p:tag name="BITMAPFORMAT" val="pngmono"/>
  <p:tag name="DEBUGINTERACTIVE" val="True"/>
  <p:tag name="ORIGWIDTH" val="370"/>
  <p:tag name="PICTUREFILESIZE" val="2311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WW}}(k,0)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7"/>
  <p:tag name="PICTUREFILESIZE" val="609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k) \approx \frac{1}{\Delta t} \, &#10;\int_{k \Delta t}^{(k+1) \Delta t}\,&#10;W(t) d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7"/>
  <p:tag name="PICTUREFILESIZE" val="2157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k+1) &amp;\approx&amp;   &#10;\underbrace{\left [ I + \Delta t\, A \right]}&#10;_{A_d}  X(k) +  \underbrace{B\, \Delta t}_{B_d}\,W(k)\\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29"/>
  <p:tag name="PICTUREFILESIZE" val="26667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d}{dt} X(t) &amp;=&amp; A\, X(t) + B\, W(t)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79"/>
  <p:tag name="PICTUREFILESIZE" val="16255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d}{dt} X(t) &amp;=&amp; A\, X(t) + B\, W(t)\\[.5em]&#10;\frac{d}{dt} X(t) &amp;\approx&amp; \frac{1}{\Delta t}&#10;\left \{ X((k+1)\Delta t)  - X( k \Delta t) &#10;\right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4"/>
  <p:tag name="PICTUREFILESIZE" val="4312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k) \approx \frac{1}{\Delta t} \, &#10;\int_{k \Delta t}^{(k+1) \Delta t}\,&#10;W(t) d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7"/>
  <p:tag name="PICTUREFILESIZE" val="2157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&amp;&amp;P ( X(t_1) \le x_{t_1},\, \cdots ,\, X(t_N) \le x_{t_N})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5"/>
  <p:tag name="PICTUREFILESIZE" val="1565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k+1) &amp;\approx&amp;   &#10;\underbrace{\left [ I + \Delta t\, A \right]}&#10;_{A_d}  X(k) +  \underbrace{B\, \Delta t}_{B_d}\,W(k)\\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29"/>
  <p:tag name="PICTUREFILESIZE" val="26667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XX}}(k+1,0) &amp;\approx&amp; A_d\, \Lambda_{_{XX}}(k,0)\, A_d^T&#10;+ B_d\, \frac{1}{\Delta t} \Sigma_{_{WW}}(k)\, B_d^T \\[1.5em]&#10;&amp;&amp;\hspace{-5em} &#10;\approx&#10;\left ( I + \Delta t\, A \right ) \Lambda_{_{XX}}(k,0)\,&#10;\left ( I + \Delta t\, A \right )^T &#10;+ \Delta t\, B\,  \Sigma_{_{WW}}(k)\, B^T \\[1.5em]&#10;&amp;&amp;\hspace{-5em} &#10;\approx \Lambda_{_{XX}}(k,0) +&#10;\Delta t\, A  \Lambda_{_{XX}}(k,0)\, + \Delta t\, \Lambda_{_{XX}}(k,0)&#10; A^T\\[.75em]&#10;&amp;&amp;\hspace{-3em} &#10;+ (\Delta t)^2 \, A  \Lambda_{_{XX}}(k,0) A^T&#10;+ \Delta t \, B\,  \Sigma_{_{WW}}(k)\, B^T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74"/>
  <p:tag name="BOXFONT" val="10"/>
  <p:tag name="BOXWRAP" val="False"/>
  <p:tag name="WORKAROUNDTRANSPARENCYBUG" val="False"/>
  <p:tag name="BITMAPFORMAT" val="pngmono"/>
  <p:tag name="DEBUGINTERACTIVE" val="True"/>
  <p:tag name="ORIGWIDTH" val="607"/>
  <p:tag name="PICTUREFILESIZE" val="12231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\Lambda_{_{XX}}((k+1)\Delta t,0) - \Lambda_{_{XX}}(k \Delta t,0)}&#10;{\Delta t}&#10;&amp;\approx&amp;\\[.5em]&#10;&amp;&amp;\hspace{-10em}&#10; A  \Lambda_{_{XX}}(k \Delta t ,0)\,&#10;+ \Lambda_{_{XX}}(k \Delta t ,0)\, A^T  &#10;+  B\,  \Sigma_{_{WW}}(k)\, B^T \\[.5em]&#10;&amp;&amp; \hspace{-9em}+&#10;\Delta t \, A  \Lambda_{_{XX}}(k \Delta t ,0)\,A^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23"/>
  <p:tag name="PICTUREFILESIZE" val="70426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Delta t \to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2"/>
  <p:tag name="PICTUREFILESIZE" val="2958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\Delta t \to 0} \Sigma_{_{WW}}(k) &amp;=&amp; \lim_{\Delta t \to 0}\frac{1}{\Delta t} \, &#10;\int_{k \Delta t}^{(k+1) \Delta t}\,&#10;\Sigma_{_{WW}}(t) dt\\[1em]&#10;&amp;=&amp; \Sigma_{_{WW}}(t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76"/>
  <p:tag name="PICTUREFILESIZE" val="3854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Delta t \to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2"/>
  <p:tag name="PICTUREFILESIZE" val="2958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d}{dt} \Lambda_{_{XX}}(t,0) &amp;=&amp; A\, \Lambda_{_{XX}}(t,0) + \Lambda_{_{XX}}(t,0) \,  A^T\\[.75em]&#10;&amp;&amp; + \, B\, \Sigma_{_{WW}}(t) \, B^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23"/>
  <p:tag name="PICTUREFILESIZE" val="3448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\Lambda_{_{XX}}((k+1)\Delta t,0) - \Lambda_{_{XX}}(k \Delta t,0)}&#10;{\Delta t}&#10;&amp;\approx&amp;\\[.5em]&#10;&amp;&amp;\hspace{-10em}&#10; A  \Lambda_{_{XX}}(k \Delta t ,0)\,&#10;+ \Lambda_{_{XX}}(k \Delta t ,0)\, A^T  &#10;+  B\,  \Sigma_{_{WW}}(k)\, B^T \\[1em]&#10;&amp;&amp; \hspace{-9em}+&#10;\Delta t \, A  \Lambda_{_{XX}}(k \Delta t ,0)\,A^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23"/>
  <p:tag name="PICTUREFILESIZE" val="7139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d}{dt}{\Lambda}_{_{WW}}(t,0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15"/>
  <p:tag name="PICTUREFILESIZE" val="8497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igma_{_{WW}}(t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5"/>
  <p:tag name="PICTUREFILESIZE" val="436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P (X(t_1+T) \le x_{t_1},\,  \cdots ,\, X(t_N+T) \le x_{t_N} )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3"/>
  <p:tag name="PICTUREFILESIZE" val="1866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1"/>
  <p:tag name="PICTUREFILESIZE" val="746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d}{dt} \Lambda_{_{XX}}(t,0) &amp;=&amp; A\, \Lambda_{_{XX}}(t,0) + \Lambda_{_{XX}}(t,0) \,  A^T\\[.75em]&#10;&amp;+&amp; B\, \Sigma_{_{WW}}(t) \, B^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23"/>
  <p:tag name="PICTUREFILESIZE" val="34675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d}{dt} \Lambda_{_{XX}}(t,0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9"/>
  <p:tag name="PICTUREFILESIZE" val="849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dot{\Xt}(t) &amp;=&amp; A\, \Xt(t) + B\, \Wt(t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9"/>
  <p:tag name="PICTUREFILESIZE" val="1311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d}{dt} \Lambda_{_{XX}}(t,0) &amp;=&amp;&#10;\frac{d}{dt} E\{  \Xt (t) \Xt^T(t) \} \\[.5em]&#10;&amp;=&amp; E\{ &#10;\underbrace{\dot{\Xt}(t)}_{_{A \Xt(t) + B \Wt(t)}}&#10; \Xt^T(t) \} + &#10;E\{ \Xt(t) &#10;\underbrace{\dot{\Xt}^T(t)}&#10;_{_{ \Xt^T(t) A^T +  \Wt^T(t) B^T}}&#10;  \} \\[1em]&#10;&amp;=&amp; A \Lambda_{_{XX}}(t,0) + \Lambda_{_{XX}}(t,0) A ^T\\[.5em]&#10;&amp;&amp; + B \, E\{  \Wt(t)\Xt^T(t) \}  + E\{  \Xt(t) \Wt^T(t)\} B^T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6"/>
  <p:tag name="BOXFONT" val="10"/>
  <p:tag name="BOXWRAP" val="False"/>
  <p:tag name="WORKAROUNDTRANSPARENCYBUG" val="False"/>
  <p:tag name="BITMAPFORMAT" val="pngmono"/>
  <p:tag name="DEBUGINTERACTIVE" val="True"/>
  <p:tag name="ORIGWIDTH" val="626"/>
  <p:tag name="PICTUREFILESIZE" val="10886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t(t) &amp;=&amp; e^{At}\, \Xt(0) + &#10;\int_0^{t} e^{A(t-\tau)} B\, \Wt(\tau) d\tau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2"/>
  <p:tag name="PICTUREFILESIZE" val="24166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\, E\{  \Wt(t)\Xt^T(t) \} +  E\{  \Xt(t) \Wt^T(t) \} B\,^T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6"/>
  <p:tag name="BOXFONT" val="10"/>
  <p:tag name="BOXWRAP" val="False"/>
  <p:tag name="WORKAROUNDTRANSPARENCYBUG" val="False"/>
  <p:tag name="BITMAPFORMAT" val="pngmono"/>
  <p:tag name="DEBUGINTERACTIVE" val="True"/>
  <p:tag name="ORIGWIDTH" val="374"/>
  <p:tag name="PICTUREFILESIZE" val="2218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\, E\{  \Wt(t)\Xt^T(t) \} &amp;=&amp; &#10;B\, E \{  \Wt(t) \Xt(0) \}  e^{A^Tt}\,  \\[.5em]&#10;&amp;=&amp; + B\, \int_0^{t}  E \{  \Wt(t) \Wt(\tau)\} B\,^T \, e^{A^T(t-\tau)}d\tau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6"/>
  <p:tag name="BOXFONT" val="10"/>
  <p:tag name="BOXWRAP" val="False"/>
  <p:tag name="WORKAROUNDTRANSPARENCYBUG" val="False"/>
  <p:tag name="BITMAPFORMAT" val="pngmono"/>
  <p:tag name="DEBUGINTERACTIVE" val="True"/>
  <p:tag name="ORIGWIDTH" val="568"/>
  <p:tag name="PICTUREFILESIZE" val="5138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t(t) &amp;=&amp; e^{At}\, \Xt(0) + &#10;\int_0^{t} e^{A(t-\tau)} B\, \Wt(\tau) d\tau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2"/>
  <p:tag name="PICTUREFILESIZE" val="24166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\, E\{  \Wt(t)\Xt^T(t) \}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6"/>
  <p:tag name="BOXFONT" val="10"/>
  <p:tag name="BOXWRAP" val="False"/>
  <p:tag name="WORKAROUNDTRANSPARENCYBUG" val="False"/>
  <p:tag name="BITMAPFORMAT" val="pngmono"/>
  <p:tag name="DEBUGINTERACTIVE" val="True"/>
  <p:tag name="ORIGWIDTH" val="165"/>
  <p:tag name="PICTUREFILESIZE" val="1079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t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4"/>
  <p:tag name="PICTUREFILESIZE" val="3077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\, E\{  \Wt(t)\Xt^T(t) \} &amp;=&amp; &#10;B\, &#10;\underbrace{E \{  \Wt(t) \Xt(0) \}}_{_{=o}}  e^{A^Tt}\,  \\[.5em]&#10;&amp;=&amp; + B\, \int_0^{t}  &#10;\underbrace{E \{  \Wt(t) \Wt^T(\tau)\}}&#10;_{_{\Sigma_{_{WW}}(\tau)\delta(t-\tau)}} B\,^T \,&#10; e^{A^T(t-\tau)}d\tau \\[1em]&#10;&amp;=&amp;   B\, \int_0^{t} &#10;\Sigma_{_{WW}}(\tau)\delta(t-\tau) B^T &#10;e^{A^T(t-\tau)}d\tau 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6"/>
  <p:tag name="BOXFONT" val="10"/>
  <p:tag name="BOXWRAP" val="False"/>
  <p:tag name="WORKAROUNDTRANSPARENCYBUG" val="False"/>
  <p:tag name="BITMAPFORMAT" val="pngmono"/>
  <p:tag name="DEBUGINTERACTIVE" val="True"/>
  <p:tag name="ORIGWIDTH" val="585"/>
  <p:tag name="PICTUREFILESIZE" val="8825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\, E\{  \Wt(t)\Xt^T(t) \}  &#10;&amp;=&amp;   B\, \int_0^{t} &#10;\Sigma_{_{WW}}(\tau)\delta(t-\tau) B^T &#10;e^{A^T(t-\tau)}d\tau \\&#10;&amp;=&amp; B\, \int_0^{t} &#10;\Sigma_{_{WW}}(t - \eta )\delta(\eta ) B^T &#10;e^{A^T \eta }d\eta\\[1.75em]&#10;&amp;=&amp; \frac{1}{2} B\, \int_{-t}^t\Sigma_{_{WW}}(t - \eta )\delta(\eta ) B^T &#10;e^{A^T \eta }d\eta\\[1em]&#10;&amp;=&amp; \frac{1}{2} B\, \Sigma_{_{WW}}(t) B^T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6"/>
  <p:tag name="BOXFONT" val="10"/>
  <p:tag name="BOXWRAP" val="False"/>
  <p:tag name="WORKAROUNDTRANSPARENCYBUG" val="False"/>
  <p:tag name="BITMAPFORMAT" val="pngmono"/>
  <p:tag name="DEBUGINTERACTIVE" val="True"/>
  <p:tag name="ORIGWIDTH" val="557"/>
  <p:tag name="PICTUREFILESIZE" val="9695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E\{  \Xt(t) \Wt^T(t) \}\, B^T\, 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6"/>
  <p:tag name="BOXFONT" val="10"/>
  <p:tag name="BOXWRAP" val="False"/>
  <p:tag name="WORKAROUNDTRANSPARENCYBUG" val="False"/>
  <p:tag name="BITMAPFORMAT" val="pngmono"/>
  <p:tag name="DEBUGINTERACTIVE" val="True"/>
  <p:tag name="ORIGWIDTH" val="179"/>
  <p:tag name="PICTUREFILESIZE" val="10697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E\{  \Xt (t)\Wt^T(t) \}B^T &amp;=&amp; &#10; e^{At}\,&#10;\underbrace{E \{   \Xt(0) \Wt^T(t)\}}_{_{=o}}   B^T\, \\[.5em]&#10;&amp;=&amp; + \int_0^{t}  e^{A(t-\tau)} B&#10;\underbrace{E \{  \Wt(\tau) \Wt^T(t) \}}&#10;_{_{\Sigma_{_{WW}}(t)\delta(\tau-t)}}  \,&#10; d\tau \, B^T\\[1em]&#10;&amp;=&amp; \int_0^{t}  e^{A(t-\tau)} B&#10; \Sigma_{_{WW}}(t)\delta(\tau-t)d\tau \, B^T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6"/>
  <p:tag name="BOXFONT" val="10"/>
  <p:tag name="BOXWRAP" val="False"/>
  <p:tag name="WORKAROUNDTRANSPARENCYBUG" val="False"/>
  <p:tag name="BITMAPFORMAT" val="pngmono"/>
  <p:tag name="DEBUGINTERACTIVE" val="True"/>
  <p:tag name="ORIGWIDTH" val="584"/>
  <p:tag name="PICTUREFILESIZE" val="8981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E\{  \Xt (t)\Wt^T(t) \}B^T &#10;&amp;=&amp; &#10;\int_0^{t}  e^{A(t-\tau)} B&#10; \Sigma_{_{WW}}(t)\delta(\tau-t)d\tau \, B^T\\[.5em]&#10;&amp;=&amp; &#10;\int_{-t}^{0}  e^{-A\eta} B&#10; \Sigma_{_{WW}}(t)\delta(\eta)d\eta\, B^T\\[1.75em]&#10;&amp;=&amp; &#10;\frac{1}{2} \int_{-t}^{t}  e^{-A\eta} B&#10; \Sigma_{_{WW}}(t)\delta(\eta)d\eta\, B^T\\[.75em]&#10;&amp;=&amp; \frac{1}{2} B \, \Sigma_{_{WW}}(t)\,  B^T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6"/>
  <p:tag name="BOXFONT" val="10"/>
  <p:tag name="BOXWRAP" val="False"/>
  <p:tag name="WORKAROUNDTRANSPARENCYBUG" val="False"/>
  <p:tag name="BITMAPFORMAT" val="pngmono"/>
  <p:tag name="DEBUGINTERACTIVE" val="True"/>
  <p:tag name="ORIGWIDTH" val="548"/>
  <p:tag name="PICTUREFILESIZE" val="9432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\, E\{  \Wt(t)\Xt^T(t) \} +  E\{  \Xt(t) \Wt^T(t) \}&#10; B\,^T = &#10;B\, \Sigma_{_{WW}}(t) \, B^T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6"/>
  <p:tag name="BOXFONT" val="10"/>
  <p:tag name="BOXWRAP" val="False"/>
  <p:tag name="WORKAROUNDTRANSPARENCYBUG" val="False"/>
  <p:tag name="BITMAPFORMAT" val="pngmono"/>
  <p:tag name="DEBUGINTERACTIVE" val="True"/>
  <p:tag name="ORIGWIDTH" val="537"/>
  <p:tag name="PICTUREFILESIZE" val="29239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d}{dt} \Lambda_{_{XX}}(t,0) &amp;=&amp; A\, \Lambda_{_{XX}}(t,0) + \Lambda_{_{XX}}(t,0) \,  A^T\\[.75em]&#10;&amp;&amp; + \, B\, \Sigma_{_{WW}}(t) \, B^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23"/>
  <p:tag name="PICTUREFILESIZE" val="3448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XX}}(t,\tau)  &#10;&amp;=&amp;e^{A\tau}\, \Lambda_{_{XX}}(t,0)  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6"/>
  <p:tag name="PICTUREFILESIZE" val="1343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au \ge 0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1"/>
  <p:tag name="PICTUREFILESIZE" val="2097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t(t+\tau) &amp;=&amp; e^{A\tau}\, \Xt(t) + \int_t^{t+\tau}&#10;e^{A(t+\tau-\eta)}\, B\, \Wt(\eta) d\eta&#10;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96"/>
  <p:tag name="PICTUREFILESIZE" val="2798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X(t) \right \} &amp;=&amp; m_{_{X}}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9"/>
  <p:tag name="PICTUREFILESIZE" val="7857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ilde{X}(t) &amp;=&amp; X(t) - m_{_X}(t) \\[.5em]&#10;\tilde{W}(t) &amp;=&amp; W(t) - m_{_W}(t)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37"/>
  <p:tag name="PICTUREFILESIZE" val="22857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XX}}(t,\tau) &amp;=&amp; E \{ \Xt(t+\tau) \Xt^T(t) \} \\[1em]&#10;&amp;=&amp;&#10; e^{A\tau}\, &#10;\underbrace{E \{ \Xt(t) \Xt^T(t) \}}_{\Lambda_{_{WW}}(t,0)} \\[.5em]&#10;&amp;&amp; + \int_t^{t+\tau}&#10;e^{A(t+\tau-\eta)}\, B\, &#10;E \{ \Wt(\eta)\Xt^T(t) \}  \, d\eta&#10;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10"/>
  <p:tag name="PICTUREFILESIZE" val="69306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{ \Wt(\eta)\Xt^T(t) \}  &#10;= \left \{&#10;\barray{&#10;\frac{1}{2} \Sigma_{_{WW}}(t) \, B^T &amp;\:&amp; \eta = t\\&#10;&amp; &amp; \\&#10;0 &amp;\:&amp; \eta &gt; t&#10;}&#10;\right .&#10;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3"/>
  <p:tag name="PICTUREFILESIZE" val="29218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Wt(\eta)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1"/>
  <p:tag name="PICTUREFILESIZE" val="3735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t(t)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4"/>
  <p:tag name="PICTUREFILESIZE" val="3287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eta &gt; t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6"/>
  <p:tag name="PICTUREFILESIZE" val="2116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XX}}(t,\tau)  &#10;&amp;=&amp;e^{A\tau}\, \Lambda_{_{XX}}(t,0)  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6"/>
  <p:tag name="PICTUREFILESIZE" val="1343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au \ge 0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1"/>
  <p:tag name="PICTUREFILESIZE" val="209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&#10;\lim_{T \to \infty} \frac{1}{T} &#10;\int_{-T}^{T} x(t) dt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04"/>
  <p:tag name="PICTUREFILESIZE" val="1238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\bar x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6"/>
  <p:tag name="PICTUREFILESIZE" val="119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overline{x}_4 = 0 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246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_{X}}(1) = 0 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7"/>
  <p:tag name="PICTUREFILESIZE" val="510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overline{x}_2 = 0  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269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X(t) \right \} = m_{_{X}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49"/>
  <p:tag name="PICTUREFILESIZE" val="778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 \Lambda_{_{XX}}(t,\tau) = \Lambda_{_{XX}}(t+T,\tau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1"/>
  <p:tag name="PICTUREFILESIZE" val="121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( \Omega , \, \S ,\, Pr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0"/>
  <p:tag name="PICTUREFILESIZE" val="555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Lambda_{_{XX}}(\tau) = \Lambda_{_{XX}}^T(-\tau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91"/>
  <p:tag name="PICTUREFILESIZE" val="1034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{\rm trace} \{\Lambda_{_{XX}}(0)\} \ge |  {\rm trace} \{ \Lambda_{_{XX}}(\tau)\} |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8"/>
  <p:tag name="PICTUREFILESIZE" val="1781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&amp; \Lambda_{_{XX}}(\tau) = E \left \{ \tilde X(t+\tau) \tilde X^T(t) \right 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89"/>
  <p:tag name="PICTUREFILESIZE" val="168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t) \in \R^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0"/>
  <p:tag name="PICTUREFILESIZE" val="617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Y(t) \in \R^m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2"/>
  <p:tag name="PICTUREFILESIZE" val="603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&amp; \Lambda_{_{XY}}(\tau) =&#10; E \left \{  \tilde X(t+\tau)  &#10;\tilde  Y^T(t)   \right 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87"/>
  <p:tag name="PICTUREFILESIZE" val="1629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&amp; \Lambda_{_{XY}}(\tau) =&#10; E \left \{  \tilde X(t+\tau)  &#10;\tilde  Y^T(t)   \right \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87"/>
  <p:tag name="PICTUREFILESIZE" val="1629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Lambda_{_{XY}}(\tau) = \Lambda_{_{YX}}^T(-\tau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8"/>
  <p:tag name="PICTUREFILESIZE" val="1002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_{_{XX}}(\omega) &amp;=&amp; {\cal F} \{ \Lambda_{_{XX}}(\tau) \}\\[1em]&#10;&amp;=&amp; \int_{-\infty}^\infty &#10;\Lambda_{_{XX}}(\tau) e^{-j \omega \tau} d\tau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1"/>
  <p:tag name="PICTUREFILESIZE" val="2953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Lambda_{_{XX}}(\tau) &amp;=&amp;&#10; {\cal F}^{-1} \{ \Phi_{_{XX}}(\omega)\} \\[.75em]&#10;&amp;=&amp; \frac{1}{2 \pi} \int_{-\infty}^\infty&#10;e^{j \omega \tau} \Phi_{_{XX}}(\omega) \, d \omega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44"/>
  <p:tag name="PICTUREFILESIZE" val="3318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t_o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"/>
  <p:tag name="PICTUREFILESIZE" val="1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Lambda_{_{XX}}(0)&#10;&amp;=&amp; \frac{1}{2 \pi} \int_{-\infty}^\infty&#10;\Phi_{_{XX}}(\omega) \, d \omega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06"/>
  <p:tag name="PICTUREFILESIZE" val="1968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t) \in \R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3"/>
  <p:tag name="PICTUREFILESIZE" val="567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WW}}(t)  =  \sigma_{_W}^2 \, \delta(t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3"/>
  <p:tag name="PICTUREFILESIZE" val="1044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delta(t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5"/>
  <p:tag name="PICTUREFILESIZE" val="276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W(t) \right \} = 0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33"/>
  <p:tag name="PICTUREFILESIZE" val="674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_{_{WW}}(\omega) &amp;=&amp;  \int_{-\infty}^\infty \, &#10;\Lambda_{_{WW}}(\tau) e^{-j \omega \tau} d \tau\\ &#10;&amp;=&amp; \sigma^2_{_W}  \,  \int_{-\infty}^\infty \, \, &#10;  e^{-j \omega \tau}\, \delta(\tau) \, d\tau\\[.5em]&#10;&amp;=&amp; \sigma^2_{_W}  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45"/>
  <p:tag name="PICTUREFILESIZE" val="417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_{_{WW}}(w)  =  \sigma_{_W}^2 \,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3"/>
  <p:tag name="PICTUREFILESIZE" val="834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_{_{WW}}(w)  =  \sigma_{_W}^2 \,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3"/>
  <p:tag name="PICTUREFILESIZE" val="834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WW}}(\tau)  =  \sigma_{_W}^2 \, \delta(\tau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1"/>
  <p:tag name="PICTUREFILESIZE" val="1041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igma_{_W}^2 \,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"/>
  <p:tag name="PICTUREFILESIZE" val="247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t_o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3"/>
  <p:tag name="PICTUREFILESIZE" val="366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igma_{_W}^2 \,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"/>
  <p:tag name="PICTUREFILESIZE" val="247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Sigma_{_{WW}} =  \Sigma_{_{WW}}^T  \succeq 0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1"/>
  <p:tag name="PICTUREFILESIZE" val="747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WW}}(\tau)  =  \Sigma_{_{WW}} \, \delta(\tau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02"/>
  <p:tag name="PICTUREFILESIZE" val="998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delta(t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5"/>
  <p:tag name="PICTUREFILESIZE" val="276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t) \in \R^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4"/>
  <p:tag name="PICTUREFILESIZE" val="635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G(t) \in \R^{p \times m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4"/>
  <p:tag name="PICTUREFILESIZE" val="780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(s) = {\cal L } \{ G(t) \} = \int_{-\infty}^{\infty}  e^{-st}\, G(t) \,d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8"/>
  <p:tag name="PICTUREFILESIZE" val="2092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t) = \int_{ - \infty}^\infty G(\tau) U(t-\tau) d\tau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0"/>
  <p:tag name="PICTUREFILESIZE" val="1622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Y(t) \in \R^p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6"/>
  <p:tag name="PICTUREFILESIZE" val="577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U(t) \in \R^m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02"/>
  <p:tag name="PICTUREFILESIZE" val="594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\cdot) : \R \to \R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31"/>
  <p:tag name="PICTUREFILESIZE" val="654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t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273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U(t) \right \} = m_{_U}= 0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8"/>
  <p:tag name="PICTUREFILESIZE" val="840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\left \{ Y(t) \right \} = m_{_Y}= 0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90"/>
  <p:tag name="PICTUREFILESIZE" val="835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t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273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t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273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t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2"/>
  <p:tag name="PICTUREFILESIZE" val="275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UU}}(\tau)  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7"/>
  <p:tag name="PICTUREFILESIZE" val="403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YU}}(\tau)  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7"/>
  <p:tag name="PICTUREFILESIZE" val="418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E \{ \tilde Y(t + \tau) \tilde U^T(t) \}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2"/>
  <p:tag name="PICTUREFILESIZE" val="1025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_{_{UU}}(w) 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4"/>
  <p:tag name="PICTUREFILESIZE" val="469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t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4"/>
  <p:tag name="PICTUREFILESIZE" val="307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_{_{YU}}(w) 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5"/>
  <p:tag name="PICTUREFILESIZE" val="484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t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273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UU}}(s)  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5"/>
  <p:tag name="PICTUREFILESIZE" val="429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YU}}(s)  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5"/>
  <p:tag name="PICTUREFILESIZE" val="439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_{_{YU}}(w) = \left . \Lambda_{_{YU}}(s) \right |_{s ={j\omega}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5"/>
  <p:tag name="PICTUREFILESIZE" val="1212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_{_{UU}}(w) = \left . \Lambda_{_{UU}}(s) \right |_{s = {j\omega}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4"/>
  <p:tag name="PICTUREFILESIZE" val="1174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_{_{UU}}(w) 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4"/>
  <p:tag name="PICTUREFILESIZE" val="469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_{_{YU}}(w) 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5"/>
  <p:tag name="PICTUREFILESIZE" val="484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t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2739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UU}}(s)  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5"/>
  <p:tag name="PICTUREFILESIZE" val="429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{ t_1,\, t_2,\, \cdots ,\, t_N 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0"/>
  <p:tag name="PICTUREFILESIZE" val="580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YU}}(s)  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5"/>
  <p:tag name="PICTUREFILESIZE" val="439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_{_{YU}}(w) = \left . \Lambda_{_{YU}}(s) \right |_{s ={j\omega}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5"/>
  <p:tag name="PICTUREFILESIZE" val="1212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_{_{UU}}(w) = \left . \Lambda_{_{UU}}(s) \right |_{s = {j\omega}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4"/>
  <p:tag name="PICTUREFILESIZE" val="1174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G(j\omega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6"/>
  <p:tag name="PICTUREFILESIZE" val="1031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_{_{YU}}(w) = G(w) \, \Phi_{_{UU}}(w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37"/>
  <p:tag name="PICTUREFILESIZE" val="1307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t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273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t) = \int_{ - \infty}^\infty G(\tau) U(t-\tau) d\tau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0"/>
  <p:tag name="PICTUREFILESIZE" val="1622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YU}}(\tau) = \int_{- \infty}^\infty G(\eta) \, \Lambda_{_{UU}}(\tau-\eta)\, d \eta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7"/>
  <p:tag name="PICTUREFILESIZE" val="2012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(m_{_U}= 0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0"/>
  <p:tag name="PICTUREFILESIZE" val="452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t) = \int_{ - \infty}^\infty G(\tau) U(t-\tau) d\tau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0"/>
  <p:tag name="PICTUREFILESIZE" val="1622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{ X(t_1),\, X(t_2),\, \cdots ,\, X(t_N)  \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4"/>
  <p:tag name="PICTUREFILESIZE" val="1353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YU}}(\tau) = \int_{- \infty}^\infty G(\eta) \, \Lambda_{_{UU}}(\tau-\eta)\, d \eta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7"/>
  <p:tag name="PICTUREFILESIZE" val="2012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YU}}(\tau) &amp;=&amp; E \{ Y(t+\tau)U^T(t) \} \\&#10;&amp;=&amp; E \left \{   \left [ \int_{- \infty}^\infty G(\eta)\, U(t+\tau-\eta) d\eta \right ] U^T(t)\right \} \\ &#10;&amp;=&amp; \int_{- \infty}^\infty   G(\eta) \, E \left \{  U(t+\tau-\eta)U^T(t)  \right \} d\eta\\[.5em]&#10;&amp;=&amp; \int_{- \infty}^\infty     G(\eta)\, \Lambda_{_{UU}}(\tau-\eta)\, d\eta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36"/>
  <p:tag name="BOXHEIGHT" val="525"/>
  <p:tag name="BOXFONT" val="10"/>
  <p:tag name="BOXWRAP" val="False"/>
  <p:tag name="WORKAROUNDTRANSPARENCYBUG" val="False"/>
  <p:tag name="BITMAPFORMAT" val="pngmono"/>
  <p:tag name="DEBUGINTERACTIVE" val="True"/>
  <p:tag name="ORIGWIDTH" val="480"/>
  <p:tag name="PICTUREFILESIZE" val="8197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t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273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t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273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t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2"/>
  <p:tag name="PICTUREFILESIZE" val="275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UY}}(\tau)  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7"/>
  <p:tag name="PICTUREFILESIZE" val="415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YY}}(\tau)  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8"/>
  <p:tag name="PICTUREFILESIZE" val="404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E \{ \tilde U(t + \tau) \tilde Y^T(t) \} = 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2"/>
  <p:tag name="PICTUREFILESIZE" val="1024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t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273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{_{UY}}(s)  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5"/>
  <p:tag name="PICTUREFILESIZE" val="4375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33691</TotalTime>
  <Words>1150</Words>
  <Application>Microsoft Office PowerPoint</Application>
  <PresentationFormat>On-screen Show (4:3)</PresentationFormat>
  <Paragraphs>421</Paragraphs>
  <Slides>69</Slides>
  <Notes>69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Default Design</vt:lpstr>
      <vt:lpstr>ME 233 Advanced Control II    Continuous time results 1  Random processes</vt:lpstr>
      <vt:lpstr>Random Process</vt:lpstr>
      <vt:lpstr>Example</vt:lpstr>
      <vt:lpstr>Example</vt:lpstr>
      <vt:lpstr>Random process</vt:lpstr>
      <vt:lpstr>2nd order statistics</vt:lpstr>
      <vt:lpstr>Auto-covariance function</vt:lpstr>
      <vt:lpstr>Strict Sense Stationary random sequence</vt:lpstr>
      <vt:lpstr>Ergodicity</vt:lpstr>
      <vt:lpstr>Slide 10</vt:lpstr>
      <vt:lpstr>Wide Sense Stationarity</vt:lpstr>
      <vt:lpstr>Wide Sense Stationarity</vt:lpstr>
      <vt:lpstr>Wide Sense Stationarity</vt:lpstr>
      <vt:lpstr>Cross-covariance function</vt:lpstr>
      <vt:lpstr>Cross-covariance function</vt:lpstr>
      <vt:lpstr>Power Spectral Density Function</vt:lpstr>
      <vt:lpstr>Power Spectral Density Function</vt:lpstr>
      <vt:lpstr>White noise</vt:lpstr>
      <vt:lpstr>White noise</vt:lpstr>
      <vt:lpstr>White noise</vt:lpstr>
      <vt:lpstr>White noise vector process</vt:lpstr>
      <vt:lpstr>MIMO Linear Time Invariant Systems</vt:lpstr>
      <vt:lpstr>MIMO Linear Time Invariant Systems</vt:lpstr>
      <vt:lpstr>MIMO Linear Time Invariant Systems</vt:lpstr>
      <vt:lpstr>MIMO Linear Time Invariant Systems</vt:lpstr>
      <vt:lpstr>MIMO Linear Time Invariant Systems</vt:lpstr>
      <vt:lpstr>MIMO Linear Time Invariant Systems</vt:lpstr>
      <vt:lpstr>MIMO Linear Time Invariant Systems</vt:lpstr>
      <vt:lpstr>MIMO Linear Time Invariant Systems</vt:lpstr>
      <vt:lpstr>MIMO Linear Time Invariant Systems</vt:lpstr>
      <vt:lpstr>MIMO Linear Time Invariant Systems</vt:lpstr>
      <vt:lpstr>MIMO Linear Time Invariant Systems</vt:lpstr>
      <vt:lpstr>MIMO Linear Time Invariant Systems</vt:lpstr>
      <vt:lpstr>MIMO Linear Time Invariant Systems</vt:lpstr>
      <vt:lpstr>White noise driven state space systems</vt:lpstr>
      <vt:lpstr>White noise driven state space systems</vt:lpstr>
      <vt:lpstr>White noise driven state space systems</vt:lpstr>
      <vt:lpstr>White noise driven state space systems</vt:lpstr>
      <vt:lpstr>White noise driven state space systems</vt:lpstr>
      <vt:lpstr>White noise driven  covariance propagation</vt:lpstr>
      <vt:lpstr>White noise driven covariance propagation</vt:lpstr>
      <vt:lpstr>White noise driven covariance propagation</vt:lpstr>
      <vt:lpstr>Stationary  covariance equation</vt:lpstr>
      <vt:lpstr>Stationary  covariance equation</vt:lpstr>
      <vt:lpstr>Slide 45</vt:lpstr>
      <vt:lpstr>Proof of continuous time results – Method 1</vt:lpstr>
      <vt:lpstr>Proof of continuous time results – Method 1</vt:lpstr>
      <vt:lpstr>Approximate </vt:lpstr>
      <vt:lpstr>Approximate                       for  W(t) white          </vt:lpstr>
      <vt:lpstr>Approximate                       for  W(t) white          </vt:lpstr>
      <vt:lpstr>Approximate                       for  W(t) white          </vt:lpstr>
      <vt:lpstr>Approximate                       for  W(t) white          </vt:lpstr>
      <vt:lpstr>Approximate                       for  W(t) white          </vt:lpstr>
      <vt:lpstr>Numerical Integration</vt:lpstr>
      <vt:lpstr>Proof of continuous time results – Method 1</vt:lpstr>
      <vt:lpstr>Proof of continuous time results – M1</vt:lpstr>
      <vt:lpstr>Proof of continuous time results – M1</vt:lpstr>
      <vt:lpstr>Proof of continuous time results – M1</vt:lpstr>
      <vt:lpstr>Proof of continuous time results – Method 2</vt:lpstr>
      <vt:lpstr>Proof of continuous time results – M2</vt:lpstr>
      <vt:lpstr>Proof of continuous time results – M2</vt:lpstr>
      <vt:lpstr>Proof of continuous time results – M2</vt:lpstr>
      <vt:lpstr>Proof of continuous time results – M2</vt:lpstr>
      <vt:lpstr>Proof of continuous time results – M2</vt:lpstr>
      <vt:lpstr>Proof of continuous time results – M2</vt:lpstr>
      <vt:lpstr>Proof of continuous time results – M2</vt:lpstr>
      <vt:lpstr>Proof of continuous time results – M2</vt:lpstr>
      <vt:lpstr>Proof of continuous time results – M2</vt:lpstr>
      <vt:lpstr>Proof of continuous time results – M2</vt:lpstr>
    </vt:vector>
  </TitlesOfParts>
  <Company>UC,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337</cp:revision>
  <dcterms:created xsi:type="dcterms:W3CDTF">2003-05-19T17:57:23Z</dcterms:created>
  <dcterms:modified xsi:type="dcterms:W3CDTF">2012-02-24T18:31:17Z</dcterms:modified>
</cp:coreProperties>
</file>