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tags/tag112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slides/slide24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812" r:id="rId3"/>
    <p:sldId id="785" r:id="rId4"/>
    <p:sldId id="784" r:id="rId5"/>
    <p:sldId id="814" r:id="rId6"/>
    <p:sldId id="787" r:id="rId7"/>
    <p:sldId id="792" r:id="rId8"/>
    <p:sldId id="793" r:id="rId9"/>
    <p:sldId id="794" r:id="rId10"/>
    <p:sldId id="795" r:id="rId11"/>
    <p:sldId id="815" r:id="rId12"/>
    <p:sldId id="816" r:id="rId13"/>
    <p:sldId id="796" r:id="rId14"/>
    <p:sldId id="797" r:id="rId15"/>
    <p:sldId id="798" r:id="rId16"/>
    <p:sldId id="818" r:id="rId17"/>
    <p:sldId id="819" r:id="rId18"/>
    <p:sldId id="820" r:id="rId19"/>
    <p:sldId id="817" r:id="rId20"/>
    <p:sldId id="799" r:id="rId21"/>
    <p:sldId id="813" r:id="rId22"/>
    <p:sldId id="810" r:id="rId23"/>
    <p:sldId id="811" r:id="rId24"/>
    <p:sldId id="809" r:id="rId25"/>
    <p:sldId id="800" r:id="rId26"/>
    <p:sldId id="801" r:id="rId27"/>
    <p:sldId id="802" r:id="rId28"/>
    <p:sldId id="803" r:id="rId29"/>
    <p:sldId id="804" r:id="rId30"/>
    <p:sldId id="805" r:id="rId31"/>
    <p:sldId id="806" r:id="rId32"/>
    <p:sldId id="807" r:id="rId33"/>
    <p:sldId id="808" r:id="rId34"/>
  </p:sldIdLst>
  <p:sldSz cx="9144000" cy="6858000" type="screen4x3"/>
  <p:notesSz cx="9601200" cy="7315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17" autoAdjust="0"/>
  </p:normalViewPr>
  <p:slideViewPr>
    <p:cSldViewPr>
      <p:cViewPr>
        <p:scale>
          <a:sx n="75" d="100"/>
          <a:sy n="75" d="100"/>
        </p:scale>
        <p:origin x="-86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978"/>
    </p:cViewPr>
  </p:sorterViewPr>
  <p:notesViewPr>
    <p:cSldViewPr>
      <p:cViewPr varScale="1">
        <p:scale>
          <a:sx n="73" d="100"/>
          <a:sy n="73" d="100"/>
        </p:scale>
        <p:origin x="-1626" y="-108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b="0" i="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b="0" i="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b="0" i="0"/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b="0" i="0"/>
            </a:lvl1pPr>
          </a:lstStyle>
          <a:p>
            <a:fld id="{59CC7116-8660-4460-B407-6EAF55A314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b="0"/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b="0"/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b="0"/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b="0"/>
            </a:lvl1pPr>
          </a:lstStyle>
          <a:p>
            <a:fld id="{C0D49630-2DCF-4A27-AFC4-29C03324E7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C9A95-5A4A-47F5-961A-425B5C93293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C9A95-5A4A-47F5-961A-425B5C93293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C9A95-5A4A-47F5-961A-425B5C93293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49630-2DCF-4A27-AFC4-29C03324E7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F365F-F440-44FD-A8EB-432117E19C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C4395-28F9-47F7-B434-1A7BBBCF9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CE037-DEAE-40EE-8E04-2109A33DC9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E8BAB-D8F8-47A1-B668-8B17CD744A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14310-2BBF-43FB-A730-E61DC05E6A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7D7E0-E9CB-4CF4-90E5-14B0C2391F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90AD4-082F-4C58-B8C6-ED2426E230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F5791-B10A-4244-B723-DC1A6DD2A4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7B34C-E0AD-4CDE-90B8-51C541231D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E66BF-3E64-4C28-8BAD-CC685E4247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E790-88D5-4E76-AD4C-1ED6E7A46B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/>
            </a:lvl1pPr>
          </a:lstStyle>
          <a:p>
            <a:fld id="{4D9875CA-BDAC-4A9C-A30C-1CEC21EC3B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2.wmf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8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3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40.xml"/><Relationship Id="rId10" Type="http://schemas.openxmlformats.org/officeDocument/2006/relationships/image" Target="../media/image35.png"/><Relationship Id="rId4" Type="http://schemas.openxmlformats.org/officeDocument/2006/relationships/tags" Target="../tags/tag39.xml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42.png"/><Relationship Id="rId3" Type="http://schemas.openxmlformats.org/officeDocument/2006/relationships/tags" Target="../tags/tag43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4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5" Type="http://schemas.openxmlformats.org/officeDocument/2006/relationships/tags" Target="../tags/tag45.xml"/><Relationship Id="rId10" Type="http://schemas.openxmlformats.org/officeDocument/2006/relationships/image" Target="../media/image39.png"/><Relationship Id="rId4" Type="http://schemas.openxmlformats.org/officeDocument/2006/relationships/tags" Target="../tags/tag44.xml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45.png"/><Relationship Id="rId3" Type="http://schemas.openxmlformats.org/officeDocument/2006/relationships/tags" Target="../tags/tag48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44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3.png"/><Relationship Id="rId5" Type="http://schemas.openxmlformats.org/officeDocument/2006/relationships/tags" Target="../tags/tag50.xml"/><Relationship Id="rId10" Type="http://schemas.openxmlformats.org/officeDocument/2006/relationships/image" Target="../media/image39.png"/><Relationship Id="rId4" Type="http://schemas.openxmlformats.org/officeDocument/2006/relationships/tags" Target="../tags/tag49.xml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53.xml"/><Relationship Id="rId7" Type="http://schemas.openxmlformats.org/officeDocument/2006/relationships/image" Target="../media/image46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9.png"/><Relationship Id="rId4" Type="http://schemas.openxmlformats.org/officeDocument/2006/relationships/tags" Target="../tags/tag54.xml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3.wmf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tags" Target="../tags/tag56.xml"/><Relationship Id="rId16" Type="http://schemas.openxmlformats.org/officeDocument/2006/relationships/image" Target="../media/image56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51.png"/><Relationship Id="rId5" Type="http://schemas.openxmlformats.org/officeDocument/2006/relationships/tags" Target="../tags/tag59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58.xml"/><Relationship Id="rId9" Type="http://schemas.openxmlformats.org/officeDocument/2006/relationships/notesSlide" Target="../notesSlides/notesSlide16.xml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3.wmf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59.png"/><Relationship Id="rId17" Type="http://schemas.openxmlformats.org/officeDocument/2006/relationships/image" Target="../media/image57.png"/><Relationship Id="rId2" Type="http://schemas.openxmlformats.org/officeDocument/2006/relationships/tags" Target="../tags/tag63.xml"/><Relationship Id="rId16" Type="http://schemas.openxmlformats.org/officeDocument/2006/relationships/image" Target="../media/image56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58.png"/><Relationship Id="rId5" Type="http://schemas.openxmlformats.org/officeDocument/2006/relationships/tags" Target="../tags/tag66.xml"/><Relationship Id="rId15" Type="http://schemas.openxmlformats.org/officeDocument/2006/relationships/image" Target="../media/image55.png"/><Relationship Id="rId10" Type="http://schemas.openxmlformats.org/officeDocument/2006/relationships/image" Target="../media/image51.png"/><Relationship Id="rId4" Type="http://schemas.openxmlformats.org/officeDocument/2006/relationships/tags" Target="../tags/tag65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3.wmf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62.png"/><Relationship Id="rId17" Type="http://schemas.openxmlformats.org/officeDocument/2006/relationships/image" Target="../media/image57.png"/><Relationship Id="rId2" Type="http://schemas.openxmlformats.org/officeDocument/2006/relationships/tags" Target="../tags/tag70.xml"/><Relationship Id="rId16" Type="http://schemas.openxmlformats.org/officeDocument/2006/relationships/image" Target="../media/image56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61.png"/><Relationship Id="rId5" Type="http://schemas.openxmlformats.org/officeDocument/2006/relationships/tags" Target="../tags/tag73.xml"/><Relationship Id="rId1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tags" Target="../tags/tag72.xml"/><Relationship Id="rId9" Type="http://schemas.openxmlformats.org/officeDocument/2006/relationships/notesSlide" Target="../notesSlides/notesSlide18.xml"/><Relationship Id="rId1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78.xml"/><Relationship Id="rId7" Type="http://schemas.openxmlformats.org/officeDocument/2006/relationships/image" Target="../media/image64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79.xml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82.xml"/><Relationship Id="rId7" Type="http://schemas.openxmlformats.org/officeDocument/2006/relationships/image" Target="../media/image69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68.w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5.xml"/><Relationship Id="rId7" Type="http://schemas.openxmlformats.org/officeDocument/2006/relationships/notesSlide" Target="../notesSlides/notesSlide23.xml"/><Relationship Id="rId12" Type="http://schemas.openxmlformats.org/officeDocument/2006/relationships/image" Target="../media/image5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87.xml"/><Relationship Id="rId10" Type="http://schemas.openxmlformats.org/officeDocument/2006/relationships/image" Target="../media/image3.png"/><Relationship Id="rId4" Type="http://schemas.openxmlformats.org/officeDocument/2006/relationships/tags" Target="../tags/tag86.xml"/><Relationship Id="rId9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90.xml"/><Relationship Id="rId7" Type="http://schemas.openxmlformats.org/officeDocument/2006/relationships/image" Target="../media/image72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5.png"/><Relationship Id="rId4" Type="http://schemas.openxmlformats.org/officeDocument/2006/relationships/tags" Target="../tags/tag91.xml"/><Relationship Id="rId9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94.xml"/><Relationship Id="rId7" Type="http://schemas.openxmlformats.org/officeDocument/2006/relationships/image" Target="../media/image77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76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97.xml"/><Relationship Id="rId7" Type="http://schemas.openxmlformats.org/officeDocument/2006/relationships/image" Target="../media/image80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79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tags" Target="../tags/tag100.xml"/><Relationship Id="rId7" Type="http://schemas.openxmlformats.org/officeDocument/2006/relationships/image" Target="../media/image82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5.png"/><Relationship Id="rId4" Type="http://schemas.openxmlformats.org/officeDocument/2006/relationships/tags" Target="../tags/tag101.xml"/><Relationship Id="rId9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04.xml"/><Relationship Id="rId7" Type="http://schemas.openxmlformats.org/officeDocument/2006/relationships/image" Target="../media/image86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82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6.xml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7.xml"/><Relationship Id="rId7" Type="http://schemas.openxmlformats.org/officeDocument/2006/relationships/image" Target="../media/image88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0.png"/><Relationship Id="rId4" Type="http://schemas.openxmlformats.org/officeDocument/2006/relationships/tags" Target="../tags/tag108.xml"/><Relationship Id="rId9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111.xml"/><Relationship Id="rId7" Type="http://schemas.openxmlformats.org/officeDocument/2006/relationships/image" Target="../media/image84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112.xml"/><Relationship Id="rId9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tags" Target="../tags/tag115.xml"/><Relationship Id="rId7" Type="http://schemas.openxmlformats.org/officeDocument/2006/relationships/image" Target="../media/image85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6.png"/><Relationship Id="rId4" Type="http://schemas.openxmlformats.org/officeDocument/2006/relationships/tags" Target="../tags/tag116.xml"/><Relationship Id="rId9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tags" Target="../tags/tag119.xml"/><Relationship Id="rId7" Type="http://schemas.openxmlformats.org/officeDocument/2006/relationships/image" Target="../media/image97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89.png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8.png"/><Relationship Id="rId2" Type="http://schemas.openxmlformats.org/officeDocument/2006/relationships/tags" Target="../tags/tag8.xml"/><Relationship Id="rId16" Type="http://schemas.openxmlformats.org/officeDocument/2006/relationships/image" Target="../media/image12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7.png"/><Relationship Id="rId5" Type="http://schemas.openxmlformats.org/officeDocument/2006/relationships/tags" Target="../tags/tag1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notesSlide" Target="../notesSlides/notesSlide4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6.xml"/><Relationship Id="rId7" Type="http://schemas.openxmlformats.org/officeDocument/2006/relationships/image" Target="../media/image1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4" Type="http://schemas.openxmlformats.org/officeDocument/2006/relationships/tags" Target="../tags/tag17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21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9.png"/><Relationship Id="rId5" Type="http://schemas.openxmlformats.org/officeDocument/2006/relationships/tags" Target="../tags/tag22.xml"/><Relationship Id="rId10" Type="http://schemas.openxmlformats.org/officeDocument/2006/relationships/image" Target="../media/image18.png"/><Relationship Id="rId4" Type="http://schemas.openxmlformats.org/officeDocument/2006/relationships/tags" Target="../tags/tag21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6.xml"/><Relationship Id="rId7" Type="http://schemas.openxmlformats.org/officeDocument/2006/relationships/image" Target="../media/image2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9.xml"/><Relationship Id="rId7" Type="http://schemas.openxmlformats.org/officeDocument/2006/relationships/image" Target="../media/image2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30.xm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3.xml"/><Relationship Id="rId7" Type="http://schemas.openxmlformats.org/officeDocument/2006/relationships/image" Target="../media/image28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F476-9A1F-402C-913E-8E53DD558A46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458200" cy="1905000"/>
          </a:xfrm>
        </p:spPr>
        <p:txBody>
          <a:bodyPr/>
          <a:lstStyle/>
          <a:p>
            <a:r>
              <a:rPr lang="en-US" dirty="0"/>
              <a:t>ME </a:t>
            </a:r>
            <a:r>
              <a:rPr lang="en-US"/>
              <a:t>233 </a:t>
            </a:r>
            <a:r>
              <a:rPr lang="en-US" smtClean="0"/>
              <a:t>Advanced </a:t>
            </a:r>
            <a:r>
              <a:rPr lang="en-US" dirty="0"/>
              <a:t>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Continuous time results 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Kalman</a:t>
            </a:r>
            <a:r>
              <a:rPr lang="en-US" dirty="0" smtClean="0"/>
              <a:t> filters</a:t>
            </a:r>
            <a:r>
              <a:rPr lang="en-US" dirty="0"/>
              <a:t/>
            </a:r>
            <a:br>
              <a:rPr lang="en-US" dirty="0"/>
            </a:b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</p:spPr>
        <p:txBody>
          <a:bodyPr/>
          <a:lstStyle/>
          <a:p>
            <a:r>
              <a:rPr lang="en-US" dirty="0"/>
              <a:t>(ME233 Class Notes pp.KF7-KF10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699D-23C0-423D-B068-C558045F4C80}" type="slidenum">
              <a:rPr lang="en-US"/>
              <a:pPr/>
              <a:t>10</a:t>
            </a:fld>
            <a:endParaRPr lang="en-US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as a innovations (whitening) filter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/>
              <a:t> </a:t>
            </a:r>
          </a:p>
        </p:txBody>
      </p:sp>
      <p:sp>
        <p:nvSpPr>
          <p:cNvPr id="776197" name="Oval 5"/>
          <p:cNvSpPr>
            <a:spLocks noChangeArrowheads="1"/>
          </p:cNvSpPr>
          <p:nvPr/>
        </p:nvSpPr>
        <p:spPr bwMode="auto">
          <a:xfrm>
            <a:off x="152400" y="15240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198" name="Oval 6"/>
          <p:cNvSpPr>
            <a:spLocks noChangeArrowheads="1"/>
          </p:cNvSpPr>
          <p:nvPr/>
        </p:nvSpPr>
        <p:spPr bwMode="auto">
          <a:xfrm>
            <a:off x="7848600" y="16764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199" name="Oval 7"/>
          <p:cNvSpPr>
            <a:spLocks noChangeArrowheads="1"/>
          </p:cNvSpPr>
          <p:nvPr/>
        </p:nvSpPr>
        <p:spPr bwMode="auto">
          <a:xfrm>
            <a:off x="3962400" y="1905000"/>
            <a:ext cx="609600" cy="3505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00" name="Text Box 8"/>
          <p:cNvSpPr txBox="1">
            <a:spLocks noChangeArrowheads="1"/>
          </p:cNvSpPr>
          <p:nvPr/>
        </p:nvSpPr>
        <p:spPr bwMode="auto">
          <a:xfrm>
            <a:off x="228600" y="5181600"/>
            <a:ext cx="1665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White noise</a:t>
            </a:r>
          </a:p>
          <a:p>
            <a:r>
              <a:rPr lang="en-US">
                <a:solidFill>
                  <a:schemeClr val="accent2"/>
                </a:solidFill>
              </a:rPr>
              <a:t>input</a:t>
            </a:r>
          </a:p>
        </p:txBody>
      </p:sp>
      <p:sp>
        <p:nvSpPr>
          <p:cNvPr id="776201" name="Text Box 9"/>
          <p:cNvSpPr txBox="1">
            <a:spLocks noChangeArrowheads="1"/>
          </p:cNvSpPr>
          <p:nvPr/>
        </p:nvSpPr>
        <p:spPr bwMode="auto">
          <a:xfrm>
            <a:off x="3352800" y="5562600"/>
            <a:ext cx="1919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Colored noise</a:t>
            </a:r>
          </a:p>
          <a:p>
            <a:r>
              <a:rPr lang="en-US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76202" name="Text Box 10"/>
          <p:cNvSpPr txBox="1">
            <a:spLocks noChangeArrowheads="1"/>
          </p:cNvSpPr>
          <p:nvPr/>
        </p:nvSpPr>
        <p:spPr bwMode="auto">
          <a:xfrm>
            <a:off x="7239000" y="5334000"/>
            <a:ext cx="1665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White noise</a:t>
            </a:r>
          </a:p>
          <a:p>
            <a:r>
              <a:rPr lang="en-US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776203" name="Text Box 11"/>
          <p:cNvSpPr txBox="1">
            <a:spLocks noChangeArrowheads="1"/>
          </p:cNvSpPr>
          <p:nvPr/>
        </p:nvSpPr>
        <p:spPr bwMode="auto">
          <a:xfrm>
            <a:off x="1905000" y="1600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i="0">
                <a:latin typeface="Arial" charset="0"/>
              </a:rPr>
              <a:t>plant</a:t>
            </a:r>
          </a:p>
        </p:txBody>
      </p:sp>
      <p:sp>
        <p:nvSpPr>
          <p:cNvPr id="776204" name="Text Box 12"/>
          <p:cNvSpPr txBox="1">
            <a:spLocks noChangeArrowheads="1"/>
          </p:cNvSpPr>
          <p:nvPr/>
        </p:nvSpPr>
        <p:spPr bwMode="auto">
          <a:xfrm>
            <a:off x="5715000" y="251460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i="0">
                <a:latin typeface="Arial" charset="0"/>
              </a:rPr>
              <a:t>Kalman filter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609600" y="6096000"/>
            <a:ext cx="771148" cy="609600"/>
          </a:xfrm>
          <a:prstGeom prst="rect">
            <a:avLst/>
          </a:prstGeom>
          <a:noFill/>
          <a:ln/>
          <a:effectLst/>
        </p:spPr>
      </p:pic>
      <p:pic>
        <p:nvPicPr>
          <p:cNvPr id="77620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0838" y="6351588"/>
            <a:ext cx="21431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6208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2286000"/>
            <a:ext cx="83629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1A91-82A4-4A14-ABDB-0C7E88F6661A}" type="slidenum">
              <a:rPr lang="en-US"/>
              <a:pPr/>
              <a:t>11</a:t>
            </a:fld>
            <a:endParaRPr lang="en-US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LQR duality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96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Cost: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771076" name="Rectangle 4"/>
          <p:cNvSpPr>
            <a:spLocks noChangeArrowheads="1"/>
          </p:cNvSpPr>
          <p:nvPr/>
        </p:nvSpPr>
        <p:spPr bwMode="auto">
          <a:xfrm>
            <a:off x="228600" y="2895600"/>
            <a:ext cx="8610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="0" i="0">
              <a:latin typeface="Helvetica" pitchFamily="34" charset="0"/>
            </a:endParaRPr>
          </a:p>
          <a:p>
            <a:r>
              <a:rPr lang="en-US" b="0" i="0">
                <a:latin typeface="Helvetica" pitchFamily="34" charset="0"/>
              </a:rPr>
              <a:t>Where:</a:t>
            </a:r>
          </a:p>
          <a:p>
            <a:pPr>
              <a:lnSpc>
                <a:spcPct val="20000"/>
              </a:lnSpc>
            </a:pPr>
            <a:endParaRPr lang="en-US" b="0" i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827249" y="1447800"/>
            <a:ext cx="7670475" cy="684247"/>
          </a:xfrm>
          <a:prstGeom prst="rect">
            <a:avLst/>
          </a:prstGeom>
          <a:noFill/>
          <a:ln/>
          <a:effectLst/>
        </p:spPr>
      </p:pic>
      <p:pic>
        <p:nvPicPr>
          <p:cNvPr id="771090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4343400"/>
            <a:ext cx="33305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1091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5175250"/>
            <a:ext cx="85344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1092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6800" y="2590800"/>
            <a:ext cx="3676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1093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48488" y="6289675"/>
            <a:ext cx="1852612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4105-9827-4236-B364-0CA91F65B4A2}" type="slidenum">
              <a:rPr lang="en-US"/>
              <a:pPr/>
              <a:t>12</a:t>
            </a:fld>
            <a:endParaRPr lang="en-US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Kalman Filter &amp; LQR Duality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>
                <a:latin typeface="Arial" charset="0"/>
              </a:rPr>
              <a:t>Comparing ARE’s and feedback gains, we obtain the following duality</a:t>
            </a: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>
              <a:latin typeface="Arial" charset="0"/>
            </a:endParaRPr>
          </a:p>
        </p:txBody>
      </p:sp>
      <p:graphicFrame>
        <p:nvGraphicFramePr>
          <p:cNvPr id="772100" name="Group 4"/>
          <p:cNvGraphicFramePr>
            <a:graphicFrameLocks noGrp="1"/>
          </p:cNvGraphicFramePr>
          <p:nvPr/>
        </p:nvGraphicFramePr>
        <p:xfrm>
          <a:off x="1524000" y="2057400"/>
          <a:ext cx="6096000" cy="447243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LQR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KF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B’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=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(A-BK)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(A-LC)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2132" name="Line 36"/>
          <p:cNvSpPr>
            <a:spLocks noChangeShapeType="1"/>
          </p:cNvSpPr>
          <p:nvPr/>
        </p:nvSpPr>
        <p:spPr bwMode="auto">
          <a:xfrm>
            <a:off x="3962400" y="1905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33" name="Text Box 37"/>
          <p:cNvSpPr txBox="1">
            <a:spLocks noChangeArrowheads="1"/>
          </p:cNvSpPr>
          <p:nvPr/>
        </p:nvSpPr>
        <p:spPr bwMode="auto">
          <a:xfrm>
            <a:off x="4038600" y="1447800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duality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D073-972A-432A-8B70-8888D31613F9}" type="slidenum">
              <a:rPr lang="en-US"/>
              <a:pPr/>
              <a:t>13</a:t>
            </a:fld>
            <a:endParaRPr lang="en-US"/>
          </a:p>
        </p:txBody>
      </p:sp>
      <p:pic>
        <p:nvPicPr>
          <p:cNvPr id="77722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1219200"/>
            <a:ext cx="83629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KF return difference equality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77722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06463" y="3195638"/>
            <a:ext cx="2252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722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02263" y="3957638"/>
            <a:ext cx="2252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722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" y="5029200"/>
            <a:ext cx="79041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133600" y="5867400"/>
            <a:ext cx="1090997" cy="429104"/>
          </a:xfrm>
          <a:prstGeom prst="rect">
            <a:avLst/>
          </a:prstGeom>
          <a:noFill/>
          <a:ln/>
          <a:effectLst/>
        </p:spPr>
      </p:pic>
      <p:sp>
        <p:nvSpPr>
          <p:cNvPr id="14" name="Right Brace 13"/>
          <p:cNvSpPr/>
          <p:nvPr/>
        </p:nvSpPr>
        <p:spPr bwMode="auto">
          <a:xfrm rot="5400000">
            <a:off x="2438400" y="5410200"/>
            <a:ext cx="228600" cy="533400"/>
          </a:xfrm>
          <a:prstGeom prst="rightBrac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029200" y="6172200"/>
            <a:ext cx="3864060" cy="44892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C97-05B6-43AD-BC15-984994EE6D4C}" type="slidenum">
              <a:rPr lang="en-US"/>
              <a:pPr/>
              <a:t>14</a:t>
            </a:fld>
            <a:endParaRPr 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KF root locus for SISO Systems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778247" name="Rectangle 7"/>
          <p:cNvSpPr>
            <a:spLocks noChangeArrowheads="1"/>
          </p:cNvSpPr>
          <p:nvPr/>
        </p:nvSpPr>
        <p:spPr bwMode="auto">
          <a:xfrm>
            <a:off x="685800" y="914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0" i="0">
                <a:latin typeface="Helvetica" pitchFamily="34" charset="0"/>
              </a:rPr>
              <a:t> </a:t>
            </a:r>
          </a:p>
        </p:txBody>
      </p:sp>
      <p:pic>
        <p:nvPicPr>
          <p:cNvPr id="778252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838200"/>
            <a:ext cx="66294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5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2362200"/>
            <a:ext cx="1719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5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43400" y="3048000"/>
            <a:ext cx="179546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57000" y="3733800"/>
            <a:ext cx="5147948" cy="35714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843000" y="5638800"/>
            <a:ext cx="1466092" cy="87622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843000" y="4419600"/>
            <a:ext cx="3557800" cy="876310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5257800" y="6091535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roots are plant poles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01895" y="5562600"/>
            <a:ext cx="389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roots are Kalman filter poles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 bwMode="auto">
          <a:xfrm flipH="1">
            <a:off x="4572000" y="5715000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flipH="1">
            <a:off x="4572000" y="6248400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86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1367-E0DB-4EE5-A736-6877784A49FD}" type="slidenum">
              <a:rPr lang="en-US"/>
              <a:pPr/>
              <a:t>15</a:t>
            </a:fld>
            <a:endParaRPr 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sz="3200" dirty="0"/>
              <a:t>KF </a:t>
            </a:r>
            <a:r>
              <a:rPr lang="en-US" sz="3200" dirty="0" smtClean="0"/>
              <a:t>symmetric root </a:t>
            </a:r>
            <a:r>
              <a:rPr lang="en-US" sz="3200" dirty="0"/>
              <a:t>locus for SISO Systems</a:t>
            </a:r>
          </a:p>
        </p:txBody>
      </p:sp>
      <p:pic>
        <p:nvPicPr>
          <p:cNvPr id="77927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1371600"/>
            <a:ext cx="56261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9284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5791200"/>
            <a:ext cx="181927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57200" y="4724400"/>
            <a:ext cx="4879573" cy="876178"/>
          </a:xfrm>
          <a:prstGeom prst="rect">
            <a:avLst/>
          </a:prstGeom>
          <a:noFill/>
          <a:ln/>
          <a:effectLst/>
        </p:spPr>
      </p:pic>
      <p:pic>
        <p:nvPicPr>
          <p:cNvPr id="779290" name="Picture 2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3124200"/>
            <a:ext cx="4503738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77794" y="3562290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roots are plant poles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21889" y="3033355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roots are Kalman filter poles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 bwMode="auto">
          <a:xfrm flipH="1">
            <a:off x="5391994" y="3185755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flipH="1">
            <a:off x="5391994" y="3719155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4B38-8D6C-47B7-AFEE-C4C9ACE0CC83}" type="slidenum">
              <a:rPr lang="en-US"/>
              <a:pPr/>
              <a:t>16</a:t>
            </a:fld>
            <a:endParaRPr 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KF Loop gain and phase margins (SISO)</a:t>
            </a:r>
            <a:endParaRPr lang="en-US" sz="3200" dirty="0"/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819208" name="Rectangle 8"/>
          <p:cNvSpPr>
            <a:spLocks noChangeArrowheads="1"/>
          </p:cNvSpPr>
          <p:nvPr/>
        </p:nvSpPr>
        <p:spPr bwMode="auto">
          <a:xfrm>
            <a:off x="457200" y="990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Consider the closed loop sensitive transfer function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41036" y="4724400"/>
            <a:ext cx="4030006" cy="780696"/>
          </a:xfrm>
          <a:prstGeom prst="rect">
            <a:avLst/>
          </a:prstGeom>
          <a:noFill/>
          <a:ln/>
          <a:effectLst/>
        </p:spPr>
      </p:pic>
      <p:pic>
        <p:nvPicPr>
          <p:cNvPr id="19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05200" y="3810000"/>
            <a:ext cx="19478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799294" y="5943600"/>
            <a:ext cx="5014475" cy="687030"/>
          </a:xfrm>
          <a:prstGeom prst="rect">
            <a:avLst/>
          </a:prstGeom>
          <a:noFill/>
          <a:ln/>
          <a:effectLst/>
        </p:spPr>
      </p:pic>
      <p:grpSp>
        <p:nvGrpSpPr>
          <p:cNvPr id="34" name="Group 33"/>
          <p:cNvGrpSpPr/>
          <p:nvPr/>
        </p:nvGrpSpPr>
        <p:grpSpPr>
          <a:xfrm>
            <a:off x="1371600" y="1524000"/>
            <a:ext cx="5410200" cy="2233613"/>
            <a:chOff x="1371600" y="1524000"/>
            <a:chExt cx="5410200" cy="2233613"/>
          </a:xfrm>
        </p:grpSpPr>
        <p:pic>
          <p:nvPicPr>
            <p:cNvPr id="15" name="Picture 103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24000" y="1600200"/>
              <a:ext cx="5257800" cy="215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3886200" y="3048000"/>
              <a:ext cx="1219200" cy="3810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1371600" y="1828800"/>
              <a:ext cx="696370" cy="316360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27" name="Group 26"/>
            <p:cNvGrpSpPr/>
            <p:nvPr/>
          </p:nvGrpSpPr>
          <p:grpSpPr>
            <a:xfrm>
              <a:off x="2667000" y="2514600"/>
              <a:ext cx="990600" cy="685800"/>
              <a:chOff x="533400" y="3048000"/>
              <a:chExt cx="990600" cy="6858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533400" y="3048000"/>
                <a:ext cx="990600" cy="685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 descr="txp_fi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/>
              <a:stretch>
                <a:fillRect/>
              </a:stretch>
            </p:blipFill>
            <p:spPr bwMode="auto">
              <a:xfrm>
                <a:off x="685800" y="3276600"/>
                <a:ext cx="696054" cy="348502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33" name="Group 32"/>
            <p:cNvGrpSpPr/>
            <p:nvPr/>
          </p:nvGrpSpPr>
          <p:grpSpPr bwMode="auto">
            <a:xfrm>
              <a:off x="5562600" y="1524000"/>
              <a:ext cx="990600" cy="685800"/>
              <a:chOff x="7315200" y="3505200"/>
              <a:chExt cx="990600" cy="685800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7315200" y="3505200"/>
                <a:ext cx="990600" cy="685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31" name="Picture 30" descr="txp_fi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7" cstate="print"/>
              <a:stretch>
                <a:fillRect/>
              </a:stretch>
            </p:blipFill>
            <p:spPr bwMode="auto">
              <a:xfrm>
                <a:off x="7467758" y="3733800"/>
                <a:ext cx="695738" cy="348344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4B38-8D6C-47B7-AFEE-C4C9ACE0CC83}" type="slidenum">
              <a:rPr lang="en-US"/>
              <a:pPr/>
              <a:t>17</a:t>
            </a:fld>
            <a:endParaRPr 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KF Loop phase margins (SISO)</a:t>
            </a:r>
            <a:endParaRPr lang="en-US" sz="3200" dirty="0"/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19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5200" y="2971800"/>
            <a:ext cx="19478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05000" y="3810000"/>
            <a:ext cx="3344023" cy="457200"/>
          </a:xfrm>
          <a:prstGeom prst="rect">
            <a:avLst/>
          </a:prstGeom>
          <a:noFill/>
          <a:ln/>
          <a:effectLst/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" y="3810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i="0" dirty="0" smtClean="0">
                <a:latin typeface="Helvetica" pitchFamily="34" charset="0"/>
              </a:rPr>
              <a:t>Since</a:t>
            </a:r>
            <a:r>
              <a:rPr lang="en-US" i="0" dirty="0" smtClean="0">
                <a:latin typeface="Helvetica" pitchFamily="34" charset="0"/>
              </a:rPr>
              <a:t>,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57200" y="4800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i="0" dirty="0" smtClean="0">
                <a:latin typeface="Helvetica" pitchFamily="34" charset="0"/>
              </a:rPr>
              <a:t>The phase margin of                  is  greater than or equal to 60 degrees.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581400" y="4876800"/>
            <a:ext cx="1159191" cy="381000"/>
          </a:xfrm>
          <a:prstGeom prst="rect">
            <a:avLst/>
          </a:prstGeom>
          <a:noFill/>
          <a:ln/>
          <a:effectLst/>
        </p:spPr>
      </p:pic>
      <p:grpSp>
        <p:nvGrpSpPr>
          <p:cNvPr id="32" name="Group 31"/>
          <p:cNvGrpSpPr/>
          <p:nvPr/>
        </p:nvGrpSpPr>
        <p:grpSpPr>
          <a:xfrm>
            <a:off x="1371600" y="685800"/>
            <a:ext cx="5410200" cy="2233613"/>
            <a:chOff x="1371600" y="1524000"/>
            <a:chExt cx="5410200" cy="2233613"/>
          </a:xfrm>
        </p:grpSpPr>
        <p:pic>
          <p:nvPicPr>
            <p:cNvPr id="33" name="Picture 103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24000" y="1600200"/>
              <a:ext cx="5257800" cy="215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33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3886200" y="3048000"/>
              <a:ext cx="1219200" cy="3810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5" name="Picture 34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1371600" y="1828800"/>
              <a:ext cx="696370" cy="316360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36" name="Group 26"/>
            <p:cNvGrpSpPr/>
            <p:nvPr/>
          </p:nvGrpSpPr>
          <p:grpSpPr>
            <a:xfrm>
              <a:off x="2667000" y="2514600"/>
              <a:ext cx="990600" cy="685800"/>
              <a:chOff x="533400" y="3048000"/>
              <a:chExt cx="990600" cy="685800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533400" y="3048000"/>
                <a:ext cx="990600" cy="685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41" name="Picture 40" descr="txp_fi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/>
              <a:stretch>
                <a:fillRect/>
              </a:stretch>
            </p:blipFill>
            <p:spPr bwMode="auto">
              <a:xfrm>
                <a:off x="685800" y="3276600"/>
                <a:ext cx="696054" cy="348502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37" name="Group 32"/>
            <p:cNvGrpSpPr/>
            <p:nvPr/>
          </p:nvGrpSpPr>
          <p:grpSpPr bwMode="auto">
            <a:xfrm>
              <a:off x="5562600" y="1524000"/>
              <a:ext cx="990600" cy="685800"/>
              <a:chOff x="7315200" y="3505200"/>
              <a:chExt cx="990600" cy="685800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7315200" y="3505200"/>
                <a:ext cx="990600" cy="685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39" name="Picture 38" descr="txp_fi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7" cstate="print"/>
              <a:stretch>
                <a:fillRect/>
              </a:stretch>
            </p:blipFill>
            <p:spPr bwMode="auto">
              <a:xfrm>
                <a:off x="7467758" y="3733800"/>
                <a:ext cx="695738" cy="348344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4B38-8D6C-47B7-AFEE-C4C9ACE0CC83}" type="slidenum">
              <a:rPr lang="en-US"/>
              <a:pPr/>
              <a:t>18</a:t>
            </a:fld>
            <a:endParaRPr 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KF Loop gain margins (SISO)</a:t>
            </a:r>
            <a:endParaRPr lang="en-US" sz="3200" dirty="0"/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505200" y="3361990"/>
            <a:ext cx="1947866" cy="448010"/>
          </a:xfrm>
          <a:prstGeom prst="rect">
            <a:avLst/>
          </a:prstGeom>
          <a:noFill/>
          <a:ln/>
          <a:effectLst/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" y="4192951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i="0" dirty="0" smtClean="0">
                <a:latin typeface="Helvetica" pitchFamily="34" charset="0"/>
              </a:rPr>
              <a:t>Estimator was designed for </a:t>
            </a:r>
            <a:endParaRPr lang="en-US" b="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0" i="0" dirty="0">
              <a:latin typeface="Helvetica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57200" y="5031151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i="0" dirty="0" smtClean="0">
                <a:latin typeface="Helvetica" pitchFamily="34" charset="0"/>
              </a:rPr>
              <a:t>Estimator  is guaranteed to remain asymptotically stable for    </a:t>
            </a:r>
          </a:p>
          <a:p>
            <a:pPr marL="342900" indent="-342900">
              <a:spcBef>
                <a:spcPct val="20000"/>
              </a:spcBef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22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24400" y="4192951"/>
            <a:ext cx="13144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505200" y="5791200"/>
            <a:ext cx="1716496" cy="723957"/>
          </a:xfrm>
          <a:prstGeom prst="rect">
            <a:avLst/>
          </a:prstGeom>
          <a:noFill/>
          <a:ln/>
          <a:effectLst/>
        </p:spPr>
      </p:pic>
      <p:grpSp>
        <p:nvGrpSpPr>
          <p:cNvPr id="37" name="Group 36"/>
          <p:cNvGrpSpPr/>
          <p:nvPr/>
        </p:nvGrpSpPr>
        <p:grpSpPr bwMode="auto">
          <a:xfrm>
            <a:off x="1371600" y="1042987"/>
            <a:ext cx="5410200" cy="2233613"/>
            <a:chOff x="1371600" y="685800"/>
            <a:chExt cx="5410200" cy="2233613"/>
          </a:xfrm>
        </p:grpSpPr>
        <p:pic>
          <p:nvPicPr>
            <p:cNvPr id="26" name="Picture 103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24000" y="762000"/>
              <a:ext cx="5257800" cy="215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34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3791355" y="2209799"/>
              <a:ext cx="1408890" cy="40481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8" name="Picture 27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1371600" y="990600"/>
              <a:ext cx="696370" cy="316360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29" name="Group 26"/>
            <p:cNvGrpSpPr/>
            <p:nvPr/>
          </p:nvGrpSpPr>
          <p:grpSpPr bwMode="auto">
            <a:xfrm>
              <a:off x="2667000" y="1676400"/>
              <a:ext cx="990600" cy="685800"/>
              <a:chOff x="533400" y="3048000"/>
              <a:chExt cx="990600" cy="685800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533400" y="3048000"/>
                <a:ext cx="990600" cy="685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34" name="Picture 33" descr="txp_fi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/>
              <a:stretch>
                <a:fillRect/>
              </a:stretch>
            </p:blipFill>
            <p:spPr bwMode="auto">
              <a:xfrm>
                <a:off x="685800" y="3276600"/>
                <a:ext cx="696054" cy="348502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30" name="Group 32"/>
            <p:cNvGrpSpPr/>
            <p:nvPr/>
          </p:nvGrpSpPr>
          <p:grpSpPr bwMode="auto">
            <a:xfrm>
              <a:off x="5562600" y="685800"/>
              <a:ext cx="990600" cy="685800"/>
              <a:chOff x="7315200" y="3505200"/>
              <a:chExt cx="990600" cy="685800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7315200" y="3505200"/>
                <a:ext cx="990600" cy="685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32" name="Picture 31" descr="txp_fi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7" cstate="print"/>
              <a:stretch>
                <a:fillRect/>
              </a:stretch>
            </p:blipFill>
            <p:spPr bwMode="auto">
              <a:xfrm>
                <a:off x="7467758" y="3733800"/>
                <a:ext cx="695738" cy="348344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dirty="0"/>
              <a:t>SISO ARMAX model: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2E26-3F6A-43E1-9DF5-750A96F3FB2B}" type="slidenum">
              <a:rPr lang="en-US"/>
              <a:pPr/>
              <a:t>19</a:t>
            </a:fld>
            <a:endParaRPr lang="en-US"/>
          </a:p>
        </p:txBody>
      </p:sp>
      <p:sp>
        <p:nvSpPr>
          <p:cNvPr id="780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SISO ARMAX stochastic models</a:t>
            </a:r>
          </a:p>
        </p:txBody>
      </p:sp>
      <p:sp>
        <p:nvSpPr>
          <p:cNvPr id="780301" name="Rectangle 1037"/>
          <p:cNvSpPr>
            <a:spLocks noChangeArrowheads="1"/>
          </p:cNvSpPr>
          <p:nvPr/>
        </p:nvSpPr>
        <p:spPr bwMode="auto">
          <a:xfrm>
            <a:off x="6781800" y="3657600"/>
            <a:ext cx="149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(Hurwitz)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38200" y="2438400"/>
            <a:ext cx="7079730" cy="457200"/>
          </a:xfrm>
          <a:prstGeom prst="rect">
            <a:avLst/>
          </a:prstGeom>
          <a:noFill/>
          <a:ln/>
          <a:effectLst/>
        </p:spPr>
      </p:pic>
      <p:pic>
        <p:nvPicPr>
          <p:cNvPr id="780305" name="Picture 104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3733800"/>
            <a:ext cx="560546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0306" name="Picture 104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4724400"/>
            <a:ext cx="4387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62000" y="5867400"/>
            <a:ext cx="768598" cy="414819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1905000" y="5791200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latin typeface="+mn-lt"/>
              </a:rPr>
              <a:t>Kalman filter innovations (residual)</a:t>
            </a:r>
            <a:endParaRPr lang="en-US" b="0" i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301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E9C3-D98E-4CDF-B6DD-FDE5BE983E92}" type="slidenum">
              <a:rPr lang="en-US"/>
              <a:pPr/>
              <a:t>2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Continuous time Kalman Filter</a:t>
            </a:r>
          </a:p>
          <a:p>
            <a:endParaRPr lang="en-US"/>
          </a:p>
          <a:p>
            <a:r>
              <a:rPr lang="en-US"/>
              <a:t>LQ-KF  duality</a:t>
            </a:r>
          </a:p>
          <a:p>
            <a:endParaRPr lang="en-US"/>
          </a:p>
          <a:p>
            <a:r>
              <a:rPr lang="en-US"/>
              <a:t>KF return difference equality</a:t>
            </a:r>
          </a:p>
          <a:p>
            <a:pPr lvl="1"/>
            <a:r>
              <a:rPr lang="en-US"/>
              <a:t>symmetric root locus</a:t>
            </a:r>
          </a:p>
          <a:p>
            <a:endParaRPr lang="en-US"/>
          </a:p>
          <a:p>
            <a:r>
              <a:rPr lang="en-US"/>
              <a:t>ARMAX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2E26-3F6A-43E1-9DF5-750A96F3FB2B}" type="slidenum">
              <a:rPr lang="en-US"/>
              <a:pPr/>
              <a:t>20</a:t>
            </a:fld>
            <a:endParaRPr lang="en-US"/>
          </a:p>
        </p:txBody>
      </p:sp>
      <p:pic>
        <p:nvPicPr>
          <p:cNvPr id="780307" name="Picture 104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3581400"/>
            <a:ext cx="6010275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0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SISO ARMAX stochastic models</a:t>
            </a:r>
          </a:p>
        </p:txBody>
      </p:sp>
      <p:sp>
        <p:nvSpPr>
          <p:cNvPr id="780292" name="Oval 1028"/>
          <p:cNvSpPr>
            <a:spLocks noChangeArrowheads="1"/>
          </p:cNvSpPr>
          <p:nvPr/>
        </p:nvSpPr>
        <p:spPr bwMode="auto">
          <a:xfrm>
            <a:off x="2286000" y="3276600"/>
            <a:ext cx="914400" cy="1905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293" name="Text Box 1029"/>
          <p:cNvSpPr txBox="1">
            <a:spLocks noChangeArrowheads="1"/>
          </p:cNvSpPr>
          <p:nvPr/>
        </p:nvSpPr>
        <p:spPr bwMode="auto">
          <a:xfrm>
            <a:off x="457200" y="3657600"/>
            <a:ext cx="16494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</a:rPr>
              <a:t>one random</a:t>
            </a:r>
          </a:p>
          <a:p>
            <a:r>
              <a:rPr lang="en-US" b="0">
                <a:solidFill>
                  <a:schemeClr val="accent2"/>
                </a:solidFill>
              </a:rPr>
              <a:t>white noise</a:t>
            </a:r>
          </a:p>
          <a:p>
            <a:r>
              <a:rPr lang="en-US" b="0">
                <a:solidFill>
                  <a:schemeClr val="accent2"/>
                </a:solidFill>
              </a:rPr>
              <a:t>input</a:t>
            </a:r>
          </a:p>
        </p:txBody>
      </p:sp>
      <p:sp>
        <p:nvSpPr>
          <p:cNvPr id="780294" name="Line 1030"/>
          <p:cNvSpPr>
            <a:spLocks noChangeShapeType="1"/>
          </p:cNvSpPr>
          <p:nvPr/>
        </p:nvSpPr>
        <p:spPr bwMode="auto">
          <a:xfrm>
            <a:off x="1447800" y="4572000"/>
            <a:ext cx="121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80302" name="Picture 103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1447800"/>
            <a:ext cx="602285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0303" name="Picture 103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962400"/>
            <a:ext cx="70802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0304" name="Picture 104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32338" y="5707063"/>
            <a:ext cx="722312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1CD4-BF8C-44FE-9271-686108A02A3B}" type="slidenum">
              <a:rPr lang="en-US"/>
              <a:pPr/>
              <a:t>21</a:t>
            </a:fld>
            <a:endParaRPr lang="en-US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Continuous time Kalman Filter</a:t>
            </a:r>
          </a:p>
          <a:p>
            <a:pPr lvl="1"/>
            <a:r>
              <a:rPr lang="en-US"/>
              <a:t>LQ-KF  duality</a:t>
            </a:r>
          </a:p>
          <a:p>
            <a:pPr lvl="1"/>
            <a:r>
              <a:rPr lang="en-US"/>
              <a:t>KF return difference equality</a:t>
            </a:r>
          </a:p>
          <a:p>
            <a:pPr lvl="2"/>
            <a:r>
              <a:rPr lang="en-US"/>
              <a:t>symmetric root locus</a:t>
            </a:r>
          </a:p>
          <a:p>
            <a:pPr lvl="1"/>
            <a:r>
              <a:rPr lang="en-US"/>
              <a:t>ARMAX models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Additional material:</a:t>
            </a:r>
          </a:p>
          <a:p>
            <a:endParaRPr lang="en-US"/>
          </a:p>
          <a:p>
            <a:r>
              <a:rPr lang="en-US"/>
              <a:t>Derivation of continuous time Kalman Filter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891-7F14-404B-809E-BA5FA34572D5}" type="slidenum">
              <a:rPr lang="en-US"/>
              <a:pPr/>
              <a:t>22</a:t>
            </a:fld>
            <a:endParaRPr 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the CT Kalman Filter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Approximate the CT state estimation problem by a DT state estimation problem .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Obtain the DT Kalman filter for the DT state estimation problem.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Obtain the CT Kalman filter from the DT Kalman filter by taking the limit as the sampling time approaches to zero.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815E-ADFC-409D-B62A-06A5F2159B32}" type="slidenum">
              <a:rPr lang="en-US"/>
              <a:pPr/>
              <a:t>23</a:t>
            </a:fld>
            <a:endParaRPr lang="en-US"/>
          </a:p>
        </p:txBody>
      </p:sp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 Kalman Filter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296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Consider the following </a:t>
            </a:r>
            <a:r>
              <a:rPr lang="en-US" sz="2400"/>
              <a:t>nth order  LTI system with stochastic input and measurement noise:</a:t>
            </a:r>
            <a:endParaRPr lang="en-US"/>
          </a:p>
        </p:txBody>
      </p:sp>
      <p:sp>
        <p:nvSpPr>
          <p:cNvPr id="792580" name="Rectangle 4"/>
          <p:cNvSpPr>
            <a:spLocks noChangeArrowheads="1"/>
          </p:cNvSpPr>
          <p:nvPr/>
        </p:nvSpPr>
        <p:spPr bwMode="auto">
          <a:xfrm>
            <a:off x="228600" y="3429000"/>
            <a:ext cx="8610600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i="0">
                <a:latin typeface="Helvetica" pitchFamily="34" charset="0"/>
              </a:rPr>
              <a:t> </a:t>
            </a:r>
          </a:p>
          <a:p>
            <a:r>
              <a:rPr lang="en-US" b="0" i="0">
                <a:latin typeface="Helvetica" pitchFamily="34" charset="0"/>
              </a:rPr>
              <a:t>Where:</a:t>
            </a:r>
          </a:p>
          <a:p>
            <a:pPr>
              <a:lnSpc>
                <a:spcPct val="20000"/>
              </a:lnSpc>
            </a:pPr>
            <a:endParaRPr lang="en-US" b="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>
                <a:latin typeface="Helvetica" pitchFamily="34" charset="0"/>
              </a:rPr>
              <a:t>                   </a:t>
            </a:r>
            <a:r>
              <a:rPr lang="en-US" i="0">
                <a:latin typeface="Helvetica" pitchFamily="34" charset="0"/>
              </a:rPr>
              <a:t>deterministic input</a:t>
            </a:r>
            <a:r>
              <a:rPr lang="en-US" b="0" i="0">
                <a:latin typeface="Helvetica" pitchFamily="34" charset="0"/>
              </a:rPr>
              <a:t>  </a:t>
            </a:r>
          </a:p>
          <a:p>
            <a:pPr>
              <a:buFontTx/>
              <a:buChar char="•"/>
            </a:pPr>
            <a:endParaRPr lang="en-US" b="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>
                <a:latin typeface="Helvetica" pitchFamily="34" charset="0"/>
              </a:rPr>
              <a:t>                  Gaussian, white noise, zero mean, input   noise</a:t>
            </a:r>
          </a:p>
          <a:p>
            <a:pPr>
              <a:buFontTx/>
              <a:buChar char="•"/>
            </a:pPr>
            <a:endParaRPr lang="en-US" b="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>
                <a:latin typeface="Helvetica" pitchFamily="34" charset="0"/>
              </a:rPr>
              <a:t> 	         Gaussian, white noise, zero mean, meas. noise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b="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>
                <a:latin typeface="Helvetica" pitchFamily="34" charset="0"/>
              </a:rPr>
              <a:t>                   Gaussian</a:t>
            </a:r>
          </a:p>
        </p:txBody>
      </p:sp>
      <p:pic>
        <p:nvPicPr>
          <p:cNvPr id="79258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775" y="6248400"/>
            <a:ext cx="8572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258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2057400"/>
            <a:ext cx="6838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2583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79475" y="4191000"/>
            <a:ext cx="755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2584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1688" y="4876800"/>
            <a:ext cx="8366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2585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1688" y="5638800"/>
            <a:ext cx="7350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A38C-8B2F-48D6-BB8B-DE70CBD79C73}" type="slidenum">
              <a:rPr lang="en-US"/>
              <a:pPr/>
              <a:t>24</a:t>
            </a:fld>
            <a:endParaRPr lang="en-US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the CT Kalman Filter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Approximate the CT state estimation problem by a DT state estimation problem .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endParaRPr lang="en-US" sz="240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Obtain the DT Kalman filter for the DT state estimation problem.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endParaRPr lang="en-US" sz="240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Obtain the CT Kalman filter from the DT Kalman filter by taking the limit as the sampling time approaches to zero.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50EE-CA8B-4D6D-82E8-F9A0A1D87C5C}" type="slidenum">
              <a:rPr lang="en-US"/>
              <a:pPr/>
              <a:t>25</a:t>
            </a:fld>
            <a:endParaRPr 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the CT Kalman Filter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Approximate the CT state estimation problem by a DT state estimation problem :</a:t>
            </a:r>
          </a:p>
          <a:p>
            <a:pPr marL="533400" indent="-533400">
              <a:lnSpc>
                <a:spcPct val="120000"/>
              </a:lnSpc>
            </a:pPr>
            <a:r>
              <a:rPr lang="en-US" sz="2400" b="1"/>
              <a:t>State and output equations:</a:t>
            </a:r>
          </a:p>
          <a:p>
            <a:pPr marL="533400" indent="-533400">
              <a:lnSpc>
                <a:spcPct val="120000"/>
              </a:lnSpc>
            </a:pPr>
            <a:endParaRPr lang="en-US" sz="2400" b="1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endParaRPr lang="en-US" sz="2400"/>
          </a:p>
        </p:txBody>
      </p:sp>
      <p:pic>
        <p:nvPicPr>
          <p:cNvPr id="7813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3124200"/>
            <a:ext cx="83058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131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5867400"/>
            <a:ext cx="4010025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1318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51413" y="5867400"/>
            <a:ext cx="3863975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1319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4267200"/>
            <a:ext cx="330358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CEE3-A7B2-41AB-8EF2-AD4E3B955FAC}" type="slidenum">
              <a:rPr lang="en-US"/>
              <a:pPr/>
              <a:t>26</a:t>
            </a:fld>
            <a:endParaRPr lang="en-US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the CT Kalman Filter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01000" cy="5562600"/>
          </a:xfrm>
        </p:spPr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sz="2400" b="1" dirty="0" err="1"/>
              <a:t>Covariances</a:t>
            </a:r>
            <a:r>
              <a:rPr lang="en-US" sz="2400" b="1" dirty="0"/>
              <a:t> </a:t>
            </a:r>
            <a:r>
              <a:rPr lang="en-US" sz="2400" dirty="0"/>
              <a:t>(from </a:t>
            </a:r>
            <a:r>
              <a:rPr lang="en-US" sz="2400" dirty="0" smtClean="0"/>
              <a:t>pages 48-52 in random process lecture </a:t>
            </a:r>
            <a:r>
              <a:rPr lang="en-US" sz="2400" dirty="0"/>
              <a:t>8):</a:t>
            </a:r>
          </a:p>
          <a:p>
            <a:pPr marL="533400" indent="-533400">
              <a:lnSpc>
                <a:spcPct val="120000"/>
              </a:lnSpc>
            </a:pPr>
            <a:endParaRPr lang="en-US" sz="2400" b="1" dirty="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endParaRPr lang="en-US" sz="2400" dirty="0"/>
          </a:p>
        </p:txBody>
      </p:sp>
      <p:pic>
        <p:nvPicPr>
          <p:cNvPr id="78234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1981200"/>
            <a:ext cx="43481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234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2971800"/>
            <a:ext cx="5594350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2342" name="Rectangle 6"/>
          <p:cNvSpPr>
            <a:spLocks noChangeArrowheads="1"/>
          </p:cNvSpPr>
          <p:nvPr/>
        </p:nvSpPr>
        <p:spPr bwMode="auto">
          <a:xfrm>
            <a:off x="685800" y="5183188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i="0">
                <a:latin typeface="Helvetica" pitchFamily="34" charset="0"/>
              </a:rPr>
              <a:t>Notice that:</a:t>
            </a:r>
          </a:p>
        </p:txBody>
      </p:sp>
      <p:pic>
        <p:nvPicPr>
          <p:cNvPr id="782343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1175" y="5908675"/>
            <a:ext cx="4389438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95A-FD35-4800-A67E-ADF881DC7C94}" type="slidenum">
              <a:rPr lang="en-US"/>
              <a:pPr/>
              <a:t>27</a:t>
            </a:fld>
            <a:endParaRPr 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the CT Kalman Filter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sz="2400" b="1" dirty="0" err="1" smtClean="0"/>
              <a:t>Covariances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endParaRPr lang="en-US" sz="2400" dirty="0"/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685800" y="5183188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i="0">
                <a:latin typeface="Helvetica" pitchFamily="34" charset="0"/>
              </a:rPr>
              <a:t>Notice that:</a:t>
            </a:r>
          </a:p>
        </p:txBody>
      </p:sp>
      <p:pic>
        <p:nvPicPr>
          <p:cNvPr id="78336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65313" y="2963863"/>
            <a:ext cx="53625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336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6588" y="5911850"/>
            <a:ext cx="4144962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336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63663" y="1984375"/>
            <a:ext cx="40624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5417-8046-4DE0-85AC-7927B9D30149}" type="slidenum">
              <a:rPr lang="en-US"/>
              <a:pPr/>
              <a:t>28</a:t>
            </a:fld>
            <a:endParaRPr 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the CT Kalman Filter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/>
              <a:t>2.	Obtain the DT Kalman filter for the DT state estimation problem.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endParaRPr lang="en-US" sz="2400"/>
          </a:p>
        </p:txBody>
      </p:sp>
      <p:pic>
        <p:nvPicPr>
          <p:cNvPr id="7843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875" y="2581275"/>
            <a:ext cx="8782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43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0" y="33528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4390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7438" y="4116388"/>
            <a:ext cx="7478712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4391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875" y="5313363"/>
            <a:ext cx="85534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2DF6-E588-41B1-880E-4D04F736E2DD}" type="slidenum">
              <a:rPr lang="en-US"/>
              <a:pPr/>
              <a:t>29</a:t>
            </a:fld>
            <a:endParaRPr 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the CT Kalman Filter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305800" cy="54102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arenR" startAt="3"/>
            </a:pPr>
            <a:r>
              <a:rPr lang="en-US" sz="2400"/>
              <a:t>Obtain the CT Kalman filter from the DT Kalman filter.</a:t>
            </a:r>
          </a:p>
          <a:p>
            <a:pPr marL="533400" indent="-533400">
              <a:lnSpc>
                <a:spcPct val="120000"/>
              </a:lnSpc>
            </a:pPr>
            <a:r>
              <a:rPr lang="en-US" sz="2400" b="1"/>
              <a:t>State Equation:</a:t>
            </a:r>
          </a:p>
        </p:txBody>
      </p:sp>
      <p:pic>
        <p:nvPicPr>
          <p:cNvPr id="78541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2133600"/>
            <a:ext cx="7924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541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4267200"/>
            <a:ext cx="668655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5414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9725" y="3108325"/>
            <a:ext cx="8548688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5D20-4D08-40F9-8C1A-6B0B9E4FB2C7}" type="slidenum">
              <a:rPr lang="en-US"/>
              <a:pPr/>
              <a:t>3</a:t>
            </a:fld>
            <a:endParaRPr lang="en-U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Stochastic state model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296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Consider the following </a:t>
            </a:r>
            <a:r>
              <a:rPr lang="en-US" sz="2400"/>
              <a:t>nth order  LTI system with stochastic input and measurement noise:</a:t>
            </a:r>
            <a:endParaRPr lang="en-US"/>
          </a:p>
        </p:txBody>
      </p:sp>
      <p:sp>
        <p:nvSpPr>
          <p:cNvPr id="765956" name="Rectangle 4"/>
          <p:cNvSpPr>
            <a:spLocks noChangeArrowheads="1"/>
          </p:cNvSpPr>
          <p:nvPr/>
        </p:nvSpPr>
        <p:spPr bwMode="auto">
          <a:xfrm>
            <a:off x="228600" y="3429000"/>
            <a:ext cx="8610600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i="0">
                <a:latin typeface="Helvetica" pitchFamily="34" charset="0"/>
              </a:rPr>
              <a:t> </a:t>
            </a:r>
          </a:p>
          <a:p>
            <a:r>
              <a:rPr lang="en-US" b="0" i="0">
                <a:latin typeface="Helvetica" pitchFamily="34" charset="0"/>
              </a:rPr>
              <a:t>Where:</a:t>
            </a:r>
          </a:p>
          <a:p>
            <a:pPr>
              <a:lnSpc>
                <a:spcPct val="20000"/>
              </a:lnSpc>
            </a:pPr>
            <a:endParaRPr lang="en-US" b="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>
                <a:latin typeface="Helvetica" pitchFamily="34" charset="0"/>
              </a:rPr>
              <a:t>                   </a:t>
            </a:r>
            <a:r>
              <a:rPr lang="en-US" i="0">
                <a:latin typeface="Helvetica" pitchFamily="34" charset="0"/>
              </a:rPr>
              <a:t>deterministic (known) input</a:t>
            </a:r>
            <a:r>
              <a:rPr lang="en-US" b="0" i="0">
                <a:latin typeface="Helvetica" pitchFamily="34" charset="0"/>
              </a:rPr>
              <a:t>  </a:t>
            </a:r>
          </a:p>
          <a:p>
            <a:pPr>
              <a:buFontTx/>
              <a:buChar char="•"/>
            </a:pPr>
            <a:endParaRPr lang="en-US" b="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>
                <a:latin typeface="Helvetica" pitchFamily="34" charset="0"/>
              </a:rPr>
              <a:t>                  Gaussian, white noise, zero mean, input   noise</a:t>
            </a:r>
          </a:p>
          <a:p>
            <a:pPr>
              <a:buFontTx/>
              <a:buChar char="•"/>
            </a:pPr>
            <a:endParaRPr lang="en-US" b="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>
                <a:latin typeface="Helvetica" pitchFamily="34" charset="0"/>
              </a:rPr>
              <a:t> 	         Gaussian, white noise, zero mean, meas. noise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b="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>
                <a:latin typeface="Helvetica" pitchFamily="34" charset="0"/>
              </a:rPr>
              <a:t>                   Gaussian</a:t>
            </a:r>
          </a:p>
        </p:txBody>
      </p:sp>
      <p:pic>
        <p:nvPicPr>
          <p:cNvPr id="76595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775" y="6248400"/>
            <a:ext cx="8572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5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2057400"/>
            <a:ext cx="6838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59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79475" y="4191000"/>
            <a:ext cx="755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60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1688" y="4876800"/>
            <a:ext cx="8366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61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1688" y="5638800"/>
            <a:ext cx="7350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AD1-E6AD-46B5-9043-54640A3EE7BC}" type="slidenum">
              <a:rPr lang="en-US"/>
              <a:pPr/>
              <a:t>30</a:t>
            </a:fld>
            <a:endParaRPr lang="en-US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the CT Kalman Filter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/>
              <a:t>Taking limit as</a:t>
            </a:r>
            <a:r>
              <a:rPr lang="en-US" sz="2400" b="1"/>
              <a:t> </a:t>
            </a:r>
          </a:p>
        </p:txBody>
      </p:sp>
      <p:pic>
        <p:nvPicPr>
          <p:cNvPr id="78643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1905000"/>
            <a:ext cx="5827713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643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4419600"/>
            <a:ext cx="37544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6438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1295400"/>
            <a:ext cx="128746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6439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638800"/>
            <a:ext cx="71008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E716-EA57-4B0B-80DC-DBC0CC80FB49}" type="slidenum">
              <a:rPr lang="en-US"/>
              <a:pPr/>
              <a:t>31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the CT Kalman Filter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/>
              <a:t>Kalman filter gain</a:t>
            </a:r>
            <a:r>
              <a:rPr lang="en-US" sz="2400" b="1"/>
              <a:t> </a:t>
            </a:r>
          </a:p>
        </p:txBody>
      </p:sp>
      <p:pic>
        <p:nvPicPr>
          <p:cNvPr id="7874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1981200"/>
            <a:ext cx="7478713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746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4500" y="3041650"/>
            <a:ext cx="8585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7462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7475" y="4202113"/>
            <a:ext cx="89598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7463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50975" y="5253038"/>
            <a:ext cx="620553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1B2F-3D4A-46A5-BEB7-561538AB07E1}" type="slidenum">
              <a:rPr lang="en-US"/>
              <a:pPr/>
              <a:t>32</a:t>
            </a:fld>
            <a:endParaRPr lang="en-US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the CT Kalman Filter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/>
              <a:t>Riccati equation</a:t>
            </a:r>
            <a:r>
              <a:rPr lang="en-US" sz="2400" b="1"/>
              <a:t> </a:t>
            </a:r>
          </a:p>
        </p:txBody>
      </p:sp>
      <p:pic>
        <p:nvPicPr>
          <p:cNvPr id="78848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1905000"/>
            <a:ext cx="85534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8485" name="Rectangle 5"/>
          <p:cNvSpPr>
            <a:spLocks noChangeArrowheads="1"/>
          </p:cNvSpPr>
          <p:nvPr/>
        </p:nvSpPr>
        <p:spPr bwMode="auto">
          <a:xfrm>
            <a:off x="457200" y="3505200"/>
            <a:ext cx="736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i="0">
                <a:latin typeface="Helvetica" pitchFamily="34" charset="0"/>
              </a:rPr>
              <a:t>Subtracting               from both sides and dividing by  </a:t>
            </a:r>
          </a:p>
        </p:txBody>
      </p:sp>
      <p:pic>
        <p:nvPicPr>
          <p:cNvPr id="78848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581400"/>
            <a:ext cx="7699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48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96200" y="3575050"/>
            <a:ext cx="482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488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4343400"/>
            <a:ext cx="8064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69A-469D-490B-B7E0-A8090E9B8C62}" type="slidenum">
              <a:rPr lang="en-US"/>
              <a:pPr/>
              <a:t>33</a:t>
            </a:fld>
            <a:endParaRPr 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the CT Kalman Filter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53340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/>
              <a:t>Taking</a:t>
            </a:r>
          </a:p>
        </p:txBody>
      </p:sp>
      <p:sp>
        <p:nvSpPr>
          <p:cNvPr id="789508" name="Rectangle 4"/>
          <p:cNvSpPr>
            <a:spLocks noChangeArrowheads="1"/>
          </p:cNvSpPr>
          <p:nvPr/>
        </p:nvSpPr>
        <p:spPr bwMode="auto">
          <a:xfrm>
            <a:off x="685800" y="4114800"/>
            <a:ext cx="157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i="0">
                <a:latin typeface="Helvetica" pitchFamily="34" charset="0"/>
              </a:rPr>
              <a:t>we obtain </a:t>
            </a:r>
          </a:p>
        </p:txBody>
      </p:sp>
      <p:pic>
        <p:nvPicPr>
          <p:cNvPr id="7895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1066800"/>
            <a:ext cx="128746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951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4876800"/>
            <a:ext cx="7031038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9511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1752600"/>
            <a:ext cx="8064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C941-FB9C-40F3-9EC9-FCB99B0656FF}" type="slidenum">
              <a:rPr lang="en-US"/>
              <a:pPr/>
              <a:t>4</a:t>
            </a:fld>
            <a:endParaRPr lang="en-US"/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764931" name="Rectangle 3"/>
          <p:cNvSpPr>
            <a:spLocks noChangeArrowheads="1"/>
          </p:cNvSpPr>
          <p:nvPr/>
        </p:nvSpPr>
        <p:spPr bwMode="auto">
          <a:xfrm>
            <a:off x="304800" y="762000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="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 dirty="0">
                <a:latin typeface="Helvetica" pitchFamily="34" charset="0"/>
              </a:rPr>
              <a:t>       Initial conditions:</a:t>
            </a:r>
          </a:p>
          <a:p>
            <a:pPr>
              <a:buFontTx/>
              <a:buChar char="•"/>
            </a:pPr>
            <a:endParaRPr lang="en-US" b="0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b="0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b="0" i="0" dirty="0">
              <a:latin typeface="Helvetica" pitchFamily="34" charset="0"/>
            </a:endParaRPr>
          </a:p>
          <a:p>
            <a:pPr>
              <a:lnSpc>
                <a:spcPct val="30000"/>
              </a:lnSpc>
              <a:buFontTx/>
              <a:buChar char="•"/>
            </a:pPr>
            <a:endParaRPr lang="en-US" b="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b="0" i="0" dirty="0">
                <a:latin typeface="Helvetica" pitchFamily="34" charset="0"/>
              </a:rPr>
              <a:t>     Noise </a:t>
            </a:r>
            <a:r>
              <a:rPr lang="en-US" b="0" i="0" dirty="0" smtClean="0">
                <a:latin typeface="Helvetica" pitchFamily="34" charset="0"/>
              </a:rPr>
              <a:t>properties (in addition to Gaussian),:</a:t>
            </a:r>
            <a:endParaRPr lang="en-US" b="0" i="0" dirty="0">
              <a:latin typeface="Helvetica" pitchFamily="34" charset="0"/>
            </a:endParaRPr>
          </a:p>
          <a:p>
            <a:endParaRPr lang="en-US" b="0" i="0" dirty="0">
              <a:latin typeface="Helvetica" pitchFamily="34" charset="0"/>
            </a:endParaRPr>
          </a:p>
        </p:txBody>
      </p:sp>
      <p:pic>
        <p:nvPicPr>
          <p:cNvPr id="76493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1905000"/>
            <a:ext cx="26939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493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91000" y="1828800"/>
            <a:ext cx="43275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494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69950" y="6156325"/>
            <a:ext cx="3576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4942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76850" y="6156325"/>
            <a:ext cx="35004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4944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400" y="3505200"/>
            <a:ext cx="61023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4945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5800" y="4419600"/>
            <a:ext cx="57975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4947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9600" y="5334000"/>
            <a:ext cx="4368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447800"/>
          </a:xfrm>
        </p:spPr>
        <p:txBody>
          <a:bodyPr/>
          <a:lstStyle/>
          <a:p>
            <a:r>
              <a:rPr lang="en-US" dirty="0" smtClean="0"/>
              <a:t>Conditional state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8BAB-D8F8-47A1-B668-8B17CD744AF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810915" y="2286000"/>
            <a:ext cx="4720252" cy="37547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28800" y="3429000"/>
            <a:ext cx="3038955" cy="375445"/>
          </a:xfrm>
          <a:prstGeom prst="rect">
            <a:avLst/>
          </a:prstGeom>
          <a:noFill/>
          <a:ln/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62000" y="42672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i="0" kern="0" dirty="0">
                <a:solidFill>
                  <a:srgbClr val="000000"/>
                </a:solidFill>
                <a:latin typeface="Helvetica"/>
              </a:rPr>
              <a:t>Conditional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 estimation error covariance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600200" y="5181600"/>
            <a:ext cx="3700381" cy="464425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82425" y="6096000"/>
            <a:ext cx="3056849" cy="3571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B0BD-9AE0-46C3-B36F-B1D0FEED786F}" type="slidenum">
              <a:rPr lang="en-US"/>
              <a:pPr/>
              <a:t>6</a:t>
            </a:fld>
            <a:endParaRPr lang="en-US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 Kalman Filter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296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Kalman filter:</a:t>
            </a:r>
          </a:p>
        </p:txBody>
      </p:sp>
      <p:sp>
        <p:nvSpPr>
          <p:cNvPr id="768004" name="Rectangle 4"/>
          <p:cNvSpPr>
            <a:spLocks noChangeArrowheads="1"/>
          </p:cNvSpPr>
          <p:nvPr/>
        </p:nvSpPr>
        <p:spPr bwMode="auto">
          <a:xfrm>
            <a:off x="228600" y="3200400"/>
            <a:ext cx="8610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="0" i="0" dirty="0">
              <a:latin typeface="Helvetica" pitchFamily="34" charset="0"/>
            </a:endParaRPr>
          </a:p>
          <a:p>
            <a:r>
              <a:rPr lang="en-US" b="0" i="0" dirty="0">
                <a:latin typeface="Helvetica" pitchFamily="34" charset="0"/>
              </a:rPr>
              <a:t>Where:</a:t>
            </a:r>
          </a:p>
          <a:p>
            <a:pPr>
              <a:lnSpc>
                <a:spcPct val="20000"/>
              </a:lnSpc>
            </a:pPr>
            <a:endParaRPr lang="en-US" b="0" i="0" dirty="0">
              <a:latin typeface="Helvetica" pitchFamily="34" charset="0"/>
            </a:endParaRPr>
          </a:p>
        </p:txBody>
      </p:sp>
      <p:pic>
        <p:nvPicPr>
          <p:cNvPr id="76801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2667000"/>
            <a:ext cx="37544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1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1600200"/>
            <a:ext cx="629285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17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0" y="6324600"/>
            <a:ext cx="2041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1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10400" y="2711450"/>
            <a:ext cx="17399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19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6800" y="4419600"/>
            <a:ext cx="29400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21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5257800"/>
            <a:ext cx="83724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F41-DD78-433C-9D50-4CC9AC4613B7}" type="slidenum">
              <a:rPr lang="en-US"/>
              <a:pPr/>
              <a:t>7</a:t>
            </a:fld>
            <a:endParaRPr lang="en-US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Steady State KF  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305800" cy="563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b="1" dirty="0">
                <a:latin typeface="Arial" charset="0"/>
              </a:rPr>
              <a:t>Theorem:</a:t>
            </a:r>
          </a:p>
          <a:p>
            <a:pPr marL="533400" indent="-533400">
              <a:buFontTx/>
              <a:buNone/>
            </a:pPr>
            <a:r>
              <a:rPr lang="en-US" sz="2400" b="1" dirty="0">
                <a:latin typeface="Arial" charset="0"/>
              </a:rPr>
              <a:t>1)</a:t>
            </a:r>
            <a:r>
              <a:rPr lang="en-US" sz="2400" dirty="0">
                <a:latin typeface="Arial" charset="0"/>
              </a:rPr>
              <a:t>	If the pair  </a:t>
            </a:r>
            <a:r>
              <a:rPr lang="en-US" sz="2400" b="1" i="1" dirty="0" smtClean="0">
                <a:latin typeface="Century Schoolbook" pitchFamily="18" charset="0"/>
              </a:rPr>
              <a:t>(C, A)</a:t>
            </a: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>
                <a:latin typeface="Arial" charset="0"/>
              </a:rPr>
              <a:t>is observable (or </a:t>
            </a:r>
            <a:r>
              <a:rPr lang="en-US" sz="2400" dirty="0" smtClean="0">
                <a:latin typeface="Arial" charset="0"/>
              </a:rPr>
              <a:t>detectable</a:t>
            </a:r>
            <a:r>
              <a:rPr lang="en-US" sz="2400" dirty="0">
                <a:latin typeface="Arial" charset="0"/>
              </a:rPr>
              <a:t>):</a:t>
            </a:r>
          </a:p>
          <a:p>
            <a:pPr marL="533400" indent="-533400">
              <a:buFontTx/>
              <a:buNone/>
            </a:pPr>
            <a:r>
              <a:rPr lang="en-US" sz="2400" dirty="0">
                <a:latin typeface="Arial" charset="0"/>
              </a:rPr>
              <a:t>The solution of the Riccati differential equation</a:t>
            </a:r>
          </a:p>
          <a:p>
            <a:pPr marL="533400" indent="-533400">
              <a:buFontTx/>
              <a:buNone/>
            </a:pPr>
            <a:endParaRPr lang="en-US" sz="2400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2400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2400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2400" dirty="0">
              <a:latin typeface="Arial" charset="0"/>
            </a:endParaRP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 sz="2400" dirty="0">
                <a:latin typeface="Arial" charset="0"/>
              </a:rPr>
              <a:t>Converges to a stationary solution, which satisfies the Algebraic Riccati Equation (ARE):</a:t>
            </a:r>
          </a:p>
        </p:txBody>
      </p:sp>
      <p:pic>
        <p:nvPicPr>
          <p:cNvPr id="77312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819400"/>
            <a:ext cx="83724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312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25550" y="5708650"/>
            <a:ext cx="66706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858000" y="3657600"/>
            <a:ext cx="1569841" cy="32672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C3C6-1967-4D6D-B785-3C8999543B1A}" type="slidenum">
              <a:rPr lang="en-US"/>
              <a:pPr/>
              <a:t>8</a:t>
            </a:fld>
            <a:endParaRPr lang="en-U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Steady State KF  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000" b="1" dirty="0">
                <a:latin typeface="Arial" charset="0"/>
              </a:rPr>
              <a:t>Theorem:</a:t>
            </a:r>
          </a:p>
          <a:p>
            <a:pPr marL="533400" indent="-533400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2)</a:t>
            </a:r>
            <a:r>
              <a:rPr lang="en-US" sz="2000" dirty="0">
                <a:latin typeface="Arial" charset="0"/>
              </a:rPr>
              <a:t>	If in addition to 1) the pair  </a:t>
            </a:r>
            <a:r>
              <a:rPr lang="en-US" sz="2000" b="1" i="1" dirty="0">
                <a:latin typeface="Century Schoolbook" pitchFamily="18" charset="0"/>
              </a:rPr>
              <a:t>(</a:t>
            </a:r>
            <a:r>
              <a:rPr lang="en-US" sz="2000" b="1" i="1" dirty="0" err="1" smtClean="0">
                <a:latin typeface="Century Schoolbook" pitchFamily="18" charset="0"/>
              </a:rPr>
              <a:t>A,B’</a:t>
            </a:r>
            <a:r>
              <a:rPr lang="en-US" sz="2000" b="1" i="1" baseline="-25000" dirty="0" err="1" smtClean="0">
                <a:latin typeface="Century Schoolbook" pitchFamily="18" charset="0"/>
              </a:rPr>
              <a:t>w</a:t>
            </a:r>
            <a:r>
              <a:rPr lang="en-US" sz="2000" b="1" i="1" dirty="0" smtClean="0">
                <a:latin typeface="Century Schoolbook" pitchFamily="18" charset="0"/>
              </a:rPr>
              <a:t>)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is controllable </a:t>
            </a:r>
            <a:r>
              <a:rPr lang="en-US" sz="2000" dirty="0" smtClean="0">
                <a:latin typeface="Arial" charset="0"/>
              </a:rPr>
              <a:t>(stabilizable), where </a:t>
            </a:r>
            <a:endParaRPr lang="en-US" sz="2000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2000" dirty="0" smtClean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2000" dirty="0" smtClean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2000" dirty="0" smtClean="0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 sz="2000" dirty="0" smtClean="0">
                <a:latin typeface="Arial" charset="0"/>
              </a:rPr>
              <a:t>The </a:t>
            </a:r>
            <a:r>
              <a:rPr lang="en-US" sz="2000" dirty="0">
                <a:latin typeface="Arial" charset="0"/>
              </a:rPr>
              <a:t>solution of the Algebraic Riccati Equation (ARE):</a:t>
            </a:r>
          </a:p>
          <a:p>
            <a:pPr marL="533400" indent="-533400">
              <a:buFontTx/>
              <a:buNone/>
            </a:pPr>
            <a:endParaRPr lang="en-US" sz="2000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2000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2000" dirty="0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 sz="2000" dirty="0">
                <a:latin typeface="Arial" charset="0"/>
              </a:rPr>
              <a:t>is </a:t>
            </a:r>
            <a:r>
              <a:rPr lang="en-US" sz="2000" dirty="0" smtClean="0">
                <a:latin typeface="Arial" charset="0"/>
              </a:rPr>
              <a:t>unique, positive definite (semi-definite) , </a:t>
            </a:r>
            <a:r>
              <a:rPr lang="en-US" sz="2000" dirty="0">
                <a:latin typeface="Arial" charset="0"/>
              </a:rPr>
              <a:t>and the close loop observer matrix</a:t>
            </a:r>
          </a:p>
          <a:p>
            <a:pPr marL="533400" indent="-533400">
              <a:buFontTx/>
              <a:buNone/>
            </a:pPr>
            <a:endParaRPr lang="en-US" sz="2000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2000" dirty="0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 sz="2000" dirty="0">
                <a:latin typeface="Arial" charset="0"/>
              </a:rPr>
              <a:t>is </a:t>
            </a:r>
            <a:r>
              <a:rPr lang="en-US" sz="2000" b="1" dirty="0">
                <a:latin typeface="Arial" charset="0"/>
              </a:rPr>
              <a:t>Hurwitz</a:t>
            </a:r>
            <a:r>
              <a:rPr lang="en-US" sz="2000" dirty="0">
                <a:latin typeface="Arial" charset="0"/>
              </a:rPr>
              <a:t>.</a:t>
            </a:r>
          </a:p>
        </p:txBody>
      </p:sp>
      <p:pic>
        <p:nvPicPr>
          <p:cNvPr id="77414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5181600"/>
            <a:ext cx="2144713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41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3581400"/>
            <a:ext cx="66706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41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0" y="6096000"/>
            <a:ext cx="2203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743200" y="1981200"/>
            <a:ext cx="3503080" cy="5334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3855-0212-4522-B670-9C598DC1CACC}" type="slidenum">
              <a:rPr lang="en-US"/>
              <a:pPr/>
              <a:t>9</a:t>
            </a:fld>
            <a:endParaRPr lang="en-US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Steady State Kalman Filter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b="1">
                <a:latin typeface="Arial" charset="0"/>
              </a:rPr>
              <a:t>Theorem: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b="1">
                <a:latin typeface="Arial" charset="0"/>
              </a:rPr>
              <a:t>3)</a:t>
            </a:r>
            <a:r>
              <a:rPr lang="en-US" sz="2400">
                <a:latin typeface="Arial" charset="0"/>
              </a:rPr>
              <a:t>	Under stationary noise and the conditions in 1) and 2),</a:t>
            </a:r>
          </a:p>
          <a:p>
            <a:pPr marL="533400" indent="-533400">
              <a:buFontTx/>
              <a:buNone/>
            </a:pPr>
            <a:r>
              <a:rPr lang="en-US" sz="2400">
                <a:latin typeface="Arial" charset="0"/>
              </a:rPr>
              <a:t>The observer residual   </a:t>
            </a:r>
          </a:p>
          <a:p>
            <a:pPr marL="533400" indent="-533400">
              <a:buFontTx/>
              <a:buNone/>
            </a:pPr>
            <a:endParaRPr lang="en-US" sz="240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2400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 sz="2400">
                <a:latin typeface="Arial" charset="0"/>
              </a:rPr>
              <a:t>of the KF:</a:t>
            </a:r>
          </a:p>
          <a:p>
            <a:pPr marL="533400" indent="-533400">
              <a:buFontTx/>
              <a:buNone/>
            </a:pPr>
            <a:endParaRPr lang="en-US" sz="240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240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2400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 sz="2400">
                <a:latin typeface="Arial" charset="0"/>
              </a:rPr>
              <a:t>becomes white</a:t>
            </a:r>
          </a:p>
        </p:txBody>
      </p:sp>
      <p:sp>
        <p:nvSpPr>
          <p:cNvPr id="775174" name="Rectangle 6"/>
          <p:cNvSpPr>
            <a:spLocks noChangeArrowheads="1"/>
          </p:cNvSpPr>
          <p:nvPr/>
        </p:nvSpPr>
        <p:spPr bwMode="auto">
          <a:xfrm>
            <a:off x="1524000" y="5562600"/>
            <a:ext cx="6553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7517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2590800"/>
            <a:ext cx="37544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517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5791200"/>
            <a:ext cx="46307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517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3810000"/>
            <a:ext cx="58293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476"/>
  <p:tag name="DEFAULTHEIGHT" val="5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^o(0)v^T(t)\} =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4"/>
  <p:tag name="PICTUREFILESIZE" val="1056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_d(k)  &amp;=&amp; A_d\, M(k) C^T \left [ C\, M(k) C^T + V_d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43"/>
  <p:tag name="PICTUREFILESIZE" val="2074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_d M(k)A_d^T + B_{dw} W_d(k) B^T_{dw}  \\[.5em]&#10;&amp;&amp;\hspace{-1em} - \:A M(k) C^T  &#10;\left [ C M(k) C^T + V_d(k) \right ]^{-1}&#10;C M(k)A_d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6"/>
  <p:tag name="PICTUREFILESIZE" val="5219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_d\, \xh^o(k)   + B_d \, u(k) + L_d(k)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1"/>
  <p:tag name="PICTUREFILESIZE" val="234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\xh^o(k+1) - \xh^o(k) }{\Delta t}&#10; &amp;=&amp;  A\, \xh^o(k)  + B \, u(k) \\[.5em]&#10;&amp;&amp; + \: \frac{1}{\Delta t} \, L_d(k)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9"/>
  <p:tag name="PICTUREFILESIZE" val="3790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&amp;=&amp;   &#10;\underbrace{\left [ I + \Delta t\, A \right]}&#10;_{A_d}  \xh^o(k) + &#10;\underbrace{B\, \Delta t}_{B_{d}}\,u(k)&#10;+ L_d(k) \,\yt^o(k)\\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4"/>
  <p:tag name="PICTUREFILESIZE" val="3541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xh(t) &#10; &amp;=&amp;  A\, \xh(t)  + B \, u(t) \\[.5em]&#10;&amp;&amp; + \: \lim_{\Delta t \to 0} \{ \frac{1}{\Delta t} \, L_d(k) \} \,&#10;\yt(t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3268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(t) &amp;=&amp; y(t) - C\, \xh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0"/>
  <p:tag name="PICTUREFILESIZE" val="1015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t \to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72"/>
  <p:tag name="PICTUREFILESIZE" val="295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\Delta t \to 0} \{ \frac{1}{\Delta t} \, L_d(k) \} \,&#10;= L(t) = M(t) C ^T V(t)^{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3"/>
  <p:tag name="PICTUREFILESIZE" val="2315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_d(k)  &amp;=&amp; A_d\, M(k) C^T \left [ C\, M(k) C^T + V_d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43"/>
  <p:tag name="PICTUREFILESIZE" val="207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w(t+\tau)w^T(t)\} = W(t) \, \delta(\tau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99"/>
  <p:tag name="PICTUREFILESIZE" val="1602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_d(k)  &amp;=&amp; ( 1 + \Delta t A) \, M(k) C^T \left [ C\, M(k) C^T + \frac{1}{\Delta t} \bar{V}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50"/>
  <p:tag name="PICTUREFILESIZE" val="3037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_d(k)  &amp;=&amp; \Delta t ( 1 + \Delta t A) \, M(k) C^T &#10;\left [ \Delta t C\, M(k) C^T + \bar{V}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74"/>
  <p:tag name="PICTUREFILESIZE" val="279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\Delta t \to 0} \{ \frac{1}{\Delta t} \, L_d(k) \} \,&#10;&amp;=&amp;  L(t)\\[.15em]&#10;&amp;=&amp; M(t) C ^T V(t)^{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1"/>
  <p:tag name="PICTUREFILESIZE" val="2536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_d M(k)A_d^T + B_{dw} W_d(k) B^T_{dw}  \\[.5em]&#10;&amp;&amp;\hspace{-1em} - \:A M(k) C^T  &#10;\left [ C M(k) C^T + V_d(k) \right ]^{-1}&#10;C M(k)A_d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6"/>
  <p:tag name="PICTUREFILESIZE" val="5219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380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t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"/>
  <p:tag name="PICTUREFILESIZE" val="154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\frac{M(k+1) - M(k)}{\Delta t}  =  A  M(k) + M(k) A^T   &#10;+ \Delta t A M(k) A^T\\[.5em]  &#10;&amp;&amp;\hspace{3em} + \: B_{w} \bar{W}(k) B^T_{w}  &#10;-   M(k) C^T  &#10;\left [ \Delta t C M(k) C^T +  \bar{ V}(k) \right ]^{-1} C M(k)&#10;\\[.5em]  &#10;&amp;&amp;\hspace{3em}&#10; - \Delta t \: A M(k) C^T  &#10;\left [ \Delta t C M(k) C^T + \bar{ V}(k) \right ]^{-1}&#10;C M(k)A_d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39"/>
  <p:tag name="PICTUREFILESIZE" val="9871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t \to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72"/>
  <p:tag name="PICTUREFILESIZE" val="295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M(t)  &amp;=&amp; A  M(t) + M(t) A^T + B_{w} W(t) B^T_{w}  \\[.5em]&#10;&amp;&amp; - \:  M(t) C^T  V^{-1}(t) C M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30"/>
  <p:tag name="PICTUREFILESIZE" val="4004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\frac{M(k+1) - M(k)}{\Delta t}  =  A  M(k) + M(k) A^T   &#10;+ \Delta t A M(k) A^T\\[.5em]  &#10;&amp;&amp;\hspace{3em} + \: B_{w} \bar{W}(k) B^T_{w}  &#10;-   M(k) C^T  &#10;\left [ \Delta t C M(k) C^T +  \bar{ V}(k) \right ]^{-1} C M(k)&#10;\\[.5em]  &#10;&amp;&amp;\hspace{3em}&#10; - \Delta t \: A M(k) C^T  &#10;\left [ \Delta t C M(k) C^T + \bar{ V}(k) \right ]^{-1}&#10;C M(k)A_d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39"/>
  <p:tag name="PICTUREFILESIZE" val="987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v(t+\tau)v^T(t)\} = V(t) \, \delta(\tau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84"/>
  <p:tag name="PICTUREFILESIZE" val="148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w(t+\tau)v^T(t)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4"/>
  <p:tag name="PICTUREFILESIZE" val="1056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_t  &amp;=&amp; \left \{ y(\tau) \right \} \hspace{2em} \tau \in [0 , t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946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(t) = E \{ x(t) | Y_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0"/>
  <p:tag name="PICTUREFILESIZE" val="97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(t) = E\{ \xt(t) \xt^T(t)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234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t(t) = x(t) - \xh(t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889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(t) &amp;=&amp; y(t) - C\, \xh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0"/>
  <p:tag name="PICTUREFILESIZE" val="1015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xh(t) &#10; &amp;=&amp;  A\, \xh(t)  + B \, u(t) + L(t) \, \yt(t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6"/>
  <p:tag name="PICTUREFILESIZE" val="203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0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2"/>
  <p:tag name="PICTUREFILESIZE" val="293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0)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52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(t) = M\, C ^T\, V^{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1"/>
  <p:tag name="PICTUREFILESIZE" val="80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M(t)  &amp;=&amp; A  M  + M  A^T + B_{w} W  B^T_{w}   &#10;  - \:  M  C^T  V^{-1}  C M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12"/>
  <p:tag name="PICTUREFILESIZE" val="2748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M(t)  &amp;=&amp; A  M  + M  A^T + B_{w} W  B^T_{w}   &#10;  - \:  M  C^T  V^{-1}  C M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12"/>
  <p:tag name="PICTUREFILESIZE" val="2748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  M  + M  A^T = - B_{w} W  B^T_{w}   &#10;  +  M  C^T  V^{-1}  C M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8"/>
  <p:tag name="PICTUREFILESIZE" val="2100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(0) =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8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c = A - L C 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7"/>
  <p:tag name="PICTUREFILESIZE" val="464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  M  + M  A^T = - B_{w} W  B^T_{w}   &#10;  +  M  C^T  V^{-1}  C M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8"/>
  <p:tag name="PICTUREFILESIZE" val="2100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 = M\, C ^T\, V^{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0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frac{d}{dt}x(t)  &amp;=&amp;  A\, x(t)   + B \, u(t)  + &#10;B_w\, w(t)\\[.5em]&#10;y(t) &amp;=&amp; C\, x(t) + v(t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9"/>
  <p:tag name="PICTUREFILESIZE" val="3152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'}_w \, B^{'T}_w \,    = B_w W B_w^T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111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(t) &amp;=&amp; y(t) - C\, \xh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0"/>
  <p:tag name="PICTUREFILESIZE" val="1015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\yt (t + \tau ) \yt^{ T}(t) \right  \} = V \delta(\tau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59"/>
  <p:tag name="PICTUREFILESIZE" val="1527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xh (t) &#10; &amp;=&amp;  A\, \xh(t)    + B \, u(t)   + L  \, \yt(t)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853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V &amp; 0 \\ 0 &amp; W&#10;\end{bmatrix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9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V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96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&#10;x^T(t_f) \, Q_{_f} \, x(t_f)&#10;+&#10;\int_0^{t_f}&#10;\left \{ &#10; x^T   \, C^T_{_Q}  C_{_Q} \, x  +&#10; u^T\, R  \,u &#10;\right \}\,&#10;dt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3"/>
  <p:tag name="PICTUREFILESIZE" val="3100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(t) &amp;=&amp; R^{-1} \, B^T \, P 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1"/>
  <p:tag name="PICTUREFILESIZE" val="776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- \frac{d}{dt} P(t)&amp;=&amp; &#10;A^T \, P + P \,A + C_{_Q}^T C_{_Q}  - P\,B\, R^{-1} \, B^T P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5"/>
  <p:tag name="PICTUREFILESIZE" val="2286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(t) &amp;=&amp; -K(t)\, x(t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3"/>
  <p:tag name="PICTUREFILESIZE" val="87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7"/>
  <p:tag name="PICTUREFILESIZE" val="266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t_f) &amp;=&amp; S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18"/>
  <p:tag name="PICTUREFILESIZE" val="51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w(s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4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o(s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22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\left [ I +G_o(s)&#10;\right ] \, V  \left [ I + G_o(-s)&#10;\right ]^{T} =   V + &#10;G_w(s) \, W  G^T_w(-s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6"/>
  <p:tag name="PICTUREFILESIZE" val="2460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\yt \yt} (s)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88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\yt \yt}(\tau) = E \left \{ \yt (t + \tau ) \yt^{ T}(t) \right  \}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7"/>
  <p:tag name="PICTUREFILESIZE" val="1635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w(s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4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o(s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22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[1 + G_o(s)] &amp;=&amp; [1 + C \Phi(s) L ] \\[.75em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8"/>
  <p:tag name="PICTUREFILESIZE" val="1034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\frac{C(s)}{A(s)} 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71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83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frac{{\rm det}(sI - A + LC )}{{\rm det}(sI - A)}  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1436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frac{C(-s)C(s)}{A(-s)A(s)}\, &#10;=  \left [ 1 + \rho \, &#10;\frac{B_w(-s)B_w(s)}&#10;{A(-s)A(s)}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0"/>
  <p:tag name="PICTUREFILESIZE" val="2872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rho  = \frac{W}{V} \ge  0 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7"/>
  <p:tag name="PICTUREFILESIZE" val="600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B_w(s)}{A(s)}  = G_w(s) =  C \Phi(s) B_w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3"/>
  <p:tag name="PICTUREFILESIZE" val="1991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C(s)}{A(s)} = \frac{{\rm det}(sI - A + LC )}{{\rm det}(sI - A)} 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52"/>
  <p:tag name="PICTUREFILESIZE" val="2064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S(s) = \frac{\tilde Y^o(s)}{Y(s)} = \frac{1}{ 1 + G_o(s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8"/>
  <p:tag name="PICTUREFILESIZE" val="1734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o(z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37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&amp;| 1 +G_o(j \omega) |^2=    1  + \frac{W}{V} &#10;| G_w(j \omega) |^2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1"/>
  <p:tag name="PICTUREFILESIZE" val="1556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C \Phi(s) L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92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s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296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6"/>
  <p:tag name="PICTUREFILESIZE" val="257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Y(s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15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Y(s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20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o(z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37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jw{j \omega}&#10;\usepackage{amsmath}&#10;\begin{document}&#10;\input{me232_eq}&#10;\input{cm_def}&#10;\beqns&#10;\label{eq:state-c}&#10;|( 1 + G_o(e^{\jw})  ) | &#10;\ge1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3"/>
  <p:tag name="PICTUREFILESIZE" val="875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jw{j \omega}&#10;\usepackage{amsmath}&#10;\begin{document}&#10;\input{me232_eq}&#10;\input{cm_def}&#10;\beqns&#10;G_o(e^{\jw})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3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C \Phi(s) L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92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s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296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Y(s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15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Y(s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20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5em}}_{\gamma \, G_o(z)} 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594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x(0)\}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2"/>
  <p:tag name="PICTUREFILESIZE" val="705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def\jw{j \omega}&#10;\usepackage{amsmath}&#10;\begin{document}&#10;\input{me232_eq}&#10;\input{cm_def}&#10;\beqns&#10;\label{eq:state-c}&#10;\gamma  = 1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29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jw{j \omega}&#10;\usepackage{amsmath}&#10;\begin{document}&#10;\input{me232_eq}&#10;\input{cm_def}&#10;\beqns&#10;\frac{1}{2} &lt; \gamma &lt; \infty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565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C \Phi(s) L \gamm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66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s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296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Y(s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15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Y(s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20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s)\, Y(s) =  B(s) \,  U(s) + C(s)\, \Yt (s)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1"/>
  <p:tag name="PICTUREFILESIZE" val="1822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(s) &amp;=&amp; {\rm det} \{ ( s I - A + LC ) \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2"/>
  <p:tag name="PICTUREFILESIZE" val="1374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s) &amp;=&amp;  {\rm det} \{ ( s I - A ) \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3"/>
  <p:tag name="PICTUREFILESIZE" val="1152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t (t)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29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tilde{x}^o(0)\tilde{x}^{oT}(0)\}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2"/>
  <p:tag name="PICTUREFILESIZE" val="1250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s) = \frac{B(s)}{A(s)}&#10;\,  U(s) + \frac{C(s)}{A(s)}&#10;\, \Yt (s)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8"/>
  <p:tag name="PICTUREFILESIZE" val="2365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C(s)}{A(s)}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"/>
  <p:tag name="PICTUREFILESIZE" val="614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B(s)}{A(s)}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"/>
  <p:tag name="PICTUREFILESIZE" val="604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0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2"/>
  <p:tag name="PICTUREFILESIZE" val="293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frac{d}{dt}x(t)  &amp;=&amp;  A\, x(t)   + B \, u(t)  + &#10;B_w\, w(t)\\[.5em]&#10;y(t) &amp;=&amp; C\, x(t) + v(t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9"/>
  <p:tag name="PICTUREFILESIZE" val="3152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7"/>
  <p:tag name="PICTUREFILESIZE" val="266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83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6"/>
  <p:tag name="PICTUREFILESIZE" val="257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k+1) &amp;\approx&amp;   &#10;\underbrace{\left [ I + \Delta t\, A \right]}&#10;_{A_d}  x(k) + &#10;\underbrace{B\, \Delta t}_{B_{d}}\,u(k)&#10;+ \underbrace{B_w\, \Delta t}_{B_{dw}}\,w(k)\\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48"/>
  <p:tag name="PICTUREFILESIZE" val="3801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 \approx \frac{1}{\Delta t} \, &#10;\int_{k \Delta t}^{(k+1) \Delta t}\,&#10;w(t) 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4"/>
  <p:tag name="PICTUREFILESIZE" val="203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^o(0)w^T(t)\} =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1077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\approx \frac{1}{\Delta t} \, &#10;\int_{k \Delta t}^{(k+1) \Delta t}\,&#10;v(t) 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930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amp;\approx&amp;   &#10;C x(k) + v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8"/>
  <p:tag name="PICTUREFILESIZE" val="1227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l) =  W_d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3"/>
  <p:tag name="PICTUREFILESIZE" val="128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_d(k)  &amp;=&amp; \frac{1}{\Delta t} \bar{W}(k)\\[.5em]&#10;\bar{W}(k) &amp;=&amp; \frac{1}{ \Delta t }\, &#10;\int_{k \Delta t}^{(k+1) \Delta t} &#10;W(t)  dt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313"/>
  <p:tag name="PICTUREFILESIZE" val="3560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\Delta t \to 0}  =  \bar{W}(k) = W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5"/>
  <p:tag name="PICTUREFILESIZE" val="119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_d(k)  &amp;=&amp; \frac{1}{\Delta t} \bar{V}(k)\\[.5em]&#10;\bar{V}(k) &amp;=&amp; \frac{1}{ \Delta t }\, &#10;\int_{k \Delta t}^{(k+1) \Delta t} &#10;V(t)  dt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300"/>
  <p:tag name="PICTUREFILESIZE" val="3286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\Delta t \to 0}  =  \bar{V}(k) = V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03"/>
  <p:tag name="PICTUREFILESIZE" val="1042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vv}}(k,l) =  V_d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9"/>
  <p:tag name="PICTUREFILESIZE" val="121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_d\, \xh^o(k)   + B_d \, u(k) + L_d(k)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1"/>
  <p:tag name="PICTUREFILESIZE" val="234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30652</TotalTime>
  <Words>667</Words>
  <Application>Microsoft Office PowerPoint</Application>
  <PresentationFormat>On-screen Show (4:3)</PresentationFormat>
  <Paragraphs>261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Design</vt:lpstr>
      <vt:lpstr>ME 233 Advanced Control II    Continuous time results 2  Kalman filters </vt:lpstr>
      <vt:lpstr>Outline</vt:lpstr>
      <vt:lpstr>Stochastic state model</vt:lpstr>
      <vt:lpstr>Assumptions</vt:lpstr>
      <vt:lpstr>Conditional estimation</vt:lpstr>
      <vt:lpstr>CT Kalman Filter</vt:lpstr>
      <vt:lpstr>Steady State KF  </vt:lpstr>
      <vt:lpstr>Steady State KF  </vt:lpstr>
      <vt:lpstr>Steady State Kalman Filter</vt:lpstr>
      <vt:lpstr>KF as a innovations (whitening) filter</vt:lpstr>
      <vt:lpstr>LQR duality</vt:lpstr>
      <vt:lpstr>Kalman Filter &amp; LQR Duality</vt:lpstr>
      <vt:lpstr>KF return difference equality</vt:lpstr>
      <vt:lpstr>KF root locus for SISO Systems</vt:lpstr>
      <vt:lpstr>KF symmetric root locus for SISO Systems</vt:lpstr>
      <vt:lpstr>KF Loop gain and phase margins (SISO)</vt:lpstr>
      <vt:lpstr>KF Loop phase margins (SISO)</vt:lpstr>
      <vt:lpstr>KF Loop gain margins (SISO)</vt:lpstr>
      <vt:lpstr>SISO ARMAX stochastic models</vt:lpstr>
      <vt:lpstr>SISO ARMAX stochastic models</vt:lpstr>
      <vt:lpstr>Outline</vt:lpstr>
      <vt:lpstr>Derivation of the CT Kalman Filter</vt:lpstr>
      <vt:lpstr>CT Kalman Filter</vt:lpstr>
      <vt:lpstr>Derivation of the CT Kalman Filter</vt:lpstr>
      <vt:lpstr>Derivation of the CT Kalman Filter</vt:lpstr>
      <vt:lpstr>Derivation of the CT Kalman Filter</vt:lpstr>
      <vt:lpstr>Derivation of the CT Kalman Filter</vt:lpstr>
      <vt:lpstr>Derivation of the CT Kalman Filter</vt:lpstr>
      <vt:lpstr>Derivation of the CT Kalman Filter</vt:lpstr>
      <vt:lpstr>Derivation of the CT Kalman Filter</vt:lpstr>
      <vt:lpstr>Derivation of the CT Kalman Filter</vt:lpstr>
      <vt:lpstr>Derivation of the CT Kalman Filter</vt:lpstr>
      <vt:lpstr>Derivation of the CT Kalman Filter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349</cp:revision>
  <dcterms:created xsi:type="dcterms:W3CDTF">2003-05-19T17:57:23Z</dcterms:created>
  <dcterms:modified xsi:type="dcterms:W3CDTF">2012-02-24T18:31:14Z</dcterms:modified>
</cp:coreProperties>
</file>