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882" r:id="rId3"/>
    <p:sldId id="883" r:id="rId4"/>
    <p:sldId id="884" r:id="rId5"/>
    <p:sldId id="885" r:id="rId6"/>
    <p:sldId id="886" r:id="rId7"/>
    <p:sldId id="887" r:id="rId8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34" autoAdjust="0"/>
  </p:normalViewPr>
  <p:slideViewPr>
    <p:cSldViewPr>
      <p:cViewPr varScale="1">
        <p:scale>
          <a:sx n="86" d="100"/>
          <a:sy n="86" d="100"/>
        </p:scale>
        <p:origin x="-5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129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DC28C34E-CCE0-46EF-9576-90720B2E5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C352-776E-421C-A668-D4CAFAFD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F3B5-B1CB-4FFD-A343-739A2F21B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D9-2DA7-4751-9B09-79EBCC77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1901-B57E-4A03-896A-403AACFA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7FC1-C82E-4F79-A130-7B6F7271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4B8E-616A-439A-BEF6-04E63998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C35D-44FF-44C2-8B6B-955E05317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9FC0-280F-49D3-8638-3700DED3A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7144F-374E-47D7-A65C-CCC7AE67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0579-069A-4B7E-B412-B75D82F4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733F-92E3-4D51-B7E3-319997BB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C6AB539A-3EFB-4B10-BCE3-FF7AF9CD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18.xml"/><Relationship Id="rId10" Type="http://schemas.openxmlformats.org/officeDocument/2006/relationships/image" Target="../media/image7.png"/><Relationship Id="rId4" Type="http://schemas.openxmlformats.org/officeDocument/2006/relationships/tags" Target="../tags/tag17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1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C657-10A8-45C7-AEB5-B87023E55DE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Continuous-time results 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Quadratic Gaussian (LQG)</a:t>
            </a:r>
            <a:br>
              <a:rPr lang="en-US" dirty="0" smtClean="0"/>
            </a:br>
            <a:r>
              <a:rPr lang="en-US" dirty="0" smtClean="0"/>
              <a:t>Optimal Control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(ME233 Class Notes pp.LQG1-LQG7)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7EECA-B0E3-4C79-B23B-104E6C8A2F9E}" type="slidenum">
              <a:rPr lang="en-US"/>
              <a:pPr/>
              <a:t>2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time stationary LQG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Cost: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 smtClean="0"/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Optimal control: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Where the gain is obtained from the solution of the steady state LQR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66565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0525" y="1520825"/>
            <a:ext cx="60261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52963" y="2817813"/>
            <a:ext cx="33686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5029200"/>
            <a:ext cx="2393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9700" y="5807075"/>
            <a:ext cx="6088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D1FBB-6788-4989-81F9-575AF0E61B75}" type="slidenum">
              <a:rPr lang="en-US"/>
              <a:pPr/>
              <a:t>3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Solution:</a:t>
            </a:r>
          </a:p>
          <a:p>
            <a:pPr eaLnBrk="1" hangingPunct="1"/>
            <a:r>
              <a:rPr lang="en-US" b="1" smtClean="0"/>
              <a:t>Kalman Filter Estimator: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675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2209800"/>
            <a:ext cx="58293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200400"/>
            <a:ext cx="37544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4876800"/>
            <a:ext cx="7356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3962400"/>
            <a:ext cx="266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757694-FB92-491C-A180-761DC32C909C}" type="slidenum">
              <a:rPr lang="en-US"/>
              <a:pPr/>
              <a:t>4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Solution: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b="1" smtClean="0"/>
              <a:t>Optimal cost: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6861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0550" y="3024188"/>
            <a:ext cx="545306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E0E3B-E135-42C7-97E1-C23DCA7C3162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The incremental optimal cost is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838200" y="4953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</a:t>
            </a:r>
          </a:p>
        </p:txBody>
      </p:sp>
      <p:pic>
        <p:nvPicPr>
          <p:cNvPr id="69638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1738" y="3352800"/>
            <a:ext cx="623252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8500" y="2117725"/>
            <a:ext cx="77120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0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74875" y="5767388"/>
            <a:ext cx="433387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7FF30-4366-4039-9C85-D629F9B2417C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62000" y="2362200"/>
            <a:ext cx="103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Note:</a:t>
            </a:r>
          </a:p>
        </p:txBody>
      </p:sp>
      <p:pic>
        <p:nvPicPr>
          <p:cNvPr id="70662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3962400"/>
            <a:ext cx="2393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4648200"/>
            <a:ext cx="266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5410200"/>
            <a:ext cx="7356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5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98663" y="1744663"/>
            <a:ext cx="433387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6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85875" y="3273425"/>
            <a:ext cx="56784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2DEFC-41CB-4507-921C-23756691FE74}" type="slidenum">
              <a:rPr lang="en-US"/>
              <a:pPr/>
              <a:t>7</a:t>
            </a:fld>
            <a:endParaRPr lang="en-US"/>
          </a:p>
        </p:txBody>
      </p:sp>
      <p:sp>
        <p:nvSpPr>
          <p:cNvPr id="716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</p:txBody>
      </p:sp>
      <p:sp>
        <p:nvSpPr>
          <p:cNvPr id="71685" name="Rectangle 1028"/>
          <p:cNvSpPr>
            <a:spLocks noChangeArrowheads="1"/>
          </p:cNvSpPr>
          <p:nvPr/>
        </p:nvSpPr>
        <p:spPr bwMode="auto">
          <a:xfrm>
            <a:off x="304800" y="1676400"/>
            <a:ext cx="164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last term:</a:t>
            </a:r>
          </a:p>
        </p:txBody>
      </p:sp>
      <p:sp>
        <p:nvSpPr>
          <p:cNvPr id="71686" name="Rectangle 1031"/>
          <p:cNvSpPr>
            <a:spLocks noChangeArrowheads="1"/>
          </p:cNvSpPr>
          <p:nvPr/>
        </p:nvSpPr>
        <p:spPr bwMode="auto">
          <a:xfrm>
            <a:off x="228600" y="4191000"/>
            <a:ext cx="166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first term:</a:t>
            </a:r>
          </a:p>
        </p:txBody>
      </p:sp>
      <p:pic>
        <p:nvPicPr>
          <p:cNvPr id="71687" name="Picture 103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1447800"/>
            <a:ext cx="43338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209800"/>
            <a:ext cx="641032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104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4724400"/>
            <a:ext cx="65532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0" name="Rectangle 1045"/>
          <p:cNvSpPr>
            <a:spLocks noChangeArrowheads="1"/>
          </p:cNvSpPr>
          <p:nvPr/>
        </p:nvSpPr>
        <p:spPr bwMode="auto">
          <a:xfrm>
            <a:off x="228600" y="5791200"/>
            <a:ext cx="139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Adding:</a:t>
            </a:r>
          </a:p>
        </p:txBody>
      </p:sp>
      <p:pic>
        <p:nvPicPr>
          <p:cNvPr id="71691" name="Picture 10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8800" y="6096000"/>
            <a:ext cx="545306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P &#10;\left [ B K M  + B_w W B^T_w  \right ]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7"/>
  <p:tag name="PICTUREFILESIZE" val="167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hat J}^o &amp;=&amp; \half x_o^T P(0) x_o + \half&#10;{\rm trace} \left [ P(0)  X_o \right ]\\&#10;&amp;&amp; + \int_0^T {\rm trace} \{ L^T(t) P(t) L(t) V(t) \}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417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 \lim_{T\to \infty} \frac{1}{T} \left \{ \hat{J}^o + \int_0^T {\rm Tr} [ QM(t) ]dt + &#10;{\rm Tr} [ SM(T)] \right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496"/>
  <p:tag name="PICTUREFILESIZE" val="304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 &#10; QM + L^T P L V   \right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4"/>
  <p:tag name="PICTUREFILESIZE" val="122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R^{-1}   B^T P  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4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= M\, C ^T\, V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0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 M  + M  A^T = - B_{w} W  B^T_{w}   &#10;  +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8"/>
  <p:tag name="PICTUREFILESIZE" val="2100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 &#10; QM + L^T P L V   \right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4"/>
  <p:tag name="PICTUREFILESIZE" val="122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= - A^T \, P - P \,A +   P\,B\, R^{-1} \, B^T P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3"/>
  <p:tag name="PICTUREFILESIZE" val="123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 &#10; Q M + L^T P L V   \right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4"/>
  <p:tag name="PICTUREFILESIZE" val="12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 J_s = \half \, E \{ x^T(t)  Q x(t)  + u^T(t) R u(t) \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211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 {\rm Tr} \left \{   L^T P L V  \right \} = \\ &#10;&amp;&amp; \hspace{1em} =  {\rm Tr}  \{ L^T P MC^T \} =  {\rm Tr}  \{ P MC^T L^T \} \\&#10;&amp;&amp; \hspace{1em} =  {\rm Tr}  \{ P MC^T   V ^{-1} C M \} \\&#10;&amp;&amp; \hspace{1em} =   {\rm Tr}  \{ P  [ A  M  + M  A^T + B_{w} W  B^T_{w} ]  \}&#10;\eeqns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1"/>
  <p:tag name="PICTUREFILESIZE" val="5127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{\rm Tr} \{ Q M \} = {\rm Tr} \{\left [ &#10;- A^T \, P - P \,A +   P\,B\, K &#10;  \right ] M \}\\&#10;&amp;&amp; \hspace{1em} = &#10; {\rm Tr} \{-   P M A^T - P \,A M +   P\,B\, K M&#10; \}&#10;\eeqns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335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P &#10;\left [ B K M  + B_w W B^T_w  \right ]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7"/>
  <p:tag name="PICTUREFILESIZE" val="167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t) = - K\, &#10; \xh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55"/>
  <p:tag name="PICTUREFILESIZE" val="77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R^{-1}   B^T P  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4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, P + P \,A + Q  - P\,B\, R^{-1} \, B^T P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7"/>
  <p:tag name="PICTUREFILESIZE" val="132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xh (t) &#10; &amp;=&amp;  A\, \xh(t)    + B \, u(t)   + L  \, \yt(t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85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(t) &amp;=&amp; y(t) - C\, \xh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0"/>
  <p:tag name="PICTUREFILESIZE" val="10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 M  + M  A^T = - B_{w} W  B^T_{w}   &#10;  +  M  C^T  V^{-1}  C M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8"/>
  <p:tag name="PICTUREFILESIZE" val="210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= M\, C ^T\, V^{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069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37420</TotalTime>
  <Words>99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ME 233 Advanced Control II    Continuous-time results 3  Linear Quadratic Gaussian (LQG) Optimal Control </vt:lpstr>
      <vt:lpstr>Continuous time stationary LQG</vt:lpstr>
      <vt:lpstr>Stationary LQG</vt:lpstr>
      <vt:lpstr>Stationary LQG</vt:lpstr>
      <vt:lpstr>Stationary LQG</vt:lpstr>
      <vt:lpstr>Stationary LQG</vt:lpstr>
      <vt:lpstr>Stationary LQG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384</cp:revision>
  <dcterms:created xsi:type="dcterms:W3CDTF">2003-05-19T17:57:23Z</dcterms:created>
  <dcterms:modified xsi:type="dcterms:W3CDTF">2012-02-24T18:31:10Z</dcterms:modified>
</cp:coreProperties>
</file>