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2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7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8.xml" ContentType="application/vnd.openxmlformats-officedocument.presentationml.notesSlide+xml"/>
  <Override PartName="/ppt/tags/tag62.xml" ContentType="application/vnd.openxmlformats-officedocument.presentationml.tags+xml"/>
  <Override PartName="/ppt/notesSlides/notesSlide19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0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1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2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3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4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5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6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27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8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29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30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31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32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33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34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35.xml" ContentType="application/vnd.openxmlformats-officedocument.presentationml.notesSl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36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37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38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39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40.xml" ContentType="application/vnd.openxmlformats-officedocument.presentationml.notesSlide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41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notesSlides/notesSlide42.xml" ContentType="application/vnd.openxmlformats-officedocument.presentationml.notesSlide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43.xml" ContentType="application/vnd.openxmlformats-officedocument.presentationml.notesSlid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notesSlides/notesSlide44.xml" ContentType="application/vnd.openxmlformats-officedocument.presentationml.notesSlide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notesSlides/notesSlide45.xml" ContentType="application/vnd.openxmlformats-officedocument.presentationml.notesSlid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46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47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notesSlides/notesSlide48.xml" ContentType="application/vnd.openxmlformats-officedocument.presentationml.notesSlide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49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notesSlides/notesSlide50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51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52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53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54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55.xml" ContentType="application/vnd.openxmlformats-officedocument.presentationml.notesSlide+xml"/>
  <Override PartName="/ppt/tags/tag287.xml" ContentType="application/vnd.openxmlformats-officedocument.presentationml.tags+xml"/>
  <Override PartName="/ppt/notesSlides/notesSlide56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notesSlides/notesSlide57.xml" ContentType="application/vnd.openxmlformats-officedocument.presentationml.notesSlid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58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notesSlides/notesSlide59.xml" ContentType="application/vnd.openxmlformats-officedocument.presentationml.notesSlide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notesSlides/notesSlide60.xml" ContentType="application/vnd.openxmlformats-officedocument.presentationml.notesSlide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61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notesSlides/notesSlide62.xml" ContentType="application/vnd.openxmlformats-officedocument.presentationml.notesSlide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63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notesSlides/notesSlide64.xml" ContentType="application/vnd.openxmlformats-officedocument.presentationml.notesSlide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65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notesSlides/notesSlide66.xml" ContentType="application/vnd.openxmlformats-officedocument.presentationml.notesSlide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notesSlides/notesSlide67.xml" ContentType="application/vnd.openxmlformats-officedocument.presentationml.notesSlide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notesSlides/notesSlide68.xml" ContentType="application/vnd.openxmlformats-officedocument.presentationml.notesSlide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69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70.xml" ContentType="application/vnd.openxmlformats-officedocument.presentationml.notesSl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notesSlides/notesSlide71.xml" ContentType="application/vnd.openxmlformats-officedocument.presentationml.notesSlide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256" r:id="rId2"/>
    <p:sldId id="1066" r:id="rId3"/>
    <p:sldId id="1141" r:id="rId4"/>
    <p:sldId id="1067" r:id="rId5"/>
    <p:sldId id="1069" r:id="rId6"/>
    <p:sldId id="1065" r:id="rId7"/>
    <p:sldId id="1068" r:id="rId8"/>
    <p:sldId id="1038" r:id="rId9"/>
    <p:sldId id="1070" r:id="rId10"/>
    <p:sldId id="1072" r:id="rId11"/>
    <p:sldId id="1080" r:id="rId12"/>
    <p:sldId id="1078" r:id="rId13"/>
    <p:sldId id="1079" r:id="rId14"/>
    <p:sldId id="1081" r:id="rId15"/>
    <p:sldId id="1082" r:id="rId16"/>
    <p:sldId id="1071" r:id="rId17"/>
    <p:sldId id="1131" r:id="rId18"/>
    <p:sldId id="1136" r:id="rId19"/>
    <p:sldId id="1095" r:id="rId20"/>
    <p:sldId id="1096" r:id="rId21"/>
    <p:sldId id="1097" r:id="rId22"/>
    <p:sldId id="1144" r:id="rId23"/>
    <p:sldId id="1077" r:id="rId24"/>
    <p:sldId id="1099" r:id="rId25"/>
    <p:sldId id="1100" r:id="rId26"/>
    <p:sldId id="1101" r:id="rId27"/>
    <p:sldId id="1102" r:id="rId28"/>
    <p:sldId id="1103" r:id="rId29"/>
    <p:sldId id="1104" r:id="rId30"/>
    <p:sldId id="1139" r:id="rId31"/>
    <p:sldId id="1129" r:id="rId32"/>
    <p:sldId id="1137" r:id="rId33"/>
    <p:sldId id="1138" r:id="rId34"/>
    <p:sldId id="1130" r:id="rId35"/>
    <p:sldId id="1133" r:id="rId36"/>
    <p:sldId id="1145" r:id="rId37"/>
    <p:sldId id="1132" r:id="rId38"/>
    <p:sldId id="1134" r:id="rId39"/>
    <p:sldId id="1135" r:id="rId40"/>
    <p:sldId id="1146" r:id="rId41"/>
    <p:sldId id="1155" r:id="rId42"/>
    <p:sldId id="1154" r:id="rId43"/>
    <p:sldId id="1111" r:id="rId44"/>
    <p:sldId id="1126" r:id="rId45"/>
    <p:sldId id="1124" r:id="rId46"/>
    <p:sldId id="1114" r:id="rId47"/>
    <p:sldId id="1115" r:id="rId48"/>
    <p:sldId id="1117" r:id="rId49"/>
    <p:sldId id="1118" r:id="rId50"/>
    <p:sldId id="1119" r:id="rId51"/>
    <p:sldId id="1127" r:id="rId52"/>
    <p:sldId id="1125" r:id="rId53"/>
    <p:sldId id="1123" r:id="rId54"/>
    <p:sldId id="1087" r:id="rId55"/>
    <p:sldId id="1088" r:id="rId56"/>
    <p:sldId id="1089" r:id="rId57"/>
    <p:sldId id="1090" r:id="rId58"/>
    <p:sldId id="1091" r:id="rId59"/>
    <p:sldId id="1093" r:id="rId60"/>
    <p:sldId id="1147" r:id="rId61"/>
    <p:sldId id="1148" r:id="rId62"/>
    <p:sldId id="1149" r:id="rId63"/>
    <p:sldId id="1151" r:id="rId64"/>
    <p:sldId id="1152" r:id="rId65"/>
    <p:sldId id="1153" r:id="rId66"/>
    <p:sldId id="1073" r:id="rId67"/>
    <p:sldId id="1083" r:id="rId68"/>
    <p:sldId id="1085" r:id="rId69"/>
    <p:sldId id="1040" r:id="rId70"/>
    <p:sldId id="979" r:id="rId71"/>
    <p:sldId id="1017" r:id="rId72"/>
    <p:sldId id="989" r:id="rId73"/>
    <p:sldId id="1015" r:id="rId74"/>
    <p:sldId id="982" r:id="rId75"/>
    <p:sldId id="1016" r:id="rId76"/>
    <p:sldId id="987" r:id="rId77"/>
    <p:sldId id="986" r:id="rId78"/>
    <p:sldId id="983" r:id="rId79"/>
    <p:sldId id="1021" r:id="rId80"/>
    <p:sldId id="1018" r:id="rId81"/>
    <p:sldId id="1019" r:id="rId82"/>
    <p:sldId id="1061" r:id="rId83"/>
    <p:sldId id="1034" r:id="rId84"/>
    <p:sldId id="1020" r:id="rId85"/>
    <p:sldId id="1022" r:id="rId86"/>
    <p:sldId id="1023" r:id="rId87"/>
    <p:sldId id="1035" r:id="rId88"/>
    <p:sldId id="1024" r:id="rId89"/>
    <p:sldId id="1025" r:id="rId90"/>
    <p:sldId id="1026" r:id="rId91"/>
  </p:sldIdLst>
  <p:sldSz cx="9144000" cy="6858000" type="screen4x3"/>
  <p:notesSz cx="9296400" cy="6858000"/>
  <p:custDataLst>
    <p:tags r:id="rId9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94677" autoAdjust="0"/>
  </p:normalViewPr>
  <p:slideViewPr>
    <p:cSldViewPr>
      <p:cViewPr>
        <p:scale>
          <a:sx n="80" d="100"/>
          <a:sy n="80" d="100"/>
        </p:scale>
        <p:origin x="-714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9" d="100"/>
          <a:sy n="119" d="100"/>
        </p:scale>
        <p:origin x="-2202" y="-96"/>
      </p:cViewPr>
      <p:guideLst>
        <p:guide orient="horz" pos="2160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Relationship Id="rId9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26289" cy="34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 defTabSz="919898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0113" y="1"/>
            <a:ext cx="4026288" cy="34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 algn="r" defTabSz="919898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515809"/>
            <a:ext cx="4026289" cy="34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 defTabSz="919898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0113" y="6515809"/>
            <a:ext cx="4026288" cy="34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 algn="r" defTabSz="919898">
              <a:defRPr sz="1200" i="0">
                <a:latin typeface="Times New Roman" pitchFamily="18" charset="0"/>
              </a:defRPr>
            </a:lvl1pPr>
          </a:lstStyle>
          <a:p>
            <a:fld id="{906DD737-5BFE-4A97-A957-C2E4468EF4C7}" type="slidenum">
              <a:rPr lang="en-US"/>
              <a:pPr/>
              <a:t>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075783" cy="325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5" tIns="43598" rIns="87195" bIns="43598" numCol="1" anchor="t" anchorCtr="0" compatLnSpc="1">
            <a:prstTxWarp prst="textNoShape">
              <a:avLst/>
            </a:prstTxWarp>
          </a:bodyPr>
          <a:lstStyle>
            <a:lvl1pPr defTabSz="872069">
              <a:defRPr sz="11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39988" y="0"/>
            <a:ext cx="4073629" cy="325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5" tIns="43598" rIns="87195" bIns="43598" numCol="1" anchor="t" anchorCtr="0" compatLnSpc="1">
            <a:prstTxWarp prst="textNoShape">
              <a:avLst/>
            </a:prstTxWarp>
          </a:bodyPr>
          <a:lstStyle>
            <a:lvl1pPr algn="r" defTabSz="872069">
              <a:defRPr sz="11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2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13063" y="490538"/>
            <a:ext cx="3489325" cy="2616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61039" y="3270884"/>
            <a:ext cx="6791537" cy="3051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5" tIns="43598" rIns="87195" bIns="435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540589"/>
            <a:ext cx="4075783" cy="326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5" tIns="43598" rIns="87195" bIns="43598" numCol="1" anchor="b" anchorCtr="0" compatLnSpc="1">
            <a:prstTxWarp prst="textNoShape">
              <a:avLst/>
            </a:prstTxWarp>
          </a:bodyPr>
          <a:lstStyle>
            <a:lvl1pPr defTabSz="872069">
              <a:defRPr sz="11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9988" y="6540589"/>
            <a:ext cx="4073629" cy="326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5" tIns="43598" rIns="87195" bIns="43598" numCol="1" anchor="b" anchorCtr="0" compatLnSpc="1">
            <a:prstTxWarp prst="textNoShape">
              <a:avLst/>
            </a:prstTxWarp>
          </a:bodyPr>
          <a:lstStyle>
            <a:lvl1pPr algn="r" defTabSz="872069">
              <a:defRPr sz="1100">
                <a:latin typeface="Times New Roman" pitchFamily="18" charset="0"/>
              </a:defRPr>
            </a:lvl1pPr>
          </a:lstStyle>
          <a:p>
            <a:fld id="{B28D277E-BB00-4122-93B5-0CA8F288AB9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77E-BB00-4122-93B5-0CA8F288AB9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8BB64-50AC-47E9-8F92-0D0EFA807C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41A06-A346-4AD3-9B39-23D3AE5423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46678-2F57-4C4C-9A85-F9D7BEB6DF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9DC276-56FD-4094-81F9-9516D28BEB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68B32-8ADE-4F7C-8192-203E29A99C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D0A9E3-9799-4C97-8589-EDC4342E45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AF10C-1A35-40C7-9467-8CAF749CB1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F80B1-7E46-4A7F-BE37-9823AB2658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56D1E-4739-4A1A-9771-068A63AA06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9A1FD-4E68-4C96-81EC-8BEDF9962A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71868-ACB4-406F-921C-DC1A0A1AA0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Times New Roman" pitchFamily="18" charset="0"/>
              </a:defRPr>
            </a:lvl1pPr>
          </a:lstStyle>
          <a:p>
            <a:fld id="{4DAFBBDF-CCAC-4D6D-8FB4-92A45B44EF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34.xml"/><Relationship Id="rId7" Type="http://schemas.openxmlformats.org/officeDocument/2006/relationships/image" Target="../media/image25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37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9.png"/><Relationship Id="rId5" Type="http://schemas.openxmlformats.org/officeDocument/2006/relationships/tags" Target="../tags/tag39.xml"/><Relationship Id="rId10" Type="http://schemas.openxmlformats.org/officeDocument/2006/relationships/image" Target="../media/image28.png"/><Relationship Id="rId4" Type="http://schemas.openxmlformats.org/officeDocument/2006/relationships/tags" Target="../tags/tag38.xml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2.emf"/><Relationship Id="rId3" Type="http://schemas.openxmlformats.org/officeDocument/2006/relationships/tags" Target="../tags/tag42.xml"/><Relationship Id="rId7" Type="http://schemas.openxmlformats.org/officeDocument/2006/relationships/notesSlide" Target="../notesSlides/notesSlide13.xml"/><Relationship Id="rId12" Type="http://schemas.openxmlformats.org/officeDocument/2006/relationships/image" Target="../media/image27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9.png"/><Relationship Id="rId5" Type="http://schemas.openxmlformats.org/officeDocument/2006/relationships/tags" Target="../tags/tag44.xml"/><Relationship Id="rId10" Type="http://schemas.openxmlformats.org/officeDocument/2006/relationships/image" Target="../media/image24.png"/><Relationship Id="rId4" Type="http://schemas.openxmlformats.org/officeDocument/2006/relationships/tags" Target="../tags/tag43.xml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49.xml"/><Relationship Id="rId7" Type="http://schemas.openxmlformats.org/officeDocument/2006/relationships/image" Target="../media/image33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6.png"/><Relationship Id="rId4" Type="http://schemas.openxmlformats.org/officeDocument/2006/relationships/tags" Target="../tags/tag50.xml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34.png"/><Relationship Id="rId5" Type="http://schemas.openxmlformats.org/officeDocument/2006/relationships/image" Target="../media/image37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55.xml"/><Relationship Id="rId7" Type="http://schemas.openxmlformats.org/officeDocument/2006/relationships/image" Target="../media/image2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4" Type="http://schemas.openxmlformats.org/officeDocument/2006/relationships/tags" Target="../tags/tag56.xml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59.xml"/><Relationship Id="rId7" Type="http://schemas.openxmlformats.org/officeDocument/2006/relationships/notesSlide" Target="../notesSlides/notesSlide18.xml"/><Relationship Id="rId12" Type="http://schemas.openxmlformats.org/officeDocument/2006/relationships/image" Target="../media/image45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4.png"/><Relationship Id="rId5" Type="http://schemas.openxmlformats.org/officeDocument/2006/relationships/tags" Target="../tags/tag61.xml"/><Relationship Id="rId10" Type="http://schemas.openxmlformats.org/officeDocument/2006/relationships/image" Target="../media/image43.png"/><Relationship Id="rId4" Type="http://schemas.openxmlformats.org/officeDocument/2006/relationships/tags" Target="../tags/tag60.xml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image" Target="../media/image48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47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68.xml"/><Relationship Id="rId7" Type="http://schemas.openxmlformats.org/officeDocument/2006/relationships/image" Target="../media/image2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9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72.xml"/><Relationship Id="rId7" Type="http://schemas.openxmlformats.org/officeDocument/2006/relationships/image" Target="../media/image51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4.png"/><Relationship Id="rId4" Type="http://schemas.openxmlformats.org/officeDocument/2006/relationships/tags" Target="../tags/tag73.xml"/><Relationship Id="rId9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76.xml"/><Relationship Id="rId7" Type="http://schemas.openxmlformats.org/officeDocument/2006/relationships/image" Target="../media/image56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55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79.xml"/><Relationship Id="rId7" Type="http://schemas.openxmlformats.org/officeDocument/2006/relationships/notesSlide" Target="../notesSlides/notesSlide24.xml"/><Relationship Id="rId12" Type="http://schemas.openxmlformats.org/officeDocument/2006/relationships/image" Target="../media/image61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5" Type="http://schemas.openxmlformats.org/officeDocument/2006/relationships/tags" Target="../tags/tag81.xml"/><Relationship Id="rId10" Type="http://schemas.openxmlformats.org/officeDocument/2006/relationships/image" Target="../media/image60.png"/><Relationship Id="rId4" Type="http://schemas.openxmlformats.org/officeDocument/2006/relationships/tags" Target="../tags/tag80.xml"/><Relationship Id="rId9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57.png"/><Relationship Id="rId5" Type="http://schemas.openxmlformats.org/officeDocument/2006/relationships/image" Target="../media/image59.png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86.xml"/><Relationship Id="rId7" Type="http://schemas.openxmlformats.org/officeDocument/2006/relationships/image" Target="../media/image62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5.png"/><Relationship Id="rId4" Type="http://schemas.openxmlformats.org/officeDocument/2006/relationships/tags" Target="../tags/tag87.xml"/><Relationship Id="rId9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tags" Target="../tags/tag92.xml"/><Relationship Id="rId7" Type="http://schemas.openxmlformats.org/officeDocument/2006/relationships/image" Target="../media/image68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1.png"/><Relationship Id="rId4" Type="http://schemas.openxmlformats.org/officeDocument/2006/relationships/tags" Target="../tags/tag93.xml"/><Relationship Id="rId9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tags" Target="../tags/tag96.xml"/><Relationship Id="rId7" Type="http://schemas.openxmlformats.org/officeDocument/2006/relationships/image" Target="../media/image68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4.png"/><Relationship Id="rId4" Type="http://schemas.openxmlformats.org/officeDocument/2006/relationships/tags" Target="../tags/tag97.xml"/><Relationship Id="rId9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tags" Target="../tags/tag10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10" Type="http://schemas.openxmlformats.org/officeDocument/2006/relationships/image" Target="../media/image77.png"/><Relationship Id="rId4" Type="http://schemas.openxmlformats.org/officeDocument/2006/relationships/tags" Target="../tags/tag102.xml"/><Relationship Id="rId9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tags" Target="../tags/tag10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image" Target="../media/image75.png"/><Relationship Id="rId5" Type="http://schemas.openxmlformats.org/officeDocument/2006/relationships/tags" Target="../tags/tag109.xml"/><Relationship Id="rId10" Type="http://schemas.openxmlformats.org/officeDocument/2006/relationships/image" Target="../media/image76.png"/><Relationship Id="rId4" Type="http://schemas.openxmlformats.org/officeDocument/2006/relationships/tags" Target="../tags/tag108.xml"/><Relationship Id="rId9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113.xml"/><Relationship Id="rId7" Type="http://schemas.openxmlformats.org/officeDocument/2006/relationships/image" Target="../media/image69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5.png"/><Relationship Id="rId5" Type="http://schemas.openxmlformats.org/officeDocument/2006/relationships/tags" Target="../tags/tag115.xml"/><Relationship Id="rId10" Type="http://schemas.openxmlformats.org/officeDocument/2006/relationships/image" Target="../media/image44.png"/><Relationship Id="rId4" Type="http://schemas.openxmlformats.org/officeDocument/2006/relationships/tags" Target="../tags/tag114.xml"/><Relationship Id="rId9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tags" Target="../tags/tag118.xml"/><Relationship Id="rId7" Type="http://schemas.openxmlformats.org/officeDocument/2006/relationships/image" Target="../media/image80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4.png"/><Relationship Id="rId5" Type="http://schemas.openxmlformats.org/officeDocument/2006/relationships/tags" Target="../tags/tag120.xml"/><Relationship Id="rId10" Type="http://schemas.openxmlformats.org/officeDocument/2006/relationships/image" Target="../media/image83.png"/><Relationship Id="rId4" Type="http://schemas.openxmlformats.org/officeDocument/2006/relationships/tags" Target="../tags/tag119.xml"/><Relationship Id="rId9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image" Target="../media/image85.png"/><Relationship Id="rId4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7" Type="http://schemas.openxmlformats.org/officeDocument/2006/relationships/image" Target="../media/image87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image" Target="../media/image86.png"/><Relationship Id="rId5" Type="http://schemas.openxmlformats.org/officeDocument/2006/relationships/image" Target="../media/image69.png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1.xml"/><Relationship Id="rId7" Type="http://schemas.openxmlformats.org/officeDocument/2006/relationships/image" Target="../media/image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31.xml"/><Relationship Id="rId7" Type="http://schemas.openxmlformats.org/officeDocument/2006/relationships/image" Target="../media/image5.png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34.xml"/><Relationship Id="rId7" Type="http://schemas.openxmlformats.org/officeDocument/2006/relationships/image" Target="../media/image7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tags" Target="../tags/tag137.xml"/><Relationship Id="rId7" Type="http://schemas.openxmlformats.org/officeDocument/2006/relationships/image" Target="../media/image88.png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1.png"/><Relationship Id="rId4" Type="http://schemas.openxmlformats.org/officeDocument/2006/relationships/tags" Target="../tags/tag138.xml"/><Relationship Id="rId9" Type="http://schemas.openxmlformats.org/officeDocument/2006/relationships/image" Target="../media/image9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tags" Target="../tags/tag141.xml"/><Relationship Id="rId7" Type="http://schemas.openxmlformats.org/officeDocument/2006/relationships/image" Target="../media/image92.png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4.png"/><Relationship Id="rId4" Type="http://schemas.openxmlformats.org/officeDocument/2006/relationships/tags" Target="../tags/tag142.xml"/><Relationship Id="rId9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tags" Target="../tags/tag145.xml"/><Relationship Id="rId7" Type="http://schemas.openxmlformats.org/officeDocument/2006/relationships/notesSlide" Target="../notesSlides/notesSlide34.xml"/><Relationship Id="rId12" Type="http://schemas.openxmlformats.org/officeDocument/2006/relationships/image" Target="../media/image99.png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8.png"/><Relationship Id="rId5" Type="http://schemas.openxmlformats.org/officeDocument/2006/relationships/tags" Target="../tags/tag147.xml"/><Relationship Id="rId10" Type="http://schemas.openxmlformats.org/officeDocument/2006/relationships/image" Target="../media/image97.png"/><Relationship Id="rId4" Type="http://schemas.openxmlformats.org/officeDocument/2006/relationships/tags" Target="../tags/tag146.xml"/><Relationship Id="rId9" Type="http://schemas.openxmlformats.org/officeDocument/2006/relationships/image" Target="../media/image9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tags" Target="../tags/tag150.xml"/><Relationship Id="rId7" Type="http://schemas.openxmlformats.org/officeDocument/2006/relationships/notesSlide" Target="../notesSlides/notesSlide35.xml"/><Relationship Id="rId12" Type="http://schemas.openxmlformats.org/officeDocument/2006/relationships/image" Target="../media/image104.png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3.png"/><Relationship Id="rId5" Type="http://schemas.openxmlformats.org/officeDocument/2006/relationships/tags" Target="../tags/tag152.xml"/><Relationship Id="rId10" Type="http://schemas.openxmlformats.org/officeDocument/2006/relationships/image" Target="../media/image102.png"/><Relationship Id="rId4" Type="http://schemas.openxmlformats.org/officeDocument/2006/relationships/tags" Target="../tags/tag151.xml"/><Relationship Id="rId9" Type="http://schemas.openxmlformats.org/officeDocument/2006/relationships/image" Target="../media/image10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tags" Target="../tags/tag155.xml"/><Relationship Id="rId7" Type="http://schemas.openxmlformats.org/officeDocument/2006/relationships/image" Target="../media/image104.png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image" Target="../media/image105.png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13" Type="http://schemas.openxmlformats.org/officeDocument/2006/relationships/image" Target="../media/image110.png"/><Relationship Id="rId3" Type="http://schemas.openxmlformats.org/officeDocument/2006/relationships/tags" Target="../tags/tag15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9.png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image" Target="../media/image88.png"/><Relationship Id="rId5" Type="http://schemas.openxmlformats.org/officeDocument/2006/relationships/tags" Target="../tags/tag160.xml"/><Relationship Id="rId10" Type="http://schemas.openxmlformats.org/officeDocument/2006/relationships/image" Target="../media/image108.png"/><Relationship Id="rId4" Type="http://schemas.openxmlformats.org/officeDocument/2006/relationships/tags" Target="../tags/tag159.xml"/><Relationship Id="rId9" Type="http://schemas.openxmlformats.org/officeDocument/2006/relationships/image" Target="../media/image107.png"/><Relationship Id="rId14" Type="http://schemas.openxmlformats.org/officeDocument/2006/relationships/image" Target="../media/image9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8.xml"/><Relationship Id="rId13" Type="http://schemas.openxmlformats.org/officeDocument/2006/relationships/image" Target="../media/image107.png"/><Relationship Id="rId3" Type="http://schemas.openxmlformats.org/officeDocument/2006/relationships/tags" Target="../tags/tag16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8.png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image" Target="../media/image112.png"/><Relationship Id="rId5" Type="http://schemas.openxmlformats.org/officeDocument/2006/relationships/tags" Target="../tags/tag166.xml"/><Relationship Id="rId10" Type="http://schemas.openxmlformats.org/officeDocument/2006/relationships/image" Target="../media/image110.png"/><Relationship Id="rId4" Type="http://schemas.openxmlformats.org/officeDocument/2006/relationships/tags" Target="../tags/tag165.xml"/><Relationship Id="rId9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4.xml"/><Relationship Id="rId7" Type="http://schemas.openxmlformats.org/officeDocument/2006/relationships/image" Target="../media/image1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tags" Target="../tags/tag170.xml"/><Relationship Id="rId7" Type="http://schemas.openxmlformats.org/officeDocument/2006/relationships/notesSlide" Target="../notesSlides/notesSlide39.xml"/><Relationship Id="rId12" Type="http://schemas.openxmlformats.org/officeDocument/2006/relationships/image" Target="../media/image101.png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0.png"/><Relationship Id="rId5" Type="http://schemas.openxmlformats.org/officeDocument/2006/relationships/tags" Target="../tags/tag172.xml"/><Relationship Id="rId10" Type="http://schemas.openxmlformats.org/officeDocument/2006/relationships/image" Target="../media/image90.png"/><Relationship Id="rId4" Type="http://schemas.openxmlformats.org/officeDocument/2006/relationships/tags" Target="../tags/tag171.xml"/><Relationship Id="rId9" Type="http://schemas.openxmlformats.org/officeDocument/2006/relationships/image" Target="../media/image11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tags" Target="../tags/tag175.xml"/><Relationship Id="rId7" Type="http://schemas.openxmlformats.org/officeDocument/2006/relationships/notesSlide" Target="../notesSlides/notesSlide40.xml"/><Relationship Id="rId12" Type="http://schemas.openxmlformats.org/officeDocument/2006/relationships/image" Target="../media/image117.png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6.png"/><Relationship Id="rId5" Type="http://schemas.openxmlformats.org/officeDocument/2006/relationships/tags" Target="../tags/tag177.xml"/><Relationship Id="rId10" Type="http://schemas.openxmlformats.org/officeDocument/2006/relationships/image" Target="../media/image115.png"/><Relationship Id="rId4" Type="http://schemas.openxmlformats.org/officeDocument/2006/relationships/tags" Target="../tags/tag176.xml"/><Relationship Id="rId9" Type="http://schemas.openxmlformats.org/officeDocument/2006/relationships/image" Target="../media/image11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tags" Target="../tags/tag180.xml"/><Relationship Id="rId7" Type="http://schemas.openxmlformats.org/officeDocument/2006/relationships/image" Target="../media/image119.png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image" Target="../media/image118.png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tags" Target="../tags/tag183.xml"/><Relationship Id="rId7" Type="http://schemas.openxmlformats.org/officeDocument/2006/relationships/image" Target="../media/image114.png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1.png"/><Relationship Id="rId4" Type="http://schemas.openxmlformats.org/officeDocument/2006/relationships/tags" Target="../tags/tag184.xml"/><Relationship Id="rId9" Type="http://schemas.openxmlformats.org/officeDocument/2006/relationships/image" Target="../media/image12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tags" Target="../tags/tag187.xml"/><Relationship Id="rId7" Type="http://schemas.openxmlformats.org/officeDocument/2006/relationships/image" Target="../media/image122.png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5.png"/><Relationship Id="rId4" Type="http://schemas.openxmlformats.org/officeDocument/2006/relationships/tags" Target="../tags/tag188.xml"/><Relationship Id="rId9" Type="http://schemas.openxmlformats.org/officeDocument/2006/relationships/image" Target="../media/image12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196.xml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3" Type="http://schemas.openxmlformats.org/officeDocument/2006/relationships/tags" Target="../tags/tag191.xml"/><Relationship Id="rId7" Type="http://schemas.openxmlformats.org/officeDocument/2006/relationships/tags" Target="../tags/tag195.xml"/><Relationship Id="rId12" Type="http://schemas.openxmlformats.org/officeDocument/2006/relationships/image" Target="../media/image127.emf"/><Relationship Id="rId17" Type="http://schemas.openxmlformats.org/officeDocument/2006/relationships/image" Target="../media/image132.png"/><Relationship Id="rId2" Type="http://schemas.openxmlformats.org/officeDocument/2006/relationships/tags" Target="../tags/tag190.xml"/><Relationship Id="rId16" Type="http://schemas.openxmlformats.org/officeDocument/2006/relationships/image" Target="../media/image131.png"/><Relationship Id="rId20" Type="http://schemas.openxmlformats.org/officeDocument/2006/relationships/image" Target="../media/image67.png"/><Relationship Id="rId1" Type="http://schemas.openxmlformats.org/officeDocument/2006/relationships/tags" Target="../tags/tag189.xml"/><Relationship Id="rId6" Type="http://schemas.openxmlformats.org/officeDocument/2006/relationships/tags" Target="../tags/tag194.xml"/><Relationship Id="rId11" Type="http://schemas.openxmlformats.org/officeDocument/2006/relationships/image" Target="../media/image126.emf"/><Relationship Id="rId5" Type="http://schemas.openxmlformats.org/officeDocument/2006/relationships/tags" Target="../tags/tag193.xml"/><Relationship Id="rId15" Type="http://schemas.openxmlformats.org/officeDocument/2006/relationships/image" Target="../media/image130.png"/><Relationship Id="rId10" Type="http://schemas.openxmlformats.org/officeDocument/2006/relationships/notesSlide" Target="../notesSlides/notesSlide44.xml"/><Relationship Id="rId19" Type="http://schemas.openxmlformats.org/officeDocument/2006/relationships/image" Target="../media/image134.png"/><Relationship Id="rId4" Type="http://schemas.openxmlformats.org/officeDocument/2006/relationships/tags" Target="../tags/tag19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image" Target="../media/image136.emf"/><Relationship Id="rId17" Type="http://schemas.openxmlformats.org/officeDocument/2006/relationships/image" Target="../media/image132.png"/><Relationship Id="rId2" Type="http://schemas.openxmlformats.org/officeDocument/2006/relationships/tags" Target="../tags/tag198.xml"/><Relationship Id="rId16" Type="http://schemas.openxmlformats.org/officeDocument/2006/relationships/image" Target="../media/image131.png"/><Relationship Id="rId20" Type="http://schemas.openxmlformats.org/officeDocument/2006/relationships/image" Target="../media/image137.png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image" Target="../media/image135.emf"/><Relationship Id="rId5" Type="http://schemas.openxmlformats.org/officeDocument/2006/relationships/tags" Target="../tags/tag201.xml"/><Relationship Id="rId15" Type="http://schemas.openxmlformats.org/officeDocument/2006/relationships/image" Target="../media/image130.png"/><Relationship Id="rId10" Type="http://schemas.openxmlformats.org/officeDocument/2006/relationships/notesSlide" Target="../notesSlides/notesSlide45.xml"/><Relationship Id="rId19" Type="http://schemas.openxmlformats.org/officeDocument/2006/relationships/image" Target="../media/image134.png"/><Relationship Id="rId4" Type="http://schemas.openxmlformats.org/officeDocument/2006/relationships/tags" Target="../tags/tag20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image" Target="../media/image139.emf"/><Relationship Id="rId17" Type="http://schemas.openxmlformats.org/officeDocument/2006/relationships/image" Target="../media/image132.png"/><Relationship Id="rId2" Type="http://schemas.openxmlformats.org/officeDocument/2006/relationships/tags" Target="../tags/tag206.xml"/><Relationship Id="rId16" Type="http://schemas.openxmlformats.org/officeDocument/2006/relationships/image" Target="../media/image131.png"/><Relationship Id="rId20" Type="http://schemas.openxmlformats.org/officeDocument/2006/relationships/image" Target="../media/image140.png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image" Target="../media/image138.emf"/><Relationship Id="rId5" Type="http://schemas.openxmlformats.org/officeDocument/2006/relationships/tags" Target="../tags/tag209.xml"/><Relationship Id="rId15" Type="http://schemas.openxmlformats.org/officeDocument/2006/relationships/image" Target="../media/image130.png"/><Relationship Id="rId10" Type="http://schemas.openxmlformats.org/officeDocument/2006/relationships/notesSlide" Target="../notesSlides/notesSlide46.xml"/><Relationship Id="rId19" Type="http://schemas.openxmlformats.org/officeDocument/2006/relationships/image" Target="../media/image134.png"/><Relationship Id="rId4" Type="http://schemas.openxmlformats.org/officeDocument/2006/relationships/tags" Target="../tags/tag20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image" Target="../media/image142.emf"/><Relationship Id="rId17" Type="http://schemas.openxmlformats.org/officeDocument/2006/relationships/image" Target="../media/image132.png"/><Relationship Id="rId2" Type="http://schemas.openxmlformats.org/officeDocument/2006/relationships/tags" Target="../tags/tag214.xml"/><Relationship Id="rId16" Type="http://schemas.openxmlformats.org/officeDocument/2006/relationships/image" Target="../media/image131.png"/><Relationship Id="rId20" Type="http://schemas.openxmlformats.org/officeDocument/2006/relationships/image" Target="../media/image143.png"/><Relationship Id="rId1" Type="http://schemas.openxmlformats.org/officeDocument/2006/relationships/tags" Target="../tags/tag213.xml"/><Relationship Id="rId6" Type="http://schemas.openxmlformats.org/officeDocument/2006/relationships/tags" Target="../tags/tag218.xml"/><Relationship Id="rId11" Type="http://schemas.openxmlformats.org/officeDocument/2006/relationships/image" Target="../media/image141.emf"/><Relationship Id="rId5" Type="http://schemas.openxmlformats.org/officeDocument/2006/relationships/tags" Target="../tags/tag217.xml"/><Relationship Id="rId15" Type="http://schemas.openxmlformats.org/officeDocument/2006/relationships/image" Target="../media/image130.png"/><Relationship Id="rId10" Type="http://schemas.openxmlformats.org/officeDocument/2006/relationships/notesSlide" Target="../notesSlides/notesSlide47.xml"/><Relationship Id="rId19" Type="http://schemas.openxmlformats.org/officeDocument/2006/relationships/image" Target="../media/image134.png"/><Relationship Id="rId4" Type="http://schemas.openxmlformats.org/officeDocument/2006/relationships/tags" Target="../tags/tag21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7.xml"/><Relationship Id="rId7" Type="http://schemas.openxmlformats.org/officeDocument/2006/relationships/image" Target="../media/image11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5" Type="http://schemas.openxmlformats.org/officeDocument/2006/relationships/image" Target="../media/image85.png"/><Relationship Id="rId4" Type="http://schemas.openxmlformats.org/officeDocument/2006/relationships/image" Target="../media/image6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3" Type="http://schemas.openxmlformats.org/officeDocument/2006/relationships/tags" Target="../tags/tag22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48.png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11" Type="http://schemas.openxmlformats.org/officeDocument/2006/relationships/image" Target="../media/image147.png"/><Relationship Id="rId5" Type="http://schemas.openxmlformats.org/officeDocument/2006/relationships/tags" Target="../tags/tag227.xml"/><Relationship Id="rId10" Type="http://schemas.openxmlformats.org/officeDocument/2006/relationships/image" Target="../media/image146.png"/><Relationship Id="rId4" Type="http://schemas.openxmlformats.org/officeDocument/2006/relationships/tags" Target="../tags/tag226.xml"/><Relationship Id="rId9" Type="http://schemas.openxmlformats.org/officeDocument/2006/relationships/image" Target="../media/image145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54.png"/><Relationship Id="rId3" Type="http://schemas.openxmlformats.org/officeDocument/2006/relationships/tags" Target="../tags/tag231.xml"/><Relationship Id="rId7" Type="http://schemas.openxmlformats.org/officeDocument/2006/relationships/tags" Target="../tags/tag235.xml"/><Relationship Id="rId12" Type="http://schemas.openxmlformats.org/officeDocument/2006/relationships/image" Target="../media/image153.png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11" Type="http://schemas.openxmlformats.org/officeDocument/2006/relationships/image" Target="../media/image152.png"/><Relationship Id="rId5" Type="http://schemas.openxmlformats.org/officeDocument/2006/relationships/tags" Target="../tags/tag233.xml"/><Relationship Id="rId15" Type="http://schemas.openxmlformats.org/officeDocument/2006/relationships/image" Target="../media/image156.png"/><Relationship Id="rId10" Type="http://schemas.openxmlformats.org/officeDocument/2006/relationships/image" Target="../media/image151.png"/><Relationship Id="rId4" Type="http://schemas.openxmlformats.org/officeDocument/2006/relationships/tags" Target="../tags/tag232.xml"/><Relationship Id="rId9" Type="http://schemas.openxmlformats.org/officeDocument/2006/relationships/image" Target="../media/image150.png"/><Relationship Id="rId14" Type="http://schemas.openxmlformats.org/officeDocument/2006/relationships/image" Target="../media/image155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tags" Target="../tags/tag238.xml"/><Relationship Id="rId7" Type="http://schemas.openxmlformats.org/officeDocument/2006/relationships/image" Target="../media/image158.png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image" Target="../media/image15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9.xml"/><Relationship Id="rId9" Type="http://schemas.openxmlformats.org/officeDocument/2006/relationships/image" Target="../media/image16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3" Type="http://schemas.openxmlformats.org/officeDocument/2006/relationships/tags" Target="../tags/tag242.xml"/><Relationship Id="rId7" Type="http://schemas.openxmlformats.org/officeDocument/2006/relationships/tags" Target="../tags/tag246.xml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" Type="http://schemas.openxmlformats.org/officeDocument/2006/relationships/tags" Target="../tags/tag241.xml"/><Relationship Id="rId16" Type="http://schemas.openxmlformats.org/officeDocument/2006/relationships/image" Target="../media/image162.png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image" Target="../media/image157.png"/><Relationship Id="rId5" Type="http://schemas.openxmlformats.org/officeDocument/2006/relationships/tags" Target="../tags/tag244.xml"/><Relationship Id="rId15" Type="http://schemas.openxmlformats.org/officeDocument/2006/relationships/image" Target="../media/image16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65.png"/><Relationship Id="rId4" Type="http://schemas.openxmlformats.org/officeDocument/2006/relationships/tags" Target="../tags/tag243.xml"/><Relationship Id="rId9" Type="http://schemas.openxmlformats.org/officeDocument/2006/relationships/tags" Target="../tags/tag248.xml"/><Relationship Id="rId14" Type="http://schemas.openxmlformats.org/officeDocument/2006/relationships/image" Target="../media/image16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tags" Target="../tags/tag251.xml"/><Relationship Id="rId7" Type="http://schemas.openxmlformats.org/officeDocument/2006/relationships/image" Target="../media/image166.png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image" Target="../media/image16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2.xml"/><Relationship Id="rId9" Type="http://schemas.openxmlformats.org/officeDocument/2006/relationships/image" Target="../media/image168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55.xml"/><Relationship Id="rId7" Type="http://schemas.openxmlformats.org/officeDocument/2006/relationships/notesSlide" Target="../notesSlides/notesSlide48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1.png"/><Relationship Id="rId5" Type="http://schemas.openxmlformats.org/officeDocument/2006/relationships/tags" Target="../tags/tag257.xml"/><Relationship Id="rId10" Type="http://schemas.openxmlformats.org/officeDocument/2006/relationships/image" Target="../media/image170.png"/><Relationship Id="rId4" Type="http://schemas.openxmlformats.org/officeDocument/2006/relationships/tags" Target="../tags/tag256.xml"/><Relationship Id="rId9" Type="http://schemas.openxmlformats.org/officeDocument/2006/relationships/image" Target="../media/image169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60.xml"/><Relationship Id="rId7" Type="http://schemas.openxmlformats.org/officeDocument/2006/relationships/image" Target="../media/image30.emf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notesSlide" Target="../notesSlides/notesSlide49.xml"/><Relationship Id="rId11" Type="http://schemas.openxmlformats.org/officeDocument/2006/relationships/image" Target="../media/image27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29.png"/><Relationship Id="rId4" Type="http://schemas.openxmlformats.org/officeDocument/2006/relationships/tags" Target="../tags/tag261.xml"/><Relationship Id="rId9" Type="http://schemas.openxmlformats.org/officeDocument/2006/relationships/image" Target="../media/image172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1.png"/><Relationship Id="rId3" Type="http://schemas.openxmlformats.org/officeDocument/2006/relationships/tags" Target="../tags/tag264.xml"/><Relationship Id="rId7" Type="http://schemas.openxmlformats.org/officeDocument/2006/relationships/tags" Target="../tags/tag268.xml"/><Relationship Id="rId12" Type="http://schemas.openxmlformats.org/officeDocument/2006/relationships/image" Target="../media/image175.png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11" Type="http://schemas.openxmlformats.org/officeDocument/2006/relationships/image" Target="../media/image174.png"/><Relationship Id="rId5" Type="http://schemas.openxmlformats.org/officeDocument/2006/relationships/tags" Target="../tags/tag266.xml"/><Relationship Id="rId15" Type="http://schemas.openxmlformats.org/officeDocument/2006/relationships/image" Target="../media/image172.png"/><Relationship Id="rId10" Type="http://schemas.openxmlformats.org/officeDocument/2006/relationships/image" Target="../media/image173.png"/><Relationship Id="rId4" Type="http://schemas.openxmlformats.org/officeDocument/2006/relationships/tags" Target="../tags/tag265.xml"/><Relationship Id="rId9" Type="http://schemas.openxmlformats.org/officeDocument/2006/relationships/notesSlide" Target="../notesSlides/notesSlide50.xml"/><Relationship Id="rId14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tags" Target="../tags/tag271.xml"/><Relationship Id="rId7" Type="http://schemas.openxmlformats.org/officeDocument/2006/relationships/image" Target="../media/image177.png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image" Target="../media/image176.png"/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0.xml"/><Relationship Id="rId7" Type="http://schemas.openxmlformats.org/officeDocument/2006/relationships/image" Target="../media/image14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.png"/><Relationship Id="rId4" Type="http://schemas.openxmlformats.org/officeDocument/2006/relationships/tags" Target="../tags/tag21.xml"/><Relationship Id="rId9" Type="http://schemas.openxmlformats.org/officeDocument/2006/relationships/image" Target="../media/image16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74.xml"/><Relationship Id="rId7" Type="http://schemas.openxmlformats.org/officeDocument/2006/relationships/notesSlide" Target="../notesSlides/notesSlide52.xml"/><Relationship Id="rId12" Type="http://schemas.openxmlformats.org/officeDocument/2006/relationships/image" Target="../media/image182.png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1.png"/><Relationship Id="rId5" Type="http://schemas.openxmlformats.org/officeDocument/2006/relationships/tags" Target="../tags/tag276.xml"/><Relationship Id="rId10" Type="http://schemas.openxmlformats.org/officeDocument/2006/relationships/image" Target="../media/image180.png"/><Relationship Id="rId4" Type="http://schemas.openxmlformats.org/officeDocument/2006/relationships/tags" Target="../tags/tag275.xml"/><Relationship Id="rId9" Type="http://schemas.openxmlformats.org/officeDocument/2006/relationships/image" Target="../media/image179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79.xml"/><Relationship Id="rId7" Type="http://schemas.openxmlformats.org/officeDocument/2006/relationships/image" Target="../media/image184.png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6" Type="http://schemas.openxmlformats.org/officeDocument/2006/relationships/image" Target="../media/image183.png"/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image" Target="../media/image185.png"/><Relationship Id="rId5" Type="http://schemas.openxmlformats.org/officeDocument/2006/relationships/image" Target="../media/image181.png"/><Relationship Id="rId4" Type="http://schemas.openxmlformats.org/officeDocument/2006/relationships/notesSlide" Target="../notesSlides/notesSlide54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3" Type="http://schemas.openxmlformats.org/officeDocument/2006/relationships/tags" Target="../tags/tag284.xml"/><Relationship Id="rId7" Type="http://schemas.openxmlformats.org/officeDocument/2006/relationships/notesSlide" Target="../notesSlides/notesSlide55.xml"/><Relationship Id="rId12" Type="http://schemas.openxmlformats.org/officeDocument/2006/relationships/image" Target="../media/image190.png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9.png"/><Relationship Id="rId5" Type="http://schemas.openxmlformats.org/officeDocument/2006/relationships/tags" Target="../tags/tag286.xml"/><Relationship Id="rId10" Type="http://schemas.openxmlformats.org/officeDocument/2006/relationships/image" Target="../media/image188.png"/><Relationship Id="rId4" Type="http://schemas.openxmlformats.org/officeDocument/2006/relationships/tags" Target="../tags/tag285.xml"/><Relationship Id="rId9" Type="http://schemas.openxmlformats.org/officeDocument/2006/relationships/image" Target="../media/image18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7.xml"/><Relationship Id="rId4" Type="http://schemas.openxmlformats.org/officeDocument/2006/relationships/image" Target="../media/image191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tags" Target="../tags/tag290.xml"/><Relationship Id="rId7" Type="http://schemas.openxmlformats.org/officeDocument/2006/relationships/notesSlide" Target="../notesSlides/notesSlide57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5.png"/><Relationship Id="rId5" Type="http://schemas.openxmlformats.org/officeDocument/2006/relationships/tags" Target="../tags/tag292.xml"/><Relationship Id="rId10" Type="http://schemas.openxmlformats.org/officeDocument/2006/relationships/image" Target="../media/image194.png"/><Relationship Id="rId4" Type="http://schemas.openxmlformats.org/officeDocument/2006/relationships/tags" Target="../tags/tag291.xml"/><Relationship Id="rId9" Type="http://schemas.openxmlformats.org/officeDocument/2006/relationships/image" Target="../media/image193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3" Type="http://schemas.openxmlformats.org/officeDocument/2006/relationships/tags" Target="../tags/tag295.xml"/><Relationship Id="rId7" Type="http://schemas.openxmlformats.org/officeDocument/2006/relationships/image" Target="../media/image196.png"/><Relationship Id="rId2" Type="http://schemas.openxmlformats.org/officeDocument/2006/relationships/tags" Target="../tags/tag294.xml"/><Relationship Id="rId1" Type="http://schemas.openxmlformats.org/officeDocument/2006/relationships/tags" Target="../tags/tag293.xml"/><Relationship Id="rId6" Type="http://schemas.openxmlformats.org/officeDocument/2006/relationships/image" Target="../media/image192.png"/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298.xml"/><Relationship Id="rId7" Type="http://schemas.openxmlformats.org/officeDocument/2006/relationships/image" Target="../media/image186.png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image" Target="../media/image196.png"/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tags" Target="../tags/tag301.xml"/><Relationship Id="rId7" Type="http://schemas.openxmlformats.org/officeDocument/2006/relationships/image" Target="../media/image186.png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image" Target="../media/image196.png"/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tags" Target="../tags/tag304.xml"/><Relationship Id="rId7" Type="http://schemas.openxmlformats.org/officeDocument/2006/relationships/image" Target="../media/image199.png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01.png"/><Relationship Id="rId4" Type="http://schemas.openxmlformats.org/officeDocument/2006/relationships/tags" Target="../tags/tag305.xml"/><Relationship Id="rId9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24.xml"/><Relationship Id="rId7" Type="http://schemas.openxmlformats.org/officeDocument/2006/relationships/image" Target="../media/image18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0.png"/><Relationship Id="rId4" Type="http://schemas.openxmlformats.org/officeDocument/2006/relationships/tags" Target="../tags/tag25.xml"/><Relationship Id="rId9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3" Type="http://schemas.openxmlformats.org/officeDocument/2006/relationships/tags" Target="../tags/tag308.xml"/><Relationship Id="rId7" Type="http://schemas.openxmlformats.org/officeDocument/2006/relationships/image" Target="../media/image92.png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6" Type="http://schemas.openxmlformats.org/officeDocument/2006/relationships/notesSlide" Target="../notesSlides/notesSlide6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04.png"/><Relationship Id="rId4" Type="http://schemas.openxmlformats.org/officeDocument/2006/relationships/tags" Target="../tags/tag309.xml"/><Relationship Id="rId9" Type="http://schemas.openxmlformats.org/officeDocument/2006/relationships/image" Target="../media/image20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image" Target="../media/image205.png"/><Relationship Id="rId5" Type="http://schemas.openxmlformats.org/officeDocument/2006/relationships/image" Target="../media/image204.png"/><Relationship Id="rId4" Type="http://schemas.openxmlformats.org/officeDocument/2006/relationships/notesSlide" Target="../notesSlides/notesSlide63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png"/><Relationship Id="rId3" Type="http://schemas.openxmlformats.org/officeDocument/2006/relationships/tags" Target="../tags/tag314.xml"/><Relationship Id="rId7" Type="http://schemas.openxmlformats.org/officeDocument/2006/relationships/notesSlide" Target="../notesSlides/notesSlide64.xml"/><Relationship Id="rId12" Type="http://schemas.openxmlformats.org/officeDocument/2006/relationships/image" Target="../media/image182.png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08.png"/><Relationship Id="rId5" Type="http://schemas.openxmlformats.org/officeDocument/2006/relationships/tags" Target="../tags/tag316.xml"/><Relationship Id="rId10" Type="http://schemas.openxmlformats.org/officeDocument/2006/relationships/image" Target="../media/image205.png"/><Relationship Id="rId4" Type="http://schemas.openxmlformats.org/officeDocument/2006/relationships/tags" Target="../tags/tag315.xml"/><Relationship Id="rId9" Type="http://schemas.openxmlformats.org/officeDocument/2006/relationships/image" Target="../media/image207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tags" Target="../tags/tag319.xml"/><Relationship Id="rId7" Type="http://schemas.openxmlformats.org/officeDocument/2006/relationships/image" Target="../media/image209.png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6.xml"/><Relationship Id="rId13" Type="http://schemas.openxmlformats.org/officeDocument/2006/relationships/image" Target="../media/image215.png"/><Relationship Id="rId3" Type="http://schemas.openxmlformats.org/officeDocument/2006/relationships/tags" Target="../tags/tag32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14.png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tags" Target="../tags/tag325.xml"/><Relationship Id="rId11" Type="http://schemas.openxmlformats.org/officeDocument/2006/relationships/image" Target="../media/image213.png"/><Relationship Id="rId5" Type="http://schemas.openxmlformats.org/officeDocument/2006/relationships/tags" Target="../tags/tag324.xml"/><Relationship Id="rId10" Type="http://schemas.openxmlformats.org/officeDocument/2006/relationships/image" Target="../media/image212.png"/><Relationship Id="rId4" Type="http://schemas.openxmlformats.org/officeDocument/2006/relationships/tags" Target="../tags/tag323.xml"/><Relationship Id="rId9" Type="http://schemas.openxmlformats.org/officeDocument/2006/relationships/image" Target="../media/image211.png"/><Relationship Id="rId14" Type="http://schemas.openxmlformats.org/officeDocument/2006/relationships/image" Target="../media/image216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3" Type="http://schemas.openxmlformats.org/officeDocument/2006/relationships/tags" Target="../tags/tag328.xml"/><Relationship Id="rId7" Type="http://schemas.openxmlformats.org/officeDocument/2006/relationships/notesSlide" Target="../notesSlides/notesSlide67.xml"/><Relationship Id="rId12" Type="http://schemas.openxmlformats.org/officeDocument/2006/relationships/image" Target="../media/image218.png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1.png"/><Relationship Id="rId5" Type="http://schemas.openxmlformats.org/officeDocument/2006/relationships/tags" Target="../tags/tag330.xml"/><Relationship Id="rId10" Type="http://schemas.openxmlformats.org/officeDocument/2006/relationships/image" Target="../media/image50.png"/><Relationship Id="rId4" Type="http://schemas.openxmlformats.org/officeDocument/2006/relationships/tags" Target="../tags/tag329.xml"/><Relationship Id="rId9" Type="http://schemas.openxmlformats.org/officeDocument/2006/relationships/image" Target="../media/image206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tags" Target="../tags/tag333.xml"/><Relationship Id="rId7" Type="http://schemas.openxmlformats.org/officeDocument/2006/relationships/image" Target="../media/image219.png"/><Relationship Id="rId2" Type="http://schemas.openxmlformats.org/officeDocument/2006/relationships/tags" Target="../tags/tag332.xml"/><Relationship Id="rId1" Type="http://schemas.openxmlformats.org/officeDocument/2006/relationships/tags" Target="../tags/tag331.xml"/><Relationship Id="rId6" Type="http://schemas.openxmlformats.org/officeDocument/2006/relationships/notesSlide" Target="../notesSlides/notesSlide6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14.png"/><Relationship Id="rId4" Type="http://schemas.openxmlformats.org/officeDocument/2006/relationships/tags" Target="../tags/tag334.xml"/><Relationship Id="rId9" Type="http://schemas.openxmlformats.org/officeDocument/2006/relationships/image" Target="../media/image221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3" Type="http://schemas.openxmlformats.org/officeDocument/2006/relationships/tags" Target="../tags/tag337.xml"/><Relationship Id="rId7" Type="http://schemas.openxmlformats.org/officeDocument/2006/relationships/image" Target="../media/image221.png"/><Relationship Id="rId2" Type="http://schemas.openxmlformats.org/officeDocument/2006/relationships/tags" Target="../tags/tag336.xml"/><Relationship Id="rId1" Type="http://schemas.openxmlformats.org/officeDocument/2006/relationships/tags" Target="../tags/tag335.xml"/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23.png"/><Relationship Id="rId4" Type="http://schemas.openxmlformats.org/officeDocument/2006/relationships/tags" Target="../tags/tag338.xml"/><Relationship Id="rId9" Type="http://schemas.openxmlformats.org/officeDocument/2006/relationships/image" Target="../media/image222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3" Type="http://schemas.openxmlformats.org/officeDocument/2006/relationships/tags" Target="../tags/tag341.xml"/><Relationship Id="rId7" Type="http://schemas.openxmlformats.org/officeDocument/2006/relationships/image" Target="../media/image225.png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6" Type="http://schemas.openxmlformats.org/officeDocument/2006/relationships/image" Target="../media/image224.png"/><Relationship Id="rId5" Type="http://schemas.openxmlformats.org/officeDocument/2006/relationships/notesSlide" Target="../notesSlides/notesSlide70.xml"/><Relationship Id="rId4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6" Type="http://schemas.openxmlformats.org/officeDocument/2006/relationships/image" Target="../media/image2.png"/><Relationship Id="rId5" Type="http://schemas.openxmlformats.org/officeDocument/2006/relationships/image" Target="../media/image225.png"/><Relationship Id="rId4" Type="http://schemas.openxmlformats.org/officeDocument/2006/relationships/notesSlide" Target="../notesSlides/notesSlide7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8.xml"/><Relationship Id="rId7" Type="http://schemas.openxmlformats.org/officeDocument/2006/relationships/image" Target="../media/image18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Relationship Id="rId9" Type="http://schemas.openxmlformats.org/officeDocument/2006/relationships/image" Target="../media/image22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46.xml"/><Relationship Id="rId7" Type="http://schemas.openxmlformats.org/officeDocument/2006/relationships/image" Target="../media/image225.png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6" Type="http://schemas.openxmlformats.org/officeDocument/2006/relationships/notesSlide" Target="../notesSlides/notesSlide7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28.png"/><Relationship Id="rId4" Type="http://schemas.openxmlformats.org/officeDocument/2006/relationships/tags" Target="../tags/tag347.xml"/><Relationship Id="rId9" Type="http://schemas.openxmlformats.org/officeDocument/2006/relationships/image" Target="../media/image2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8D8D-FDCA-4278-B62E-4F02B50B60D5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2057400"/>
            <a:ext cx="8458200" cy="1905000"/>
          </a:xfrm>
        </p:spPr>
        <p:txBody>
          <a:bodyPr/>
          <a:lstStyle/>
          <a:p>
            <a:r>
              <a:rPr lang="en-US" dirty="0"/>
              <a:t>ME 233 Advanced Control II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Lecture 21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Parameter Convergence in </a:t>
            </a:r>
            <a:br>
              <a:rPr lang="en-US" dirty="0"/>
            </a:br>
            <a:r>
              <a:rPr lang="en-US" dirty="0"/>
              <a:t>Least Squares Estimation</a:t>
            </a:r>
            <a:br>
              <a:rPr lang="en-US" dirty="0"/>
            </a:br>
            <a:r>
              <a:rPr lang="en-US" dirty="0"/>
              <a:t> and</a:t>
            </a:r>
            <a:br>
              <a:rPr lang="en-US" dirty="0"/>
            </a:br>
            <a:r>
              <a:rPr lang="en-US" dirty="0"/>
              <a:t>Persistence of Excitation</a:t>
            </a:r>
            <a:endParaRPr lang="en-US" sz="2800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i="0">
                <a:latin typeface="+mj-lt"/>
              </a:rPr>
              <a:t>TexPoint fonts used in EMF. </a:t>
            </a:r>
          </a:p>
          <a:p>
            <a:r>
              <a:rPr lang="en-US" i="0">
                <a:latin typeface="+mj-lt"/>
              </a:rPr>
              <a:t>Read the TexPoint manual before you delete this box.: </a:t>
            </a:r>
            <a:r>
              <a:rPr lang="en-US" i="0">
                <a:latin typeface="CMMI10"/>
              </a:rPr>
              <a:t>A</a:t>
            </a:r>
            <a:r>
              <a:rPr lang="en-US" i="0">
                <a:latin typeface="CMMI7"/>
              </a:rPr>
              <a:t>A</a:t>
            </a:r>
            <a:r>
              <a:rPr lang="en-US" i="0">
                <a:latin typeface="CMR10"/>
              </a:rPr>
              <a:t>A</a:t>
            </a:r>
            <a:r>
              <a:rPr lang="en-US" i="0">
                <a:latin typeface="CMSY7"/>
              </a:rPr>
              <a:t>A</a:t>
            </a:r>
            <a:r>
              <a:rPr lang="en-US" i="0">
                <a:latin typeface="CMR7"/>
              </a:rPr>
              <a:t>A</a:t>
            </a:r>
            <a:r>
              <a:rPr lang="en-US" i="0">
                <a:latin typeface="CMSY10ORIG"/>
              </a:rPr>
              <a:t>A</a:t>
            </a:r>
            <a:r>
              <a:rPr lang="en-US" i="0">
                <a:latin typeface="CMMI5"/>
              </a:rPr>
              <a:t>A</a:t>
            </a:r>
            <a:endParaRPr lang="en-US" i="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9E8C-908B-4698-8190-C0599067C0E4}" type="slidenum">
              <a:rPr lang="en-US"/>
              <a:pPr/>
              <a:t>10</a:t>
            </a:fld>
            <a:endParaRPr lang="en-US"/>
          </a:p>
        </p:txBody>
      </p:sp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error convergence</a:t>
            </a:r>
          </a:p>
        </p:txBody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010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The steady-state parameter error satisfies</a:t>
            </a:r>
          </a:p>
        </p:txBody>
      </p:sp>
      <p:sp>
        <p:nvSpPr>
          <p:cNvPr id="19" name="Rectangle 1030"/>
          <p:cNvSpPr>
            <a:spLocks noChangeArrowheads="1"/>
          </p:cNvSpPr>
          <p:nvPr/>
        </p:nvSpPr>
        <p:spPr bwMode="auto">
          <a:xfrm>
            <a:off x="1600200" y="2057400"/>
            <a:ext cx="56388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0" name="Picture 10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2438400"/>
            <a:ext cx="4554538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ight Brace 15"/>
          <p:cNvSpPr/>
          <p:nvPr/>
        </p:nvSpPr>
        <p:spPr bwMode="auto">
          <a:xfrm>
            <a:off x="5715000" y="4038600"/>
            <a:ext cx="304800" cy="9144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267200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n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 bwMode="auto">
          <a:xfrm>
            <a:off x="5638800" y="5181600"/>
            <a:ext cx="304800" cy="9906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19800" y="5486400"/>
            <a:ext cx="923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m+ 1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81000" y="3810000"/>
            <a:ext cx="1691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err="1">
                <a:solidFill>
                  <a:srgbClr val="000000"/>
                </a:solidFill>
                <a:latin typeface="Helvetica"/>
              </a:rPr>
              <a:t>Regressor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 </a:t>
            </a:r>
            <a:endParaRPr lang="en-US" dirty="0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467537" y="3962400"/>
            <a:ext cx="3015948" cy="218630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17" grpId="0"/>
      <p:bldP spid="18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9E8C-908B-4698-8190-C0599067C0E4}" type="slidenum">
              <a:rPr lang="en-US"/>
              <a:pPr/>
              <a:t>11</a:t>
            </a:fld>
            <a:endParaRPr lang="en-US"/>
          </a:p>
        </p:txBody>
      </p:sp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error convergence</a:t>
            </a:r>
          </a:p>
        </p:txBody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010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The steady-state parameter error satisfies</a:t>
            </a:r>
          </a:p>
        </p:txBody>
      </p:sp>
      <p:sp>
        <p:nvSpPr>
          <p:cNvPr id="19" name="Rectangle 1030"/>
          <p:cNvSpPr>
            <a:spLocks noChangeArrowheads="1"/>
          </p:cNvSpPr>
          <p:nvPr/>
        </p:nvSpPr>
        <p:spPr bwMode="auto">
          <a:xfrm>
            <a:off x="1600200" y="2057400"/>
            <a:ext cx="56388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0" name="Picture 10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1200" y="2438400"/>
            <a:ext cx="4554538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04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5334000"/>
            <a:ext cx="8185150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457200" y="3810000"/>
            <a:ext cx="534473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Where the  </a:t>
            </a:r>
            <a:r>
              <a:rPr lang="en-US" sz="2800" i="0" kern="0" dirty="0" err="1">
                <a:solidFill>
                  <a:srgbClr val="000000"/>
                </a:solidFill>
                <a:latin typeface="Helvetica"/>
              </a:rPr>
              <a:t>regressor</a:t>
            </a:r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 correlation</a:t>
            </a:r>
          </a:p>
          <a:p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is:</a:t>
            </a:r>
            <a:endParaRPr lang="en-US" dirty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943600" y="3886200"/>
            <a:ext cx="2286000" cy="50292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9E8C-908B-4698-8190-C0599067C0E4}" type="slidenum">
              <a:rPr lang="en-US"/>
              <a:pPr/>
              <a:t>12</a:t>
            </a:fld>
            <a:endParaRPr lang="en-US"/>
          </a:p>
        </p:txBody>
      </p:sp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error convergence</a:t>
            </a:r>
          </a:p>
        </p:txBody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010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Since the steady-state parameter error satisfies</a:t>
            </a:r>
          </a:p>
        </p:txBody>
      </p:sp>
      <p:pic>
        <p:nvPicPr>
          <p:cNvPr id="20" name="Picture 10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33600" y="1905000"/>
            <a:ext cx="4114800" cy="57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57200" y="3352800"/>
            <a:ext cx="3429000" cy="571869"/>
          </a:xfrm>
          <a:prstGeom prst="rect">
            <a:avLst/>
          </a:prstGeom>
          <a:noFill/>
          <a:ln/>
          <a:effectLst/>
        </p:spPr>
      </p:pic>
      <p:sp>
        <p:nvSpPr>
          <p:cNvPr id="14" name="Right Arrow 13"/>
          <p:cNvSpPr/>
          <p:nvPr/>
        </p:nvSpPr>
        <p:spPr bwMode="auto">
          <a:xfrm>
            <a:off x="4495800" y="3429000"/>
            <a:ext cx="609600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638800" y="3429000"/>
            <a:ext cx="3102700" cy="591913"/>
          </a:xfrm>
          <a:prstGeom prst="rect">
            <a:avLst/>
          </a:prstGeom>
          <a:noFill/>
          <a:ln/>
          <a:effectLst/>
        </p:spPr>
      </p:pic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57200" y="4572000"/>
            <a:ext cx="8001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regressor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vector              is </a:t>
            </a:r>
            <a:r>
              <a:rPr kumimoji="0" lang="en-US" sz="24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persistently exciting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362200" y="5638800"/>
            <a:ext cx="3429000" cy="571869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581400" y="4648200"/>
            <a:ext cx="755488" cy="36834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/>
              <a:t>Persistence of Excitation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94C8-397C-416F-8B8A-F270D06BDD1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9600" y="4343400"/>
            <a:ext cx="7772400" cy="6096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need to find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conditions that the input sequence </a:t>
            </a:r>
            <a:r>
              <a:rPr lang="en-US" sz="2800" dirty="0">
                <a:latin typeface="Bookman Old Style" pitchFamily="18" charset="0"/>
              </a:rPr>
              <a:t>u(k)</a:t>
            </a:r>
            <a:r>
              <a:rPr lang="en-US" sz="2800" dirty="0"/>
              <a:t> </a:t>
            </a:r>
            <a:r>
              <a:rPr lang="en-US" sz="2800" i="0" dirty="0">
                <a:latin typeface="+mj-lt"/>
              </a:rPr>
              <a:t>must</a:t>
            </a:r>
            <a:r>
              <a:rPr lang="en-US" sz="2800" dirty="0"/>
              <a:t> </a:t>
            </a:r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satisfy to guarantee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	that            is persistently exciting.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3400" y="1143000"/>
            <a:ext cx="4114800" cy="2819400"/>
            <a:chOff x="1524000" y="1294843"/>
            <a:chExt cx="5653089" cy="395819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524000" y="1294843"/>
              <a:ext cx="5653089" cy="3958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2971800" y="3962400"/>
              <a:ext cx="1739901" cy="1169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Parameter</a:t>
              </a:r>
            </a:p>
            <a:p>
              <a:r>
                <a:rPr lang="en-US" sz="1800" dirty="0"/>
                <a:t>Adaptation</a:t>
              </a:r>
            </a:p>
            <a:p>
              <a:r>
                <a:rPr lang="en-US" sz="1800" dirty="0"/>
                <a:t>Algorithm</a:t>
              </a:r>
            </a:p>
          </p:txBody>
        </p:sp>
        <p:sp>
          <p:nvSpPr>
            <p:cNvPr id="9" name="Down Arrow 8"/>
            <p:cNvSpPr/>
            <p:nvPr/>
          </p:nvSpPr>
          <p:spPr bwMode="auto">
            <a:xfrm>
              <a:off x="3733800" y="3581400"/>
              <a:ext cx="304800" cy="3810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</a:endParaRPr>
            </a:p>
          </p:txBody>
        </p:sp>
        <p:pic>
          <p:nvPicPr>
            <p:cNvPr id="13" name="Picture 12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 cstate="print"/>
            <a:stretch>
              <a:fillRect/>
            </a:stretch>
          </p:blipFill>
          <p:spPr bwMode="auto">
            <a:xfrm>
              <a:off x="2514600" y="3600666"/>
              <a:ext cx="1158945" cy="293037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2971800" y="2895600"/>
              <a:ext cx="1713810" cy="5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regressor</a:t>
              </a:r>
              <a:endParaRPr lang="en-US" sz="2000" dirty="0"/>
            </a:p>
          </p:txBody>
        </p:sp>
      </p:grpSp>
      <p:pic>
        <p:nvPicPr>
          <p:cNvPr id="2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814269" y="1524000"/>
            <a:ext cx="3135112" cy="2272689"/>
          </a:xfrm>
          <a:prstGeom prst="rect">
            <a:avLst/>
          </a:prstGeom>
          <a:noFill/>
          <a:ln/>
          <a:effectLst/>
        </p:spPr>
      </p:pic>
      <p:sp>
        <p:nvSpPr>
          <p:cNvPr id="15" name="Right Brace 14"/>
          <p:cNvSpPr/>
          <p:nvPr/>
        </p:nvSpPr>
        <p:spPr bwMode="auto">
          <a:xfrm>
            <a:off x="8153400" y="1524000"/>
            <a:ext cx="304800" cy="9144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34400" y="1752600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n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 bwMode="auto">
          <a:xfrm>
            <a:off x="8153400" y="2819400"/>
            <a:ext cx="304800" cy="9906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43781" y="3124200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Bookman Old Style" pitchFamily="18" charset="0"/>
              </a:rPr>
              <a:t>m+ 1</a:t>
            </a:r>
            <a:endParaRPr lang="en-US" sz="2000" dirty="0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828800" y="5410200"/>
            <a:ext cx="755488" cy="368343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334000" y="6096000"/>
            <a:ext cx="3198335" cy="533400"/>
          </a:xfrm>
          <a:prstGeom prst="rect">
            <a:avLst/>
          </a:prstGeom>
          <a:noFill/>
          <a:ln/>
          <a:effectLst/>
        </p:spPr>
      </p:pic>
      <p:sp>
        <p:nvSpPr>
          <p:cNvPr id="25" name="Rectangle 24"/>
          <p:cNvSpPr/>
          <p:nvPr/>
        </p:nvSpPr>
        <p:spPr bwMode="auto">
          <a:xfrm>
            <a:off x="1828800" y="1295400"/>
            <a:ext cx="685800" cy="6096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24" name="Picture 23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752600" y="1371600"/>
            <a:ext cx="762000" cy="41079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Excitation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685800"/>
          </a:xfrm>
        </p:spPr>
        <p:txBody>
          <a:bodyPr/>
          <a:lstStyle/>
          <a:p>
            <a:pPr>
              <a:buNone/>
            </a:pPr>
            <a:r>
              <a:rPr lang="en-US" dirty="0"/>
              <a:t>Given and input sequence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5791200" y="1219200"/>
            <a:ext cx="1603111" cy="368164"/>
          </a:xfrm>
          <a:prstGeom prst="rect">
            <a:avLst/>
          </a:prstGeom>
          <a:noFill/>
          <a:ln/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1981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 the </a:t>
            </a:r>
            <a:r>
              <a:rPr lang="en-US" sz="2800" dirty="0">
                <a:latin typeface="Bookman Old Style" pitchFamily="18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regressor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</a:t>
            </a:r>
            <a:r>
              <a:rPr lang="en-US" sz="2800" i="0" kern="0" dirty="0">
                <a:latin typeface="+mn-lt"/>
              </a:rPr>
              <a:t>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dirty="0">
                <a:latin typeface="Bookman Old Style" pitchFamily="18" charset="0"/>
              </a:rPr>
              <a:t>n: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060653" y="3352800"/>
            <a:ext cx="5712600" cy="1732464"/>
          </a:xfrm>
          <a:prstGeom prst="rect">
            <a:avLst/>
          </a:prstGeom>
          <a:noFill/>
          <a:ln/>
          <a:effectLst/>
        </p:spPr>
      </p:pic>
      <p:cxnSp>
        <p:nvCxnSpPr>
          <p:cNvPr id="14" name="Straight Arrow Connector 13"/>
          <p:cNvCxnSpPr/>
          <p:nvPr/>
        </p:nvCxnSpPr>
        <p:spPr bwMode="auto">
          <a:xfrm rot="10800000">
            <a:off x="4343400" y="5181600"/>
            <a:ext cx="9906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486400" y="5486400"/>
            <a:ext cx="3340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present and past</a:t>
            </a:r>
          </a:p>
          <a:p>
            <a:r>
              <a:rPr lang="en-US" dirty="0"/>
              <a:t>values of u(k) are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Excitation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685800"/>
          </a:xfrm>
        </p:spPr>
        <p:txBody>
          <a:bodyPr/>
          <a:lstStyle/>
          <a:p>
            <a:pPr>
              <a:buNone/>
            </a:pPr>
            <a:r>
              <a:rPr lang="en-US" dirty="0"/>
              <a:t>Given and input sequence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791200" y="1219200"/>
            <a:ext cx="1603111" cy="368164"/>
          </a:xfrm>
          <a:prstGeom prst="rect">
            <a:avLst/>
          </a:prstGeom>
          <a:noFill/>
          <a:ln/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3962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 the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dirty="0">
                <a:latin typeface="Bookman Old Style" pitchFamily="18" charset="0"/>
              </a:rPr>
              <a:t>n x n </a:t>
            </a:r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excitation matrix: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385940" y="4648200"/>
            <a:ext cx="6600718" cy="1034441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752600" y="1905000"/>
            <a:ext cx="5712600" cy="1732464"/>
          </a:xfrm>
          <a:prstGeom prst="rect">
            <a:avLst/>
          </a:prstGeom>
          <a:noFill/>
          <a:ln/>
          <a:effectLst/>
        </p:spPr>
      </p:pic>
      <p:sp>
        <p:nvSpPr>
          <p:cNvPr id="10" name="TextBox 9"/>
          <p:cNvSpPr txBox="1"/>
          <p:nvPr/>
        </p:nvSpPr>
        <p:spPr>
          <a:xfrm>
            <a:off x="2743200" y="60960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Time average of </a:t>
            </a:r>
          </a:p>
        </p:txBody>
      </p:sp>
      <p:pic>
        <p:nvPicPr>
          <p:cNvPr id="13" name="Picture 12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211807" y="6096000"/>
            <a:ext cx="1770392" cy="397285"/>
          </a:xfrm>
          <a:prstGeom prst="rect">
            <a:avLst/>
          </a:prstGeom>
          <a:noFill/>
          <a:ln/>
          <a:effectLst/>
        </p:spPr>
      </p:pic>
      <p:sp>
        <p:nvSpPr>
          <p:cNvPr id="15" name="Left Brace 14"/>
          <p:cNvSpPr/>
          <p:nvPr/>
        </p:nvSpPr>
        <p:spPr bwMode="auto">
          <a:xfrm rot="16200000">
            <a:off x="4991100" y="3009900"/>
            <a:ext cx="457200" cy="5715000"/>
          </a:xfrm>
          <a:prstGeom prst="leftBrace">
            <a:avLst>
              <a:gd name="adj1" fmla="val 25000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of Excitation (PE)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85800" y="1143000"/>
            <a:ext cx="7924800" cy="1524000"/>
          </a:xfrm>
        </p:spPr>
        <p:txBody>
          <a:bodyPr/>
          <a:lstStyle/>
          <a:p>
            <a:pPr>
              <a:buNone/>
            </a:pPr>
            <a:r>
              <a:rPr lang="en-US" dirty="0"/>
              <a:t>The input sequence </a:t>
            </a:r>
            <a:r>
              <a:rPr lang="en-US" i="1" dirty="0">
                <a:latin typeface="Bookman Old Style" pitchFamily="18" charset="0"/>
              </a:rPr>
              <a:t>u(k)</a:t>
            </a:r>
            <a:r>
              <a:rPr lang="en-US" dirty="0"/>
              <a:t>         </a:t>
            </a:r>
          </a:p>
          <a:p>
            <a:endParaRPr lang="en-US" sz="1400" dirty="0"/>
          </a:p>
          <a:p>
            <a:pPr>
              <a:buNone/>
            </a:pPr>
            <a:r>
              <a:rPr lang="en-US" dirty="0"/>
              <a:t>is </a:t>
            </a:r>
            <a:r>
              <a:rPr lang="en-US" b="1" u="sng" dirty="0"/>
              <a:t>persistently exciting</a:t>
            </a:r>
            <a:r>
              <a:rPr lang="en-US" b="1" dirty="0"/>
              <a:t> </a:t>
            </a:r>
            <a:r>
              <a:rPr lang="en-US" dirty="0"/>
              <a:t>of order </a:t>
            </a:r>
            <a:r>
              <a:rPr lang="en-US" i="1" dirty="0">
                <a:latin typeface="Bookman Old Style" pitchFamily="18" charset="0"/>
              </a:rPr>
              <a:t>n </a:t>
            </a:r>
            <a:r>
              <a:rPr lang="en-US" dirty="0">
                <a:latin typeface="+mj-lt"/>
              </a:rPr>
              <a:t>if</a:t>
            </a:r>
            <a:endParaRPr lang="en-US" b="1" dirty="0">
              <a:latin typeface="+mj-lt"/>
            </a:endParaRPr>
          </a:p>
          <a:p>
            <a:pPr>
              <a:buNone/>
            </a:pPr>
            <a:r>
              <a:rPr lang="en-US" dirty="0"/>
              <a:t>the </a:t>
            </a:r>
            <a:r>
              <a:rPr lang="en-US" i="1" kern="1200" dirty="0">
                <a:solidFill>
                  <a:srgbClr val="000000"/>
                </a:solidFill>
                <a:latin typeface="Bookman Old Style" pitchFamily="18" charset="0"/>
              </a:rPr>
              <a:t>n x n </a:t>
            </a:r>
            <a:r>
              <a:rPr lang="en-US" dirty="0"/>
              <a:t>excitation matrix is </a:t>
            </a:r>
            <a:r>
              <a:rPr lang="en-US" b="1" u="sng" dirty="0"/>
              <a:t>positive definite 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831394" y="3581400"/>
            <a:ext cx="1283739" cy="355606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828800" y="4953000"/>
            <a:ext cx="4654347" cy="141152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23" name="Rectangle 11"/>
          <p:cNvSpPr>
            <a:spLocks noChangeArrowheads="1"/>
          </p:cNvSpPr>
          <p:nvPr/>
        </p:nvSpPr>
        <p:spPr bwMode="auto">
          <a:xfrm>
            <a:off x="533400" y="1647825"/>
            <a:ext cx="8002507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0" dirty="0">
                <a:latin typeface="Helvetica" pitchFamily="34" charset="0"/>
              </a:rPr>
              <a:t>	is persistently exciting (PE)  of order </a:t>
            </a:r>
            <a:r>
              <a:rPr lang="en-US" sz="3200" b="1" dirty="0"/>
              <a:t>n</a:t>
            </a:r>
            <a:r>
              <a:rPr lang="en-US" sz="2800" i="0" dirty="0">
                <a:latin typeface="Helvetica" pitchFamily="34" charset="0"/>
              </a:rPr>
              <a:t>  </a:t>
            </a:r>
            <a:r>
              <a:rPr lang="en-US" sz="2800" i="0" dirty="0" err="1">
                <a:latin typeface="Helvetica" pitchFamily="34" charset="0"/>
              </a:rPr>
              <a:t>iff</a:t>
            </a:r>
            <a:r>
              <a:rPr lang="en-US" sz="2800" i="0" dirty="0">
                <a:latin typeface="Helvetica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800" i="0" dirty="0">
                <a:latin typeface="Helvetica" pitchFamily="34" charset="0"/>
              </a:rPr>
              <a:t>the following holds </a:t>
            </a:r>
            <a:r>
              <a:rPr lang="en-US" sz="2800" b="1" i="0" u="sng" dirty="0">
                <a:latin typeface="Helvetica" pitchFamily="34" charset="0"/>
              </a:rPr>
              <a:t>for all</a:t>
            </a:r>
            <a:r>
              <a:rPr lang="en-US" sz="2800" i="0" dirty="0">
                <a:latin typeface="Helvetica" pitchFamily="34" charset="0"/>
              </a:rPr>
              <a:t>  nonzero polynomials                      </a:t>
            </a:r>
          </a:p>
          <a:p>
            <a:pPr>
              <a:lnSpc>
                <a:spcPct val="150000"/>
              </a:lnSpc>
            </a:pPr>
            <a:r>
              <a:rPr lang="en-US" sz="2800" i="0" dirty="0">
                <a:latin typeface="Helvetica" pitchFamily="34" charset="0"/>
              </a:rPr>
              <a:t>              of order at most </a:t>
            </a:r>
            <a:r>
              <a:rPr lang="en-US" sz="3600" dirty="0"/>
              <a:t>n-1</a:t>
            </a:r>
          </a:p>
          <a:p>
            <a:endParaRPr lang="en-US" sz="2800" i="0" dirty="0">
              <a:latin typeface="Helvetica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2379-88E9-4744-922A-3278A18CB067}" type="slidenum">
              <a:rPr lang="en-US"/>
              <a:pPr/>
              <a:t>17</a:t>
            </a:fld>
            <a:endParaRPr lang="en-US"/>
          </a:p>
        </p:txBody>
      </p:sp>
      <p:sp>
        <p:nvSpPr>
          <p:cNvPr id="103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inputs in FIR models</a:t>
            </a:r>
          </a:p>
        </p:txBody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Theorem:</a:t>
            </a:r>
            <a:endParaRPr lang="en-US" sz="2400" b="1"/>
          </a:p>
          <a:p>
            <a:pPr>
              <a:buFontTx/>
              <a:buNone/>
            </a:pPr>
            <a:endParaRPr lang="en-US" sz="2400" b="1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pic>
        <p:nvPicPr>
          <p:cNvPr id="1037322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19050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326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" y="3352800"/>
            <a:ext cx="116205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7327" name="Rectangle 15"/>
          <p:cNvSpPr>
            <a:spLocks noChangeArrowheads="1"/>
          </p:cNvSpPr>
          <p:nvPr/>
        </p:nvSpPr>
        <p:spPr bwMode="auto">
          <a:xfrm>
            <a:off x="762000" y="4191000"/>
            <a:ext cx="7924800" cy="1905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505374" y="4419600"/>
            <a:ext cx="6331074" cy="1092821"/>
          </a:xfrm>
          <a:prstGeom prst="rect">
            <a:avLst/>
          </a:prstGeom>
          <a:noFill/>
          <a:ln/>
          <a:effectLst/>
        </p:spPr>
      </p:pic>
      <p:sp>
        <p:nvSpPr>
          <p:cNvPr id="1037329" name="Line 17"/>
          <p:cNvSpPr>
            <a:spLocks noChangeShapeType="1"/>
          </p:cNvSpPr>
          <p:nvPr/>
        </p:nvSpPr>
        <p:spPr bwMode="auto">
          <a:xfrm>
            <a:off x="7239000" y="2362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7330" name="Line 18"/>
          <p:cNvSpPr>
            <a:spLocks noChangeShapeType="1"/>
          </p:cNvSpPr>
          <p:nvPr/>
        </p:nvSpPr>
        <p:spPr bwMode="auto">
          <a:xfrm>
            <a:off x="4572000" y="38100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514600" y="5562600"/>
            <a:ext cx="3278425" cy="398615"/>
          </a:xfrm>
          <a:prstGeom prst="rect">
            <a:avLst/>
          </a:prstGeom>
          <a:noFill/>
          <a:ln/>
          <a:effectLst/>
        </p:spPr>
      </p:pic>
      <p:sp>
        <p:nvSpPr>
          <p:cNvPr id="19" name="TextBox 18"/>
          <p:cNvSpPr txBox="1"/>
          <p:nvPr/>
        </p:nvSpPr>
        <p:spPr>
          <a:xfrm>
            <a:off x="1143000" y="55626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where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5000" y="6324600"/>
            <a:ext cx="2972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w(k)</a:t>
            </a:r>
            <a:r>
              <a:rPr lang="en-US" i="0" dirty="0">
                <a:latin typeface="+mj-lt"/>
              </a:rPr>
              <a:t> is PE of order 1</a:t>
            </a:r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 bwMode="auto">
          <a:xfrm flipV="1">
            <a:off x="7201145" y="5257800"/>
            <a:ext cx="190255" cy="1066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inputs in FIR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b="1" dirty="0"/>
              <a:t>Alternate statement of Theorem: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following are equivalent:</a:t>
            </a:r>
          </a:p>
          <a:p>
            <a:endParaRPr lang="en-US" i="1" dirty="0"/>
          </a:p>
          <a:p>
            <a:r>
              <a:rPr lang="en-US" i="1" dirty="0"/>
              <a:t>u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is PE of order </a:t>
            </a:r>
            <a:r>
              <a:rPr lang="en-US" i="1" dirty="0"/>
              <a:t>n</a:t>
            </a:r>
          </a:p>
          <a:p>
            <a:endParaRPr lang="en-US" i="1" dirty="0"/>
          </a:p>
          <a:p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q </a:t>
            </a:r>
            <a:r>
              <a:rPr lang="en-US" baseline="30000" dirty="0"/>
              <a:t>-1</a:t>
            </a:r>
            <a:r>
              <a:rPr lang="en-US" dirty="0"/>
              <a:t>)</a:t>
            </a:r>
            <a:r>
              <a:rPr lang="en-US" i="1" dirty="0"/>
              <a:t>u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is  PE of order 1 for all nonzero polynomials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q </a:t>
            </a:r>
            <a:r>
              <a:rPr lang="en-US" baseline="30000" dirty="0"/>
              <a:t>-1</a:t>
            </a:r>
            <a:r>
              <a:rPr lang="en-US" dirty="0"/>
              <a:t>) of degree at most </a:t>
            </a:r>
            <a:r>
              <a:rPr lang="en-US" i="1" dirty="0"/>
              <a:t>n</a:t>
            </a:r>
            <a:r>
              <a:rPr lang="en-US" dirty="0"/>
              <a:t>-1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1660" name="Picture 206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" y="2590800"/>
            <a:ext cx="8075613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6E09-9006-474F-8C87-85E513141AA1}" type="slidenum">
              <a:rPr lang="en-US"/>
              <a:pPr/>
              <a:t>19</a:t>
            </a:fld>
            <a:endParaRPr lang="en-US"/>
          </a:p>
        </p:txBody>
      </p:sp>
      <p:sp>
        <p:nvSpPr>
          <p:cNvPr id="105165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inputs in FIR models</a:t>
            </a:r>
          </a:p>
        </p:txBody>
      </p:sp>
      <p:sp>
        <p:nvSpPr>
          <p:cNvPr id="105165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Proof: </a:t>
            </a:r>
            <a:r>
              <a:rPr lang="en-US"/>
              <a:t>Let</a:t>
            </a: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sp>
        <p:nvSpPr>
          <p:cNvPr id="1051652" name="Rectangle 2052"/>
          <p:cNvSpPr>
            <a:spLocks noChangeArrowheads="1"/>
          </p:cNvSpPr>
          <p:nvPr/>
        </p:nvSpPr>
        <p:spPr bwMode="auto">
          <a:xfrm>
            <a:off x="381000" y="22860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Then</a:t>
            </a:r>
            <a:endParaRPr lang="en-US" sz="3200" dirty="0"/>
          </a:p>
        </p:txBody>
      </p:sp>
      <p:pic>
        <p:nvPicPr>
          <p:cNvPr id="1051653" name="Picture 205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7800" y="1600200"/>
            <a:ext cx="6697663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1657" name="Rectangle 2057"/>
          <p:cNvSpPr>
            <a:spLocks noChangeArrowheads="1"/>
          </p:cNvSpPr>
          <p:nvPr/>
        </p:nvSpPr>
        <p:spPr bwMode="auto">
          <a:xfrm>
            <a:off x="990600" y="5486400"/>
            <a:ext cx="73152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371600" y="5715000"/>
            <a:ext cx="6819109" cy="403854"/>
          </a:xfrm>
          <a:prstGeom prst="rect">
            <a:avLst/>
          </a:prstGeom>
          <a:noFill/>
          <a:ln/>
          <a:effectLst/>
        </p:spPr>
      </p:pic>
      <p:sp>
        <p:nvSpPr>
          <p:cNvPr id="12" name="Right Brace 11"/>
          <p:cNvSpPr/>
          <p:nvPr/>
        </p:nvSpPr>
        <p:spPr bwMode="auto">
          <a:xfrm rot="5400000">
            <a:off x="4457700" y="2400300"/>
            <a:ext cx="381000" cy="3048000"/>
          </a:xfrm>
          <a:prstGeom prst="rightBrace">
            <a:avLst>
              <a:gd name="adj1" fmla="val 3166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7467600" y="3124200"/>
            <a:ext cx="381000" cy="2514600"/>
          </a:xfrm>
          <a:prstGeom prst="rightBrace">
            <a:avLst>
              <a:gd name="adj1" fmla="val 3166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14" name="Picture 13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154496" y="4191000"/>
            <a:ext cx="431543" cy="353724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821141" y="4495800"/>
            <a:ext cx="708144" cy="43196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52" grpId="0"/>
      <p:bldP spid="1051657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46EF00-8CE0-44BD-ABF5-8FA133D3B362}" type="slidenum">
              <a:rPr lang="en-US"/>
              <a:pPr/>
              <a:t>2</a:t>
            </a:fld>
            <a:endParaRPr lang="en-US"/>
          </a:p>
        </p:txBody>
      </p:sp>
      <p:sp>
        <p:nvSpPr>
          <p:cNvPr id="977944" name="Rectangle 24"/>
          <p:cNvSpPr>
            <a:spLocks noChangeArrowheads="1"/>
          </p:cNvSpPr>
          <p:nvPr/>
        </p:nvSpPr>
        <p:spPr bwMode="auto">
          <a:xfrm>
            <a:off x="304800" y="2133600"/>
            <a:ext cx="8382000" cy="2702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Where</a:t>
            </a:r>
          </a:p>
          <a:p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                  	known </a:t>
            </a:r>
            <a:r>
              <a:rPr lang="en-US" b="1" dirty="0">
                <a:latin typeface="Helvetica" pitchFamily="34" charset="0"/>
              </a:rPr>
              <a:t>bounded</a:t>
            </a:r>
            <a:r>
              <a:rPr lang="en-US" i="0" dirty="0">
                <a:latin typeface="Helvetica" pitchFamily="34" charset="0"/>
              </a:rPr>
              <a:t> input</a:t>
            </a:r>
          </a:p>
          <a:p>
            <a:pPr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 sz="1200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                 	measured output</a:t>
            </a:r>
            <a:endParaRPr lang="en-US" dirty="0"/>
          </a:p>
          <a:p>
            <a:pPr>
              <a:buFontTx/>
              <a:buChar char="•"/>
            </a:pPr>
            <a:endParaRPr lang="en-US" dirty="0"/>
          </a:p>
          <a:p>
            <a:pPr>
              <a:lnSpc>
                <a:spcPct val="4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Estimation of ARMA  model</a:t>
            </a:r>
          </a:p>
        </p:txBody>
      </p:sp>
      <p:pic>
        <p:nvPicPr>
          <p:cNvPr id="977945" name="Picture 2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38100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7946" name="Picture 2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2895600"/>
            <a:ext cx="83661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866090" y="1371600"/>
            <a:ext cx="5416582" cy="44978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3F93-9AAA-430C-B83B-648CC4EDD713}" type="slidenum">
              <a:rPr lang="en-US"/>
              <a:pPr/>
              <a:t>20</a:t>
            </a:fld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inputs in FIR models</a:t>
            </a:r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Proof (cont’d):</a:t>
            </a:r>
            <a:endParaRPr lang="en-US" sz="2400" dirty="0"/>
          </a:p>
          <a:p>
            <a:pPr>
              <a:lnSpc>
                <a:spcPct val="50000"/>
              </a:lnSpc>
              <a:buFontTx/>
              <a:buNone/>
            </a:pPr>
            <a:endParaRPr lang="en-US" sz="2400" dirty="0"/>
          </a:p>
        </p:txBody>
      </p:sp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052771" y="1524000"/>
            <a:ext cx="7510973" cy="502986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3F93-9AAA-430C-B83B-648CC4EDD713}" type="slidenum">
              <a:rPr lang="en-US"/>
              <a:pPr/>
              <a:t>21</a:t>
            </a:fld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inputs in FIR models</a:t>
            </a:r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Proof (cont’d):</a:t>
            </a:r>
            <a:endParaRPr lang="en-US" sz="2400" dirty="0"/>
          </a:p>
          <a:p>
            <a:pPr>
              <a:lnSpc>
                <a:spcPct val="50000"/>
              </a:lnSpc>
              <a:buFontTx/>
              <a:buNone/>
            </a:pP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2209800"/>
            <a:ext cx="6934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latin typeface="+mj-lt"/>
              </a:rPr>
              <a:t>Since </a:t>
            </a:r>
            <a:r>
              <a:rPr lang="en-US" sz="2800" dirty="0">
                <a:latin typeface="+mj-lt"/>
              </a:rPr>
              <a:t>U = </a:t>
            </a:r>
            <a:r>
              <a:rPr lang="en-US" sz="2800" dirty="0" err="1">
                <a:latin typeface="+mj-lt"/>
              </a:rPr>
              <a:t>a</a:t>
            </a:r>
            <a:r>
              <a:rPr lang="en-US" sz="2800" baseline="30000" dirty="0" err="1">
                <a:latin typeface="+mj-lt"/>
              </a:rPr>
              <a:t>T</a:t>
            </a:r>
            <a:r>
              <a:rPr lang="en-US" sz="2800" dirty="0" err="1">
                <a:latin typeface="+mj-lt"/>
              </a:rPr>
              <a:t>C</a:t>
            </a:r>
            <a:r>
              <a:rPr lang="en-US" sz="2800" baseline="-25000" dirty="0" err="1">
                <a:latin typeface="+mj-lt"/>
              </a:rPr>
              <a:t>n</a:t>
            </a:r>
            <a:r>
              <a:rPr lang="en-US" sz="2800" dirty="0" err="1">
                <a:latin typeface="+mj-lt"/>
              </a:rPr>
              <a:t>a</a:t>
            </a:r>
            <a:r>
              <a:rPr lang="en-US" sz="2800" i="0" dirty="0">
                <a:latin typeface="+mj-lt"/>
              </a:rPr>
              <a:t>, we see that </a:t>
            </a:r>
            <a:r>
              <a:rPr lang="en-US" sz="2800" dirty="0">
                <a:latin typeface="+mj-lt"/>
              </a:rPr>
              <a:t>U </a:t>
            </a:r>
            <a:r>
              <a:rPr lang="en-US" sz="2800" i="0" dirty="0">
                <a:latin typeface="+mj-lt"/>
              </a:rPr>
              <a:t>&gt; 0,  </a:t>
            </a:r>
          </a:p>
          <a:p>
            <a:r>
              <a:rPr lang="en-US" sz="2800" i="0" dirty="0">
                <a:latin typeface="+mj-lt"/>
              </a:rPr>
              <a:t>if and only if                .</a:t>
            </a:r>
          </a:p>
          <a:p>
            <a:endParaRPr lang="en-US" sz="2800" i="0" dirty="0">
              <a:latin typeface="+mj-lt"/>
            </a:endParaRPr>
          </a:p>
          <a:p>
            <a:endParaRPr lang="en-US" sz="2800" i="0" dirty="0">
              <a:latin typeface="+mj-lt"/>
            </a:endParaRPr>
          </a:p>
          <a:p>
            <a:r>
              <a:rPr lang="en-US" sz="2800" i="0" dirty="0">
                <a:latin typeface="+mj-lt"/>
              </a:rPr>
              <a:t>Therefore, </a:t>
            </a:r>
            <a:r>
              <a:rPr lang="en-US" sz="2800" dirty="0">
                <a:solidFill>
                  <a:srgbClr val="000000"/>
                </a:solidFill>
                <a:latin typeface="Helvetica"/>
              </a:rPr>
              <a:t>U </a:t>
            </a:r>
            <a:r>
              <a:rPr lang="en-US" sz="2800" i="0" dirty="0">
                <a:solidFill>
                  <a:srgbClr val="000000"/>
                </a:solidFill>
                <a:latin typeface="Helvetica"/>
              </a:rPr>
              <a:t>&gt; 0 for all nonzero polynomials </a:t>
            </a:r>
            <a:r>
              <a:rPr lang="en-US" sz="2800" dirty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sz="2800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sz="2800" i="0" baseline="30000" dirty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sz="2800" i="0" dirty="0">
                <a:solidFill>
                  <a:srgbClr val="000000"/>
                </a:solidFill>
                <a:latin typeface="Helvetica"/>
              </a:rPr>
              <a:t>) of order at most </a:t>
            </a:r>
            <a:r>
              <a:rPr lang="en-US" sz="2800" dirty="0">
                <a:solidFill>
                  <a:srgbClr val="000000"/>
                </a:solidFill>
                <a:latin typeface="Helvetica"/>
              </a:rPr>
              <a:t>n-1</a:t>
            </a:r>
            <a:r>
              <a:rPr lang="en-US" sz="2800" i="0" dirty="0">
                <a:solidFill>
                  <a:srgbClr val="000000"/>
                </a:solidFill>
                <a:latin typeface="Helvetica"/>
              </a:rPr>
              <a:t> </a:t>
            </a:r>
          </a:p>
          <a:p>
            <a:r>
              <a:rPr lang="en-US" sz="2800" i="0" u="sng" dirty="0">
                <a:solidFill>
                  <a:srgbClr val="000000"/>
                </a:solidFill>
                <a:latin typeface="Helvetica"/>
              </a:rPr>
              <a:t>if and only if</a:t>
            </a:r>
            <a:endParaRPr lang="en-US" sz="2800" i="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610600" y="6324600"/>
            <a:ext cx="228600" cy="228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10" name="Picture 9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086600" y="2286000"/>
            <a:ext cx="1295402" cy="373310"/>
          </a:xfrm>
          <a:prstGeom prst="rect">
            <a:avLst/>
          </a:prstGeom>
        </p:spPr>
      </p:pic>
      <p:pic>
        <p:nvPicPr>
          <p:cNvPr id="13" name="Picture 12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352800" y="2743200"/>
            <a:ext cx="1275385" cy="353291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505200" y="4876800"/>
            <a:ext cx="1275385" cy="35329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9EC5-F550-4622-B49E-2DB066BAAF21}" type="slidenum">
              <a:rPr lang="en-US"/>
              <a:pPr/>
              <a:t>22</a:t>
            </a:fld>
            <a:endParaRPr lang="en-US"/>
          </a:p>
        </p:txBody>
      </p:sp>
      <p:sp>
        <p:nvSpPr>
          <p:cNvPr id="1047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inputs in FIR models</a:t>
            </a:r>
          </a:p>
        </p:txBody>
      </p:sp>
      <p:sp>
        <p:nvSpPr>
          <p:cNvPr id="1047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6388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dirty="0"/>
              <a:t>To determine the PE order of a sequence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Tx/>
              <a:buAutoNum type="arabicPeriod"/>
            </a:pPr>
            <a:r>
              <a:rPr lang="en-US" dirty="0"/>
              <a:t>Find a nonzero polynomial                  of order </a:t>
            </a:r>
            <a:r>
              <a:rPr lang="en-US" i="1" dirty="0">
                <a:latin typeface="Century Schoolbook" pitchFamily="18" charset="0"/>
              </a:rPr>
              <a:t>n </a:t>
            </a:r>
            <a:r>
              <a:rPr lang="en-US" dirty="0"/>
              <a:t>such that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baseline="30000" dirty="0"/>
              <a:t> -1</a:t>
            </a:r>
            <a:r>
              <a:rPr lang="en-US" dirty="0"/>
              <a:t>)</a:t>
            </a:r>
            <a:r>
              <a:rPr lang="en-US" i="1" dirty="0"/>
              <a:t>u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is not PE of order 1</a:t>
            </a:r>
          </a:p>
          <a:p>
            <a:pPr marL="533400" indent="-533400"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dirty="0"/>
              <a:t>	this means that            is PE of order </a:t>
            </a:r>
            <a:r>
              <a:rPr lang="en-US" u="sng" dirty="0"/>
              <a:t>at most</a:t>
            </a:r>
            <a:r>
              <a:rPr lang="en-US" dirty="0"/>
              <a:t> </a:t>
            </a:r>
            <a:r>
              <a:rPr lang="en-US" i="1" dirty="0">
                <a:latin typeface="Century Schoolbook" pitchFamily="18" charset="0"/>
              </a:rPr>
              <a:t>n</a:t>
            </a:r>
          </a:p>
          <a:p>
            <a:pPr marL="533400" indent="-533400">
              <a:buFontTx/>
              <a:buNone/>
            </a:pPr>
            <a:endParaRPr lang="en-US" i="1" u="sng" dirty="0">
              <a:latin typeface="Century Schoolbook" pitchFamily="18" charset="0"/>
            </a:endParaRPr>
          </a:p>
          <a:p>
            <a:pPr marL="533400" indent="-533400">
              <a:buFontTx/>
              <a:buNone/>
            </a:pPr>
            <a:r>
              <a:rPr lang="en-US" dirty="0"/>
              <a:t>2.	Compute the excitation matrix            and verify that it is positive definite. 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lnSpc>
                <a:spcPct val="50000"/>
              </a:lnSpc>
              <a:buFontTx/>
              <a:buNone/>
            </a:pPr>
            <a:endParaRPr lang="en-US" sz="2400" dirty="0"/>
          </a:p>
        </p:txBody>
      </p:sp>
      <p:pic>
        <p:nvPicPr>
          <p:cNvPr id="1047562" name="Picture 103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2800" y="10668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7563" name="Picture 103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0" y="2057400"/>
            <a:ext cx="117792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7566" name="Picture 103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57600" y="35052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7568" name="Picture 104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80125" y="4572000"/>
            <a:ext cx="439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Conditions for PE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791200" y="1219200"/>
            <a:ext cx="2612577" cy="362496"/>
          </a:xfrm>
          <a:prstGeom prst="rect">
            <a:avLst/>
          </a:prstGeom>
          <a:noFill/>
          <a:ln/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4953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95400" y="2057400"/>
            <a:ext cx="3192793" cy="416925"/>
          </a:xfrm>
          <a:prstGeom prst="rect">
            <a:avLst/>
          </a:prstGeom>
          <a:noFill/>
          <a:ln/>
          <a:effectLst/>
        </p:spPr>
      </p:pic>
      <p:sp>
        <p:nvSpPr>
          <p:cNvPr id="14" name="TextBox 13"/>
          <p:cNvSpPr txBox="1"/>
          <p:nvPr/>
        </p:nvSpPr>
        <p:spPr>
          <a:xfrm>
            <a:off x="5943600" y="20574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u(k)</a:t>
            </a:r>
            <a:r>
              <a:rPr lang="en-US" i="0" dirty="0">
                <a:latin typeface="+mj-lt"/>
              </a:rPr>
              <a:t> is not PE of order 2</a:t>
            </a:r>
          </a:p>
        </p:txBody>
      </p:sp>
      <p:sp>
        <p:nvSpPr>
          <p:cNvPr id="15" name="Right Arrow 14"/>
          <p:cNvSpPr/>
          <p:nvPr/>
        </p:nvSpPr>
        <p:spPr bwMode="auto">
          <a:xfrm>
            <a:off x="4953000" y="2133600"/>
            <a:ext cx="685800" cy="3048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219200" y="4114800"/>
            <a:ext cx="5385989" cy="105119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934200" y="4495800"/>
            <a:ext cx="1248304" cy="263060"/>
          </a:xfrm>
          <a:prstGeom prst="rect">
            <a:avLst/>
          </a:prstGeom>
          <a:noFill/>
          <a:ln/>
          <a:effectLst/>
        </p:spPr>
      </p:pic>
      <p:sp>
        <p:nvSpPr>
          <p:cNvPr id="20" name="TextBox 19"/>
          <p:cNvSpPr txBox="1"/>
          <p:nvPr/>
        </p:nvSpPr>
        <p:spPr>
          <a:xfrm>
            <a:off x="5943600" y="55626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u(k)</a:t>
            </a:r>
            <a:r>
              <a:rPr lang="en-US" i="0" dirty="0">
                <a:latin typeface="+mj-lt"/>
              </a:rPr>
              <a:t> is PE of order 1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4953000" y="5638800"/>
            <a:ext cx="685800" cy="3048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943600" y="5486400"/>
            <a:ext cx="2057400" cy="9906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381000" y="990600"/>
            <a:ext cx="784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Examples: Constant input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20" grpId="0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5ED5-2645-449C-A667-30C15248FE1A}" type="slidenum">
              <a:rPr lang="en-US"/>
              <a:pPr/>
              <a:t>24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Conditions for PE in FIR Models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Examples: Sinusoid input</a:t>
            </a:r>
            <a:endParaRPr lang="en-US" sz="2400" dirty="0"/>
          </a:p>
          <a:p>
            <a:pPr>
              <a:lnSpc>
                <a:spcPct val="50000"/>
              </a:lnSpc>
              <a:buFontTx/>
              <a:buNone/>
            </a:pPr>
            <a:endParaRPr lang="en-US" sz="2400" dirty="0"/>
          </a:p>
        </p:txBody>
      </p:sp>
      <p:pic>
        <p:nvPicPr>
          <p:cNvPr id="1042444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743200"/>
            <a:ext cx="144462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448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1600200"/>
            <a:ext cx="501173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057400" y="3733800"/>
            <a:ext cx="4842495" cy="353272"/>
          </a:xfrm>
          <a:prstGeom prst="rect">
            <a:avLst/>
          </a:prstGeom>
          <a:noFill/>
          <a:ln/>
          <a:effectLst/>
        </p:spPr>
      </p:pic>
      <p:sp>
        <p:nvSpPr>
          <p:cNvPr id="9" name="TextBox 8"/>
          <p:cNvSpPr txBox="1"/>
          <p:nvPr/>
        </p:nvSpPr>
        <p:spPr>
          <a:xfrm>
            <a:off x="3962400" y="46482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u(k)</a:t>
            </a:r>
            <a:r>
              <a:rPr lang="en-US" i="0" dirty="0">
                <a:latin typeface="+mj-lt"/>
              </a:rPr>
              <a:t> is not PE of order 3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2971800" y="4876800"/>
            <a:ext cx="685800" cy="3048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B4AF-6694-4D08-AB7D-4369B02C75D4}" type="slidenum">
              <a:rPr lang="en-US"/>
              <a:pPr/>
              <a:t>25</a:t>
            </a:fld>
            <a:endParaRPr lang="en-US"/>
          </a:p>
        </p:txBody>
      </p:sp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Conditions for PE in FIR Models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Examples: Sinusoid input</a:t>
            </a:r>
            <a:endParaRPr lang="en-US" sz="2400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pic>
        <p:nvPicPr>
          <p:cNvPr id="1043463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1676400"/>
            <a:ext cx="46894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38200" y="5562600"/>
            <a:ext cx="4358504" cy="804005"/>
          </a:xfrm>
          <a:prstGeom prst="rect">
            <a:avLst/>
          </a:prstGeom>
          <a:noFill/>
          <a:ln/>
          <a:effectLst/>
        </p:spPr>
      </p:pic>
      <p:pic>
        <p:nvPicPr>
          <p:cNvPr id="1043469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43600" y="1828800"/>
            <a:ext cx="241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471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84988" y="5829300"/>
            <a:ext cx="144462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62000" y="2667000"/>
            <a:ext cx="7599865" cy="23622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30C5-2364-4BFE-975A-1E9A1257329D}" type="slidenum">
              <a:rPr lang="en-US"/>
              <a:pPr/>
              <a:t>26</a:t>
            </a:fld>
            <a:endParaRPr lang="en-US"/>
          </a:p>
        </p:txBody>
      </p:sp>
      <p:sp>
        <p:nvSpPr>
          <p:cNvPr id="1046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Conditions for PE in FIR Models</a:t>
            </a:r>
          </a:p>
        </p:txBody>
      </p:sp>
      <p:sp>
        <p:nvSpPr>
          <p:cNvPr id="1046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Examples: Sinusoid input</a:t>
            </a:r>
            <a:endParaRPr lang="en-US" sz="2400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457200" y="4114800"/>
            <a:ext cx="4358504" cy="804005"/>
          </a:xfrm>
          <a:prstGeom prst="rect">
            <a:avLst/>
          </a:prstGeom>
          <a:noFill/>
          <a:ln/>
          <a:effectLst/>
        </p:spPr>
      </p:pic>
      <p:sp>
        <p:nvSpPr>
          <p:cNvPr id="11" name="TextBox 10"/>
          <p:cNvSpPr txBox="1"/>
          <p:nvPr/>
        </p:nvSpPr>
        <p:spPr>
          <a:xfrm>
            <a:off x="6400800" y="24384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u(k)</a:t>
            </a:r>
            <a:r>
              <a:rPr lang="en-US" i="0" dirty="0">
                <a:latin typeface="+mj-lt"/>
              </a:rPr>
              <a:t> is not PE of order 3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5410200" y="2667000"/>
            <a:ext cx="685800" cy="3048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4600" y="41148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u(k)</a:t>
            </a:r>
            <a:r>
              <a:rPr lang="en-US" i="0" dirty="0">
                <a:latin typeface="+mj-lt"/>
              </a:rPr>
              <a:t> is PE of order 2</a:t>
            </a:r>
          </a:p>
        </p:txBody>
      </p:sp>
      <p:sp>
        <p:nvSpPr>
          <p:cNvPr id="14" name="Right Arrow 13"/>
          <p:cNvSpPr/>
          <p:nvPr/>
        </p:nvSpPr>
        <p:spPr bwMode="auto">
          <a:xfrm>
            <a:off x="5334000" y="4343400"/>
            <a:ext cx="685800" cy="3048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324600" y="4038600"/>
            <a:ext cx="2057400" cy="9906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57201" y="2667000"/>
            <a:ext cx="4495800" cy="32798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C2C5-7175-4C10-89E9-ED5DD23992D3}" type="slidenum">
              <a:rPr lang="en-US"/>
              <a:pPr/>
              <a:t>27</a:t>
            </a:fld>
            <a:endParaRPr lang="en-US"/>
          </a:p>
        </p:txBody>
      </p:sp>
      <p:pic>
        <p:nvPicPr>
          <p:cNvPr id="105268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0" y="1905000"/>
            <a:ext cx="7164388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Conditions for PE in FIR Models</a:t>
            </a:r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Examples: Sum of Sinusoids</a:t>
            </a:r>
            <a:endParaRPr lang="en-US" sz="2400"/>
          </a:p>
        </p:txBody>
      </p:sp>
      <p:pic>
        <p:nvPicPr>
          <p:cNvPr id="1052680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1800" y="3276600"/>
            <a:ext cx="1536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2682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34200" y="3733800"/>
            <a:ext cx="11223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2684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71600" y="5257800"/>
            <a:ext cx="5430838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2685" name="Rectangle 13"/>
          <p:cNvSpPr>
            <a:spLocks noChangeArrowheads="1"/>
          </p:cNvSpPr>
          <p:nvPr/>
        </p:nvSpPr>
        <p:spPr bwMode="auto">
          <a:xfrm>
            <a:off x="1066800" y="4800600"/>
            <a:ext cx="61722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2B2D-C952-4479-A370-135B5DB62714}" type="slidenum">
              <a:rPr lang="en-US"/>
              <a:pPr/>
              <a:t>28</a:t>
            </a:fld>
            <a:endParaRPr lang="en-US"/>
          </a:p>
        </p:txBody>
      </p:sp>
      <p:sp>
        <p:nvSpPr>
          <p:cNvPr id="1053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Conditions for PE in FIR Models</a:t>
            </a:r>
          </a:p>
        </p:txBody>
      </p:sp>
      <p:sp>
        <p:nvSpPr>
          <p:cNvPr id="1053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Examples: Random process</a:t>
            </a:r>
            <a:endParaRPr lang="en-US" sz="2400"/>
          </a:p>
        </p:txBody>
      </p:sp>
      <p:sp>
        <p:nvSpPr>
          <p:cNvPr id="1053704" name="Rectangle 8"/>
          <p:cNvSpPr>
            <a:spLocks noChangeArrowheads="1"/>
          </p:cNvSpPr>
          <p:nvPr/>
        </p:nvSpPr>
        <p:spPr bwMode="auto">
          <a:xfrm>
            <a:off x="1143000" y="5105400"/>
            <a:ext cx="61722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914400" y="2057400"/>
            <a:ext cx="7164678" cy="2075514"/>
          </a:xfrm>
          <a:prstGeom prst="rect">
            <a:avLst/>
          </a:prstGeom>
          <a:noFill/>
          <a:ln/>
          <a:effectLst/>
        </p:spPr>
      </p:pic>
      <p:pic>
        <p:nvPicPr>
          <p:cNvPr id="1053706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5150" y="5561013"/>
            <a:ext cx="4660900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E272-8E25-46DB-9AD5-ACA6C9DB5345}" type="slidenum">
              <a:rPr lang="en-US"/>
              <a:pPr/>
              <a:t>29</a:t>
            </a:fld>
            <a:endParaRPr lang="en-US"/>
          </a:p>
        </p:txBody>
      </p:sp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Filtered Signals</a:t>
            </a:r>
          </a:p>
        </p:txBody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/>
              <a:t>Filtered signals: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Let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be the output of the model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/>
              <a:t>A</a:t>
            </a:r>
            <a:r>
              <a:rPr lang="en-US" sz="2400" dirty="0"/>
              <a:t>(</a:t>
            </a:r>
            <a:r>
              <a:rPr lang="en-US" sz="2400" i="1" dirty="0"/>
              <a:t>q </a:t>
            </a:r>
            <a:r>
              <a:rPr lang="en-US" sz="2400" baseline="30000" dirty="0"/>
              <a:t>-1</a:t>
            </a:r>
            <a:r>
              <a:rPr lang="en-US" sz="2400" dirty="0"/>
              <a:t>) is a nonzero polynomial of degree </a:t>
            </a:r>
            <a:r>
              <a:rPr lang="en-US" sz="2400" i="1" dirty="0"/>
              <a:t>m</a:t>
            </a:r>
            <a:r>
              <a:rPr lang="en-US" sz="2400" dirty="0"/>
              <a:t> &lt; </a:t>
            </a:r>
            <a:r>
              <a:rPr lang="en-US" sz="2400" i="1" dirty="0"/>
              <a:t>n</a:t>
            </a:r>
            <a:r>
              <a:rPr lang="en-US" sz="2400" dirty="0"/>
              <a:t>  </a:t>
            </a:r>
          </a:p>
        </p:txBody>
      </p:sp>
      <p:sp>
        <p:nvSpPr>
          <p:cNvPr id="1054724" name="Rectangle 4"/>
          <p:cNvSpPr>
            <a:spLocks noChangeArrowheads="1"/>
          </p:cNvSpPr>
          <p:nvPr/>
        </p:nvSpPr>
        <p:spPr bwMode="auto">
          <a:xfrm>
            <a:off x="1219200" y="4724400"/>
            <a:ext cx="6172200" cy="1828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54728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2286000"/>
            <a:ext cx="4129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473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0" y="3505201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209800" y="4876800"/>
            <a:ext cx="4122904" cy="905027"/>
          </a:xfrm>
          <a:prstGeom prst="rect">
            <a:avLst/>
          </a:prstGeom>
          <a:noFill/>
          <a:ln/>
          <a:effectLst/>
        </p:spPr>
      </p:pic>
      <p:pic>
        <p:nvPicPr>
          <p:cNvPr id="1054737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59113" y="6037263"/>
            <a:ext cx="26193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5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5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46EF00-8CE0-44BD-ABF5-8FA133D3B362}" type="slidenum">
              <a:rPr lang="en-US"/>
              <a:pPr/>
              <a:t>3</a:t>
            </a:fld>
            <a:endParaRPr lang="en-US"/>
          </a:p>
        </p:txBody>
      </p:sp>
      <p:sp>
        <p:nvSpPr>
          <p:cNvPr id="977944" name="Rectangle 24"/>
          <p:cNvSpPr>
            <a:spLocks noChangeArrowheads="1"/>
          </p:cNvSpPr>
          <p:nvPr/>
        </p:nvSpPr>
        <p:spPr bwMode="auto">
          <a:xfrm>
            <a:off x="304800" y="2133600"/>
            <a:ext cx="838200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Where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lnSpc>
                <a:spcPct val="4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Estimation of ARMA  model</a:t>
            </a:r>
          </a:p>
        </p:txBody>
      </p:sp>
      <p:sp>
        <p:nvSpPr>
          <p:cNvPr id="9" name="Rectangle 1026"/>
          <p:cNvSpPr>
            <a:spLocks noChangeArrowheads="1"/>
          </p:cNvSpPr>
          <p:nvPr/>
        </p:nvSpPr>
        <p:spPr bwMode="auto">
          <a:xfrm>
            <a:off x="228600" y="5105400"/>
            <a:ext cx="8382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Orders </a:t>
            </a:r>
            <a:r>
              <a:rPr lang="en-US" sz="2800" dirty="0"/>
              <a:t>n</a:t>
            </a:r>
            <a:r>
              <a:rPr lang="en-US" sz="2800" i="0" dirty="0">
                <a:latin typeface="Helvetica" pitchFamily="34" charset="0"/>
              </a:rPr>
              <a:t> and </a:t>
            </a:r>
            <a:r>
              <a:rPr lang="en-US" sz="2800" dirty="0"/>
              <a:t>m </a:t>
            </a:r>
            <a:r>
              <a:rPr lang="en-US" sz="2800" i="0" dirty="0">
                <a:latin typeface="Helvetica" pitchFamily="34" charset="0"/>
              </a:rPr>
              <a:t>are </a:t>
            </a:r>
            <a:r>
              <a:rPr lang="en-US" sz="2800" i="0" u="sng" dirty="0">
                <a:latin typeface="Helvetica" pitchFamily="34" charset="0"/>
              </a:rPr>
              <a:t>known</a:t>
            </a:r>
          </a:p>
          <a:p>
            <a:pPr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Relative degree d is </a:t>
            </a:r>
            <a:r>
              <a:rPr lang="en-US" sz="2800" i="0" u="sng" dirty="0">
                <a:latin typeface="Helvetica" pitchFamily="34" charset="0"/>
              </a:rPr>
              <a:t>known</a:t>
            </a:r>
          </a:p>
          <a:p>
            <a:pPr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</a:t>
            </a:r>
            <a:r>
              <a:rPr lang="en-US" sz="2800" dirty="0" err="1"/>
              <a:t>a’s</a:t>
            </a:r>
            <a:r>
              <a:rPr lang="en-US" sz="2800" i="0" dirty="0">
                <a:latin typeface="Helvetica" pitchFamily="34" charset="0"/>
              </a:rPr>
              <a:t> and </a:t>
            </a:r>
            <a:r>
              <a:rPr lang="en-US" sz="2800" dirty="0" err="1"/>
              <a:t>b’s</a:t>
            </a:r>
            <a:r>
              <a:rPr lang="en-US" sz="2800" dirty="0"/>
              <a:t> </a:t>
            </a:r>
            <a:r>
              <a:rPr lang="en-US" sz="2800" i="0" dirty="0">
                <a:latin typeface="Helvetica" pitchFamily="34" charset="0"/>
              </a:rPr>
              <a:t>are </a:t>
            </a:r>
            <a:r>
              <a:rPr lang="en-US" sz="2800" i="0" u="sng" dirty="0">
                <a:latin typeface="Helvetica" pitchFamily="34" charset="0"/>
              </a:rPr>
              <a:t>unknown</a:t>
            </a:r>
            <a:r>
              <a:rPr lang="en-US" sz="2800" i="0" dirty="0">
                <a:latin typeface="Helvetica" pitchFamily="34" charset="0"/>
              </a:rPr>
              <a:t> but </a:t>
            </a:r>
            <a:r>
              <a:rPr lang="en-US" sz="2800" i="0" u="sng" dirty="0">
                <a:latin typeface="Helvetica" pitchFamily="34" charset="0"/>
              </a:rPr>
              <a:t>constant</a:t>
            </a:r>
            <a:r>
              <a:rPr lang="en-US" sz="2800" i="0" dirty="0">
                <a:latin typeface="Helvetica" pitchFamily="34" charset="0"/>
              </a:rPr>
              <a:t> coefficients</a:t>
            </a:r>
          </a:p>
        </p:txBody>
      </p:sp>
      <p:pic>
        <p:nvPicPr>
          <p:cNvPr id="10" name="Picture 103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3048000"/>
            <a:ext cx="57150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3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3962400"/>
            <a:ext cx="591978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032"/>
          <p:cNvSpPr>
            <a:spLocks noChangeArrowheads="1"/>
          </p:cNvSpPr>
          <p:nvPr/>
        </p:nvSpPr>
        <p:spPr bwMode="auto">
          <a:xfrm>
            <a:off x="6858000" y="3048000"/>
            <a:ext cx="19111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 dirty="0">
                <a:latin typeface="Helvetica" pitchFamily="34" charset="0"/>
              </a:rPr>
              <a:t>(anti-</a:t>
            </a:r>
            <a:r>
              <a:rPr lang="en-US" b="1" i="0" dirty="0" err="1">
                <a:latin typeface="Helvetica" pitchFamily="34" charset="0"/>
              </a:rPr>
              <a:t>Schur</a:t>
            </a:r>
            <a:r>
              <a:rPr lang="en-US" b="1" i="0" dirty="0">
                <a:latin typeface="Helvetica" pitchFamily="34" charset="0"/>
              </a:rPr>
              <a:t>)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866090" y="1371600"/>
            <a:ext cx="5416582" cy="44978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E912-41E2-4E57-A8E8-29B430E9B854}" type="slidenum">
              <a:rPr lang="en-US"/>
              <a:pPr/>
              <a:t>30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Filtered Signals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/>
              <a:t>Filtered signals: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b="1"/>
          </a:p>
          <a:p>
            <a:pPr>
              <a:lnSpc>
                <a:spcPct val="90000"/>
              </a:lnSpc>
            </a:pPr>
            <a:r>
              <a:rPr lang="en-US" sz="2000"/>
              <a:t> 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6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 </a:t>
            </a:r>
            <a:r>
              <a:rPr lang="en-US"/>
              <a:t>Let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7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  </a:t>
            </a:r>
          </a:p>
        </p:txBody>
      </p:sp>
      <p:sp>
        <p:nvSpPr>
          <p:cNvPr id="1055748" name="Rectangle 4"/>
          <p:cNvSpPr>
            <a:spLocks noChangeArrowheads="1"/>
          </p:cNvSpPr>
          <p:nvPr/>
        </p:nvSpPr>
        <p:spPr bwMode="auto">
          <a:xfrm>
            <a:off x="1219200" y="5181600"/>
            <a:ext cx="61722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5574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1752600"/>
            <a:ext cx="4129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5752" name="Rectangle 8"/>
          <p:cNvSpPr>
            <a:spLocks noChangeArrowheads="1"/>
          </p:cNvSpPr>
          <p:nvPr/>
        </p:nvSpPr>
        <p:spPr bwMode="auto">
          <a:xfrm>
            <a:off x="3352800" y="2362200"/>
            <a:ext cx="45720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55755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1400" y="2514600"/>
            <a:ext cx="3989388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564427" y="4175125"/>
            <a:ext cx="6507268" cy="423642"/>
          </a:xfrm>
          <a:prstGeom prst="rect">
            <a:avLst/>
          </a:prstGeom>
          <a:noFill/>
          <a:ln/>
          <a:effectLst/>
        </p:spPr>
      </p:pic>
      <p:pic>
        <p:nvPicPr>
          <p:cNvPr id="1055758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52600" y="5715000"/>
            <a:ext cx="512445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5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5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8" grpId="0" animBg="1"/>
      <p:bldP spid="105575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 Filtered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Let </a:t>
            </a:r>
            <a:r>
              <a:rPr lang="en-US" sz="2400" i="1" dirty="0"/>
              <a:t>v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 be the output of the model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2400" dirty="0"/>
              <a:t>where </a:t>
            </a:r>
            <a:r>
              <a:rPr lang="en-US" sz="2400" i="1" dirty="0"/>
              <a:t>A</a:t>
            </a:r>
            <a:r>
              <a:rPr lang="en-US" sz="2400" dirty="0"/>
              <a:t>(</a:t>
            </a:r>
            <a:r>
              <a:rPr lang="en-US" sz="2400" i="1" dirty="0"/>
              <a:t>q </a:t>
            </a:r>
            <a:r>
              <a:rPr lang="en-US" sz="2400" baseline="30000" dirty="0"/>
              <a:t>-1</a:t>
            </a:r>
            <a:r>
              <a:rPr lang="en-US" sz="2400" dirty="0"/>
              <a:t>) is a nonzero polynomial</a:t>
            </a:r>
          </a:p>
          <a:p>
            <a:endParaRPr lang="en-US" sz="2400" i="1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If </a:t>
            </a:r>
            <a:r>
              <a:rPr lang="en-US" sz="2400" i="1" dirty="0"/>
              <a:t>u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 is </a:t>
            </a:r>
            <a:r>
              <a:rPr lang="en-US" sz="2400" u="sng" dirty="0"/>
              <a:t>not</a:t>
            </a:r>
            <a:r>
              <a:rPr lang="en-US" sz="2400" dirty="0"/>
              <a:t> PE of order </a:t>
            </a:r>
            <a:r>
              <a:rPr lang="en-US" sz="2400" i="1" dirty="0"/>
              <a:t>n</a:t>
            </a:r>
            <a:r>
              <a:rPr lang="en-US" sz="2400" dirty="0"/>
              <a:t>, then </a:t>
            </a:r>
            <a:r>
              <a:rPr lang="en-US" sz="2400" i="1" dirty="0"/>
              <a:t>v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 is </a:t>
            </a:r>
            <a:r>
              <a:rPr lang="en-US" sz="2400" u="sng" dirty="0"/>
              <a:t>not</a:t>
            </a:r>
            <a:r>
              <a:rPr lang="en-US" sz="2400" dirty="0"/>
              <a:t> PE of order </a:t>
            </a:r>
            <a:r>
              <a:rPr lang="en-US" sz="2400" i="1" dirty="0"/>
              <a:t>n</a:t>
            </a:r>
            <a:endParaRPr lang="en-US" sz="2400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If </a:t>
            </a:r>
            <a:r>
              <a:rPr lang="en-US" sz="2400" i="1" dirty="0"/>
              <a:t>u</a:t>
            </a:r>
            <a:r>
              <a:rPr lang="en-US" sz="2400" dirty="0"/>
              <a:t>(k) is PE of order </a:t>
            </a:r>
            <a:r>
              <a:rPr lang="en-US" sz="2400" i="1" dirty="0"/>
              <a:t>n </a:t>
            </a:r>
            <a:r>
              <a:rPr lang="en-US" sz="2400" dirty="0"/>
              <a:t>and </a:t>
            </a:r>
            <a:r>
              <a:rPr lang="en-US" sz="2400" i="1" dirty="0"/>
              <a:t>A</a:t>
            </a:r>
            <a:r>
              <a:rPr lang="en-US" sz="2400" dirty="0"/>
              <a:t>(</a:t>
            </a:r>
            <a:r>
              <a:rPr lang="en-US" sz="2400" i="1" dirty="0"/>
              <a:t>q </a:t>
            </a:r>
            <a:r>
              <a:rPr lang="en-US" sz="2400" baseline="30000" dirty="0"/>
              <a:t>-1</a:t>
            </a:r>
            <a:r>
              <a:rPr lang="en-US" sz="2400" dirty="0"/>
              <a:t>)  has degree </a:t>
            </a:r>
            <a:r>
              <a:rPr lang="en-US" sz="2400" i="1" dirty="0"/>
              <a:t>m</a:t>
            </a:r>
            <a:r>
              <a:rPr lang="en-US" sz="2400" dirty="0"/>
              <a:t> &lt; </a:t>
            </a:r>
            <a:r>
              <a:rPr lang="en-US" sz="2400" i="1" dirty="0"/>
              <a:t>n</a:t>
            </a:r>
            <a:r>
              <a:rPr lang="en-US" sz="2400" dirty="0"/>
              <a:t>, then </a:t>
            </a:r>
            <a:r>
              <a:rPr lang="en-US" sz="2400" i="1" dirty="0"/>
              <a:t>v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 is PE of order </a:t>
            </a:r>
            <a:r>
              <a:rPr lang="en-US" sz="2400" i="1" dirty="0"/>
              <a:t>n</a:t>
            </a:r>
            <a:r>
              <a:rPr lang="en-US" sz="2400" dirty="0"/>
              <a:t>-</a:t>
            </a:r>
            <a:r>
              <a:rPr lang="en-US" sz="2400" i="1" dirty="0"/>
              <a:t>m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If </a:t>
            </a:r>
            <a:r>
              <a:rPr lang="en-US" sz="2400" i="1" dirty="0"/>
              <a:t>A</a:t>
            </a:r>
            <a:r>
              <a:rPr lang="en-US" sz="2400" dirty="0"/>
              <a:t>(</a:t>
            </a:r>
            <a:r>
              <a:rPr lang="en-US" sz="2400" i="1" dirty="0"/>
              <a:t>q </a:t>
            </a:r>
            <a:r>
              <a:rPr lang="en-US" sz="2400" baseline="30000" dirty="0"/>
              <a:t>-1</a:t>
            </a:r>
            <a:r>
              <a:rPr lang="en-US" sz="2400" dirty="0"/>
              <a:t>) is anti-</a:t>
            </a:r>
            <a:r>
              <a:rPr lang="en-US" sz="2400" dirty="0" err="1"/>
              <a:t>Schur</a:t>
            </a:r>
            <a:r>
              <a:rPr lang="en-US" sz="2400" dirty="0"/>
              <a:t>, then </a:t>
            </a:r>
            <a:r>
              <a:rPr lang="en-US" sz="2400" i="1" dirty="0"/>
              <a:t>u</a:t>
            </a:r>
            <a:r>
              <a:rPr lang="en-US" sz="2400" dirty="0"/>
              <a:t>(k) is PE of order </a:t>
            </a:r>
            <a:r>
              <a:rPr lang="en-US" sz="2400" i="1" dirty="0"/>
              <a:t>n </a:t>
            </a:r>
            <a:r>
              <a:rPr lang="en-US" sz="2400" dirty="0"/>
              <a:t>if and only if </a:t>
            </a:r>
            <a:r>
              <a:rPr lang="en-US" sz="2400" i="1" dirty="0"/>
              <a:t>v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 is PE of order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endParaRPr lang="en-US" sz="2400" i="1" dirty="0"/>
          </a:p>
          <a:p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133600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8898" y="1062335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latin typeface="+mj-lt"/>
              </a:rPr>
              <a:t>Theorem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4038600" y="1447800"/>
            <a:ext cx="1143000" cy="762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 bwMode="auto">
          <a:xfrm>
            <a:off x="2895600" y="1828800"/>
            <a:ext cx="1143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5181600" y="1828800"/>
            <a:ext cx="1143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" name="Picture 9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143866" y="1676400"/>
            <a:ext cx="961534" cy="329694"/>
          </a:xfrm>
          <a:prstGeom prst="rect">
            <a:avLst/>
          </a:prstGeom>
        </p:spPr>
      </p:pic>
      <p:pic>
        <p:nvPicPr>
          <p:cNvPr id="12" name="Picture 11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846390" y="1371600"/>
            <a:ext cx="602753" cy="286739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867400" y="1371600"/>
            <a:ext cx="588115" cy="286739"/>
          </a:xfrm>
          <a:prstGeom prst="rect">
            <a:avLst/>
          </a:prstGeom>
          <a:noFill/>
          <a:ln/>
          <a:effectLst/>
        </p:spPr>
      </p:pic>
      <p:sp>
        <p:nvSpPr>
          <p:cNvPr id="15" name="TextBox 14"/>
          <p:cNvSpPr txBox="1"/>
          <p:nvPr/>
        </p:nvSpPr>
        <p:spPr>
          <a:xfrm>
            <a:off x="2362200" y="23622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Not PE of order </a:t>
            </a:r>
            <a:r>
              <a:rPr lang="en-US" dirty="0">
                <a:latin typeface="+mj-lt"/>
              </a:rPr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0" y="23622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Not PE of order </a:t>
            </a:r>
            <a:r>
              <a:rPr lang="en-US" dirty="0">
                <a:latin typeface="+mj-lt"/>
              </a:rPr>
              <a:t>n</a:t>
            </a:r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 bwMode="auto">
          <a:xfrm flipH="1" flipV="1">
            <a:off x="6019800" y="1981200"/>
            <a:ext cx="2286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3048000" y="1981200"/>
            <a:ext cx="152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4038600" y="4114800"/>
            <a:ext cx="1143000" cy="762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cxnSp>
        <p:nvCxnSpPr>
          <p:cNvPr id="22" name="Straight Arrow Connector 21"/>
          <p:cNvCxnSpPr>
            <a:endCxn id="21" idx="1"/>
          </p:cNvCxnSpPr>
          <p:nvPr/>
        </p:nvCxnSpPr>
        <p:spPr bwMode="auto">
          <a:xfrm>
            <a:off x="2895600" y="4495800"/>
            <a:ext cx="1143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5181600" y="4495800"/>
            <a:ext cx="1143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4" name="Picture 23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143866" y="4343400"/>
            <a:ext cx="961534" cy="329694"/>
          </a:xfrm>
          <a:prstGeom prst="rect">
            <a:avLst/>
          </a:prstGeom>
        </p:spPr>
      </p:pic>
      <p:pic>
        <p:nvPicPr>
          <p:cNvPr id="25" name="Picture 24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846390" y="4038600"/>
            <a:ext cx="602753" cy="286739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867400" y="4038600"/>
            <a:ext cx="588115" cy="286739"/>
          </a:xfrm>
          <a:prstGeom prst="rect">
            <a:avLst/>
          </a:prstGeom>
          <a:noFill/>
          <a:ln/>
          <a:effectLst/>
        </p:spPr>
      </p:pic>
      <p:sp>
        <p:nvSpPr>
          <p:cNvPr id="27" name="TextBox 26"/>
          <p:cNvSpPr txBox="1"/>
          <p:nvPr/>
        </p:nvSpPr>
        <p:spPr>
          <a:xfrm>
            <a:off x="2362200" y="50292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PE of order </a:t>
            </a:r>
            <a:r>
              <a:rPr lang="en-US" dirty="0">
                <a:latin typeface="+mj-lt"/>
              </a:rPr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86400" y="50292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PE of order </a:t>
            </a:r>
            <a:r>
              <a:rPr lang="en-US" dirty="0">
                <a:latin typeface="+mj-lt"/>
              </a:rPr>
              <a:t>n-m</a:t>
            </a:r>
          </a:p>
        </p:txBody>
      </p:sp>
      <p:cxnSp>
        <p:nvCxnSpPr>
          <p:cNvPr id="29" name="Straight Arrow Connector 28"/>
          <p:cNvCxnSpPr>
            <a:stCxn id="28" idx="0"/>
          </p:cNvCxnSpPr>
          <p:nvPr/>
        </p:nvCxnSpPr>
        <p:spPr bwMode="auto">
          <a:xfrm flipH="1" flipV="1">
            <a:off x="6019800" y="4648200"/>
            <a:ext cx="2286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048000" y="4648200"/>
            <a:ext cx="152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810000" y="6019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order </a:t>
            </a:r>
            <a:r>
              <a:rPr lang="en-US" dirty="0">
                <a:latin typeface="+mj-lt"/>
              </a:rPr>
              <a:t>m</a:t>
            </a:r>
            <a:r>
              <a:rPr lang="en-US" i="0" dirty="0">
                <a:latin typeface="+mj-lt"/>
              </a:rPr>
              <a:t>&lt;</a:t>
            </a:r>
            <a:r>
              <a:rPr lang="en-US" dirty="0">
                <a:latin typeface="+mj-lt"/>
              </a:rPr>
              <a:t>n</a:t>
            </a:r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 bwMode="auto">
          <a:xfrm flipH="1" flipV="1">
            <a:off x="4572000" y="5029200"/>
            <a:ext cx="762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/>
      <p:bldP spid="28" grpId="0"/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 When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baseline="30000" dirty="0"/>
              <a:t> -1</a:t>
            </a:r>
            <a:r>
              <a:rPr lang="en-US" dirty="0"/>
              <a:t>) anti-</a:t>
            </a:r>
            <a:r>
              <a:rPr lang="en-US" dirty="0" err="1"/>
              <a:t>Schur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200400" y="4572000"/>
            <a:ext cx="1143000" cy="9144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 bwMode="auto">
          <a:xfrm>
            <a:off x="2057400" y="5029200"/>
            <a:ext cx="1143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4343400" y="5029200"/>
            <a:ext cx="1143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5" name="Picture 34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283994" y="4724400"/>
            <a:ext cx="1004877" cy="674223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015508" y="4572000"/>
            <a:ext cx="588115" cy="286739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022027" y="4572000"/>
            <a:ext cx="602460" cy="286599"/>
          </a:xfrm>
          <a:prstGeom prst="rect">
            <a:avLst/>
          </a:prstGeom>
          <a:noFill/>
          <a:ln/>
          <a:effectLst/>
        </p:spPr>
      </p:pic>
      <p:sp>
        <p:nvSpPr>
          <p:cNvPr id="15" name="TextBox 14"/>
          <p:cNvSpPr txBox="1"/>
          <p:nvPr/>
        </p:nvSpPr>
        <p:spPr>
          <a:xfrm>
            <a:off x="1524000" y="55626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Not PE of order </a:t>
            </a:r>
            <a:r>
              <a:rPr lang="en-US" dirty="0">
                <a:latin typeface="+mj-lt"/>
              </a:rPr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8200" y="55626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Not PE of order </a:t>
            </a:r>
            <a:r>
              <a:rPr lang="en-US" dirty="0">
                <a:latin typeface="+mj-lt"/>
              </a:rPr>
              <a:t>n</a:t>
            </a:r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 bwMode="auto">
          <a:xfrm flipH="1" flipV="1">
            <a:off x="5181600" y="5181600"/>
            <a:ext cx="2286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2209800" y="5181600"/>
            <a:ext cx="152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3200400" y="1981200"/>
            <a:ext cx="1143000" cy="762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 bwMode="auto">
          <a:xfrm>
            <a:off x="2057400" y="2362200"/>
            <a:ext cx="1143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4343400" y="2362200"/>
            <a:ext cx="1143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2" name="Picture 41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3305666" y="2209800"/>
            <a:ext cx="961534" cy="329694"/>
          </a:xfrm>
          <a:prstGeom prst="rect">
            <a:avLst/>
          </a:prstGeom>
        </p:spPr>
      </p:pic>
      <p:pic>
        <p:nvPicPr>
          <p:cNvPr id="43" name="Picture 42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008190" y="1905000"/>
            <a:ext cx="602753" cy="286739"/>
          </a:xfrm>
          <a:prstGeom prst="rect">
            <a:avLst/>
          </a:prstGeom>
          <a:noFill/>
          <a:ln/>
          <a:effectLst/>
        </p:spPr>
      </p:pic>
      <p:pic>
        <p:nvPicPr>
          <p:cNvPr id="44" name="Picture 43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029200" y="1905000"/>
            <a:ext cx="588115" cy="286739"/>
          </a:xfrm>
          <a:prstGeom prst="rect">
            <a:avLst/>
          </a:prstGeom>
          <a:noFill/>
          <a:ln/>
          <a:effectLst/>
        </p:spPr>
      </p:pic>
      <p:sp>
        <p:nvSpPr>
          <p:cNvPr id="45" name="TextBox 44"/>
          <p:cNvSpPr txBox="1"/>
          <p:nvPr/>
        </p:nvSpPr>
        <p:spPr>
          <a:xfrm>
            <a:off x="1524000" y="28956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Not PE of order </a:t>
            </a:r>
            <a:r>
              <a:rPr lang="en-US" dirty="0">
                <a:latin typeface="+mj-lt"/>
              </a:rPr>
              <a:t>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48200" y="28956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Not PE of order </a:t>
            </a:r>
            <a:r>
              <a:rPr lang="en-US" dirty="0">
                <a:latin typeface="+mj-lt"/>
              </a:rPr>
              <a:t>n</a:t>
            </a:r>
          </a:p>
        </p:txBody>
      </p:sp>
      <p:cxnSp>
        <p:nvCxnSpPr>
          <p:cNvPr id="47" name="Straight Arrow Connector 46"/>
          <p:cNvCxnSpPr>
            <a:stCxn id="46" idx="0"/>
          </p:cNvCxnSpPr>
          <p:nvPr/>
        </p:nvCxnSpPr>
        <p:spPr bwMode="auto">
          <a:xfrm flipH="1" flipV="1">
            <a:off x="5181600" y="2514600"/>
            <a:ext cx="2286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2209800" y="2514600"/>
            <a:ext cx="152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6553200" y="1981200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(this is redundant with part 1 of the theorem)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 Filtered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b="1" dirty="0"/>
              <a:t>Preliminary result 1:</a:t>
            </a:r>
          </a:p>
          <a:p>
            <a:pPr>
              <a:buNone/>
            </a:pPr>
            <a:r>
              <a:rPr lang="en-US" sz="2400" dirty="0"/>
              <a:t>If </a:t>
            </a:r>
            <a:r>
              <a:rPr lang="en-US" sz="2400" i="1" dirty="0"/>
              <a:t>u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 is not PE of order 1, then </a:t>
            </a:r>
            <a:r>
              <a:rPr lang="en-US" sz="2400" i="1" dirty="0"/>
              <a:t>v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 is not PE of order 1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Proof: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0" y="990600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371600" y="350520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Let</a:t>
            </a:r>
          </a:p>
        </p:txBody>
      </p:sp>
      <p:pic>
        <p:nvPicPr>
          <p:cNvPr id="34" name="Picture 33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133600" y="3581400"/>
            <a:ext cx="5915122" cy="359418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06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0" y="4191000"/>
            <a:ext cx="8075613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Right Brace 28"/>
          <p:cNvSpPr/>
          <p:nvPr/>
        </p:nvSpPr>
        <p:spPr bwMode="auto">
          <a:xfrm rot="5400000">
            <a:off x="4457700" y="4000500"/>
            <a:ext cx="381000" cy="3048000"/>
          </a:xfrm>
          <a:prstGeom prst="rightBrace">
            <a:avLst>
              <a:gd name="adj1" fmla="val 3166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30" name="Right Brace 29"/>
          <p:cNvSpPr/>
          <p:nvPr/>
        </p:nvSpPr>
        <p:spPr bwMode="auto">
          <a:xfrm rot="5400000">
            <a:off x="7467600" y="4724400"/>
            <a:ext cx="381000" cy="2514600"/>
          </a:xfrm>
          <a:prstGeom prst="rightBrace">
            <a:avLst>
              <a:gd name="adj1" fmla="val 3166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31" name="Picture 30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154496" y="5791200"/>
            <a:ext cx="431543" cy="353724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821141" y="6096000"/>
            <a:ext cx="708144" cy="431968"/>
          </a:xfrm>
          <a:prstGeom prst="rect">
            <a:avLst/>
          </a:prstGeom>
          <a:noFill/>
          <a:ln/>
          <a:effectLst/>
        </p:spPr>
      </p:pic>
      <p:sp>
        <p:nvSpPr>
          <p:cNvPr id="33" name="Right Arrow 32"/>
          <p:cNvSpPr/>
          <p:nvPr/>
        </p:nvSpPr>
        <p:spPr bwMode="auto">
          <a:xfrm>
            <a:off x="228600" y="48006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9" grpId="0" animBg="1"/>
      <p:bldP spid="30" grpId="0" animBg="1"/>
      <p:bldP spid="3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 Filtered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Proof of preliminary result 1 (continued):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302639" y="1676400"/>
            <a:ext cx="4534423" cy="368176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761999" y="2209800"/>
            <a:ext cx="4230913" cy="838200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315200" y="3429000"/>
            <a:ext cx="1425514" cy="381000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685800" y="4267200"/>
            <a:ext cx="537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Since </a:t>
            </a:r>
            <a:r>
              <a:rPr lang="en-US" dirty="0">
                <a:latin typeface="+mj-lt"/>
              </a:rPr>
              <a:t>u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is not PE of order 1, </a:t>
            </a:r>
            <a:r>
              <a:rPr lang="en-US" dirty="0">
                <a:latin typeface="+mj-lt"/>
              </a:rPr>
              <a:t>C</a:t>
            </a:r>
            <a:r>
              <a:rPr lang="en-US" i="0" baseline="-25000" dirty="0">
                <a:latin typeface="+mj-lt"/>
              </a:rPr>
              <a:t>1</a:t>
            </a:r>
            <a:r>
              <a:rPr lang="en-US" i="0" dirty="0">
                <a:latin typeface="+mj-lt"/>
              </a:rPr>
              <a:t> = 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71600" y="4800600"/>
            <a:ext cx="5338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The diagonal elements of </a:t>
            </a:r>
            <a:r>
              <a:rPr lang="en-US" dirty="0" err="1">
                <a:latin typeface="+mj-lt"/>
              </a:rPr>
              <a:t>C</a:t>
            </a:r>
            <a:r>
              <a:rPr lang="en-US" baseline="-25000" dirty="0" err="1">
                <a:latin typeface="+mj-lt"/>
              </a:rPr>
              <a:t>n</a:t>
            </a:r>
            <a:r>
              <a:rPr lang="en-US" i="0" dirty="0">
                <a:latin typeface="+mj-lt"/>
              </a:rPr>
              <a:t> are zero</a:t>
            </a:r>
          </a:p>
        </p:txBody>
      </p:sp>
      <p:sp>
        <p:nvSpPr>
          <p:cNvPr id="26" name="Right Arrow 25"/>
          <p:cNvSpPr/>
          <p:nvPr/>
        </p:nvSpPr>
        <p:spPr bwMode="auto">
          <a:xfrm>
            <a:off x="838200" y="4953000"/>
            <a:ext cx="457200" cy="1524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000" y="5486400"/>
            <a:ext cx="5607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Since                 , this implies that </a:t>
            </a:r>
            <a:r>
              <a:rPr lang="en-US" dirty="0" err="1">
                <a:latin typeface="+mj-lt"/>
              </a:rPr>
              <a:t>C</a:t>
            </a:r>
            <a:r>
              <a:rPr lang="en-US" baseline="-25000" dirty="0" err="1">
                <a:latin typeface="+mj-lt"/>
              </a:rPr>
              <a:t>n</a:t>
            </a:r>
            <a:r>
              <a:rPr lang="en-US" i="0" dirty="0">
                <a:latin typeface="+mj-lt"/>
              </a:rPr>
              <a:t> = 0</a:t>
            </a:r>
          </a:p>
        </p:txBody>
      </p:sp>
      <p:pic>
        <p:nvPicPr>
          <p:cNvPr id="38" name="Picture 3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066800" y="3200400"/>
            <a:ext cx="5874064" cy="885283"/>
          </a:xfrm>
          <a:prstGeom prst="rect">
            <a:avLst/>
          </a:prstGeom>
          <a:noFill/>
          <a:ln/>
          <a:effectLst/>
        </p:spPr>
      </p:pic>
      <p:pic>
        <p:nvPicPr>
          <p:cNvPr id="40" name="Picture 3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828800" y="5562600"/>
            <a:ext cx="1094001" cy="315270"/>
          </a:xfrm>
          <a:prstGeom prst="rect">
            <a:avLst/>
          </a:prstGeom>
          <a:noFill/>
          <a:ln/>
          <a:effectLst/>
        </p:spPr>
      </p:pic>
      <p:sp>
        <p:nvSpPr>
          <p:cNvPr id="41" name="Right Arrow 40"/>
          <p:cNvSpPr/>
          <p:nvPr/>
        </p:nvSpPr>
        <p:spPr bwMode="auto">
          <a:xfrm>
            <a:off x="838200" y="6096000"/>
            <a:ext cx="457200" cy="1524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71600" y="5943600"/>
            <a:ext cx="6846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U</a:t>
            </a:r>
            <a:r>
              <a:rPr lang="en-US" i="0" dirty="0">
                <a:latin typeface="+mj-lt"/>
              </a:rPr>
              <a:t> = 0, which implies that </a:t>
            </a:r>
            <a:r>
              <a:rPr lang="en-US" dirty="0">
                <a:latin typeface="+mj-lt"/>
              </a:rPr>
              <a:t>v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is not PE of order 1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8686800" y="6400800"/>
            <a:ext cx="228600" cy="228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 animBg="1"/>
      <p:bldP spid="27" grpId="0"/>
      <p:bldP spid="41" grpId="0" animBg="1"/>
      <p:bldP spid="42" grpId="0"/>
      <p:bldP spid="4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 Filtered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b="1" dirty="0"/>
              <a:t>Preliminary result 2: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</a:t>
            </a:r>
            <a:r>
              <a:rPr lang="en-US" sz="2400" i="1" dirty="0"/>
              <a:t>A</a:t>
            </a:r>
            <a:r>
              <a:rPr lang="en-US" sz="2400" dirty="0"/>
              <a:t>(</a:t>
            </a:r>
            <a:r>
              <a:rPr lang="en-US" sz="2400" i="1" dirty="0"/>
              <a:t>q</a:t>
            </a:r>
            <a:r>
              <a:rPr lang="en-US" sz="2400" baseline="30000" dirty="0"/>
              <a:t> -1</a:t>
            </a:r>
            <a:r>
              <a:rPr lang="en-US" sz="2400" dirty="0"/>
              <a:t>) is anti-</a:t>
            </a:r>
            <a:r>
              <a:rPr lang="en-US" sz="2400" dirty="0" err="1"/>
              <a:t>Schur</a:t>
            </a:r>
            <a:r>
              <a:rPr lang="en-US" sz="2400" dirty="0"/>
              <a:t> and </a:t>
            </a:r>
            <a:r>
              <a:rPr lang="en-US" sz="2400" i="1" dirty="0"/>
              <a:t>v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 is not PE of order 1,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then </a:t>
            </a:r>
            <a:r>
              <a:rPr lang="en-US" sz="2400" i="1" dirty="0"/>
              <a:t>                            </a:t>
            </a:r>
            <a:r>
              <a:rPr lang="en-US" sz="2400" dirty="0"/>
              <a:t>is not PE of order 1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990600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676400" y="3200400"/>
            <a:ext cx="1800384" cy="762000"/>
          </a:xfrm>
          <a:prstGeom prst="rect">
            <a:avLst/>
          </a:prstGeom>
          <a:noFill/>
          <a:ln/>
          <a:effectLst/>
        </p:spPr>
      </p:pic>
      <p:sp>
        <p:nvSpPr>
          <p:cNvPr id="17" name="TextBox 16"/>
          <p:cNvSpPr txBox="1"/>
          <p:nvPr/>
        </p:nvSpPr>
        <p:spPr>
          <a:xfrm>
            <a:off x="304800" y="46482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The proof is based on frequency domain techniques for deterministic signals that are analogous to power spectral density techniques for wide sense stationary random signals</a:t>
            </a:r>
          </a:p>
          <a:p>
            <a:endParaRPr lang="en-US" i="0" dirty="0">
              <a:latin typeface="+mj-lt"/>
            </a:endParaRPr>
          </a:p>
          <a:p>
            <a:r>
              <a:rPr lang="en-US" i="0" dirty="0">
                <a:latin typeface="+mj-lt"/>
              </a:rPr>
              <a:t>(see the additional material at the end of this lecture)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 Filtered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Proof of (1)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990600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66800" y="2133600"/>
            <a:ext cx="406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Let </a:t>
            </a:r>
            <a:r>
              <a:rPr lang="en-US" dirty="0">
                <a:latin typeface="+mj-lt"/>
              </a:rPr>
              <a:t>u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not be PE of order </a:t>
            </a:r>
            <a:r>
              <a:rPr lang="en-US" dirty="0">
                <a:latin typeface="+mj-lt"/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28956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Choose nonzero </a:t>
            </a:r>
            <a:r>
              <a:rPr lang="en-US" dirty="0">
                <a:latin typeface="+mj-lt"/>
              </a:rPr>
              <a:t>B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q </a:t>
            </a:r>
            <a:r>
              <a:rPr lang="en-US" i="0" baseline="30000" dirty="0">
                <a:latin typeface="+mj-lt"/>
              </a:rPr>
              <a:t>-1</a:t>
            </a:r>
            <a:r>
              <a:rPr lang="en-US" i="0" dirty="0">
                <a:latin typeface="+mj-lt"/>
              </a:rPr>
              <a:t>) of degree at most </a:t>
            </a:r>
            <a:r>
              <a:rPr lang="en-US" dirty="0">
                <a:latin typeface="+mj-lt"/>
              </a:rPr>
              <a:t>n</a:t>
            </a:r>
            <a:r>
              <a:rPr lang="en-US" i="0" dirty="0">
                <a:latin typeface="+mj-lt"/>
              </a:rPr>
              <a:t>-1 such that </a:t>
            </a:r>
            <a:r>
              <a:rPr lang="en-US" dirty="0">
                <a:latin typeface="+mj-lt"/>
              </a:rPr>
              <a:t>w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=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 is not PE of order 1</a:t>
            </a:r>
            <a:endParaRPr lang="en-US" i="0" dirty="0">
              <a:latin typeface="+mj-lt"/>
            </a:endParaRP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524000" y="4038600"/>
            <a:ext cx="4626224" cy="327090"/>
          </a:xfrm>
          <a:prstGeom prst="rect">
            <a:avLst/>
          </a:prstGeom>
          <a:noFill/>
          <a:ln/>
          <a:effectLst/>
        </p:spPr>
      </p:pic>
      <p:sp>
        <p:nvSpPr>
          <p:cNvPr id="10" name="TextBox 9"/>
          <p:cNvSpPr txBox="1"/>
          <p:nvPr/>
        </p:nvSpPr>
        <p:spPr>
          <a:xfrm>
            <a:off x="1066800" y="4648200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By the preliminary result,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w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 is not PE of order 1, which implies that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v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 is not PE of order 1</a:t>
            </a:r>
            <a:endParaRPr lang="en-US" i="0" dirty="0">
              <a:latin typeface="+mj-lt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1219200" y="60960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5000" y="5943600"/>
            <a:ext cx="3485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v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is not PE of order </a:t>
            </a:r>
            <a:r>
              <a:rPr lang="en-US" dirty="0">
                <a:latin typeface="+mj-lt"/>
              </a:rPr>
              <a:t>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686800" y="6400800"/>
            <a:ext cx="228600" cy="228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553200" y="4038600"/>
            <a:ext cx="1978764" cy="32709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 Filtered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Proof of (2)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990600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66800" y="1981200"/>
            <a:ext cx="7834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>
              <a:spcBef>
                <a:spcPct val="20000"/>
              </a:spcBef>
              <a:spcAft>
                <a:spcPts val="1200"/>
              </a:spcAft>
            </a:pPr>
            <a:r>
              <a:rPr lang="en-US" i="0" kern="0" dirty="0">
                <a:solidFill>
                  <a:srgbClr val="000000"/>
                </a:solidFill>
                <a:latin typeface="Helvetica"/>
              </a:rPr>
              <a:t>Let </a:t>
            </a:r>
            <a:r>
              <a:rPr lang="en-US" kern="0" dirty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(k) be PE of order </a:t>
            </a:r>
            <a:r>
              <a:rPr lang="en-US" kern="0" dirty="0">
                <a:solidFill>
                  <a:srgbClr val="000000"/>
                </a:solidFill>
                <a:latin typeface="Helvetica"/>
              </a:rPr>
              <a:t>n 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and </a:t>
            </a:r>
            <a:r>
              <a:rPr lang="en-US" kern="0" dirty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kern="0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kern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)  have degree </a:t>
            </a:r>
            <a:r>
              <a:rPr lang="en-US" kern="0" dirty="0">
                <a:solidFill>
                  <a:srgbClr val="000000"/>
                </a:solidFill>
                <a:latin typeface="Helvetica"/>
              </a:rPr>
              <a:t>m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 &lt; </a:t>
            </a:r>
            <a:r>
              <a:rPr lang="en-US" kern="0" dirty="0">
                <a:solidFill>
                  <a:srgbClr val="000000"/>
                </a:solidFill>
                <a:latin typeface="Helvetica"/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25908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Suppose </a:t>
            </a:r>
            <a:r>
              <a:rPr lang="en-US" dirty="0">
                <a:latin typeface="+mj-lt"/>
              </a:rPr>
              <a:t>B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q </a:t>
            </a:r>
            <a:r>
              <a:rPr lang="en-US" i="0" baseline="30000" dirty="0">
                <a:latin typeface="+mj-lt"/>
              </a:rPr>
              <a:t>-1</a:t>
            </a:r>
            <a:r>
              <a:rPr lang="en-US" i="0" dirty="0">
                <a:latin typeface="+mj-lt"/>
              </a:rPr>
              <a:t>)</a:t>
            </a:r>
            <a:r>
              <a:rPr lang="en-US" dirty="0">
                <a:latin typeface="+mj-lt"/>
              </a:rPr>
              <a:t>v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is not PE of order 1 where </a:t>
            </a:r>
          </a:p>
          <a:p>
            <a:r>
              <a:rPr lang="en-US" dirty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has order at most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n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-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m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-1</a:t>
            </a:r>
            <a:endParaRPr lang="en-US" i="0" dirty="0">
              <a:latin typeface="+mj-lt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1219200" y="38100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5000" y="3657600"/>
            <a:ext cx="5218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</a:t>
            </a:r>
            <a:r>
              <a:rPr lang="en-US" i="0" dirty="0">
                <a:latin typeface="+mj-lt"/>
              </a:rPr>
              <a:t>is not PE of order 1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686800" y="6400800"/>
            <a:ext cx="228600" cy="228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800" y="42672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Since </a:t>
            </a:r>
            <a:r>
              <a:rPr lang="en-US" dirty="0">
                <a:latin typeface="+mj-lt"/>
              </a:rPr>
              <a:t>B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q </a:t>
            </a:r>
            <a:r>
              <a:rPr lang="en-US" i="0" baseline="30000" dirty="0">
                <a:latin typeface="+mj-lt"/>
              </a:rPr>
              <a:t>-1</a:t>
            </a:r>
            <a:r>
              <a:rPr lang="en-US" i="0" dirty="0">
                <a:latin typeface="+mj-lt"/>
              </a:rPr>
              <a:t>)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has order at most n-1 and </a:t>
            </a:r>
            <a:r>
              <a:rPr lang="en-US" kern="0" dirty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(k) is PE of order </a:t>
            </a:r>
            <a:r>
              <a:rPr lang="en-US" kern="0" dirty="0">
                <a:solidFill>
                  <a:srgbClr val="000000"/>
                </a:solidFill>
                <a:latin typeface="Helvetica"/>
              </a:rPr>
              <a:t>n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,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is the zero polynomial</a:t>
            </a:r>
            <a:endParaRPr lang="en-US" i="0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52578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Since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is a nonzero polynomial,</a:t>
            </a:r>
          </a:p>
          <a:p>
            <a:r>
              <a:rPr lang="en-US" dirty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 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is the zero polynomial</a:t>
            </a:r>
            <a:endParaRPr lang="en-US" i="0" dirty="0"/>
          </a:p>
        </p:txBody>
      </p:sp>
      <p:sp>
        <p:nvSpPr>
          <p:cNvPr id="19" name="Right Arrow 18"/>
          <p:cNvSpPr/>
          <p:nvPr/>
        </p:nvSpPr>
        <p:spPr bwMode="auto">
          <a:xfrm>
            <a:off x="1219200" y="63246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5000" y="6172200"/>
            <a:ext cx="3350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v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is PE of order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n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-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m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/>
      <p:bldP spid="13" grpId="0" animBg="1"/>
      <p:bldP spid="14" grpId="0"/>
      <p:bldP spid="17" grpId="0"/>
      <p:bldP spid="19" grpId="0" animBg="1"/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 Filtered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Proof of (3)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990600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38201" y="19812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By statement (1) of the theorem, if </a:t>
            </a:r>
            <a:r>
              <a:rPr lang="en-US" dirty="0">
                <a:latin typeface="+mj-lt"/>
              </a:rPr>
              <a:t>u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is not PE of order </a:t>
            </a:r>
            <a:r>
              <a:rPr lang="en-US" dirty="0">
                <a:latin typeface="+mj-lt"/>
              </a:rPr>
              <a:t>n</a:t>
            </a:r>
            <a:r>
              <a:rPr lang="en-US" i="0" dirty="0">
                <a:latin typeface="+mj-lt"/>
              </a:rPr>
              <a:t>, then </a:t>
            </a:r>
            <a:r>
              <a:rPr lang="en-US" dirty="0">
                <a:latin typeface="+mj-lt"/>
              </a:rPr>
              <a:t>v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is not PE of order </a:t>
            </a:r>
            <a:r>
              <a:rPr lang="en-US" dirty="0">
                <a:latin typeface="+mj-lt"/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1" y="31242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It only remains to show that 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if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v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is not PE of order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n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, then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is not PE of order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n</a:t>
            </a:r>
            <a:r>
              <a:rPr lang="en-US" i="0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1" y="44196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Let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v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not be PE of order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n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 and choose nonzero    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of order at most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n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-1 such that w(k)=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 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v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is not PE of order 1</a:t>
            </a:r>
            <a:endParaRPr lang="en-US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1" y="59436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This implies that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i="0" dirty="0">
                <a:latin typeface="+mj-lt"/>
              </a:rPr>
              <a:t> is not PE of order 1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EA062A-9E04-48A9-B16F-AE188E399817}" type="slidenum">
              <a:rPr lang="en-US"/>
              <a:pPr/>
              <a:t>4</a:t>
            </a:fld>
            <a:endParaRPr lang="en-US"/>
          </a:p>
        </p:txBody>
      </p:sp>
      <p:sp>
        <p:nvSpPr>
          <p:cNvPr id="1102850" name="Rectangle 2"/>
          <p:cNvSpPr>
            <a:spLocks noChangeArrowheads="1"/>
          </p:cNvSpPr>
          <p:nvPr/>
        </p:nvSpPr>
        <p:spPr bwMode="auto">
          <a:xfrm>
            <a:off x="228600" y="2743200"/>
            <a:ext cx="2895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Unknown parameter vector: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ARMA  Model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90800" y="1447800"/>
            <a:ext cx="3448436" cy="457201"/>
          </a:xfrm>
          <a:prstGeom prst="rect">
            <a:avLst/>
          </a:prstGeom>
          <a:noFill/>
          <a:ln/>
          <a:effectLst/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267200" y="2743200"/>
            <a:ext cx="350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Known </a:t>
            </a:r>
            <a:r>
              <a:rPr lang="en-US" i="0" dirty="0" err="1">
                <a:latin typeface="Helvetica" pitchFamily="34" charset="0"/>
              </a:rPr>
              <a:t>regressor</a:t>
            </a:r>
            <a:r>
              <a:rPr lang="en-US" i="0" dirty="0">
                <a:latin typeface="Helvetica" pitchFamily="34" charset="0"/>
              </a:rPr>
              <a:t> vector: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81000" y="3657600"/>
            <a:ext cx="1561038" cy="2606099"/>
          </a:xfrm>
          <a:prstGeom prst="rect">
            <a:avLst/>
          </a:prstGeom>
          <a:noFill/>
          <a:ln/>
          <a:effectLst/>
        </p:spPr>
      </p:pic>
      <p:sp>
        <p:nvSpPr>
          <p:cNvPr id="19" name="Right Brace 18"/>
          <p:cNvSpPr/>
          <p:nvPr/>
        </p:nvSpPr>
        <p:spPr bwMode="auto">
          <a:xfrm>
            <a:off x="1981200" y="3657600"/>
            <a:ext cx="381000" cy="11430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0" name="Right Brace 19"/>
          <p:cNvSpPr/>
          <p:nvPr/>
        </p:nvSpPr>
        <p:spPr bwMode="auto">
          <a:xfrm>
            <a:off x="2057400" y="5105400"/>
            <a:ext cx="381000" cy="11430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14600" y="3962400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514600" y="5410200"/>
            <a:ext cx="923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m+ 1</a:t>
            </a:r>
            <a:endParaRPr lang="en-US" dirty="0"/>
          </a:p>
        </p:txBody>
      </p:sp>
      <p:sp>
        <p:nvSpPr>
          <p:cNvPr id="23" name="Right Brace 22"/>
          <p:cNvSpPr/>
          <p:nvPr/>
        </p:nvSpPr>
        <p:spPr bwMode="auto">
          <a:xfrm>
            <a:off x="7620000" y="3886200"/>
            <a:ext cx="381000" cy="23622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01000" y="4876800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ookman Old Style" pitchFamily="18" charset="0"/>
              </a:rPr>
              <a:t>n+m+1</a:t>
            </a:r>
            <a:endParaRPr lang="en-US" sz="2000" dirty="0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886200" y="3810000"/>
            <a:ext cx="3617462" cy="235518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2" grpId="0"/>
      <p:bldP spid="23" grpId="0" animBg="1"/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 Filtered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Proof of (3), continued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990600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 bwMode="auto">
          <a:xfrm>
            <a:off x="8686800" y="6400800"/>
            <a:ext cx="228600" cy="228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21336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i="0" dirty="0">
                <a:latin typeface="+mj-lt"/>
              </a:rPr>
              <a:t> is not PE of order 1</a:t>
            </a:r>
            <a:endParaRPr lang="en-US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29718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latin typeface="Helvetica"/>
              </a:rPr>
              <a:t>Since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A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is anti-</a:t>
            </a:r>
            <a:r>
              <a:rPr lang="en-US" i="0" dirty="0" err="1">
                <a:solidFill>
                  <a:srgbClr val="000000"/>
                </a:solidFill>
                <a:latin typeface="Helvetica"/>
              </a:rPr>
              <a:t>Schur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, we use preliminary result 2 to see that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r>
              <a:rPr lang="en-US" i="0" dirty="0"/>
              <a:t> </a:t>
            </a:r>
            <a:r>
              <a:rPr lang="en-US" i="0" dirty="0">
                <a:latin typeface="+mj-lt"/>
              </a:rPr>
              <a:t>is not PE of order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1910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latin typeface="Helvetica"/>
              </a:rPr>
              <a:t>Since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B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q</a:t>
            </a:r>
            <a:r>
              <a:rPr lang="en-US" i="0" baseline="30000" dirty="0">
                <a:solidFill>
                  <a:srgbClr val="000000"/>
                </a:solidFill>
                <a:latin typeface="Helvetica"/>
              </a:rPr>
              <a:t> -1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is a nonzero polynomial </a:t>
            </a:r>
          </a:p>
          <a:p>
            <a:r>
              <a:rPr lang="en-US" i="0" dirty="0">
                <a:solidFill>
                  <a:srgbClr val="000000"/>
                </a:solidFill>
                <a:latin typeface="Helvetica"/>
              </a:rPr>
              <a:t>of order at most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n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-1</a:t>
            </a:r>
            <a:endParaRPr lang="en-US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53340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Helvetica"/>
              </a:rPr>
              <a:t>u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 is not PE of order 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n</a:t>
            </a:r>
            <a:endParaRPr lang="en-US" dirty="0">
              <a:latin typeface="+mj-lt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286000" y="5410200"/>
            <a:ext cx="6096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/>
      <p:bldP spid="12" grpId="0"/>
      <p:bldP spid="14" grpId="0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46EF00-8CE0-44BD-ABF5-8FA133D3B362}" type="slidenum">
              <a:rPr lang="en-US"/>
              <a:pPr/>
              <a:t>41</a:t>
            </a:fld>
            <a:endParaRPr lang="en-US"/>
          </a:p>
        </p:txBody>
      </p:sp>
      <p:sp>
        <p:nvSpPr>
          <p:cNvPr id="977944" name="Rectangle 24"/>
          <p:cNvSpPr>
            <a:spLocks noChangeArrowheads="1"/>
          </p:cNvSpPr>
          <p:nvPr/>
        </p:nvSpPr>
        <p:spPr bwMode="auto">
          <a:xfrm>
            <a:off x="304800" y="2133600"/>
            <a:ext cx="838200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Where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lnSpc>
                <a:spcPct val="4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ARMA Model (review)</a:t>
            </a:r>
          </a:p>
        </p:txBody>
      </p:sp>
      <p:sp>
        <p:nvSpPr>
          <p:cNvPr id="9" name="Rectangle 1026"/>
          <p:cNvSpPr>
            <a:spLocks noChangeArrowheads="1"/>
          </p:cNvSpPr>
          <p:nvPr/>
        </p:nvSpPr>
        <p:spPr bwMode="auto">
          <a:xfrm>
            <a:off x="228600" y="5105400"/>
            <a:ext cx="8382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Orders </a:t>
            </a:r>
            <a:r>
              <a:rPr lang="en-US" sz="2800" dirty="0"/>
              <a:t>n</a:t>
            </a:r>
            <a:r>
              <a:rPr lang="en-US" sz="2800" i="0" dirty="0">
                <a:latin typeface="Helvetica" pitchFamily="34" charset="0"/>
              </a:rPr>
              <a:t> and </a:t>
            </a:r>
            <a:r>
              <a:rPr lang="en-US" sz="2800" dirty="0"/>
              <a:t>m </a:t>
            </a:r>
            <a:r>
              <a:rPr lang="en-US" sz="2800" i="0" dirty="0">
                <a:latin typeface="Helvetica" pitchFamily="34" charset="0"/>
              </a:rPr>
              <a:t>are </a:t>
            </a:r>
            <a:r>
              <a:rPr lang="en-US" sz="2800" i="0" u="sng" dirty="0">
                <a:latin typeface="Helvetica" pitchFamily="34" charset="0"/>
              </a:rPr>
              <a:t>known</a:t>
            </a:r>
          </a:p>
          <a:p>
            <a:pPr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Relative degree d is </a:t>
            </a:r>
            <a:r>
              <a:rPr lang="en-US" sz="2800" i="0" u="sng" dirty="0">
                <a:latin typeface="Helvetica" pitchFamily="34" charset="0"/>
              </a:rPr>
              <a:t>known</a:t>
            </a:r>
          </a:p>
          <a:p>
            <a:pPr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</a:t>
            </a:r>
            <a:r>
              <a:rPr lang="en-US" sz="2800" dirty="0" err="1"/>
              <a:t>a’s</a:t>
            </a:r>
            <a:r>
              <a:rPr lang="en-US" sz="2800" i="0" dirty="0">
                <a:latin typeface="Helvetica" pitchFamily="34" charset="0"/>
              </a:rPr>
              <a:t> and </a:t>
            </a:r>
            <a:r>
              <a:rPr lang="en-US" sz="2800" dirty="0" err="1"/>
              <a:t>b’s</a:t>
            </a:r>
            <a:r>
              <a:rPr lang="en-US" sz="2800" dirty="0"/>
              <a:t> </a:t>
            </a:r>
            <a:r>
              <a:rPr lang="en-US" sz="2800" i="0" dirty="0">
                <a:latin typeface="Helvetica" pitchFamily="34" charset="0"/>
              </a:rPr>
              <a:t>are </a:t>
            </a:r>
            <a:r>
              <a:rPr lang="en-US" sz="2800" i="0" u="sng" dirty="0">
                <a:latin typeface="Helvetica" pitchFamily="34" charset="0"/>
              </a:rPr>
              <a:t>unknown</a:t>
            </a:r>
            <a:r>
              <a:rPr lang="en-US" sz="2800" i="0" dirty="0">
                <a:latin typeface="Helvetica" pitchFamily="34" charset="0"/>
              </a:rPr>
              <a:t> but </a:t>
            </a:r>
            <a:r>
              <a:rPr lang="en-US" sz="2800" i="0" u="sng" dirty="0">
                <a:latin typeface="Helvetica" pitchFamily="34" charset="0"/>
              </a:rPr>
              <a:t>constant</a:t>
            </a:r>
            <a:r>
              <a:rPr lang="en-US" sz="2800" i="0" dirty="0">
                <a:latin typeface="Helvetica" pitchFamily="34" charset="0"/>
              </a:rPr>
              <a:t> coefficients</a:t>
            </a:r>
          </a:p>
        </p:txBody>
      </p:sp>
      <p:pic>
        <p:nvPicPr>
          <p:cNvPr id="10" name="Picture 103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3048000"/>
            <a:ext cx="57150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3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3962400"/>
            <a:ext cx="591978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032"/>
          <p:cNvSpPr>
            <a:spLocks noChangeArrowheads="1"/>
          </p:cNvSpPr>
          <p:nvPr/>
        </p:nvSpPr>
        <p:spPr bwMode="auto">
          <a:xfrm>
            <a:off x="6858000" y="3048000"/>
            <a:ext cx="19111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 dirty="0">
                <a:latin typeface="Helvetica" pitchFamily="34" charset="0"/>
              </a:rPr>
              <a:t>(anti-</a:t>
            </a:r>
            <a:r>
              <a:rPr lang="en-US" b="1" i="0" dirty="0" err="1">
                <a:latin typeface="Helvetica" pitchFamily="34" charset="0"/>
              </a:rPr>
              <a:t>Schur</a:t>
            </a:r>
            <a:r>
              <a:rPr lang="en-US" b="1" i="0" dirty="0">
                <a:latin typeface="Helvetica" pitchFamily="34" charset="0"/>
              </a:rPr>
              <a:t>)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866090" y="1371600"/>
            <a:ext cx="5416582" cy="44978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EA062A-9E04-48A9-B16F-AE188E399817}" type="slidenum">
              <a:rPr lang="en-US"/>
              <a:pPr/>
              <a:t>42</a:t>
            </a:fld>
            <a:endParaRPr lang="en-US"/>
          </a:p>
        </p:txBody>
      </p:sp>
      <p:sp>
        <p:nvSpPr>
          <p:cNvPr id="1102850" name="Rectangle 2"/>
          <p:cNvSpPr>
            <a:spLocks noChangeArrowheads="1"/>
          </p:cNvSpPr>
          <p:nvPr/>
        </p:nvSpPr>
        <p:spPr bwMode="auto">
          <a:xfrm>
            <a:off x="228600" y="2743200"/>
            <a:ext cx="2895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Unknown parameter vector: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ARMA  Model (review)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90800" y="1447800"/>
            <a:ext cx="3448436" cy="457201"/>
          </a:xfrm>
          <a:prstGeom prst="rect">
            <a:avLst/>
          </a:prstGeom>
          <a:noFill/>
          <a:ln/>
          <a:effectLst/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267200" y="2743200"/>
            <a:ext cx="350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Known </a:t>
            </a:r>
            <a:r>
              <a:rPr lang="en-US" i="0" dirty="0" err="1">
                <a:latin typeface="Helvetica" pitchFamily="34" charset="0"/>
              </a:rPr>
              <a:t>regressor</a:t>
            </a:r>
            <a:r>
              <a:rPr lang="en-US" i="0" dirty="0">
                <a:latin typeface="Helvetica" pitchFamily="34" charset="0"/>
              </a:rPr>
              <a:t> vector: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81000" y="3657600"/>
            <a:ext cx="1561038" cy="2606099"/>
          </a:xfrm>
          <a:prstGeom prst="rect">
            <a:avLst/>
          </a:prstGeom>
          <a:noFill/>
          <a:ln/>
          <a:effectLst/>
        </p:spPr>
      </p:pic>
      <p:sp>
        <p:nvSpPr>
          <p:cNvPr id="19" name="Right Brace 18"/>
          <p:cNvSpPr/>
          <p:nvPr/>
        </p:nvSpPr>
        <p:spPr bwMode="auto">
          <a:xfrm>
            <a:off x="1981200" y="3657600"/>
            <a:ext cx="381000" cy="11430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0" name="Right Brace 19"/>
          <p:cNvSpPr/>
          <p:nvPr/>
        </p:nvSpPr>
        <p:spPr bwMode="auto">
          <a:xfrm>
            <a:off x="2057400" y="5105400"/>
            <a:ext cx="381000" cy="11430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14600" y="3962400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514600" y="5410200"/>
            <a:ext cx="923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m+ 1</a:t>
            </a:r>
            <a:endParaRPr lang="en-US" dirty="0"/>
          </a:p>
        </p:txBody>
      </p:sp>
      <p:sp>
        <p:nvSpPr>
          <p:cNvPr id="23" name="Right Brace 22"/>
          <p:cNvSpPr/>
          <p:nvPr/>
        </p:nvSpPr>
        <p:spPr bwMode="auto">
          <a:xfrm>
            <a:off x="7620000" y="3886200"/>
            <a:ext cx="381000" cy="23622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01000" y="4876800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ookman Old Style" pitchFamily="18" charset="0"/>
              </a:rPr>
              <a:t>n+m+1</a:t>
            </a:r>
            <a:endParaRPr lang="en-US" sz="2000" dirty="0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886200" y="3810000"/>
            <a:ext cx="3617462" cy="235518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A00-A9AC-460F-B050-151ADEBEB9BE}" type="slidenum">
              <a:rPr lang="en-US"/>
              <a:pPr/>
              <a:t>43</a:t>
            </a:fld>
            <a:endParaRPr lang="en-US"/>
          </a:p>
        </p:txBody>
      </p:sp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 ARMA models</a:t>
            </a:r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Theorem:</a:t>
            </a:r>
          </a:p>
          <a:p>
            <a:pPr>
              <a:lnSpc>
                <a:spcPct val="130000"/>
              </a:lnSpc>
              <a:buFontTx/>
              <a:buNone/>
            </a:pPr>
            <a:endParaRPr lang="en-US" sz="2400" b="1" dirty="0"/>
          </a:p>
          <a:p>
            <a:pPr>
              <a:lnSpc>
                <a:spcPct val="140000"/>
              </a:lnSpc>
              <a:buFontTx/>
              <a:buNone/>
            </a:pPr>
            <a:endParaRPr lang="en-US" sz="2400" b="1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b="1" dirty="0"/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 </a:t>
            </a:r>
          </a:p>
          <a:p>
            <a:pPr>
              <a:lnSpc>
                <a:spcPct val="13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50000"/>
              </a:lnSpc>
              <a:buFontTx/>
              <a:buNone/>
            </a:pPr>
            <a:endParaRPr lang="en-US" sz="2000" dirty="0"/>
          </a:p>
        </p:txBody>
      </p:sp>
      <p:sp>
        <p:nvSpPr>
          <p:cNvPr id="1060873" name="Rectangle 9"/>
          <p:cNvSpPr>
            <a:spLocks noChangeArrowheads="1"/>
          </p:cNvSpPr>
          <p:nvPr/>
        </p:nvSpPr>
        <p:spPr bwMode="auto">
          <a:xfrm>
            <a:off x="304800" y="5900738"/>
            <a:ext cx="88392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Parameter estimates convergence to the true values</a:t>
            </a:r>
          </a:p>
          <a:p>
            <a:pPr>
              <a:spcBef>
                <a:spcPct val="20000"/>
              </a:spcBef>
            </a:pPr>
            <a:endParaRPr lang="en-US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990600" y="2895600"/>
            <a:ext cx="3622514" cy="404144"/>
          </a:xfrm>
          <a:prstGeom prst="rect">
            <a:avLst/>
          </a:prstGeom>
          <a:noFill/>
          <a:ln/>
          <a:effectLst/>
        </p:spPr>
      </p:pic>
      <p:pic>
        <p:nvPicPr>
          <p:cNvPr id="1060881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1752600"/>
            <a:ext cx="84423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0883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0600" y="3810000"/>
            <a:ext cx="575151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0885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6800" y="4876800"/>
            <a:ext cx="53117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0886" name="Rectangle 22"/>
          <p:cNvSpPr>
            <a:spLocks noChangeArrowheads="1"/>
          </p:cNvSpPr>
          <p:nvPr/>
        </p:nvSpPr>
        <p:spPr bwMode="auto">
          <a:xfrm>
            <a:off x="914400" y="4572000"/>
            <a:ext cx="5715000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CC2C-E30D-4FD0-A072-90C1D0D56C27}" type="slidenum">
              <a:rPr lang="en-US"/>
              <a:pPr/>
              <a:t>44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Simplifying assumption: the parameter error converges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lnSpc>
                <a:spcPct val="50000"/>
              </a:lnSpc>
              <a:buFontTx/>
              <a:buNone/>
            </a:pPr>
            <a:endParaRPr lang="en-US" dirty="0"/>
          </a:p>
          <a:p>
            <a:pPr>
              <a:lnSpc>
                <a:spcPct val="70000"/>
              </a:lnSpc>
              <a:buFontTx/>
              <a:buNone/>
            </a:pPr>
            <a:endParaRPr lang="en-US" dirty="0"/>
          </a:p>
          <a:p>
            <a:pPr>
              <a:lnSpc>
                <a:spcPct val="70000"/>
              </a:lnSpc>
              <a:buFontTx/>
              <a:buNone/>
            </a:pPr>
            <a:endParaRPr lang="en-US" dirty="0"/>
          </a:p>
          <a:p>
            <a:pPr>
              <a:lnSpc>
                <a:spcPct val="70000"/>
              </a:lnSpc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sz="2400" dirty="0"/>
              <a:t>Define: the LS output estimation error by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We </a:t>
            </a:r>
            <a:r>
              <a:rPr lang="en-US" sz="2400"/>
              <a:t>know that</a:t>
            </a:r>
            <a:endParaRPr lang="en-US" sz="2000" dirty="0"/>
          </a:p>
          <a:p>
            <a:pPr>
              <a:buFontTx/>
              <a:buNone/>
            </a:pPr>
            <a:endParaRPr lang="en-US" sz="2400" dirty="0"/>
          </a:p>
          <a:p>
            <a:pPr>
              <a:lnSpc>
                <a:spcPct val="50000"/>
              </a:lnSpc>
              <a:buFontTx/>
              <a:buNone/>
            </a:pPr>
            <a:endParaRPr lang="en-US" sz="2400" dirty="0"/>
          </a:p>
        </p:txBody>
      </p:sp>
      <p:pic>
        <p:nvPicPr>
          <p:cNvPr id="1061898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1981200"/>
            <a:ext cx="26162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1906" name="Picture 1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43200" y="4114800"/>
            <a:ext cx="360997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657600" y="6019800"/>
            <a:ext cx="1703586" cy="405211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810000" y="1905000"/>
            <a:ext cx="4781895" cy="61701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CC2C-E30D-4FD0-A072-90C1D0D56C27}" type="slidenum">
              <a:rPr lang="en-US"/>
              <a:pPr/>
              <a:t>45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61904" name="Rectangle 16"/>
          <p:cNvSpPr>
            <a:spLocks noChangeArrowheads="1"/>
          </p:cNvSpPr>
          <p:nvPr/>
        </p:nvSpPr>
        <p:spPr bwMode="auto">
          <a:xfrm>
            <a:off x="304800" y="914400"/>
            <a:ext cx="172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Notice that,</a:t>
            </a: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8600" y="1524000"/>
            <a:ext cx="5691091" cy="1141916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33400" y="2971800"/>
            <a:ext cx="8409923" cy="1141914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57200" y="4648200"/>
            <a:ext cx="2609486" cy="489279"/>
          </a:xfrm>
          <a:prstGeom prst="rect">
            <a:avLst/>
          </a:prstGeom>
          <a:noFill/>
          <a:ln/>
          <a:effectLst/>
        </p:spPr>
      </p:pic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304800" y="5638800"/>
            <a:ext cx="845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Therefore, if we can show that </a:t>
            </a:r>
            <a:r>
              <a:rPr lang="en-US" dirty="0">
                <a:latin typeface="Helvetica" pitchFamily="34" charset="0"/>
              </a:rPr>
              <a:t>C</a:t>
            </a:r>
            <a:r>
              <a:rPr lang="en-US" baseline="-25000" dirty="0">
                <a:latin typeface="Helvetica" pitchFamily="34" charset="0"/>
              </a:rPr>
              <a:t>n+m+1</a:t>
            </a:r>
            <a:r>
              <a:rPr lang="en-US" i="0" dirty="0">
                <a:latin typeface="Helvetica" pitchFamily="34" charset="0"/>
              </a:rPr>
              <a:t> </a:t>
            </a:r>
            <a:r>
              <a:rPr lang="en-US" i="0" dirty="0">
                <a:latin typeface="cmsy10"/>
              </a:rPr>
              <a:t>   </a:t>
            </a:r>
            <a:r>
              <a:rPr lang="en-US" i="0" dirty="0">
                <a:latin typeface="Helvetica" pitchFamily="34" charset="0"/>
              </a:rPr>
              <a:t> 0, we will be able to conclude that  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438400" y="6063552"/>
            <a:ext cx="838200" cy="300917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5562600" y="5715000"/>
            <a:ext cx="228600" cy="228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2870-DA48-4525-8787-F232271BA955}" type="slidenum">
              <a:rPr lang="en-US"/>
              <a:pPr/>
              <a:t>46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62919" name="Rectangle 7"/>
          <p:cNvSpPr>
            <a:spLocks noChangeArrowheads="1"/>
          </p:cNvSpPr>
          <p:nvPr/>
        </p:nvSpPr>
        <p:spPr bwMode="auto">
          <a:xfrm>
            <a:off x="381000" y="1371600"/>
            <a:ext cx="16562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Notice that</a:t>
            </a:r>
          </a:p>
        </p:txBody>
      </p:sp>
      <p:sp>
        <p:nvSpPr>
          <p:cNvPr id="1062923" name="Rectangle 11"/>
          <p:cNvSpPr>
            <a:spLocks noChangeArrowheads="1"/>
          </p:cNvSpPr>
          <p:nvPr/>
        </p:nvSpPr>
        <p:spPr bwMode="auto">
          <a:xfrm>
            <a:off x="381000" y="3124200"/>
            <a:ext cx="1024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where</a:t>
            </a:r>
          </a:p>
        </p:txBody>
      </p:sp>
      <p:pic>
        <p:nvPicPr>
          <p:cNvPr id="1062926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28800" y="3733800"/>
            <a:ext cx="44656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2927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28800" y="5410200"/>
            <a:ext cx="45164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124200" y="4267200"/>
            <a:ext cx="3721517" cy="388695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124200" y="6096000"/>
            <a:ext cx="3230129" cy="372435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613143" y="2209800"/>
            <a:ext cx="6122501" cy="40593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D8A0-3CD0-4E76-AEA1-C12ECFFC886D}" type="slidenum">
              <a:rPr lang="en-US"/>
              <a:pPr/>
              <a:t>47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From</a:t>
            </a: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endParaRPr lang="en-US" sz="2400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sp>
        <p:nvSpPr>
          <p:cNvPr id="1063940" name="Rectangle 4"/>
          <p:cNvSpPr>
            <a:spLocks noChangeArrowheads="1"/>
          </p:cNvSpPr>
          <p:nvPr/>
        </p:nvSpPr>
        <p:spPr bwMode="auto">
          <a:xfrm>
            <a:off x="381000" y="4038600"/>
            <a:ext cx="1557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We obtain</a:t>
            </a: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676395" y="3048000"/>
            <a:ext cx="3805246" cy="879772"/>
          </a:xfrm>
          <a:prstGeom prst="rect">
            <a:avLst/>
          </a:prstGeom>
          <a:noFill/>
          <a:ln/>
          <a:effectLst/>
        </p:spPr>
      </p:pic>
      <p:sp>
        <p:nvSpPr>
          <p:cNvPr id="1063952" name="Line 16"/>
          <p:cNvSpPr>
            <a:spLocks noChangeShapeType="1"/>
          </p:cNvSpPr>
          <p:nvPr/>
        </p:nvSpPr>
        <p:spPr bwMode="auto">
          <a:xfrm flipV="1">
            <a:off x="2133600" y="2209800"/>
            <a:ext cx="510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613143" y="1668463"/>
            <a:ext cx="6122501" cy="405935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86121" y="4724400"/>
            <a:ext cx="8098755" cy="167987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940" grpId="0"/>
      <p:bldP spid="106395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128D-A75E-4F9F-A928-3C63DEFAC822}" type="slidenum">
              <a:rPr lang="en-US"/>
              <a:pPr/>
              <a:t>48</a:t>
            </a:fld>
            <a:endParaRPr lang="en-US"/>
          </a:p>
        </p:txBody>
      </p:sp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75204" name="Rectangle 4"/>
          <p:cNvSpPr>
            <a:spLocks noChangeArrowheads="1"/>
          </p:cNvSpPr>
          <p:nvPr/>
        </p:nvSpPr>
        <p:spPr bwMode="auto">
          <a:xfrm>
            <a:off x="2782888" y="2133600"/>
            <a:ext cx="3578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Polynomial of order </a:t>
            </a:r>
            <a:r>
              <a:rPr lang="en-US" b="1"/>
              <a:t>n+m</a:t>
            </a:r>
          </a:p>
        </p:txBody>
      </p:sp>
      <p:sp>
        <p:nvSpPr>
          <p:cNvPr id="1075205" name="Rectangle 5"/>
          <p:cNvSpPr>
            <a:spLocks noChangeArrowheads="1"/>
          </p:cNvSpPr>
          <p:nvPr/>
        </p:nvSpPr>
        <p:spPr bwMode="auto">
          <a:xfrm>
            <a:off x="342900" y="3200400"/>
            <a:ext cx="84963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Notice that since                                                and                        </a:t>
            </a:r>
          </a:p>
          <a:p>
            <a:pPr>
              <a:spcBef>
                <a:spcPct val="20000"/>
              </a:spcBef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72432" y="1219200"/>
            <a:ext cx="8199136" cy="796853"/>
          </a:xfrm>
          <a:prstGeom prst="rect">
            <a:avLst/>
          </a:prstGeom>
          <a:noFill/>
          <a:ln/>
          <a:effectLst/>
        </p:spPr>
      </p:pic>
      <p:pic>
        <p:nvPicPr>
          <p:cNvPr id="107520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43800" y="21336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895600" y="3225800"/>
            <a:ext cx="3622514" cy="404144"/>
          </a:xfrm>
          <a:prstGeom prst="rect">
            <a:avLst/>
          </a:prstGeom>
          <a:noFill/>
          <a:ln/>
          <a:effectLst/>
        </p:spPr>
      </p:pic>
      <p:pic>
        <p:nvPicPr>
          <p:cNvPr id="1075209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19400" y="3962400"/>
            <a:ext cx="30924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5210" name="Picture 1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05000" y="6248400"/>
            <a:ext cx="52943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5212" name="Picture 12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16113" y="5105400"/>
            <a:ext cx="53117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5213" name="Rectangle 13"/>
          <p:cNvSpPr>
            <a:spLocks noChangeArrowheads="1"/>
          </p:cNvSpPr>
          <p:nvPr/>
        </p:nvSpPr>
        <p:spPr bwMode="auto">
          <a:xfrm>
            <a:off x="762000" y="4876800"/>
            <a:ext cx="7315200" cy="1828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15" name="AutoShape 15"/>
          <p:cNvSpPr>
            <a:spLocks noChangeArrowheads="1"/>
          </p:cNvSpPr>
          <p:nvPr/>
        </p:nvSpPr>
        <p:spPr bwMode="auto">
          <a:xfrm>
            <a:off x="4305300" y="5562600"/>
            <a:ext cx="533400" cy="609600"/>
          </a:xfrm>
          <a:prstGeom prst="upDownArrow">
            <a:avLst>
              <a:gd name="adj1" fmla="val 50000"/>
              <a:gd name="adj2" fmla="val 22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7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7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7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7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05" grpId="0"/>
      <p:bldP spid="1075213" grpId="0" animBg="1"/>
      <p:bldP spid="10752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5290-6C31-415A-8C92-21F7FB25A240}" type="slidenum">
              <a:rPr lang="en-US"/>
              <a:pPr/>
              <a:t>49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64971" name="Rectangle 11"/>
          <p:cNvSpPr>
            <a:spLocks noChangeArrowheads="1"/>
          </p:cNvSpPr>
          <p:nvPr/>
        </p:nvSpPr>
        <p:spPr bwMode="auto">
          <a:xfrm>
            <a:off x="381000" y="2971800"/>
            <a:ext cx="3276600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i="0" dirty="0">
                <a:latin typeface="Helvetica" pitchFamily="34" charset="0"/>
              </a:rPr>
              <a:t>  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i="0" dirty="0">
                <a:latin typeface="Helvetica" pitchFamily="34" charset="0"/>
              </a:rPr>
              <a:t>     </a:t>
            </a:r>
          </a:p>
        </p:txBody>
      </p:sp>
      <p:pic>
        <p:nvPicPr>
          <p:cNvPr id="1064980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28800" y="4419600"/>
            <a:ext cx="525303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4986" name="Picture 2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76400" y="3048000"/>
            <a:ext cx="52943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752600" y="3810000"/>
            <a:ext cx="5053601" cy="353021"/>
          </a:xfrm>
          <a:prstGeom prst="rect">
            <a:avLst/>
          </a:prstGeom>
          <a:noFill/>
          <a:ln/>
          <a:effectLst/>
        </p:spPr>
      </p:pic>
      <p:sp>
        <p:nvSpPr>
          <p:cNvPr id="1064990" name="Rectangle 30"/>
          <p:cNvSpPr>
            <a:spLocks noChangeArrowheads="1"/>
          </p:cNvSpPr>
          <p:nvPr/>
        </p:nvSpPr>
        <p:spPr bwMode="auto">
          <a:xfrm>
            <a:off x="2782888" y="2133600"/>
            <a:ext cx="3578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Polynomial of order </a:t>
            </a:r>
            <a:r>
              <a:rPr lang="en-US" b="1"/>
              <a:t>n+m</a:t>
            </a:r>
          </a:p>
        </p:txBody>
      </p:sp>
      <p:pic>
        <p:nvPicPr>
          <p:cNvPr id="1064992" name="Picture 3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543800" y="21336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28600" y="53340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Since </a:t>
            </a:r>
            <a:r>
              <a:rPr lang="en-US" dirty="0">
                <a:latin typeface="+mj-lt"/>
              </a:rPr>
              <a:t>e(k)</a:t>
            </a:r>
            <a:r>
              <a:rPr lang="en-US" i="0" dirty="0">
                <a:latin typeface="+mj-lt"/>
              </a:rPr>
              <a:t> = 0, it cannot be PE of order 1</a:t>
            </a:r>
          </a:p>
          <a:p>
            <a:endParaRPr lang="en-US" i="0" dirty="0">
              <a:latin typeface="+mj-lt"/>
            </a:endParaRPr>
          </a:p>
          <a:p>
            <a:r>
              <a:rPr lang="en-US" i="0" dirty="0">
                <a:latin typeface="+mj-lt"/>
              </a:rPr>
              <a:t>Therefore,  </a:t>
            </a:r>
          </a:p>
        </p:txBody>
      </p:sp>
      <p:pic>
        <p:nvPicPr>
          <p:cNvPr id="13" name="Picture 2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81200" y="6096000"/>
            <a:ext cx="525303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72432" y="1219200"/>
            <a:ext cx="8199136" cy="79685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ARMA series-parallel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685800"/>
          </a:xfrm>
        </p:spPr>
        <p:txBody>
          <a:bodyPr/>
          <a:lstStyle/>
          <a:p>
            <a:r>
              <a:rPr lang="en-US" dirty="0"/>
              <a:t>A-priori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457298" y="2133600"/>
            <a:ext cx="5372782" cy="465479"/>
          </a:xfrm>
          <a:prstGeom prst="rect">
            <a:avLst/>
          </a:prstGeom>
          <a:noFill/>
          <a:ln/>
          <a:effectLst/>
        </p:spPr>
      </p:pic>
      <p:pic>
        <p:nvPicPr>
          <p:cNvPr id="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0" y="3429000"/>
            <a:ext cx="75231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4800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A-priori error</a:t>
            </a: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699753" y="5791200"/>
            <a:ext cx="4209382" cy="387538"/>
          </a:xfrm>
          <a:prstGeom prst="rect">
            <a:avLst/>
          </a:prstGeom>
          <a:noFill/>
          <a:ln/>
          <a:effectLst/>
        </p:spPr>
      </p:pic>
      <p:cxnSp>
        <p:nvCxnSpPr>
          <p:cNvPr id="13" name="Straight Connector 12"/>
          <p:cNvCxnSpPr/>
          <p:nvPr/>
        </p:nvCxnSpPr>
        <p:spPr bwMode="auto">
          <a:xfrm>
            <a:off x="1905000" y="2743200"/>
            <a:ext cx="304800" cy="15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5638800" y="2743200"/>
            <a:ext cx="1066800" cy="15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6F5C-859B-4B3D-8121-783A824E5428}" type="slidenum">
              <a:rPr lang="en-US"/>
              <a:pPr/>
              <a:t>50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So far, we know that if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then 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where</a:t>
            </a:r>
          </a:p>
          <a:p>
            <a:pPr>
              <a:buFontTx/>
              <a:buNone/>
            </a:pPr>
            <a:endParaRPr lang="en-US" dirty="0"/>
          </a:p>
          <a:p>
            <a:pPr>
              <a:lnSpc>
                <a:spcPct val="50000"/>
              </a:lnSpc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400" dirty="0"/>
          </a:p>
          <a:p>
            <a:pPr>
              <a:lnSpc>
                <a:spcPct val="50000"/>
              </a:lnSpc>
              <a:buFontTx/>
              <a:buNone/>
            </a:pPr>
            <a:endParaRPr lang="en-US" sz="2400" dirty="0"/>
          </a:p>
        </p:txBody>
      </p:sp>
      <p:pic>
        <p:nvPicPr>
          <p:cNvPr id="1065996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1600" y="3276600"/>
            <a:ext cx="57021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6006" name="Picture 2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76400" y="1828800"/>
            <a:ext cx="54165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52600" y="4114800"/>
            <a:ext cx="575151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52600" y="4876800"/>
            <a:ext cx="44656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752600" y="5638800"/>
            <a:ext cx="45164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D190-B5C7-4ACE-B22E-EA96227D8B29}" type="slidenum">
              <a:rPr lang="en-US"/>
              <a:pPr/>
              <a:t>51</a:t>
            </a:fld>
            <a:endParaRPr lang="en-US"/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76228" name="Rectangle 4"/>
          <p:cNvSpPr>
            <a:spLocks noChangeArrowheads="1"/>
          </p:cNvSpPr>
          <p:nvPr/>
        </p:nvSpPr>
        <p:spPr bwMode="auto">
          <a:xfrm>
            <a:off x="838200" y="2133600"/>
            <a:ext cx="550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This equation can be written as follows:</a:t>
            </a:r>
          </a:p>
        </p:txBody>
      </p:sp>
      <p:pic>
        <p:nvPicPr>
          <p:cNvPr id="107622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2288" y="1295400"/>
            <a:ext cx="55578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623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29025" y="3024188"/>
            <a:ext cx="18859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6232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19200" y="4114800"/>
            <a:ext cx="760571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6234" name="Rectangle 10"/>
          <p:cNvSpPr>
            <a:spLocks noChangeArrowheads="1"/>
          </p:cNvSpPr>
          <p:nvPr/>
        </p:nvSpPr>
        <p:spPr bwMode="auto">
          <a:xfrm>
            <a:off x="990600" y="54102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and:</a:t>
            </a:r>
          </a:p>
        </p:txBody>
      </p:sp>
      <p:pic>
        <p:nvPicPr>
          <p:cNvPr id="1076237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90800" y="5410200"/>
            <a:ext cx="18272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6239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90800" y="6096000"/>
            <a:ext cx="1743075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990600" y="3505200"/>
            <a:ext cx="10246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228" grpId="0"/>
      <p:bldP spid="1076234" grpId="0"/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E79A-6F90-4A2E-91E4-C0ABC76E11B1}" type="slidenum">
              <a:rPr lang="en-US"/>
              <a:pPr/>
              <a:t>52</a:t>
            </a:fld>
            <a:endParaRPr lang="en-US"/>
          </a:p>
        </p:txBody>
      </p:sp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486400"/>
          </a:xfrm>
        </p:spPr>
        <p:txBody>
          <a:bodyPr/>
          <a:lstStyle/>
          <a:p>
            <a:pPr>
              <a:lnSpc>
                <a:spcPct val="50000"/>
              </a:lnSpc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endParaRPr lang="en-US" sz="2400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sp>
        <p:nvSpPr>
          <p:cNvPr id="1070095" name="Line 15"/>
          <p:cNvSpPr>
            <a:spLocks noChangeShapeType="1"/>
          </p:cNvSpPr>
          <p:nvPr/>
        </p:nvSpPr>
        <p:spPr bwMode="auto">
          <a:xfrm flipV="1">
            <a:off x="2566717" y="57150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0096" name="Line 16"/>
          <p:cNvSpPr>
            <a:spLocks noChangeShapeType="1"/>
          </p:cNvSpPr>
          <p:nvPr/>
        </p:nvSpPr>
        <p:spPr bwMode="auto">
          <a:xfrm>
            <a:off x="1077642" y="5715000"/>
            <a:ext cx="303715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0098" name="Line 18"/>
          <p:cNvSpPr>
            <a:spLocks noChangeShapeType="1"/>
          </p:cNvSpPr>
          <p:nvPr/>
        </p:nvSpPr>
        <p:spPr bwMode="auto">
          <a:xfrm flipV="1">
            <a:off x="6823075" y="57150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0099" name="Line 19"/>
          <p:cNvSpPr>
            <a:spLocks noChangeShapeType="1"/>
          </p:cNvSpPr>
          <p:nvPr/>
        </p:nvSpPr>
        <p:spPr bwMode="auto">
          <a:xfrm>
            <a:off x="4572000" y="5715000"/>
            <a:ext cx="4038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981200" y="6248400"/>
            <a:ext cx="1082566" cy="311664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705600" y="6248400"/>
            <a:ext cx="297319" cy="228812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8319" y="914400"/>
            <a:ext cx="8611723" cy="476939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FA75-E8D7-4094-A610-2E8BDC7513FC}" type="slidenum">
              <a:rPr lang="en-US"/>
              <a:pPr/>
              <a:t>53</a:t>
            </a:fld>
            <a:endParaRPr lang="en-US"/>
          </a:p>
        </p:txBody>
      </p:sp>
      <p:sp>
        <p:nvSpPr>
          <p:cNvPr id="107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ARMA models - Proof</a:t>
            </a:r>
          </a:p>
        </p:txBody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486400"/>
          </a:xfrm>
        </p:spPr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endParaRPr lang="en-US" sz="2400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pic>
        <p:nvPicPr>
          <p:cNvPr id="107110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29000" y="1143000"/>
            <a:ext cx="18859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1117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2438400"/>
            <a:ext cx="575151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1122" name="Rectangle 18"/>
          <p:cNvSpPr>
            <a:spLocks noChangeArrowheads="1"/>
          </p:cNvSpPr>
          <p:nvPr/>
        </p:nvSpPr>
        <p:spPr bwMode="auto">
          <a:xfrm>
            <a:off x="609600" y="2057400"/>
            <a:ext cx="7239000" cy="2362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71123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00200" y="3733800"/>
            <a:ext cx="48895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1124" name="Rectangle 20"/>
          <p:cNvSpPr>
            <a:spLocks noChangeArrowheads="1"/>
          </p:cNvSpPr>
          <p:nvPr/>
        </p:nvSpPr>
        <p:spPr bwMode="auto">
          <a:xfrm>
            <a:off x="381000" y="5257800"/>
            <a:ext cx="2779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Therefore, when</a:t>
            </a:r>
          </a:p>
        </p:txBody>
      </p:sp>
      <p:pic>
        <p:nvPicPr>
          <p:cNvPr id="1071125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52800" y="5334000"/>
            <a:ext cx="53117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1126" name="Rectangle 22"/>
          <p:cNvSpPr>
            <a:spLocks noChangeArrowheads="1"/>
          </p:cNvSpPr>
          <p:nvPr/>
        </p:nvSpPr>
        <p:spPr bwMode="auto">
          <a:xfrm>
            <a:off x="304800" y="5900738"/>
            <a:ext cx="88392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Parameter estimates convergence to the true values</a:t>
            </a:r>
          </a:p>
          <a:p>
            <a:pPr>
              <a:spcBef>
                <a:spcPct val="20000"/>
              </a:spcBef>
            </a:pPr>
            <a:endParaRPr lang="en-US"/>
          </a:p>
        </p:txBody>
      </p:sp>
      <p:sp>
        <p:nvSpPr>
          <p:cNvPr id="1071127" name="AutoShape 23"/>
          <p:cNvSpPr>
            <a:spLocks noChangeArrowheads="1"/>
          </p:cNvSpPr>
          <p:nvPr/>
        </p:nvSpPr>
        <p:spPr bwMode="auto">
          <a:xfrm>
            <a:off x="4114800" y="2971800"/>
            <a:ext cx="457200" cy="6858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7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7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7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1124" grpId="0"/>
      <p:bldP spid="107112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7772400" cy="685800"/>
          </a:xfrm>
        </p:spPr>
        <p:txBody>
          <a:bodyPr/>
          <a:lstStyle/>
          <a:p>
            <a:r>
              <a:rPr lang="en-US" dirty="0"/>
              <a:t>Plant: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438400" y="1295400"/>
            <a:ext cx="5581382" cy="782639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66800" y="3581400"/>
            <a:ext cx="2295240" cy="1219200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953000" y="3581400"/>
            <a:ext cx="3187106" cy="1135044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352800" y="2667000"/>
            <a:ext cx="3673024" cy="434293"/>
          </a:xfrm>
          <a:prstGeom prst="rect">
            <a:avLst/>
          </a:prstGeom>
          <a:noFill/>
          <a:ln/>
          <a:effectLst/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3400" y="5486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need</a:t>
            </a:r>
            <a:r>
              <a:rPr lang="en-US" sz="2800" dirty="0">
                <a:latin typeface="Bookman Old Style" pitchFamily="18" charset="0"/>
              </a:rPr>
              <a:t> u(k)</a:t>
            </a:r>
            <a:r>
              <a:rPr lang="en-US" sz="2800" dirty="0"/>
              <a:t> </a:t>
            </a:r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to be a PE sequence of order 4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	to guarantee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parameter convergence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2400" y="4495800"/>
            <a:ext cx="2946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429000" y="2362200"/>
            <a:ext cx="599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Example: Input Random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609600"/>
          </a:xfrm>
        </p:spPr>
        <p:txBody>
          <a:bodyPr/>
          <a:lstStyle/>
          <a:p>
            <a:pPr>
              <a:buNone/>
            </a:pPr>
            <a:r>
              <a:rPr lang="en-US" sz="2400" b="1" i="1" dirty="0">
                <a:latin typeface="Century Schoolbook" pitchFamily="18" charset="0"/>
              </a:rPr>
              <a:t>u(k) </a:t>
            </a:r>
            <a:r>
              <a:rPr lang="en-US" sz="2400" b="1" dirty="0"/>
              <a:t>: zero mean uniform white noise between [-1,1]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57200" y="3505200"/>
            <a:ext cx="1851486" cy="240182"/>
          </a:xfrm>
          <a:prstGeom prst="rect">
            <a:avLst/>
          </a:prstGeom>
          <a:noFill/>
          <a:ln/>
          <a:effectLst/>
        </p:spPr>
      </p:pic>
      <p:sp>
        <p:nvSpPr>
          <p:cNvPr id="9" name="Rectangle 8"/>
          <p:cNvSpPr/>
          <p:nvPr/>
        </p:nvSpPr>
        <p:spPr>
          <a:xfrm>
            <a:off x="5791200" y="2133600"/>
            <a:ext cx="28905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>
                <a:latin typeface="+mj-lt"/>
              </a:rPr>
              <a:t>parameter convergence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105400" y="3124200"/>
            <a:ext cx="323658" cy="30810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800600" y="5715000"/>
            <a:ext cx="291582" cy="35670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7848600" y="5562600"/>
            <a:ext cx="308105" cy="35670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7848600" y="3048000"/>
            <a:ext cx="339842" cy="307799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>
          <a:xfrm>
            <a:off x="685800" y="5715000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latin typeface="+mj-lt"/>
              </a:rPr>
              <a:t>a-priori error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12025" y="4038600"/>
            <a:ext cx="1153821" cy="228600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057400" y="4038600"/>
            <a:ext cx="780994" cy="22860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0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990600" y="1828800"/>
            <a:ext cx="3886200" cy="32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21"/>
          <p:cNvSpPr/>
          <p:nvPr/>
        </p:nvSpPr>
        <p:spPr bwMode="auto">
          <a:xfrm>
            <a:off x="685800" y="1600200"/>
            <a:ext cx="4419600" cy="838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10000" y="27432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4400550"/>
            <a:ext cx="32766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Example: Step Input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609600"/>
          </a:xfrm>
        </p:spPr>
        <p:txBody>
          <a:bodyPr/>
          <a:lstStyle/>
          <a:p>
            <a:pPr>
              <a:buNone/>
            </a:pPr>
            <a:r>
              <a:rPr lang="en-US" sz="2400" b="1" i="1" dirty="0">
                <a:latin typeface="Century Schoolbook" pitchFamily="18" charset="0"/>
              </a:rPr>
              <a:t>u(k) </a:t>
            </a:r>
            <a:r>
              <a:rPr lang="en-US" sz="2400" b="1" dirty="0"/>
              <a:t>= 2*1(t)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57200" y="3505200"/>
            <a:ext cx="1851486" cy="240182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105400" y="3733800"/>
            <a:ext cx="323658" cy="30810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876800" y="5181600"/>
            <a:ext cx="291582" cy="35670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7848600" y="5943600"/>
            <a:ext cx="308105" cy="35670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7543800" y="4038600"/>
            <a:ext cx="339842" cy="307799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>
          <a:xfrm>
            <a:off x="685800" y="5715000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latin typeface="+mj-lt"/>
              </a:rPr>
              <a:t>a-priori error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12025" y="4038600"/>
            <a:ext cx="1153821" cy="228600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057400" y="4038600"/>
            <a:ext cx="780994" cy="22860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1167081" y="1828800"/>
            <a:ext cx="3533237" cy="320854"/>
          </a:xfrm>
          <a:prstGeom prst="rect">
            <a:avLst/>
          </a:prstGeom>
          <a:noFill/>
          <a:ln/>
          <a:effectLst/>
        </p:spPr>
      </p:pic>
      <p:sp>
        <p:nvSpPr>
          <p:cNvPr id="22" name="Rectangle 21"/>
          <p:cNvSpPr/>
          <p:nvPr/>
        </p:nvSpPr>
        <p:spPr bwMode="auto">
          <a:xfrm>
            <a:off x="685800" y="1600200"/>
            <a:ext cx="4419600" cy="838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34000" y="2438400"/>
            <a:ext cx="3345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u="sng" dirty="0">
                <a:latin typeface="+mj-lt"/>
              </a:rPr>
              <a:t>NO</a:t>
            </a:r>
            <a:r>
              <a:rPr lang="en-US" sz="2000" i="0" dirty="0">
                <a:latin typeface="+mj-lt"/>
              </a:rPr>
              <a:t> parameter convergence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10000" y="2667000"/>
            <a:ext cx="558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45720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Example: Sinusoidal input – 1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609600"/>
          </a:xfrm>
        </p:spPr>
        <p:txBody>
          <a:bodyPr/>
          <a:lstStyle/>
          <a:p>
            <a:pPr>
              <a:buNone/>
            </a:pPr>
            <a:r>
              <a:rPr lang="en-US" sz="2400" b="1" i="1" dirty="0">
                <a:latin typeface="Century Schoolbook" pitchFamily="18" charset="0"/>
              </a:rPr>
              <a:t>u(k) </a:t>
            </a:r>
            <a:r>
              <a:rPr lang="en-US" sz="2400" b="1" dirty="0"/>
              <a:t>= 2*sin(t)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57200" y="3505200"/>
            <a:ext cx="1851486" cy="240182"/>
          </a:xfrm>
          <a:prstGeom prst="rect">
            <a:avLst/>
          </a:prstGeom>
          <a:noFill/>
          <a:ln/>
          <a:effectLst/>
        </p:spPr>
      </p:pic>
      <p:sp>
        <p:nvSpPr>
          <p:cNvPr id="9" name="Rectangle 8"/>
          <p:cNvSpPr/>
          <p:nvPr/>
        </p:nvSpPr>
        <p:spPr>
          <a:xfrm>
            <a:off x="5334000" y="2438400"/>
            <a:ext cx="3345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u="sng" dirty="0">
                <a:latin typeface="+mj-lt"/>
              </a:rPr>
              <a:t>NO</a:t>
            </a:r>
            <a:r>
              <a:rPr lang="en-US" sz="2000" i="0" dirty="0">
                <a:latin typeface="+mj-lt"/>
              </a:rPr>
              <a:t> parameter convergence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105400" y="3581400"/>
            <a:ext cx="323658" cy="30810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876800" y="5181600"/>
            <a:ext cx="291582" cy="35670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7848600" y="5943600"/>
            <a:ext cx="308105" cy="35670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7696200" y="3886200"/>
            <a:ext cx="339842" cy="307799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>
          <a:xfrm>
            <a:off x="685800" y="5715000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latin typeface="+mj-lt"/>
              </a:rPr>
              <a:t>a-priori error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12025" y="4038600"/>
            <a:ext cx="1153821" cy="228600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057400" y="4038600"/>
            <a:ext cx="780994" cy="22860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1166916" y="1828800"/>
            <a:ext cx="3533566" cy="320883"/>
          </a:xfrm>
          <a:prstGeom prst="rect">
            <a:avLst/>
          </a:prstGeom>
          <a:noFill/>
          <a:ln/>
          <a:effectLst/>
        </p:spPr>
      </p:pic>
      <p:sp>
        <p:nvSpPr>
          <p:cNvPr id="22" name="Rectangle 21"/>
          <p:cNvSpPr/>
          <p:nvPr/>
        </p:nvSpPr>
        <p:spPr bwMode="auto">
          <a:xfrm>
            <a:off x="685800" y="1600200"/>
            <a:ext cx="4419600" cy="838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556000" y="2667000"/>
            <a:ext cx="558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" y="4419600"/>
            <a:ext cx="3251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Example: Sinusoidal input – 2 frequencies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609600"/>
          </a:xfrm>
        </p:spPr>
        <p:txBody>
          <a:bodyPr/>
          <a:lstStyle/>
          <a:p>
            <a:pPr>
              <a:buNone/>
            </a:pPr>
            <a:r>
              <a:rPr lang="en-US" sz="2400" b="1" i="1" dirty="0">
                <a:latin typeface="Century Schoolbook" pitchFamily="18" charset="0"/>
              </a:rPr>
              <a:t>u(k) </a:t>
            </a:r>
            <a:r>
              <a:rPr lang="en-US" sz="2400" b="1" dirty="0"/>
              <a:t>= 2*sin(t)+2cos(2*t)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57200" y="3505200"/>
            <a:ext cx="1851486" cy="240182"/>
          </a:xfrm>
          <a:prstGeom prst="rect">
            <a:avLst/>
          </a:prstGeom>
          <a:noFill/>
          <a:ln/>
          <a:effectLst/>
        </p:spPr>
      </p:pic>
      <p:sp>
        <p:nvSpPr>
          <p:cNvPr id="9" name="Rectangle 8"/>
          <p:cNvSpPr/>
          <p:nvPr/>
        </p:nvSpPr>
        <p:spPr>
          <a:xfrm>
            <a:off x="5334000" y="2438400"/>
            <a:ext cx="28905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0" dirty="0">
                <a:latin typeface="+mj-lt"/>
              </a:rPr>
              <a:t>parameter convergence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105400" y="3429000"/>
            <a:ext cx="323658" cy="30810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876800" y="5181600"/>
            <a:ext cx="291582" cy="35670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7848600" y="5638800"/>
            <a:ext cx="308105" cy="35670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7696200" y="3429000"/>
            <a:ext cx="339842" cy="307799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>
          <a:xfrm>
            <a:off x="685800" y="5715000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latin typeface="+mj-lt"/>
              </a:rPr>
              <a:t>a-priori error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12025" y="4038600"/>
            <a:ext cx="1153821" cy="228600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057400" y="4038600"/>
            <a:ext cx="780994" cy="22860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1166751" y="1828800"/>
            <a:ext cx="3533895" cy="320913"/>
          </a:xfrm>
          <a:prstGeom prst="rect">
            <a:avLst/>
          </a:prstGeom>
          <a:noFill/>
          <a:ln/>
          <a:effectLst/>
        </p:spPr>
      </p:pic>
      <p:sp>
        <p:nvSpPr>
          <p:cNvPr id="22" name="Rectangle 21"/>
          <p:cNvSpPr/>
          <p:nvPr/>
        </p:nvSpPr>
        <p:spPr bwMode="auto">
          <a:xfrm>
            <a:off x="685800" y="1600200"/>
            <a:ext cx="4419600" cy="838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Material</a:t>
            </a:r>
            <a:br>
              <a:rPr lang="en-US" dirty="0"/>
            </a:br>
            <a:r>
              <a:rPr lang="en-US" dirty="0"/>
              <a:t>(you are not responsible for this)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Proof of preliminary result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ARMA series-parallel estimation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695782" y="3429000"/>
            <a:ext cx="5352634" cy="465447"/>
          </a:xfrm>
          <a:prstGeom prst="rect">
            <a:avLst/>
          </a:prstGeom>
          <a:noFill/>
          <a:ln/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9600" y="1066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A-priori error</a:t>
            </a: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828800" y="2286000"/>
            <a:ext cx="4209382" cy="387538"/>
          </a:xfrm>
          <a:prstGeom prst="rect">
            <a:avLst/>
          </a:prstGeom>
          <a:noFill/>
          <a:ln/>
          <a:effectLst/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85800" y="4495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800" i="0" kern="0" noProof="0" dirty="0">
                <a:latin typeface="+mn-lt"/>
              </a:rPr>
              <a:t>Parameter error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86000" y="5486400"/>
            <a:ext cx="2850855" cy="42704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 Filtered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b="1" dirty="0"/>
              <a:t>Preliminary result 2: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</a:t>
            </a:r>
            <a:r>
              <a:rPr lang="en-US" sz="2400" i="1" dirty="0"/>
              <a:t>A</a:t>
            </a:r>
            <a:r>
              <a:rPr lang="en-US" sz="2400" dirty="0"/>
              <a:t>(</a:t>
            </a:r>
            <a:r>
              <a:rPr lang="en-US" sz="2400" i="1" dirty="0"/>
              <a:t>q</a:t>
            </a:r>
            <a:r>
              <a:rPr lang="en-US" sz="2400" baseline="30000" dirty="0"/>
              <a:t> -1</a:t>
            </a:r>
            <a:r>
              <a:rPr lang="en-US" sz="2400" dirty="0"/>
              <a:t>) is anti-</a:t>
            </a:r>
            <a:r>
              <a:rPr lang="en-US" sz="2400" dirty="0" err="1"/>
              <a:t>Schur</a:t>
            </a:r>
            <a:r>
              <a:rPr lang="en-US" sz="2400" dirty="0"/>
              <a:t> and </a:t>
            </a:r>
            <a:r>
              <a:rPr lang="en-US" sz="2400" i="1" dirty="0"/>
              <a:t>v</a:t>
            </a: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) is not PE of order 1,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then </a:t>
            </a:r>
            <a:r>
              <a:rPr lang="en-US" sz="2400" i="1" dirty="0"/>
              <a:t>                            </a:t>
            </a:r>
            <a:r>
              <a:rPr lang="en-US" sz="2400" dirty="0"/>
              <a:t>is not PE of order 1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990600"/>
            <a:ext cx="3200400" cy="42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676400" y="3200400"/>
            <a:ext cx="1800384" cy="762000"/>
          </a:xfrm>
          <a:prstGeom prst="rect">
            <a:avLst/>
          </a:prstGeom>
          <a:noFill/>
          <a:ln/>
          <a:effectLst/>
        </p:spPr>
      </p:pic>
      <p:sp>
        <p:nvSpPr>
          <p:cNvPr id="17" name="TextBox 16"/>
          <p:cNvSpPr txBox="1"/>
          <p:nvPr/>
        </p:nvSpPr>
        <p:spPr>
          <a:xfrm>
            <a:off x="304800" y="46482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The proof is based on frequency domain techniques for deterministic signals that are analogous to power spectral density techniques for wide sense stationary random signals</a:t>
            </a:r>
          </a:p>
          <a:p>
            <a:endParaRPr lang="en-US" i="0" dirty="0">
              <a:latin typeface="+mj-lt"/>
            </a:endParaRPr>
          </a:p>
          <a:p>
            <a:endParaRPr lang="en-US" i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and Deterministic Signals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61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0" y="205740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3886200" y="1295400"/>
            <a:ext cx="0" cy="480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28600" y="11430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WSS zero-mean random signals, </a:t>
            </a:r>
            <a:r>
              <a:rPr lang="en-US" dirty="0">
                <a:latin typeface="+mj-lt"/>
              </a:rPr>
              <a:t>X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and </a:t>
            </a:r>
            <a:r>
              <a:rPr lang="en-US" dirty="0">
                <a:latin typeface="+mj-lt"/>
              </a:rPr>
              <a:t>Y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endParaRPr lang="en-US" i="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5903" y="1524000"/>
            <a:ext cx="4936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Deterministic signals, </a:t>
            </a:r>
            <a:r>
              <a:rPr lang="en-US" dirty="0">
                <a:latin typeface="+mj-lt"/>
              </a:rPr>
              <a:t>x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and </a:t>
            </a:r>
            <a:r>
              <a:rPr lang="en-US" dirty="0">
                <a:latin typeface="+mj-lt"/>
              </a:rPr>
              <a:t>y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</a:t>
            </a:r>
          </a:p>
        </p:txBody>
      </p:sp>
      <p:pic>
        <p:nvPicPr>
          <p:cNvPr id="55" name="Picture 5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92794" y="2362200"/>
            <a:ext cx="3472807" cy="381651"/>
          </a:xfrm>
          <a:prstGeom prst="rect">
            <a:avLst/>
          </a:prstGeom>
          <a:noFill/>
          <a:ln/>
          <a:effectLst/>
        </p:spPr>
      </p:pic>
      <p:pic>
        <p:nvPicPr>
          <p:cNvPr id="56" name="Picture 5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021376" y="2209800"/>
            <a:ext cx="5074746" cy="718415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33400" y="4191000"/>
            <a:ext cx="2962447" cy="304800"/>
          </a:xfrm>
          <a:prstGeom prst="rect">
            <a:avLst/>
          </a:prstGeom>
          <a:noFill/>
          <a:ln/>
          <a:effectLst/>
        </p:spPr>
      </p:pic>
      <p:pic>
        <p:nvPicPr>
          <p:cNvPr id="59" name="Picture 5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271292" y="4190998"/>
            <a:ext cx="2796629" cy="290710"/>
          </a:xfrm>
          <a:prstGeom prst="rect">
            <a:avLst/>
          </a:prstGeom>
          <a:noFill/>
          <a:ln/>
          <a:effectLst/>
        </p:spPr>
      </p:pic>
      <p:sp>
        <p:nvSpPr>
          <p:cNvPr id="23" name="Right Brace 22"/>
          <p:cNvSpPr/>
          <p:nvPr/>
        </p:nvSpPr>
        <p:spPr bwMode="auto">
          <a:xfrm rot="5400000">
            <a:off x="6781800" y="1219200"/>
            <a:ext cx="457200" cy="3962400"/>
          </a:xfrm>
          <a:prstGeom prst="rightBrace">
            <a:avLst>
              <a:gd name="adj1" fmla="val 31710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76800" y="3352800"/>
            <a:ext cx="4105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0" dirty="0">
                <a:latin typeface="+mj-lt"/>
              </a:rPr>
              <a:t>Average value of </a:t>
            </a:r>
            <a:r>
              <a:rPr lang="en-US" sz="2000" dirty="0">
                <a:latin typeface="+mj-lt"/>
              </a:rPr>
              <a:t>x</a:t>
            </a:r>
            <a:r>
              <a:rPr lang="en-US" sz="2000" i="0" dirty="0">
                <a:latin typeface="+mj-lt"/>
              </a:rPr>
              <a:t>(</a:t>
            </a:r>
            <a:r>
              <a:rPr lang="en-US" sz="2000" dirty="0" err="1">
                <a:latin typeface="+mj-lt"/>
              </a:rPr>
              <a:t>k</a:t>
            </a:r>
            <a:r>
              <a:rPr lang="en-US" sz="2000" i="0" dirty="0" err="1">
                <a:latin typeface="+mj-lt"/>
              </a:rPr>
              <a:t>+</a:t>
            </a:r>
            <a:r>
              <a:rPr lang="en-US" sz="2000" dirty="0" err="1">
                <a:latin typeface="+mj-lt"/>
              </a:rPr>
              <a:t>j</a:t>
            </a:r>
            <a:r>
              <a:rPr lang="en-US" sz="2000" i="0" dirty="0">
                <a:latin typeface="+mj-lt"/>
              </a:rPr>
              <a:t>)</a:t>
            </a:r>
            <a:r>
              <a:rPr lang="en-US" sz="2000" dirty="0" err="1">
                <a:latin typeface="+mj-lt"/>
              </a:rPr>
              <a:t>y</a:t>
            </a:r>
            <a:r>
              <a:rPr lang="en-US" sz="2000" baseline="30000" dirty="0" err="1">
                <a:latin typeface="+mj-lt"/>
              </a:rPr>
              <a:t>T</a:t>
            </a:r>
            <a:r>
              <a:rPr lang="en-US" sz="2000" i="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k</a:t>
            </a:r>
            <a:r>
              <a:rPr lang="en-US" sz="2000" i="0" dirty="0">
                <a:latin typeface="+mj-lt"/>
              </a:rPr>
              <a:t>) over </a:t>
            </a:r>
            <a:r>
              <a:rPr lang="en-US" sz="2000" dirty="0">
                <a:latin typeface="+mj-lt"/>
              </a:rPr>
              <a:t>k</a:t>
            </a:r>
          </a:p>
        </p:txBody>
      </p:sp>
      <p:pic>
        <p:nvPicPr>
          <p:cNvPr id="52" name="Picture 5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80610" y="5181600"/>
            <a:ext cx="3629390" cy="578335"/>
          </a:xfrm>
          <a:prstGeom prst="rect">
            <a:avLst/>
          </a:prstGeom>
          <a:noFill/>
          <a:ln/>
          <a:effectLst/>
        </p:spPr>
      </p:pic>
      <p:pic>
        <p:nvPicPr>
          <p:cNvPr id="60" name="Picture 5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863219" y="5181600"/>
            <a:ext cx="3612776" cy="60877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 animBg="1"/>
      <p:bldP spid="2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and Deterministic Signals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62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0" y="335280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4572000" y="2743200"/>
            <a:ext cx="0" cy="411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7" name="Picture 2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52400" y="3886200"/>
            <a:ext cx="4275271" cy="361834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752043" y="3886200"/>
            <a:ext cx="4315757" cy="361858"/>
          </a:xfrm>
          <a:prstGeom prst="rect">
            <a:avLst/>
          </a:prstGeom>
          <a:noFill/>
          <a:ln/>
          <a:effectLst/>
        </p:spPr>
      </p:pic>
      <p:sp>
        <p:nvSpPr>
          <p:cNvPr id="36" name="Rectangle 35"/>
          <p:cNvSpPr/>
          <p:nvPr/>
        </p:nvSpPr>
        <p:spPr bwMode="auto">
          <a:xfrm>
            <a:off x="2590800" y="1600200"/>
            <a:ext cx="990600" cy="6096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cxnSp>
        <p:nvCxnSpPr>
          <p:cNvPr id="38" name="Straight Arrow Connector 37"/>
          <p:cNvCxnSpPr>
            <a:endCxn id="36" idx="1"/>
          </p:cNvCxnSpPr>
          <p:nvPr/>
        </p:nvCxnSpPr>
        <p:spPr bwMode="auto">
          <a:xfrm>
            <a:off x="1752600" y="1905000"/>
            <a:ext cx="838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581400" y="1905000"/>
            <a:ext cx="838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1" name="Picture 4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743200" y="1752600"/>
            <a:ext cx="722395" cy="275198"/>
          </a:xfrm>
          <a:prstGeom prst="rect">
            <a:avLst/>
          </a:prstGeom>
          <a:noFill/>
          <a:ln/>
          <a:effectLst/>
        </p:spPr>
      </p:pic>
      <p:pic>
        <p:nvPicPr>
          <p:cNvPr id="45" name="Picture 4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523999" y="1524000"/>
            <a:ext cx="722396" cy="275199"/>
          </a:xfrm>
          <a:prstGeom prst="rect">
            <a:avLst/>
          </a:prstGeom>
          <a:noFill/>
          <a:ln/>
          <a:effectLst/>
        </p:spPr>
      </p:pic>
      <p:pic>
        <p:nvPicPr>
          <p:cNvPr id="44" name="Picture 4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956551" y="1524000"/>
            <a:ext cx="734092" cy="275199"/>
          </a:xfrm>
          <a:prstGeom prst="rect">
            <a:avLst/>
          </a:prstGeom>
          <a:noFill/>
          <a:ln/>
          <a:effectLst/>
        </p:spPr>
      </p:pic>
      <p:sp>
        <p:nvSpPr>
          <p:cNvPr id="48" name="TextBox 47"/>
          <p:cNvSpPr txBox="1"/>
          <p:nvPr/>
        </p:nvSpPr>
        <p:spPr>
          <a:xfrm>
            <a:off x="5105400" y="16764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where </a:t>
            </a:r>
            <a:r>
              <a:rPr lang="en-US" dirty="0">
                <a:latin typeface="+mj-lt"/>
              </a:rPr>
              <a:t>G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z</a:t>
            </a:r>
            <a:r>
              <a:rPr lang="en-US" i="0" dirty="0">
                <a:latin typeface="+mj-lt"/>
              </a:rPr>
              <a:t>) is stable </a:t>
            </a:r>
          </a:p>
        </p:txBody>
      </p:sp>
      <p:sp>
        <p:nvSpPr>
          <p:cNvPr id="25" name="Down Arrow 24"/>
          <p:cNvSpPr/>
          <p:nvPr/>
        </p:nvSpPr>
        <p:spPr bwMode="auto">
          <a:xfrm>
            <a:off x="1752599" y="4800600"/>
            <a:ext cx="304800" cy="5334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6248400" y="4800600"/>
            <a:ext cx="304800" cy="5334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" y="24384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WSS zero-mean random signals, </a:t>
            </a:r>
            <a:r>
              <a:rPr lang="en-US" dirty="0">
                <a:latin typeface="+mj-lt"/>
              </a:rPr>
              <a:t>U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and </a:t>
            </a:r>
            <a:r>
              <a:rPr lang="en-US" dirty="0">
                <a:latin typeface="+mj-lt"/>
              </a:rPr>
              <a:t>Y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(</a:t>
            </a:r>
            <a:r>
              <a:rPr lang="en-US" dirty="0">
                <a:solidFill>
                  <a:srgbClr val="000000"/>
                </a:solidFill>
                <a:latin typeface="Helvetica"/>
              </a:rPr>
              <a:t>k</a:t>
            </a:r>
            <a:r>
              <a:rPr lang="en-US" i="0" dirty="0">
                <a:solidFill>
                  <a:srgbClr val="000000"/>
                </a:solidFill>
                <a:latin typeface="Helvetica"/>
              </a:rPr>
              <a:t>)</a:t>
            </a:r>
            <a:endParaRPr lang="en-US" i="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5400" y="24384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Deterministic signals, </a:t>
            </a:r>
            <a:r>
              <a:rPr lang="en-US" dirty="0">
                <a:latin typeface="+mj-lt"/>
              </a:rPr>
              <a:t>u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and </a:t>
            </a:r>
            <a:r>
              <a:rPr lang="en-US" dirty="0">
                <a:latin typeface="+mj-lt"/>
              </a:rPr>
              <a:t>y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33600" y="4724400"/>
            <a:ext cx="160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0" dirty="0">
                <a:latin typeface="+mj-lt"/>
              </a:rPr>
              <a:t>Scalar </a:t>
            </a:r>
            <a:r>
              <a:rPr lang="en-US" sz="2000" dirty="0">
                <a:latin typeface="+mj-lt"/>
              </a:rPr>
              <a:t>U</a:t>
            </a:r>
            <a:r>
              <a:rPr lang="en-US" sz="2000" i="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k</a:t>
            </a:r>
            <a:r>
              <a:rPr lang="en-US" sz="2000" i="0" dirty="0">
                <a:latin typeface="+mj-lt"/>
              </a:rPr>
              <a:t>) and </a:t>
            </a:r>
            <a:r>
              <a:rPr lang="en-US" sz="2000" dirty="0">
                <a:latin typeface="+mj-lt"/>
              </a:rPr>
              <a:t>Y</a:t>
            </a:r>
            <a:r>
              <a:rPr lang="en-US" sz="2000" i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k</a:t>
            </a:r>
            <a:r>
              <a:rPr lang="en-US" sz="2000" i="0" dirty="0">
                <a:solidFill>
                  <a:srgbClr val="000000"/>
                </a:solidFill>
                <a:latin typeface="+mj-lt"/>
              </a:rPr>
              <a:t>)</a:t>
            </a:r>
            <a:endParaRPr lang="en-US" sz="2000" i="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05600" y="4724400"/>
            <a:ext cx="160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0" dirty="0">
                <a:latin typeface="+mj-lt"/>
              </a:rPr>
              <a:t>Scalar </a:t>
            </a:r>
            <a:r>
              <a:rPr lang="en-US" sz="2000" dirty="0">
                <a:latin typeface="+mj-lt"/>
              </a:rPr>
              <a:t>u</a:t>
            </a:r>
            <a:r>
              <a:rPr lang="en-US" sz="2000" i="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k</a:t>
            </a:r>
            <a:r>
              <a:rPr lang="en-US" sz="2000" i="0" dirty="0">
                <a:latin typeface="+mj-lt"/>
              </a:rPr>
              <a:t>) and </a:t>
            </a:r>
            <a:r>
              <a:rPr lang="en-US" sz="2000" dirty="0">
                <a:latin typeface="+mj-lt"/>
              </a:rPr>
              <a:t>y</a:t>
            </a:r>
            <a:r>
              <a:rPr lang="en-US" sz="2000" i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k</a:t>
            </a:r>
            <a:r>
              <a:rPr lang="en-US" sz="2000" i="0" dirty="0">
                <a:solidFill>
                  <a:srgbClr val="000000"/>
                </a:solidFill>
                <a:latin typeface="+mj-lt"/>
              </a:rPr>
              <a:t>)</a:t>
            </a:r>
            <a:endParaRPr lang="en-US" sz="2000" i="0" dirty="0">
              <a:latin typeface="+mj-lt"/>
            </a:endParaRPr>
          </a:p>
        </p:txBody>
      </p:sp>
      <p:pic>
        <p:nvPicPr>
          <p:cNvPr id="35" name="Picture 3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00851" y="5791200"/>
            <a:ext cx="3578368" cy="361858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107352" y="5791200"/>
            <a:ext cx="3605138" cy="36188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/>
      <p:bldP spid="31" grpId="0"/>
      <p:bldP spid="3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Preliminary Result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</a:p>
          <a:p>
            <a:pPr marL="274320" indent="-274320"/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baseline="30000" dirty="0"/>
              <a:t> -1</a:t>
            </a:r>
            <a:r>
              <a:rPr lang="en-US" dirty="0"/>
              <a:t>) be anti-</a:t>
            </a:r>
            <a:r>
              <a:rPr lang="en-US" dirty="0" err="1"/>
              <a:t>Schur</a:t>
            </a:r>
            <a:endParaRPr lang="en-US" dirty="0"/>
          </a:p>
          <a:p>
            <a:pPr marL="274320" indent="-274320"/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not be PE of order 1</a:t>
            </a:r>
          </a:p>
          <a:p>
            <a:pPr marL="274320" indent="-274320"/>
            <a:r>
              <a:rPr lang="en-US" dirty="0"/>
              <a:t>u(k) be generated by</a:t>
            </a:r>
          </a:p>
          <a:p>
            <a:pPr marL="274320" indent="-274320">
              <a:buNone/>
            </a:pPr>
            <a:endParaRPr lang="en-US" dirty="0"/>
          </a:p>
          <a:p>
            <a:pPr marL="274320" indent="-274320">
              <a:buNone/>
            </a:pPr>
            <a:endParaRPr lang="en-US" dirty="0"/>
          </a:p>
          <a:p>
            <a:pPr marL="274320" indent="-274320">
              <a:buNone/>
            </a:pPr>
            <a:endParaRPr lang="en-US" dirty="0"/>
          </a:p>
          <a:p>
            <a:pPr marL="274320" indent="-274320">
              <a:buNone/>
            </a:pPr>
            <a:endParaRPr lang="en-US" dirty="0"/>
          </a:p>
          <a:p>
            <a:pPr marL="274320" indent="-274320">
              <a:buNone/>
            </a:pPr>
            <a:endParaRPr lang="en-US" dirty="0"/>
          </a:p>
          <a:p>
            <a:pPr marL="274320" indent="-274320">
              <a:buNone/>
            </a:pPr>
            <a:r>
              <a:rPr lang="en-US" dirty="0"/>
              <a:t>Choose </a:t>
            </a:r>
            <a:r>
              <a:rPr lang="en-US" i="1" dirty="0"/>
              <a:t>M</a:t>
            </a:r>
            <a:r>
              <a:rPr lang="en-US" dirty="0"/>
              <a:t> such that</a:t>
            </a:r>
          </a:p>
          <a:p>
            <a:pPr marL="274320" indent="-27432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962400" y="3581400"/>
            <a:ext cx="1295400" cy="94956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5257800" y="4073769"/>
            <a:ext cx="1096108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114800" y="3692769"/>
            <a:ext cx="1050424" cy="704783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819400" y="3692769"/>
            <a:ext cx="600092" cy="299597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715000" y="3692769"/>
            <a:ext cx="614679" cy="299690"/>
          </a:xfrm>
          <a:prstGeom prst="rect">
            <a:avLst/>
          </a:prstGeom>
          <a:noFill/>
          <a:ln/>
          <a:effectLst/>
        </p:spPr>
      </p:pic>
      <p:cxnSp>
        <p:nvCxnSpPr>
          <p:cNvPr id="12" name="Straight Arrow Connector 11"/>
          <p:cNvCxnSpPr/>
          <p:nvPr/>
        </p:nvCxnSpPr>
        <p:spPr bwMode="auto">
          <a:xfrm>
            <a:off x="2895600" y="4073769"/>
            <a:ext cx="1096108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5410200" y="4343400"/>
            <a:ext cx="6858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172200" y="472440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stable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190995" y="5562600"/>
            <a:ext cx="4411799" cy="87065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Preliminary Result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752600" y="1371600"/>
            <a:ext cx="1087496" cy="79716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819400" y="1752600"/>
            <a:ext cx="8382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905000" y="1443682"/>
            <a:ext cx="881837" cy="591670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914400" y="1378652"/>
            <a:ext cx="503780" cy="251513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200400" y="1371600"/>
            <a:ext cx="516026" cy="251591"/>
          </a:xfrm>
          <a:prstGeom prst="rect">
            <a:avLst/>
          </a:prstGeom>
          <a:noFill/>
          <a:ln/>
          <a:effectLst/>
        </p:spPr>
      </p:pic>
      <p:cxnSp>
        <p:nvCxnSpPr>
          <p:cNvPr id="12" name="Straight Arrow Connector 11"/>
          <p:cNvCxnSpPr/>
          <p:nvPr/>
        </p:nvCxnSpPr>
        <p:spPr bwMode="auto">
          <a:xfrm>
            <a:off x="914400" y="1752600"/>
            <a:ext cx="8382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9" name="Picture 3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724396" y="1447800"/>
            <a:ext cx="3861229" cy="762001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838200" y="2971800"/>
            <a:ext cx="3453829" cy="577608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495800" y="2895600"/>
            <a:ext cx="4228920" cy="827346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1831390" y="4191000"/>
            <a:ext cx="2718365" cy="577554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4876800" y="4343400"/>
            <a:ext cx="1431675" cy="262382"/>
          </a:xfrm>
          <a:prstGeom prst="rect">
            <a:avLst/>
          </a:prstGeom>
          <a:noFill/>
          <a:ln/>
          <a:effectLst/>
        </p:spPr>
      </p:pic>
      <p:sp>
        <p:nvSpPr>
          <p:cNvPr id="35" name="TextBox 34"/>
          <p:cNvSpPr txBox="1"/>
          <p:nvPr/>
        </p:nvSpPr>
        <p:spPr>
          <a:xfrm>
            <a:off x="838200" y="5181600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Therefore, we have</a:t>
            </a:r>
          </a:p>
        </p:txBody>
      </p:sp>
      <p:pic>
        <p:nvPicPr>
          <p:cNvPr id="38" name="Picture 37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3239992" y="5943600"/>
            <a:ext cx="2876490" cy="26243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Preliminary Result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38" name="Picture 3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971800" y="1371600"/>
            <a:ext cx="3340894" cy="304800"/>
          </a:xfrm>
          <a:prstGeom prst="rect">
            <a:avLst/>
          </a:prstGeom>
          <a:noFill/>
          <a:ln/>
          <a:effectLst/>
        </p:spPr>
      </p:pic>
      <p:sp>
        <p:nvSpPr>
          <p:cNvPr id="17" name="TextBox 16"/>
          <p:cNvSpPr txBox="1"/>
          <p:nvPr/>
        </p:nvSpPr>
        <p:spPr>
          <a:xfrm>
            <a:off x="609600" y="228600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v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not PE of order 1 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4191000" y="2362200"/>
            <a:ext cx="5334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486400" y="2362200"/>
            <a:ext cx="1601802" cy="304801"/>
          </a:xfrm>
          <a:prstGeom prst="rect">
            <a:avLst/>
          </a:prstGeom>
          <a:noFill/>
          <a:ln/>
          <a:effectLst/>
        </p:spPr>
      </p:pic>
      <p:sp>
        <p:nvSpPr>
          <p:cNvPr id="23" name="Right Arrow 22"/>
          <p:cNvSpPr/>
          <p:nvPr/>
        </p:nvSpPr>
        <p:spPr bwMode="auto">
          <a:xfrm>
            <a:off x="4191000" y="3352800"/>
            <a:ext cx="5334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36" name="Picture 3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410200" y="3352800"/>
            <a:ext cx="2226555" cy="304745"/>
          </a:xfrm>
          <a:prstGeom prst="rect">
            <a:avLst/>
          </a:prstGeom>
          <a:noFill/>
          <a:ln/>
          <a:effectLst/>
        </p:spPr>
      </p:pic>
      <p:sp>
        <p:nvSpPr>
          <p:cNvPr id="27" name="Right Arrow 26"/>
          <p:cNvSpPr/>
          <p:nvPr/>
        </p:nvSpPr>
        <p:spPr bwMode="auto">
          <a:xfrm>
            <a:off x="4191000" y="5181600"/>
            <a:ext cx="5334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10200" y="510540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u</a:t>
            </a:r>
            <a:r>
              <a:rPr lang="en-US" i="0" dirty="0">
                <a:latin typeface="+mj-lt"/>
              </a:rPr>
              <a:t>(</a:t>
            </a:r>
            <a:r>
              <a:rPr lang="en-US" dirty="0">
                <a:latin typeface="+mj-lt"/>
              </a:rPr>
              <a:t>k</a:t>
            </a:r>
            <a:r>
              <a:rPr lang="en-US" i="0" dirty="0">
                <a:latin typeface="+mj-lt"/>
              </a:rPr>
              <a:t>) not PE of order 1 </a:t>
            </a:r>
          </a:p>
        </p:txBody>
      </p:sp>
      <p:sp>
        <p:nvSpPr>
          <p:cNvPr id="31" name="Right Arrow 30"/>
          <p:cNvSpPr/>
          <p:nvPr/>
        </p:nvSpPr>
        <p:spPr bwMode="auto">
          <a:xfrm>
            <a:off x="4191000" y="4267200"/>
            <a:ext cx="5334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33" name="Picture 3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471295" y="4267200"/>
            <a:ext cx="1632011" cy="304801"/>
          </a:xfrm>
          <a:prstGeom prst="rect">
            <a:avLst/>
          </a:prstGeom>
          <a:noFill/>
          <a:ln/>
          <a:effectLst/>
        </p:spPr>
      </p:pic>
      <p:sp>
        <p:nvSpPr>
          <p:cNvPr id="37" name="Rectangle 36"/>
          <p:cNvSpPr/>
          <p:nvPr/>
        </p:nvSpPr>
        <p:spPr bwMode="auto">
          <a:xfrm>
            <a:off x="8686800" y="6400800"/>
            <a:ext cx="228600" cy="228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7" grpId="0" animBg="1"/>
      <p:bldP spid="30" grpId="0"/>
      <p:bldP spid="31" grpId="0" animBg="1"/>
      <p:bldP spid="3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9EC5-F550-4622-B49E-2DB066BAAF21}" type="slidenum">
              <a:rPr lang="en-US"/>
              <a:pPr/>
              <a:t>66</a:t>
            </a:fld>
            <a:endParaRPr lang="en-US"/>
          </a:p>
        </p:txBody>
      </p:sp>
      <p:sp>
        <p:nvSpPr>
          <p:cNvPr id="1047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inputs  </a:t>
            </a:r>
          </a:p>
        </p:txBody>
      </p:sp>
      <p:sp>
        <p:nvSpPr>
          <p:cNvPr id="1047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6388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dirty="0"/>
              <a:t>To determine the PE order of a sequence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Tx/>
              <a:buAutoNum type="arabicPeriod"/>
            </a:pPr>
            <a:r>
              <a:rPr lang="en-US" dirty="0"/>
              <a:t>Find an annihilating  polynomial                  of order </a:t>
            </a:r>
            <a:r>
              <a:rPr lang="en-US" i="1" dirty="0">
                <a:latin typeface="Century Schoolbook" pitchFamily="18" charset="0"/>
              </a:rPr>
              <a:t>n </a:t>
            </a:r>
            <a:r>
              <a:rPr lang="en-US" dirty="0"/>
              <a:t>such </a:t>
            </a:r>
          </a:p>
          <a:p>
            <a:pPr marL="533400" indent="-533400"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endParaRPr lang="en-US" sz="1000" dirty="0"/>
          </a:p>
          <a:p>
            <a:pPr marL="533400" indent="-533400">
              <a:buFontTx/>
              <a:buNone/>
            </a:pPr>
            <a:r>
              <a:rPr lang="en-US" dirty="0"/>
              <a:t>this means that            </a:t>
            </a:r>
            <a:r>
              <a:rPr lang="en-US" u="sng" dirty="0"/>
              <a:t>is at most PE of order </a:t>
            </a:r>
            <a:r>
              <a:rPr lang="en-US" i="1" u="sng" dirty="0">
                <a:latin typeface="Century Schoolbook" pitchFamily="18" charset="0"/>
              </a:rPr>
              <a:t>n</a:t>
            </a:r>
          </a:p>
          <a:p>
            <a:pPr marL="533400" indent="-533400">
              <a:buFontTx/>
              <a:buNone/>
            </a:pPr>
            <a:endParaRPr lang="en-US" sz="1800" i="1" u="sng" dirty="0">
              <a:latin typeface="Century Schoolbook" pitchFamily="18" charset="0"/>
            </a:endParaRPr>
          </a:p>
          <a:p>
            <a:pPr marL="533400" indent="-533400">
              <a:buFontTx/>
              <a:buAutoNum type="arabicPeriod" startAt="2"/>
            </a:pPr>
            <a:r>
              <a:rPr lang="en-US" dirty="0"/>
              <a:t>Compute the excitation matrix             </a:t>
            </a:r>
          </a:p>
          <a:p>
            <a:pPr marL="533400" indent="-533400">
              <a:buFontTx/>
              <a:buAutoNum type="arabicPeriod" startAt="2"/>
            </a:pPr>
            <a:endParaRPr lang="en-US" dirty="0"/>
          </a:p>
          <a:p>
            <a:pPr marL="533400" indent="-533400">
              <a:buFontTx/>
              <a:buAutoNum type="arabicPeriod" startAt="2"/>
            </a:pPr>
            <a:endParaRPr lang="en-US" sz="1800" dirty="0"/>
          </a:p>
          <a:p>
            <a:pPr marL="533400" indent="-533400">
              <a:buNone/>
            </a:pPr>
            <a:r>
              <a:rPr lang="en-US" dirty="0"/>
              <a:t>	 and verify that it is positive definite. 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lnSpc>
                <a:spcPct val="50000"/>
              </a:lnSpc>
              <a:buFontTx/>
              <a:buNone/>
            </a:pPr>
            <a:endParaRPr lang="en-US" sz="2400" dirty="0"/>
          </a:p>
        </p:txBody>
      </p:sp>
      <p:pic>
        <p:nvPicPr>
          <p:cNvPr id="1047562" name="Picture 103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62800" y="10668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218937" y="2057400"/>
            <a:ext cx="1389251" cy="421945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646302" y="3200400"/>
            <a:ext cx="2919534" cy="422051"/>
          </a:xfrm>
          <a:prstGeom prst="rect">
            <a:avLst/>
          </a:prstGeom>
          <a:noFill/>
          <a:ln/>
          <a:effectLst/>
        </p:spPr>
      </p:pic>
      <p:pic>
        <p:nvPicPr>
          <p:cNvPr id="1047566" name="Picture 103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71800" y="41148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105400" y="5638800"/>
            <a:ext cx="3612527" cy="37517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2800" dirty="0"/>
              <a:t>Persistence of excitation for </a:t>
            </a:r>
            <a:br>
              <a:rPr lang="en-US" sz="2800" dirty="0"/>
            </a:br>
            <a:r>
              <a:rPr lang="en-US" sz="2800" dirty="0"/>
              <a:t>ARMA model identification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94C8-397C-416F-8B8A-F270D06BDD1D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9600" y="4343400"/>
            <a:ext cx="7772400" cy="6096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need to find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what conditions must the input sequence </a:t>
            </a:r>
            <a:r>
              <a:rPr lang="en-US" sz="2800" dirty="0">
                <a:latin typeface="Bookman Old Style" pitchFamily="18" charset="0"/>
              </a:rPr>
              <a:t>u(k)</a:t>
            </a:r>
            <a:r>
              <a:rPr lang="en-US" sz="2800" dirty="0"/>
              <a:t> </a:t>
            </a:r>
            <a:r>
              <a:rPr lang="en-US" sz="2800" i="0" kern="0" dirty="0">
                <a:solidFill>
                  <a:srgbClr val="000000"/>
                </a:solidFill>
                <a:latin typeface="Helvetica"/>
              </a:rPr>
              <a:t>satisfy so that            is persistently exciting.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533400" y="1143000"/>
            <a:ext cx="4114800" cy="2819400"/>
            <a:chOff x="1524000" y="1294843"/>
            <a:chExt cx="5653089" cy="395819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524000" y="1294843"/>
              <a:ext cx="5653089" cy="3958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2971800" y="3962400"/>
              <a:ext cx="1739901" cy="1169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Parameter</a:t>
              </a:r>
            </a:p>
            <a:p>
              <a:r>
                <a:rPr lang="en-US" sz="1800" dirty="0"/>
                <a:t>Adaptation</a:t>
              </a:r>
            </a:p>
            <a:p>
              <a:r>
                <a:rPr lang="en-US" sz="1800" dirty="0"/>
                <a:t>Algorithm</a:t>
              </a:r>
            </a:p>
          </p:txBody>
        </p:sp>
        <p:sp>
          <p:nvSpPr>
            <p:cNvPr id="9" name="Down Arrow 8"/>
            <p:cNvSpPr/>
            <p:nvPr/>
          </p:nvSpPr>
          <p:spPr bwMode="auto">
            <a:xfrm>
              <a:off x="3733800" y="3581400"/>
              <a:ext cx="304800" cy="3810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</a:endParaRPr>
            </a:p>
          </p:txBody>
        </p:sp>
        <p:pic>
          <p:nvPicPr>
            <p:cNvPr id="13" name="Picture 12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/>
            <a:stretch>
              <a:fillRect/>
            </a:stretch>
          </p:blipFill>
          <p:spPr bwMode="auto">
            <a:xfrm>
              <a:off x="2514600" y="3600666"/>
              <a:ext cx="1158945" cy="293037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2971800" y="2895600"/>
              <a:ext cx="1713810" cy="5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regressor</a:t>
              </a:r>
              <a:endParaRPr lang="en-US" sz="2000" dirty="0"/>
            </a:p>
          </p:txBody>
        </p:sp>
      </p:grp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029200" y="1524000"/>
            <a:ext cx="3018457" cy="2209800"/>
          </a:xfrm>
          <a:prstGeom prst="rect">
            <a:avLst/>
          </a:prstGeom>
          <a:noFill/>
          <a:ln/>
          <a:effectLst/>
        </p:spPr>
      </p:pic>
      <p:sp>
        <p:nvSpPr>
          <p:cNvPr id="15" name="Right Brace 14"/>
          <p:cNvSpPr/>
          <p:nvPr/>
        </p:nvSpPr>
        <p:spPr bwMode="auto">
          <a:xfrm>
            <a:off x="8153400" y="1524000"/>
            <a:ext cx="304800" cy="9144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34400" y="1752600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n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 bwMode="auto">
          <a:xfrm>
            <a:off x="8153400" y="2819400"/>
            <a:ext cx="304800" cy="9906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43781" y="3124200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Bookman Old Style" pitchFamily="18" charset="0"/>
              </a:rPr>
              <a:t>m+ 1</a:t>
            </a:r>
            <a:endParaRPr lang="en-US" sz="2000" dirty="0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791200" y="4876800"/>
            <a:ext cx="755488" cy="368343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334000" y="5867400"/>
            <a:ext cx="3198335" cy="5334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PE in ARMA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772400" cy="1143000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Given: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276-56FD-4094-81F9-9516D28BEB46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6" name="Picture 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33400" y="1447800"/>
            <a:ext cx="3505200" cy="810402"/>
          </a:xfrm>
          <a:prstGeom prst="rect">
            <a:avLst/>
          </a:prstGeom>
          <a:noFill/>
          <a:ln/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2895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Bookman Old Style" pitchFamily="18" charset="0"/>
              </a:rPr>
              <a:t>u(k)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  is bounded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0" y="3581400"/>
            <a:ext cx="3657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i="0" dirty="0">
                <a:latin typeface="+mn-lt"/>
              </a:rPr>
              <a:t>                 is Schur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838200" y="3581400"/>
            <a:ext cx="1178661" cy="404143"/>
          </a:xfrm>
          <a:prstGeom prst="rect">
            <a:avLst/>
          </a:prstGeom>
          <a:noFill/>
          <a:ln/>
          <a:effectLst/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10000" y="3581400"/>
            <a:ext cx="533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i="0" dirty="0">
                <a:latin typeface="+mn-lt"/>
              </a:rPr>
              <a:t>                and                   are co-prime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275820" y="3657600"/>
            <a:ext cx="888667" cy="304709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324600" y="3657600"/>
            <a:ext cx="901666" cy="304800"/>
          </a:xfrm>
          <a:prstGeom prst="rect">
            <a:avLst/>
          </a:prstGeom>
          <a:noFill/>
          <a:ln/>
          <a:effectLst/>
        </p:spPr>
      </p:pic>
      <p:sp>
        <p:nvSpPr>
          <p:cNvPr id="16" name="Right Brace 15"/>
          <p:cNvSpPr/>
          <p:nvPr/>
        </p:nvSpPr>
        <p:spPr bwMode="auto">
          <a:xfrm>
            <a:off x="7620000" y="914400"/>
            <a:ext cx="235015" cy="771525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24800" y="1066800"/>
            <a:ext cx="289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n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 bwMode="auto">
          <a:xfrm>
            <a:off x="7543800" y="2057400"/>
            <a:ext cx="235015" cy="835819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24800" y="22098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ookman Old Style" pitchFamily="18" charset="0"/>
              </a:rPr>
              <a:t>m+ 1</a:t>
            </a:r>
            <a:endParaRPr lang="en-US" sz="2000" dirty="0"/>
          </a:p>
        </p:txBody>
      </p:sp>
      <p:pic>
        <p:nvPicPr>
          <p:cNvPr id="20" name="Picture 2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00200" y="4876800"/>
            <a:ext cx="53117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Up-Down Arrow 20"/>
          <p:cNvSpPr/>
          <p:nvPr/>
        </p:nvSpPr>
        <p:spPr bwMode="auto">
          <a:xfrm>
            <a:off x="4114800" y="5334000"/>
            <a:ext cx="381000" cy="5334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895600" y="6019800"/>
            <a:ext cx="3198335" cy="533400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 bwMode="auto">
          <a:xfrm>
            <a:off x="685800" y="4572000"/>
            <a:ext cx="7696200" cy="21336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572000" y="838200"/>
            <a:ext cx="3018457" cy="22098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6" grpId="0" animBg="1"/>
      <p:bldP spid="17" grpId="0"/>
      <p:bldP spid="18" grpId="0" animBg="1"/>
      <p:bldP spid="19" grpId="0"/>
      <p:bldP spid="21" grpId="0" animBg="1"/>
      <p:bldP spid="2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446F-6021-4994-A00C-E333151F8930}" type="slidenum">
              <a:rPr lang="en-US"/>
              <a:pPr/>
              <a:t>69</a:t>
            </a:fld>
            <a:endParaRPr lang="en-US"/>
          </a:p>
        </p:txBody>
      </p:sp>
      <p:sp>
        <p:nvSpPr>
          <p:cNvPr id="1050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of Results</a:t>
            </a:r>
          </a:p>
        </p:txBody>
      </p:sp>
      <p:sp>
        <p:nvSpPr>
          <p:cNvPr id="10506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001000" cy="57150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/>
              <a:t>Determine conditions on the input sequence</a:t>
            </a:r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/>
            <a:r>
              <a:rPr lang="en-US"/>
              <a:t>For the parameter convergence of a  Moving Average (MA) model</a:t>
            </a:r>
          </a:p>
          <a:p>
            <a:pPr marL="533400" indent="-533400"/>
            <a:endParaRPr lang="en-US"/>
          </a:p>
          <a:p>
            <a:pPr marL="533400" indent="-533400"/>
            <a:endParaRPr lang="en-US"/>
          </a:p>
          <a:p>
            <a:pPr marL="533400" indent="-533400">
              <a:lnSpc>
                <a:spcPct val="40000"/>
              </a:lnSpc>
            </a:pPr>
            <a:endParaRPr lang="en-US"/>
          </a:p>
          <a:p>
            <a:pPr marL="533400" indent="-533400"/>
            <a:r>
              <a:rPr lang="en-US"/>
              <a:t>For the parameter convergence of an ARMA model</a:t>
            </a:r>
          </a:p>
        </p:txBody>
      </p:sp>
      <p:pic>
        <p:nvPicPr>
          <p:cNvPr id="1050631" name="Picture 10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24225" y="1674813"/>
            <a:ext cx="2012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0634" name="Picture 103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0" y="3733800"/>
            <a:ext cx="43434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0636" name="Picture 103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20850" y="5711825"/>
            <a:ext cx="5627688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14B3-2A68-48A8-971A-F38899537DA5}" type="slidenum">
              <a:rPr lang="en-US"/>
              <a:pPr/>
              <a:t>7</a:t>
            </a:fld>
            <a:endParaRPr lang="en-US"/>
          </a:p>
        </p:txBody>
      </p:sp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RLS Estimation Algorithm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81000" y="5105400"/>
            <a:ext cx="8445925" cy="749523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143000" y="3886200"/>
            <a:ext cx="6928680" cy="795827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143000" y="2667000"/>
            <a:ext cx="7442706" cy="842551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143000" y="1752600"/>
            <a:ext cx="5245895" cy="40264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DC0D-7B5C-4311-8779-43ADA879F609}" type="slidenum">
              <a:rPr lang="en-US"/>
              <a:pPr/>
              <a:t>70</a:t>
            </a:fld>
            <a:endParaRPr lang="en-US"/>
          </a:p>
        </p:txBody>
      </p:sp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1143000"/>
          </a:xfrm>
        </p:spPr>
        <p:txBody>
          <a:bodyPr/>
          <a:lstStyle/>
          <a:p>
            <a:r>
              <a:rPr lang="en-US"/>
              <a:t>Statistical Interpretation of LS Estimation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Stochastic Model</a:t>
            </a:r>
          </a:p>
        </p:txBody>
      </p:sp>
      <p:sp>
        <p:nvSpPr>
          <p:cNvPr id="985093" name="Rectangle 5"/>
          <p:cNvSpPr>
            <a:spLocks noChangeArrowheads="1"/>
          </p:cNvSpPr>
          <p:nvPr/>
        </p:nvSpPr>
        <p:spPr bwMode="auto">
          <a:xfrm>
            <a:off x="304800" y="2362200"/>
            <a:ext cx="8153400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Where</a:t>
            </a:r>
          </a:p>
          <a:p>
            <a:pPr>
              <a:lnSpc>
                <a:spcPct val="70000"/>
              </a:lnSpc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     observed output  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lnSpc>
                <a:spcPct val="160000"/>
              </a:lnSpc>
              <a:buFontTx/>
              <a:buChar char="•"/>
            </a:pPr>
            <a:r>
              <a:rPr lang="en-US" sz="2800" i="0">
                <a:latin typeface="Helvetica" pitchFamily="34" charset="0"/>
              </a:rPr>
              <a:t>          	 </a:t>
            </a:r>
            <a:r>
              <a:rPr lang="en-US" sz="2800" b="1" i="0">
                <a:latin typeface="Helvetica" pitchFamily="34" charset="0"/>
              </a:rPr>
              <a:t>zero-mean noise</a:t>
            </a:r>
          </a:p>
          <a:p>
            <a:pPr>
              <a:lnSpc>
                <a:spcPct val="160000"/>
              </a:lnSpc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</a:t>
            </a:r>
          </a:p>
          <a:p>
            <a:pPr>
              <a:lnSpc>
                <a:spcPct val="3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985094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29718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5100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0600" y="5715000"/>
            <a:ext cx="3840163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5101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4400" y="4800600"/>
            <a:ext cx="5875338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5102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43200" y="1828800"/>
            <a:ext cx="57372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5104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90600" y="3962400"/>
            <a:ext cx="7540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5105" name="Rectangle 17"/>
          <p:cNvSpPr>
            <a:spLocks noChangeArrowheads="1"/>
          </p:cNvSpPr>
          <p:nvPr/>
        </p:nvSpPr>
        <p:spPr bwMode="auto">
          <a:xfrm>
            <a:off x="2514600" y="1676400"/>
            <a:ext cx="62484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106" name="Rectangle 18"/>
          <p:cNvSpPr>
            <a:spLocks noChangeArrowheads="1"/>
          </p:cNvSpPr>
          <p:nvPr/>
        </p:nvSpPr>
        <p:spPr bwMode="auto">
          <a:xfrm>
            <a:off x="7315200" y="5029200"/>
            <a:ext cx="147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regressor</a:t>
            </a:r>
          </a:p>
        </p:txBody>
      </p:sp>
      <p:sp>
        <p:nvSpPr>
          <p:cNvPr id="985107" name="Rectangle 19"/>
          <p:cNvSpPr>
            <a:spLocks noChangeArrowheads="1"/>
          </p:cNvSpPr>
          <p:nvPr/>
        </p:nvSpPr>
        <p:spPr bwMode="auto">
          <a:xfrm>
            <a:off x="5029200" y="5943600"/>
            <a:ext cx="3794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unknown parameter vector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106" grpId="0"/>
      <p:bldP spid="98510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FE50-73CD-4CAA-ACAF-A13DCD357F93}" type="slidenum">
              <a:rPr lang="en-US"/>
              <a:pPr/>
              <a:t>71</a:t>
            </a:fld>
            <a:endParaRPr lang="en-US"/>
          </a:p>
        </p:txBody>
      </p:sp>
      <p:sp>
        <p:nvSpPr>
          <p:cNvPr id="1026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1143000"/>
          </a:xfrm>
        </p:spPr>
        <p:txBody>
          <a:bodyPr/>
          <a:lstStyle/>
          <a:p>
            <a:r>
              <a:rPr lang="en-US"/>
              <a:t>Statistical Interpretation of LS Estimation</a:t>
            </a:r>
          </a:p>
        </p:txBody>
      </p:sp>
      <p:sp>
        <p:nvSpPr>
          <p:cNvPr id="10260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/>
              <a:t>Assumptions:</a:t>
            </a:r>
          </a:p>
        </p:txBody>
      </p:sp>
      <p:sp>
        <p:nvSpPr>
          <p:cNvPr id="1026052" name="Rectangle 1028"/>
          <p:cNvSpPr>
            <a:spLocks noChangeArrowheads="1"/>
          </p:cNvSpPr>
          <p:nvPr/>
        </p:nvSpPr>
        <p:spPr bwMode="auto">
          <a:xfrm>
            <a:off x="457200" y="1600200"/>
            <a:ext cx="81534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 dirty="0">
              <a:latin typeface="Helvetica" pitchFamily="34" charset="0"/>
            </a:endParaRPr>
          </a:p>
          <a:p>
            <a:pPr>
              <a:lnSpc>
                <a:spcPct val="70000"/>
              </a:lnSpc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                      			 zero-mean </a:t>
            </a:r>
          </a:p>
          <a:p>
            <a:pPr>
              <a:lnSpc>
                <a:spcPct val="60000"/>
              </a:lnSpc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>
              <a:lnSpc>
                <a:spcPct val="160000"/>
              </a:lnSpc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	Independence or </a:t>
            </a:r>
            <a:r>
              <a:rPr lang="en-US" sz="2800" i="0" dirty="0" err="1">
                <a:latin typeface="Helvetica" pitchFamily="34" charset="0"/>
              </a:rPr>
              <a:t>orthogonality</a:t>
            </a:r>
            <a:r>
              <a:rPr lang="en-US" sz="2800" i="0" dirty="0">
                <a:latin typeface="Helvetica" pitchFamily="34" charset="0"/>
              </a:rPr>
              <a:t>:         </a:t>
            </a:r>
          </a:p>
          <a:p>
            <a:pPr>
              <a:lnSpc>
                <a:spcPct val="160000"/>
              </a:lnSpc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r>
              <a:rPr lang="en-US" i="0" dirty="0">
                <a:latin typeface="Helvetica" pitchFamily="34" charset="0"/>
              </a:rPr>
              <a:t>            </a:t>
            </a:r>
          </a:p>
          <a:p>
            <a:pPr>
              <a:lnSpc>
                <a:spcPct val="3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lnSpc>
                <a:spcPct val="50000"/>
              </a:lnSpc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	</a:t>
            </a:r>
            <a:r>
              <a:rPr lang="en-US" sz="2800" i="0" dirty="0" err="1">
                <a:latin typeface="Helvetica" pitchFamily="34" charset="0"/>
              </a:rPr>
              <a:t>Ergodicity</a:t>
            </a:r>
            <a:endParaRPr lang="en-US" sz="2800" i="0" dirty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026058" name="Picture 103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2209800"/>
            <a:ext cx="23622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060" name="Picture 103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4114800"/>
            <a:ext cx="698658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064" name="Picture 104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4675" y="5557838"/>
            <a:ext cx="8185150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41FB-A331-4CB1-94A2-5C0E9F63B381}" type="slidenum">
              <a:rPr lang="en-US"/>
              <a:pPr/>
              <a:t>72</a:t>
            </a:fld>
            <a:endParaRPr lang="en-US"/>
          </a:p>
        </p:txBody>
      </p:sp>
      <p:sp>
        <p:nvSpPr>
          <p:cNvPr id="9973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997401" name="Picture 2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2209800"/>
            <a:ext cx="53340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7402" name="Picture 2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3352800"/>
            <a:ext cx="8183563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7403" name="Rectangle 27"/>
          <p:cNvSpPr>
            <a:spLocks noChangeArrowheads="1"/>
          </p:cNvSpPr>
          <p:nvPr/>
        </p:nvSpPr>
        <p:spPr bwMode="auto">
          <a:xfrm>
            <a:off x="1143000" y="1143000"/>
            <a:ext cx="5094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Collect data for </a:t>
            </a:r>
            <a:r>
              <a:rPr lang="en-US" sz="2800"/>
              <a:t>k</a:t>
            </a:r>
            <a:r>
              <a:rPr lang="en-US" sz="2800" i="0">
                <a:latin typeface="Helvetica" pitchFamily="34" charset="0"/>
              </a:rPr>
              <a:t> observations:</a:t>
            </a:r>
          </a:p>
        </p:txBody>
      </p:sp>
      <p:sp>
        <p:nvSpPr>
          <p:cNvPr id="997405" name="Rectangle 29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  <a:noFill/>
          <a:ln/>
        </p:spPr>
        <p:txBody>
          <a:bodyPr/>
          <a:lstStyle/>
          <a:p>
            <a:r>
              <a:rPr lang="en-US"/>
              <a:t>Statistical Interpretation of LS Estimation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8473-9484-46B3-AAC8-5805B7DAAB9F}" type="slidenum">
              <a:rPr lang="en-US"/>
              <a:pPr/>
              <a:t>73</a:t>
            </a:fld>
            <a:endParaRPr lang="en-US"/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 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24006" name="Rectangle 6"/>
          <p:cNvSpPr>
            <a:spLocks noChangeArrowheads="1"/>
          </p:cNvSpPr>
          <p:nvPr/>
        </p:nvSpPr>
        <p:spPr bwMode="auto">
          <a:xfrm>
            <a:off x="1143000" y="1143000"/>
            <a:ext cx="5094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Collect data for </a:t>
            </a:r>
            <a:r>
              <a:rPr lang="en-US" sz="2800"/>
              <a:t>k</a:t>
            </a:r>
            <a:r>
              <a:rPr lang="en-US" sz="2800" i="0">
                <a:latin typeface="Helvetica" pitchFamily="34" charset="0"/>
              </a:rPr>
              <a:t> observations:</a:t>
            </a:r>
          </a:p>
        </p:txBody>
      </p:sp>
      <p:pic>
        <p:nvPicPr>
          <p:cNvPr id="1024008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52600" y="2057400"/>
            <a:ext cx="5334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009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05000" y="3382963"/>
            <a:ext cx="5334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010" name="Rectangle 10"/>
          <p:cNvSpPr>
            <a:spLocks noChangeArrowheads="1"/>
          </p:cNvSpPr>
          <p:nvPr/>
        </p:nvSpPr>
        <p:spPr bwMode="auto">
          <a:xfrm>
            <a:off x="457200" y="2819400"/>
            <a:ext cx="8153400" cy="385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Where</a:t>
            </a:r>
          </a:p>
          <a:p>
            <a:pPr>
              <a:lnSpc>
                <a:spcPct val="70000"/>
              </a:lnSpc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      </a:t>
            </a: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lnSpc>
                <a:spcPct val="160000"/>
              </a:lnSpc>
              <a:buFontTx/>
              <a:buChar char="•"/>
            </a:pPr>
            <a:r>
              <a:rPr lang="en-US" i="0">
                <a:latin typeface="Helvetica" pitchFamily="34" charset="0"/>
              </a:rPr>
              <a:t>           	</a:t>
            </a: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 </a:t>
            </a:r>
          </a:p>
          <a:p>
            <a:pPr>
              <a:lnSpc>
                <a:spcPct val="3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24011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19200" y="4221163"/>
            <a:ext cx="65532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013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98650" y="5057775"/>
            <a:ext cx="51943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015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14600" y="5973763"/>
            <a:ext cx="44132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F1EB-B85E-484E-95EE-11FB220D2972}" type="slidenum">
              <a:rPr lang="en-US"/>
              <a:pPr/>
              <a:t>74</a:t>
            </a:fld>
            <a:endParaRPr lang="en-US"/>
          </a:p>
        </p:txBody>
      </p:sp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98817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988173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524000"/>
            <a:ext cx="7343775" cy="359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2406-1472-484D-BE44-8737ECE2F267}" type="slidenum">
              <a:rPr lang="en-US"/>
              <a:pPr/>
              <a:t>75</a:t>
            </a:fld>
            <a:endParaRPr lang="en-US"/>
          </a:p>
        </p:txBody>
      </p:sp>
      <p:sp>
        <p:nvSpPr>
          <p:cNvPr id="10250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r>
              <a:rPr lang="en-US"/>
              <a:t>Deterministic Least Squares Estimation</a:t>
            </a:r>
          </a:p>
        </p:txBody>
      </p:sp>
      <p:sp>
        <p:nvSpPr>
          <p:cNvPr id="10250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Parameter estimate after </a:t>
            </a:r>
            <a:r>
              <a:rPr lang="en-US" i="1">
                <a:latin typeface="Century Schoolbook" pitchFamily="18" charset="0"/>
              </a:rPr>
              <a:t>k</a:t>
            </a:r>
            <a:r>
              <a:rPr lang="en-US"/>
              <a:t> observations:</a:t>
            </a:r>
          </a:p>
        </p:txBody>
      </p:sp>
      <p:sp>
        <p:nvSpPr>
          <p:cNvPr id="1025028" name="Rectangle 1028"/>
          <p:cNvSpPr>
            <a:spLocks noChangeArrowheads="1"/>
          </p:cNvSpPr>
          <p:nvPr/>
        </p:nvSpPr>
        <p:spPr bwMode="auto">
          <a:xfrm>
            <a:off x="685800" y="3429000"/>
            <a:ext cx="8153400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Which minimizes the following cost functional:</a:t>
            </a:r>
          </a:p>
          <a:p>
            <a:endParaRPr lang="en-US" i="0">
              <a:latin typeface="Helvetica" pitchFamily="34" charset="0"/>
            </a:endParaRPr>
          </a:p>
          <a:p>
            <a:endParaRPr lang="en-US" i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25029" name="Picture 10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91400" y="1219200"/>
            <a:ext cx="709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030" name="Picture 103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0" y="4191000"/>
            <a:ext cx="7216775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5031" name="Rectangle 1031"/>
          <p:cNvSpPr>
            <a:spLocks noChangeArrowheads="1"/>
          </p:cNvSpPr>
          <p:nvPr/>
        </p:nvSpPr>
        <p:spPr bwMode="auto">
          <a:xfrm>
            <a:off x="685800" y="5791200"/>
            <a:ext cx="751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Notice that                is kept constant in the summation</a:t>
            </a:r>
          </a:p>
        </p:txBody>
      </p:sp>
      <p:pic>
        <p:nvPicPr>
          <p:cNvPr id="1025032" name="Picture 103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4600" y="5791200"/>
            <a:ext cx="709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033" name="Picture 103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819400" y="1981200"/>
            <a:ext cx="28765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034" name="Picture 103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19400" y="2667000"/>
            <a:ext cx="36925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28" grpId="0"/>
      <p:bldP spid="102503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91FE2-C977-4219-AB8E-4C4AD29ABFA3}" type="slidenum">
              <a:rPr lang="en-US"/>
              <a:pPr/>
              <a:t>76</a:t>
            </a:fld>
            <a:endParaRPr lang="en-US"/>
          </a:p>
        </p:txBody>
      </p:sp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Deterministic Least Squares Estimation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        : Parameter estimate which minimizes</a:t>
            </a:r>
          </a:p>
        </p:txBody>
      </p:sp>
      <p:pic>
        <p:nvPicPr>
          <p:cNvPr id="99430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1219200"/>
            <a:ext cx="709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4309" name="Rectangle 5"/>
          <p:cNvSpPr>
            <a:spLocks noChangeArrowheads="1"/>
          </p:cNvSpPr>
          <p:nvPr/>
        </p:nvSpPr>
        <p:spPr bwMode="auto">
          <a:xfrm>
            <a:off x="457200" y="3124200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Is given by the </a:t>
            </a:r>
            <a:r>
              <a:rPr lang="en-US" sz="2800" b="1" i="0">
                <a:latin typeface="Helvetica" pitchFamily="34" charset="0"/>
              </a:rPr>
              <a:t>Normal Equation</a:t>
            </a:r>
            <a:r>
              <a:rPr lang="en-US" b="1" i="0">
                <a:latin typeface="Helvetica" pitchFamily="34" charset="0"/>
              </a:rPr>
              <a:t>:</a:t>
            </a:r>
          </a:p>
          <a:p>
            <a:endParaRPr lang="en-US" b="1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994310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4724400"/>
            <a:ext cx="76200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4311" name="Rectangle 7"/>
          <p:cNvSpPr>
            <a:spLocks noChangeArrowheads="1"/>
          </p:cNvSpPr>
          <p:nvPr/>
        </p:nvSpPr>
        <p:spPr bwMode="auto">
          <a:xfrm>
            <a:off x="152400" y="4343400"/>
            <a:ext cx="86868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94314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0" y="2133600"/>
            <a:ext cx="12350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4E9E-933E-45BC-852C-88B6CD3C82DE}" type="slidenum">
              <a:rPr lang="en-US"/>
              <a:pPr/>
              <a:t>77</a:t>
            </a:fld>
            <a:endParaRPr lang="en-US"/>
          </a:p>
        </p:txBody>
      </p:sp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Normal equation:</a:t>
            </a:r>
          </a:p>
        </p:txBody>
      </p:sp>
      <p:sp>
        <p:nvSpPr>
          <p:cNvPr id="993285" name="Rectangle 5"/>
          <p:cNvSpPr>
            <a:spLocks noChangeArrowheads="1"/>
          </p:cNvSpPr>
          <p:nvPr/>
        </p:nvSpPr>
        <p:spPr bwMode="auto">
          <a:xfrm>
            <a:off x="457200" y="2971800"/>
            <a:ext cx="8153400" cy="156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i="0">
                <a:latin typeface="Helvetica" pitchFamily="34" charset="0"/>
              </a:rPr>
              <a:t>Stochastic model:</a:t>
            </a:r>
          </a:p>
          <a:p>
            <a:endParaRPr lang="en-US" sz="2800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99328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1905000"/>
            <a:ext cx="76200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3287" name="Rectangle 7"/>
          <p:cNvSpPr>
            <a:spLocks noChangeArrowheads="1"/>
          </p:cNvSpPr>
          <p:nvPr/>
        </p:nvSpPr>
        <p:spPr bwMode="auto">
          <a:xfrm>
            <a:off x="228600" y="1600200"/>
            <a:ext cx="86868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291" name="Rectangle 11"/>
          <p:cNvSpPr>
            <a:spLocks noChangeArrowheads="1"/>
          </p:cNvSpPr>
          <p:nvPr/>
        </p:nvSpPr>
        <p:spPr bwMode="auto">
          <a:xfrm>
            <a:off x="457200" y="5057775"/>
            <a:ext cx="3867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Parameter error vector:</a:t>
            </a:r>
          </a:p>
        </p:txBody>
      </p:sp>
      <p:pic>
        <p:nvPicPr>
          <p:cNvPr id="993299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2600" y="3886200"/>
            <a:ext cx="5334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3300" name="Rectangle 20"/>
          <p:cNvSpPr>
            <a:spLocks noChangeArrowheads="1"/>
          </p:cNvSpPr>
          <p:nvPr/>
        </p:nvSpPr>
        <p:spPr bwMode="auto">
          <a:xfrm>
            <a:off x="1143000" y="3657600"/>
            <a:ext cx="65532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93302" name="Picture 2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81338" y="5962650"/>
            <a:ext cx="29813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3303" name="Rectangle 23"/>
          <p:cNvSpPr>
            <a:spLocks noChangeArrowheads="1"/>
          </p:cNvSpPr>
          <p:nvPr/>
        </p:nvSpPr>
        <p:spPr bwMode="auto">
          <a:xfrm>
            <a:off x="2819400" y="5715000"/>
            <a:ext cx="35052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283" grpId="0" build="p"/>
      <p:bldP spid="993285" grpId="0"/>
      <p:bldP spid="993287" grpId="0" animBg="1"/>
      <p:bldP spid="993291" grpId="0"/>
      <p:bldP spid="993300" grpId="0" animBg="1"/>
      <p:bldP spid="99330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CEE1-6C41-4057-A470-DBA92DC928DF}" type="slidenum">
              <a:rPr lang="en-US"/>
              <a:pPr/>
              <a:t>78</a:t>
            </a:fld>
            <a:endParaRPr lang="en-US"/>
          </a:p>
        </p:txBody>
      </p:sp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Substitute the stochastic model</a:t>
            </a:r>
          </a:p>
        </p:txBody>
      </p:sp>
      <p:sp>
        <p:nvSpPr>
          <p:cNvPr id="990213" name="Rectangle 5"/>
          <p:cNvSpPr>
            <a:spLocks noChangeArrowheads="1"/>
          </p:cNvSpPr>
          <p:nvPr/>
        </p:nvSpPr>
        <p:spPr bwMode="auto">
          <a:xfrm>
            <a:off x="457200" y="2590800"/>
            <a:ext cx="8153400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Into the normal equation:</a:t>
            </a:r>
          </a:p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990219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3505200"/>
            <a:ext cx="76200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0237" name="Picture 2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1752600"/>
            <a:ext cx="5334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0238" name="Line 30"/>
          <p:cNvSpPr>
            <a:spLocks noChangeShapeType="1"/>
          </p:cNvSpPr>
          <p:nvPr/>
        </p:nvSpPr>
        <p:spPr bwMode="auto">
          <a:xfrm>
            <a:off x="1981200" y="2362200"/>
            <a:ext cx="5410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0240" name="Rectangle 32"/>
          <p:cNvSpPr>
            <a:spLocks noChangeArrowheads="1"/>
          </p:cNvSpPr>
          <p:nvPr/>
        </p:nvSpPr>
        <p:spPr bwMode="auto">
          <a:xfrm>
            <a:off x="609600" y="4419600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To obtain:</a:t>
            </a:r>
          </a:p>
        </p:txBody>
      </p:sp>
      <p:pic>
        <p:nvPicPr>
          <p:cNvPr id="990241" name="Picture 3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5486400"/>
            <a:ext cx="820896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0242" name="Rectangle 34"/>
          <p:cNvSpPr>
            <a:spLocks noChangeArrowheads="1"/>
          </p:cNvSpPr>
          <p:nvPr/>
        </p:nvSpPr>
        <p:spPr bwMode="auto">
          <a:xfrm>
            <a:off x="228600" y="5181600"/>
            <a:ext cx="86868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40" grpId="0"/>
      <p:bldP spid="99024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A549-316A-4FB6-976A-237EA63B6708}" type="slidenum">
              <a:rPr lang="en-US"/>
              <a:pPr/>
              <a:t>79</a:t>
            </a:fld>
            <a:endParaRPr lang="en-US"/>
          </a:p>
        </p:txBody>
      </p:sp>
      <p:sp>
        <p:nvSpPr>
          <p:cNvPr id="103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30148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30149" name="Rectangle 5"/>
          <p:cNvSpPr>
            <a:spLocks noChangeArrowheads="1"/>
          </p:cNvSpPr>
          <p:nvPr/>
        </p:nvSpPr>
        <p:spPr bwMode="auto">
          <a:xfrm>
            <a:off x="381000" y="19812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Notice that</a:t>
            </a:r>
          </a:p>
        </p:txBody>
      </p:sp>
      <p:pic>
        <p:nvPicPr>
          <p:cNvPr id="1030156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2743200"/>
            <a:ext cx="52387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159" name="Rectangle 15"/>
          <p:cNvSpPr>
            <a:spLocks noChangeArrowheads="1"/>
          </p:cNvSpPr>
          <p:nvPr/>
        </p:nvSpPr>
        <p:spPr bwMode="auto">
          <a:xfrm>
            <a:off x="533400" y="43434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Therefore,</a:t>
            </a:r>
          </a:p>
        </p:txBody>
      </p:sp>
      <p:pic>
        <p:nvPicPr>
          <p:cNvPr id="1030160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1219200"/>
            <a:ext cx="820896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166" name="Rectangle 22"/>
          <p:cNvSpPr>
            <a:spLocks noChangeArrowheads="1"/>
          </p:cNvSpPr>
          <p:nvPr/>
        </p:nvSpPr>
        <p:spPr bwMode="auto">
          <a:xfrm>
            <a:off x="609600" y="4953000"/>
            <a:ext cx="7848600" cy="1676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30167" name="Picture 2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57400" y="3581400"/>
            <a:ext cx="435133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169" name="Picture 2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06500" y="5260975"/>
            <a:ext cx="6781800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149" grpId="0"/>
      <p:bldP spid="1030159" grpId="0"/>
      <p:bldP spid="10301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9E8C-908B-4698-8190-C0599067C0E4}" type="slidenum">
              <a:rPr lang="en-US"/>
              <a:pPr/>
              <a:t>8</a:t>
            </a:fld>
            <a:endParaRPr lang="en-US"/>
          </a:p>
        </p:txBody>
      </p:sp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001000" cy="5715000"/>
          </a:xfrm>
        </p:spPr>
        <p:txBody>
          <a:bodyPr/>
          <a:lstStyle/>
          <a:p>
            <a:r>
              <a:rPr lang="en-US" dirty="0"/>
              <a:t>In Lecture 20 we learned how to analyze the stability of adaptive systems and proved:</a:t>
            </a:r>
          </a:p>
          <a:p>
            <a:endParaRPr lang="en-US" sz="800" dirty="0"/>
          </a:p>
          <a:p>
            <a:pPr lvl="1"/>
            <a:r>
              <a:rPr lang="en-US" dirty="0"/>
              <a:t> Convergence of the output error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Today we will provide conditions on the input sequence                  that guarantee that</a:t>
            </a:r>
          </a:p>
          <a:p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r>
              <a:rPr lang="en-US" dirty="0"/>
              <a:t>	also converges to zero.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905000" y="2667000"/>
            <a:ext cx="2174887" cy="462182"/>
          </a:xfrm>
          <a:prstGeom prst="rect">
            <a:avLst/>
          </a:prstGeom>
          <a:noFill/>
          <a:ln/>
          <a:effectLst/>
        </p:spPr>
      </p:pic>
      <p:pic>
        <p:nvPicPr>
          <p:cNvPr id="1048585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90800" y="5410200"/>
            <a:ext cx="340042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8587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0" y="4572000"/>
            <a:ext cx="9477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068680" y="2667000"/>
            <a:ext cx="1943525" cy="46228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295-4CAF-4E59-BF2F-B393DC5F7888}" type="slidenum">
              <a:rPr lang="en-US"/>
              <a:pPr/>
              <a:t>80</a:t>
            </a:fld>
            <a:endParaRPr lang="en-US"/>
          </a:p>
        </p:txBody>
      </p:sp>
      <p:sp>
        <p:nvSpPr>
          <p:cNvPr id="102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Assume now that the parameter error converges</a:t>
            </a:r>
            <a:r>
              <a:rPr lang="en-US"/>
              <a:t>:</a:t>
            </a:r>
          </a:p>
        </p:txBody>
      </p:sp>
      <p:sp>
        <p:nvSpPr>
          <p:cNvPr id="1027076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27080" name="Rectangle 8"/>
          <p:cNvSpPr>
            <a:spLocks noChangeArrowheads="1"/>
          </p:cNvSpPr>
          <p:nvPr/>
        </p:nvSpPr>
        <p:spPr bwMode="auto">
          <a:xfrm>
            <a:off x="304800" y="2743200"/>
            <a:ext cx="746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Multiply by  </a:t>
            </a:r>
            <a:r>
              <a:rPr lang="en-US" sz="2800"/>
              <a:t>1/k</a:t>
            </a:r>
            <a:r>
              <a:rPr lang="en-US" i="0">
                <a:latin typeface="Helvetica" pitchFamily="34" charset="0"/>
              </a:rPr>
              <a:t>  and take limits as </a:t>
            </a:r>
          </a:p>
        </p:txBody>
      </p:sp>
      <p:sp>
        <p:nvSpPr>
          <p:cNvPr id="1027082" name="Rectangle 10"/>
          <p:cNvSpPr>
            <a:spLocks noChangeArrowheads="1"/>
          </p:cNvSpPr>
          <p:nvPr/>
        </p:nvSpPr>
        <p:spPr bwMode="auto">
          <a:xfrm>
            <a:off x="304800" y="4953000"/>
            <a:ext cx="8610600" cy="1676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2708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0" y="1828800"/>
            <a:ext cx="26162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086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86400" y="2819400"/>
            <a:ext cx="1298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103" name="Picture 3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" y="3657600"/>
            <a:ext cx="7997825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105" name="Picture 3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0" y="5410200"/>
            <a:ext cx="7567613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106" name="Rectangle 34"/>
          <p:cNvSpPr>
            <a:spLocks noChangeArrowheads="1"/>
          </p:cNvSpPr>
          <p:nvPr/>
        </p:nvSpPr>
        <p:spPr bwMode="auto">
          <a:xfrm>
            <a:off x="2590800" y="1600200"/>
            <a:ext cx="37338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107" name="Line 35"/>
          <p:cNvSpPr>
            <a:spLocks noChangeShapeType="1"/>
          </p:cNvSpPr>
          <p:nvPr/>
        </p:nvSpPr>
        <p:spPr bwMode="auto">
          <a:xfrm>
            <a:off x="4114800" y="441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2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80" grpId="0"/>
      <p:bldP spid="1027082" grpId="0" animBg="1"/>
      <p:bldP spid="102710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67C0B-E446-4421-AD04-EA9CEAF93C6F}" type="slidenum">
              <a:rPr lang="en-US"/>
              <a:pPr/>
              <a:t>81</a:t>
            </a:fld>
            <a:endParaRPr lang="en-US"/>
          </a:p>
        </p:txBody>
      </p:sp>
      <p:sp>
        <p:nvSpPr>
          <p:cNvPr id="102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28100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28101" name="Rectangle 5"/>
          <p:cNvSpPr>
            <a:spLocks noChangeArrowheads="1"/>
          </p:cNvSpPr>
          <p:nvPr/>
        </p:nvSpPr>
        <p:spPr bwMode="auto">
          <a:xfrm>
            <a:off x="304800" y="29718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By Ergodicity, </a:t>
            </a:r>
          </a:p>
        </p:txBody>
      </p:sp>
      <p:pic>
        <p:nvPicPr>
          <p:cNvPr id="1028123" name="Picture 2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7400" y="1295400"/>
            <a:ext cx="7567613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126" name="Picture 3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4495800"/>
            <a:ext cx="70104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127" name="Rectangle 31"/>
          <p:cNvSpPr>
            <a:spLocks noChangeArrowheads="1"/>
          </p:cNvSpPr>
          <p:nvPr/>
        </p:nvSpPr>
        <p:spPr bwMode="auto">
          <a:xfrm>
            <a:off x="609600" y="4038600"/>
            <a:ext cx="8077200" cy="15240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101" grpId="0"/>
      <p:bldP spid="102812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F11C-CA1C-4997-9E1F-36C67FC482E8}" type="slidenum">
              <a:rPr lang="en-US"/>
              <a:pPr/>
              <a:t>82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73156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73158" name="Rectangle 6"/>
          <p:cNvSpPr>
            <a:spLocks noChangeArrowheads="1"/>
          </p:cNvSpPr>
          <p:nvPr/>
        </p:nvSpPr>
        <p:spPr bwMode="auto">
          <a:xfrm>
            <a:off x="228600" y="2971800"/>
            <a:ext cx="86868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i="0">
                <a:latin typeface="Helvetica" pitchFamily="34" charset="0"/>
              </a:rPr>
              <a:t>If               and                    are  independent or orthogonal, </a:t>
            </a:r>
          </a:p>
        </p:txBody>
      </p:sp>
      <p:sp>
        <p:nvSpPr>
          <p:cNvPr id="1073159" name="Rectangle 7"/>
          <p:cNvSpPr>
            <a:spLocks noChangeArrowheads="1"/>
          </p:cNvSpPr>
          <p:nvPr/>
        </p:nvSpPr>
        <p:spPr bwMode="auto">
          <a:xfrm>
            <a:off x="457200" y="60198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Since, </a:t>
            </a:r>
          </a:p>
        </p:txBody>
      </p:sp>
      <p:pic>
        <p:nvPicPr>
          <p:cNvPr id="1073160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03550" y="6172200"/>
            <a:ext cx="22479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3162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35050" y="4114800"/>
            <a:ext cx="70739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3164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6800" y="1676400"/>
            <a:ext cx="70104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3166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0" y="3114675"/>
            <a:ext cx="6445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3169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41588" y="3108325"/>
            <a:ext cx="5810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3158" grpId="0"/>
      <p:bldP spid="107315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2E37-1C87-45D6-BB57-08EE81E57315}" type="slidenum">
              <a:rPr lang="en-US"/>
              <a:pPr/>
              <a:t>83</a:t>
            </a:fld>
            <a:endParaRPr lang="en-US"/>
          </a:p>
        </p:txBody>
      </p:sp>
      <p:sp>
        <p:nvSpPr>
          <p:cNvPr id="1044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1044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The parameter error vector satisfies:</a:t>
            </a:r>
            <a:endParaRPr lang="en-US" sz="3200"/>
          </a:p>
        </p:txBody>
      </p:sp>
      <p:sp>
        <p:nvSpPr>
          <p:cNvPr id="1044484" name="Rectangle 1028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44485" name="Rectangle 1029"/>
          <p:cNvSpPr>
            <a:spLocks noChangeArrowheads="1"/>
          </p:cNvSpPr>
          <p:nvPr/>
        </p:nvSpPr>
        <p:spPr bwMode="auto">
          <a:xfrm>
            <a:off x="381000" y="41910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i="0">
                <a:latin typeface="Helvetica" pitchFamily="34" charset="0"/>
              </a:rPr>
              <a:t>Thus, a sufficient condition for                      is that </a:t>
            </a:r>
          </a:p>
        </p:txBody>
      </p:sp>
      <p:sp>
        <p:nvSpPr>
          <p:cNvPr id="1044486" name="Rectangle 1030"/>
          <p:cNvSpPr>
            <a:spLocks noChangeArrowheads="1"/>
          </p:cNvSpPr>
          <p:nvPr/>
        </p:nvSpPr>
        <p:spPr bwMode="auto">
          <a:xfrm>
            <a:off x="1752600" y="1981200"/>
            <a:ext cx="56388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4487" name="Picture 10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3600" y="2362200"/>
            <a:ext cx="4554538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491" name="Picture 103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86400" y="4267200"/>
            <a:ext cx="1497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492" name="Picture 103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0" y="5562600"/>
            <a:ext cx="37338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493" name="Rectangle 1037"/>
          <p:cNvSpPr>
            <a:spLocks noChangeArrowheads="1"/>
          </p:cNvSpPr>
          <p:nvPr/>
        </p:nvSpPr>
        <p:spPr bwMode="auto">
          <a:xfrm>
            <a:off x="5867400" y="5638800"/>
            <a:ext cx="2878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(positive definite)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485" grpId="0"/>
      <p:bldP spid="104449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98D5-55BB-459F-A3D5-A186CBD33EDC}" type="slidenum">
              <a:rPr lang="en-US"/>
              <a:pPr/>
              <a:t>84</a:t>
            </a:fld>
            <a:endParaRPr lang="en-US"/>
          </a:p>
        </p:txBody>
      </p:sp>
      <p:sp>
        <p:nvSpPr>
          <p:cNvPr id="102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102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620000" cy="2743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We now define the Excitation matrix</a:t>
            </a:r>
          </a:p>
        </p:txBody>
      </p:sp>
      <p:sp>
        <p:nvSpPr>
          <p:cNvPr id="1029124" name="Rectangle 4"/>
          <p:cNvSpPr>
            <a:spLocks noChangeArrowheads="1"/>
          </p:cNvSpPr>
          <p:nvPr/>
        </p:nvSpPr>
        <p:spPr bwMode="auto">
          <a:xfrm>
            <a:off x="381000" y="23622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29142" name="Picture 2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43600" y="1219200"/>
            <a:ext cx="21336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149" name="Picture 2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71600" y="5943600"/>
            <a:ext cx="17637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151" name="Picture 3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000625" y="6091238"/>
            <a:ext cx="135413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152" name="Picture 3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934200" y="2590800"/>
            <a:ext cx="18097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156" name="Picture 3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95400" y="2438400"/>
            <a:ext cx="44735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157" name="Picture 3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286000" y="3810000"/>
            <a:ext cx="5395913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4E50-2F31-4BDC-8750-4FBCF4FD4313}" type="slidenum">
              <a:rPr lang="en-US"/>
              <a:pPr/>
              <a:t>85</a:t>
            </a:fld>
            <a:endParaRPr lang="en-US"/>
          </a:p>
        </p:txBody>
      </p:sp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Statistical Interpretation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Theorem:</a:t>
            </a:r>
            <a:r>
              <a:rPr lang="en-US"/>
              <a:t> </a:t>
            </a:r>
          </a:p>
          <a:p>
            <a:pPr>
              <a:buFontTx/>
              <a:buNone/>
            </a:pPr>
            <a:r>
              <a:rPr lang="en-US" sz="2400"/>
              <a:t>Under the conditions: </a:t>
            </a:r>
          </a:p>
          <a:p>
            <a:pPr>
              <a:buFontTx/>
              <a:buNone/>
            </a:pPr>
            <a:endParaRPr lang="en-US" sz="2400"/>
          </a:p>
          <a:p>
            <a:r>
              <a:rPr lang="en-US" sz="2400"/>
              <a:t> </a:t>
            </a:r>
          </a:p>
          <a:p>
            <a:pPr>
              <a:lnSpc>
                <a:spcPct val="20000"/>
              </a:lnSpc>
            </a:pPr>
            <a:endParaRPr lang="en-US" sz="2400"/>
          </a:p>
          <a:p>
            <a:r>
              <a:rPr lang="en-US" sz="2400"/>
              <a:t> </a:t>
            </a:r>
          </a:p>
          <a:p>
            <a:pPr>
              <a:lnSpc>
                <a:spcPct val="50000"/>
              </a:lnSpc>
            </a:pPr>
            <a:endParaRPr lang="en-US" sz="2400"/>
          </a:p>
          <a:p>
            <a:pPr>
              <a:spcBef>
                <a:spcPct val="0"/>
              </a:spcBef>
              <a:buFontTx/>
              <a:buNone/>
            </a:pPr>
            <a:endParaRPr 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If the excitation matrix                  is positive definite,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r>
              <a:rPr lang="en-US" sz="2400"/>
              <a:t>the parameter error vector of the least square algorithm converges to zero.</a:t>
            </a:r>
          </a:p>
        </p:txBody>
      </p:sp>
      <p:sp>
        <p:nvSpPr>
          <p:cNvPr id="1031172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31179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43200" y="5943600"/>
            <a:ext cx="3508375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180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19200" y="2362200"/>
            <a:ext cx="217170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186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86200" y="3962400"/>
            <a:ext cx="5127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188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00600" y="1219200"/>
            <a:ext cx="40608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190" name="Picture 2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7400" y="3041650"/>
            <a:ext cx="7637463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7D95-92BB-40C8-A30C-32ACCD30E213}" type="slidenum">
              <a:rPr lang="en-US"/>
              <a:pPr/>
              <a:t>86</a:t>
            </a:fld>
            <a:endParaRPr lang="en-US"/>
          </a:p>
        </p:txBody>
      </p:sp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Persistence of Excitation (PE)</a:t>
            </a:r>
          </a:p>
        </p:txBody>
      </p:sp>
      <p:sp>
        <p:nvSpPr>
          <p:cNvPr id="1032196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32205" name="Rectangle 13"/>
          <p:cNvSpPr>
            <a:spLocks noChangeArrowheads="1"/>
          </p:cNvSpPr>
          <p:nvPr/>
        </p:nvSpPr>
        <p:spPr bwMode="auto">
          <a:xfrm>
            <a:off x="647700" y="1981200"/>
            <a:ext cx="784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There exist finite constants: </a:t>
            </a:r>
          </a:p>
          <a:p>
            <a:pPr marL="342900" indent="-342900">
              <a:lnSpc>
                <a:spcPct val="40000"/>
              </a:lnSpc>
              <a:spcBef>
                <a:spcPct val="20000"/>
              </a:spcBef>
            </a:pPr>
            <a:endParaRPr lang="en-US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i="0">
                <a:latin typeface="Helvetica" pitchFamily="34" charset="0"/>
              </a:rPr>
              <a:t> 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i="0">
                <a:latin typeface="Helvetica" pitchFamily="34" charset="0"/>
              </a:rPr>
              <a:t> 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n-US"/>
          </a:p>
        </p:txBody>
      </p:sp>
      <p:pic>
        <p:nvPicPr>
          <p:cNvPr id="1032210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3581400"/>
            <a:ext cx="24304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211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2743200"/>
            <a:ext cx="8810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212" name="Picture 2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76400" y="5334000"/>
            <a:ext cx="58816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2213" name="Rectangle 21"/>
          <p:cNvSpPr>
            <a:spLocks noChangeArrowheads="1"/>
          </p:cNvSpPr>
          <p:nvPr/>
        </p:nvSpPr>
        <p:spPr bwMode="auto">
          <a:xfrm>
            <a:off x="1143000" y="5105400"/>
            <a:ext cx="7010400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32215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77000" y="1295400"/>
            <a:ext cx="16764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2217" name="Rectangle 2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/>
              <a:t>Persistently exciting regressor:</a:t>
            </a:r>
          </a:p>
          <a:p>
            <a:endParaRPr lang="en-US"/>
          </a:p>
        </p:txBody>
      </p:sp>
      <p:sp>
        <p:nvSpPr>
          <p:cNvPr id="1032219" name="Rectangle 27"/>
          <p:cNvSpPr>
            <a:spLocks noChangeArrowheads="1"/>
          </p:cNvSpPr>
          <p:nvPr/>
        </p:nvSpPr>
        <p:spPr bwMode="auto">
          <a:xfrm>
            <a:off x="1219200" y="4419600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For all </a:t>
            </a:r>
            <a:r>
              <a:rPr lang="en-US"/>
              <a:t>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213" grpId="0" animBg="1"/>
      <p:bldP spid="103221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20C5-EDCA-4A09-82C6-25C5E542FAAA}" type="slidenum">
              <a:rPr lang="en-US"/>
              <a:pPr/>
              <a:t>87</a:t>
            </a:fld>
            <a:endParaRPr lang="en-US"/>
          </a:p>
        </p:txBody>
      </p:sp>
      <p:sp>
        <p:nvSpPr>
          <p:cNvPr id="1045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Persistence of Excitation (PE)</a:t>
            </a:r>
          </a:p>
        </p:txBody>
      </p:sp>
      <p:sp>
        <p:nvSpPr>
          <p:cNvPr id="1045508" name="Rectangle 1028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45513" name="Picture 103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2600" y="2057400"/>
            <a:ext cx="58816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5514" name="Rectangle 1034"/>
          <p:cNvSpPr>
            <a:spLocks noChangeArrowheads="1"/>
          </p:cNvSpPr>
          <p:nvPr/>
        </p:nvSpPr>
        <p:spPr bwMode="auto">
          <a:xfrm>
            <a:off x="1143000" y="1828800"/>
            <a:ext cx="7010400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5515" name="Picture 103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48400" y="1219200"/>
            <a:ext cx="16764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5517" name="Rectangle 103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/>
              <a:t>Persistently exciting regressor:</a:t>
            </a:r>
          </a:p>
          <a:p>
            <a:pPr>
              <a:buFontTx/>
              <a:buNone/>
            </a:pPr>
            <a:endParaRPr lang="en-US"/>
          </a:p>
        </p:txBody>
      </p:sp>
      <p:pic>
        <p:nvPicPr>
          <p:cNvPr id="1045525" name="Picture 104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4114800"/>
            <a:ext cx="516255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5526" name="Picture 104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" y="5562600"/>
            <a:ext cx="5360988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5527" name="Rectangle 1047"/>
          <p:cNvSpPr>
            <a:spLocks noChangeArrowheads="1"/>
          </p:cNvSpPr>
          <p:nvPr/>
        </p:nvSpPr>
        <p:spPr bwMode="auto">
          <a:xfrm>
            <a:off x="6553200" y="49530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for all </a:t>
            </a:r>
            <a:r>
              <a:rPr lang="en-US"/>
              <a:t>k</a:t>
            </a:r>
          </a:p>
        </p:txBody>
      </p:sp>
      <p:sp>
        <p:nvSpPr>
          <p:cNvPr id="1045528" name="Rectangle 1048"/>
          <p:cNvSpPr>
            <a:spLocks noChangeArrowheads="1"/>
          </p:cNvSpPr>
          <p:nvPr/>
        </p:nvSpPr>
        <p:spPr bwMode="auto">
          <a:xfrm>
            <a:off x="6553200" y="5486400"/>
            <a:ext cx="203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and a fixed </a:t>
            </a:r>
            <a:r>
              <a:rPr lang="en-US"/>
              <a:t>m</a:t>
            </a:r>
          </a:p>
        </p:txBody>
      </p:sp>
      <p:sp>
        <p:nvSpPr>
          <p:cNvPr id="1045529" name="Rectangle 1049"/>
          <p:cNvSpPr>
            <a:spLocks noChangeArrowheads="1"/>
          </p:cNvSpPr>
          <p:nvPr/>
        </p:nvSpPr>
        <p:spPr bwMode="auto">
          <a:xfrm>
            <a:off x="6248400" y="4800600"/>
            <a:ext cx="2362200" cy="1447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3B3D-CE32-4FEB-BE2D-A06A8B68A686}" type="slidenum">
              <a:rPr lang="en-US"/>
              <a:pPr/>
              <a:t>88</a:t>
            </a:fld>
            <a:endParaRPr lang="en-US"/>
          </a:p>
        </p:txBody>
      </p:sp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in Moving Average (MA) models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Finite Impulse Response (FIR) model:</a:t>
            </a:r>
            <a:r>
              <a:rPr lang="en-US"/>
              <a:t> 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sp>
        <p:nvSpPr>
          <p:cNvPr id="1033220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33232" name="Rectangle 16"/>
          <p:cNvSpPr>
            <a:spLocks noChangeArrowheads="1"/>
          </p:cNvSpPr>
          <p:nvPr/>
        </p:nvSpPr>
        <p:spPr bwMode="auto">
          <a:xfrm>
            <a:off x="752475" y="4191000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where</a:t>
            </a:r>
            <a:endParaRPr lang="en-US"/>
          </a:p>
        </p:txBody>
      </p:sp>
      <p:pic>
        <p:nvPicPr>
          <p:cNvPr id="1033237" name="Picture 2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81075" y="4876800"/>
            <a:ext cx="5310188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238" name="Picture 2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7675" y="5867400"/>
            <a:ext cx="8247063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242" name="Picture 2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7575" y="1825625"/>
            <a:ext cx="7896225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23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515E-B872-4B6C-9C99-8FB0EC2BF37D}" type="slidenum">
              <a:rPr lang="en-US"/>
              <a:pPr/>
              <a:t>89</a:t>
            </a:fld>
            <a:endParaRPr lang="en-US"/>
          </a:p>
        </p:txBody>
      </p:sp>
      <p:sp>
        <p:nvSpPr>
          <p:cNvPr id="103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Conditions for PE in FIR Models</a:t>
            </a:r>
          </a:p>
        </p:txBody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Persistently exciting input sequence: </a:t>
            </a:r>
            <a:endParaRPr lang="en-US" sz="2400" b="1"/>
          </a:p>
          <a:p>
            <a:pPr>
              <a:buFontTx/>
              <a:buNone/>
            </a:pPr>
            <a:endParaRPr lang="en-US" sz="2400" b="1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sp>
        <p:nvSpPr>
          <p:cNvPr id="1034244" name="Rectangle 4"/>
          <p:cNvSpPr>
            <a:spLocks noChangeArrowheads="1"/>
          </p:cNvSpPr>
          <p:nvPr/>
        </p:nvSpPr>
        <p:spPr bwMode="auto">
          <a:xfrm>
            <a:off x="381000" y="2667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34246" name="Rectangle 6"/>
          <p:cNvSpPr>
            <a:spLocks noChangeArrowheads="1"/>
          </p:cNvSpPr>
          <p:nvPr/>
        </p:nvSpPr>
        <p:spPr bwMode="auto">
          <a:xfrm>
            <a:off x="381000" y="38100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34248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7675" y="4343400"/>
            <a:ext cx="8247063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249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18288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4255" name="Rectangle 15"/>
          <p:cNvSpPr>
            <a:spLocks noChangeArrowheads="1"/>
          </p:cNvSpPr>
          <p:nvPr/>
        </p:nvSpPr>
        <p:spPr bwMode="auto">
          <a:xfrm>
            <a:off x="1676400" y="1700213"/>
            <a:ext cx="6316663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Is persistently exciting (PE)  of order </a:t>
            </a:r>
            <a:r>
              <a:rPr lang="en-US" sz="2800"/>
              <a:t>n</a:t>
            </a:r>
            <a:r>
              <a:rPr lang="en-US" sz="2800" i="0">
                <a:latin typeface="Helvetica" pitchFamily="34" charset="0"/>
              </a:rPr>
              <a:t> </a:t>
            </a:r>
          </a:p>
          <a:p>
            <a:endParaRPr lang="en-US" sz="2800" i="0">
              <a:latin typeface="Helvetica" pitchFamily="34" charset="0"/>
            </a:endParaRPr>
          </a:p>
          <a:p>
            <a:endParaRPr lang="en-US" sz="2800" i="0">
              <a:latin typeface="Helvetica" pitchFamily="34" charset="0"/>
            </a:endParaRPr>
          </a:p>
          <a:p>
            <a:endParaRPr lang="en-US" sz="2800" i="0">
              <a:latin typeface="Helvetica" pitchFamily="34" charset="0"/>
            </a:endParaRPr>
          </a:p>
          <a:p>
            <a:r>
              <a:rPr lang="en-US" sz="2800" i="0">
                <a:latin typeface="Helvetica" pitchFamily="34" charset="0"/>
              </a:rPr>
              <a:t>if the regressor vector</a:t>
            </a:r>
          </a:p>
        </p:txBody>
      </p:sp>
      <p:sp>
        <p:nvSpPr>
          <p:cNvPr id="1034256" name="Rectangle 16"/>
          <p:cNvSpPr>
            <a:spLocks noChangeArrowheads="1"/>
          </p:cNvSpPr>
          <p:nvPr/>
        </p:nvSpPr>
        <p:spPr bwMode="auto">
          <a:xfrm>
            <a:off x="457200" y="5486400"/>
            <a:ext cx="3648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is persistently exciting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9E8C-908B-4698-8190-C0599067C0E4}" type="slidenum">
              <a:rPr lang="en-US"/>
              <a:pPr/>
              <a:t>9</a:t>
            </a:fld>
            <a:endParaRPr lang="en-US"/>
          </a:p>
        </p:txBody>
      </p:sp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error convergence</a:t>
            </a:r>
          </a:p>
        </p:txBody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84488"/>
            <a:ext cx="8001000" cy="1600200"/>
          </a:xfrm>
        </p:spPr>
        <p:txBody>
          <a:bodyPr/>
          <a:lstStyle/>
          <a:p>
            <a:r>
              <a:rPr lang="en-US" dirty="0"/>
              <a:t>Remember that </a:t>
            </a:r>
          </a:p>
          <a:p>
            <a:endParaRPr lang="en-US" sz="1800" dirty="0"/>
          </a:p>
          <a:p>
            <a:pPr>
              <a:buNone/>
            </a:pPr>
            <a:r>
              <a:rPr lang="en-US" dirty="0"/>
              <a:t>It can be shown that the  </a:t>
            </a:r>
            <a:r>
              <a:rPr lang="en-US" i="1" dirty="0">
                <a:latin typeface="Bookman Old Style" pitchFamily="18" charset="0"/>
              </a:rPr>
              <a:t>n+m+1 </a:t>
            </a:r>
            <a:r>
              <a:rPr lang="en-US" dirty="0"/>
              <a:t>parameter error also converges: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810000" y="1160688"/>
            <a:ext cx="1793887" cy="381216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572000" y="2684688"/>
            <a:ext cx="2367648" cy="591912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447800" y="4953000"/>
            <a:ext cx="2367648" cy="591912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114800" y="3657600"/>
            <a:ext cx="1488091" cy="2994474"/>
          </a:xfrm>
          <a:prstGeom prst="rect">
            <a:avLst/>
          </a:prstGeom>
          <a:noFill/>
          <a:ln/>
          <a:effectLst/>
        </p:spPr>
      </p:pic>
      <p:sp>
        <p:nvSpPr>
          <p:cNvPr id="23" name="Right Brace 22"/>
          <p:cNvSpPr/>
          <p:nvPr/>
        </p:nvSpPr>
        <p:spPr bwMode="auto">
          <a:xfrm>
            <a:off x="5791200" y="3657600"/>
            <a:ext cx="381000" cy="12954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24600" y="4038600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n</a:t>
            </a:r>
            <a:endParaRPr lang="en-US" dirty="0"/>
          </a:p>
        </p:txBody>
      </p:sp>
      <p:sp>
        <p:nvSpPr>
          <p:cNvPr id="25" name="Right Brace 24"/>
          <p:cNvSpPr/>
          <p:nvPr/>
        </p:nvSpPr>
        <p:spPr bwMode="auto">
          <a:xfrm>
            <a:off x="5791200" y="5257800"/>
            <a:ext cx="381000" cy="12954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24600" y="5638800"/>
            <a:ext cx="923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m+ 1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4B6F-5168-40E8-B2BD-29FF3F581B4C}" type="slidenum">
              <a:rPr lang="en-US"/>
              <a:pPr/>
              <a:t>90</a:t>
            </a:fld>
            <a:endParaRPr lang="en-US"/>
          </a:p>
        </p:txBody>
      </p:sp>
      <p:sp>
        <p:nvSpPr>
          <p:cNvPr id="103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Conditions for PE in FIR Models</a:t>
            </a:r>
          </a:p>
        </p:txBody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For a persistently exciting input sequence</a:t>
            </a:r>
          </a:p>
          <a:p>
            <a:pPr>
              <a:buFontTx/>
              <a:buNone/>
            </a:pPr>
            <a:r>
              <a:rPr lang="en-US"/>
              <a:t>with regressor</a:t>
            </a: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lnSpc>
                <a:spcPct val="50000"/>
              </a:lnSpc>
              <a:buFontTx/>
              <a:buNone/>
            </a:pPr>
            <a:endParaRPr lang="en-US" sz="2400"/>
          </a:p>
        </p:txBody>
      </p:sp>
      <p:sp>
        <p:nvSpPr>
          <p:cNvPr id="1035268" name="Rectangle 4"/>
          <p:cNvSpPr>
            <a:spLocks noChangeArrowheads="1"/>
          </p:cNvSpPr>
          <p:nvPr/>
        </p:nvSpPr>
        <p:spPr bwMode="auto">
          <a:xfrm>
            <a:off x="381000" y="32004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35269" name="Rectangle 5"/>
          <p:cNvSpPr>
            <a:spLocks noChangeArrowheads="1"/>
          </p:cNvSpPr>
          <p:nvPr/>
        </p:nvSpPr>
        <p:spPr bwMode="auto">
          <a:xfrm>
            <a:off x="457200" y="3328988"/>
            <a:ext cx="81534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The excitation matrix </a:t>
            </a:r>
            <a:r>
              <a:rPr lang="en-US" sz="3200"/>
              <a:t>C</a:t>
            </a:r>
            <a:r>
              <a:rPr lang="en-US" sz="3200" baseline="-25000"/>
              <a:t>n</a:t>
            </a:r>
            <a:r>
              <a:rPr lang="en-US"/>
              <a:t> </a:t>
            </a:r>
            <a:r>
              <a:rPr lang="en-US" i="0">
                <a:latin typeface="Helvetica" pitchFamily="34" charset="0"/>
              </a:rPr>
              <a:t>is  a  Positive Definite Toeplitz matrix</a:t>
            </a:r>
          </a:p>
        </p:txBody>
      </p:sp>
      <p:pic>
        <p:nvPicPr>
          <p:cNvPr id="103527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2362200"/>
            <a:ext cx="8247063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27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39000" y="1066800"/>
            <a:ext cx="7207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272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" y="4572000"/>
            <a:ext cx="3678238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273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48200" y="4648200"/>
            <a:ext cx="412115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eta = \mat{  a_1 \\ \vdots \\   a_n \\ \\   b_o \\ \vdots \\   b_m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1073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u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2"/>
  <p:tag name="PICTUREFILESIZE" val="2936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v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1"/>
  <p:tag name="PICTUREFILESIZE" val="2936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(q^{-1}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7"/>
  <p:tag name="PICTUREFILESIZE" val="5368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u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2"/>
  <p:tag name="PICTUREFILESIZE" val="2936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v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1"/>
  <p:tag name="PICTUREFILESIZE" val="2936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frac{1}{A(q^{-1})}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0"/>
  <p:tag name="PICTUREFILESIZE" val="115946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v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1"/>
  <p:tag name="PICTUREFILESIZE" val="2936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u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2"/>
  <p:tag name="PICTUREFILESIZE" val="2936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(q^{-1}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7"/>
  <p:tag name="PICTUREFILESIZE" val="5368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u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2"/>
  <p:tag name="PICTUREFILESIZE" val="2936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phi(k-1) = \begin{bmatrix}&#10;-y(k-1) \\ \vdots \\ -y(k-n) \\ \ \\ u(k-\textrm{d}) \\ \vdots \\ u(k-\textrm{d}-m)&#10;\end{bmatrix}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5"/>
  <p:tag name="PICTUREFILESIZE" val="3163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v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1"/>
  <p:tag name="PICTUREFILESIZE" val="29366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(q^{-1}) = a_0 + a_1 q^{-1} + \cdots + a_{n-1} q^{-n+1}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95"/>
  <p:tag name="PICTUREFILESIZE" val="32966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u(k) = \mat{a_o &amp; a_1 &amp; \cdots &amp;  a_{n-1}} \,&#10;\mat{u(k) \\ u(k-1) \\ \vdots \\ u(k-n-1)}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04"/>
  <p:tag name="PICTUREFILESIZE" val="3403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a^T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"/>
  <p:tag name="PICTUREFILESIZE" val="366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phi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8"/>
  <p:tag name="PICTUREFILESIZE" val="738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v(k) = A(q^{-1}) u(k) = a^T \phi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3"/>
  <p:tag name="PICTUREFILESIZE" val="1511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 = \lim_{N \rightarrow \infty} \left\{ \frac{1}{2N+1} \sum_{k=-N}^N v^2(k) \right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8"/>
  <p:tag name="PICTUREFILESIZE" val="2330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a^T C_n a 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6"/>
  <p:tag name="PICTUREFILESIZE" val="438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a^T \left( \lim_{N \rightarrow \infty} \left\{ \frac{1}{2N+1} \sum_{k=-N}^N \phi(k) \phi^T(k) \right\} \right) 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8"/>
  <p:tag name="PICTUREFILESIZE" val="3298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yh^o(k) &amp;=&amp; \phi^T(k-1) \,  \thh(k-1) \,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7"/>
  <p:tag name="PICTUREFILESIZE" val="1340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C_n \succeq 0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6"/>
  <p:tag name="PICTUREFILESIZE" val="349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frac{1}{A(q^{-1})} v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1"/>
  <p:tag name="PICTUREFILESIZE" val="7657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B(q^{-1}) v(k) = A(q^{-1}) B(q^{-1}) u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5"/>
  <p:tag name="PICTUREFILESIZE" val="1702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= A(q^{-1}) w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722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= 1 + a_1 \qin + \cdots + a_n q^{-n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36"/>
  <p:tag name="PICTUREFILESIZE" val="1120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 = \mat{\ah_1(k) &amp; \cdots &amp; \ah_n(k)  &amp;\,  \bh_o(k) \cdots &amp; \bh_m(k) }^T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4"/>
  <p:tag name="PICTUREFILESIZE" val="2295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(\qin) =  b_o + b_1 \qin + \cdots + b_m q^{-m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48"/>
  <p:tag name="PICTUREFILESIZE" val="1303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(q^{-1}) y(k) = q^{-\textrm{d}} B(q^{-1}) u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5329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= \phi^T(k-1) \, \theta   \nonumber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1"/>
  <p:tag name="PICTUREFILESIZE" val="955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eta = \mat{  a_1 \\ \vdots \\   a_n \\ \\   b_o \\ \vdots \\   b_m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10736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phi(k-1) = \begin{bmatrix}&#10;-y(k-1) \\ \vdots \\ -y(k-n) \\ \ \\ u(k-\textrm{d}) \\ \vdots \\ u(k-\textrm{d}-m)&#10;\end{bmatrix}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5"/>
  <p:tag name="PICTUREFILESIZE" val="3163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A(q^{-1})$ is anti-Schur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6"/>
  <p:tag name="PICTUREFILESIZE" val="919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Consider the parameter estimation of the ARMA system &#10;using the LS estimation algorithm. If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80"/>
  <p:tag name="PICTUREFILESIZE" val="4125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A(\qin)$  and $B(\qin)$ are co-prime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7"/>
  <p:tag name="PICTUREFILESIZE" val="1517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u(k)$ is PE of order $n+m+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2"/>
  <p:tag name="PICTUREFILESIZE" val="1248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b = \lim_{k \to \infty} \tht(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9"/>
  <p:tag name="PICTUREFILESIZE" val="85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^o(k) &amp;=&amp;  y(k) - \yh^o(k)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7"/>
  <p:tag name="PICTUREFILESIZE" val="989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(k) = \phi(\km)^T \thb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8"/>
  <p:tag name="PICTUREFILESIZE" val="935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(k) \rightarrow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4"/>
  <p:tag name="PICTUREFILESIZE" val="452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= \begin{bmatrix}&#10;\bar{a}_1 &amp; \cdots &amp; \bar{a}_n &amp; \bar{b}_0 &amp; \cdots &amp; \bar{b}_m&#10;\end{bmatrix}^T 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9"/>
  <p:tag name="PICTUREFILESIZE" val="922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0 = \lim_{N \rightarrow \infty} \left\{ \frac{1}{2N+1} \sum_{k=-N}^N e^2(k) 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4"/>
  <p:tag name="PICTUREFILESIZE" val="23056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bar{\theta}^T &#10;\lim_{N \rightarrow \infty} \left\{ \frac{1}{2N+1} \sum_{k=-N}^N \phi(k-1) \phi^T(k-1) \right\}&#10;\bar{\theta}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4"/>
  <p:tag name="PICTUREFILESIZE" val="3107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\bar{\theta}^T C_{n+m+1} \bar{\theta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4"/>
  <p:tag name="PICTUREFILESIZE" val="673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ar{\theta} = 0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201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succ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3"/>
  <p:tag name="PICTUREFILESIZE" val="6138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b(\qin) = A(\qin) - \Ah(\qin)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4"/>
  <p:tag name="PICTUREFILESIZE" val="1150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b(\qin) = B(\qin) - \Bh(\qin)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03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^o(k) &amp;=&amp;  \phi^T(k-1) \,  \tht(k-1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6"/>
  <p:tag name="PICTUREFILESIZE" val="1290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\bar{a}_1q^{-1} + \cdots + \bar{a}_n q^{-n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6817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= \bar{b}_0 + \cdots + \bar{b}_m q^{-m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1"/>
  <p:tag name="PICTUREFILESIZE" val="6557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(k) =  q^{-\textrm{d}} \, \bar{B}(q^{-1}) \, u(k) - \bar{A} (q^{-1}) y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2"/>
  <p:tag name="PICTUREFILESIZE" val="1869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y(k) =  \frac{q^{-\textrm{d}} B(q^{-1}) }{ A(q^{-1}) } \, u(k) 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5"/>
  <p:tag name="PICTUREFILESIZE" val="1687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(k) =  q^{-\textrm{d}} \, \bar{B}(q^{-1}) \, u(k) - \bar{A} (q^{-1}) y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2"/>
  <p:tag name="PICTUREFILESIZE" val="1869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linespread{1.5}&#10;\begin{document}&#10;&#10;\begin{align*}&#10;e(k) &amp;= q^{-\textrm{d}}\, \bar{B}(q^{-1}) \, u(k) - \bar{A}(q^{-1}) &#10;    \frac{ q^{-\textrm{d}} \, B(q^{-1}) }{ A(q^{-1}) } u(k) \\&#10;&amp;=   q^{-\textrm{d}}\,\left [\bar{B}(q^{-1}) A(q^{-1}) - \bar{A}(q^{-1}) B(q^{-1}) \right ]\,&#10;    \frac{1}{ A(q^{-1}) }\,u(k)\,.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9"/>
  <p:tag name="PICTUREFILESIZE" val="60169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(k) =  q^{-\textrm{d}}\,&#10;\underbrace{\left [\bar{B}(q^{-1}) \, A(q^{-1}) - \bar{A}(q^{-1}) B(q^{-1}) \right ]}\,&#10;\underbrace{ \frac{1}{A(q^{-1})} \, u(k)}\,.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6"/>
  <p:tag name="PICTUREFILESIZE" val="33888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v(k)$ 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08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A(q^{-1})$ is anti-Schur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6"/>
  <p:tag name="PICTUREFILESIZE" val="919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 v(k) = \frac{1}{A(\qin)} u(k)  $ 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5"/>
  <p:tag name="PICTUREFILESIZE" val="106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^o(k) &amp;=&amp;  y(k) - \yh^o(k)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7"/>
  <p:tag name="PICTUREFILESIZE" val="989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v(k)$ is PE of order $n+m+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1"/>
  <p:tag name="PICTUREFILESIZE" val="1242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u(k)$ is PE of order $n+m+1$       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2"/>
  <p:tag name="PICTUREFILESIZE" val="1248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eft [\Bb(\qin) \,A(\qin) - \Ab (\qin) \, B(\qin) \right ] = 0&#10;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69"/>
  <p:tag name="PICTUREFILESIZE" val="14716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v(k)$ is PE of order $n+m+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1"/>
  <p:tag name="PICTUREFILESIZE" val="1242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(k)  $ is PE of order 1 {\em \bf unless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6"/>
  <p:tag name="PICTUREFILESIZE" val="12737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v(k)$ 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08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eft [\Bb(\qin) \,A(\qin) - \Ab (\qin) \, B(\qin) \right ] = 0&#10;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69"/>
  <p:tag name="PICTUREFILESIZE" val="14716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(k) =  q^{-\textrm{d}}\,&#10;\underbrace{\left [\bar{B}(q^{-1}) \, A(q^{-1}) - \bar{A}(q^{-1}) B(q^{-1}) \right ]}\,&#10;\underbrace{ \frac{1}{A(q^{-1})} \, u(k)}\,.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6"/>
  <p:tag name="PICTUREFILESIZE" val="33888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eft [\Bb(\qin) \,A(\qin) - \Ab (\qin) \, B(\qin) \right ] = 0&#10;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69"/>
  <p:tag name="PICTUREFILESIZE" val="14716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u(k)$ is PE of order $n+m+1$,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8"/>
  <p:tag name="PICTUREFILESIZE" val="126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t (k )  = \theta - \thh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7"/>
  <p:tag name="PICTUREFILESIZE" val="8275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A(\qin)$  and $B(\qin)$ are co-prime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7"/>
  <p:tag name="PICTUREFILESIZE" val="1517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b(\qin) = A(\qin) - \Ah(\qin)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4"/>
  <p:tag name="PICTUREFILESIZE" val="11508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b(\qin) = B(\qin) - \Bh(\qin)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030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eft [\Bb(\qin) \,A(\qin) - \Ab (\qin) \, B(\qin) \right ] = 0&#10;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69"/>
  <p:tag name="PICTUREFILESIZE" val="14716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D \, \thb^* = 0&#10;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4"/>
  <p:tag name="PICTUREFILESIZE" val="3516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b^* = \mat{  \bb_o \cdots &amp; \bb_m &amp; -\ab_1 &amp; \cdots &amp; -\ab_n \,}^T \: \in \R^{n+m+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9"/>
  <p:tag name="PICTUREFILESIZE" val="1572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ar a _i = a_i -\hat a_i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8"/>
  <p:tag name="PICTUREFILESIZE" val="442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ar b _i = b_i -\hat b_i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3"/>
  <p:tag name="PICTUREFILESIZE" val="4477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m+1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"/>
  <p:tag name="PICTUREFILESIZE" val="174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n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"/>
  <p:tag name="PICTUREFILESIZE" val="83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F(k+1) = \frac{1}{\lambda_1(k)} \left[ F(k) &#10;- \lambda_2(k) \frac{ F(k) \phi(k) \phi^T(k) F(k) }&#10;{ \lambda_1(k) + \lambda_2(k) \phi^T(k) F(k) \phi(k) } \right]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7"/>
  <p:tag name="PICTUREFILESIZE" val="47529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$$D = \begin{bmatrix}&#10;\begin{bmatrix}&#10;    1 &amp; 0 &amp; \cdots &amp; 0 \\&#10;    a_1 &amp; 1 &amp; \ddots &amp; \vdots \\&#10;    a_2 &amp; a_1 &amp; \ddots &amp; 0 \\&#10;    \vdots &amp; a_2 &amp; \ddots &amp; 1 \\&#10;    a_{n-1} &amp; \vdots &amp; \ddots &amp; a_1 \\&#10;    a_n &amp; a_{n-1} &amp; \ddots &amp; a_2 \\&#10;    0 &amp; a_n &amp; \ddots &amp; \vdots \\&#10;    \vdots &amp; \ddots &amp; \ddots &amp; a_{n-1} \\&#10;    0 &amp; \cdots &amp; 0 &amp; a_n&#10;\end{bmatrix} &amp; \begin{bmatrix}&#10;    0 &amp; 0 &amp; \cdots &amp; 0 &amp; 0 \\&#10;    b_0 &amp; 0 &amp; \cdots &amp; 0 &amp; 0 \\&#10;    b_1 &amp; b_0 &amp; \ddots &amp; \vdots &amp; \vdots \\&#10;    \vdots &amp; b_1 &amp; \ddots &amp; 0 &amp; 0 \\&#10;    b_{m-1} &amp; \vdots &amp; \ddots &amp; b_0 &amp; 0 \\&#10;    b_m &amp; b_{m-1} &amp; \ddots &amp; b_1 &amp; b_0 \\&#10;    0 &amp; b_m &amp; \ddots &amp; \vdots &amp; b_1 \\&#10;    0 &amp; 0 &amp; \ddots &amp; b_{m-1} &amp; \vdots \\&#10;    \vdots &amp; \vdots &amp; \ddots &amp; b_m &amp; b_{m-1} \\&#10;    0 &amp; 0 &amp; \ddots &amp; 0 &amp; b_m&#10;\end{bmatrix} \end{bmatrix}&#10;$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43619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D \, \thb^* = 0&#10;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4"/>
  <p:tag name="PICTUREFILESIZE" val="3516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A(\qin)$  and $B(\qin)$ are co-prime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7"/>
  <p:tag name="PICTUREFILESIZE" val="1517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D$ is nonsingular and $\thb^* = 0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8"/>
  <p:tag name="PICTUREFILESIZE" val="11848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u(k)$ is PE of order $n+m+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2"/>
  <p:tag name="PICTUREFILESIZE" val="1248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= \frac{&#10;\qin\, 0.1 (1 + 0.5 \qin)}{(1  + 0.9 \qin) ( 1 + 0.8 \qin)} \,  u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1"/>
  <p:tag name="PICTUREFILESIZE" val="2674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eta = \mat{1.7\\&#10;0.72\\&#10;0.1\\&#10;0.05} \in \R^4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7"/>
  <p:tag name="PICTUREFILESIZE" val="1476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) = \mat{-y(k) \\ -y(k-1) \\ u(k) \\ u(k-1)} \in \R^4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4"/>
  <p:tag name="PICTUREFILESIZE" val="27745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+1) &amp;=&amp;  \theta^T \, \phi(k) \nonumber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3"/>
  <p:tag name="PICTUREFILESIZE" val="9829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0) = 100* I_4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670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\theta}(k+1) = \hat{\theta}(k) + \frac{1}{\lambda_1(k)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2321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"/>
  <p:tag name="PICTUREFILESIZE" val="121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125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1708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"/>
  <p:tag name="PICTUREFILESIZE" val="171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1 = 0.99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4238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2 = 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223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u(k)$ is  PE of any order.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242"/>
  <p:tag name="PICTUREFILESIZE" val="1124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0) = 100* I_4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670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"/>
  <p:tag name="PICTUREFILESIZE" val="1213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12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&#10;$$&#10;e(k+1) = \frac{ \lambda_1(k) }{ \lambda_1(k) + \phi^T(k) F(k) \phi(k) } e^o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3"/>
  <p:tag name="PICTUREFILESIZE" val="27999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1708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"/>
  <p:tag name="PICTUREFILESIZE" val="171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1 = 0.99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4238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2 = 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223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$u(k)$ is  PE of order 1.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9756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0) = 100* I_4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670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"/>
  <p:tag name="PICTUREFILESIZE" val="121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125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1708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"/>
  <p:tag name="PICTUREFILESIZE" val="171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^o(k+1) = y(k+1) - \phi^T(k) \hat{\theta}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6"/>
  <p:tag name="PICTUREFILESIZE" val="1572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1 = 0.99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4238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2 = 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223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$u(k)$ is  PE of order 2.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10348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0) = 100* I_4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670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"/>
  <p:tag name="PICTUREFILESIZE" val="121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125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1708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"/>
  <p:tag name="PICTUREFILESIZE" val="171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1 = 0.99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4238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2 = 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223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^o(k) \to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517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$u(k)$ is  PE of order 4.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1001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frac{1}{A(q^{-1})} v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1"/>
  <p:tag name="PICTUREFILESIZE" val="7657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ambda_{_{XY}}(j) = E \left\{ X(k+j) Y^T(k) \right\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1"/>
  <p:tag name="PICTUREFILESIZE" val="17369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Gamma_{xy}(j) = \lim_{N\rightarrow \infty} \left( \frac{1}{2N+1}&#10;\sum_{k=-N}^N x(k+j) y^T(k) \right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5"/>
  <p:tag name="PICTUREFILESIZE" val="3175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Phi_{_{XX}}(\omega) = \mathcal{F} \left\{ \Lambda_{_{XX}}(\cdot) \right\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4"/>
  <p:tag name="PICTUREFILESIZE" val="11487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Psi_{xx}(\omega) = \mathcal{F} \left\{ \Gamma_{xx}(\cdot) \right\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2"/>
  <p:tag name="PICTUREFILESIZE" val="990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ambda_{_{XX}}(0) = \frac{1}{2\pi} \int_{-\pi}^\pi \Phi_{_{XX}}(\omega) d\omega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6"/>
  <p:tag name="PICTUREFILESIZE" val="17793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Gamma_{xx}(0) = \frac{1}{2\pi} \int_{-\pi}^\pi \Psi_{xx}(\omega) d\omega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1"/>
  <p:tag name="PICTUREFILESIZE" val="16205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Phi_{_{YY}}(\omega) = G(e^{j\omega}) \Phi_{_{UU}}(\omega) G^*(e^{j\omega}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9"/>
  <p:tag name="PICTUREFILESIZE" val="1951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t(k) = \th - 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7"/>
  <p:tag name="PICTUREFILESIZE" val="837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Psi_{_{YY}}(\omega) = G(e^{j\omega}) \Psi_{_{UU}}(\omega) G^*(e^{j\omega}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2"/>
  <p:tag name="PICTUREFILESIZE" val="1907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G(e^{j\omega}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51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U(e^{j\omega}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"/>
  <p:tag name="PICTUREFILESIZE" val="4295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Y(e^{j\omega}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4"/>
  <p:tag name="PICTUREFILESIZE" val="4337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Phi_{_{YY}}(\omega) = | G(e^{j\omega}) |^2 \Phi_{_{UU}}(\omega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7"/>
  <p:tag name="PICTUREFILESIZE" val="1591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Psi_{_{YY}}(\omega) = |G(e^{j\omega}) |^2 \Psi_{_{UU}}(\omega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9"/>
  <p:tag name="PICTUREFILESIZE" val="15649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frac{1}{A(q^{-1})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0"/>
  <p:tag name="PICTUREFILESIZE" val="430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v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2927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u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"/>
  <p:tag name="PICTUREFILESIZE" val="302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eft| \frac{1}{A(e^{-j\omega})} \right|^2 \leq M, \quad \forall \omega \in [0,2\pi]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1737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frac{1}{A(q^{-1})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0"/>
  <p:tag name="PICTUREFILESIZE" val="430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v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2927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u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"/>
  <p:tag name="PICTUREFILESIZE" val="302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eft| \frac{1}{A(e^{-j\omega})} \right|^2 \leq M, \quad \forall \omega \in [0,2\pi]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17378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Gamma_{uu}(0) = \frac{1}{2\pi} \int_{-\pi}^\pi \Psi_{uu}(\omega)d\omega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3"/>
  <p:tag name="PICTUREFILESIZE" val="15367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= \frac{1}{2\pi} \int_{-\pi}^\pi \left[ \left| \frac{1}{A(e^{-j\omega})} \right|^2 \Psi_{vv}(\omega) \right] d\omega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2"/>
  <p:tag name="PICTUREFILESIZE" val="2127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eq M \frac{1}{2\pi} \int_{-\pi}^\pi \Psi_{vv}(\omega) d\omega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7"/>
  <p:tag name="PICTUREFILESIZE" val="14405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= M \Gamma_{vv}(0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9"/>
  <p:tag name="PICTUREFILESIZE" val="523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0 \leq \Gamma_{uu}(0) \leq M \Gamma_{vv}(0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1114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0 \leq \Gamma_{uu}(0) \leq M \Gamma_{vv}(0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1114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(k) \to 0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4"/>
  <p:tag name="PICTUREFILESIZE" val="452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Gamma_{vv}(0) = 0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5"/>
  <p:tag name="PICTUREFILESIZE" val="4555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0 \leq \Gamma_{uu}(0) \leq 0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6"/>
  <p:tag name="PICTUREFILESIZE" val="709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Gamma_{uu}(0) = 0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7"/>
  <p:tag name="PICTUREFILESIZE" val="4699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_n(\qin) \,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298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_n(\qin) u(k) = 0 \,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6"/>
  <p:tag name="PICTUREFILESIZE" val="882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C_n = E \{ \phi_{u_n}(k)  \phi^T_{u_n}(k) \}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376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) = \mat{-y(k) \\ \vdots \\ -y(k-n+1) \\ \\  u(k-d) \\ \vdots \\ u(k-m-d)}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5"/>
  <p:tag name="PICTUREFILESIZE" val="30846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"/>
  <p:tag name="PICTUREFILESIZE" val="338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^o(k) \to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517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left \{  \phi(k) \phi^T(k)\right \}\,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12415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-1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= \frac{\qmd B(\qin)}{A(\qin)}\, u(k)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5"/>
  <p:tag name="PICTUREFILESIZE" val="17039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$A(\qin)$ 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3556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$A(\qin)$ 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3556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$B(\qin)$ 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8"/>
  <p:tag name="PICTUREFILESIZE" val="363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u(k)$ is PE of order $n+m+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2"/>
  <p:tag name="PICTUREFILESIZE" val="1248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left \{  \phi(k) \phi^T(k)\right \}\,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12415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) = \mat{-y(k) \\ \vdots \\ -y(k-n+1) \\ \\  u(k-d) \\ \vdots \\ u(k-m-d)}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5"/>
  <p:tag name="PICTUREFILESIZE" val="30846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\in \R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39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im_{k\to \infty} \tht(k) = \bar \theta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851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amp;=&amp; \qmd \, B(\qin) \, u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7"/>
  <p:tag name="PICTUREFILESIZE" val="1240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\, y(k) &amp;=&amp; \qmd \, B(\qin) \, u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0"/>
  <p:tag name="PICTUREFILESIZE" val="1521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  = \mat{\th_1 &amp; \cdots &amp; \th_n}^T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88"/>
  <p:tag name="PICTUREFILESIZE" val="6048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)  = \mat{\phi_1(k) &amp; \cdots &amp; \phi_n(k)}^T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88"/>
  <p:tag name="PICTUREFILESIZE" val="14855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\phi^T(k-1) \, \theta + \epsilon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8"/>
  <p:tag name="PICTUREFILESIZE" val="1298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epsilon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7"/>
  <p:tag name="PICTUREFILESIZE" val="2844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{ \epsilon(k) \}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19"/>
  <p:tag name="PICTUREFILESIZE" val="607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{ \phi(k) \epsilon(k) \} = E \{ \phi(k)\} E\{ \epsilon(k) \}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52"/>
  <p:tag name="PICTUREFILESIZE" val="1528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phi(k) \phi(k)^T \} = \lim_{N \to \infty} \left \{ \frac{1}{2N+1} &#10;\sum_{j=-N}^{j=N}\phi(k+j) \phi^T(k+j)\right \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62"/>
  <p:tag name="PICTUREFILESIZE" val="3990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im_{k\to \infty} \tht(k) = \bar \theta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8512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\phi^T(k-1) \, \theta + \epsilon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8"/>
  <p:tag name="PICTUREFILESIZE" val="1298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mat{y(1) \\ y(2) \\ \vdots \\   y(k)}&#10;}_{Y(k)} =&#10;\underbrace{\mat{\phi_1(0) &amp; \cdots &amp; \phi_n(0) \\ &#10;\phi_1(1) &amp; \cdots &amp; \phi_n(1)\\&#10;\cdot &amp; \cdots &amp; \cdot \\ &#10;\phi_1(\km) &amp; \cdots &amp; \phi_n(\km)}&#10;}_{\Phi^T(\km)}&#10;\:&#10;\underbrace{\mat{\th_1  \\ \\ \vdots \\ \\ \th_n } &#10;}_{\th}&#10;+ \underbrace{\mat{\epsilon(1) \\ \epsilon(2) \\ \vdots \\   \epsilon(k)}&#10;}_{\Ec(k)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72"/>
  <p:tag name="PICTUREFILESIZE" val="77073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\Phi^T(\km) \, \th + \Ec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3"/>
  <p:tag name="PICTUREFILESIZE" val="13328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amp;=&amp; \mat{y(1) &amp; \cdots &amp; y(k)}^T \in \R^k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42"/>
  <p:tag name="PICTUREFILESIZE" val="16108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\km) &amp;=&amp;  \mat{\phi(0) \cdots \phi(\km)}&#10; \in \R^{n \times k}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4"/>
  <p:tag name="PICTUREFILESIZE" val="1804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Ec(k) &amp;=&amp; \mat{\ec(1) &amp; \cdots &amp; \ec(k)}^T \in \R^k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3"/>
  <p:tag name="PICTUREFILESIZE" val="1530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  = \mat{\th_1 &amp; \cdots &amp; \th_n}^T \in \R^n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2"/>
  <p:tag name="PICTUREFILESIZE" val="932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\km) &amp;=&amp;  \mat{\phi(0) \cdots \phi(\km)} \in \R^{n \times k}\\[1.5em]&#10;&amp;=&amp; \mat{\phi_1(0) &amp; \cdots &amp; \phi_1(\km) \\ \phi_2(0) &amp; \cdots &amp; \phi_2(\km)\\&#10;\cdot &amp; \cdots &amp; \cdot \\ \cdot &amp; \cdots &amp; \cdot \\&#10;\phi_n(0) &amp; \cdots &amp; \phi_n(\km)}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4"/>
  <p:tag name="PICTUREFILESIZE" val="59799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"/>
  <p:tag name="PICTUREFILESIZE" val="341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\thh(k))=\frac{1}{2}\,\sum_{j=1}^{k} \left [ y(j) - \phi^T(\jm)\, \thh(k) \right ] ^2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7"/>
  <p:tag name="PICTUREFILESIZE" val="2728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\mat{ \bar a_1 \\ \vdots \\ \bar a_n \\ \\ \bar b_o \\ \vdots \\ \bar b_m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3"/>
  <p:tag name="PICTUREFILESIZE" val="9278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"/>
  <p:tag name="PICTUREFILESIZE" val="341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1) ,\,  \cdots,\, y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41"/>
  <p:tag name="PICTUREFILESIZE" val="6889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0) ,\,  \cdots,\, \phi(k-1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81"/>
  <p:tag name="PICTUREFILESIZE" val="8377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"/>
  <p:tag name="PICTUREFILESIZE" val="341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\km) \Phi(\km)^T \, \thh(k) = \Phi(\km)\, 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8"/>
  <p:tag name="PICTUREFILESIZE" val="14459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\thh(k)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5"/>
  <p:tag name="PICTUREFILESIZE" val="5328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\km) \Phi(\km)^T \, \thh(k) = \Phi(\km)\, 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8"/>
  <p:tag name="PICTUREFILESIZE" val="14459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\Phi^T(\km) \, \th + \Ec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3"/>
  <p:tag name="PICTUREFILESIZE" val="13328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t(k) = \th - 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7"/>
  <p:tag name="PICTUREFILESIZE" val="8374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\km) \Phi(\km)^T \, \thh(k) = \Phi(\km)\, 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8"/>
  <p:tag name="PICTUREFILESIZE" val="1445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) \phi^T(k)\right \}\, \thb &#10;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2"/>
  <p:tag name="PICTUREFILESIZE" val="13430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\Phi^T(\km) \, \th + \Ec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3"/>
  <p:tag name="PICTUREFILESIZE" val="13328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\km) \Phi^T(\km)\, \tht(k) = - \Phi(\km)  \Ec(k)\,.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6"/>
  <p:tag name="PICTUREFILESIZE" val="17965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\km) &amp;=&amp;  \mat{\phi(0) \cdots \phi(\km)}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3"/>
  <p:tag name="PICTUREFILESIZE" val="1305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\km) \Phi^T(\km)\, \tht(k) = - \Phi(\km)  \Ec(k)\,.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6"/>
  <p:tag name="PICTUREFILESIZE" val="17965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Ec(k) &amp;=&amp; \mat{\ec(1) &amp; \cdots &amp; \ec(k)}^T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9"/>
  <p:tag name="PICTUREFILESIZE" val="11947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eft \{ \sum_{j=0}^{k-1} \phi(j) \phi^T(j) \right \} &#10;\tht(k) = &#10;- \sum_{j=1}^k \phi(j-1) \ec(j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1"/>
  <p:tag name="PICTUREFILESIZE" val="31553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b = \lim_{k \to \infty} \tht(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9"/>
  <p:tag name="PICTUREFILESIZE" val="8514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 \to \infty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4"/>
  <p:tag name="PICTUREFILESIZE" val="2898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k \to \infty} \left \{ \frac{1}{k} \sum_{j=0}^{k-1} \phi(j) \phi^T(j) \right \} &#10;\tht(k) = &#10;- \lim_{k \to \infty} \left \{ \frac{1}{k} \sum_{j=1}^k \phi(j-1) \ec(j) \right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76"/>
  <p:tag name="PICTUREFILESIZE" val="4571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k \to \infty} \left \{ \frac{1}{k} \sum_{j=0}^{k-1} \phi(j) \phi^T(j) \right \} &#10;\thb = &#10;- \lim_{k \to \infty} \left \{ \frac{1}{k} \sum_{j=1}^k \phi(j-1) \ec(j) \right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45"/>
  <p:tag name="PICTUREFILESIZE" val="4340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phi(k) = \begin{bmatrix}&#10;-y(k) \\ \vdots \\ -y(k-n+1) \\ \ \\ u(k) \\ \vdots \\ u(k-m)&#10;\end{bmatrix}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9"/>
  <p:tag name="PICTUREFILESIZE" val="28586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k \to \infty} \left \{ \frac{1}{k} \sum_{j=0}^{k-1} \phi(j) \phi^T(j) \right \} &#10;\thb = &#10;- \lim_{k \to \infty} \left \{ \frac{1}{k} \sum_{j=1}^k \phi(j-1) \ec(j) \right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45"/>
  <p:tag name="PICTUREFILESIZE" val="43402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) \phi^T(k)\right \}\, \thb &amp;=&amp; -  E \left \{  \,\phi(k)  \ec(k+1) \right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5"/>
  <p:tag name="PICTUREFILESIZE" val="21648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\ec(k) \right \}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3"/>
  <p:tag name="PICTUREFILESIZE" val="6348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) \ec(k+1) \right \}\,&amp;=&amp;&#10; -  E \left \{  \,\phi(k) \right \} \, E \left \{ \ec(k+1) \right \}\\[.5em]&#10;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0"/>
  <p:tag name="PICTUREFILESIZE" val="24258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) \phi^T(k)\right \}\, \thb &amp;=&amp; -  E \left \{  \,\phi(k)  \ec(k+1) \right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5"/>
  <p:tag name="PICTUREFILESIZE" val="21648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phi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1"/>
  <p:tag name="PICTUREFILESIZE" val="345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epsilon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7"/>
  <p:tag name="PICTUREFILESIZE" val="2844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) \phi^T(k)\right \}\, \thb &#10;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2"/>
  <p:tag name="PICTUREFILESIZE" val="1343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thb &#10;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3"/>
  <p:tag name="PICTUREFILESIZE" val="2087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) \phi^T(k)\right \}  &gt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2"/>
  <p:tag name="PICTUREFILESIZE" val="1253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) \phi^T(k)\right \}\, \thb &#10;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2"/>
  <p:tag name="PICTUREFILESIZE" val="13430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n \in \R^{n \times n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4"/>
  <p:tag name="PICTUREFILESIZE" val="623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n = C_n^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6"/>
  <p:tag name="PICTUREFILESIZE" val="4618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n \ge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6"/>
  <p:tag name="PICTUREFILESIZE" val="3483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) \in \R^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8"/>
  <p:tag name="PICTUREFILESIZE" val="661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n &amp;=&amp; E \left \{  \phi(k) \phi^T(k)\right \}\\[2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8"/>
  <p:tag name="PICTUREFILESIZE" val="13265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\lim_{k \to \infty} \left \{ \frac{1}{k} \sum_{j=0}^{k-1} \phi(j) \phi^T(j) \right \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3"/>
  <p:tag name="PICTUREFILESIZE" val="21923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b = \lim_{k \to \infty} \tht(k)  = 0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3"/>
  <p:tag name="PICTUREFILESIZE" val="9833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\ec(k) \right \}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3"/>
  <p:tag name="PICTUREFILESIZE" val="6348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"/>
  <p:tag name="PICTUREFILESIZE" val="1764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\phi^T(k-1) \, \theta + \epsilon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8"/>
  <p:tag name="PICTUREFILESIZE" val="1298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phi(k) \phi(k)^T \} = \lim_{N \to \infty} \left \{ \frac{1}{2N+1} &#10;\sum_{j=-N}^{j=N}\phi(k+j) \phi^T(k+j)\right \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62"/>
  <p:tag name="PICTUREFILESIZE" val="39900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-1) \ec(k)\right \}\,&amp;=&amp;&#10; E \left \{  \,\phi(k-1) \right \} \, E \left \{ \ec(k)  \right \}= 0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16"/>
  <p:tag name="PICTUREFILESIZE" val="22436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0 &lt; \rho_1 &lt; \rho_2 &lt; \infty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0"/>
  <p:tag name="PICTUREFILESIZE" val="703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0 &lt; m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8"/>
  <p:tag name="PICTUREFILESIZE" val="2693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ho_2 \, I_n \ge \sum_{j=k}^{k+m}\, \phi(j) \phi(j)^T \ge \rho_1 \, I_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0"/>
  <p:tag name="PICTUREFILESIZE" val="22257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) \in \R^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8"/>
  <p:tag name="PICTUREFILESIZE" val="661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ho_2 \, I_n \ge \sum_{j=k}^{k+m}\, \phi(j) \phi(j)^T \ge \rho_1 \, I_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0"/>
  <p:tag name="PICTUREFILESIZE" val="22257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) \in \R^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8"/>
  <p:tag name="PICTUREFILESIZE" val="661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0 &lt; \rho_1   &lt; \lambda_{min} \left \{  \sum_{j=k}^{k+m}\, \phi(j) \phi(j)^T \right \}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10"/>
  <p:tag name="PICTUREFILESIZE" val="2548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infty &gt; \rho_2   &gt; \lambda_{max} \left \{  \sum_{j=k}^{k+m}\, \phi(j) \phi(j)^T \right \}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2"/>
  <p:tag name="PICTUREFILESIZE" val="2694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 &amp;=&amp; \mat{b_o &amp; b_1 \cdots &amp; b_{n-1}}^T \in \R^n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06"/>
  <p:tag name="PICTUREFILESIZE" val="1145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left \{  \phi(k) \phi^T(k)\right \}\,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1"/>
  <p:tag name="PICTUREFILESIZE" val="10648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)  &amp;=&amp; \mat{u(k) &amp; u(k-1) \cdots &amp; u(k-n+1)}^T \in \R^n\\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04"/>
  <p:tag name="PICTUREFILESIZE" val="2271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\kp) &amp;=&amp;  B(\qin) \,  u(k) \\[.75em]&#10;&amp;=&amp; b_o \, u(k) +  \cdots + b_{n-1}\, u(k-n+1)\\[.75em]&#10;&amp;=&amp; \th^T \phi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49"/>
  <p:tag name="PICTUREFILESIZE" val="37360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)  &amp;=&amp; \mat{u(k) &amp; u(k-1) \cdots &amp; u(k-n+1)}^T \in \R^n\\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04"/>
  <p:tag name="PICTUREFILESIZE" val="2271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)  &amp;=&amp; \mat{u(k) &amp; u(k-1) \cdots &amp; u(k-n+1)}^T \in \R^n\\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04"/>
  <p:tag name="PICTUREFILESIZE" val="2271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n = \mat{c_{11} &amp; \cdots  &amp; c_{1n} \\&#10;\cdot &amp; \cdot &amp; \cdot \\&#10;\cdot &amp; \cdot &amp; \cdot \\&#10;c_{1n} &amp; \cdots &amp; c_{nn}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12"/>
  <p:tag name="PICTUREFILESIZE" val="13097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{ij} &amp;=&amp; c_{ji}  \\[.5em]&#10;&amp;=&amp; E\{ u(k)\, u(k+i-j)\}\\[.5em]&#10;&amp;=&amp;  R_{uu}(i-j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72"/>
  <p:tag name="PICTUREFILESIZE" val="2428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 \phi(k) \phi^T(k)\right \}\, \thb &#10;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2"/>
  <p:tag name="PICTUREFILESIZE" val="134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left \{  \phi(k) \phi^T(k)\right \}\,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1241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im_{k\to \infty} \tht(k) = \bar \theta =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968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left \{  \phi(k) \phi^T(k)\right \}\,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1241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"/>
  <p:tag name="PICTUREFILESIZE" val="33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phi(k) = \begin{bmatrix}&#10;-y(k) \\ \vdots \\ -y(k-n+1) \\ \ \\ u(k) \\ \vdots \\ u(k-m)&#10;\end{bmatrix}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9"/>
  <p:tag name="PICTUREFILESIZE" val="2858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(k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"/>
  <p:tag name="PICTUREFILESIZE" val="338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left \{  \phi(k) \phi^T(k)\right \}\,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6"/>
  <p:tag name="PICTUREFILESIZE" val="1241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frac{ q^{-1} B(q^{-1}) }{ A(q^{-1}) }  template TPT1  env TPENV2  fore 0  back 16777215  eqnno 1"/>
  <p:tag name="FILENAME" val="TP_tmp"/>
  <p:tag name="ORIGWIDTH" val="50"/>
  <p:tag name="PICTUREFILESIZE" val="816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-1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02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u(k)  \in \R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535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_{u_n}(k)  = \mat{&#10;u(k) \\ u(k-1) \\ \vdots \\ u(k-n+1)} \in \R^n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0"/>
  <p:tag name="PICTUREFILESIZE" val="2774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u(k)  \in \R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535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C_n = \lim_{N \to \infty} \left \{ \frac{1}{2N+1} &#10;\sum_{k=-N}^{N}\phi_{u_n}(k) \phi_{u_n}^T(k)\right \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2"/>
  <p:tag name="PICTUREFILESIZE" val="300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_{u_n}(k)  = \mat{&#10;u(k) \\ u(k-1) \\ \vdots \\ u(k-n+1)} \in \R^n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0"/>
  <p:tag name="PICTUREFILESIZE" val="277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(q^{-1}) y(k) = q^{-\textrm{d}} B(q^{-1}) u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532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phi_{u_n}(k) \phi_{u_n}^T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8"/>
  <p:tag name="PICTUREFILESIZE" val="2697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C_n \succ 0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343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phi_{u_n}(k)  = \mat{&#10;u(k) \\ u(k-1) \\ \vdots \\ u(k-n+1)} \in \R^n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0"/>
  <p:tag name="PICTUREFILESIZE" val="2774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67"/>
  <p:tag name="PICTUREFILESIZE" val="362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U = \lim_{N \rightarrow \infty} \left\{ \frac{1}{2N+1} &#10;\sum_{k=-N}^N w^2(k) \right\} &gt; 0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5"/>
  <p:tag name="PICTUREFILESIZE" val="2604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w(k) = A(q^{-1}) u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026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u(k) = \mat{a_o &amp; a_1 &amp; \cdots &amp;  a_{n-1}} \,&#10;\mat{u(k) \\ u(k-1) \\ \vdots \\ u(k-n-1)}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04"/>
  <p:tag name="PICTUREFILESIZE" val="3403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= a_o + a_1 \qin + \cdots + a_{n-1}\,q^{n-1}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1"/>
  <p:tag name="PICTUREFILESIZE" val="1305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w(k) = A(q^{-1}) u(k) = a^T \phi(k) = \phi^T(k) a 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8"/>
  <p:tag name="PICTUREFILESIZE" val="1947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= 1 + a_1 \qin + \cdots + a_n q^{-n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36"/>
  <p:tag name="PICTUREFILESIZE" val="1120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a^T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"/>
  <p:tag name="PICTUREFILESIZE" val="366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\phi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8"/>
  <p:tag name="PICTUREFILESIZE" val="738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linespread{1.7}&#10;\begin{document}&#10;&#10;\begin{align*}&#10;U &amp; = \lim_{N \rightarrow \infty} \left\{ \frac{1}{2N+1} &#10;    \sum_{k=-N}^N w^2(k) \right\} \\&#10;&amp; = \lim_{N \rightarrow \infty} \left\{ \frac{1}{2N+1} &#10;    \sum_{k=-N}^N a^T \phi(k) \phi^T(k) a \right\} \\&#10;&amp; = a^T \left[ \lim_{N \rightarrow \infty} \left\{ \frac{1}{2N+1} &#10;    \sum_{k=-N}^N \phi(k) \phi^T(k) \right\} \right] a \\&#10;&amp; = a^T C_n 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3"/>
  <p:tag name="PICTUREFILESIZE" val="9641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forall a \neq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6"/>
  <p:tag name="PICTUREFILESIZE" val="4444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C_n \succ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5"/>
  <p:tag name="PICTUREFILESIZE" val="4086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C_n \succ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5"/>
  <p:tag name="PICTUREFILESIZE" val="4086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7"/>
  <p:tag name="PICTUREFILESIZE" val="35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k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C_n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"/>
  <p:tag name="PICTUREFILESIZE" val="176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(\qin) =  b_o + b_1 \qin + \cdots + b_m q^{-m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48"/>
  <p:tag name="PICTUREFILESIZE" val="130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k) = 1, \quad \forall k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4"/>
  <p:tag name="PICTUREFILESIZE" val="596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(1 - q^{-1}) u(k)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747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C_1 = \lim_{N \to \infty} \left \{ \frac{1}{2N+1} &#10;\sum_{j=-N}^{j=N} u^2(k) \right \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8"/>
  <p:tag name="PICTUREFILESIZE" val="2450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= 1 &gt; 0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232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\beqns&#10;0 &lt; \omega &lt; \pi 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94"/>
  <p:tag name="PICTUREFILESIZE" val="374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Consider the pure sinusoid input\\&#10;\beqns&#10;u(k) = \sin (\omega \, k)\,.\\[.7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326"/>
  <p:tag name="PICTUREFILESIZE" val="2628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[1 - 2\cos(\omega) q^{-1} + q^{-2} ] u(k) = 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5"/>
  <p:tag name="PICTUREFILESIZE" val="1398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Let $\phi(k) = \mat{ u(k) &amp; u(k-1)}^T$. 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305"/>
  <p:tag name="PICTUREFILESIZE" val="1498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C_2 = \frac{1}{2} \begin{bmatrix}&#10;1 &amp; \cos(\omega) \\ \cos(\omega) &amp; 1&#10;\end{bmatrix} \succ 0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2"/>
  <p:tag name="PICTUREFILESIZE" val="1769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\beqns&#10;u(k) = \sin (\omega \, k)\,.\\&#10;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157"/>
  <p:tag name="PICTUREFILESIZE" val="835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(q^{-1}) y(k) = q^{-\textrm{d}} B(q^{-1}) u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532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\beqns&#10;0 &lt; \omega &lt; \pi 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94"/>
  <p:tag name="PICTUREFILESIZE" val="374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C_2 &amp; = \lim_{N \rightarrow \infty} \left\{ \frac{1}{2N+1} \sum_{k=-N}^N&#10;    \phi(k) \phi^T(k) \right\} \\&#10;&amp; = \lim_{N \rightarrow \infty} \left\{ \frac{1}{2N+1} &#10;    \begin{bmatrix} &#10;    \displaystyle \sum_{k=-N}^N u^2(k) &amp; \displaystyle \sum_{k=-N}^N u(k) u(k-1) \\&#10;    \displaystyle \sum_{k=-N}^N u(k) u(k-1) &amp; \displaystyle \sum_{k=-N}^N u^2(k-1)&#10;    \end{bmatrix} \right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1"/>
  <p:tag name="PICTUREFILESIZE" val="9959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C_2 = \frac{1}{2} \begin{bmatrix}&#10;1 &amp; \cos(\omega) \\ \cos(\omega) &amp; 1&#10;\end{bmatrix} \succ 0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2"/>
  <p:tag name="PICTUREFILESIZE" val="1769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[1 - 2\cos(\omega) q^{-1} + q^{-2} ] u(k) = 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5"/>
  <p:tag name="PICTUREFILESIZE" val="1398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Consider an input that is a  sum of $m$ sinusoids, with $m$ distinct frequencies  \\&#10;\beqns&#10;u(k) = \sum_{i=1}^m \, \sin (\omega_i \, k)\,.\\[.7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466"/>
  <p:tag name="PICTUREFILESIZE" val="5174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\beqns&#10;0 &lt; \omega_i &lt; \pi 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100"/>
  <p:tag name="PICTUREFILESIZE" val="443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\beqns&#10; \omega_i \ne w_j &#10; 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73"/>
  <p:tag name="PICTUREFILESIZE" val="396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u(k)$ is  PE of order $n = 2m$.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282"/>
  <p:tag name="PICTUREFILESIZE" val="1266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Consider a colored random process \\&#10;$$&#10;u(k) = G(q) \, w(k) \\[.5em]&#10;$$&#10;where $w(k)$ is white noise and G(q) is nonzero.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6"/>
  <p:tag name="PICTUREFILESIZE" val="5676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u(k)$ is  PE of any order.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242"/>
  <p:tag name="PICTUREFILESIZE" val="1124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= \phi^T(k-1) \, \theta   \nonumber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1"/>
  <p:tag name="PICTUREFILESIZE" val="955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$u(k)$ be PE of order $n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224"/>
  <p:tag name="PICTUREFILESIZE" val="1065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v(k)$ is  PE of order $r$\\&#10;for some $r$ satisfying.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4"/>
  <p:tag name="PICTUREFILESIZE" val="202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-m \le r \le 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136"/>
  <p:tag name="PICTUREFILESIZE" val="511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&#10;$u(k)$ be PE of order $n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224"/>
  <p:tag name="PICTUREFILESIZE" val="1065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\frac{1}{A(\qin)}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7"/>
  <p:tag name="PICTUREFILESIZE" val="1186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A(q^{-1})$ is an anti-Schur polynomial 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3"/>
  <p:tag name="PICTUREFILESIZE" val="156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$v(k)$ is also  PE of order $n$.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266"/>
  <p:tag name="PICTUREFILESIZE" val="1259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= A(\qin) u(k)  \,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3"/>
  <p:tag name="PICTUREFILESIZE" val="1024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(q^{-1}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7"/>
  <p:tag name="PICTUREFILESIZE" val="53682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i="0" dirty="0" smtClean="0">
            <a:latin typeface="+mj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50743</TotalTime>
  <Words>2403</Words>
  <Application>Microsoft Office PowerPoint</Application>
  <PresentationFormat>On-screen Show (4:3)</PresentationFormat>
  <Paragraphs>733</Paragraphs>
  <Slides>90</Slides>
  <Notes>72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Default Design</vt:lpstr>
      <vt:lpstr>ME 233 Advanced Control II   Lecture 21   Parameter Convergence in  Least Squares Estimation  and Persistence of Excitation</vt:lpstr>
      <vt:lpstr>Estimation of ARMA  model</vt:lpstr>
      <vt:lpstr>Estimation of ARMA  model</vt:lpstr>
      <vt:lpstr>ARMA  Model</vt:lpstr>
      <vt:lpstr>ARMA series-parallel estimation</vt:lpstr>
      <vt:lpstr>ARMA series-parallel estimation</vt:lpstr>
      <vt:lpstr>RLS Estimation Algorithm</vt:lpstr>
      <vt:lpstr>Overview</vt:lpstr>
      <vt:lpstr>Parameter error convergence</vt:lpstr>
      <vt:lpstr>Parameter error convergence</vt:lpstr>
      <vt:lpstr>Parameter error convergence</vt:lpstr>
      <vt:lpstr>Parameter error convergence</vt:lpstr>
      <vt:lpstr>Persistence of Excitation</vt:lpstr>
      <vt:lpstr>Excitation matrix</vt:lpstr>
      <vt:lpstr>Excitation matrix</vt:lpstr>
      <vt:lpstr>Persistence of Excitation (PE)</vt:lpstr>
      <vt:lpstr>PE inputs in FIR models</vt:lpstr>
      <vt:lpstr>PE inputs in FIR models</vt:lpstr>
      <vt:lpstr>PE inputs in FIR models</vt:lpstr>
      <vt:lpstr>PE inputs in FIR models</vt:lpstr>
      <vt:lpstr>PE inputs in FIR models</vt:lpstr>
      <vt:lpstr>PE inputs in FIR models</vt:lpstr>
      <vt:lpstr> Conditions for PE </vt:lpstr>
      <vt:lpstr> Conditions for PE in FIR Models</vt:lpstr>
      <vt:lpstr> Conditions for PE in FIR Models</vt:lpstr>
      <vt:lpstr> Conditions for PE in FIR Models</vt:lpstr>
      <vt:lpstr> Conditions for PE in FIR Models</vt:lpstr>
      <vt:lpstr> Conditions for PE in FIR Models</vt:lpstr>
      <vt:lpstr>PE in Filtered Signals</vt:lpstr>
      <vt:lpstr>PE in Filtered Signals</vt:lpstr>
      <vt:lpstr>PE in Filtered Signals</vt:lpstr>
      <vt:lpstr>Interpretation of Theorem</vt:lpstr>
      <vt:lpstr>Interpretation of Theorem</vt:lpstr>
      <vt:lpstr>PE in Filtered Signals</vt:lpstr>
      <vt:lpstr>PE in Filtered Signals</vt:lpstr>
      <vt:lpstr>PE in Filtered Signals</vt:lpstr>
      <vt:lpstr>PE in Filtered Signals</vt:lpstr>
      <vt:lpstr>PE in Filtered Signals</vt:lpstr>
      <vt:lpstr>PE in Filtered Signals</vt:lpstr>
      <vt:lpstr>PE in Filtered Signals</vt:lpstr>
      <vt:lpstr>ARMA Model (review)</vt:lpstr>
      <vt:lpstr>ARMA  Model (review)</vt:lpstr>
      <vt:lpstr>PE in ARMA models</vt:lpstr>
      <vt:lpstr>PE in ARMA models - Proof</vt:lpstr>
      <vt:lpstr>PE in ARMA models - Proof</vt:lpstr>
      <vt:lpstr>PE in ARMA models - Proof</vt:lpstr>
      <vt:lpstr>PE in ARMA models - Proof</vt:lpstr>
      <vt:lpstr>PE in ARMA models - Proof</vt:lpstr>
      <vt:lpstr>PE in ARMA models - Proof</vt:lpstr>
      <vt:lpstr>PE in ARMA models - Proof</vt:lpstr>
      <vt:lpstr>PE in ARMA models - Proof</vt:lpstr>
      <vt:lpstr>PE in ARMA models - Proof</vt:lpstr>
      <vt:lpstr>PE in ARMA models - Proof</vt:lpstr>
      <vt:lpstr>Example</vt:lpstr>
      <vt:lpstr>Example: Input Random Noise</vt:lpstr>
      <vt:lpstr>Example: Step Input </vt:lpstr>
      <vt:lpstr>Example: Sinusoidal input – 1 frequency</vt:lpstr>
      <vt:lpstr>Example: Sinusoidal input – 2 frequencies</vt:lpstr>
      <vt:lpstr>Additional Material (you are not responsible for this)</vt:lpstr>
      <vt:lpstr>PE in Filtered Signals</vt:lpstr>
      <vt:lpstr>Stochastic and Deterministic Signals</vt:lpstr>
      <vt:lpstr>Stochastic and Deterministic Signals</vt:lpstr>
      <vt:lpstr>Proof of Preliminary Result 2</vt:lpstr>
      <vt:lpstr>Proof of Preliminary Result 2</vt:lpstr>
      <vt:lpstr>Proof of Preliminary Result 2</vt:lpstr>
      <vt:lpstr>PE inputs  </vt:lpstr>
      <vt:lpstr>Persistence of excitation for  ARMA model identification</vt:lpstr>
      <vt:lpstr>PE in ARMA models</vt:lpstr>
      <vt:lpstr>Derivation of Results</vt:lpstr>
      <vt:lpstr>Statistical Interpretation of LS Estimation</vt:lpstr>
      <vt:lpstr>Statistical Interpretation of LS Estimation</vt:lpstr>
      <vt:lpstr>Statistical Interpretation of LS Estimation</vt:lpstr>
      <vt:lpstr>LS Statistical Interpretation </vt:lpstr>
      <vt:lpstr>LS Statistical Interpretation</vt:lpstr>
      <vt:lpstr>Deterministic Least Squares Estimation</vt:lpstr>
      <vt:lpstr>Deterministic Least Squares Estimation</vt:lpstr>
      <vt:lpstr>LS Statistical Interpretation</vt:lpstr>
      <vt:lpstr>LS Statistical Interpretation</vt:lpstr>
      <vt:lpstr>LS Statistical Interpretation</vt:lpstr>
      <vt:lpstr>LS Statistical Interpretation</vt:lpstr>
      <vt:lpstr>LS Statistical Interpretation</vt:lpstr>
      <vt:lpstr>LS Statistical Interpretation</vt:lpstr>
      <vt:lpstr>LS Statistical Interpretation</vt:lpstr>
      <vt:lpstr>LS Statistical Interpretation</vt:lpstr>
      <vt:lpstr>LS Statistical Interpretation</vt:lpstr>
      <vt:lpstr>Persistence of Excitation (PE)</vt:lpstr>
      <vt:lpstr>Persistence of Excitation (PE)</vt:lpstr>
      <vt:lpstr>PE in Moving Average (MA) models</vt:lpstr>
      <vt:lpstr> Conditions for PE in FIR Models</vt:lpstr>
      <vt:lpstr> Conditions for PE in FIR Models</vt:lpstr>
    </vt:vector>
  </TitlesOfParts>
  <Company>UC,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648</cp:revision>
  <dcterms:created xsi:type="dcterms:W3CDTF">2003-05-19T17:57:23Z</dcterms:created>
  <dcterms:modified xsi:type="dcterms:W3CDTF">2016-04-12T21:53:11Z</dcterms:modified>
</cp:coreProperties>
</file>