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6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7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43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44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45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46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47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48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4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5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51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52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5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54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55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56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57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58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59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60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61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62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63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4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65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66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7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68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69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70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71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72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73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74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77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80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81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82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841" r:id="rId3"/>
    <p:sldId id="798" r:id="rId4"/>
    <p:sldId id="799" r:id="rId5"/>
    <p:sldId id="776" r:id="rId6"/>
    <p:sldId id="774" r:id="rId7"/>
    <p:sldId id="777" r:id="rId8"/>
    <p:sldId id="778" r:id="rId9"/>
    <p:sldId id="779" r:id="rId10"/>
    <p:sldId id="780" r:id="rId11"/>
    <p:sldId id="781" r:id="rId12"/>
    <p:sldId id="687" r:id="rId13"/>
    <p:sldId id="737" r:id="rId14"/>
    <p:sldId id="738" r:id="rId15"/>
    <p:sldId id="782" r:id="rId16"/>
    <p:sldId id="739" r:id="rId17"/>
    <p:sldId id="783" r:id="rId18"/>
    <p:sldId id="784" r:id="rId19"/>
    <p:sldId id="740" r:id="rId20"/>
    <p:sldId id="785" r:id="rId21"/>
    <p:sldId id="742" r:id="rId22"/>
    <p:sldId id="787" r:id="rId23"/>
    <p:sldId id="786" r:id="rId24"/>
    <p:sldId id="813" r:id="rId25"/>
    <p:sldId id="814" r:id="rId26"/>
    <p:sldId id="788" r:id="rId27"/>
    <p:sldId id="789" r:id="rId28"/>
    <p:sldId id="743" r:id="rId29"/>
    <p:sldId id="790" r:id="rId30"/>
    <p:sldId id="791" r:id="rId31"/>
    <p:sldId id="745" r:id="rId32"/>
    <p:sldId id="746" r:id="rId33"/>
    <p:sldId id="809" r:id="rId34"/>
    <p:sldId id="810" r:id="rId35"/>
    <p:sldId id="839" r:id="rId36"/>
    <p:sldId id="840" r:id="rId37"/>
    <p:sldId id="747" r:id="rId38"/>
    <p:sldId id="749" r:id="rId39"/>
    <p:sldId id="802" r:id="rId40"/>
    <p:sldId id="748" r:id="rId41"/>
    <p:sldId id="750" r:id="rId42"/>
    <p:sldId id="792" r:id="rId43"/>
    <p:sldId id="752" r:id="rId44"/>
    <p:sldId id="803" r:id="rId45"/>
    <p:sldId id="753" r:id="rId46"/>
    <p:sldId id="754" r:id="rId47"/>
    <p:sldId id="815" r:id="rId48"/>
    <p:sldId id="755" r:id="rId49"/>
    <p:sldId id="756" r:id="rId50"/>
    <p:sldId id="765" r:id="rId51"/>
    <p:sldId id="766" r:id="rId52"/>
    <p:sldId id="767" r:id="rId53"/>
    <p:sldId id="793" r:id="rId54"/>
    <p:sldId id="794" r:id="rId55"/>
    <p:sldId id="806" r:id="rId56"/>
    <p:sldId id="801" r:id="rId57"/>
    <p:sldId id="816" r:id="rId58"/>
    <p:sldId id="757" r:id="rId59"/>
    <p:sldId id="768" r:id="rId60"/>
    <p:sldId id="759" r:id="rId61"/>
    <p:sldId id="760" r:id="rId62"/>
    <p:sldId id="761" r:id="rId63"/>
    <p:sldId id="800" r:id="rId64"/>
    <p:sldId id="773" r:id="rId65"/>
    <p:sldId id="797" r:id="rId66"/>
    <p:sldId id="764" r:id="rId67"/>
    <p:sldId id="771" r:id="rId68"/>
    <p:sldId id="772" r:id="rId69"/>
    <p:sldId id="834" r:id="rId70"/>
    <p:sldId id="823" r:id="rId71"/>
    <p:sldId id="824" r:id="rId72"/>
    <p:sldId id="825" r:id="rId73"/>
    <p:sldId id="826" r:id="rId74"/>
    <p:sldId id="827" r:id="rId75"/>
    <p:sldId id="828" r:id="rId76"/>
    <p:sldId id="829" r:id="rId77"/>
    <p:sldId id="830" r:id="rId78"/>
    <p:sldId id="842" r:id="rId79"/>
    <p:sldId id="843" r:id="rId80"/>
    <p:sldId id="831" r:id="rId81"/>
    <p:sldId id="838" r:id="rId82"/>
    <p:sldId id="833" r:id="rId83"/>
    <p:sldId id="835" r:id="rId84"/>
    <p:sldId id="836" r:id="rId85"/>
  </p:sldIdLst>
  <p:sldSz cx="9144000" cy="6858000" type="screen4x3"/>
  <p:notesSz cx="9601200" cy="7315200"/>
  <p:custDataLst>
    <p:tags r:id="rId8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76" autoAdjust="0"/>
  </p:normalViewPr>
  <p:slideViewPr>
    <p:cSldViewPr>
      <p:cViewPr>
        <p:scale>
          <a:sx n="78" d="100"/>
          <a:sy n="78" d="100"/>
        </p:scale>
        <p:origin x="-774" y="-270"/>
      </p:cViewPr>
      <p:guideLst>
        <p:guide orient="horz" pos="2160"/>
        <p:guide pos="45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4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D149DD9-BBC7-4604-81FE-D59E1B28CCF6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B49245A-17D6-4A91-A50C-403C95400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8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2CB60-7FCD-4D4B-95D1-B1FF505DB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E0B5-0E23-486A-8CA1-D0285B8A9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D068-A74C-4BE6-B719-E5604481A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F3BC-0E64-4C48-A0E8-3B9893D6D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CFCE4-8DD9-4B1D-9A84-C895C2698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F499B-C394-4B44-B648-6147192A5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A0765-A97D-4D1F-A25A-971FC0076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D1D8B-67D3-40E5-8EA7-3FEB9FD96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A7A63-ACC0-489F-B402-33F700616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1CB20-3CF9-419F-A534-C356B189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65115-3703-452A-9353-9352F472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9DCFB13-78BB-46D9-BB3B-328779AE9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22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5" Type="http://schemas.openxmlformats.org/officeDocument/2006/relationships/tags" Target="../tags/tag21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0" Type="http://schemas.openxmlformats.org/officeDocument/2006/relationships/image" Target="../media/image27.png"/><Relationship Id="rId4" Type="http://schemas.openxmlformats.org/officeDocument/2006/relationships/tags" Target="../tags/tag3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4.png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2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0.xml"/><Relationship Id="rId10" Type="http://schemas.openxmlformats.org/officeDocument/2006/relationships/image" Target="../media/image35.png"/><Relationship Id="rId4" Type="http://schemas.openxmlformats.org/officeDocument/2006/relationships/tags" Target="../tags/tag39.xml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3.xml"/><Relationship Id="rId7" Type="http://schemas.openxmlformats.org/officeDocument/2006/relationships/image" Target="../media/image3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44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7.xml"/><Relationship Id="rId7" Type="http://schemas.openxmlformats.org/officeDocument/2006/relationships/image" Target="../media/image4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48.xml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53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4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55.xml"/><Relationship Id="rId10" Type="http://schemas.openxmlformats.org/officeDocument/2006/relationships/image" Target="../media/image40.png"/><Relationship Id="rId4" Type="http://schemas.openxmlformats.org/officeDocument/2006/relationships/tags" Target="../tags/tag54.xml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5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60.xml"/><Relationship Id="rId10" Type="http://schemas.openxmlformats.org/officeDocument/2006/relationships/image" Target="../media/image49.png"/><Relationship Id="rId4" Type="http://schemas.openxmlformats.org/officeDocument/2006/relationships/tags" Target="../tags/tag59.xml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7.xml"/><Relationship Id="rId7" Type="http://schemas.openxmlformats.org/officeDocument/2006/relationships/image" Target="../media/image56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9.png"/><Relationship Id="rId4" Type="http://schemas.openxmlformats.org/officeDocument/2006/relationships/tags" Target="../tags/tag68.xml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1.xml"/><Relationship Id="rId7" Type="http://schemas.openxmlformats.org/officeDocument/2006/relationships/image" Target="../media/image6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8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tags" Target="../tags/tag72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5.xml"/><Relationship Id="rId7" Type="http://schemas.openxmlformats.org/officeDocument/2006/relationships/image" Target="../media/image8.wmf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png"/><Relationship Id="rId4" Type="http://schemas.openxmlformats.org/officeDocument/2006/relationships/tags" Target="../tags/tag76.xml"/><Relationship Id="rId9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32.xml"/><Relationship Id="rId12" Type="http://schemas.openxmlformats.org/officeDocument/2006/relationships/image" Target="../media/image7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9.png"/><Relationship Id="rId5" Type="http://schemas.openxmlformats.org/officeDocument/2006/relationships/tags" Target="../tags/tag83.xml"/><Relationship Id="rId10" Type="http://schemas.openxmlformats.org/officeDocument/2006/relationships/image" Target="../media/image68.png"/><Relationship Id="rId4" Type="http://schemas.openxmlformats.org/officeDocument/2006/relationships/tags" Target="../tags/tag82.xml"/><Relationship Id="rId9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tags" Target="../tags/tag85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33.xml"/><Relationship Id="rId5" Type="http://schemas.openxmlformats.org/officeDocument/2006/relationships/tags" Target="../tags/tag88.xml"/><Relationship Id="rId15" Type="http://schemas.openxmlformats.org/officeDocument/2006/relationships/image" Target="../media/image7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8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81.png"/><Relationship Id="rId18" Type="http://schemas.openxmlformats.org/officeDocument/2006/relationships/image" Target="../media/image77.png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80.png"/><Relationship Id="rId17" Type="http://schemas.openxmlformats.org/officeDocument/2006/relationships/image" Target="../media/image76.png"/><Relationship Id="rId2" Type="http://schemas.openxmlformats.org/officeDocument/2006/relationships/tags" Target="../tags/tag94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notesSlide" Target="../notesSlides/notesSlide34.xml"/><Relationship Id="rId5" Type="http://schemas.openxmlformats.org/officeDocument/2006/relationships/tags" Target="../tags/tag97.xml"/><Relationship Id="rId15" Type="http://schemas.openxmlformats.org/officeDocument/2006/relationships/image" Target="../media/image7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8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76.png"/><Relationship Id="rId2" Type="http://schemas.openxmlformats.org/officeDocument/2006/relationships/tags" Target="../tags/tag103.xml"/><Relationship Id="rId16" Type="http://schemas.openxmlformats.org/officeDocument/2006/relationships/image" Target="../media/image8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75.png"/><Relationship Id="rId5" Type="http://schemas.openxmlformats.org/officeDocument/2006/relationships/tags" Target="../tags/tag106.xml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tags" Target="../tags/tag105.xml"/><Relationship Id="rId9" Type="http://schemas.openxmlformats.org/officeDocument/2006/relationships/notesSlide" Target="../notesSlides/notesSlide35.xml"/><Relationship Id="rId1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76.png"/><Relationship Id="rId2" Type="http://schemas.openxmlformats.org/officeDocument/2006/relationships/tags" Target="../tags/tag110.xml"/><Relationship Id="rId16" Type="http://schemas.openxmlformats.org/officeDocument/2006/relationships/image" Target="../media/image84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75.png"/><Relationship Id="rId5" Type="http://schemas.openxmlformats.org/officeDocument/2006/relationships/tags" Target="../tags/tag113.xml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tags" Target="../tags/tag112.xml"/><Relationship Id="rId9" Type="http://schemas.openxmlformats.org/officeDocument/2006/relationships/notesSlide" Target="../notesSlides/notesSlide36.xml"/><Relationship Id="rId1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18.xml"/><Relationship Id="rId7" Type="http://schemas.openxmlformats.org/officeDocument/2006/relationships/image" Target="../media/image86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85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../media/image90.png"/><Relationship Id="rId2" Type="http://schemas.openxmlformats.org/officeDocument/2006/relationships/tags" Target="../tags/tag120.xml"/><Relationship Id="rId16" Type="http://schemas.openxmlformats.org/officeDocument/2006/relationships/image" Target="../media/image94.pn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89.png"/><Relationship Id="rId5" Type="http://schemas.openxmlformats.org/officeDocument/2006/relationships/tags" Target="../tags/tag123.xml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tags" Target="../tags/tag122.xml"/><Relationship Id="rId9" Type="http://schemas.openxmlformats.org/officeDocument/2006/relationships/notesSlide" Target="../notesSlides/notesSlide38.xml"/><Relationship Id="rId1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28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9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5" Type="http://schemas.openxmlformats.org/officeDocument/2006/relationships/tags" Target="../tags/tag130.xml"/><Relationship Id="rId10" Type="http://schemas.openxmlformats.org/officeDocument/2006/relationships/image" Target="../media/image61.png"/><Relationship Id="rId4" Type="http://schemas.openxmlformats.org/officeDocument/2006/relationships/tags" Target="../tags/tag129.xml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33.xml"/><Relationship Id="rId7" Type="http://schemas.openxmlformats.org/officeDocument/2006/relationships/image" Target="../media/image99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98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tags" Target="../tags/tag135.xml"/><Relationship Id="rId16" Type="http://schemas.openxmlformats.org/officeDocument/2006/relationships/image" Target="../media/image106.pn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101.png"/><Relationship Id="rId5" Type="http://schemas.openxmlformats.org/officeDocument/2006/relationships/tags" Target="../tags/tag138.xml"/><Relationship Id="rId15" Type="http://schemas.openxmlformats.org/officeDocument/2006/relationships/image" Target="../media/image105.png"/><Relationship Id="rId10" Type="http://schemas.openxmlformats.org/officeDocument/2006/relationships/notesSlide" Target="../notesSlides/notesSlide41.xml"/><Relationship Id="rId4" Type="http://schemas.openxmlformats.org/officeDocument/2006/relationships/tags" Target="../tags/tag13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109.png"/><Relationship Id="rId17" Type="http://schemas.openxmlformats.org/officeDocument/2006/relationships/image" Target="../media/image105.png"/><Relationship Id="rId2" Type="http://schemas.openxmlformats.org/officeDocument/2006/relationships/tags" Target="../tags/tag143.xml"/><Relationship Id="rId16" Type="http://schemas.openxmlformats.org/officeDocument/2006/relationships/image" Target="../media/image113.png"/><Relationship Id="rId20" Type="http://schemas.openxmlformats.org/officeDocument/2006/relationships/image" Target="../media/image115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notesSlide" Target="../notesSlides/notesSlide42.xml"/><Relationship Id="rId5" Type="http://schemas.openxmlformats.org/officeDocument/2006/relationships/tags" Target="../tags/tag146.xml"/><Relationship Id="rId15" Type="http://schemas.openxmlformats.org/officeDocument/2006/relationships/image" Target="../media/image1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7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image" Target="../media/image1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13" Type="http://schemas.openxmlformats.org/officeDocument/2006/relationships/image" Target="../media/image117.png"/><Relationship Id="rId3" Type="http://schemas.openxmlformats.org/officeDocument/2006/relationships/tags" Target="../tags/tag15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16.png"/><Relationship Id="rId5" Type="http://schemas.openxmlformats.org/officeDocument/2006/relationships/tags" Target="../tags/tag155.xml"/><Relationship Id="rId10" Type="http://schemas.openxmlformats.org/officeDocument/2006/relationships/image" Target="../media/image97.png"/><Relationship Id="rId4" Type="http://schemas.openxmlformats.org/officeDocument/2006/relationships/tags" Target="../tags/tag154.xml"/><Relationship Id="rId9" Type="http://schemas.openxmlformats.org/officeDocument/2006/relationships/image" Target="../media/image108.png"/><Relationship Id="rId14" Type="http://schemas.openxmlformats.org/officeDocument/2006/relationships/image" Target="../media/image1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16.png"/><Relationship Id="rId3" Type="http://schemas.openxmlformats.org/officeDocument/2006/relationships/tags" Target="../tags/tag15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7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61.png"/><Relationship Id="rId5" Type="http://schemas.openxmlformats.org/officeDocument/2006/relationships/tags" Target="../tags/tag161.xml"/><Relationship Id="rId10" Type="http://schemas.openxmlformats.org/officeDocument/2006/relationships/image" Target="../media/image60.png"/><Relationship Id="rId4" Type="http://schemas.openxmlformats.org/officeDocument/2006/relationships/tags" Target="../tags/tag160.xml"/><Relationship Id="rId9" Type="http://schemas.openxmlformats.org/officeDocument/2006/relationships/image" Target="../media/image95.png"/><Relationship Id="rId14" Type="http://schemas.openxmlformats.org/officeDocument/2006/relationships/image" Target="../media/image1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67.xml"/><Relationship Id="rId7" Type="http://schemas.openxmlformats.org/officeDocument/2006/relationships/image" Target="../media/image122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121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13" Type="http://schemas.openxmlformats.org/officeDocument/2006/relationships/image" Target="../media/image118.png"/><Relationship Id="rId3" Type="http://schemas.openxmlformats.org/officeDocument/2006/relationships/tags" Target="../tags/tag17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7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image" Target="../media/image124.png"/><Relationship Id="rId5" Type="http://schemas.openxmlformats.org/officeDocument/2006/relationships/tags" Target="../tags/tag172.xml"/><Relationship Id="rId10" Type="http://schemas.openxmlformats.org/officeDocument/2006/relationships/image" Target="../media/image122.png"/><Relationship Id="rId4" Type="http://schemas.openxmlformats.org/officeDocument/2006/relationships/tags" Target="../tags/tag171.xml"/><Relationship Id="rId9" Type="http://schemas.openxmlformats.org/officeDocument/2006/relationships/image" Target="../media/image121.png"/><Relationship Id="rId14" Type="http://schemas.openxmlformats.org/officeDocument/2006/relationships/image" Target="../media/image10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176.xml"/><Relationship Id="rId7" Type="http://schemas.openxmlformats.org/officeDocument/2006/relationships/notesSlide" Target="../notesSlides/notesSlide48.xml"/><Relationship Id="rId12" Type="http://schemas.openxmlformats.org/officeDocument/2006/relationships/image" Target="../media/image97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6.png"/><Relationship Id="rId5" Type="http://schemas.openxmlformats.org/officeDocument/2006/relationships/tags" Target="../tags/tag178.xml"/><Relationship Id="rId10" Type="http://schemas.openxmlformats.org/officeDocument/2006/relationships/image" Target="../media/image61.png"/><Relationship Id="rId4" Type="http://schemas.openxmlformats.org/officeDocument/2006/relationships/tags" Target="../tags/tag177.xml"/><Relationship Id="rId9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181.xml"/><Relationship Id="rId7" Type="http://schemas.openxmlformats.org/officeDocument/2006/relationships/image" Target="../media/image126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125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184.xml"/><Relationship Id="rId7" Type="http://schemas.openxmlformats.org/officeDocument/2006/relationships/image" Target="../media/image125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185.xml"/><Relationship Id="rId9" Type="http://schemas.openxmlformats.org/officeDocument/2006/relationships/image" Target="../media/image12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188.xml"/><Relationship Id="rId7" Type="http://schemas.openxmlformats.org/officeDocument/2006/relationships/image" Target="../media/image128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2.png"/><Relationship Id="rId4" Type="http://schemas.openxmlformats.org/officeDocument/2006/relationships/tags" Target="../tags/tag189.xml"/><Relationship Id="rId9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4.png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127.png"/><Relationship Id="rId2" Type="http://schemas.openxmlformats.org/officeDocument/2006/relationships/tags" Target="../tags/tag191.xml"/><Relationship Id="rId16" Type="http://schemas.openxmlformats.org/officeDocument/2006/relationships/image" Target="../media/image137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../media/image131.png"/><Relationship Id="rId5" Type="http://schemas.openxmlformats.org/officeDocument/2006/relationships/tags" Target="../tags/tag194.xml"/><Relationship Id="rId15" Type="http://schemas.openxmlformats.org/officeDocument/2006/relationships/image" Target="../media/image136.png"/><Relationship Id="rId10" Type="http://schemas.openxmlformats.org/officeDocument/2006/relationships/image" Target="../media/image133.png"/><Relationship Id="rId4" Type="http://schemas.openxmlformats.org/officeDocument/2006/relationships/tags" Target="../tags/tag193.xml"/><Relationship Id="rId9" Type="http://schemas.openxmlformats.org/officeDocument/2006/relationships/notesSlide" Target="../notesSlides/notesSlide52.xml"/><Relationship Id="rId14" Type="http://schemas.openxmlformats.org/officeDocument/2006/relationships/image" Target="../media/image1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138.png"/><Relationship Id="rId5" Type="http://schemas.openxmlformats.org/officeDocument/2006/relationships/image" Target="../media/image127.png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tags" Target="../tags/tag201.xml"/><Relationship Id="rId7" Type="http://schemas.openxmlformats.org/officeDocument/2006/relationships/notesSlide" Target="../notesSlides/notesSlide54.xml"/><Relationship Id="rId12" Type="http://schemas.openxmlformats.org/officeDocument/2006/relationships/image" Target="../media/image143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2.png"/><Relationship Id="rId5" Type="http://schemas.openxmlformats.org/officeDocument/2006/relationships/tags" Target="../tags/tag203.xml"/><Relationship Id="rId10" Type="http://schemas.openxmlformats.org/officeDocument/2006/relationships/image" Target="../media/image141.png"/><Relationship Id="rId4" Type="http://schemas.openxmlformats.org/officeDocument/2006/relationships/tags" Target="../tags/tag202.xml"/><Relationship Id="rId9" Type="http://schemas.openxmlformats.org/officeDocument/2006/relationships/image" Target="../media/image1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tags" Target="../tags/tag206.xml"/><Relationship Id="rId7" Type="http://schemas.openxmlformats.org/officeDocument/2006/relationships/image" Target="../media/image144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7.png"/><Relationship Id="rId4" Type="http://schemas.openxmlformats.org/officeDocument/2006/relationships/tags" Target="../tags/tag207.xml"/><Relationship Id="rId9" Type="http://schemas.openxmlformats.org/officeDocument/2006/relationships/image" Target="../media/image14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10.xml"/><Relationship Id="rId7" Type="http://schemas.openxmlformats.org/officeDocument/2006/relationships/notesSlide" Target="../notesSlides/notesSlide56.xml"/><Relationship Id="rId12" Type="http://schemas.openxmlformats.org/officeDocument/2006/relationships/image" Target="../media/image130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8.png"/><Relationship Id="rId5" Type="http://schemas.openxmlformats.org/officeDocument/2006/relationships/tags" Target="../tags/tag212.xml"/><Relationship Id="rId10" Type="http://schemas.openxmlformats.org/officeDocument/2006/relationships/image" Target="../media/image147.png"/><Relationship Id="rId4" Type="http://schemas.openxmlformats.org/officeDocument/2006/relationships/tags" Target="../tags/tag211.xml"/><Relationship Id="rId9" Type="http://schemas.openxmlformats.org/officeDocument/2006/relationships/image" Target="../media/image14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215.xml"/><Relationship Id="rId7" Type="http://schemas.openxmlformats.org/officeDocument/2006/relationships/image" Target="../media/image151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50.png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tags" Target="../tags/tag218.xml"/><Relationship Id="rId7" Type="http://schemas.openxmlformats.org/officeDocument/2006/relationships/notesSlide" Target="../notesSlides/notesSlide58.xml"/><Relationship Id="rId12" Type="http://schemas.openxmlformats.org/officeDocument/2006/relationships/image" Target="../media/image15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3.png"/><Relationship Id="rId5" Type="http://schemas.openxmlformats.org/officeDocument/2006/relationships/tags" Target="../tags/tag220.xml"/><Relationship Id="rId10" Type="http://schemas.openxmlformats.org/officeDocument/2006/relationships/image" Target="../media/image146.png"/><Relationship Id="rId4" Type="http://schemas.openxmlformats.org/officeDocument/2006/relationships/tags" Target="../tags/tag219.xml"/><Relationship Id="rId9" Type="http://schemas.openxmlformats.org/officeDocument/2006/relationships/image" Target="../media/image14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tags" Target="../tags/tag223.xml"/><Relationship Id="rId7" Type="http://schemas.openxmlformats.org/officeDocument/2006/relationships/notesSlide" Target="../notesSlides/notesSlide59.xml"/><Relationship Id="rId12" Type="http://schemas.openxmlformats.org/officeDocument/2006/relationships/image" Target="../media/image140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9.png"/><Relationship Id="rId5" Type="http://schemas.openxmlformats.org/officeDocument/2006/relationships/tags" Target="../tags/tag225.xml"/><Relationship Id="rId10" Type="http://schemas.openxmlformats.org/officeDocument/2006/relationships/image" Target="../media/image156.png"/><Relationship Id="rId4" Type="http://schemas.openxmlformats.org/officeDocument/2006/relationships/tags" Target="../tags/tag224.xml"/><Relationship Id="rId9" Type="http://schemas.openxmlformats.org/officeDocument/2006/relationships/image" Target="../media/image1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image" Target="../media/image159.png"/><Relationship Id="rId18" Type="http://schemas.openxmlformats.org/officeDocument/2006/relationships/image" Target="../media/image163.png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158.png"/><Relationship Id="rId17" Type="http://schemas.openxmlformats.org/officeDocument/2006/relationships/image" Target="../media/image137.png"/><Relationship Id="rId2" Type="http://schemas.openxmlformats.org/officeDocument/2006/relationships/tags" Target="../tags/tag227.xml"/><Relationship Id="rId16" Type="http://schemas.openxmlformats.org/officeDocument/2006/relationships/image" Target="../media/image162.png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image" Target="../media/image157.png"/><Relationship Id="rId5" Type="http://schemas.openxmlformats.org/officeDocument/2006/relationships/tags" Target="../tags/tag230.xml"/><Relationship Id="rId15" Type="http://schemas.openxmlformats.org/officeDocument/2006/relationships/image" Target="../media/image161.png"/><Relationship Id="rId10" Type="http://schemas.openxmlformats.org/officeDocument/2006/relationships/notesSlide" Target="../notesSlides/notesSlide60.xml"/><Relationship Id="rId4" Type="http://schemas.openxmlformats.org/officeDocument/2006/relationships/tags" Target="../tags/tag22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165.png"/><Relationship Id="rId18" Type="http://schemas.openxmlformats.org/officeDocument/2006/relationships/image" Target="../media/image137.pn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164.png"/><Relationship Id="rId17" Type="http://schemas.openxmlformats.org/officeDocument/2006/relationships/image" Target="../media/image163.png"/><Relationship Id="rId2" Type="http://schemas.openxmlformats.org/officeDocument/2006/relationships/tags" Target="../tags/tag235.xml"/><Relationship Id="rId16" Type="http://schemas.openxmlformats.org/officeDocument/2006/relationships/image" Target="../media/image168.png"/><Relationship Id="rId20" Type="http://schemas.openxmlformats.org/officeDocument/2006/relationships/image" Target="../media/image170.pn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notesSlide" Target="../notesSlides/notesSlide61.xml"/><Relationship Id="rId5" Type="http://schemas.openxmlformats.org/officeDocument/2006/relationships/tags" Target="../tags/tag238.xml"/><Relationship Id="rId15" Type="http://schemas.openxmlformats.org/officeDocument/2006/relationships/image" Target="../media/image16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9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image" Target="../media/image16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tags" Target="../tags/tag245.xml"/><Relationship Id="rId7" Type="http://schemas.openxmlformats.org/officeDocument/2006/relationships/notesSlide" Target="../notesSlides/notesSlide62.xml"/><Relationship Id="rId12" Type="http://schemas.openxmlformats.org/officeDocument/2006/relationships/image" Target="../media/image17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5" Type="http://schemas.openxmlformats.org/officeDocument/2006/relationships/tags" Target="../tags/tag247.xml"/><Relationship Id="rId10" Type="http://schemas.openxmlformats.org/officeDocument/2006/relationships/image" Target="../media/image172.png"/><Relationship Id="rId4" Type="http://schemas.openxmlformats.org/officeDocument/2006/relationships/tags" Target="../tags/tag246.xml"/><Relationship Id="rId9" Type="http://schemas.openxmlformats.org/officeDocument/2006/relationships/image" Target="../media/image17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50.xml"/><Relationship Id="rId7" Type="http://schemas.openxmlformats.org/officeDocument/2006/relationships/notesSlide" Target="../notesSlides/notesSlide63.xml"/><Relationship Id="rId12" Type="http://schemas.openxmlformats.org/officeDocument/2006/relationships/image" Target="../media/image138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1.png"/><Relationship Id="rId5" Type="http://schemas.openxmlformats.org/officeDocument/2006/relationships/tags" Target="../tags/tag252.xml"/><Relationship Id="rId10" Type="http://schemas.openxmlformats.org/officeDocument/2006/relationships/image" Target="../media/image147.png"/><Relationship Id="rId4" Type="http://schemas.openxmlformats.org/officeDocument/2006/relationships/tags" Target="../tags/tag251.xml"/><Relationship Id="rId9" Type="http://schemas.openxmlformats.org/officeDocument/2006/relationships/image" Target="../media/image1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4.png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image" Target="../media/image173.png"/><Relationship Id="rId2" Type="http://schemas.openxmlformats.org/officeDocument/2006/relationships/tags" Target="../tags/tag256.xml"/><Relationship Id="rId16" Type="http://schemas.openxmlformats.org/officeDocument/2006/relationships/image" Target="../media/image180.png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image" Target="../media/image137.png"/><Relationship Id="rId5" Type="http://schemas.openxmlformats.org/officeDocument/2006/relationships/tags" Target="../tags/tag259.xml"/><Relationship Id="rId15" Type="http://schemas.openxmlformats.org/officeDocument/2006/relationships/image" Target="../media/image179.png"/><Relationship Id="rId10" Type="http://schemas.openxmlformats.org/officeDocument/2006/relationships/image" Target="../media/image177.png"/><Relationship Id="rId4" Type="http://schemas.openxmlformats.org/officeDocument/2006/relationships/tags" Target="../tags/tag258.xml"/><Relationship Id="rId9" Type="http://schemas.openxmlformats.org/officeDocument/2006/relationships/notesSlide" Target="../notesSlides/notesSlide65.xml"/><Relationship Id="rId14" Type="http://schemas.openxmlformats.org/officeDocument/2006/relationships/image" Target="../media/image17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64.xml"/><Relationship Id="rId7" Type="http://schemas.openxmlformats.org/officeDocument/2006/relationships/notesSlide" Target="../notesSlides/notesSlide66.xml"/><Relationship Id="rId12" Type="http://schemas.openxmlformats.org/officeDocument/2006/relationships/image" Target="../media/image171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8.png"/><Relationship Id="rId5" Type="http://schemas.openxmlformats.org/officeDocument/2006/relationships/tags" Target="../tags/tag266.xml"/><Relationship Id="rId10" Type="http://schemas.openxmlformats.org/officeDocument/2006/relationships/image" Target="../media/image138.png"/><Relationship Id="rId4" Type="http://schemas.openxmlformats.org/officeDocument/2006/relationships/tags" Target="../tags/tag265.xml"/><Relationship Id="rId9" Type="http://schemas.openxmlformats.org/officeDocument/2006/relationships/image" Target="../media/image17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69.xml"/><Relationship Id="rId7" Type="http://schemas.openxmlformats.org/officeDocument/2006/relationships/image" Target="../media/image182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181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tags" Target="../tags/tag274.xml"/><Relationship Id="rId7" Type="http://schemas.openxmlformats.org/officeDocument/2006/relationships/image" Target="../media/image187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image" Target="../media/image18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5.xml"/><Relationship Id="rId9" Type="http://schemas.openxmlformats.org/officeDocument/2006/relationships/image" Target="../media/image18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78.xml"/><Relationship Id="rId7" Type="http://schemas.openxmlformats.org/officeDocument/2006/relationships/image" Target="../media/image190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81.xml"/><Relationship Id="rId7" Type="http://schemas.openxmlformats.org/officeDocument/2006/relationships/notesSlide" Target="../notesSlides/notesSlide70.xml"/><Relationship Id="rId12" Type="http://schemas.openxmlformats.org/officeDocument/2006/relationships/image" Target="../media/image194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5" Type="http://schemas.openxmlformats.org/officeDocument/2006/relationships/tags" Target="../tags/tag283.xml"/><Relationship Id="rId10" Type="http://schemas.openxmlformats.org/officeDocument/2006/relationships/image" Target="../media/image190.png"/><Relationship Id="rId4" Type="http://schemas.openxmlformats.org/officeDocument/2006/relationships/tags" Target="../tags/tag282.xml"/><Relationship Id="rId9" Type="http://schemas.openxmlformats.org/officeDocument/2006/relationships/image" Target="../media/image19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tags" Target="../tags/tag286.xml"/><Relationship Id="rId7" Type="http://schemas.openxmlformats.org/officeDocument/2006/relationships/image" Target="../media/image193.png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7.png"/><Relationship Id="rId4" Type="http://schemas.openxmlformats.org/officeDocument/2006/relationships/tags" Target="../tags/tag287.xml"/><Relationship Id="rId9" Type="http://schemas.openxmlformats.org/officeDocument/2006/relationships/image" Target="../media/image19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290.xml"/><Relationship Id="rId7" Type="http://schemas.openxmlformats.org/officeDocument/2006/relationships/image" Target="../media/image184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image" Target="../media/image185.png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293.xml"/><Relationship Id="rId7" Type="http://schemas.openxmlformats.org/officeDocument/2006/relationships/notesSlide" Target="../notesSlides/notesSlide73.xml"/><Relationship Id="rId12" Type="http://schemas.openxmlformats.org/officeDocument/2006/relationships/image" Target="../media/image182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5.png"/><Relationship Id="rId5" Type="http://schemas.openxmlformats.org/officeDocument/2006/relationships/tags" Target="../tags/tag295.xml"/><Relationship Id="rId10" Type="http://schemas.openxmlformats.org/officeDocument/2006/relationships/image" Target="../media/image193.png"/><Relationship Id="rId4" Type="http://schemas.openxmlformats.org/officeDocument/2006/relationships/tags" Target="../tags/tag294.xml"/><Relationship Id="rId9" Type="http://schemas.openxmlformats.org/officeDocument/2006/relationships/image" Target="../media/image6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tags" Target="../tags/tag298.xml"/><Relationship Id="rId7" Type="http://schemas.openxmlformats.org/officeDocument/2006/relationships/image" Target="../media/image6.wmf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74.xml"/><Relationship Id="rId11" Type="http://schemas.openxmlformats.org/officeDocument/2006/relationships/image" Target="../media/image20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1.png"/><Relationship Id="rId4" Type="http://schemas.openxmlformats.org/officeDocument/2006/relationships/tags" Target="../tags/tag299.xml"/><Relationship Id="rId9" Type="http://schemas.openxmlformats.org/officeDocument/2006/relationships/image" Target="../media/image20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2.xml"/><Relationship Id="rId7" Type="http://schemas.openxmlformats.org/officeDocument/2006/relationships/notesSlide" Target="../notesSlides/notesSlide75.xml"/><Relationship Id="rId12" Type="http://schemas.openxmlformats.org/officeDocument/2006/relationships/image" Target="../media/image203.png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5" Type="http://schemas.openxmlformats.org/officeDocument/2006/relationships/tags" Target="../tags/tag304.xml"/><Relationship Id="rId10" Type="http://schemas.openxmlformats.org/officeDocument/2006/relationships/image" Target="../media/image181.png"/><Relationship Id="rId4" Type="http://schemas.openxmlformats.org/officeDocument/2006/relationships/tags" Target="../tags/tag303.xml"/><Relationship Id="rId9" Type="http://schemas.openxmlformats.org/officeDocument/2006/relationships/image" Target="../media/image18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07.xml"/><Relationship Id="rId7" Type="http://schemas.openxmlformats.org/officeDocument/2006/relationships/image" Target="../media/image205.png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image" Target="../media/image182.png"/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10.xml"/><Relationship Id="rId7" Type="http://schemas.openxmlformats.org/officeDocument/2006/relationships/image" Target="../media/image207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8.png"/><Relationship Id="rId4" Type="http://schemas.openxmlformats.org/officeDocument/2006/relationships/tags" Target="../tags/tag311.xml"/><Relationship Id="rId9" Type="http://schemas.openxmlformats.org/officeDocument/2006/relationships/image" Target="../media/image2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tags" Target="../tags/tag314.xml"/><Relationship Id="rId7" Type="http://schemas.openxmlformats.org/officeDocument/2006/relationships/image" Target="../media/image209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image" Target="../media/image182.png"/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image" Target="../media/image211.png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notesSlide" Target="../notesSlides/notesSlide81.xml"/><Relationship Id="rId17" Type="http://schemas.openxmlformats.org/officeDocument/2006/relationships/image" Target="../media/image215.png"/><Relationship Id="rId2" Type="http://schemas.openxmlformats.org/officeDocument/2006/relationships/tags" Target="../tags/tag316.xml"/><Relationship Id="rId16" Type="http://schemas.openxmlformats.org/officeDocument/2006/relationships/image" Target="../media/image214.png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9.xml"/><Relationship Id="rId15" Type="http://schemas.openxmlformats.org/officeDocument/2006/relationships/image" Target="../media/image213.png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image" Target="../media/image21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tags" Target="../tags/tag327.xml"/><Relationship Id="rId7" Type="http://schemas.openxmlformats.org/officeDocument/2006/relationships/notesSlide" Target="../notesSlides/notesSlide82.xml"/><Relationship Id="rId12" Type="http://schemas.openxmlformats.org/officeDocument/2006/relationships/image" Target="../media/image220.png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9.png"/><Relationship Id="rId5" Type="http://schemas.openxmlformats.org/officeDocument/2006/relationships/tags" Target="../tags/tag329.xml"/><Relationship Id="rId10" Type="http://schemas.openxmlformats.org/officeDocument/2006/relationships/image" Target="../media/image218.png"/><Relationship Id="rId4" Type="http://schemas.openxmlformats.org/officeDocument/2006/relationships/tags" Target="../tags/tag328.xml"/><Relationship Id="rId9" Type="http://schemas.openxmlformats.org/officeDocument/2006/relationships/image" Target="../media/image217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tags" Target="../tags/tag332.xml"/><Relationship Id="rId7" Type="http://schemas.openxmlformats.org/officeDocument/2006/relationships/image" Target="../media/image222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image" Target="../media/image221.wmf"/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EB3C9A-BFC7-4461-A8DF-7C752EEA8E2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7 </a:t>
            </a:r>
            <a:br>
              <a:rPr lang="en-US" dirty="0"/>
            </a:br>
            <a:r>
              <a:rPr lang="en-US" dirty="0"/>
              <a:t>Discrete Time Kalman Filter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/>
              <a:t>(ME233 Class Notes pp.KF1-KF6)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CMTT8"/>
              </a:rPr>
              <a:t>A</a:t>
            </a:r>
            <a:r>
              <a:rPr lang="en-US">
                <a:latin typeface="CMSY8"/>
              </a:rPr>
              <a:t>A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7EF08F-BCAE-41ED-9A6A-EDAE0B970E44}" type="slidenum">
              <a:rPr lang="en-US"/>
              <a:pPr/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Stochastic State Estimation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System is now contaminated by noise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295400" y="16002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47700" y="5029200"/>
            <a:ext cx="796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i="0">
                <a:latin typeface="Helvetica" pitchFamily="34" charset="0"/>
              </a:rPr>
              <a:t>Input noise </a:t>
            </a:r>
            <a:r>
              <a:rPr lang="en-US" sz="3200"/>
              <a:t>w(k) </a:t>
            </a:r>
            <a:r>
              <a:rPr lang="en-US" sz="2800" b="0" i="0">
                <a:latin typeface="Helvetica" pitchFamily="34" charset="0"/>
              </a:rPr>
              <a:t> - contaminates the state</a:t>
            </a:r>
          </a:p>
        </p:txBody>
      </p:sp>
      <p:sp>
        <p:nvSpPr>
          <p:cNvPr id="761865" name="Rectangle 9"/>
          <p:cNvSpPr>
            <a:spLocks noChangeArrowheads="1"/>
          </p:cNvSpPr>
          <p:nvPr/>
        </p:nvSpPr>
        <p:spPr bwMode="auto">
          <a:xfrm>
            <a:off x="762000" y="5716588"/>
            <a:ext cx="63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i="0">
                <a:sym typeface="Symbol" pitchFamily="18" charset="2"/>
              </a:rPr>
              <a:t></a:t>
            </a:r>
          </a:p>
        </p:txBody>
      </p:sp>
      <p:sp>
        <p:nvSpPr>
          <p:cNvPr id="761866" name="Rectangle 10"/>
          <p:cNvSpPr>
            <a:spLocks noChangeArrowheads="1"/>
          </p:cNvSpPr>
          <p:nvPr/>
        </p:nvSpPr>
        <p:spPr bwMode="auto">
          <a:xfrm>
            <a:off x="1524000" y="5791200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x(k) </a:t>
            </a:r>
            <a:r>
              <a:rPr lang="en-US" sz="2800" b="0" i="0">
                <a:latin typeface="Helvetica" pitchFamily="34" charset="0"/>
              </a:rPr>
              <a:t>is now a random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5" grpId="0"/>
      <p:bldP spid="7618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9D1DF-1F80-4AB8-A397-786E3608807C}" type="slidenum">
              <a:rPr lang="en-US"/>
              <a:pPr/>
              <a:t>11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Stochastic State Estimation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System is now contaminated by noise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391400" y="22098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47700" y="5029200"/>
            <a:ext cx="796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i="0">
                <a:latin typeface="Helvetica" pitchFamily="34" charset="0"/>
              </a:rPr>
              <a:t>Measurement  noise </a:t>
            </a:r>
            <a:r>
              <a:rPr lang="en-US" sz="3200"/>
              <a:t>v(k) </a:t>
            </a:r>
            <a:r>
              <a:rPr lang="en-US" sz="2800" b="0" i="0">
                <a:latin typeface="Helvetica" pitchFamily="34" charset="0"/>
              </a:rPr>
              <a:t> - contaminates the output </a:t>
            </a:r>
            <a:r>
              <a:rPr lang="en-US" sz="3200"/>
              <a:t>y(k)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C4F9C-4B84-44B6-8B54-827B885E1743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Stochastic state model</a:t>
            </a:r>
          </a:p>
        </p:txBody>
      </p:sp>
      <p:pic>
        <p:nvPicPr>
          <p:cNvPr id="1229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9625" y="152400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228600" y="3429000"/>
            <a:ext cx="861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0" dirty="0">
                <a:latin typeface="Helvetica" pitchFamily="34" charset="0"/>
              </a:rPr>
              <a:t>Where:</a:t>
            </a:r>
          </a:p>
          <a:p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                  </a:t>
            </a:r>
            <a:r>
              <a:rPr lang="en-US" i="0">
                <a:latin typeface="Helvetica" pitchFamily="34" charset="0"/>
              </a:rPr>
              <a:t>known control input</a:t>
            </a:r>
            <a:r>
              <a:rPr lang="en-US" b="0" i="0">
                <a:latin typeface="Helvetica" pitchFamily="34" charset="0"/>
              </a:rPr>
              <a:t>  </a:t>
            </a: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                  input   noise</a:t>
            </a:r>
          </a:p>
          <a:p>
            <a:pPr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	         measurement  noise</a:t>
            </a:r>
          </a:p>
          <a:p>
            <a:endParaRPr lang="en-US" b="0" i="0" dirty="0">
              <a:latin typeface="Helvetica" pitchFamily="34" charset="0"/>
            </a:endParaRPr>
          </a:p>
        </p:txBody>
      </p:sp>
      <p:pic>
        <p:nvPicPr>
          <p:cNvPr id="6615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151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876800"/>
            <a:ext cx="917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152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4F43B-BD2F-431B-B470-A3CF40074CD2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 Conditions</a:t>
            </a:r>
          </a:p>
        </p:txBody>
      </p:sp>
      <p:sp>
        <p:nvSpPr>
          <p:cNvPr id="716805" name="Rectangle 1029"/>
          <p:cNvSpPr>
            <a:spLocks noChangeArrowheads="1"/>
          </p:cNvSpPr>
          <p:nvPr/>
        </p:nvSpPr>
        <p:spPr bwMode="auto">
          <a:xfrm>
            <a:off x="304800" y="762000"/>
            <a:ext cx="86106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b="0" i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sz="2800" b="0" i="0">
                <a:latin typeface="Helvetica" pitchFamily="34" charset="0"/>
              </a:rPr>
              <a:t>                   is Gaussian with </a:t>
            </a:r>
            <a:r>
              <a:rPr lang="en-US" sz="2800" i="0" u="sng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known </a:t>
            </a:r>
          </a:p>
          <a:p>
            <a:pPr>
              <a:lnSpc>
                <a:spcPct val="110000"/>
              </a:lnSpc>
              <a:defRPr/>
            </a:pPr>
            <a:r>
              <a:rPr lang="en-US" sz="2800" b="0" i="0">
                <a:latin typeface="Helvetica" pitchFamily="34" charset="0"/>
              </a:rPr>
              <a:t>	          marginal mean and covariance:</a:t>
            </a:r>
          </a:p>
          <a:p>
            <a:pPr>
              <a:buFontTx/>
              <a:buChar char="•"/>
              <a:defRPr/>
            </a:pPr>
            <a:endParaRPr lang="en-US" b="0" i="0">
              <a:latin typeface="Helvetica" pitchFamily="34" charset="0"/>
            </a:endParaRPr>
          </a:p>
          <a:p>
            <a:pPr>
              <a:defRPr/>
            </a:pPr>
            <a:endParaRPr lang="en-US" b="0" i="0">
              <a:latin typeface="Helvetica" pitchFamily="34" charset="0"/>
            </a:endParaRPr>
          </a:p>
        </p:txBody>
      </p:sp>
      <p:pic>
        <p:nvPicPr>
          <p:cNvPr id="13317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11430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24200" y="3048000"/>
            <a:ext cx="2693305" cy="449293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0" y="4448175"/>
            <a:ext cx="2899144" cy="4078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24962-AB39-4993-A07B-459652F08752}" type="slidenum">
              <a:rPr lang="en-US"/>
              <a:pPr/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Noises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             and              are: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  </a:t>
            </a:r>
            <a:r>
              <a:rPr lang="en-US" b="1" u="sng" dirty="0"/>
              <a:t>Gaussian</a:t>
            </a:r>
            <a:r>
              <a:rPr lang="en-US" dirty="0"/>
              <a:t> </a:t>
            </a:r>
            <a:r>
              <a:rPr lang="en-US" b="1" dirty="0"/>
              <a:t>zero mean uncorrelated noises</a:t>
            </a:r>
            <a:r>
              <a:rPr lang="en-US" dirty="0"/>
              <a:t> 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dirty="0"/>
          </a:p>
          <a:p>
            <a:pPr eaLnBrk="1" hangingPunct="1">
              <a:lnSpc>
                <a:spcPct val="120000"/>
              </a:lnSpc>
              <a:buNone/>
            </a:pPr>
            <a:endParaRPr 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 independent from each other and from</a:t>
            </a:r>
          </a:p>
        </p:txBody>
      </p:sp>
      <p:pic>
        <p:nvPicPr>
          <p:cNvPr id="1434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219200"/>
            <a:ext cx="917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12192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3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40386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410200"/>
            <a:ext cx="43434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5181600" y="2895600"/>
            <a:ext cx="3810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33800" y="3352800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Not necessarily stationary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578A8-5759-47CF-A5E7-C9F005BC4F5F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Noises</a:t>
            </a:r>
          </a:p>
        </p:txBody>
      </p:sp>
      <p:pic>
        <p:nvPicPr>
          <p:cNvPr id="76595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6550" y="2514600"/>
            <a:ext cx="84709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00400" y="4187825"/>
            <a:ext cx="2510880" cy="407866"/>
          </a:xfrm>
          <a:prstGeom prst="rect">
            <a:avLst/>
          </a:prstGeom>
          <a:noFill/>
          <a:ln/>
          <a:effectLst/>
        </p:spPr>
      </p:pic>
      <p:pic>
        <p:nvPicPr>
          <p:cNvPr id="76596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862" y="3352800"/>
            <a:ext cx="80422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43523" y="5257800"/>
            <a:ext cx="4056953" cy="40765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2700" y="5791200"/>
            <a:ext cx="4038600" cy="41408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545540" y="1219200"/>
            <a:ext cx="2052919" cy="35877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570458" y="1752600"/>
            <a:ext cx="2003083" cy="3644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609CCD-5E2C-41D8-B6E1-7528C92A6A74}" type="slidenum">
              <a:rPr lang="en-US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Measurements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                is the measured output, which is considered as an outcome at instant </a:t>
            </a:r>
            <a:r>
              <a:rPr lang="en-US" b="1" i="1" kern="1200" dirty="0">
                <a:latin typeface="Century Schoolbook" pitchFamily="18" charset="0"/>
              </a:rPr>
              <a:t>k</a:t>
            </a:r>
            <a:r>
              <a:rPr lang="en-US" dirty="0"/>
              <a:t> of the random sequence</a:t>
            </a:r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set of available measurements at the instant </a:t>
            </a:r>
            <a:r>
              <a:rPr lang="en-US" i="1" dirty="0">
                <a:latin typeface="Century Schoolbook" pitchFamily="18" charset="0"/>
              </a:rPr>
              <a:t>j</a:t>
            </a:r>
            <a:endParaRPr lang="en-US" dirty="0"/>
          </a:p>
        </p:txBody>
      </p:sp>
      <p:pic>
        <p:nvPicPr>
          <p:cNvPr id="7188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12192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6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419600"/>
            <a:ext cx="719931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43400" y="2286000"/>
            <a:ext cx="4039084" cy="4283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1D16E-E31F-45EA-884D-87F8CB7F54CC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Notation so far …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 state marginal mean: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Initial state marginal covariance: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Input noise covariance 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Measurement noise covariance: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Set of  </a:t>
            </a:r>
            <a:r>
              <a:rPr lang="en-US" b="1" i="1" dirty="0">
                <a:latin typeface="Century Schoolbook" pitchFamily="18" charset="0"/>
              </a:rPr>
              <a:t>j+1</a:t>
            </a:r>
            <a:r>
              <a:rPr lang="en-US" dirty="0"/>
              <a:t>  output measurements:</a:t>
            </a:r>
          </a:p>
          <a:p>
            <a:pPr eaLnBrk="1" hangingPunct="1"/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162800" y="1219200"/>
            <a:ext cx="559736" cy="336176"/>
          </a:xfrm>
          <a:prstGeom prst="rect">
            <a:avLst/>
          </a:prstGeom>
          <a:noFill/>
          <a:ln/>
          <a:effectLst/>
        </p:spPr>
      </p:pic>
      <p:pic>
        <p:nvPicPr>
          <p:cNvPr id="7669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2085975"/>
            <a:ext cx="728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8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3176588"/>
            <a:ext cx="14287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88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15175" y="4219575"/>
            <a:ext cx="12604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9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2800" y="5257800"/>
            <a:ext cx="5318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93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6019800"/>
            <a:ext cx="3730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893FF-7E95-4DC6-9DD1-09EF72C4B9C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Objective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Obtain the </a:t>
            </a:r>
            <a:r>
              <a:rPr lang="en-US" b="1" u="sng" dirty="0"/>
              <a:t>best state estimate</a:t>
            </a:r>
            <a:r>
              <a:rPr lang="en-US" dirty="0"/>
              <a:t> given available measurements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3622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628650" y="5638800"/>
            <a:ext cx="7886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Conditional state estimation problem</a:t>
            </a:r>
          </a:p>
        </p:txBody>
      </p:sp>
      <p:sp>
        <p:nvSpPr>
          <p:cNvPr id="768007" name="Oval 7"/>
          <p:cNvSpPr>
            <a:spLocks noChangeArrowheads="1"/>
          </p:cNvSpPr>
          <p:nvPr/>
        </p:nvSpPr>
        <p:spPr bwMode="auto">
          <a:xfrm>
            <a:off x="4953000" y="37338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33600"/>
            <a:ext cx="4038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A17E3-69AE-4CB0-9B29-69DA484CD9E5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state estimation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971800"/>
            <a:ext cx="7848600" cy="1676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Conditional state estimate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given the set of available measurements:</a:t>
            </a:r>
            <a:endParaRPr lang="en-US" sz="2400" i="1" dirty="0">
              <a:latin typeface="Century Schoolbook" pitchFamily="18" charset="0"/>
            </a:endParaRPr>
          </a:p>
        </p:txBody>
      </p:sp>
      <p:pic>
        <p:nvPicPr>
          <p:cNvPr id="1946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981200"/>
            <a:ext cx="51974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88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76350" y="5334000"/>
            <a:ext cx="658971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7700" y="12954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notation: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0: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1: State-space </a:t>
            </a:r>
            <a:r>
              <a:rPr lang="en-US" err="1"/>
              <a:t>control</a:t>
            </a:r>
            <a:r>
              <a:rPr lang="en-US"/>
              <a:t>, estimation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Unit 2: Input/output control</a:t>
            </a:r>
          </a:p>
          <a:p>
            <a:endParaRPr lang="en-US" dirty="0"/>
          </a:p>
          <a:p>
            <a:r>
              <a:rPr lang="en-US" dirty="0"/>
              <a:t>Unit 3: Adaptive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438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1524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914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A8D17-1CBE-429C-8289-EAD8DAA479B6}" type="slidenum">
              <a:rPr lang="en-US"/>
              <a:pPr/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state estimation</a:t>
            </a:r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304800" y="3048000"/>
            <a:ext cx="7543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0" i="0" dirty="0">
                <a:latin typeface="Helvetica" pitchFamily="34" charset="0"/>
              </a:rPr>
              <a:t>When:</a:t>
            </a:r>
          </a:p>
          <a:p>
            <a:pPr>
              <a:lnSpc>
                <a:spcPct val="110000"/>
              </a:lnSpc>
            </a:pPr>
            <a:endParaRPr lang="en-US" sz="2800" b="0" i="0" dirty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b="0" i="0" dirty="0">
                <a:latin typeface="Helvetica" pitchFamily="34" charset="0"/>
              </a:rPr>
              <a:t>                    this is a </a:t>
            </a:r>
            <a:r>
              <a:rPr lang="en-US" sz="2800" b="0" i="0" u="sng" dirty="0">
                <a:latin typeface="Helvetica" pitchFamily="34" charset="0"/>
              </a:rPr>
              <a:t>filtering problem</a:t>
            </a:r>
          </a:p>
          <a:p>
            <a:pPr>
              <a:lnSpc>
                <a:spcPct val="110000"/>
              </a:lnSpc>
              <a:buFontTx/>
              <a:buChar char="•"/>
            </a:pPr>
            <a:endParaRPr lang="en-US" sz="2800" b="0" i="0" dirty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b="0" i="0" dirty="0">
                <a:latin typeface="Helvetica" pitchFamily="34" charset="0"/>
              </a:rPr>
              <a:t>                    this is a </a:t>
            </a:r>
            <a:r>
              <a:rPr lang="en-US" sz="2800" b="0" i="0" u="sng" dirty="0">
                <a:latin typeface="Helvetica" pitchFamily="34" charset="0"/>
              </a:rPr>
              <a:t>prediction problem</a:t>
            </a:r>
          </a:p>
          <a:p>
            <a:pPr>
              <a:lnSpc>
                <a:spcPct val="110000"/>
              </a:lnSpc>
              <a:buFontTx/>
              <a:buChar char="•"/>
            </a:pPr>
            <a:endParaRPr lang="en-US" sz="2800" b="0" i="0" dirty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b="0" i="0" dirty="0">
                <a:latin typeface="Helvetica" pitchFamily="34" charset="0"/>
              </a:rPr>
              <a:t>                    this a </a:t>
            </a:r>
            <a:r>
              <a:rPr lang="en-US" sz="2800" b="0" i="0" u="sng" dirty="0">
                <a:latin typeface="Helvetica" pitchFamily="34" charset="0"/>
              </a:rPr>
              <a:t>smoothing problem</a:t>
            </a:r>
          </a:p>
        </p:txBody>
      </p:sp>
      <p:pic>
        <p:nvPicPr>
          <p:cNvPr id="7710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2500" y="4114800"/>
            <a:ext cx="10207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10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52500" y="5029200"/>
            <a:ext cx="9794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108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6300" y="5943600"/>
            <a:ext cx="9794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1676400"/>
            <a:ext cx="51974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 flipH="1">
            <a:off x="6629400" y="41148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403860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focus</a:t>
            </a:r>
          </a:p>
        </p:txBody>
      </p:sp>
      <p:pic>
        <p:nvPicPr>
          <p:cNvPr id="11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5800" y="2590800"/>
            <a:ext cx="4038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3D5B8B-7BDD-463C-964B-1A24E746F789}" type="slidenum">
              <a:rPr lang="en-US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A-priori state estimate </a:t>
            </a:r>
            <a:br>
              <a:rPr lang="en-US" dirty="0"/>
            </a:br>
            <a:r>
              <a:rPr lang="en-US" dirty="0"/>
              <a:t>(one step prediction)</a:t>
            </a:r>
          </a:p>
        </p:txBody>
      </p:sp>
      <p:pic>
        <p:nvPicPr>
          <p:cNvPr id="2150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1828800"/>
            <a:ext cx="4495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9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06500" y="5943600"/>
            <a:ext cx="67310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193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47700" y="2590800"/>
            <a:ext cx="7848600" cy="1676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Conditional state estimate </a:t>
            </a:r>
          </a:p>
          <a:p>
            <a:pPr eaLnBrk="1" hangingPunct="1">
              <a:buFontTx/>
              <a:buNone/>
            </a:pPr>
            <a:r>
              <a:rPr lang="en-US"/>
              <a:t>given the set of available measurements:</a:t>
            </a:r>
          </a:p>
        </p:txBody>
      </p:sp>
      <p:pic>
        <p:nvPicPr>
          <p:cNvPr id="721938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1400" y="3194050"/>
            <a:ext cx="11112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1940" name="Rectangle 20"/>
          <p:cNvSpPr>
            <a:spLocks noChangeArrowheads="1"/>
          </p:cNvSpPr>
          <p:nvPr/>
        </p:nvSpPr>
        <p:spPr bwMode="auto">
          <a:xfrm>
            <a:off x="762000" y="48006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Helvetica" pitchFamily="34" charset="0"/>
              </a:rPr>
              <a:t>A-priori state estimation error:</a:t>
            </a:r>
          </a:p>
        </p:txBody>
      </p:sp>
      <p:pic>
        <p:nvPicPr>
          <p:cNvPr id="721942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7888" y="3816350"/>
            <a:ext cx="38576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 bwMode="auto">
          <a:xfrm>
            <a:off x="4572000" y="3657600"/>
            <a:ext cx="12954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41960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y(k)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i="0" kern="0" dirty="0">
                <a:latin typeface="+mj-lt"/>
              </a:rPr>
              <a:t>New notation: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0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2C69F-5E2A-4807-B5FE-FCC0775F7A15}" type="slidenum">
              <a:rPr lang="en-US"/>
              <a:pPr/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A-posteriori state estimate (filtering)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2590800"/>
            <a:ext cx="7848600" cy="1676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Conditional state estimate </a:t>
            </a:r>
          </a:p>
          <a:p>
            <a:pPr eaLnBrk="1" hangingPunct="1">
              <a:buFontTx/>
              <a:buNone/>
            </a:pPr>
            <a:r>
              <a:rPr lang="en-US"/>
              <a:t>given the set of available measurements:</a:t>
            </a:r>
          </a:p>
        </p:txBody>
      </p:sp>
      <p:pic>
        <p:nvPicPr>
          <p:cNvPr id="22533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1600200"/>
            <a:ext cx="33147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312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3181350"/>
            <a:ext cx="519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3131" name="Rectangle 11"/>
          <p:cNvSpPr>
            <a:spLocks noChangeArrowheads="1"/>
          </p:cNvSpPr>
          <p:nvPr/>
        </p:nvSpPr>
        <p:spPr bwMode="auto">
          <a:xfrm>
            <a:off x="762000" y="4800600"/>
            <a:ext cx="554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>
                <a:latin typeface="Helvetica" pitchFamily="34" charset="0"/>
              </a:rPr>
              <a:t>A-posteriori state estimation error:</a:t>
            </a:r>
          </a:p>
        </p:txBody>
      </p:sp>
      <p:pic>
        <p:nvPicPr>
          <p:cNvPr id="77313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8000" y="5945188"/>
            <a:ext cx="558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313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6813" y="3810000"/>
            <a:ext cx="32829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 bwMode="auto">
          <a:xfrm>
            <a:off x="4876800" y="3657600"/>
            <a:ext cx="685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4114800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y(k)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i="0" kern="0" dirty="0">
                <a:latin typeface="+mj-lt"/>
              </a:rPr>
              <a:t>New notation: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1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08471-EDF1-4B59-93F9-8A966198C1DE}" type="slidenum">
              <a:rPr lang="en-US"/>
              <a:pPr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Estimate Covariances</a:t>
            </a:r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990600" y="1219200"/>
            <a:ext cx="501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A-priori estimation error covariance:</a:t>
            </a:r>
          </a:p>
        </p:txBody>
      </p:sp>
      <p:pic>
        <p:nvPicPr>
          <p:cNvPr id="7721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1713" y="2020888"/>
            <a:ext cx="7138987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838200" y="4038600"/>
            <a:ext cx="559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0" dirty="0">
                <a:latin typeface="Helvetica" pitchFamily="34" charset="0"/>
              </a:rPr>
              <a:t>A-posteriori estimation error covariance:</a:t>
            </a:r>
          </a:p>
        </p:txBody>
      </p:sp>
      <p:pic>
        <p:nvPicPr>
          <p:cNvPr id="77210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029200"/>
            <a:ext cx="5426075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estimate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A-priori state estimate :</a:t>
            </a:r>
          </a:p>
          <a:p>
            <a:endParaRPr lang="en-US" dirty="0"/>
          </a:p>
          <a:p>
            <a:r>
              <a:rPr lang="en-US" dirty="0"/>
              <a:t>A-posteriori state estimate :</a:t>
            </a:r>
          </a:p>
          <a:p>
            <a:endParaRPr lang="en-US" dirty="0"/>
          </a:p>
          <a:p>
            <a:r>
              <a:rPr lang="en-US" dirty="0"/>
              <a:t>A-priori output estimate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219200"/>
            <a:ext cx="455282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53000" y="2209800"/>
            <a:ext cx="3810000" cy="46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15000" y="3276600"/>
            <a:ext cx="2819400" cy="44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8600" y="6172200"/>
            <a:ext cx="4774316" cy="41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4876800"/>
            <a:ext cx="4533697" cy="4469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estimate error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A-priori state estimation error and covariance 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A-posteriori state estimation error and covariance: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A-priori output estimation error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1671098"/>
            <a:ext cx="3886200" cy="38630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81200" y="3886200"/>
            <a:ext cx="3219175" cy="35147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2362200"/>
            <a:ext cx="3236441" cy="48879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4507494"/>
            <a:ext cx="2822439" cy="48884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95537" y="6096000"/>
            <a:ext cx="3847925" cy="3863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73656-C49B-413D-B68A-9C65A84C5007}" type="slidenum">
              <a:rPr lang="en-US"/>
              <a:pPr/>
              <a:t>26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Estimate Covariances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90600" y="12192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Notice that:</a:t>
            </a:r>
          </a:p>
        </p:txBody>
      </p:sp>
      <p:pic>
        <p:nvPicPr>
          <p:cNvPr id="24581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590800"/>
            <a:ext cx="52641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11394" y="5105400"/>
            <a:ext cx="5303698" cy="530003"/>
          </a:xfrm>
          <a:prstGeom prst="rect">
            <a:avLst/>
          </a:prstGeom>
          <a:noFill/>
          <a:ln/>
          <a:effectLst/>
        </p:spPr>
      </p:pic>
      <p:sp>
        <p:nvSpPr>
          <p:cNvPr id="7" name="Rectangle 6"/>
          <p:cNvSpPr/>
          <p:nvPr/>
        </p:nvSpPr>
        <p:spPr>
          <a:xfrm>
            <a:off x="1828800" y="3886200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Helvetica" pitchFamily="34" charset="0"/>
              </a:rPr>
              <a:t>A-posteriori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3810000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Helvetica" pitchFamily="34" charset="0"/>
              </a:rPr>
              <a:t>A-priori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2438400" y="34290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639594" y="3428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2438400" y="4724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5639594" y="47236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64D24-AAA2-4296-836C-D95EB2A006B5}" type="slidenum">
              <a:rPr lang="en-US"/>
              <a:pPr/>
              <a:t>27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 Conditions for a-priori estimate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95400"/>
            <a:ext cx="7848600" cy="2895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/>
              <a:t>Notice that: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81358" y="5105400"/>
            <a:ext cx="6813081" cy="449148"/>
          </a:xfrm>
          <a:prstGeom prst="rect">
            <a:avLst/>
          </a:prstGeom>
          <a:noFill/>
          <a:ln/>
          <a:effectLst/>
        </p:spPr>
      </p:pic>
      <p:pic>
        <p:nvPicPr>
          <p:cNvPr id="25606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2514600"/>
            <a:ext cx="34480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647700" y="3429000"/>
            <a:ext cx="7848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800" b="0" i="0" dirty="0">
                <a:latin typeface="Helvetica" pitchFamily="34" charset="0"/>
              </a:rPr>
              <a:t>a-priori state estimate—before measuring </a:t>
            </a:r>
            <a:r>
              <a:rPr lang="en-US" sz="2800" dirty="0"/>
              <a:t>y(0)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sz="2800" b="0" i="0" dirty="0">
              <a:latin typeface="Helvetica" pitchFamily="34" charset="0"/>
            </a:endParaRPr>
          </a:p>
        </p:txBody>
      </p:sp>
      <p:sp>
        <p:nvSpPr>
          <p:cNvPr id="776201" name="AutoShape 9"/>
          <p:cNvSpPr>
            <a:spLocks/>
          </p:cNvSpPr>
          <p:nvPr/>
        </p:nvSpPr>
        <p:spPr bwMode="auto">
          <a:xfrm rot="5400000">
            <a:off x="6019800" y="4343400"/>
            <a:ext cx="381000" cy="2819400"/>
          </a:xfrm>
          <a:prstGeom prst="rightBrace">
            <a:avLst>
              <a:gd name="adj1" fmla="val 6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6203" name="Rectangle 11"/>
          <p:cNvSpPr>
            <a:spLocks noChangeArrowheads="1"/>
          </p:cNvSpPr>
          <p:nvPr/>
        </p:nvSpPr>
        <p:spPr bwMode="auto">
          <a:xfrm>
            <a:off x="3581400" y="6096000"/>
            <a:ext cx="5104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Helvetica" pitchFamily="34" charset="0"/>
              </a:rPr>
              <a:t>initial state marginal estimation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1" grpId="0" animBg="1"/>
      <p:bldP spid="776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0F777-78C6-458B-B1EC-40334F1A5AB5}" type="slidenum">
              <a:rPr lang="en-US"/>
              <a:pPr/>
              <a:t>28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 Conditions for a-priori estimate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848600" cy="2895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/>
              <a:t>Notice that: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/>
          </a:p>
        </p:txBody>
      </p:sp>
      <p:pic>
        <p:nvPicPr>
          <p:cNvPr id="26629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2133600"/>
            <a:ext cx="5283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9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4800600"/>
            <a:ext cx="1223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67000" y="3505200"/>
            <a:ext cx="5976789" cy="510408"/>
          </a:xfrm>
          <a:prstGeom prst="rect">
            <a:avLst/>
          </a:prstGeom>
          <a:noFill/>
          <a:ln/>
          <a:effectLst/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95800" y="5486400"/>
            <a:ext cx="34758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latin typeface="Helvetica" pitchFamily="34" charset="0"/>
              </a:rPr>
              <a:t> initial state </a:t>
            </a:r>
          </a:p>
          <a:p>
            <a:pPr algn="ctr"/>
            <a:r>
              <a:rPr lang="en-US" sz="2800" b="0" i="0" dirty="0">
                <a:latin typeface="Helvetica" pitchFamily="34" charset="0"/>
              </a:rPr>
              <a:t>marginal covariance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4114800" y="5029200"/>
            <a:ext cx="9906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5562600" y="4038600"/>
            <a:ext cx="9906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781800" y="4724400"/>
            <a:ext cx="1040370" cy="4075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EC689F-E735-44E9-B2CC-59C8C7F6B93E}" type="slidenum">
              <a:rPr lang="en-US"/>
              <a:pPr/>
              <a:t>29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Given: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/>
          </a:p>
          <a:p>
            <a:pPr eaLnBrk="1" hangingPunct="1"/>
            <a:r>
              <a:rPr lang="en-US"/>
              <a:t>I.C.: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Noise covariance intensities:</a:t>
            </a:r>
          </a:p>
          <a:p>
            <a:pPr eaLnBrk="1" hangingPunct="1">
              <a:lnSpc>
                <a:spcPct val="50000"/>
              </a:lnSpc>
            </a:pPr>
            <a:endParaRPr lang="en-US"/>
          </a:p>
        </p:txBody>
      </p:sp>
      <p:pic>
        <p:nvPicPr>
          <p:cNvPr id="777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1905000"/>
            <a:ext cx="21209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722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1905000"/>
            <a:ext cx="26511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722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0" y="3021013"/>
            <a:ext cx="10398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722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96200" y="3021013"/>
            <a:ext cx="9175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2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8700" y="4343400"/>
            <a:ext cx="7086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5DC5B-9AF9-4C85-A8B2-8E135C066CD7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Wiener Filtering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05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Norbert Wiener: 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Well-known as the founder of cybernetics, a field he developed in the 1970s that emphasized the modeling of humans as communication and control systems. 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In 1942 he did significant work in the use of time series for military applications; an example of which would be the prediction of the location of enemy planes at the next time step. 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His work in filtering, prediction and smoothing came about in 1949. Wiener filtering is solved for Gaussian time series and under certain assumptions, stationary time series.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D2E36-2F0E-4063-8767-E6A584137494}" type="slidenum">
              <a:rPr lang="en-US"/>
              <a:pPr/>
              <a:t>30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Want to recursively find: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State estimates: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Error </a:t>
            </a:r>
            <a:r>
              <a:rPr lang="en-US" dirty="0" err="1"/>
              <a:t>covariances</a:t>
            </a:r>
            <a:r>
              <a:rPr lang="en-US" dirty="0"/>
              <a:t>:</a:t>
            </a:r>
          </a:p>
          <a:p>
            <a:pPr eaLnBrk="1" hangingPunct="1">
              <a:lnSpc>
                <a:spcPct val="50000"/>
              </a:lnSpc>
            </a:pPr>
            <a:endParaRPr lang="en-US" dirty="0"/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8700" y="4343400"/>
            <a:ext cx="7086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905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19050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5200" y="3021013"/>
            <a:ext cx="8969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2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29200" y="3021013"/>
            <a:ext cx="10398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53" name="Oval 13"/>
          <p:cNvSpPr>
            <a:spLocks noChangeArrowheads="1"/>
          </p:cNvSpPr>
          <p:nvPr/>
        </p:nvSpPr>
        <p:spPr bwMode="auto">
          <a:xfrm>
            <a:off x="4648200" y="1295400"/>
            <a:ext cx="1828800" cy="2819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Oval 14"/>
          <p:cNvSpPr>
            <a:spLocks noChangeArrowheads="1"/>
          </p:cNvSpPr>
          <p:nvPr/>
        </p:nvSpPr>
        <p:spPr bwMode="auto">
          <a:xfrm>
            <a:off x="6858000" y="1219200"/>
            <a:ext cx="1828800" cy="2819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Text Box 15"/>
          <p:cNvSpPr txBox="1">
            <a:spLocks noChangeArrowheads="1"/>
          </p:cNvSpPr>
          <p:nvPr/>
        </p:nvSpPr>
        <p:spPr bwMode="auto">
          <a:xfrm>
            <a:off x="4800600" y="41148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a-priori</a:t>
            </a:r>
          </a:p>
        </p:txBody>
      </p:sp>
      <p:sp>
        <p:nvSpPr>
          <p:cNvPr id="778256" name="Text Box 16"/>
          <p:cNvSpPr txBox="1">
            <a:spLocks noChangeArrowheads="1"/>
          </p:cNvSpPr>
          <p:nvPr/>
        </p:nvSpPr>
        <p:spPr bwMode="auto">
          <a:xfrm>
            <a:off x="6934200" y="4114800"/>
            <a:ext cx="201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a-posteriori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3" grpId="0" animBg="1"/>
      <p:bldP spid="778254" grpId="0" animBg="1"/>
      <p:bldP spid="778255" grpId="0"/>
      <p:bldP spid="7782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18BF1-1C7D-4F43-8826-1451C9606EEB}" type="slidenum">
              <a:rPr lang="en-US"/>
              <a:pPr/>
              <a:t>31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Remember: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b="1"/>
          </a:p>
          <a:p>
            <a:pPr eaLnBrk="1" hangingPunct="1"/>
            <a:r>
              <a:rPr lang="en-US"/>
              <a:t>Conditional state estimates: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72500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429000"/>
            <a:ext cx="36512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00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181600"/>
            <a:ext cx="269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6" name="Rectangle 14"/>
          <p:cNvSpPr>
            <a:spLocks noChangeArrowheads="1"/>
          </p:cNvSpPr>
          <p:nvPr/>
        </p:nvSpPr>
        <p:spPr bwMode="auto">
          <a:xfrm>
            <a:off x="5105400" y="3429000"/>
            <a:ext cx="3651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Helvetica" pitchFamily="34" charset="0"/>
              </a:rPr>
              <a:t>a-priori (before </a:t>
            </a:r>
            <a:r>
              <a:rPr lang="en-US" sz="2800" b="0" dirty="0"/>
              <a:t>y(k)</a:t>
            </a:r>
            <a:r>
              <a:rPr lang="en-US" sz="2800" b="0" i="0" dirty="0">
                <a:latin typeface="Helvetica" pitchFamily="34" charset="0"/>
              </a:rPr>
              <a:t> )</a:t>
            </a:r>
            <a:endParaRPr lang="en-US" sz="2800" b="0" dirty="0"/>
          </a:p>
        </p:txBody>
      </p:sp>
      <p:sp>
        <p:nvSpPr>
          <p:cNvPr id="725008" name="Rectangle 16"/>
          <p:cNvSpPr>
            <a:spLocks noChangeArrowheads="1"/>
          </p:cNvSpPr>
          <p:nvPr/>
        </p:nvSpPr>
        <p:spPr bwMode="auto">
          <a:xfrm>
            <a:off x="4953000" y="5105400"/>
            <a:ext cx="3930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Helvetica" pitchFamily="34" charset="0"/>
              </a:rPr>
              <a:t>a-posteriori (after </a:t>
            </a:r>
            <a:r>
              <a:rPr lang="en-US" sz="2800" b="0" dirty="0"/>
              <a:t>y(k)</a:t>
            </a:r>
            <a:r>
              <a:rPr lang="en-US" sz="2800" b="0" i="0" dirty="0">
                <a:latin typeface="Helvetica" pitchFamily="34" charset="0"/>
              </a:rPr>
              <a:t> )</a:t>
            </a:r>
            <a:endParaRPr lang="en-US" sz="2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6" grpId="0"/>
      <p:bldP spid="7250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117EC-1E22-4080-B17D-FC672E37110C}" type="slidenum">
              <a:rPr lang="en-US"/>
              <a:pPr/>
              <a:t>32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Remember:</a:t>
            </a:r>
          </a:p>
          <a:p>
            <a:pPr eaLnBrk="1" hangingPunct="1"/>
            <a:r>
              <a:rPr lang="en-US" dirty="0"/>
              <a:t>noises are uncorrelated Gaussian, zero-mean RVSs that are uncorrelated with each other and the initial state: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2603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3276600"/>
            <a:ext cx="42052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3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3962400"/>
            <a:ext cx="3940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3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4648200"/>
            <a:ext cx="2511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14600" y="5334000"/>
            <a:ext cx="2634158" cy="40798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45227" y="5943600"/>
            <a:ext cx="2572903" cy="4079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/>
              <a:t>We will use property 3 of least squares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dirty="0"/>
              <a:t>Conditional estimator of </a:t>
            </a:r>
            <a:r>
              <a:rPr lang="en-US" b="1" i="1" dirty="0">
                <a:latin typeface="Century Schoolbook" pitchFamily="18" charset="0"/>
              </a:rPr>
              <a:t>X </a:t>
            </a:r>
            <a:r>
              <a:rPr lang="en-US" dirty="0"/>
              <a:t>given </a:t>
            </a:r>
            <a:r>
              <a:rPr lang="en-US" b="1" i="1" dirty="0">
                <a:latin typeface="Century Schoolbook" pitchFamily="18" charset="0"/>
              </a:rPr>
              <a:t>Y </a:t>
            </a:r>
            <a:r>
              <a:rPr lang="en-US" dirty="0"/>
              <a:t>and </a:t>
            </a:r>
            <a:r>
              <a:rPr lang="en-US" b="1" i="1" dirty="0">
                <a:latin typeface="Century Schoolbook" pitchFamily="18" charset="0"/>
              </a:rPr>
              <a:t>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68864" y="2185986"/>
            <a:ext cx="2223185" cy="84203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2133600"/>
            <a:ext cx="1702719" cy="85227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638800" y="2057400"/>
            <a:ext cx="2753407" cy="1095269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Notation for </a:t>
            </a:r>
            <a:r>
              <a:rPr lang="en-US" sz="2800" b="0" i="0" dirty="0" err="1">
                <a:latin typeface="+mj-lt"/>
              </a:rPr>
              <a:t>Kalman</a:t>
            </a:r>
            <a:r>
              <a:rPr lang="en-US" sz="2800" b="0" i="0" dirty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/>
              <a:t>We will use property 3 of least squares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38200" y="2279086"/>
            <a:ext cx="1781080" cy="53097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19400" y="2279922"/>
            <a:ext cx="1883273" cy="53738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76800" y="2316000"/>
            <a:ext cx="3200400" cy="813875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 estimator of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x(k)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</a:t>
            </a:r>
            <a:r>
              <a:rPr kumimoji="0" lang="en-US" sz="28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k-1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y(k)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Notation for </a:t>
            </a:r>
            <a:r>
              <a:rPr lang="en-US" sz="2800" b="0" i="0" dirty="0" err="1">
                <a:latin typeface="+mj-lt"/>
              </a:rPr>
              <a:t>Kalman</a:t>
            </a:r>
            <a:r>
              <a:rPr lang="en-US" sz="2800" b="0" i="0" dirty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/>
              <a:t>We will use property 3 of least squares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dirty="0"/>
              <a:t>Conditional estimation error of </a:t>
            </a:r>
            <a:r>
              <a:rPr lang="en-US" b="1" i="1" dirty="0">
                <a:latin typeface="Century Schoolbook" pitchFamily="18" charset="0"/>
              </a:rPr>
              <a:t>X                </a:t>
            </a:r>
            <a:r>
              <a:rPr lang="en-US" dirty="0"/>
              <a:t>given </a:t>
            </a:r>
            <a:r>
              <a:rPr lang="en-US" b="1" i="1" dirty="0">
                <a:latin typeface="Century Schoolbook" pitchFamily="18" charset="0"/>
              </a:rPr>
              <a:t>Y </a:t>
            </a:r>
            <a:r>
              <a:rPr lang="en-US" dirty="0"/>
              <a:t>and </a:t>
            </a:r>
            <a:r>
              <a:rPr lang="en-US" b="1" i="1" dirty="0">
                <a:latin typeface="Century Schoolbook" pitchFamily="18" charset="0"/>
              </a:rPr>
              <a:t>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Notation for </a:t>
            </a:r>
            <a:r>
              <a:rPr lang="en-US" sz="2800" b="0" i="0" dirty="0" err="1">
                <a:latin typeface="+mj-lt"/>
              </a:rPr>
              <a:t>Kalman</a:t>
            </a:r>
            <a:r>
              <a:rPr lang="en-US" sz="2800" b="0" i="0" dirty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20" name="Picture 19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81000" y="2133600"/>
            <a:ext cx="8384118" cy="8008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/>
              <a:t>We will use property 3 of least squares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dirty="0"/>
              <a:t>Conditional estimation error of </a:t>
            </a:r>
            <a:r>
              <a:rPr lang="en-US" b="1" i="1" dirty="0">
                <a:latin typeface="Century Schoolbook" pitchFamily="18" charset="0"/>
              </a:rPr>
              <a:t>X                </a:t>
            </a:r>
            <a:r>
              <a:rPr lang="en-US" dirty="0"/>
              <a:t>given </a:t>
            </a:r>
            <a:r>
              <a:rPr lang="en-US" b="1" i="1" dirty="0">
                <a:latin typeface="Century Schoolbook" pitchFamily="18" charset="0"/>
              </a:rPr>
              <a:t>Y </a:t>
            </a:r>
            <a:r>
              <a:rPr lang="en-US" dirty="0"/>
              <a:t>and </a:t>
            </a:r>
            <a:r>
              <a:rPr lang="en-US" b="1" i="1" dirty="0">
                <a:latin typeface="Century Schoolbook" pitchFamily="18" charset="0"/>
              </a:rPr>
              <a:t>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latin typeface="+mj-lt"/>
              </a:rPr>
              <a:t>Notation for </a:t>
            </a:r>
            <a:r>
              <a:rPr lang="en-US" sz="2800" b="0" i="0" dirty="0" err="1">
                <a:latin typeface="+mj-lt"/>
              </a:rPr>
              <a:t>Kalman</a:t>
            </a:r>
            <a:r>
              <a:rPr lang="en-US" sz="2800" b="0" i="0" dirty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  <p:pic>
        <p:nvPicPr>
          <p:cNvPr id="26" name="Picture 2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23" name="Picture 2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85800" y="2338700"/>
            <a:ext cx="8077200" cy="6331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160AA-2BFA-4001-B740-51AE773B9B27}" type="slidenum">
              <a:rPr lang="en-US"/>
              <a:pPr/>
              <a:t>37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  <a:r>
              <a:rPr lang="en-US" dirty="0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80000"/>
              </a:lnSpc>
            </a:pPr>
            <a:r>
              <a:rPr lang="en-US" b="1"/>
              <a:t>Before</a:t>
            </a:r>
            <a:r>
              <a:rPr lang="en-US"/>
              <a:t> measurement </a:t>
            </a:r>
            <a:r>
              <a:rPr lang="en-US" i="1">
                <a:latin typeface="Century Schoolbook" pitchFamily="18" charset="0"/>
              </a:rPr>
              <a:t>y(0):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72704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2133600"/>
            <a:ext cx="68135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2350" y="3224213"/>
            <a:ext cx="35496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2185" y="4419600"/>
            <a:ext cx="7199686" cy="2202862"/>
          </a:xfrm>
          <a:prstGeom prst="rect">
            <a:avLst/>
          </a:prstGeom>
          <a:noFill/>
          <a:ln/>
          <a:effectLst/>
        </p:spPr>
      </p:pic>
      <p:sp>
        <p:nvSpPr>
          <p:cNvPr id="727053" name="Text Box 13"/>
          <p:cNvSpPr txBox="1">
            <a:spLocks noChangeArrowheads="1"/>
          </p:cNvSpPr>
          <p:nvPr/>
        </p:nvSpPr>
        <p:spPr bwMode="auto">
          <a:xfrm>
            <a:off x="7162800" y="2743200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(given)</a:t>
            </a:r>
          </a:p>
        </p:txBody>
      </p:sp>
      <p:sp>
        <p:nvSpPr>
          <p:cNvPr id="727054" name="Text Box 14"/>
          <p:cNvSpPr txBox="1">
            <a:spLocks noChangeArrowheads="1"/>
          </p:cNvSpPr>
          <p:nvPr/>
        </p:nvSpPr>
        <p:spPr bwMode="auto">
          <a:xfrm>
            <a:off x="3544888" y="6172200"/>
            <a:ext cx="127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(given)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3" grpId="0"/>
      <p:bldP spid="7270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1B84C-DCB0-47BA-B79F-3FD58EBBF044}" type="slidenum">
              <a:rPr lang="en-US"/>
              <a:pPr/>
              <a:t>38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A-priori output estimate:</a:t>
            </a: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72910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3886200"/>
            <a:ext cx="32750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5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22098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46313" y="2209800"/>
            <a:ext cx="23256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6800" y="2209800"/>
            <a:ext cx="39989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9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09800" y="3173413"/>
            <a:ext cx="35702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04890" y="5329888"/>
            <a:ext cx="7677109" cy="329147"/>
          </a:xfrm>
          <a:prstGeom prst="rect">
            <a:avLst/>
          </a:prstGeom>
          <a:noFill/>
          <a:ln/>
          <a:effectLst/>
        </p:spPr>
      </p:pic>
      <p:sp>
        <p:nvSpPr>
          <p:cNvPr id="729112" name="Rectangle 24"/>
          <p:cNvSpPr>
            <a:spLocks noChangeArrowheads="1"/>
          </p:cNvSpPr>
          <p:nvPr/>
        </p:nvSpPr>
        <p:spPr bwMode="auto">
          <a:xfrm>
            <a:off x="609600" y="4648200"/>
            <a:ext cx="7342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+mj-lt"/>
              </a:rPr>
              <a:t>A-priori output estimation error (</a:t>
            </a:r>
            <a:r>
              <a:rPr lang="en-US" sz="2800" b="0" dirty="0">
                <a:latin typeface="+mj-lt"/>
              </a:rPr>
              <a:t>KF residual</a:t>
            </a:r>
            <a:r>
              <a:rPr lang="en-US" sz="2800" b="0" i="0" dirty="0">
                <a:latin typeface="+mj-lt"/>
              </a:rPr>
              <a:t>)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676400" y="6096000"/>
            <a:ext cx="2652002" cy="3250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39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0" y="5638800"/>
            <a:ext cx="1544594" cy="381000"/>
          </a:xfrm>
          <a:prstGeom prst="rect">
            <a:avLst/>
          </a:prstGeom>
          <a:noFill/>
          <a:ln/>
          <a:effectLst/>
        </p:spPr>
      </p:pic>
      <p:pic>
        <p:nvPicPr>
          <p:cNvPr id="7352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16764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3505200"/>
            <a:ext cx="24987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62000" y="4572000"/>
            <a:ext cx="1477677" cy="378514"/>
          </a:xfrm>
          <a:prstGeom prst="rect">
            <a:avLst/>
          </a:prstGeom>
          <a:noFill/>
          <a:ln/>
          <a:effectLst/>
        </p:spPr>
      </p:pic>
      <p:pic>
        <p:nvPicPr>
          <p:cNvPr id="73524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25908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>
            <a:off x="6400800" y="1524000"/>
            <a:ext cx="762000" cy="2514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25146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a-priori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2590800" y="4495800"/>
            <a:ext cx="533400" cy="1600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5029200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a-posteriori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5CD93-6DC0-433E-AE9E-AC373E4B4295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Rudy  Kalman: </a:t>
            </a:r>
            <a:br>
              <a:rPr lang="en-US" dirty="0"/>
            </a:br>
            <a:endParaRPr lang="en-US" dirty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23900"/>
            <a:ext cx="8191500" cy="5905500"/>
          </a:xfrm>
        </p:spPr>
        <p:txBody>
          <a:bodyPr/>
          <a:lstStyle/>
          <a:p>
            <a:pPr eaLnBrk="1" hangingPunct="1"/>
            <a:r>
              <a:rPr lang="en-US" sz="2400" dirty="0"/>
              <a:t>First major contribution was the introduction of the self-tuning regulator in adaptive control. </a:t>
            </a:r>
          </a:p>
          <a:p>
            <a:pPr eaLnBrk="1" hangingPunct="1">
              <a:lnSpc>
                <a:spcPct val="20000"/>
              </a:lnSpc>
            </a:pPr>
            <a:endParaRPr lang="en-US" sz="2400" dirty="0"/>
          </a:p>
          <a:p>
            <a:pPr eaLnBrk="1" hangingPunct="1"/>
            <a:r>
              <a:rPr lang="en-US" sz="2400" dirty="0"/>
              <a:t>Between 1959 and 1964 he wrote a series of seminal papers:</a:t>
            </a:r>
          </a:p>
          <a:p>
            <a:pPr eaLnBrk="1" hangingPunct="1">
              <a:lnSpc>
                <a:spcPct val="40000"/>
              </a:lnSpc>
            </a:pPr>
            <a:endParaRPr lang="en-US" sz="2400" dirty="0"/>
          </a:p>
          <a:p>
            <a:pPr lvl="1" eaLnBrk="1" hangingPunct="1"/>
            <a:r>
              <a:rPr lang="en-US" sz="2400" dirty="0"/>
              <a:t>First, the new approach to the filtering problem, known today as Kalman Filtering </a:t>
            </a:r>
          </a:p>
          <a:p>
            <a:pPr lvl="1" eaLnBrk="1" hangingPunct="1"/>
            <a:r>
              <a:rPr lang="en-US" sz="2400" dirty="0"/>
              <a:t>In the meantime, the all pervasive concept of controllability and its dual, the concept of observability, were formulated. </a:t>
            </a:r>
          </a:p>
          <a:p>
            <a:pPr lvl="1" eaLnBrk="1" hangingPunct="1">
              <a:lnSpc>
                <a:spcPct val="50000"/>
              </a:lnSpc>
            </a:pPr>
            <a:endParaRPr lang="en-US" sz="2400" dirty="0"/>
          </a:p>
          <a:p>
            <a:pPr eaLnBrk="1" hangingPunct="1"/>
            <a:r>
              <a:rPr lang="en-US" sz="2400" dirty="0"/>
              <a:t>By combining the filtering and the control ideas, the first systematic theory for control synthesis, known today as the Linear-Quadratic-Gaussian or LQG theory, resulted.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D36BA-3246-4289-8F4A-AFCF067E278B}" type="slidenum">
              <a:rPr lang="en-US"/>
              <a:pPr/>
              <a:t>40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/>
              <a:t>After</a:t>
            </a:r>
            <a:r>
              <a:rPr lang="en-US" dirty="0"/>
              <a:t> measurement </a:t>
            </a:r>
            <a:r>
              <a:rPr lang="en-US" i="1" dirty="0">
                <a:latin typeface="Century Schoolbook" pitchFamily="18" charset="0"/>
              </a:rPr>
              <a:t>y(0):</a:t>
            </a:r>
          </a:p>
          <a:p>
            <a:pPr eaLnBrk="1" hangingPunct="1">
              <a:lnSpc>
                <a:spcPct val="8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Calculate a-posteriori state estimate using the conditional estimation formula for Gaussians:</a:t>
            </a:r>
            <a:endParaRPr lang="en-US" i="1" dirty="0">
              <a:latin typeface="Century Schoolbook" pitchFamily="18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3352800"/>
            <a:ext cx="5751999" cy="63272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37218" y="4343400"/>
            <a:ext cx="7199880" cy="652310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5715000"/>
            <a:ext cx="828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itchFamily="34" charset="0"/>
                <a:cs typeface="Arial" pitchFamily="34" charset="0"/>
              </a:rPr>
              <a:t>(We exploited that                                                                 )</a:t>
            </a:r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52800" y="5769052"/>
            <a:ext cx="5181600" cy="4031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234BC4-6F64-4145-B11F-8B5E5F450532}" type="slidenum">
              <a:rPr lang="en-US"/>
              <a:pPr/>
              <a:t>41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            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i="1" dirty="0">
                <a:latin typeface="Century Schoolbook" pitchFamily="18" charset="0"/>
              </a:rPr>
              <a:t>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1676400"/>
            <a:ext cx="1795332" cy="510330"/>
          </a:xfrm>
          <a:prstGeom prst="rect">
            <a:avLst/>
          </a:prstGeom>
          <a:noFill/>
          <a:ln/>
          <a:effectLst/>
        </p:spPr>
      </p:pic>
      <p:pic>
        <p:nvPicPr>
          <p:cNvPr id="7301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2819400"/>
            <a:ext cx="6076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28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3200" y="4419600"/>
            <a:ext cx="45275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2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3200" y="6096000"/>
            <a:ext cx="24669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0130" name="AutoShape 18"/>
          <p:cNvSpPr>
            <a:spLocks/>
          </p:cNvSpPr>
          <p:nvPr/>
        </p:nvSpPr>
        <p:spPr bwMode="auto">
          <a:xfrm rot="5400000">
            <a:off x="4838700" y="3619500"/>
            <a:ext cx="381000" cy="3200400"/>
          </a:xfrm>
          <a:prstGeom prst="rightBrace">
            <a:avLst>
              <a:gd name="adj1" fmla="val 7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0132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00600" y="5562600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81000" y="99060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Calculate: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19400" y="1600200"/>
            <a:ext cx="3833298" cy="51021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992086" y="3505200"/>
            <a:ext cx="3062018" cy="38620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990600" y="304800"/>
            <a:ext cx="7277119" cy="5760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DC584-20F1-48D8-8F3C-419E05AA6AB0}" type="slidenum">
              <a:rPr lang="en-US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i="1">
                <a:latin typeface="Century Schoolbook" pitchFamily="18" charset="0"/>
              </a:rPr>
              <a:t> 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1752600"/>
            <a:ext cx="1678233" cy="47704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81200" y="1676400"/>
            <a:ext cx="3725453" cy="495856"/>
          </a:xfrm>
          <a:prstGeom prst="rect">
            <a:avLst/>
          </a:prstGeom>
          <a:noFill/>
          <a:ln/>
          <a:effectLst/>
        </p:spPr>
      </p:pic>
      <p:pic>
        <p:nvPicPr>
          <p:cNvPr id="7792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81200" y="2667000"/>
            <a:ext cx="675957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928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05000" y="4343400"/>
            <a:ext cx="6810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9281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057400" y="6324600"/>
            <a:ext cx="36401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82" name="AutoShape 18"/>
          <p:cNvSpPr>
            <a:spLocks/>
          </p:cNvSpPr>
          <p:nvPr/>
        </p:nvSpPr>
        <p:spPr bwMode="auto">
          <a:xfrm rot="5400000">
            <a:off x="3886200" y="38100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79283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81400" y="5410200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84" name="AutoShape 20"/>
          <p:cNvSpPr>
            <a:spLocks/>
          </p:cNvSpPr>
          <p:nvPr/>
        </p:nvSpPr>
        <p:spPr bwMode="auto">
          <a:xfrm rot="5400000">
            <a:off x="7391400" y="38100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79286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116763" y="5413375"/>
            <a:ext cx="7016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43600" y="3200400"/>
            <a:ext cx="3062018" cy="38620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99060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Calculate: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053457" y="304800"/>
            <a:ext cx="7151405" cy="576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82" grpId="0" animBg="1"/>
      <p:bldP spid="7792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/>
              <a:t>a-posteriori state</a:t>
            </a:r>
            <a:r>
              <a:rPr lang="en-US" dirty="0"/>
              <a:t> estimate:</a:t>
            </a:r>
            <a:endParaRPr lang="en-US" i="1" dirty="0">
              <a:latin typeface="Century Schoolbook" pitchFamily="18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62000" y="2209800"/>
            <a:ext cx="7659591" cy="606351"/>
          </a:xfrm>
          <a:prstGeom prst="rect">
            <a:avLst/>
          </a:prstGeom>
          <a:noFill/>
          <a:ln/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8EF198-6129-4835-9E46-098DAA3A41F0}" type="slidenum">
              <a:rPr lang="en-US"/>
              <a:pPr/>
              <a:t>43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pic>
        <p:nvPicPr>
          <p:cNvPr id="7321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58674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228600" y="4038600"/>
            <a:ext cx="87630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21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0700" y="4495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217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57912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2179" name="AutoShape 19"/>
          <p:cNvSpPr>
            <a:spLocks/>
          </p:cNvSpPr>
          <p:nvPr/>
        </p:nvSpPr>
        <p:spPr bwMode="auto">
          <a:xfrm rot="5400000">
            <a:off x="4419600" y="2133600"/>
            <a:ext cx="381000" cy="17526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2181" name="AutoShape 21"/>
          <p:cNvSpPr>
            <a:spLocks/>
          </p:cNvSpPr>
          <p:nvPr/>
        </p:nvSpPr>
        <p:spPr bwMode="auto">
          <a:xfrm rot="5400000">
            <a:off x="6286500" y="2095500"/>
            <a:ext cx="381000" cy="18288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2182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2875" y="3252788"/>
            <a:ext cx="12398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2184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0" y="3249613"/>
            <a:ext cx="31670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0" grpId="0" animBg="1"/>
      <p:bldP spid="732179" grpId="0" animBg="1"/>
      <p:bldP spid="73218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44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5943600"/>
            <a:ext cx="1544594" cy="381000"/>
          </a:xfrm>
          <a:prstGeom prst="rect">
            <a:avLst/>
          </a:prstGeom>
          <a:noFill/>
          <a:ln/>
          <a:effectLst/>
        </p:spPr>
      </p:pic>
      <p:pic>
        <p:nvPicPr>
          <p:cNvPr id="7352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6764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" y="3505200"/>
            <a:ext cx="24987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25908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>
            <a:off x="6400800" y="1524000"/>
            <a:ext cx="762000" cy="2514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25146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a-priori</a:t>
            </a:r>
          </a:p>
        </p:txBody>
      </p:sp>
      <p:pic>
        <p:nvPicPr>
          <p:cNvPr id="16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4876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667000" y="5867400"/>
            <a:ext cx="5245877" cy="6171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66BC8-CA91-4CE3-8182-D9292EA2177E}" type="slidenum">
              <a:rPr lang="en-US"/>
              <a:pPr/>
              <a:t>45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/>
              <a:t>A-posteriori state</a:t>
            </a:r>
            <a:r>
              <a:rPr lang="en-US" dirty="0"/>
              <a:t> estimation error: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/>
            <a:r>
              <a:rPr lang="en-US" b="1" dirty="0"/>
              <a:t>A-posteriori state</a:t>
            </a:r>
            <a:r>
              <a:rPr lang="en-US" dirty="0"/>
              <a:t> estimation error covariance: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3319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362200"/>
            <a:ext cx="48006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320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025" y="5410200"/>
            <a:ext cx="74723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6BC36-2766-4980-8207-7661CC8B4EEA}" type="slidenum">
              <a:rPr lang="en-US"/>
              <a:pPr/>
              <a:t>46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0"/>
              </a:lnSpc>
              <a:buFontTx/>
              <a:buNone/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/>
              <a:t>a-posteriori state</a:t>
            </a:r>
            <a:r>
              <a:rPr lang="en-US" dirty="0"/>
              <a:t> estimation covariance:</a:t>
            </a:r>
            <a:endParaRPr lang="en-US" i="1" dirty="0">
              <a:latin typeface="Century Schoolbook" pitchFamily="18" charset="0"/>
            </a:endParaRPr>
          </a:p>
          <a:p>
            <a:pPr eaLnBrk="1" hangingPunct="1"/>
            <a:endParaRPr lang="en-US" dirty="0"/>
          </a:p>
          <a:p>
            <a:pPr eaLnBrk="1" hangingPunct="1">
              <a:lnSpc>
                <a:spcPct val="130000"/>
              </a:lnSpc>
            </a:pPr>
            <a:endParaRPr lang="en-US" dirty="0"/>
          </a:p>
          <a:p>
            <a:pPr eaLnBrk="1" hangingPunct="1"/>
            <a:r>
              <a:rPr lang="en-US" dirty="0"/>
              <a:t>Use least squares result:</a:t>
            </a:r>
          </a:p>
        </p:txBody>
      </p:sp>
      <p:pic>
        <p:nvPicPr>
          <p:cNvPr id="3891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7525" y="1752600"/>
            <a:ext cx="55673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62000" y="5410200"/>
            <a:ext cx="8110850" cy="52401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11201" y="3505200"/>
            <a:ext cx="7307643" cy="655751"/>
          </a:xfrm>
          <a:prstGeom prst="rect">
            <a:avLst/>
          </a:prstGeom>
          <a:noFill/>
          <a:ln/>
          <a:effectLst/>
        </p:spPr>
      </p:pic>
      <p:sp>
        <p:nvSpPr>
          <p:cNvPr id="19" name="Down Arrow 18"/>
          <p:cNvSpPr/>
          <p:nvPr/>
        </p:nvSpPr>
        <p:spPr bwMode="auto">
          <a:xfrm>
            <a:off x="4191000" y="4267200"/>
            <a:ext cx="990600" cy="914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6BC36-2766-4980-8207-7661CC8B4EEA}" type="slidenum">
              <a:rPr lang="en-US"/>
              <a:pPr/>
              <a:t>47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0"/>
              </a:lnSpc>
              <a:buFontTx/>
              <a:buNone/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/>
              <a:t>a-posteriori state</a:t>
            </a:r>
            <a:r>
              <a:rPr lang="en-US" dirty="0"/>
              <a:t> estimation covariance:</a:t>
            </a:r>
            <a:endParaRPr lang="en-US" i="1" dirty="0">
              <a:latin typeface="Century Schoolbook" pitchFamily="18" charset="0"/>
            </a:endParaRPr>
          </a:p>
          <a:p>
            <a:pPr eaLnBrk="1" hangingPunct="1"/>
            <a:endParaRPr lang="en-US" dirty="0"/>
          </a:p>
          <a:p>
            <a:pPr eaLnBrk="1" hangingPunct="1">
              <a:lnSpc>
                <a:spcPct val="130000"/>
              </a:lnSpc>
            </a:pPr>
            <a:endParaRPr lang="en-US" dirty="0"/>
          </a:p>
          <a:p>
            <a:pPr eaLnBrk="1" hangingPunct="1"/>
            <a:r>
              <a:rPr lang="en-US" dirty="0"/>
              <a:t>Use least squares result:</a:t>
            </a:r>
          </a:p>
        </p:txBody>
      </p:sp>
      <p:pic>
        <p:nvPicPr>
          <p:cNvPr id="3891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87525" y="1752600"/>
            <a:ext cx="55673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62000" y="3429000"/>
            <a:ext cx="8110850" cy="524010"/>
          </a:xfrm>
          <a:prstGeom prst="rect">
            <a:avLst/>
          </a:prstGeom>
          <a:noFill/>
          <a:ln/>
          <a:effectLst/>
        </p:spPr>
      </p:pic>
      <p:pic>
        <p:nvPicPr>
          <p:cNvPr id="73422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5562600"/>
            <a:ext cx="83962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4224" name="Rectangle 16"/>
          <p:cNvSpPr>
            <a:spLocks noChangeArrowheads="1"/>
          </p:cNvSpPr>
          <p:nvPr/>
        </p:nvSpPr>
        <p:spPr bwMode="auto">
          <a:xfrm>
            <a:off x="228600" y="5257800"/>
            <a:ext cx="8686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29" name="AutoShape 21"/>
          <p:cNvSpPr>
            <a:spLocks/>
          </p:cNvSpPr>
          <p:nvPr/>
        </p:nvSpPr>
        <p:spPr bwMode="auto">
          <a:xfrm rot="5400000">
            <a:off x="4800600" y="3352800"/>
            <a:ext cx="381000" cy="14478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30" name="AutoShape 22"/>
          <p:cNvSpPr>
            <a:spLocks/>
          </p:cNvSpPr>
          <p:nvPr/>
        </p:nvSpPr>
        <p:spPr bwMode="auto">
          <a:xfrm rot="5400000">
            <a:off x="6400800" y="3276600"/>
            <a:ext cx="381000" cy="1600200"/>
          </a:xfrm>
          <a:prstGeom prst="rightBrace">
            <a:avLst>
              <a:gd name="adj1" fmla="val 2760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4231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38600" y="4395788"/>
            <a:ext cx="12398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4232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5000" y="4392613"/>
            <a:ext cx="3167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4233" name="AutoShape 25"/>
          <p:cNvSpPr>
            <a:spLocks/>
          </p:cNvSpPr>
          <p:nvPr/>
        </p:nvSpPr>
        <p:spPr bwMode="auto">
          <a:xfrm rot="5400000">
            <a:off x="3086100" y="3314700"/>
            <a:ext cx="381000" cy="15240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4234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95600" y="4419600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24" grpId="0" animBg="1"/>
      <p:bldP spid="734229" grpId="0" animBg="1"/>
      <p:bldP spid="734230" grpId="0" animBg="1"/>
      <p:bldP spid="7342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48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7352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562600"/>
            <a:ext cx="83962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16764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3505200"/>
            <a:ext cx="24987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0700" y="4495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25908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F1C41-779D-4CD8-915C-B696987974BB}" type="slidenum">
              <a:rPr lang="en-US"/>
              <a:pPr/>
              <a:t>49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Before</a:t>
            </a:r>
            <a:r>
              <a:rPr lang="en-US"/>
              <a:t> measurement </a:t>
            </a:r>
            <a:r>
              <a:rPr lang="en-US" i="1">
                <a:latin typeface="Century Schoolbook" pitchFamily="18" charset="0"/>
              </a:rPr>
              <a:t>y(1):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r>
              <a:rPr lang="en-US"/>
              <a:t>Determine a-priori state estimate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Determine a-priori state estimation error covariance</a:t>
            </a:r>
          </a:p>
          <a:p>
            <a:pPr eaLnBrk="1" hangingPunct="1"/>
            <a:endParaRPr lang="en-US"/>
          </a:p>
        </p:txBody>
      </p:sp>
      <p:pic>
        <p:nvPicPr>
          <p:cNvPr id="7362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2895600"/>
            <a:ext cx="62214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6276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1905000"/>
            <a:ext cx="10398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6280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71588" y="5335588"/>
            <a:ext cx="48752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40E7BE-3ECE-4EE5-9EE0-B982A53ED37D}" type="slidenum">
              <a:rPr lang="en-US"/>
              <a:pPr/>
              <a:t>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- state feedback</a:t>
            </a:r>
          </a:p>
        </p:txBody>
      </p:sp>
      <p:pic>
        <p:nvPicPr>
          <p:cNvPr id="7567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2098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6742" name="Rectangle 6"/>
          <p:cNvSpPr>
            <a:spLocks noChangeArrowheads="1"/>
          </p:cNvSpPr>
          <p:nvPr/>
        </p:nvSpPr>
        <p:spPr bwMode="auto">
          <a:xfrm>
            <a:off x="533400" y="44196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0" i="0">
                <a:latin typeface="Helvetica" pitchFamily="34" charset="0"/>
              </a:rPr>
              <a:t>With fictitious reference input </a:t>
            </a:r>
            <a:r>
              <a:rPr lang="en-US" sz="2800"/>
              <a:t>r(k)</a:t>
            </a:r>
            <a:endParaRPr lang="en-US" sz="2800" b="0" i="0">
              <a:latin typeface="Helvetica" pitchFamily="34" charset="0"/>
            </a:endParaRPr>
          </a:p>
        </p:txBody>
      </p:sp>
      <p:pic>
        <p:nvPicPr>
          <p:cNvPr id="7567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70363" y="5867400"/>
            <a:ext cx="8016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674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3227388"/>
            <a:ext cx="5254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674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5791200"/>
            <a:ext cx="24495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State  variable feedback: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42719-B75B-4A91-8716-DF0C697AEF79}" type="slidenum">
              <a:rPr lang="en-US"/>
              <a:pPr/>
              <a:t>50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A-priori state estimate: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Use state equation and take conditional expectations:</a:t>
            </a:r>
          </a:p>
        </p:txBody>
      </p:sp>
      <p:pic>
        <p:nvPicPr>
          <p:cNvPr id="4198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752600"/>
            <a:ext cx="62214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3886200"/>
            <a:ext cx="6819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724400"/>
            <a:ext cx="5429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8674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5480" name="Rectangle 8"/>
          <p:cNvSpPr>
            <a:spLocks noChangeArrowheads="1"/>
          </p:cNvSpPr>
          <p:nvPr/>
        </p:nvSpPr>
        <p:spPr bwMode="auto">
          <a:xfrm>
            <a:off x="304800" y="5410200"/>
            <a:ext cx="6096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66130" y="5105400"/>
            <a:ext cx="2186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latin typeface="+mj-lt"/>
              </a:rPr>
              <a:t>Independent</a:t>
            </a:r>
          </a:p>
          <a:p>
            <a:pPr algn="ctr"/>
            <a:r>
              <a:rPr lang="en-US" sz="2800" b="0" dirty="0">
                <a:latin typeface="+mj-lt"/>
              </a:rPr>
              <a:t>from </a:t>
            </a:r>
            <a:r>
              <a:rPr lang="en-US" sz="2800" dirty="0"/>
              <a:t>y(0)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V="1">
            <a:off x="7086600" y="4419600"/>
            <a:ext cx="8382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0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F8CFA-0A43-43DC-99E1-7FC168D16A4D}" type="slidenum">
              <a:rPr lang="en-US"/>
              <a:pPr/>
              <a:t>51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A-priori state estimation error: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 b="1"/>
              <a:t>Use state equation:</a:t>
            </a:r>
          </a:p>
        </p:txBody>
      </p:sp>
      <p:pic>
        <p:nvPicPr>
          <p:cNvPr id="7465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3352800"/>
            <a:ext cx="6819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650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41148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381000" y="5029200"/>
            <a:ext cx="6248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6510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410200"/>
            <a:ext cx="5219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22475" y="1741488"/>
            <a:ext cx="41402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10631" y="4146550"/>
            <a:ext cx="7522736" cy="1917305"/>
          </a:xfrm>
          <a:prstGeom prst="rect">
            <a:avLst/>
          </a:prstGeom>
          <a:noFill/>
          <a:ln/>
          <a:effectLst/>
        </p:spPr>
      </p:pic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4021F-F186-453E-BDA9-E9FC39406777}" type="slidenum">
              <a:rPr lang="en-US"/>
              <a:pPr/>
              <a:t>52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3058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A-priori state estimation error covariance: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lnSpc>
                <a:spcPct val="40000"/>
              </a:lnSpc>
            </a:pPr>
            <a:endParaRPr lang="en-US"/>
          </a:p>
          <a:p>
            <a:pPr eaLnBrk="1" hangingPunct="1"/>
            <a:r>
              <a:rPr lang="en-US" b="1"/>
              <a:t>Use:</a:t>
            </a:r>
          </a:p>
        </p:txBody>
      </p:sp>
      <p:pic>
        <p:nvPicPr>
          <p:cNvPr id="7475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2971800"/>
            <a:ext cx="5219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1600200"/>
            <a:ext cx="48752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614412" y="2971800"/>
            <a:ext cx="1992125" cy="356072"/>
          </a:xfrm>
          <a:prstGeom prst="rect">
            <a:avLst/>
          </a:prstGeom>
          <a:noFill/>
          <a:ln/>
          <a:effectLst/>
        </p:spPr>
      </p:pic>
      <p:sp>
        <p:nvSpPr>
          <p:cNvPr id="747542" name="AutoShape 22"/>
          <p:cNvSpPr>
            <a:spLocks/>
          </p:cNvSpPr>
          <p:nvPr/>
        </p:nvSpPr>
        <p:spPr bwMode="auto">
          <a:xfrm rot="5400000">
            <a:off x="5600700" y="3543300"/>
            <a:ext cx="381000" cy="24384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44" name="AutoShape 24"/>
          <p:cNvSpPr>
            <a:spLocks/>
          </p:cNvSpPr>
          <p:nvPr/>
        </p:nvSpPr>
        <p:spPr bwMode="auto">
          <a:xfrm rot="5400000">
            <a:off x="6324600" y="50292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7547" name="Picture 2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403975"/>
            <a:ext cx="7905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48" name="Picture 2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07050" y="5032375"/>
            <a:ext cx="673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49" name="AutoShape 29"/>
          <p:cNvSpPr>
            <a:spLocks/>
          </p:cNvSpPr>
          <p:nvPr/>
        </p:nvSpPr>
        <p:spPr bwMode="auto">
          <a:xfrm rot="5400000">
            <a:off x="2019300" y="3390900"/>
            <a:ext cx="381000" cy="2743200"/>
          </a:xfrm>
          <a:prstGeom prst="rightBrace">
            <a:avLst>
              <a:gd name="adj1" fmla="val 6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7551" name="Picture 3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73200" y="5032375"/>
            <a:ext cx="7635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nimBg="1"/>
      <p:bldP spid="747544" grpId="0" animBg="1"/>
      <p:bldP spid="7475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0C4F2-7AC2-44ED-8A98-67F55A1F7798}" type="slidenum">
              <a:rPr lang="en-US"/>
              <a:pPr/>
              <a:t>53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A-priori state estimation error covariance: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lnSpc>
                <a:spcPct val="40000"/>
              </a:lnSpc>
            </a:pPr>
            <a:endParaRPr lang="en-US"/>
          </a:p>
        </p:txBody>
      </p:sp>
      <p:pic>
        <p:nvPicPr>
          <p:cNvPr id="450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133600"/>
            <a:ext cx="48752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4724400"/>
            <a:ext cx="6515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1066800" y="4343400"/>
            <a:ext cx="7391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A5D63-A0C7-4C39-8C47-7D80585A4897}" type="slidenum">
              <a:rPr lang="en-US"/>
              <a:pPr/>
              <a:t>54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Before</a:t>
            </a:r>
            <a:r>
              <a:rPr lang="en-US"/>
              <a:t> measurement </a:t>
            </a:r>
            <a:r>
              <a:rPr lang="en-US" i="1">
                <a:latin typeface="Century Schoolbook" pitchFamily="18" charset="0"/>
              </a:rPr>
              <a:t>y(1):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7813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613" y="2057400"/>
            <a:ext cx="10207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132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2057400"/>
            <a:ext cx="3305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391" y="3429000"/>
            <a:ext cx="4978817" cy="428470"/>
          </a:xfrm>
          <a:prstGeom prst="rect">
            <a:avLst/>
          </a:prstGeom>
          <a:noFill/>
          <a:ln/>
          <a:effectLst/>
        </p:spPr>
      </p:pic>
      <p:pic>
        <p:nvPicPr>
          <p:cNvPr id="78132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0" y="5867400"/>
            <a:ext cx="2060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4724400"/>
            <a:ext cx="3755987" cy="4286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5A365-5893-42D1-838F-BB36F68F4935}" type="slidenum">
              <a:rPr lang="en-US"/>
              <a:pPr/>
              <a:t>55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Before</a:t>
            </a:r>
            <a:r>
              <a:rPr lang="en-US"/>
              <a:t> measurement </a:t>
            </a:r>
            <a:r>
              <a:rPr lang="en-US" i="1">
                <a:latin typeface="Century Schoolbook" pitchFamily="18" charset="0"/>
              </a:rPr>
              <a:t>y(1):</a:t>
            </a:r>
          </a:p>
          <a:p>
            <a:pPr eaLnBrk="1" hangingPunct="1"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73729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28194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292" name="Rectangle 12"/>
          <p:cNvSpPr>
            <a:spLocks noChangeArrowheads="1"/>
          </p:cNvSpPr>
          <p:nvPr/>
        </p:nvSpPr>
        <p:spPr bwMode="auto">
          <a:xfrm>
            <a:off x="762000" y="2763838"/>
            <a:ext cx="499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>
                <a:latin typeface="Helvetica" pitchFamily="34" charset="0"/>
              </a:rPr>
              <a:t>A-priori output estimation error</a:t>
            </a:r>
          </a:p>
        </p:txBody>
      </p:sp>
      <p:pic>
        <p:nvPicPr>
          <p:cNvPr id="4711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905000"/>
            <a:ext cx="29956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962400"/>
            <a:ext cx="45291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5257800"/>
            <a:ext cx="4614329" cy="381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56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6096000"/>
            <a:ext cx="1225406" cy="30226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5105400"/>
            <a:ext cx="1172237" cy="30027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374" y="2971800"/>
            <a:ext cx="4327175" cy="35729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3886200"/>
            <a:ext cx="5715000" cy="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ight Brace 15"/>
          <p:cNvSpPr/>
          <p:nvPr/>
        </p:nvSpPr>
        <p:spPr bwMode="auto">
          <a:xfrm>
            <a:off x="6400800" y="1524000"/>
            <a:ext cx="914400" cy="3276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1400" y="29718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a-priori</a:t>
            </a:r>
          </a:p>
        </p:txBody>
      </p:sp>
      <p:sp>
        <p:nvSpPr>
          <p:cNvPr id="18" name="Right Brace 17"/>
          <p:cNvSpPr/>
          <p:nvPr/>
        </p:nvSpPr>
        <p:spPr bwMode="auto">
          <a:xfrm>
            <a:off x="2590800" y="5029200"/>
            <a:ext cx="533400" cy="1600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5638800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a-posteriori</a:t>
            </a:r>
          </a:p>
        </p:txBody>
      </p:sp>
      <p:pic>
        <p:nvPicPr>
          <p:cNvPr id="15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19812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D36BA-3246-4289-8F4A-AFCF067E278B}" type="slidenum">
              <a:rPr lang="en-US"/>
              <a:pPr/>
              <a:t>57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/>
              <a:t>After</a:t>
            </a:r>
            <a:r>
              <a:rPr lang="en-US" dirty="0"/>
              <a:t> measurement </a:t>
            </a:r>
            <a:r>
              <a:rPr lang="en-US" i="1" dirty="0">
                <a:latin typeface="Century Schoolbook" pitchFamily="18" charset="0"/>
              </a:rPr>
              <a:t>y(1):</a:t>
            </a:r>
          </a:p>
          <a:p>
            <a:pPr eaLnBrk="1" hangingPunct="1">
              <a:lnSpc>
                <a:spcPct val="8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Calculate a-posteriori state estimate using the conditional estimation formula for Gaussians:</a:t>
            </a:r>
            <a:endParaRPr lang="en-US" i="1" dirty="0">
              <a:latin typeface="Century Schoolbook" pitchFamily="18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0994" y="3352800"/>
            <a:ext cx="5752010" cy="632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37414" y="4343400"/>
            <a:ext cx="7199486" cy="652274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5715000"/>
            <a:ext cx="828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pitchFamily="34" charset="0"/>
                <a:cs typeface="Arial" pitchFamily="34" charset="0"/>
              </a:rPr>
              <a:t>(We exploited that                                                                 )</a:t>
            </a: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352612" y="5769052"/>
            <a:ext cx="5181975" cy="40317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5A365-5893-42D1-838F-BB36F68F4935}" type="slidenum">
              <a:rPr lang="en-US"/>
              <a:pPr/>
              <a:t>58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Before</a:t>
            </a:r>
            <a:r>
              <a:rPr lang="en-US"/>
              <a:t> measurement </a:t>
            </a:r>
            <a:r>
              <a:rPr lang="en-US" i="1">
                <a:latin typeface="Century Schoolbook" pitchFamily="18" charset="0"/>
              </a:rPr>
              <a:t>y(1):</a:t>
            </a:r>
          </a:p>
          <a:p>
            <a:pPr eaLnBrk="1" hangingPunct="1"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73729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28194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292" name="Rectangle 12"/>
          <p:cNvSpPr>
            <a:spLocks noChangeArrowheads="1"/>
          </p:cNvSpPr>
          <p:nvPr/>
        </p:nvSpPr>
        <p:spPr bwMode="auto">
          <a:xfrm>
            <a:off x="762000" y="2763838"/>
            <a:ext cx="499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>
                <a:latin typeface="Helvetica" pitchFamily="34" charset="0"/>
              </a:rPr>
              <a:t>A-priori output estimation error</a:t>
            </a:r>
          </a:p>
        </p:txBody>
      </p:sp>
      <p:pic>
        <p:nvPicPr>
          <p:cNvPr id="4711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1905000"/>
            <a:ext cx="29956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962400"/>
            <a:ext cx="45291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6096000"/>
            <a:ext cx="36115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0" y="5105400"/>
            <a:ext cx="53657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D0D695-357B-4B35-A09D-08F0B81B0106}" type="slidenum">
              <a:rPr lang="en-US"/>
              <a:pPr/>
              <a:t>59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IMPORTANT: Property  1 of least squares estimation:</a:t>
            </a:r>
          </a:p>
          <a:p>
            <a:pPr eaLnBrk="1" hangingPunct="1">
              <a:lnSpc>
                <a:spcPct val="60000"/>
              </a:lnSpc>
            </a:pPr>
            <a:endParaRPr lang="en-US" b="1" dirty="0"/>
          </a:p>
          <a:p>
            <a:pPr eaLnBrk="1" hangingPunct="1">
              <a:lnSpc>
                <a:spcPct val="60000"/>
              </a:lnSpc>
            </a:pPr>
            <a:endParaRPr lang="en-US" b="1" dirty="0"/>
          </a:p>
          <a:p>
            <a:pPr eaLnBrk="1" hangingPunct="1">
              <a:lnSpc>
                <a:spcPct val="80000"/>
              </a:lnSpc>
            </a:pPr>
            <a:endParaRPr lang="en-US" b="1" dirty="0"/>
          </a:p>
          <a:p>
            <a:pPr eaLnBrk="1" hangingPunct="1"/>
            <a:r>
              <a:rPr lang="en-US" b="1" dirty="0"/>
              <a:t>The a-priori output estimation error </a:t>
            </a:r>
          </a:p>
          <a:p>
            <a:pPr eaLnBrk="1" hangingPunct="1">
              <a:buFontTx/>
              <a:buNone/>
            </a:pPr>
            <a:r>
              <a:rPr lang="en-US" b="1" dirty="0"/>
              <a:t>is uncorrelated with  </a:t>
            </a:r>
            <a:endParaRPr lang="en-US" b="1" i="1" dirty="0">
              <a:latin typeface="Century Schoolbook" pitchFamily="18" charset="0"/>
            </a:endParaRPr>
          </a:p>
          <a:p>
            <a:pPr eaLnBrk="1" hangingPunct="1"/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485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3021013"/>
            <a:ext cx="102076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855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35814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855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5257800"/>
            <a:ext cx="5029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8561" name="Rectangle 17"/>
          <p:cNvSpPr>
            <a:spLocks noChangeArrowheads="1"/>
          </p:cNvSpPr>
          <p:nvPr/>
        </p:nvSpPr>
        <p:spPr bwMode="auto">
          <a:xfrm>
            <a:off x="1600200" y="4648200"/>
            <a:ext cx="6019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03613" y="1981200"/>
            <a:ext cx="10207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00600" y="1981200"/>
            <a:ext cx="3305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DD40B-4AD5-491E-90BF-02085A0C1437}" type="slidenum">
              <a:rPr lang="en-US"/>
              <a:pPr/>
              <a:t>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- state feedback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/>
              <a:t>ME 232 Approach: State Variable Feedback</a:t>
            </a:r>
          </a:p>
        </p:txBody>
      </p:sp>
      <p:pic>
        <p:nvPicPr>
          <p:cNvPr id="6149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30450"/>
            <a:ext cx="80772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4706" name="Rectangle 18"/>
          <p:cNvSpPr>
            <a:spLocks noChangeArrowheads="1"/>
          </p:cNvSpPr>
          <p:nvPr/>
        </p:nvSpPr>
        <p:spPr bwMode="auto">
          <a:xfrm>
            <a:off x="628650" y="5486400"/>
            <a:ext cx="7886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i="0">
                <a:latin typeface="Helvetica" pitchFamily="34" charset="0"/>
              </a:rPr>
              <a:t>What happens if the state is not directly measurable – only the output </a:t>
            </a:r>
            <a:r>
              <a:rPr lang="en-US" sz="3200"/>
              <a:t>y(k)</a:t>
            </a:r>
            <a:r>
              <a:rPr lang="en-US" sz="2800" b="0" i="0">
                <a:latin typeface="Helvetica" pitchFamily="34" charset="0"/>
              </a:rPr>
              <a:t>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0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04CA6-0DED-4D83-B0C7-863A7E7B3A9A}" type="slidenum">
              <a:rPr lang="en-US"/>
              <a:pPr/>
              <a:t>60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80000"/>
              </a:lnSpc>
            </a:pPr>
            <a:r>
              <a:rPr lang="en-US"/>
              <a:t>Calculate </a:t>
            </a: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5325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1219200"/>
            <a:ext cx="2039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8" descr="txp_fig"/>
          <p:cNvPicPr>
            <a:picLocks noGrp="1" noChangeAspect="1" noChangeArrowheads="1"/>
          </p:cNvPicPr>
          <p:nvPr>
            <p:ph type="title"/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>
          <a:xfrm>
            <a:off x="1143000" y="304800"/>
            <a:ext cx="6863773" cy="552450"/>
          </a:xfrm>
          <a:noFill/>
        </p:spPr>
      </p:pic>
      <p:pic>
        <p:nvPicPr>
          <p:cNvPr id="73934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2133600"/>
            <a:ext cx="62611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4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95600" y="2895600"/>
            <a:ext cx="6076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42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71800" y="4495800"/>
            <a:ext cx="45275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43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71800" y="6096000"/>
            <a:ext cx="24669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9344" name="AutoShape 16"/>
          <p:cNvSpPr>
            <a:spLocks/>
          </p:cNvSpPr>
          <p:nvPr/>
        </p:nvSpPr>
        <p:spPr bwMode="auto">
          <a:xfrm rot="5400000">
            <a:off x="5067300" y="3695700"/>
            <a:ext cx="381000" cy="30480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9345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0" y="5410200"/>
            <a:ext cx="7635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096000" y="3657600"/>
            <a:ext cx="2674138" cy="35592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2908B-717A-4833-9C32-59D54D0E7D38}" type="slidenum">
              <a:rPr lang="en-US"/>
              <a:pPr/>
              <a:t>61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80000"/>
              </a:lnSpc>
            </a:pPr>
            <a:r>
              <a:rPr lang="en-US"/>
              <a:t>Calculate </a:t>
            </a: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54277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0" y="990600"/>
            <a:ext cx="2019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6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1981200"/>
            <a:ext cx="5495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6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81200" y="2992438"/>
            <a:ext cx="67595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7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57400" y="4572000"/>
            <a:ext cx="68087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7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81200" y="6172200"/>
            <a:ext cx="36401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019939" y="3733800"/>
            <a:ext cx="2674138" cy="355926"/>
          </a:xfrm>
          <a:prstGeom prst="rect">
            <a:avLst/>
          </a:prstGeom>
          <a:noFill/>
          <a:ln/>
          <a:effectLst/>
        </p:spPr>
      </p:pic>
      <p:sp>
        <p:nvSpPr>
          <p:cNvPr id="740373" name="AutoShape 21"/>
          <p:cNvSpPr>
            <a:spLocks/>
          </p:cNvSpPr>
          <p:nvPr/>
        </p:nvSpPr>
        <p:spPr bwMode="auto">
          <a:xfrm rot="5400000">
            <a:off x="4038600" y="38862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0374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343400" y="5410200"/>
            <a:ext cx="7635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0375" name="AutoShape 23"/>
          <p:cNvSpPr>
            <a:spLocks/>
          </p:cNvSpPr>
          <p:nvPr/>
        </p:nvSpPr>
        <p:spPr bwMode="auto">
          <a:xfrm rot="5400000">
            <a:off x="7581900" y="40767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0377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54963" y="5413375"/>
            <a:ext cx="7032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43160" y="304800"/>
            <a:ext cx="6863453" cy="5524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73" grpId="0" animBg="1"/>
      <p:bldP spid="74037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63FFF-F778-4BF2-B280-01E189F3510C}" type="slidenum">
              <a:rPr lang="en-US"/>
              <a:pPr/>
              <a:t>62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/>
              <a:t>a-posteriori state</a:t>
            </a:r>
            <a:r>
              <a:rPr lang="en-US"/>
              <a:t> estimate:</a:t>
            </a: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741381" name="Rectangle 5"/>
          <p:cNvSpPr>
            <a:spLocks noChangeArrowheads="1"/>
          </p:cNvSpPr>
          <p:nvPr/>
        </p:nvSpPr>
        <p:spPr bwMode="auto">
          <a:xfrm>
            <a:off x="190500" y="4419600"/>
            <a:ext cx="87630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138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9275" y="2286000"/>
            <a:ext cx="80454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6888" y="4721225"/>
            <a:ext cx="81010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8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0538" y="57150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1389" name="AutoShape 13"/>
          <p:cNvSpPr>
            <a:spLocks/>
          </p:cNvSpPr>
          <p:nvPr/>
        </p:nvSpPr>
        <p:spPr bwMode="auto">
          <a:xfrm rot="5400000">
            <a:off x="4648200" y="2209800"/>
            <a:ext cx="381000" cy="1752600"/>
          </a:xfrm>
          <a:prstGeom prst="rightBrace">
            <a:avLst>
              <a:gd name="adj1" fmla="val 3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1390" name="AutoShape 14"/>
          <p:cNvSpPr>
            <a:spLocks/>
          </p:cNvSpPr>
          <p:nvPr/>
        </p:nvSpPr>
        <p:spPr bwMode="auto">
          <a:xfrm rot="5400000">
            <a:off x="6515100" y="2171700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1393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79850" y="3327400"/>
            <a:ext cx="12398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94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30863" y="3324225"/>
            <a:ext cx="3167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1" grpId="0" animBg="1"/>
      <p:bldP spid="741389" grpId="0" animBg="1"/>
      <p:bldP spid="74139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63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3400" y="5638800"/>
            <a:ext cx="1225406" cy="30226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542" y="4419600"/>
            <a:ext cx="8100443" cy="54105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374" y="2590800"/>
            <a:ext cx="4327175" cy="35729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1676400"/>
            <a:ext cx="5219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3505200"/>
            <a:ext cx="5715000" cy="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880DE-3AAF-4800-9E98-DEEB9062D3CC}" type="slidenum">
              <a:rPr lang="en-US"/>
              <a:pPr/>
              <a:t>64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/>
              <a:t>A-posteriori state</a:t>
            </a:r>
            <a:r>
              <a:rPr lang="en-US"/>
              <a:t> estimation error:</a:t>
            </a:r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160000"/>
              </a:lnSpc>
            </a:pPr>
            <a:endParaRPr lang="en-US" i="1">
              <a:latin typeface="Century Schoolbook" pitchFamily="18" charset="0"/>
            </a:endParaRPr>
          </a:p>
          <a:p>
            <a:pPr eaLnBrk="1" hangingPunct="1"/>
            <a:r>
              <a:rPr lang="en-US" b="1"/>
              <a:t>A-posteriori state</a:t>
            </a:r>
            <a:r>
              <a:rPr lang="en-US"/>
              <a:t> estimation error covariance: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7536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362200"/>
            <a:ext cx="4800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36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025" y="5334000"/>
            <a:ext cx="74723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1E5D9-08DD-4604-845F-9EC7374C478E}" type="slidenum">
              <a:rPr lang="en-US"/>
              <a:pPr/>
              <a:t>65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/>
              <a:t>a-posteriori state</a:t>
            </a:r>
            <a:r>
              <a:rPr lang="en-US"/>
              <a:t> estimation covariance:</a:t>
            </a: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  <a:p>
            <a:pPr eaLnBrk="1" hangingPunct="1">
              <a:lnSpc>
                <a:spcPct val="130000"/>
              </a:lnSpc>
            </a:pPr>
            <a:endParaRPr lang="en-US"/>
          </a:p>
          <a:p>
            <a:pPr eaLnBrk="1" hangingPunct="1"/>
            <a:r>
              <a:rPr lang="en-US"/>
              <a:t>Use least squares result:</a:t>
            </a: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228600" y="5257800"/>
            <a:ext cx="8686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4392" name="AutoShape 8"/>
          <p:cNvSpPr>
            <a:spLocks/>
          </p:cNvSpPr>
          <p:nvPr/>
        </p:nvSpPr>
        <p:spPr bwMode="auto">
          <a:xfrm rot="5400000">
            <a:off x="4910138" y="3352800"/>
            <a:ext cx="381000" cy="16002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4393" name="AutoShape 9"/>
          <p:cNvSpPr>
            <a:spLocks/>
          </p:cNvSpPr>
          <p:nvPr/>
        </p:nvSpPr>
        <p:spPr bwMode="auto">
          <a:xfrm rot="5400000">
            <a:off x="6493669" y="3521869"/>
            <a:ext cx="381000" cy="1262062"/>
          </a:xfrm>
          <a:prstGeom prst="rightBrace">
            <a:avLst>
              <a:gd name="adj1" fmla="val 2760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4396" name="AutoShape 12"/>
          <p:cNvSpPr>
            <a:spLocks/>
          </p:cNvSpPr>
          <p:nvPr/>
        </p:nvSpPr>
        <p:spPr bwMode="auto">
          <a:xfrm rot="5400000">
            <a:off x="2895600" y="3276600"/>
            <a:ext cx="381000" cy="16002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8439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5938" y="1744663"/>
            <a:ext cx="55673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67000" y="4422775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7988" y="4394200"/>
            <a:ext cx="12398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2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69000" y="4391025"/>
            <a:ext cx="31670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3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4650" y="5557838"/>
            <a:ext cx="8396288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4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6700" y="3429000"/>
            <a:ext cx="86106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4405" name="AutoShape 21"/>
          <p:cNvSpPr>
            <a:spLocks/>
          </p:cNvSpPr>
          <p:nvPr/>
        </p:nvSpPr>
        <p:spPr bwMode="auto">
          <a:xfrm rot="5400000">
            <a:off x="838200" y="3349625"/>
            <a:ext cx="381000" cy="16002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84407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050" y="4498975"/>
            <a:ext cx="673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1" grpId="0" animBg="1"/>
      <p:bldP spid="784392" grpId="0" animBg="1"/>
      <p:bldP spid="784393" grpId="0" animBg="1"/>
      <p:bldP spid="784396" grpId="0" animBg="1"/>
      <p:bldP spid="78440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3EF0C-E761-4391-91FF-C8BAA1E88872}" type="slidenum">
              <a:rPr lang="en-US"/>
              <a:pPr/>
              <a:t>66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Solution:	</a:t>
            </a:r>
            <a:r>
              <a:rPr lang="en-US" b="1" i="1" dirty="0">
                <a:latin typeface="Century Schoolbook" pitchFamily="18" charset="0"/>
              </a:rPr>
              <a:t>k = 1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Review: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74445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8288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24384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5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3124200"/>
            <a:ext cx="6515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6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5029200"/>
            <a:ext cx="83962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61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" y="4114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685800" y="5867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Equations are entirely recursive!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AD1C9-8CF6-4241-BF22-4AA9949BEBF5}" type="slidenum">
              <a:rPr lang="en-US"/>
              <a:pPr/>
              <a:t>67</a:t>
            </a:fld>
            <a:endParaRPr lang="en-US"/>
          </a:p>
        </p:txBody>
      </p:sp>
      <p:sp>
        <p:nvSpPr>
          <p:cNvPr id="751633" name="Rectangle 17"/>
          <p:cNvSpPr>
            <a:spLocks noChangeArrowheads="1"/>
          </p:cNvSpPr>
          <p:nvPr/>
        </p:nvSpPr>
        <p:spPr bwMode="auto">
          <a:xfrm>
            <a:off x="304800" y="9144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rabicParenR"/>
            </a:pPr>
            <a:r>
              <a:rPr lang="en-US" sz="2800" b="0" i="0">
                <a:latin typeface="Arial" charset="0"/>
              </a:rPr>
              <a:t>Compute a-priori output estimation error residual:</a:t>
            </a: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r>
              <a:rPr lang="en-US" sz="2800" b="0" i="0">
                <a:latin typeface="Arial" charset="0"/>
              </a:rPr>
              <a:t>Compute a-posteriori state estimate:</a:t>
            </a: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r>
              <a:rPr lang="en-US" sz="2800" b="0" i="0">
                <a:latin typeface="Arial" charset="0"/>
              </a:rPr>
              <a:t>Update a-priori state estimate:</a:t>
            </a:r>
          </a:p>
          <a:p>
            <a:pPr marL="533400" indent="-533400">
              <a:lnSpc>
                <a:spcPct val="50000"/>
              </a:lnSpc>
              <a:spcBef>
                <a:spcPct val="20000"/>
              </a:spcBef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Helvetica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/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75162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9436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162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9050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1634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3657600"/>
            <a:ext cx="80121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8126D-6E37-463D-916F-A48B98B596E8}" type="slidenum">
              <a:rPr lang="en-US"/>
              <a:pPr/>
              <a:t>68</a:t>
            </a:fld>
            <a:endParaRPr lang="en-US"/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4572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0" i="0">
                <a:latin typeface="Arial" charset="0"/>
              </a:rPr>
              <a:t>4)	Compute a-posteriori state estimation error covariance: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b="0" i="0">
                <a:latin typeface="Arial" charset="0"/>
              </a:rPr>
              <a:t>5)	Update a-priori state estimation error covariance:</a:t>
            </a:r>
          </a:p>
          <a:p>
            <a:pPr marL="533400" indent="-533400">
              <a:spcBef>
                <a:spcPct val="20000"/>
              </a:spcBef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Helvetica" pitchFamily="34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Kalman Filter Solution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/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 eaLnBrk="1" hangingPunct="1"/>
            <a:endParaRPr lang="en-US"/>
          </a:p>
        </p:txBody>
      </p:sp>
      <p:pic>
        <p:nvPicPr>
          <p:cNvPr id="75265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486400"/>
            <a:ext cx="7258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265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286000"/>
            <a:ext cx="83200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23572" y="1143000"/>
            <a:ext cx="2310443" cy="113488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33724" y="2514600"/>
            <a:ext cx="7187934" cy="155877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24000" y="4495800"/>
            <a:ext cx="4949491" cy="1092422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3311" y="5867400"/>
            <a:ext cx="471185" cy="2077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DE15C-A5D6-44C4-85A7-C0D08A0C58A6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Deterministic– state estimation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 232 Approach: State observer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3" y="2133600"/>
            <a:ext cx="80787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828800" y="3200400"/>
            <a:ext cx="6323013" cy="2895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EAA5-9B43-4A87-80E1-6BC65A094052}" type="slidenum">
              <a:rPr lang="en-US"/>
              <a:pPr/>
              <a:t>70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 err="1">
                <a:latin typeface="Arial" charset="0"/>
              </a:rPr>
              <a:t>Kalman</a:t>
            </a:r>
            <a:r>
              <a:rPr lang="en-US" dirty="0">
                <a:latin typeface="Arial" charset="0"/>
              </a:rPr>
              <a:t> filter algorithm can be written in a different manner, which only involves the    a-priori state estimate and the a-priori estimation error covariance.</a:t>
            </a: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61872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6096000"/>
            <a:ext cx="2041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1874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733800"/>
            <a:ext cx="6064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187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4888" y="4954588"/>
            <a:ext cx="67992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D991-8D09-4821-B77A-0A3F32117998}" type="slidenum">
              <a:rPr lang="en-US"/>
              <a:pPr/>
              <a:t>71</a:t>
            </a:fld>
            <a:endParaRPr lang="en-US"/>
          </a:p>
        </p:txBody>
      </p:sp>
      <p:sp>
        <p:nvSpPr>
          <p:cNvPr id="823298" name="Rectangle 2"/>
          <p:cNvSpPr>
            <a:spLocks noChangeArrowheads="1"/>
          </p:cNvSpPr>
          <p:nvPr/>
        </p:nvSpPr>
        <p:spPr bwMode="auto">
          <a:xfrm>
            <a:off x="4572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Plug 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Into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Solution V-2</a:t>
            </a:r>
          </a:p>
        </p:txBody>
      </p:sp>
      <p:pic>
        <p:nvPicPr>
          <p:cNvPr id="82330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32004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85955" y="4114800"/>
            <a:ext cx="8553104" cy="419483"/>
          </a:xfrm>
          <a:prstGeom prst="rect">
            <a:avLst/>
          </a:prstGeom>
          <a:noFill/>
          <a:ln/>
          <a:effectLst/>
        </p:spPr>
      </p:pic>
      <p:sp>
        <p:nvSpPr>
          <p:cNvPr id="823311" name="Rectangle 15"/>
          <p:cNvSpPr>
            <a:spLocks noChangeArrowheads="1"/>
          </p:cNvSpPr>
          <p:nvPr/>
        </p:nvSpPr>
        <p:spPr bwMode="auto">
          <a:xfrm>
            <a:off x="457200" y="4876800"/>
            <a:ext cx="1747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Arial" charset="0"/>
              </a:rPr>
              <a:t>Results in</a:t>
            </a:r>
          </a:p>
        </p:txBody>
      </p:sp>
      <p:sp>
        <p:nvSpPr>
          <p:cNvPr id="823312" name="Line 16"/>
          <p:cNvSpPr>
            <a:spLocks noChangeShapeType="1"/>
          </p:cNvSpPr>
          <p:nvPr/>
        </p:nvSpPr>
        <p:spPr bwMode="auto">
          <a:xfrm flipH="1">
            <a:off x="3733800" y="24384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331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1524000"/>
            <a:ext cx="6064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60198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781800" y="5257800"/>
            <a:ext cx="1096913" cy="337278"/>
          </a:xfrm>
          <a:prstGeom prst="rect">
            <a:avLst/>
          </a:prstGeom>
          <a:noFill/>
          <a:ln/>
          <a:effectLst/>
        </p:spPr>
      </p:pic>
      <p:sp>
        <p:nvSpPr>
          <p:cNvPr id="17" name="Right Brace 16"/>
          <p:cNvSpPr/>
          <p:nvPr/>
        </p:nvSpPr>
        <p:spPr bwMode="auto">
          <a:xfrm rot="5400000">
            <a:off x="5638800" y="76200"/>
            <a:ext cx="381000" cy="4191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 rot="16200000" flipV="1">
            <a:off x="7086600" y="5410200"/>
            <a:ext cx="457200" cy="762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11" grpId="0"/>
      <p:bldP spid="823312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2444-647A-4D24-9851-1693A243BFAC}" type="slidenum">
              <a:rPr lang="en-US"/>
              <a:pPr/>
              <a:t>72</a:t>
            </a:fld>
            <a:endParaRPr lang="en-US"/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675" y="15240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50" name="Rectangle 10"/>
          <p:cNvSpPr>
            <a:spLocks noChangeArrowheads="1"/>
          </p:cNvSpPr>
          <p:nvPr/>
        </p:nvSpPr>
        <p:spPr bwMode="auto">
          <a:xfrm>
            <a:off x="381000" y="27432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where</a:t>
            </a:r>
          </a:p>
        </p:txBody>
      </p:sp>
      <p:pic>
        <p:nvPicPr>
          <p:cNvPr id="8294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4876800"/>
            <a:ext cx="70739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52" name="AutoShape 12"/>
          <p:cNvSpPr>
            <a:spLocks/>
          </p:cNvSpPr>
          <p:nvPr/>
        </p:nvSpPr>
        <p:spPr bwMode="auto">
          <a:xfrm rot="5400000">
            <a:off x="5143500" y="3162300"/>
            <a:ext cx="609600" cy="5105400"/>
          </a:xfrm>
          <a:prstGeom prst="rightBrace">
            <a:avLst>
              <a:gd name="adj1" fmla="val 6979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945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6172200"/>
            <a:ext cx="8032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657600"/>
            <a:ext cx="2717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0" grpId="0"/>
      <p:bldP spid="82945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F87C-40C0-42ED-9B17-D9A0DAC4336F}" type="slidenum">
              <a:rPr lang="en-US"/>
              <a:pPr/>
              <a:t>73</a:t>
            </a:fld>
            <a:endParaRPr lang="en-US"/>
          </a:p>
        </p:txBody>
      </p:sp>
      <p:sp>
        <p:nvSpPr>
          <p:cNvPr id="763906" name="Rectangle 2"/>
          <p:cNvSpPr>
            <a:spLocks noChangeArrowheads="1"/>
          </p:cNvSpPr>
          <p:nvPr/>
        </p:nvSpPr>
        <p:spPr bwMode="auto">
          <a:xfrm>
            <a:off x="4572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Plugging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Into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Arial" charset="0"/>
              </a:rPr>
              <a:t>Results in the following </a:t>
            </a:r>
          </a:p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	discrete </a:t>
            </a:r>
            <a:r>
              <a:rPr lang="en-US" sz="2800" i="0" dirty="0" err="1">
                <a:latin typeface="Arial" charset="0"/>
              </a:rPr>
              <a:t>Riccati</a:t>
            </a:r>
            <a:r>
              <a:rPr lang="en-US" sz="2800" i="0" dirty="0">
                <a:latin typeface="Arial" charset="0"/>
              </a:rPr>
              <a:t> difference equation: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pic>
        <p:nvPicPr>
          <p:cNvPr id="76391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676400"/>
            <a:ext cx="83200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391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190875"/>
            <a:ext cx="7258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391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375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3915" name="Line 11"/>
          <p:cNvSpPr>
            <a:spLocks noChangeShapeType="1"/>
          </p:cNvSpPr>
          <p:nvPr/>
        </p:nvSpPr>
        <p:spPr bwMode="auto">
          <a:xfrm flipH="1">
            <a:off x="5029200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143500" y="-1104900"/>
            <a:ext cx="762000" cy="6934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5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74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762889" name="Rectangle 9"/>
          <p:cNvSpPr>
            <a:spLocks noChangeArrowheads="1"/>
          </p:cNvSpPr>
          <p:nvPr/>
        </p:nvSpPr>
        <p:spPr bwMode="auto">
          <a:xfrm>
            <a:off x="228600" y="3581400"/>
            <a:ext cx="8763000" cy="297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2896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7244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897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6096000"/>
            <a:ext cx="21177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381000" y="914400"/>
            <a:ext cx="576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pic>
        <p:nvPicPr>
          <p:cNvPr id="762899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19050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900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3810000"/>
            <a:ext cx="70739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2901" name="Rectangle 21"/>
          <p:cNvSpPr>
            <a:spLocks noChangeArrowheads="1"/>
          </p:cNvSpPr>
          <p:nvPr/>
        </p:nvSpPr>
        <p:spPr bwMode="auto">
          <a:xfrm>
            <a:off x="304800" y="1600200"/>
            <a:ext cx="86868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2902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47800" y="26670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99CF-E043-4C98-A685-743739CABFBE}" type="slidenum">
              <a:rPr lang="en-US"/>
              <a:pPr/>
              <a:t>75</a:t>
            </a:fld>
            <a:endParaRPr lang="en-US"/>
          </a:p>
        </p:txBody>
      </p:sp>
      <p:pic>
        <p:nvPicPr>
          <p:cNvPr id="82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813" y="2133600"/>
            <a:ext cx="80787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60" name="Rectangle 12"/>
          <p:cNvSpPr>
            <a:spLocks noChangeArrowheads="1"/>
          </p:cNvSpPr>
          <p:nvPr/>
        </p:nvSpPr>
        <p:spPr bwMode="auto">
          <a:xfrm>
            <a:off x="4800600" y="3429000"/>
            <a:ext cx="1219200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structure as deterministic a-priori observer</a:t>
            </a: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auto">
          <a:xfrm>
            <a:off x="1828800" y="3200400"/>
            <a:ext cx="6323013" cy="2895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54" name="Rectangle 6"/>
          <p:cNvSpPr>
            <a:spLocks noChangeArrowheads="1"/>
          </p:cNvSpPr>
          <p:nvPr/>
        </p:nvSpPr>
        <p:spPr bwMode="auto">
          <a:xfrm>
            <a:off x="5715000" y="4572000"/>
            <a:ext cx="457200" cy="685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12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724400"/>
            <a:ext cx="7048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57" name="Rectangle 9"/>
          <p:cNvSpPr>
            <a:spLocks noChangeArrowheads="1"/>
          </p:cNvSpPr>
          <p:nvPr/>
        </p:nvSpPr>
        <p:spPr bwMode="auto">
          <a:xfrm>
            <a:off x="5486400" y="3581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125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3657600"/>
            <a:ext cx="89693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3400" y="4637088"/>
            <a:ext cx="7620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189288"/>
            <a:ext cx="730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302-78BE-476F-97B0-BEB4010E6370}" type="slidenum">
              <a:rPr lang="en-US"/>
              <a:pPr/>
              <a:t>76</a:t>
            </a:fld>
            <a:endParaRPr lang="en-US"/>
          </a:p>
        </p:txBody>
      </p:sp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V-1 (Review)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228600" y="4114800"/>
            <a:ext cx="86868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595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5959" name="Rectangle 7"/>
          <p:cNvSpPr>
            <a:spLocks noChangeArrowheads="1"/>
          </p:cNvSpPr>
          <p:nvPr/>
        </p:nvSpPr>
        <p:spPr bwMode="auto">
          <a:xfrm>
            <a:off x="381000" y="9144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A-posteriori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304800" y="16002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59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3200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2514600"/>
            <a:ext cx="5257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1828800"/>
            <a:ext cx="49577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8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4343400"/>
            <a:ext cx="67865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C91-AD86-4671-A100-B639813D51B2}" type="slidenum">
              <a:rPr lang="en-US"/>
              <a:pPr/>
              <a:t>77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V-1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A-posteriori estimator as output</a:t>
            </a:r>
          </a:p>
        </p:txBody>
      </p:sp>
      <p:pic>
        <p:nvPicPr>
          <p:cNvPr id="82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8382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7086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3276600" y="43434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2590800" y="4800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822280" name="Text Box 8"/>
          <p:cNvSpPr txBox="1">
            <a:spLocks noChangeArrowheads="1"/>
          </p:cNvSpPr>
          <p:nvPr/>
        </p:nvSpPr>
        <p:spPr bwMode="auto">
          <a:xfrm>
            <a:off x="7543800" y="4191000"/>
            <a:ext cx="3905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4495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latin typeface="+mj-lt"/>
              </a:rPr>
              <a:t>-1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78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Filter, State Space Form</a:t>
            </a:r>
          </a:p>
        </p:txBody>
      </p:sp>
      <p:pic>
        <p:nvPicPr>
          <p:cNvPr id="76290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3276600"/>
            <a:ext cx="3657600" cy="30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 bwMode="auto">
          <a:xfrm>
            <a:off x="3886200" y="3048000"/>
            <a:ext cx="381000" cy="914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9689" y="4572000"/>
            <a:ext cx="8379519" cy="1083752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0648" y="1447800"/>
            <a:ext cx="6823154" cy="10838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79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Filter, State Space Form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03411" y="1219200"/>
            <a:ext cx="8092075" cy="1845526"/>
          </a:xfrm>
          <a:prstGeom prst="rect">
            <a:avLst/>
          </a:prstGeom>
          <a:noFill/>
          <a:ln/>
          <a:effectLst/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29000"/>
            <a:ext cx="868680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10668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505200"/>
            <a:ext cx="67865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4343400"/>
            <a:ext cx="6955383" cy="6077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1FFD5-F169-4D86-B27E-4CCC5336E3F0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Deterministic– state observer feedback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766888"/>
            <a:ext cx="7772400" cy="3856037"/>
          </a:xfrm>
          <a:noFill/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67000" y="2590800"/>
            <a:ext cx="5334000" cy="228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80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(KF) Properties 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KF is a linear </a:t>
            </a:r>
            <a:r>
              <a:rPr lang="en-US" b="1" dirty="0"/>
              <a:t>time varying </a:t>
            </a:r>
            <a:r>
              <a:rPr lang="en-US" dirty="0"/>
              <a:t>estimator, even when the system is LTI and the noises are WSS</a:t>
            </a:r>
          </a:p>
          <a:p>
            <a:r>
              <a:rPr lang="en-US" dirty="0"/>
              <a:t>The KF is the </a:t>
            </a:r>
            <a:r>
              <a:rPr lang="en-US" b="1" dirty="0"/>
              <a:t>optimal</a:t>
            </a:r>
            <a:r>
              <a:rPr lang="en-US" dirty="0"/>
              <a:t> </a:t>
            </a:r>
            <a:r>
              <a:rPr lang="en-US" b="1" dirty="0"/>
              <a:t>state estimator</a:t>
            </a:r>
            <a:r>
              <a:rPr lang="en-US" dirty="0"/>
              <a:t> when the input and measurement noises are Gaussian.</a:t>
            </a:r>
          </a:p>
          <a:p>
            <a:r>
              <a:rPr lang="en-US" dirty="0"/>
              <a:t>The KF is still the </a:t>
            </a:r>
            <a:r>
              <a:rPr lang="en-US" b="1" dirty="0"/>
              <a:t>optimal </a:t>
            </a:r>
            <a:r>
              <a:rPr lang="en-US" b="1" i="1" u="sng" dirty="0"/>
              <a:t>linear</a:t>
            </a:r>
            <a:r>
              <a:rPr lang="en-US" b="1" dirty="0"/>
              <a:t> state</a:t>
            </a:r>
            <a:r>
              <a:rPr lang="en-US" dirty="0"/>
              <a:t> </a:t>
            </a:r>
            <a:r>
              <a:rPr lang="en-US" b="1" dirty="0"/>
              <a:t>estimator</a:t>
            </a:r>
            <a:r>
              <a:rPr lang="en-US" dirty="0"/>
              <a:t> even when the input and measurement noises are </a:t>
            </a:r>
            <a:r>
              <a:rPr lang="en-US" b="1" dirty="0"/>
              <a:t>not</a:t>
            </a:r>
            <a:r>
              <a:rPr lang="en-US" dirty="0"/>
              <a:t> Gaussian.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81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(KF) Properties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52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KF a-priori output error (</a:t>
            </a:r>
            <a:r>
              <a:rPr lang="en-US" i="1" dirty="0"/>
              <a:t>a-priori</a:t>
            </a:r>
            <a:r>
              <a:rPr lang="en-US" dirty="0"/>
              <a:t> </a:t>
            </a:r>
            <a:r>
              <a:rPr lang="en-US" i="1" dirty="0"/>
              <a:t>output residual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2057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2667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b="0" i="0" kern="0" dirty="0">
                <a:latin typeface="+mn-lt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often called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0" noProof="0" dirty="0">
                <a:latin typeface="+mn-lt"/>
              </a:rPr>
              <a:t>the</a:t>
            </a:r>
            <a:r>
              <a:rPr lang="en-US" sz="2800" i="0" kern="0" noProof="0" dirty="0">
                <a:latin typeface="+mn-lt"/>
              </a:rPr>
              <a:t> </a:t>
            </a:r>
            <a:r>
              <a:rPr lang="en-US" sz="2800" b="1" u="sng" kern="0" noProof="0" dirty="0">
                <a:latin typeface="+mn-lt"/>
              </a:rPr>
              <a:t>innovation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sz="2000" i="0" kern="0" dirty="0">
              <a:solidFill>
                <a:srgbClr val="000000"/>
              </a:solidFill>
              <a:latin typeface="Helvetic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0" i="0" kern="0" dirty="0">
                <a:solidFill>
                  <a:srgbClr val="000000"/>
                </a:solidFill>
                <a:latin typeface="Helvetica"/>
              </a:rPr>
              <a:t>it contains only the “new information” in </a:t>
            </a:r>
            <a:r>
              <a:rPr lang="en-US" sz="2800" b="0" kern="0" dirty="0">
                <a:solidFill>
                  <a:srgbClr val="000000"/>
                </a:solidFill>
                <a:latin typeface="Century Schoolbook" pitchFamily="18" charset="0"/>
              </a:rPr>
              <a:t>y(k)</a:t>
            </a:r>
            <a:endParaRPr lang="en-US" sz="2800" b="0" u="sng" kern="0" noProof="0" dirty="0">
              <a:latin typeface="Century Schoolbook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419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Moreover,</a:t>
            </a:r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5105400"/>
            <a:ext cx="6724735" cy="552108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5867400"/>
            <a:ext cx="511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i.e.                is an uncorrelated RVS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867400"/>
            <a:ext cx="952182" cy="3806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82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(KF) Properties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0" i="0" kern="0" dirty="0">
                <a:latin typeface="+mn-lt"/>
              </a:rPr>
              <a:t>By least squares property 1,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" y="3581400"/>
            <a:ext cx="3677046" cy="49492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3733800"/>
            <a:ext cx="876444" cy="304800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219200" y="4419600"/>
            <a:ext cx="5601327" cy="476685"/>
          </a:xfrm>
          <a:prstGeom prst="rect">
            <a:avLst/>
          </a:prstGeom>
          <a:noFill/>
          <a:ln/>
          <a:effectLst/>
        </p:spPr>
      </p:pic>
      <p:sp>
        <p:nvSpPr>
          <p:cNvPr id="21" name="Right Arrow 20"/>
          <p:cNvSpPr/>
          <p:nvPr/>
        </p:nvSpPr>
        <p:spPr bwMode="auto">
          <a:xfrm>
            <a:off x="533400" y="54864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219200" y="5334000"/>
            <a:ext cx="3658009" cy="494975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4495800"/>
            <a:ext cx="876444" cy="30480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5486400"/>
            <a:ext cx="876444" cy="3048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533400" y="9906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Proof: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5000" y="990600"/>
            <a:ext cx="330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It suffices to show that 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52600" y="1524000"/>
            <a:ext cx="3658009" cy="49497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1600200"/>
            <a:ext cx="876444" cy="304800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609600" y="2286000"/>
            <a:ext cx="197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By causality, 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590800" y="2286000"/>
            <a:ext cx="3486547" cy="476686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2438400"/>
            <a:ext cx="876444" cy="304800"/>
          </a:xfrm>
          <a:prstGeom prst="rect">
            <a:avLst/>
          </a:prstGeom>
          <a:noFill/>
          <a:ln/>
          <a:effectLst/>
        </p:spPr>
      </p:pic>
      <p:sp>
        <p:nvSpPr>
          <p:cNvPr id="33" name="Right Arrow 32"/>
          <p:cNvSpPr/>
          <p:nvPr/>
        </p:nvSpPr>
        <p:spPr bwMode="auto">
          <a:xfrm>
            <a:off x="533400" y="45720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7" grpId="0"/>
      <p:bldP spid="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31EC-0AA7-453D-B154-5518CE79B3C3}" type="slidenum">
              <a:rPr lang="en-US"/>
              <a:pPr/>
              <a:t>83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We will assume, without loss of generality that the control input is zero, i.e.</a:t>
            </a:r>
          </a:p>
          <a:p>
            <a:pPr>
              <a:buFontTx/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79053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8475" y="3124200"/>
            <a:ext cx="5607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0538" name="Rectangle 10"/>
          <p:cNvSpPr>
            <a:spLocks noChangeArrowheads="1"/>
          </p:cNvSpPr>
          <p:nvPr/>
        </p:nvSpPr>
        <p:spPr bwMode="auto">
          <a:xfrm>
            <a:off x="685800" y="2667000"/>
            <a:ext cx="1231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>
                <a:latin typeface="Helvetica" pitchFamily="34" charset="0"/>
              </a:rPr>
              <a:t> Plant:</a:t>
            </a:r>
          </a:p>
        </p:txBody>
      </p:sp>
      <p:pic>
        <p:nvPicPr>
          <p:cNvPr id="7905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2133600"/>
            <a:ext cx="15192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05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3000" y="2133600"/>
            <a:ext cx="20732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4343400"/>
            <a:ext cx="2891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>
                <a:latin typeface="Helvetica" pitchFamily="34" charset="0"/>
              </a:rPr>
              <a:t> </a:t>
            </a:r>
            <a:r>
              <a:rPr lang="en-US" b="1" i="0" dirty="0" err="1">
                <a:latin typeface="Helvetica" pitchFamily="34" charset="0"/>
              </a:rPr>
              <a:t>Kalman</a:t>
            </a:r>
            <a:r>
              <a:rPr lang="en-US" b="1" i="0" dirty="0">
                <a:latin typeface="Helvetica" pitchFamily="34" charset="0"/>
              </a:rPr>
              <a:t> filter V-2: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67059" y="5105400"/>
            <a:ext cx="5981331" cy="38062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90800" y="5867400"/>
            <a:ext cx="2663651" cy="3572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8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1FD4-C3C6-4FD9-8C6C-4D4054B8C61E}" type="slidenum">
              <a:rPr lang="en-US"/>
              <a:pPr/>
              <a:t>84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dirty="0"/>
              <a:t>KF as an innovations filter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41" name="Oval 5"/>
          <p:cNvSpPr>
            <a:spLocks noChangeArrowheads="1"/>
          </p:cNvSpPr>
          <p:nvPr/>
        </p:nvSpPr>
        <p:spPr bwMode="auto">
          <a:xfrm>
            <a:off x="3048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2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3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21836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chemeClr val="accent2"/>
                </a:solidFill>
                <a:latin typeface="+mj-lt"/>
              </a:rPr>
              <a:t>Uncorrelated </a:t>
            </a:r>
          </a:p>
          <a:p>
            <a:r>
              <a:rPr lang="en-US" b="1" i="0" dirty="0">
                <a:solidFill>
                  <a:schemeClr val="accent2"/>
                </a:solidFill>
                <a:latin typeface="+mj-lt"/>
              </a:rPr>
              <a:t>noise input</a:t>
            </a: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2667000" y="55626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latin typeface="+mj-lt"/>
              </a:rPr>
              <a:t>Correlated </a:t>
            </a:r>
          </a:p>
          <a:p>
            <a:pPr algn="ctr"/>
            <a:r>
              <a:rPr lang="en-US" b="1" i="0" dirty="0">
                <a:solidFill>
                  <a:srgbClr val="FF0000"/>
                </a:solidFill>
                <a:latin typeface="+mj-lt"/>
              </a:rPr>
              <a:t>noise output</a:t>
            </a: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6811629" y="5334000"/>
            <a:ext cx="2084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accent2"/>
                </a:solidFill>
                <a:latin typeface="+mj-lt"/>
              </a:rPr>
              <a:t>Uncorrelated</a:t>
            </a:r>
          </a:p>
          <a:p>
            <a:pPr algn="r"/>
            <a:r>
              <a:rPr lang="en-US" b="1" i="0" dirty="0">
                <a:solidFill>
                  <a:schemeClr val="accent2"/>
                </a:solidFill>
                <a:latin typeface="+mj-lt"/>
              </a:rPr>
              <a:t>noise output</a:t>
            </a:r>
          </a:p>
        </p:txBody>
      </p:sp>
      <p:sp>
        <p:nvSpPr>
          <p:cNvPr id="859147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59148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29400" y="6248400"/>
            <a:ext cx="2314538" cy="30748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932" y="6019800"/>
            <a:ext cx="1711554" cy="70853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67825" y="990600"/>
            <a:ext cx="2713549" cy="3407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2" grpId="0" animBg="1"/>
      <p:bldP spid="859143" grpId="0" animBg="1"/>
      <p:bldP spid="859145" grpId="0"/>
      <p:bldP spid="859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695E1-8888-4ADE-A697-FB6C85663C83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Stochastic State Estimation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System is now contaminated by noise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47700" y="5105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0" i="0">
                <a:latin typeface="Helvetica" pitchFamily="34" charset="0"/>
              </a:rPr>
              <a:t>Two random disturbances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476"/>
  <p:tag name="DEFAULTHEIGHT" val="5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05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|YZ} \tilde{X}_{|YZ}}}&#10;= \Lambda_{_{\tilde{X}_{|Y} \tilde{X}_{|Y}}}&#10;- \Lambda_{_{\tilde{X}_{|Y} \tilde{Z}_{|Y}}} &#10;\Lambda_{_{\tilde{Z}_{|Y} \tilde{Z}_{|Y}}}^{-1} &#10;\Lambda_{_{\tilde{Z}_{|Y} \tilde{X}_{|Y}}}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9"/>
  <p:tag name="PICTUREFILESIZE" val="238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(k) = M(k)&#10;- \Lambda_{_{\tilde{x}^o(k) \tilde{y}^o(k) }}&#10;\Lambda_{_{\tilde{y}^o(k) \tilde{y}^o(k) }}^{-1} &#10;\Lambda_{_{\tilde{y}^o(k) \tilde{x}^o(k) }}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1"/>
  <p:tag name="PICTUREFILESIZE" val="2751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\xh(0|-1) = E\{ x(0) 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4"/>
  <p:tag name="PICTUREFILESIZE" val="1459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^o(0) = x(0) - 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4"/>
  <p:tag name="PICTUREFILESIZE" val="819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(0) &amp;= \Lambda_{\tilde{x}^o(0) \tilde{x}^o(0)}  \\[.5em]&#10;&amp;=  E\{ (x(0) - x_o) (x(0) - x_o)^T \}\\[.5em]&#10;&amp;= X_o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3003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 x_o= E\{x(0)\} \ne x(0)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18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x(0)\} = x_o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705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70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y(0) 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544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E\{ C\, x(0) + v(0) 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96"/>
  <p:tag name="PICTUREFILESIZE" val="969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\xh^o(0) = C x_o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815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0) = y(0) - C \hat{x}^o(0) = C x(0) + v(0) - C \hat{x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2239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C \tilde{x}^o(0) + v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826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0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62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0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6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 x}}(0,0) = X_o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749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\left(\tilde{x}^o(0) \right)_{_{| (\tilde{y}^o(0)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568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hat{x}^o(0) + \Lambda_{_{\tilde{x}^o(0) \tilde{y}^o(0) }} 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053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0) \} = 0, \ E \{ \tilde{y}^o(0)\} = 0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349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^o(0) \tilde{y}^o(0) 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584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0) \left [ C \, \xt^o(0) + v(0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98"/>
  <p:tag name="PICTUREFILESIZE" val="1560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0) \xt^{oT}(0)\} \, C^T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237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M(0) \, C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90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50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E\{ \xt^o(0) \yt^{oT}(0) \}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102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8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E\{ \xt^o(0) v^T(0) \} = 0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1201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\Lambda_{_{\tilde{x}^o(0) \tilde{y}^o(0) }} 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374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y}^o(0) \tilde{y}^o(0) 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584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E\{ \yt^o(0) \yt^{oT}(0) \}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99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left [ C \, \xt^o(0) + v(0) \right ] \left [ C \, \xt^o(0) + v(0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3"/>
  <p:tag name="PICTUREFILESIZE" val="1903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E\{ \xt^o(0) \xt^{oT}(0)\} \, C^T  + E\{ v(0) v^T(0) 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6"/>
  <p:tag name="PICTUREFILESIZE" val="2102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\, M(0) \, C^T + V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955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50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300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E\{ \xt^o(0) v^T(0) \} = 0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120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05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M(0) C^T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7"/>
  <p:tag name="PICTUREFILESIZE" val="2212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\Lambda_{_{\tilde{x}^o(0) \tilde{y}^o(0) }} 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374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0)  &amp;=&amp; \xh^o(0) +  M(0) C^T \left [ C\, M(0) C^T + V(0) \right ]^{-1}  \yt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5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528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535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0) C^T + V(0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56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0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62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0)  &amp;=&amp; \xh^o(0) +  M(0) C^T \left [ C\, M(0) C^T + V(0) \right ]^{-1}  \yt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\{ \xt(0) \xt^T(0) \}  = \Lambda_{\xt(0)\xt(0)}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583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0)  &amp;=&amp; x(0) - \xh(0)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6"/>
  <p:tag name="PICTUREFILESIZE" val="959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E\{ \xt(0) \xt^T(0) \}  = \Lambda_{\xt(0)\xt(0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858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E\{ \xt(0) \xt^T(0) \}  = \Lambda_{\xt(0)\xt(0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858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Lambda_{_{\tilde{x}(0) \tilde{x}(0) }}&#10;= \Lambda_{_{\tilde{x}^o(0) \tilde{x}^o(0) }}&#10;- \Lambda_{_{\tilde{x}^o(0) \tilde{y}^o(0) }} &#10;\ \Lambda_{_{\tilde{y}^o(0) \tilde{y}^o(0) }}^{-1}&#10;\ \Lambda_{_{\tilde{y}^o(0) \tilde{x}^o(0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2665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Lambda_{_{\tilde{X}_{|YZ} \tilde{X}_{|YZ} }}&#10;= \Lambda_{_{\tilde{X}_{|Y} \tilde{X}_{|Y} }}&#10;- \Lambda_{_{\tilde{X}_{|Y} \tilde{Z}_{|Y} }} &#10;\ \Lambda_{_{\tilde{Z}_{|Y} \tilde{Z}_{|Y} }}^{-1}&#10;\ \Lambda_{_{\tilde{Z}_{|Y} \tilde{X}_{|Y}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6"/>
  <p:tag name="PICTUREFILESIZE" val="2408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E\{ \xt(0) \xt^T(0) \}  = \Lambda_{\xt(0)\xt(0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858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Lambda_{_{\tilde{x}(0) \tilde{x}(0) }}&#10;= \Lambda_{_{\tilde{x}^o(0) \tilde{x}^o(0) }}&#10;- \Lambda_{_{\tilde{x}^o(0) \tilde{y}^o(0) }} &#10;\ \Lambda_{_{\tilde{y}^o(0) \tilde{y}^o(0) }}^{-1}&#10;\ \Lambda_{_{\tilde{y}^o(0) \tilde{x}^o(0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266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l) = E\{ w(k+l)w^T(k)\} = W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5"/>
  <p:tag name="PICTUREFILESIZE" val="2355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M(0) - M(0) C^T \left [ C M(0) C^T + V(0) \right ]^{-1}&#10;C M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958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535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0) C^T + V(0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56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50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M(0) - M(0) C^T \left [ C M(0) C^T + V(0) \right ]^{-1}&#10;C M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958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0)  &amp;=&amp; \xh^o(0) +  M(0) C^T \left [ C\, M(0) C^T + V(0) \right ]^{-1}  \yt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5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= \xh(1|0) = E\{ x(1) | y(0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2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wv}}(k,l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656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28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= E\{ \xt^o(1)\xt^{oT}(1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14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= \xh(1|0) = E\{ x(1) | y(0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20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1)  &amp;=&amp;  A\, x(0)   + B \, u(0)  +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8"/>
  <p:tag name="PICTUREFILESIZE" val="152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|0)  &amp;=&amp;  A\, \xh(0|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362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1)  &amp;=&amp;  A\, x(0)   + B \, u(0)  +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8"/>
  <p:tag name="PICTUREFILESIZE" val="152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xt^o(1)  &amp;=&amp;  A\, \xt(0)   + 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226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^o(1) = x(1) - \xh^o(1)&#10;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84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vv}}(k,l) = E\{ v(k+l)v^T(k)\} = V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4"/>
  <p:tag name="PICTUREFILESIZE" val="2198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\{ \tilde{x}^o(1) \tilde{x}^{oT}(1) \}   &amp;=  A\, E\{ \tilde{x}(0) \tilde{x}^T(0)\} A^T \\[2em]&#10;&amp; \quad  +  B_w\, E\{ w(0)w^T(0) \} B^T_w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3879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xt^o(1)  &amp;=&amp;  A\, \xt(0)   + 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226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= E\{ \xt^o(1)\xt^{oT}(1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14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(0) w^T(0)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0"/>
  <p:tag name="PICTUREFILESIZE" val="892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3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6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= E\{ \xt^o(1)\xt^{oT}(1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14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(x(0) - x_o ) w^T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3076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y(1)|y(0) 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835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E\{ C\, x(1) + v(1) | y(0)\} 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22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x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480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C \, E \{ x(1)|y(0) \}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53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31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&amp;=&amp; C \, \x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4"/>
  <p:tag name="PICTUREFILESIZE" val="817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\y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980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087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1)  &amp;=&amp;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24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1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2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(x(0) - x_o ) v^T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266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087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1) = \hat{x}^o(1) + \left(\tilde{x}^o(1) \right)_{_{| (\tilde{y}^o(1)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475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hat{x}^o(1) + \Lambda_{_{\tilde{x}^o(1) \tilde{y}^o(1) }} &#10;\ \Lambda_{_{\tilde{y}^o(1) \tilde{y}^o(1) }}^{-1} \ \tilde{y}^o(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896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1) \} = 0, \ E \{ \tilde{y}^o(1)\} = 0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298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31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&amp;=&amp; C \, \x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4"/>
  <p:tag name="PICTUREFILESIZE" val="817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\y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980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\xt^o(1) + v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77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w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76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x(1) + v(1) - C\, \xh^o(1)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1156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31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0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96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y(0) \yt^{oT}(1) \} &amp;=&amp;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1069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32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y(1)|y(0) 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835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xt^o(1)\yt^o(1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629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&amp;=&amp; \xh^o(1) +  \Lambda_{_{\xt^o(1) \yt^o(1)}}  &#10;\Lambda_{_{\yt^o(1) \yt^o(1)}}^{-1} \, 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0"/>
  <p:tag name="PICTUREFILESIZE" val="2214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xt^o(1)\yt^o(1)} &amp;=&amp; E\{ \xt^o(1) \yt^{oT}(1)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07"/>
  <p:tag name="PICTUREFILESIZE" val="1653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1) \left [ C \, \xt^o(1) + v(1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98"/>
  <p:tag name="PICTUREFILESIZE" val="1463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v(k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4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1) \xt^{oT}(1)\} \, C^T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172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M(1) \, C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49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1) v^T(1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987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(1)\yt^o(1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99"/>
  <p:tag name="PICTUREFILESIZE" val="627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(1)\yt^o(1)}&amp;=&amp; E\{ \yt^o(1) \yt^{oT}(1)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05"/>
  <p:tag name="PICTUREFILESIZE" val="1682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left [ C \, \xt^o(1) + v(1) \right ] \left [ C \, \xt^o(1) + v(1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3"/>
  <p:tag name="PICTUREFILESIZE" val="1779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E\{ \xt^o(1) \xt^{oT}(1)\} \, C^T  + E\{ v(1) v^T(1) 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6"/>
  <p:tag name="PICTUREFILESIZE" val="1999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\, M(1) \, C^T + V(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914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1) v^T(1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59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1) &amp;=&amp; \xh^o(1) +  M(1) \, C^T\,&#10;\Lambda_{_{\yt^o(1) \yt^o(1)}}^{-1} \, \yt^o(1)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2176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&amp;=&amp; \xh^o(1) +  \Lambda_{_{\xt^o(1) \yt^o(1)}}  &#10;\Lambda_{_{\yt^o(1) \yt^o(1)}}^{-1} \, 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0"/>
  <p:tag name="PICTUREFILESIZE" val="2214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 &amp;=&amp; \xh^o(1) +  M(1) C^T \left [ C\, M(1) C^T + V(1) \right ]^{-1}  \yt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263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090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99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1) C^T + V(1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993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1)  &amp;=&amp;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24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1)  &amp;=&amp; \xh^o(1) +  M(1) C^T \left [ C\, M(1) C^T + V(1) \right ]^{-1}  \yt^o(1)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9"/>
  <p:tag name="PICTUREFILESIZE" val="2269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087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xt^o(1)  &amp;=&amp;  A\, \xt(0)   + 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226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1)  &amp;=&amp; x(1) - \xh(1)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6"/>
  <p:tag name="PICTUREFILESIZE" val="864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E\{ \xt(1) \xt^T(1) \}  = \Lambda_{\xt(1)\xt(1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736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E\{ \xt(1) \xt^T(1) \}  = \Lambda_{\xt(1)\xt(1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736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99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1) C^T + V(1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9938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M(1) - M(1) C^T \left [ C M(1) C^T + V(1) \right ]^{-1}&#10;C M(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78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{ y(k) \} \hspace{1em} k = 0,\, 1 \, \cdots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785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xt(1)\xt(1)} &amp;=&amp; \Lambda_{\xt^o(1) \xt^o(1)} -&#10;\Lambda_{\xt^o(1) \yt^o(1)} \Lambda_{\yt^o(1) \yt^o(1)}^{-1} \Lambda_{\yt^o(1) \xt^o(1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71"/>
  <p:tag name="PICTUREFILESIZE" val="3018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646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090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M(1) - M(1) C^T \left [ C M(1) C^T + V(1) \right ]^{-1}&#10;C M(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782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 &amp;=&amp; \xh^o(1) +  M(1) C^T \left [ C\, M(1) C^T + V(1) \right ]^{-1}  \yt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263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 M(k) C^T \left [ C\, M(k) C^T + V(k) \right ]^{-1}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3"/>
  <p:tag name="PICTUREFILESIZE" val="2840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38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 A\, Z(k) A^T    + B_w W(k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888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  &amp;=&amp; M(k) - M(k) C^T \left [ C M(k) C^T + V(k) \right ]^{-1}&#10;C M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0"/>
  <p:tag name="PICTUREFILESIZE" val="2799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hat{x}^o(0) = x_0 \\&#10;&amp; M(0) = X_0 \\&#10;&amp; \textrm{for } k = 0,1,2,\ldots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1916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textrm{obtain measurement } y(k) \\&#10;&amp; \tilde{y}^o(k) = y(k) - C \hat{x}^o(k) \\&#10;&amp; \hat{x}(k) = \hat{x}^o(k) + M(k) C^T [CM(k) C^T + V(k)]^{-1} \tilde{y}^o(k) \\&#10;&amp; Z(k) = M(k) - M(k) C^T [CM(k) C^T + V(k)]^{-1} CM(k) \\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8164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hat{x}^o(k+1) = A\hat{x}(k) + Bu(k) \\&#10;&amp; M(k+1) = A Z(k) A^T + B_w W(k) B_w^T \\&#10;&amp; \textrm{wait for next measurement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58"/>
  <p:tag name="PICTUREFILESIZE" val="4508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textrm{end 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"/>
  <p:tag name="PICTUREFILESIZE" val="170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407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= M(k) C^T \left [ C\, M(k) C^T + V(k) \right ]^{-1}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81"/>
  <p:tag name="PICTUREFILESIZE" val="18447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82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^o(k+1)  &amp;=&amp;  A\, \left [ \xh^o(k)   + F(k) \yt^o(k) \right ] + B \, u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9"/>
  <p:tag name="PICTUREFILESIZE" val="2037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407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\, F(k) 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92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9"/>
  <p:tag name="PICTUREFILESIZE" val="2266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F(k)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747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  &amp;=&amp; M(k) - M(k) C^T \left [ C M(k) C^T + V(k) \right ]^{-1}&#10;C M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0"/>
  <p:tag name="PICTUREFILESIZE" val="2799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 A\, Z(k) A^T    + B_w W(k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888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72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1"/>
  <p:tag name="PICTUREFILESIZE" val="4659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9"/>
  <p:tag name="PICTUREFILESIZE" val="2266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204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98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Y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6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Y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29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407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2}&#10;\begin{document}&#10;&#10;\begin{align*}&#10;\hat{x}^o(k+1) &amp; = [A - L(k) C] \hat{x}^o(k) + Bu(k) + L(k) y(k) \\&#10;\hat{x}(k) &amp; = [I - F(k) C] \hat{x}^o(k) + F(k)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4359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2}&#10;\begin{document}&#10;&#10;\begin{align*}&#10;\hat{x}^o(k+1) &amp; = A \hat{x}^o(k) + Bu(k) + L(k) \tilde{y}^o(k) \\&#10;\hat{x}(k) &amp; = \hat{x}^o(k) + F(k) \tilde{y}^o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3751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^o(k+1) &amp; = [A - L(k) C] \hat{x}^o(k)&#10;+ \begin{bmatrix} B &amp; L(k) \end{bmatrix}&#10;\begin{bmatrix} u(k) \\ y(k) \end{bmatrix} \\&#10;\hat{x}(k) &amp; = [I - F(k) C] \hat{x}^o(k)&#10;+ \begin{bmatrix} 0 &amp; F(k) \end{bmatrix}&#10;\begin{bmatrix} u(k) \\ y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5488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6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L(k)  \ = \ A M(k) C^T \left [ C\, M(k) C^T + V(k) \right ]^{-1} 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2"/>
  <p:tag name="PICTUREFILESIZE" val="2249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y}^o \tilde{y}^o}}(k,j) &#10;= [CM(k) C^T + V(k) ] \delta(j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159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92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xt^o(k) \yt^{oT}(j)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1182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 \{ [ C\tilde{x}^o(k) + v(k) ] \tilde{y}^{oT}(j) \} = 0&#10;$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699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 \yt^o(k) \yt^{oT}(j)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20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5"/>
  <p:tag name="PICTUREFILESIZE" val="1007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 \yt^o(k) \yt^{oT}(j)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205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 v(k) \tilde{y}^{oT}(j)\}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1087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3"/>
  <p:tag name="PICTUREFILESIZE" val="2667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4376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0,\,1,\,\cdots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34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k+1) = A\hat{x}^o(k) + L(k) \tilde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5758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y}^o(k) = C \hat{x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94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M(k)C^T +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42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V(k) &amp; 0 \\ 0 &amp; W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1059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= (zI - A)^{-1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74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|j) = E\{ x(k) | Y_j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9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=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199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&gt;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249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&lt;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247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|j) = E\{ x(k) | Y_j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9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= 0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100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 = \xh(k|k-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96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^o(k) = \xt(k|k-1) = x(k) - \xh^o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0"/>
  <p:tag name="PICTUREFILESIZE" val="1671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{k-1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00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y(0),\,y(1),\,\cdots,\,y(k-1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55"/>
  <p:tag name="PICTUREFILESIZE" val="1186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 (k) = \xh(k|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85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{k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62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 (k) = \xt(k|k ) = x(k) - \xh 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284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y(0),\,y(1),\,\cdots,\,y(k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107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) &amp;=&amp; E\{ \xt^o (k)\xt^{oT}(k)\} \\[.5em]&#10;&amp;=&amp; E\{ \xt (k|k-1)\xt^T(k|k-1)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0"/>
  <p:tag name="PICTUREFILESIZE" val="305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k) &amp;=&amp; - K\, x(k) + r(k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119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 &amp;=&amp; E\{ \xt (k)\xt^T(k)\} \\[.5em]&#10;&amp;=&amp; E\{ \xt (k|k)\xt^T(k|k)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2672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|j) = E\{ x(k) | Y_j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99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 = \xh(k|k-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964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 (k) = \xh(k|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85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y}^o(k) = E \{ y(k) | Y_{k-1} 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210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^o(k) = x(k) - \hat{x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13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(k) = x(k) -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1014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(k) = \Lambda_{_{\tilde{x}^o(k) \tilde{x}^o(k)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1104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(k) = \Lambda_{_{\tilde{x}(k) \tilde{x}(k)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96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(k)  &amp;=&amp; r_o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468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k) = y(k) - \hat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014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ace} \: Z(k) &amp;\le&amp; {\rm trace} \: M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58"/>
  <p:tag name="PICTUREFILESIZE" val="1386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\{ \| \xt (k)\|^2\} \le E\{ \| \xt^o (k)\|^2\}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511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^o(0) = \xh(0|-1) = E\{ x(0) \} = x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1463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\xh(0|-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9"/>
  <p:tag name="PICTUREFILESIZE" val="74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E\{ \xt^o (0)\xt^{oT}(0)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59"/>
  <p:tag name="PICTUREFILESIZE" val="1436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13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E\{ (x(0) - x_o) (x(0) - x_o)^T 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09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6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7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9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38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9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4"/>
  <p:tag name="PICTUREFILESIZE" val="337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8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 = \xh(k|k-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964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= \xh(k|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85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l) =  W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6"/>
  <p:tag name="PICTUREFILESIZE" val="124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vv}}(k,l) = V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3"/>
  <p:tag name="PICTUREFILESIZE" val="1135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v}}(k,l) = 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661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wx}}(0,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87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vx}}(0,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44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8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k)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77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k)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27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\tilde{x}^o(k) \right)_{_{| (\tilde{y}^o(k)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919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33384</TotalTime>
  <Words>1685</Words>
  <Application>Microsoft Office PowerPoint</Application>
  <PresentationFormat>On-screen Show (4:3)</PresentationFormat>
  <Paragraphs>611</Paragraphs>
  <Slides>84</Slides>
  <Notes>83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Default Design</vt:lpstr>
      <vt:lpstr>ME 233 Advanced Control II    Lecture 7  Discrete Time Kalman Filter </vt:lpstr>
      <vt:lpstr>Course Outline</vt:lpstr>
      <vt:lpstr>Wiener Filtering</vt:lpstr>
      <vt:lpstr>Rudy  Kalman:  </vt:lpstr>
      <vt:lpstr>Deterministic - state feedback</vt:lpstr>
      <vt:lpstr>Deterministic - state feedback</vt:lpstr>
      <vt:lpstr>Deterministic– state estimation</vt:lpstr>
      <vt:lpstr>Deterministic– state observer feedback</vt:lpstr>
      <vt:lpstr>Stochastic State Estimation</vt:lpstr>
      <vt:lpstr>Stochastic State Estimation</vt:lpstr>
      <vt:lpstr>Stochastic State Estimation</vt:lpstr>
      <vt:lpstr>Stochastic state model</vt:lpstr>
      <vt:lpstr>Initial Conditions</vt:lpstr>
      <vt:lpstr>Noises</vt:lpstr>
      <vt:lpstr>Noises</vt:lpstr>
      <vt:lpstr>Output Measurements</vt:lpstr>
      <vt:lpstr>Notation so far …</vt:lpstr>
      <vt:lpstr>Kalman Filter Objective</vt:lpstr>
      <vt:lpstr>Conditional state estimation</vt:lpstr>
      <vt:lpstr>Conditional state estimation</vt:lpstr>
      <vt:lpstr>A-priori state estimate  (one step prediction)</vt:lpstr>
      <vt:lpstr>A-posteriori state estimate (filtering)</vt:lpstr>
      <vt:lpstr>State Estimate Covariances</vt:lpstr>
      <vt:lpstr>Summary of estimate notation</vt:lpstr>
      <vt:lpstr>Summary of estimate error notation</vt:lpstr>
      <vt:lpstr>State Estimate Covariances</vt:lpstr>
      <vt:lpstr>Initial Conditions for a-priori estimate</vt:lpstr>
      <vt:lpstr>Initial Conditions for a-priori estimate</vt:lpstr>
      <vt:lpstr>Kalman Filter Solution</vt:lpstr>
      <vt:lpstr>Kalman Filter Solution</vt:lpstr>
      <vt:lpstr>Kalman Filter Solution</vt:lpstr>
      <vt:lpstr>Kalman Filter Solution</vt:lpstr>
      <vt:lpstr>We will use property 3 of least squares estimation</vt:lpstr>
      <vt:lpstr>We will use property 3 of least squares estimation</vt:lpstr>
      <vt:lpstr>We will use property 3 of least squares estimation</vt:lpstr>
      <vt:lpstr>We will use property 3 of least squares estimation</vt:lpstr>
      <vt:lpstr>Kalman Filter Solution: k = 0 </vt:lpstr>
      <vt:lpstr>Kalman Filter Solution: k = 0</vt:lpstr>
      <vt:lpstr>Kalman Filter Solution: k = 0</vt:lpstr>
      <vt:lpstr>Kalman Filter Solution: k = 0</vt:lpstr>
      <vt:lpstr>             </vt:lpstr>
      <vt:lpstr>PowerPoint Presentation</vt:lpstr>
      <vt:lpstr>Kalman Filter Solution: k = 0</vt:lpstr>
      <vt:lpstr>Kalman Filter Solution: k = 0</vt:lpstr>
      <vt:lpstr>Kalman Filter Solution: k = 0</vt:lpstr>
      <vt:lpstr>Kalman Filter Solution: k = 0</vt:lpstr>
      <vt:lpstr>Kalman Filter Solution: k = 0</vt:lpstr>
      <vt:lpstr>Kalman Filter Solution: k = 0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PowerPoint Presentation</vt:lpstr>
      <vt:lpstr>Kalman Filter Solution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</vt:lpstr>
      <vt:lpstr>Kalman Filter Solution</vt:lpstr>
      <vt:lpstr>Kalman filter implementation</vt:lpstr>
      <vt:lpstr>Kalman Filter Solution V-2</vt:lpstr>
      <vt:lpstr>Kalman Filter Solution V-2</vt:lpstr>
      <vt:lpstr>Kalman Filter Solution V-2</vt:lpstr>
      <vt:lpstr>Kalman Filter Solution V-2</vt:lpstr>
      <vt:lpstr>Kalman Filter Solution V-2</vt:lpstr>
      <vt:lpstr>Kalman Filter Solution V-2</vt:lpstr>
      <vt:lpstr>Kalman Filter Solution V-1 (Review)</vt:lpstr>
      <vt:lpstr>Kalman Filter Solution V-1</vt:lpstr>
      <vt:lpstr>Kalman Filter, State Space Form</vt:lpstr>
      <vt:lpstr>Kalman Filter, State Space Form</vt:lpstr>
      <vt:lpstr>Kalman Filter (KF) Properties </vt:lpstr>
      <vt:lpstr>Kalman Filter (KF) Properties</vt:lpstr>
      <vt:lpstr>Kalman Filter (KF) Properties </vt:lpstr>
      <vt:lpstr>KF as an innovations filter</vt:lpstr>
      <vt:lpstr>KF as an innovations filter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474</cp:revision>
  <dcterms:created xsi:type="dcterms:W3CDTF">2003-05-19T17:57:23Z</dcterms:created>
  <dcterms:modified xsi:type="dcterms:W3CDTF">2016-02-16T22:08:51Z</dcterms:modified>
</cp:coreProperties>
</file>