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3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5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7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0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1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42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4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4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6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7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4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49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5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1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5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5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5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5.xml" ContentType="application/vnd.openxmlformats-officedocument.presentationml.notesSlide+xml"/>
  <Override PartName="/ppt/tags/tag287.xml" ContentType="application/vnd.openxmlformats-officedocument.presentationml.tags+xml"/>
  <Override PartName="/ppt/notesSlides/notesSlide5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5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59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60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6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62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6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4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65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66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67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8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69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7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7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1066" r:id="rId3"/>
    <p:sldId id="1141" r:id="rId4"/>
    <p:sldId id="1067" r:id="rId5"/>
    <p:sldId id="1069" r:id="rId6"/>
    <p:sldId id="1065" r:id="rId7"/>
    <p:sldId id="1068" r:id="rId8"/>
    <p:sldId id="1038" r:id="rId9"/>
    <p:sldId id="1070" r:id="rId10"/>
    <p:sldId id="1072" r:id="rId11"/>
    <p:sldId id="1080" r:id="rId12"/>
    <p:sldId id="1078" r:id="rId13"/>
    <p:sldId id="1079" r:id="rId14"/>
    <p:sldId id="1081" r:id="rId15"/>
    <p:sldId id="1082" r:id="rId16"/>
    <p:sldId id="1071" r:id="rId17"/>
    <p:sldId id="1131" r:id="rId18"/>
    <p:sldId id="1136" r:id="rId19"/>
    <p:sldId id="1095" r:id="rId20"/>
    <p:sldId id="1096" r:id="rId21"/>
    <p:sldId id="1097" r:id="rId22"/>
    <p:sldId id="1144" r:id="rId23"/>
    <p:sldId id="1077" r:id="rId24"/>
    <p:sldId id="1099" r:id="rId25"/>
    <p:sldId id="1100" r:id="rId26"/>
    <p:sldId id="1101" r:id="rId27"/>
    <p:sldId id="1102" r:id="rId28"/>
    <p:sldId id="1103" r:id="rId29"/>
    <p:sldId id="1104" r:id="rId30"/>
    <p:sldId id="1139" r:id="rId31"/>
    <p:sldId id="1129" r:id="rId32"/>
    <p:sldId id="1137" r:id="rId33"/>
    <p:sldId id="1138" r:id="rId34"/>
    <p:sldId id="1130" r:id="rId35"/>
    <p:sldId id="1133" r:id="rId36"/>
    <p:sldId id="1145" r:id="rId37"/>
    <p:sldId id="1132" r:id="rId38"/>
    <p:sldId id="1134" r:id="rId39"/>
    <p:sldId id="1135" r:id="rId40"/>
    <p:sldId id="1146" r:id="rId41"/>
    <p:sldId id="1155" r:id="rId42"/>
    <p:sldId id="1154" r:id="rId43"/>
    <p:sldId id="1111" r:id="rId44"/>
    <p:sldId id="1126" r:id="rId45"/>
    <p:sldId id="1124" r:id="rId46"/>
    <p:sldId id="1114" r:id="rId47"/>
    <p:sldId id="1115" r:id="rId48"/>
    <p:sldId id="1117" r:id="rId49"/>
    <p:sldId id="1118" r:id="rId50"/>
    <p:sldId id="1119" r:id="rId51"/>
    <p:sldId id="1127" r:id="rId52"/>
    <p:sldId id="1125" r:id="rId53"/>
    <p:sldId id="1123" r:id="rId54"/>
    <p:sldId id="1087" r:id="rId55"/>
    <p:sldId id="1088" r:id="rId56"/>
    <p:sldId id="1089" r:id="rId57"/>
    <p:sldId id="1090" r:id="rId58"/>
    <p:sldId id="1091" r:id="rId59"/>
    <p:sldId id="1093" r:id="rId60"/>
    <p:sldId id="1147" r:id="rId61"/>
    <p:sldId id="1148" r:id="rId62"/>
    <p:sldId id="1149" r:id="rId63"/>
    <p:sldId id="1151" r:id="rId64"/>
    <p:sldId id="1152" r:id="rId65"/>
    <p:sldId id="1153" r:id="rId66"/>
    <p:sldId id="1073" r:id="rId67"/>
    <p:sldId id="1083" r:id="rId68"/>
    <p:sldId id="1085" r:id="rId69"/>
    <p:sldId id="1040" r:id="rId70"/>
    <p:sldId id="979" r:id="rId71"/>
    <p:sldId id="1017" r:id="rId72"/>
    <p:sldId id="989" r:id="rId73"/>
    <p:sldId id="1015" r:id="rId74"/>
    <p:sldId id="982" r:id="rId75"/>
    <p:sldId id="1016" r:id="rId76"/>
    <p:sldId id="987" r:id="rId77"/>
    <p:sldId id="986" r:id="rId78"/>
    <p:sldId id="983" r:id="rId79"/>
    <p:sldId id="1021" r:id="rId80"/>
    <p:sldId id="1018" r:id="rId81"/>
    <p:sldId id="1019" r:id="rId82"/>
    <p:sldId id="1061" r:id="rId83"/>
    <p:sldId id="1034" r:id="rId84"/>
    <p:sldId id="1020" r:id="rId85"/>
    <p:sldId id="1022" r:id="rId86"/>
    <p:sldId id="1023" r:id="rId87"/>
    <p:sldId id="1035" r:id="rId88"/>
    <p:sldId id="1024" r:id="rId89"/>
    <p:sldId id="1025" r:id="rId90"/>
    <p:sldId id="1026" r:id="rId91"/>
  </p:sldIdLst>
  <p:sldSz cx="9144000" cy="6858000" type="screen4x3"/>
  <p:notesSz cx="9296400" cy="6858000"/>
  <p:custDataLst>
    <p:tags r:id="rId9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77" autoAdjust="0"/>
  </p:normalViewPr>
  <p:slideViewPr>
    <p:cSldViewPr>
      <p:cViewPr>
        <p:scale>
          <a:sx n="80" d="100"/>
          <a:sy n="80" d="100"/>
        </p:scale>
        <p:origin x="-7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202" y="-96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113" y="1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515809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113" y="6515809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fld id="{906DD737-5BFE-4A97-A957-C2E4468EF4C7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75783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9988" y="0"/>
            <a:ext cx="4073629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3063" y="49053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1039" y="3270884"/>
            <a:ext cx="679153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540589"/>
            <a:ext cx="4075783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9988" y="6540589"/>
            <a:ext cx="407362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fld id="{B28D277E-BB00-4122-93B5-0CA8F288AB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8BB64-50AC-47E9-8F92-0D0EFA80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41A06-A346-4AD3-9B39-23D3AE542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6678-2F57-4C4C-9A85-F9D7BEB6D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C276-56FD-4094-81F9-9516D28BE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68B32-8ADE-4F7C-8192-203E29A99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0A9E3-9799-4C97-8589-EDC4342E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F10C-1A35-40C7-9467-8CAF749CB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80B1-7E46-4A7F-BE37-9823AB265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6D1E-4739-4A1A-9771-068A63AA0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9A1FD-4E68-4C96-81EC-8BEDF9962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71868-ACB4-406F-921C-DC1A0A1AA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4DAFBBDF-CCAC-4D6D-8FB4-92A45B44EF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4.xml"/><Relationship Id="rId7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0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emf"/><Relationship Id="rId3" Type="http://schemas.openxmlformats.org/officeDocument/2006/relationships/tags" Target="../tags/tag4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9.png"/><Relationship Id="rId5" Type="http://schemas.openxmlformats.org/officeDocument/2006/relationships/tags" Target="../tags/tag44.xml"/><Relationship Id="rId10" Type="http://schemas.openxmlformats.org/officeDocument/2006/relationships/image" Target="../media/image24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6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4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61.xml"/><Relationship Id="rId10" Type="http://schemas.openxmlformats.org/officeDocument/2006/relationships/image" Target="../media/image43.png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8.xml"/><Relationship Id="rId7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2.xml"/><Relationship Id="rId7" Type="http://schemas.openxmlformats.org/officeDocument/2006/relationships/image" Target="../media/image5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73.xml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6.xml"/><Relationship Id="rId7" Type="http://schemas.openxmlformats.org/officeDocument/2006/relationships/image" Target="../media/image5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6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81.xml"/><Relationship Id="rId10" Type="http://schemas.openxmlformats.org/officeDocument/2006/relationships/image" Target="../media/image60.png"/><Relationship Id="rId4" Type="http://schemas.openxmlformats.org/officeDocument/2006/relationships/tags" Target="../tags/tag80.xml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87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92.xml"/><Relationship Id="rId7" Type="http://schemas.openxmlformats.org/officeDocument/2006/relationships/image" Target="../media/image6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93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6.xml"/><Relationship Id="rId7" Type="http://schemas.openxmlformats.org/officeDocument/2006/relationships/image" Target="../media/image6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7.xml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77.png"/><Relationship Id="rId4" Type="http://schemas.openxmlformats.org/officeDocument/2006/relationships/tags" Target="../tags/tag102.xml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75.png"/><Relationship Id="rId5" Type="http://schemas.openxmlformats.org/officeDocument/2006/relationships/tags" Target="../tags/tag109.xml"/><Relationship Id="rId10" Type="http://schemas.openxmlformats.org/officeDocument/2006/relationships/image" Target="../media/image76.png"/><Relationship Id="rId4" Type="http://schemas.openxmlformats.org/officeDocument/2006/relationships/tags" Target="../tags/tag108.xml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3.xml"/><Relationship Id="rId7" Type="http://schemas.openxmlformats.org/officeDocument/2006/relationships/image" Target="../media/image6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115.xml"/><Relationship Id="rId10" Type="http://schemas.openxmlformats.org/officeDocument/2006/relationships/image" Target="../media/image44.png"/><Relationship Id="rId4" Type="http://schemas.openxmlformats.org/officeDocument/2006/relationships/tags" Target="../tags/tag114.xm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8.xml"/><Relationship Id="rId7" Type="http://schemas.openxmlformats.org/officeDocument/2006/relationships/image" Target="../media/image8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120.xml"/><Relationship Id="rId10" Type="http://schemas.openxmlformats.org/officeDocument/2006/relationships/image" Target="../media/image83.png"/><Relationship Id="rId4" Type="http://schemas.openxmlformats.org/officeDocument/2006/relationships/tags" Target="../tags/tag119.xml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8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6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1.xml"/><Relationship Id="rId7" Type="http://schemas.openxmlformats.org/officeDocument/2006/relationships/image" Target="../media/image5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4.xml"/><Relationship Id="rId7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137.xml"/><Relationship Id="rId7" Type="http://schemas.openxmlformats.org/officeDocument/2006/relationships/image" Target="../media/image88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38.xml"/><Relationship Id="rId9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2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2.xml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4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47.xml"/><Relationship Id="rId10" Type="http://schemas.openxmlformats.org/officeDocument/2006/relationships/image" Target="../media/image97.png"/><Relationship Id="rId4" Type="http://schemas.openxmlformats.org/officeDocument/2006/relationships/tags" Target="../tags/tag146.xml"/><Relationship Id="rId9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10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52.xml"/><Relationship Id="rId10" Type="http://schemas.openxmlformats.org/officeDocument/2006/relationships/image" Target="../media/image102.png"/><Relationship Id="rId4" Type="http://schemas.openxmlformats.org/officeDocument/2006/relationships/tags" Target="../tags/tag151.xml"/><Relationship Id="rId9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55.xml"/><Relationship Id="rId7" Type="http://schemas.openxmlformats.org/officeDocument/2006/relationships/image" Target="../media/image10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10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88.png"/><Relationship Id="rId5" Type="http://schemas.openxmlformats.org/officeDocument/2006/relationships/tags" Target="../tags/tag160.xml"/><Relationship Id="rId10" Type="http://schemas.openxmlformats.org/officeDocument/2006/relationships/image" Target="../media/image108.png"/><Relationship Id="rId4" Type="http://schemas.openxmlformats.org/officeDocument/2006/relationships/tags" Target="../tags/tag159.xml"/><Relationship Id="rId9" Type="http://schemas.openxmlformats.org/officeDocument/2006/relationships/image" Target="../media/image107.png"/><Relationship Id="rId1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07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12.png"/><Relationship Id="rId5" Type="http://schemas.openxmlformats.org/officeDocument/2006/relationships/tags" Target="../tags/tag166.xml"/><Relationship Id="rId10" Type="http://schemas.openxmlformats.org/officeDocument/2006/relationships/image" Target="../media/image110.png"/><Relationship Id="rId4" Type="http://schemas.openxmlformats.org/officeDocument/2006/relationships/tags" Target="../tags/tag165.xml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0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101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72.xml"/><Relationship Id="rId10" Type="http://schemas.openxmlformats.org/officeDocument/2006/relationships/image" Target="../media/image90.png"/><Relationship Id="rId4" Type="http://schemas.openxmlformats.org/officeDocument/2006/relationships/tags" Target="../tags/tag171.xml"/><Relationship Id="rId9" Type="http://schemas.openxmlformats.org/officeDocument/2006/relationships/image" Target="../media/image1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5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17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7.xml"/><Relationship Id="rId10" Type="http://schemas.openxmlformats.org/officeDocument/2006/relationships/image" Target="../media/image115.png"/><Relationship Id="rId4" Type="http://schemas.openxmlformats.org/officeDocument/2006/relationships/tags" Target="../tags/tag176.xml"/><Relationship Id="rId9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80.xml"/><Relationship Id="rId7" Type="http://schemas.openxmlformats.org/officeDocument/2006/relationships/image" Target="../media/image119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83.xml"/><Relationship Id="rId7" Type="http://schemas.openxmlformats.org/officeDocument/2006/relationships/image" Target="../media/image114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84.xml"/><Relationship Id="rId9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87.xml"/><Relationship Id="rId7" Type="http://schemas.openxmlformats.org/officeDocument/2006/relationships/image" Target="../media/image122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5.png"/><Relationship Id="rId4" Type="http://schemas.openxmlformats.org/officeDocument/2006/relationships/tags" Target="../tags/tag188.xml"/><Relationship Id="rId9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27.emf"/><Relationship Id="rId17" Type="http://schemas.openxmlformats.org/officeDocument/2006/relationships/image" Target="../media/image132.png"/><Relationship Id="rId2" Type="http://schemas.openxmlformats.org/officeDocument/2006/relationships/tags" Target="../tags/tag190.xml"/><Relationship Id="rId16" Type="http://schemas.openxmlformats.org/officeDocument/2006/relationships/image" Target="../media/image131.png"/><Relationship Id="rId20" Type="http://schemas.openxmlformats.org/officeDocument/2006/relationships/image" Target="../media/image67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image" Target="../media/image126.emf"/><Relationship Id="rId5" Type="http://schemas.openxmlformats.org/officeDocument/2006/relationships/tags" Target="../tags/tag193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4.xml"/><Relationship Id="rId19" Type="http://schemas.openxmlformats.org/officeDocument/2006/relationships/image" Target="../media/image134.png"/><Relationship Id="rId4" Type="http://schemas.openxmlformats.org/officeDocument/2006/relationships/tags" Target="../tags/tag1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136.emf"/><Relationship Id="rId17" Type="http://schemas.openxmlformats.org/officeDocument/2006/relationships/image" Target="../media/image132.png"/><Relationship Id="rId2" Type="http://schemas.openxmlformats.org/officeDocument/2006/relationships/tags" Target="../tags/tag198.xml"/><Relationship Id="rId16" Type="http://schemas.openxmlformats.org/officeDocument/2006/relationships/image" Target="../media/image131.png"/><Relationship Id="rId20" Type="http://schemas.openxmlformats.org/officeDocument/2006/relationships/image" Target="../media/image137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35.emf"/><Relationship Id="rId5" Type="http://schemas.openxmlformats.org/officeDocument/2006/relationships/tags" Target="../tags/tag201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5.xml"/><Relationship Id="rId19" Type="http://schemas.openxmlformats.org/officeDocument/2006/relationships/image" Target="../media/image134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39.emf"/><Relationship Id="rId17" Type="http://schemas.openxmlformats.org/officeDocument/2006/relationships/image" Target="../media/image132.png"/><Relationship Id="rId2" Type="http://schemas.openxmlformats.org/officeDocument/2006/relationships/tags" Target="../tags/tag206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38.emf"/><Relationship Id="rId5" Type="http://schemas.openxmlformats.org/officeDocument/2006/relationships/tags" Target="../tags/tag209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6.xml"/><Relationship Id="rId19" Type="http://schemas.openxmlformats.org/officeDocument/2006/relationships/image" Target="../media/image134.png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42.emf"/><Relationship Id="rId17" Type="http://schemas.openxmlformats.org/officeDocument/2006/relationships/image" Target="../media/image132.png"/><Relationship Id="rId2" Type="http://schemas.openxmlformats.org/officeDocument/2006/relationships/tags" Target="../tags/tag214.xml"/><Relationship Id="rId16" Type="http://schemas.openxmlformats.org/officeDocument/2006/relationships/image" Target="../media/image131.png"/><Relationship Id="rId20" Type="http://schemas.openxmlformats.org/officeDocument/2006/relationships/image" Target="../media/image143.png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41.emf"/><Relationship Id="rId5" Type="http://schemas.openxmlformats.org/officeDocument/2006/relationships/tags" Target="../tags/tag217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7.xml"/><Relationship Id="rId19" Type="http://schemas.openxmlformats.org/officeDocument/2006/relationships/image" Target="../media/image134.pn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../media/image147.png"/><Relationship Id="rId5" Type="http://schemas.openxmlformats.org/officeDocument/2006/relationships/tags" Target="../tags/tag227.xml"/><Relationship Id="rId10" Type="http://schemas.openxmlformats.org/officeDocument/2006/relationships/image" Target="../media/image146.png"/><Relationship Id="rId4" Type="http://schemas.openxmlformats.org/officeDocument/2006/relationships/tags" Target="../tags/tag226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153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152.png"/><Relationship Id="rId5" Type="http://schemas.openxmlformats.org/officeDocument/2006/relationships/tags" Target="../tags/tag233.xml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tags" Target="../tags/tag232.xml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38.xml"/><Relationship Id="rId7" Type="http://schemas.openxmlformats.org/officeDocument/2006/relationships/image" Target="../media/image158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image" Target="../media/image1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9" Type="http://schemas.openxmlformats.org/officeDocument/2006/relationships/image" Target="../media/image1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tags" Target="../tags/tag241.xml"/><Relationship Id="rId16" Type="http://schemas.openxmlformats.org/officeDocument/2006/relationships/image" Target="../media/image162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157.png"/><Relationship Id="rId5" Type="http://schemas.openxmlformats.org/officeDocument/2006/relationships/tags" Target="../tags/tag244.xml"/><Relationship Id="rId15" Type="http://schemas.openxmlformats.org/officeDocument/2006/relationships/image" Target="../media/image1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5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16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tags" Target="../tags/tag251.xml"/><Relationship Id="rId7" Type="http://schemas.openxmlformats.org/officeDocument/2006/relationships/image" Target="../media/image166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image" Target="../media/image16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5" Type="http://schemas.openxmlformats.org/officeDocument/2006/relationships/tags" Target="../tags/tag257.xml"/><Relationship Id="rId10" Type="http://schemas.openxmlformats.org/officeDocument/2006/relationships/image" Target="../media/image170.png"/><Relationship Id="rId4" Type="http://schemas.openxmlformats.org/officeDocument/2006/relationships/tags" Target="../tags/tag256.xml"/><Relationship Id="rId9" Type="http://schemas.openxmlformats.org/officeDocument/2006/relationships/image" Target="../media/image1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0.xml"/><Relationship Id="rId7" Type="http://schemas.openxmlformats.org/officeDocument/2006/relationships/image" Target="../media/image30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49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9.png"/><Relationship Id="rId4" Type="http://schemas.openxmlformats.org/officeDocument/2006/relationships/tags" Target="../tags/tag261.xml"/><Relationship Id="rId9" Type="http://schemas.openxmlformats.org/officeDocument/2006/relationships/image" Target="../media/image17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175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image" Target="../media/image174.png"/><Relationship Id="rId5" Type="http://schemas.openxmlformats.org/officeDocument/2006/relationships/tags" Target="../tags/tag266.xml"/><Relationship Id="rId15" Type="http://schemas.openxmlformats.org/officeDocument/2006/relationships/image" Target="../media/image172.png"/><Relationship Id="rId10" Type="http://schemas.openxmlformats.org/officeDocument/2006/relationships/image" Target="../media/image173.png"/><Relationship Id="rId4" Type="http://schemas.openxmlformats.org/officeDocument/2006/relationships/tags" Target="../tags/tag265.xml"/><Relationship Id="rId9" Type="http://schemas.openxmlformats.org/officeDocument/2006/relationships/notesSlide" Target="../notesSlides/notesSlide50.xml"/><Relationship Id="rId1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1.xml"/><Relationship Id="rId7" Type="http://schemas.openxmlformats.org/officeDocument/2006/relationships/image" Target="../media/image177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176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52.xml"/><Relationship Id="rId12" Type="http://schemas.openxmlformats.org/officeDocument/2006/relationships/image" Target="../media/image182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276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9.xml"/><Relationship Id="rId7" Type="http://schemas.openxmlformats.org/officeDocument/2006/relationships/image" Target="../media/image184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183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185.png"/><Relationship Id="rId5" Type="http://schemas.openxmlformats.org/officeDocument/2006/relationships/image" Target="../media/image181.png"/><Relationship Id="rId4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tags" Target="../tags/tag284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90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86.xml"/><Relationship Id="rId10" Type="http://schemas.openxmlformats.org/officeDocument/2006/relationships/image" Target="../media/image188.png"/><Relationship Id="rId4" Type="http://schemas.openxmlformats.org/officeDocument/2006/relationships/tags" Target="../tags/tag285.xml"/><Relationship Id="rId9" Type="http://schemas.openxmlformats.org/officeDocument/2006/relationships/image" Target="../media/image18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7.xml"/><Relationship Id="rId4" Type="http://schemas.openxmlformats.org/officeDocument/2006/relationships/image" Target="../media/image19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tags" Target="../tags/tag29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2.xml"/><Relationship Id="rId10" Type="http://schemas.openxmlformats.org/officeDocument/2006/relationships/image" Target="../media/image194.png"/><Relationship Id="rId4" Type="http://schemas.openxmlformats.org/officeDocument/2006/relationships/tags" Target="../tags/tag291.xml"/><Relationship Id="rId9" Type="http://schemas.openxmlformats.org/officeDocument/2006/relationships/image" Target="../media/image19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95.xml"/><Relationship Id="rId7" Type="http://schemas.openxmlformats.org/officeDocument/2006/relationships/image" Target="../media/image196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92.png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8.xml"/><Relationship Id="rId7" Type="http://schemas.openxmlformats.org/officeDocument/2006/relationships/image" Target="../media/image18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1.xml"/><Relationship Id="rId7" Type="http://schemas.openxmlformats.org/officeDocument/2006/relationships/image" Target="../media/image186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4.xml"/><Relationship Id="rId7" Type="http://schemas.openxmlformats.org/officeDocument/2006/relationships/image" Target="../media/image199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305.xml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tags" Target="../tags/tag308.xml"/><Relationship Id="rId7" Type="http://schemas.openxmlformats.org/officeDocument/2006/relationships/image" Target="../media/image92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4.png"/><Relationship Id="rId4" Type="http://schemas.openxmlformats.org/officeDocument/2006/relationships/tags" Target="../tags/tag309.xml"/><Relationship Id="rId9" Type="http://schemas.openxmlformats.org/officeDocument/2006/relationships/image" Target="../media/image20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14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82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316.xml"/><Relationship Id="rId10" Type="http://schemas.openxmlformats.org/officeDocument/2006/relationships/image" Target="../media/image205.png"/><Relationship Id="rId4" Type="http://schemas.openxmlformats.org/officeDocument/2006/relationships/tags" Target="../tags/tag315.xml"/><Relationship Id="rId9" Type="http://schemas.openxmlformats.org/officeDocument/2006/relationships/image" Target="../media/image2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9.xml"/><Relationship Id="rId7" Type="http://schemas.openxmlformats.org/officeDocument/2006/relationships/image" Target="../media/image209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6.xml"/><Relationship Id="rId13" Type="http://schemas.openxmlformats.org/officeDocument/2006/relationships/image" Target="../media/image215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4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213.png"/><Relationship Id="rId5" Type="http://schemas.openxmlformats.org/officeDocument/2006/relationships/tags" Target="../tags/tag324.xml"/><Relationship Id="rId10" Type="http://schemas.openxmlformats.org/officeDocument/2006/relationships/image" Target="../media/image212.png"/><Relationship Id="rId4" Type="http://schemas.openxmlformats.org/officeDocument/2006/relationships/tags" Target="../tags/tag323.xml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28.xml"/><Relationship Id="rId7" Type="http://schemas.openxmlformats.org/officeDocument/2006/relationships/notesSlide" Target="../notesSlides/notesSlide67.xml"/><Relationship Id="rId12" Type="http://schemas.openxmlformats.org/officeDocument/2006/relationships/image" Target="../media/image218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330.xml"/><Relationship Id="rId10" Type="http://schemas.openxmlformats.org/officeDocument/2006/relationships/image" Target="../media/image50.png"/><Relationship Id="rId4" Type="http://schemas.openxmlformats.org/officeDocument/2006/relationships/tags" Target="../tags/tag329.xml"/><Relationship Id="rId9" Type="http://schemas.openxmlformats.org/officeDocument/2006/relationships/image" Target="../media/image20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333.xml"/><Relationship Id="rId7" Type="http://schemas.openxmlformats.org/officeDocument/2006/relationships/image" Target="../media/image219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4.png"/><Relationship Id="rId4" Type="http://schemas.openxmlformats.org/officeDocument/2006/relationships/tags" Target="../tags/tag334.xml"/><Relationship Id="rId9" Type="http://schemas.openxmlformats.org/officeDocument/2006/relationships/image" Target="../media/image22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tags" Target="../tags/tag337.xml"/><Relationship Id="rId7" Type="http://schemas.openxmlformats.org/officeDocument/2006/relationships/image" Target="../media/image221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3.png"/><Relationship Id="rId4" Type="http://schemas.openxmlformats.org/officeDocument/2006/relationships/tags" Target="../tags/tag338.xml"/><Relationship Id="rId9" Type="http://schemas.openxmlformats.org/officeDocument/2006/relationships/image" Target="../media/image22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tags" Target="../tags/tag341.xml"/><Relationship Id="rId7" Type="http://schemas.openxmlformats.org/officeDocument/2006/relationships/image" Target="../media/image225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image" Target="../media/image22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6.xml"/><Relationship Id="rId7" Type="http://schemas.openxmlformats.org/officeDocument/2006/relationships/image" Target="../media/image225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8.png"/><Relationship Id="rId4" Type="http://schemas.openxmlformats.org/officeDocument/2006/relationships/tags" Target="../tags/tag347.xml"/><Relationship Id="rId9" Type="http://schemas.openxmlformats.org/officeDocument/2006/relationships/image" Target="../media/image2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8D8D-FDCA-4278-B62E-4F02B50B60D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Parameter Convergence in </a:t>
            </a:r>
            <a:br>
              <a:rPr lang="en-US" dirty="0"/>
            </a:br>
            <a:r>
              <a:rPr lang="en-US" dirty="0"/>
              <a:t>Least Squares Estimation</a:t>
            </a:r>
            <a:br>
              <a:rPr lang="en-US" dirty="0"/>
            </a:b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Persistence of Excitation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>
                <a:latin typeface="+mj-lt"/>
              </a:rPr>
              <a:t>TexPoint fonts used in EMF. </a:t>
            </a:r>
          </a:p>
          <a:p>
            <a:r>
              <a:rPr lang="en-US" i="0">
                <a:latin typeface="+mj-lt"/>
              </a:rPr>
              <a:t>Read the TexPoint manual before you delete this box.: </a:t>
            </a:r>
            <a:r>
              <a:rPr lang="en-US" i="0">
                <a:latin typeface="CMMI10"/>
              </a:rPr>
              <a:t>A</a:t>
            </a:r>
            <a:r>
              <a:rPr lang="en-US" i="0">
                <a:latin typeface="CMMI7"/>
              </a:rPr>
              <a:t>A</a:t>
            </a:r>
            <a:r>
              <a:rPr lang="en-US" i="0">
                <a:latin typeface="CMR10"/>
              </a:rPr>
              <a:t>A</a:t>
            </a:r>
            <a:r>
              <a:rPr lang="en-US" i="0">
                <a:latin typeface="CMSY7"/>
              </a:rPr>
              <a:t>A</a:t>
            </a:r>
            <a:r>
              <a:rPr lang="en-US" i="0">
                <a:latin typeface="CMR7"/>
              </a:rPr>
              <a:t>A</a:t>
            </a:r>
            <a:r>
              <a:rPr lang="en-US" i="0">
                <a:latin typeface="CMSY10ORIG"/>
              </a:rPr>
              <a:t>A</a:t>
            </a:r>
            <a:r>
              <a:rPr lang="en-US" i="0">
                <a:latin typeface="CMMI5"/>
              </a:rPr>
              <a:t>A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Brace 15"/>
          <p:cNvSpPr/>
          <p:nvPr/>
        </p:nvSpPr>
        <p:spPr bwMode="auto">
          <a:xfrm>
            <a:off x="5715000" y="40386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2672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5638800" y="51816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54864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381000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67537" y="3962400"/>
            <a:ext cx="3015948" cy="21863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7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334000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" y="3810000"/>
            <a:ext cx="53447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Where the  </a:t>
            </a:r>
            <a:r>
              <a:rPr lang="en-US" sz="2800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correlation</a:t>
            </a:r>
          </a:p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is:</a:t>
            </a:r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43600" y="3886200"/>
            <a:ext cx="2286000" cy="5029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Since the steady-state parameter error satisfies</a:t>
            </a:r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905000"/>
            <a:ext cx="4114800" cy="5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3352800"/>
            <a:ext cx="3429000" cy="571869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495800" y="3429000"/>
            <a:ext cx="6096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638800" y="3429000"/>
            <a:ext cx="3102700" cy="59191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vector              is 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persistently exciting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5638800"/>
            <a:ext cx="3429000" cy="57186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81400" y="4648200"/>
            <a:ext cx="755488" cy="3683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Persistence of Excitation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conditions that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dirty="0">
                <a:latin typeface="+mj-lt"/>
              </a:rPr>
              <a:t>must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to guarantee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	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814269" y="1524000"/>
            <a:ext cx="3135112" cy="2272689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4102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0" y="60960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1828800" y="1295400"/>
            <a:ext cx="6858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52600" y="1371600"/>
            <a:ext cx="762000" cy="410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and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</a:t>
            </a:r>
            <a:r>
              <a:rPr lang="en-US" sz="2800" dirty="0">
                <a:latin typeface="Bookman Old Style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</a:t>
            </a:r>
            <a:r>
              <a:rPr lang="en-US" sz="2800" i="0" kern="0" dirty="0">
                <a:latin typeface="+mn-lt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0653" y="3352800"/>
            <a:ext cx="5712600" cy="1732464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4343400" y="51816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86400" y="5486400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present and past</a:t>
            </a:r>
          </a:p>
          <a:p>
            <a:r>
              <a:rPr lang="en-US" dirty="0"/>
              <a:t>values of u(k)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and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 x n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excitation matrix: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5940" y="4648200"/>
            <a:ext cx="6600718" cy="1034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1905000"/>
            <a:ext cx="5712600" cy="173246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27432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Time average of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11807" y="6096000"/>
            <a:ext cx="1770392" cy="397285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 rot="16200000">
            <a:off x="4991100" y="3009900"/>
            <a:ext cx="457200" cy="57150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Excitation (PE)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input sequence </a:t>
            </a:r>
            <a:r>
              <a:rPr lang="en-US" i="1" dirty="0">
                <a:latin typeface="Bookman Old Style" pitchFamily="18" charset="0"/>
              </a:rPr>
              <a:t>u(k)</a:t>
            </a:r>
            <a:r>
              <a:rPr lang="en-US" dirty="0"/>
              <a:t>         </a:t>
            </a:r>
          </a:p>
          <a:p>
            <a:endParaRPr lang="en-US" sz="1400" dirty="0"/>
          </a:p>
          <a:p>
            <a:pPr>
              <a:buNone/>
            </a:pPr>
            <a:r>
              <a:rPr lang="en-US" dirty="0"/>
              <a:t>is </a:t>
            </a:r>
            <a:r>
              <a:rPr lang="en-US" b="1" u="sng" dirty="0"/>
              <a:t>persistently exciting</a:t>
            </a:r>
            <a:r>
              <a:rPr lang="en-US" b="1" dirty="0"/>
              <a:t> </a:t>
            </a:r>
            <a:r>
              <a:rPr lang="en-US" dirty="0"/>
              <a:t>of order </a:t>
            </a:r>
            <a:r>
              <a:rPr lang="en-US" i="1" dirty="0">
                <a:latin typeface="Bookman Old Style" pitchFamily="18" charset="0"/>
              </a:rPr>
              <a:t>n </a:t>
            </a:r>
            <a:r>
              <a:rPr lang="en-US" dirty="0">
                <a:latin typeface="+mj-lt"/>
              </a:rPr>
              <a:t>if</a:t>
            </a:r>
            <a:endParaRPr lang="en-US" b="1" dirty="0">
              <a:latin typeface="+mj-lt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i="1" kern="1200" dirty="0">
                <a:solidFill>
                  <a:srgbClr val="000000"/>
                </a:solidFill>
                <a:latin typeface="Bookman Old Style" pitchFamily="18" charset="0"/>
              </a:rPr>
              <a:t>n x n </a:t>
            </a:r>
            <a:r>
              <a:rPr lang="en-US" dirty="0"/>
              <a:t>excitation matrix is </a:t>
            </a:r>
            <a:r>
              <a:rPr lang="en-US" b="1" u="sng" dirty="0"/>
              <a:t>positive definite 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31394" y="3581400"/>
            <a:ext cx="1283739" cy="35560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8800" y="4953000"/>
            <a:ext cx="4654347" cy="1411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23" name="Rectangle 11"/>
          <p:cNvSpPr>
            <a:spLocks noChangeArrowheads="1"/>
          </p:cNvSpPr>
          <p:nvPr/>
        </p:nvSpPr>
        <p:spPr bwMode="auto">
          <a:xfrm>
            <a:off x="533400" y="1647825"/>
            <a:ext cx="800250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	is persistently exciting (PE)  of order </a:t>
            </a:r>
            <a:r>
              <a:rPr lang="en-US" sz="3200" b="1" dirty="0"/>
              <a:t>n</a:t>
            </a: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2800" i="0" dirty="0" err="1">
                <a:latin typeface="Helvetica" pitchFamily="34" charset="0"/>
              </a:rPr>
              <a:t>iff</a:t>
            </a:r>
            <a:r>
              <a:rPr lang="en-US" sz="2800" i="0" dirty="0">
                <a:latin typeface="Helvetic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the following holds </a:t>
            </a:r>
            <a:r>
              <a:rPr lang="en-US" sz="2800" b="1" i="0" u="sng" dirty="0">
                <a:latin typeface="Helvetica" pitchFamily="34" charset="0"/>
              </a:rPr>
              <a:t>for all</a:t>
            </a:r>
            <a:r>
              <a:rPr lang="en-US" sz="2800" i="0" dirty="0">
                <a:latin typeface="Helvetica" pitchFamily="34" charset="0"/>
              </a:rPr>
              <a:t>  nonzero polynomials                     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              of order at most </a:t>
            </a:r>
            <a:r>
              <a:rPr lang="en-US" sz="3600" dirty="0"/>
              <a:t>n-1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2379-88E9-4744-922A-3278A18CB067}" type="slidenum">
              <a:rPr lang="en-US"/>
              <a:pPr/>
              <a:t>17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37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050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352800"/>
            <a:ext cx="11620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327" name="Rectangle 15"/>
          <p:cNvSpPr>
            <a:spLocks noChangeArrowheads="1"/>
          </p:cNvSpPr>
          <p:nvPr/>
        </p:nvSpPr>
        <p:spPr bwMode="auto">
          <a:xfrm>
            <a:off x="762000" y="4191000"/>
            <a:ext cx="79248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05374" y="4419600"/>
            <a:ext cx="6331074" cy="1092821"/>
          </a:xfrm>
          <a:prstGeom prst="rect">
            <a:avLst/>
          </a:prstGeom>
          <a:noFill/>
          <a:ln/>
          <a:effectLst/>
        </p:spPr>
      </p:pic>
      <p:sp>
        <p:nvSpPr>
          <p:cNvPr id="1037329" name="Line 17"/>
          <p:cNvSpPr>
            <a:spLocks noChangeShapeType="1"/>
          </p:cNvSpPr>
          <p:nvPr/>
        </p:nvSpPr>
        <p:spPr bwMode="auto">
          <a:xfrm>
            <a:off x="7239000" y="2362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330" name="Line 18"/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14600" y="5562600"/>
            <a:ext cx="3278425" cy="398615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143000" y="556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6324600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 bwMode="auto">
          <a:xfrm flipV="1">
            <a:off x="7201145" y="5257800"/>
            <a:ext cx="190255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in FIR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/>
              <a:t>Alternate statement of Theorem: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following are equivalent:</a:t>
            </a:r>
          </a:p>
          <a:p>
            <a:endParaRPr lang="en-US" i="1" dirty="0"/>
          </a:p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PE of order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 PE of order 1 for all nonzero polynomials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 of degree at most </a:t>
            </a:r>
            <a:r>
              <a:rPr lang="en-US" i="1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60" name="Picture 206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5908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6E09-9006-474F-8C87-85E513141AA1}" type="slidenum">
              <a:rPr lang="en-US"/>
              <a:pPr/>
              <a:t>19</a:t>
            </a:fld>
            <a:endParaRPr lang="en-US"/>
          </a:p>
        </p:txBody>
      </p:sp>
      <p:sp>
        <p:nvSpPr>
          <p:cNvPr id="1051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51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Proof: </a:t>
            </a:r>
            <a:r>
              <a:rPr lang="en-US"/>
              <a:t>Let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51652" name="Rectangle 2052"/>
          <p:cNvSpPr>
            <a:spLocks noChangeArrowheads="1"/>
          </p:cNvSpPr>
          <p:nvPr/>
        </p:nvSpPr>
        <p:spPr bwMode="auto">
          <a:xfrm>
            <a:off x="3810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</a:t>
            </a:r>
            <a:endParaRPr lang="en-US" sz="3200" dirty="0"/>
          </a:p>
        </p:txBody>
      </p:sp>
      <p:pic>
        <p:nvPicPr>
          <p:cNvPr id="1051653" name="Picture 20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1600200"/>
            <a:ext cx="66976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1657" name="Rectangle 2057"/>
          <p:cNvSpPr>
            <a:spLocks noChangeArrowheads="1"/>
          </p:cNvSpPr>
          <p:nvPr/>
        </p:nvSpPr>
        <p:spPr bwMode="auto">
          <a:xfrm>
            <a:off x="990600" y="5486400"/>
            <a:ext cx="731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5715000"/>
            <a:ext cx="6819109" cy="403854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4457700" y="24003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7467600" y="31242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54496" y="41910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21141" y="4495800"/>
            <a:ext cx="708144" cy="431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/>
      <p:bldP spid="1051657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	known </a:t>
            </a:r>
            <a:r>
              <a:rPr lang="en-US" b="1" dirty="0">
                <a:latin typeface="Helvetica" pitchFamily="34" charset="0"/>
              </a:rPr>
              <a:t>bounded</a:t>
            </a:r>
            <a:r>
              <a:rPr lang="en-US" i="0" dirty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sz="12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	measured output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8956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20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52771" y="1524000"/>
            <a:ext cx="7510973" cy="50298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209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Since </a:t>
            </a:r>
            <a:r>
              <a:rPr lang="en-US" sz="2800" dirty="0">
                <a:latin typeface="+mj-lt"/>
              </a:rPr>
              <a:t>U = 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baseline="30000" dirty="0" err="1">
                <a:latin typeface="+mj-lt"/>
              </a:rPr>
              <a:t>T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baseline="-25000" dirty="0" err="1">
                <a:latin typeface="+mj-lt"/>
              </a:rPr>
              <a:t>n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i="0" dirty="0">
                <a:latin typeface="+mj-lt"/>
              </a:rPr>
              <a:t>, we see that </a:t>
            </a:r>
            <a:r>
              <a:rPr lang="en-US" sz="2800" dirty="0">
                <a:latin typeface="+mj-lt"/>
              </a:rPr>
              <a:t>U </a:t>
            </a:r>
            <a:r>
              <a:rPr lang="en-US" sz="2800" i="0" dirty="0">
                <a:latin typeface="+mj-lt"/>
              </a:rPr>
              <a:t>&gt; 0,  </a:t>
            </a:r>
          </a:p>
          <a:p>
            <a:r>
              <a:rPr lang="en-US" sz="2800" i="0" dirty="0">
                <a:latin typeface="+mj-lt"/>
              </a:rPr>
              <a:t>if and only if                .</a:t>
            </a:r>
          </a:p>
          <a:p>
            <a:endParaRPr lang="en-US" sz="2800" i="0" dirty="0">
              <a:latin typeface="+mj-lt"/>
            </a:endParaRPr>
          </a:p>
          <a:p>
            <a:endParaRPr lang="en-US" sz="2800" i="0" dirty="0">
              <a:latin typeface="+mj-lt"/>
            </a:endParaRPr>
          </a:p>
          <a:p>
            <a:r>
              <a:rPr lang="en-US" sz="2800" i="0" dirty="0">
                <a:latin typeface="+mj-lt"/>
              </a:rPr>
              <a:t>Therefore,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U 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&gt; 0 for all nonzero polynomials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sz="2800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n-1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r>
              <a:rPr lang="en-US" sz="2800" i="0" u="sng" dirty="0">
                <a:solidFill>
                  <a:srgbClr val="000000"/>
                </a:solidFill>
                <a:latin typeface="Helvetica"/>
              </a:rPr>
              <a:t>if and only if</a:t>
            </a:r>
            <a:endParaRPr lang="en-US" sz="2800" i="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086600" y="2286000"/>
            <a:ext cx="1295402" cy="373310"/>
          </a:xfrm>
          <a:prstGeom prst="rect">
            <a:avLst/>
          </a:prstGeom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52800" y="2743200"/>
            <a:ext cx="1275385" cy="35329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505200" y="4876800"/>
            <a:ext cx="1275385" cy="3532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22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 nonzero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that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not PE of order 1</a:t>
            </a:r>
          </a:p>
          <a:p>
            <a:pPr marL="533400" indent="-533400"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dirty="0"/>
              <a:t>	this means that            is PE of order </a:t>
            </a:r>
            <a:r>
              <a:rPr lang="en-US" u="sng" dirty="0"/>
              <a:t>at most</a:t>
            </a:r>
            <a:r>
              <a:rPr lang="en-US" dirty="0"/>
              <a:t> </a:t>
            </a:r>
            <a:r>
              <a:rPr lang="en-US" i="1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i="1" u="sng" dirty="0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r>
              <a:rPr lang="en-US" dirty="0"/>
              <a:t>2.	Compute the excitation matrix           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057400"/>
            <a:ext cx="1177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35052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8" name="Picture 10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0125" y="4572000"/>
            <a:ext cx="43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Conditions for 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2612577" cy="362496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5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057400"/>
            <a:ext cx="3192793" cy="416925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5943600" y="2057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2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21336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4114800"/>
            <a:ext cx="5385989" cy="10511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34200" y="4495800"/>
            <a:ext cx="1248304" cy="26306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5943600" y="55626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953000" y="5638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4864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Constant input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0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5ED5-2645-449C-A667-30C15248FE1A}" type="slidenum">
              <a:rPr lang="en-US"/>
              <a:pPr/>
              <a:t>24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Examples: Sinusoid input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244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7432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600200"/>
            <a:ext cx="5011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733800"/>
            <a:ext cx="4842495" cy="35327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4648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4876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B4AF-6694-4D08-AB7D-4369B02C75D4}" type="slidenum">
              <a:rPr lang="en-US"/>
              <a:pPr/>
              <a:t>25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43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676400"/>
            <a:ext cx="4689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562600"/>
            <a:ext cx="4358504" cy="804005"/>
          </a:xfrm>
          <a:prstGeom prst="rect">
            <a:avLst/>
          </a:prstGeom>
          <a:noFill/>
          <a:ln/>
          <a:effectLst/>
        </p:spPr>
      </p:pic>
      <p:pic>
        <p:nvPicPr>
          <p:cNvPr id="10434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18288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7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4988" y="58293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667000"/>
            <a:ext cx="7599865" cy="2362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30C5-2364-4BFE-975A-1E9A1257329D}" type="slidenum">
              <a:rPr lang="en-US"/>
              <a:pPr/>
              <a:t>26</a:t>
            </a:fld>
            <a:endParaRPr lang="en-US"/>
          </a:p>
        </p:txBody>
      </p:sp>
      <p:sp>
        <p:nvSpPr>
          <p:cNvPr id="104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200" y="4114800"/>
            <a:ext cx="4358504" cy="804005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400800" y="243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5410200" y="26670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4114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2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5334000" y="43434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4600" y="40386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7201" y="2667000"/>
            <a:ext cx="4495800" cy="3279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C2C5-7175-4C10-89E9-ED5DD23992D3}" type="slidenum">
              <a:rPr lang="en-US"/>
              <a:pPr/>
              <a:t>27</a:t>
            </a:fld>
            <a:endParaRPr lang="en-US"/>
          </a:p>
        </p:txBody>
      </p:sp>
      <p:pic>
        <p:nvPicPr>
          <p:cNvPr id="10526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905000"/>
            <a:ext cx="71643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Sum of Sinusoids</a:t>
            </a:r>
            <a:endParaRPr lang="en-US" sz="2400"/>
          </a:p>
        </p:txBody>
      </p:sp>
      <p:pic>
        <p:nvPicPr>
          <p:cNvPr id="1052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3276600"/>
            <a:ext cx="153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733800"/>
            <a:ext cx="1122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257800"/>
            <a:ext cx="543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85" name="Rectangle 13"/>
          <p:cNvSpPr>
            <a:spLocks noChangeArrowheads="1"/>
          </p:cNvSpPr>
          <p:nvPr/>
        </p:nvSpPr>
        <p:spPr bwMode="auto">
          <a:xfrm>
            <a:off x="1066800" y="4800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2B2D-C952-4479-A370-135B5DB62714}" type="slidenum">
              <a:rPr lang="en-US"/>
              <a:pPr/>
              <a:t>28</a:t>
            </a:fld>
            <a:endParaRPr lang="en-US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Random process</a:t>
            </a:r>
            <a:endParaRPr lang="en-US" sz="2400"/>
          </a:p>
        </p:txBody>
      </p:sp>
      <p:sp>
        <p:nvSpPr>
          <p:cNvPr id="1053704" name="Rectangle 8"/>
          <p:cNvSpPr>
            <a:spLocks noChangeArrowheads="1"/>
          </p:cNvSpPr>
          <p:nvPr/>
        </p:nvSpPr>
        <p:spPr bwMode="auto">
          <a:xfrm>
            <a:off x="1143000" y="51054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057400"/>
            <a:ext cx="7164678" cy="2075514"/>
          </a:xfrm>
          <a:prstGeom prst="rect">
            <a:avLst/>
          </a:prstGeom>
          <a:noFill/>
          <a:ln/>
          <a:effectLst/>
        </p:spPr>
      </p:pic>
      <p:pic>
        <p:nvPicPr>
          <p:cNvPr id="1053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5561013"/>
            <a:ext cx="46609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272-8E25-46DB-9AD5-ACA6C9DB5345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Let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be the output of the model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 of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  </a:t>
            </a:r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219200" y="4724400"/>
            <a:ext cx="6172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22860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3505201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4876800"/>
            <a:ext cx="4122904" cy="905027"/>
          </a:xfrm>
          <a:prstGeom prst="rect">
            <a:avLst/>
          </a:prstGeom>
          <a:noFill/>
          <a:ln/>
          <a:effectLst/>
        </p:spPr>
      </p:pic>
      <p:pic>
        <p:nvPicPr>
          <p:cNvPr id="105473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113" y="6037263"/>
            <a:ext cx="26193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3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E912-41E2-4E57-A8E8-29B430E9B854}" type="slidenum">
              <a:rPr lang="en-US"/>
              <a:pPr/>
              <a:t>30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  <a:r>
              <a:rPr lang="en-US"/>
              <a:t>Let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 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219200" y="5181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3352800" y="2362200"/>
            <a:ext cx="45720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2514600"/>
            <a:ext cx="39893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64427" y="4175125"/>
            <a:ext cx="6507268" cy="423642"/>
          </a:xfrm>
          <a:prstGeom prst="rect">
            <a:avLst/>
          </a:prstGeom>
          <a:noFill/>
          <a:ln/>
          <a:effectLst/>
        </p:spPr>
      </p:pic>
      <p:pic>
        <p:nvPicPr>
          <p:cNvPr id="105575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715000"/>
            <a:ext cx="51244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8" grpId="0" animBg="1"/>
      <p:bldP spid="10557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Let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be the output of the model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</a:t>
            </a:r>
          </a:p>
          <a:p>
            <a:endParaRPr lang="en-US" sz="2400" i="1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and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 has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, then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if and only if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133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8898" y="106233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Theorem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38600" y="1447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895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81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1676400"/>
            <a:ext cx="961534" cy="329694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1371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1371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6019800" y="1981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048000" y="1981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038600" y="4114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2895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81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4343400"/>
            <a:ext cx="961534" cy="329694"/>
          </a:xfrm>
          <a:prstGeom prst="rect">
            <a:avLst/>
          </a:prstGeom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4038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038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23622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n-m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H="1" flipV="1">
            <a:off x="6019800" y="4648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048000" y="4648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0" y="601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order </a:t>
            </a:r>
            <a:r>
              <a:rPr lang="en-US" dirty="0">
                <a:latin typeface="+mj-lt"/>
              </a:rPr>
              <a:t>m</a:t>
            </a:r>
            <a:r>
              <a:rPr lang="en-US" i="0" dirty="0">
                <a:latin typeface="+mj-lt"/>
              </a:rPr>
              <a:t>&lt;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H="1" flipV="1">
            <a:off x="4572000" y="5029200"/>
            <a:ext cx="76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 When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anti-</a:t>
            </a:r>
            <a:r>
              <a:rPr lang="en-US" dirty="0" err="1"/>
              <a:t>Schur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200400" y="4572000"/>
            <a:ext cx="1143000" cy="914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057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3994" y="4724400"/>
            <a:ext cx="1004877" cy="67422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5508" y="4572000"/>
            <a:ext cx="588115" cy="286739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2027" y="4572000"/>
            <a:ext cx="602460" cy="28659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15240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5181600" y="5181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209800" y="5181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00400" y="19812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2057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43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305666" y="2209800"/>
            <a:ext cx="961534" cy="329694"/>
          </a:xfrm>
          <a:prstGeom prst="rect">
            <a:avLst/>
          </a:prstGeom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08190" y="19050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9050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45" name="TextBox 44"/>
          <p:cNvSpPr txBox="1"/>
          <p:nvPr/>
        </p:nvSpPr>
        <p:spPr>
          <a:xfrm>
            <a:off x="15240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 bwMode="auto">
          <a:xfrm flipH="1" flipV="1">
            <a:off x="5181600" y="2514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209800" y="2514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553200" y="19812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(this is redundant with part 1 of the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1:</a:t>
            </a:r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35052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</a:t>
            </a: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3581400"/>
            <a:ext cx="5915122" cy="35941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0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1910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4457700" y="40005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5400000">
            <a:off x="7467600" y="47244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1" name="Picture 3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54496" y="57912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21141" y="6096000"/>
            <a:ext cx="708144" cy="431968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228600" y="4800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Proof of preliminary result 1 (continued):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02639" y="1676400"/>
            <a:ext cx="4534423" cy="36817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1999" y="2209800"/>
            <a:ext cx="4230913" cy="8382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429000"/>
            <a:ext cx="1425514" cy="38100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85800" y="4267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1, </a:t>
            </a:r>
            <a:r>
              <a:rPr lang="en-US" dirty="0">
                <a:latin typeface="+mj-lt"/>
              </a:rPr>
              <a:t>C</a:t>
            </a:r>
            <a:r>
              <a:rPr lang="en-US" i="0" baseline="-25000" dirty="0">
                <a:latin typeface="+mj-lt"/>
              </a:rPr>
              <a:t>1</a:t>
            </a:r>
            <a:r>
              <a:rPr lang="en-US" i="0" dirty="0">
                <a:latin typeface="+mj-lt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48006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 diagonal elements of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are zero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38200" y="4953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5486400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                , this implies that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= 0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3200400"/>
            <a:ext cx="5874064" cy="885283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562600"/>
            <a:ext cx="1094001" cy="315270"/>
          </a:xfrm>
          <a:prstGeom prst="rect">
            <a:avLst/>
          </a:prstGeom>
          <a:noFill/>
          <a:ln/>
          <a:effectLst/>
        </p:spPr>
      </p:pic>
      <p:sp>
        <p:nvSpPr>
          <p:cNvPr id="41" name="Right Arrow 40"/>
          <p:cNvSpPr/>
          <p:nvPr/>
        </p:nvSpPr>
        <p:spPr bwMode="auto">
          <a:xfrm>
            <a:off x="838200" y="6096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1600" y="5943600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 = 0, which implies that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/>
      <p:bldP spid="41" grpId="0" animBg="1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(see the additional material at the end of this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(1)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be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895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 nonzero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 of degree at most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-1 such that </a:t>
            </a:r>
            <a:r>
              <a:rPr lang="en-US" dirty="0">
                <a:latin typeface="+mj-lt"/>
              </a:rPr>
              <a:t>w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=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038600"/>
            <a:ext cx="4626224" cy="327090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4648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the preliminary result,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w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1, which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6096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943600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53200" y="4038600"/>
            <a:ext cx="1978764" cy="327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(2)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ct val="20000"/>
              </a:spcBef>
              <a:spcAft>
                <a:spcPts val="1200"/>
              </a:spcAft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Let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be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kern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)  have degree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&lt;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Suppose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not PE of order 1 where 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3810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6576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i="0" dirty="0">
                <a:latin typeface="+mj-lt"/>
              </a:rPr>
              <a:t>is not PE of order 1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2672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n-1 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is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525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polynomial,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632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617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7" grpId="0"/>
      <p:bldP spid="19" grpId="0" animBg="1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1" y="1981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statement (1) of the theorem, if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, then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1" y="3124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It only remains to show that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if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then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1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not be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 and choose nonzero    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 such that w(k)=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1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This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(3), continued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13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971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anti-</a:t>
            </a:r>
            <a:r>
              <a:rPr lang="en-US" i="0" dirty="0" err="1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we use preliminary result 2 to see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/>
              <a:t> </a:t>
            </a:r>
            <a:r>
              <a:rPr lang="en-US" i="0" dirty="0">
                <a:latin typeface="+mj-lt"/>
              </a:rPr>
              <a:t>is not PE of order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191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 </a:t>
            </a:r>
          </a:p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334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endParaRPr lang="en-US" dirty="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86000" y="5410200"/>
            <a:ext cx="6096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2" grpId="0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41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Model (review)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42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 Model (review)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A00-A9AC-460F-B050-151ADEBEB9BE}" type="slidenum">
              <a:rPr lang="en-US"/>
              <a:pPr/>
              <a:t>43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ARMA models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Theorem: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14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50000"/>
              </a:lnSpc>
              <a:buFontTx/>
              <a:buNone/>
            </a:pPr>
            <a:endParaRPr lang="en-US" sz="2000" dirty="0"/>
          </a:p>
        </p:txBody>
      </p: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956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608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752600"/>
            <a:ext cx="8442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38100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0886" name="Rectangle 22"/>
          <p:cNvSpPr>
            <a:spLocks noChangeArrowheads="1"/>
          </p:cNvSpPr>
          <p:nvPr/>
        </p:nvSpPr>
        <p:spPr bwMode="auto">
          <a:xfrm>
            <a:off x="914400" y="4572000"/>
            <a:ext cx="57150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44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Simplifying assumption: the parameter error converges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Define: the LS output estimation error by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We </a:t>
            </a:r>
            <a:r>
              <a:rPr lang="en-US" sz="2400"/>
              <a:t>know that</a:t>
            </a: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812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6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114800"/>
            <a:ext cx="3609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57600" y="6019800"/>
            <a:ext cx="1703586" cy="40521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0" y="1905000"/>
            <a:ext cx="4781895" cy="6170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45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304800" y="9144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524000"/>
            <a:ext cx="5691091" cy="114191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971800"/>
            <a:ext cx="8409923" cy="114191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200" y="4648200"/>
            <a:ext cx="2609486" cy="48927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4800" y="56388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Therefore, if we can show that </a:t>
            </a:r>
            <a:r>
              <a:rPr lang="en-US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n+m+1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>
                <a:latin typeface="cmsy10"/>
              </a:rPr>
              <a:t>   </a:t>
            </a:r>
            <a:r>
              <a:rPr lang="en-US" i="0" dirty="0">
                <a:latin typeface="Helvetica" pitchFamily="34" charset="0"/>
              </a:rPr>
              <a:t> 0, we will be able to conclude that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6063552"/>
            <a:ext cx="838200" cy="30091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562600" y="5715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70-DA48-4525-8787-F232271BA955}" type="slidenum">
              <a:rPr lang="en-US"/>
              <a:pPr/>
              <a:t>46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81000" y="1371600"/>
            <a:ext cx="165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</a:t>
            </a:r>
          </a:p>
        </p:txBody>
      </p: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381000" y="3124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  <p:pic>
        <p:nvPicPr>
          <p:cNvPr id="106292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733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54102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4267200"/>
            <a:ext cx="3721517" cy="38869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124200" y="6096000"/>
            <a:ext cx="3230129" cy="3724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3143" y="2209800"/>
            <a:ext cx="6122501" cy="4059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D8A0-3CD0-4E76-AEA1-C12ECFFC886D}" type="slidenum">
              <a:rPr lang="en-US"/>
              <a:pPr/>
              <a:t>47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From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381000" y="4038600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We obtain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395" y="3048000"/>
            <a:ext cx="3805246" cy="879772"/>
          </a:xfrm>
          <a:prstGeom prst="rect">
            <a:avLst/>
          </a:prstGeom>
          <a:noFill/>
          <a:ln/>
          <a:effectLst/>
        </p:spPr>
      </p:pic>
      <p:sp>
        <p:nvSpPr>
          <p:cNvPr id="1063952" name="Line 16"/>
          <p:cNvSpPr>
            <a:spLocks noChangeShapeType="1"/>
          </p:cNvSpPr>
          <p:nvPr/>
        </p:nvSpPr>
        <p:spPr bwMode="auto">
          <a:xfrm flipV="1">
            <a:off x="2133600" y="2209800"/>
            <a:ext cx="510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13143" y="1668463"/>
            <a:ext cx="6122501" cy="40593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121" y="4724400"/>
            <a:ext cx="8098755" cy="1679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/>
      <p:bldP spid="10639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28D-A75E-4F9F-A928-3C63DEFAC822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42900" y="3200400"/>
            <a:ext cx="84963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since                                                and                        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  <p:pic>
        <p:nvPicPr>
          <p:cNvPr id="1075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895600" y="32258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7520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3962400"/>
            <a:ext cx="3092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5000" y="62484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2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16113" y="51054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5213" name="Rectangle 13"/>
          <p:cNvSpPr>
            <a:spLocks noChangeArrowheads="1"/>
          </p:cNvSpPr>
          <p:nvPr/>
        </p:nvSpPr>
        <p:spPr bwMode="auto">
          <a:xfrm>
            <a:off x="762000" y="4876800"/>
            <a:ext cx="7315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5" name="AutoShape 15"/>
          <p:cNvSpPr>
            <a:spLocks noChangeArrowheads="1"/>
          </p:cNvSpPr>
          <p:nvPr/>
        </p:nvSpPr>
        <p:spPr bwMode="auto">
          <a:xfrm>
            <a:off x="4305300" y="556260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7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/>
      <p:bldP spid="1075213" grpId="0" animBg="1"/>
      <p:bldP spid="10752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5290-6C31-415A-8C92-21F7FB25A240}" type="slidenum">
              <a:rPr lang="en-US"/>
              <a:pPr/>
              <a:t>49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4971" name="Rectangle 11"/>
          <p:cNvSpPr>
            <a:spLocks noChangeArrowheads="1"/>
          </p:cNvSpPr>
          <p:nvPr/>
        </p:nvSpPr>
        <p:spPr bwMode="auto">
          <a:xfrm>
            <a:off x="381000" y="2971800"/>
            <a:ext cx="32766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</a:t>
            </a:r>
          </a:p>
        </p:txBody>
      </p:sp>
      <p:pic>
        <p:nvPicPr>
          <p:cNvPr id="106498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44196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8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600" y="3810000"/>
            <a:ext cx="5053601" cy="353021"/>
          </a:xfrm>
          <a:prstGeom prst="rect">
            <a:avLst/>
          </a:prstGeom>
          <a:noFill/>
          <a:ln/>
          <a:effectLst/>
        </p:spPr>
      </p:pic>
      <p:sp>
        <p:nvSpPr>
          <p:cNvPr id="1064990" name="Rectangle 30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pic>
        <p:nvPicPr>
          <p:cNvPr id="106499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5334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e(k)</a:t>
            </a:r>
            <a:r>
              <a:rPr lang="en-US" i="0" dirty="0">
                <a:latin typeface="+mj-lt"/>
              </a:rPr>
              <a:t> = 0, it cannot be PE of order 1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Therefore,  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60960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r>
              <a:rPr lang="en-US" dirty="0"/>
              <a:t>A-priori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57298" y="2133600"/>
            <a:ext cx="5372782" cy="465479"/>
          </a:xfrm>
          <a:prstGeom prst="rect">
            <a:avLst/>
          </a:prstGeom>
          <a:noFill/>
          <a:ln/>
          <a:effectLst/>
        </p:spPr>
      </p:pic>
      <p:pic>
        <p:nvPicPr>
          <p:cNvPr id="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34290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9753" y="5791200"/>
            <a:ext cx="4209382" cy="387538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1905000" y="2743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638800" y="2743200"/>
            <a:ext cx="1066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F5C-859B-4B3D-8121-783A824E5428}" type="slidenum">
              <a:rPr lang="en-US"/>
              <a:pPr/>
              <a:t>50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So far, we know that if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then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where</a:t>
            </a:r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276600"/>
            <a:ext cx="57021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6006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828800"/>
            <a:ext cx="5416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41148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4876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52600" y="56388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190-B5C7-4ACE-B22E-EA96227D8B29}" type="slidenum">
              <a:rPr lang="en-US"/>
              <a:pPr/>
              <a:t>51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838200" y="2133600"/>
            <a:ext cx="550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This equation can be written as follows:</a:t>
            </a:r>
          </a:p>
        </p:txBody>
      </p:sp>
      <p:pic>
        <p:nvPicPr>
          <p:cNvPr id="10762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1295400"/>
            <a:ext cx="55578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9025" y="3024188"/>
            <a:ext cx="1885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114800"/>
            <a:ext cx="760571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990600" y="5410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and:</a:t>
            </a:r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410200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6096000"/>
            <a:ext cx="17430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3505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/>
      <p:bldP spid="107623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9A-6F90-4A2E-91E4-C0ABC76E11B1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70095" name="Line 15"/>
          <p:cNvSpPr>
            <a:spLocks noChangeShapeType="1"/>
          </p:cNvSpPr>
          <p:nvPr/>
        </p:nvSpPr>
        <p:spPr bwMode="auto">
          <a:xfrm flipV="1">
            <a:off x="2566717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6" name="Line 16"/>
          <p:cNvSpPr>
            <a:spLocks noChangeShapeType="1"/>
          </p:cNvSpPr>
          <p:nvPr/>
        </p:nvSpPr>
        <p:spPr bwMode="auto">
          <a:xfrm>
            <a:off x="1077642" y="5715000"/>
            <a:ext cx="303715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8" name="Line 18"/>
          <p:cNvSpPr>
            <a:spLocks noChangeShapeType="1"/>
          </p:cNvSpPr>
          <p:nvPr/>
        </p:nvSpPr>
        <p:spPr bwMode="auto">
          <a:xfrm flipV="1">
            <a:off x="6823075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9" name="Line 19"/>
          <p:cNvSpPr>
            <a:spLocks noChangeShapeType="1"/>
          </p:cNvSpPr>
          <p:nvPr/>
        </p:nvSpPr>
        <p:spPr bwMode="auto">
          <a:xfrm>
            <a:off x="4572000" y="5715000"/>
            <a:ext cx="403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6248400"/>
            <a:ext cx="1082566" cy="3116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6248400"/>
            <a:ext cx="297319" cy="22881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319" y="914400"/>
            <a:ext cx="8611723" cy="47693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FA75-E8D7-4094-A610-2E8BDC7513FC}" type="slidenum">
              <a:rPr lang="en-US"/>
              <a:pPr/>
              <a:t>53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711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1143000"/>
            <a:ext cx="1885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4384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2" name="Rectangle 18"/>
          <p:cNvSpPr>
            <a:spLocks noChangeArrowheads="1"/>
          </p:cNvSpPr>
          <p:nvPr/>
        </p:nvSpPr>
        <p:spPr bwMode="auto">
          <a:xfrm>
            <a:off x="609600" y="2057400"/>
            <a:ext cx="7239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112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733800"/>
            <a:ext cx="48895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4" name="Rectangle 20"/>
          <p:cNvSpPr>
            <a:spLocks noChangeArrowheads="1"/>
          </p:cNvSpPr>
          <p:nvPr/>
        </p:nvSpPr>
        <p:spPr bwMode="auto">
          <a:xfrm>
            <a:off x="381000" y="5257800"/>
            <a:ext cx="277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Therefore, when</a:t>
            </a:r>
          </a:p>
        </p:txBody>
      </p:sp>
      <p:pic>
        <p:nvPicPr>
          <p:cNvPr id="107112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53340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6" name="Rectangle 22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1071127" name="AutoShape 23"/>
          <p:cNvSpPr>
            <a:spLocks noChangeArrowheads="1"/>
          </p:cNvSpPr>
          <p:nvPr/>
        </p:nvSpPr>
        <p:spPr bwMode="auto">
          <a:xfrm>
            <a:off x="41148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7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7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24" grpId="0"/>
      <p:bldP spid="10711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/>
              <a:t>Plant: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38400" y="1295400"/>
            <a:ext cx="5581382" cy="78263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3581400"/>
            <a:ext cx="2295240" cy="12192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3000" y="3581400"/>
            <a:ext cx="3187106" cy="113504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52800" y="2667000"/>
            <a:ext cx="3673024" cy="43429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</a:t>
            </a:r>
            <a:r>
              <a:rPr lang="en-US" sz="2800" dirty="0">
                <a:latin typeface="Bookman Old Style" pitchFamily="18" charset="0"/>
              </a:rPr>
              <a:t> 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to be a PE sequence of order 4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to guarantee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parameter convergence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495800"/>
            <a:ext cx="294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Input Random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791200" y="21336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90600" y="1828800"/>
            <a:ext cx="3886200" cy="32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743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4005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Step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2*1(t)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7338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40386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7081" y="1828800"/>
            <a:ext cx="3533237" cy="32085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1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581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8862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916" y="1828800"/>
            <a:ext cx="3533566" cy="3208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6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4419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2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2*sin(t)+2cos(2*t)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4290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6388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429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751" y="1828800"/>
            <a:ext cx="3533895" cy="32091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95782" y="3429000"/>
            <a:ext cx="5352634" cy="465447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2286000"/>
            <a:ext cx="4209382" cy="38753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noProof="0" dirty="0">
                <a:latin typeface="+mn-lt"/>
              </a:rPr>
              <a:t>Parameter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0" y="5486400"/>
            <a:ext cx="2850855" cy="427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0574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86200" y="12954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114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5903" y="1524000"/>
            <a:ext cx="493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2794" y="2362200"/>
            <a:ext cx="3472807" cy="381651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021376" y="2209800"/>
            <a:ext cx="5074746" cy="7184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191000"/>
            <a:ext cx="2962447" cy="30480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1292" y="4190998"/>
            <a:ext cx="2796629" cy="29071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6781800" y="1219200"/>
            <a:ext cx="457200" cy="39624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3352800"/>
            <a:ext cx="4105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Average value of </a:t>
            </a:r>
            <a:r>
              <a:rPr lang="en-US" sz="2000" dirty="0">
                <a:latin typeface="+mj-lt"/>
              </a:rPr>
              <a:t>x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k</a:t>
            </a:r>
            <a:r>
              <a:rPr lang="en-US" sz="2000" i="0" dirty="0" err="1">
                <a:latin typeface="+mj-lt"/>
              </a:rPr>
              <a:t>+</a:t>
            </a:r>
            <a:r>
              <a:rPr lang="en-US" sz="2000" dirty="0" err="1">
                <a:latin typeface="+mj-lt"/>
              </a:rPr>
              <a:t>j</a:t>
            </a:r>
            <a:r>
              <a:rPr lang="en-US" sz="2000" i="0" dirty="0">
                <a:latin typeface="+mj-lt"/>
              </a:rPr>
              <a:t>)</a:t>
            </a:r>
            <a:r>
              <a:rPr lang="en-US" sz="2000" dirty="0" err="1">
                <a:latin typeface="+mj-lt"/>
              </a:rPr>
              <a:t>y</a:t>
            </a:r>
            <a:r>
              <a:rPr lang="en-US" sz="2000" baseline="30000" dirty="0" err="1">
                <a:latin typeface="+mj-lt"/>
              </a:rPr>
              <a:t>T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over </a:t>
            </a:r>
            <a:r>
              <a:rPr lang="en-US" sz="2000" dirty="0">
                <a:latin typeface="+mj-lt"/>
              </a:rPr>
              <a:t>k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0610" y="5181600"/>
            <a:ext cx="3629390" cy="578335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63219" y="5181600"/>
            <a:ext cx="3612776" cy="608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572000" y="2743200"/>
            <a:ext cx="0" cy="411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" y="3886200"/>
            <a:ext cx="4275271" cy="36183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52043" y="3886200"/>
            <a:ext cx="4315757" cy="361858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 bwMode="auto">
          <a:xfrm>
            <a:off x="2590800" y="1600200"/>
            <a:ext cx="990600" cy="609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 bwMode="auto">
          <a:xfrm>
            <a:off x="17526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1752600"/>
            <a:ext cx="722395" cy="27519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9" y="1524000"/>
            <a:ext cx="722396" cy="27519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56551" y="1524000"/>
            <a:ext cx="734092" cy="275199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5105400" y="1676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 </a:t>
            </a:r>
            <a:r>
              <a:rPr lang="en-US" dirty="0">
                <a:latin typeface="+mj-lt"/>
              </a:rPr>
              <a:t>G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z</a:t>
            </a:r>
            <a:r>
              <a:rPr lang="en-US" i="0" dirty="0">
                <a:latin typeface="+mj-lt"/>
              </a:rPr>
              <a:t>) is stable 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1752599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6248400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2438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2438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00851" y="5791200"/>
            <a:ext cx="3578368" cy="3618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7352" y="5791200"/>
            <a:ext cx="3605138" cy="361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1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</a:p>
          <a:p>
            <a:pPr marL="274320" indent="-274320"/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be anti-</a:t>
            </a:r>
            <a:r>
              <a:rPr lang="en-US" dirty="0" err="1"/>
              <a:t>Schur</a:t>
            </a:r>
            <a:endParaRPr lang="en-US" dirty="0"/>
          </a:p>
          <a:p>
            <a:pPr marL="274320" indent="-274320"/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not be PE of order 1</a:t>
            </a:r>
          </a:p>
          <a:p>
            <a:pPr marL="274320" indent="-274320"/>
            <a:r>
              <a:rPr lang="en-US" dirty="0"/>
              <a:t>u(k) be generated by</a:t>
            </a:r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r>
              <a:rPr lang="en-US" dirty="0"/>
              <a:t>Choose </a:t>
            </a:r>
            <a:r>
              <a:rPr lang="en-US" i="1" dirty="0"/>
              <a:t>M</a:t>
            </a:r>
            <a:r>
              <a:rPr lang="en-US" dirty="0"/>
              <a:t> such that</a:t>
            </a:r>
          </a:p>
          <a:p>
            <a:pPr marL="274320" indent="-27432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3581400"/>
            <a:ext cx="1295400" cy="9495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2578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3692769"/>
            <a:ext cx="1050424" cy="70478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19400" y="3692769"/>
            <a:ext cx="600092" cy="29959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15000" y="3692769"/>
            <a:ext cx="614679" cy="2996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8956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4102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72200" y="4724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90995" y="5562600"/>
            <a:ext cx="4411799" cy="8706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371600"/>
            <a:ext cx="1087496" cy="7971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19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1443682"/>
            <a:ext cx="881837" cy="5916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14400" y="1378652"/>
            <a:ext cx="503780" cy="251513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200400" y="1371600"/>
            <a:ext cx="516026" cy="25159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914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" name="Picture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24396" y="1447800"/>
            <a:ext cx="3861229" cy="76200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2971800"/>
            <a:ext cx="3453829" cy="57760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2895600"/>
            <a:ext cx="4228920" cy="82734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31390" y="4191000"/>
            <a:ext cx="2718365" cy="57755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4343400"/>
            <a:ext cx="1431675" cy="262382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838200" y="518160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Therefore, we have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39992" y="5943600"/>
            <a:ext cx="2876490" cy="2624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71800" y="1371600"/>
            <a:ext cx="334089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609600" y="2286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191000" y="2362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486400" y="2362200"/>
            <a:ext cx="1601802" cy="304801"/>
          </a:xfrm>
          <a:prstGeom prst="rect">
            <a:avLst/>
          </a:prstGeom>
          <a:noFill/>
          <a:ln/>
          <a:effectLst/>
        </p:spPr>
      </p:pic>
      <p:sp>
        <p:nvSpPr>
          <p:cNvPr id="23" name="Right Arrow 22"/>
          <p:cNvSpPr/>
          <p:nvPr/>
        </p:nvSpPr>
        <p:spPr bwMode="auto">
          <a:xfrm>
            <a:off x="4191000" y="33528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3352800"/>
            <a:ext cx="2226555" cy="304745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4191000" y="51816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51054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191000" y="4267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471295" y="4267200"/>
            <a:ext cx="1632011" cy="304801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7" grpId="0" animBg="1"/>
      <p:bldP spid="30" grpId="0"/>
      <p:bldP spid="31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66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 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an annihilating 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None/>
            </a:pPr>
            <a:r>
              <a:rPr lang="en-US" dirty="0"/>
              <a:t>this means that            </a:t>
            </a:r>
            <a:r>
              <a:rPr lang="en-US" u="sng" dirty="0"/>
              <a:t>is at most PE of order </a:t>
            </a:r>
            <a:r>
              <a:rPr lang="en-US" i="1" u="sng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sz="1800" i="1" u="sng" dirty="0">
              <a:latin typeface="Century Schoolbook" pitchFamily="18" charset="0"/>
            </a:endParaRPr>
          </a:p>
          <a:p>
            <a:pPr marL="533400" indent="-533400">
              <a:buFontTx/>
              <a:buAutoNum type="arabicPeriod" startAt="2"/>
            </a:pPr>
            <a:r>
              <a:rPr lang="en-US" dirty="0"/>
              <a:t>Compute the excitation matrix             </a:t>
            </a:r>
          </a:p>
          <a:p>
            <a:pPr marL="533400" indent="-533400">
              <a:buFontTx/>
              <a:buAutoNum type="arabicPeriod" startAt="2"/>
            </a:pPr>
            <a:endParaRPr lang="en-US" dirty="0"/>
          </a:p>
          <a:p>
            <a:pPr marL="533400" indent="-533400">
              <a:buFontTx/>
              <a:buAutoNum type="arabicPeriod" startAt="2"/>
            </a:pPr>
            <a:endParaRPr lang="en-US" sz="1800" dirty="0"/>
          </a:p>
          <a:p>
            <a:pPr marL="533400" indent="-533400">
              <a:buNone/>
            </a:pPr>
            <a:r>
              <a:rPr lang="en-US" dirty="0"/>
              <a:t>	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18937" y="2057400"/>
            <a:ext cx="1389251" cy="42194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46302" y="3200400"/>
            <a:ext cx="2919534" cy="422051"/>
          </a:xfrm>
          <a:prstGeom prst="rect">
            <a:avLst/>
          </a:prstGeom>
          <a:noFill/>
          <a:ln/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4114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05400" y="5638800"/>
            <a:ext cx="3612527" cy="3751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/>
              <a:t>Persistence of excitation for </a:t>
            </a:r>
            <a:br>
              <a:rPr lang="en-US" sz="2800" dirty="0"/>
            </a:br>
            <a:r>
              <a:rPr lang="en-US" sz="2800" dirty="0"/>
              <a:t>ARMA model 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what conditions must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so 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524000"/>
            <a:ext cx="3018457" cy="2209800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791200" y="48768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0" y="5867400"/>
            <a:ext cx="3198335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 in ARMA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Given: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1447800"/>
            <a:ext cx="3505200" cy="810402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895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Bookman Old Style" pitchFamily="18" charset="0"/>
              </a:rPr>
              <a:t>u(k)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 is bounded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>
                <a:latin typeface="+mn-lt"/>
              </a:rPr>
              <a:t>                 is Schur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3581400"/>
            <a:ext cx="1178661" cy="40414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3581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i="0" dirty="0">
                <a:latin typeface="+mn-lt"/>
              </a:rPr>
              <a:t>                and                   are co-prime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275820" y="3657600"/>
            <a:ext cx="888667" cy="30470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324600" y="3657600"/>
            <a:ext cx="901666" cy="304800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>
            <a:off x="7620000" y="914400"/>
            <a:ext cx="235015" cy="77152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066800"/>
            <a:ext cx="28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2057400"/>
            <a:ext cx="235015" cy="83581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2209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20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Up-Down Arrow 20"/>
          <p:cNvSpPr/>
          <p:nvPr/>
        </p:nvSpPr>
        <p:spPr bwMode="auto">
          <a:xfrm>
            <a:off x="4114800" y="5334000"/>
            <a:ext cx="381000" cy="533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60198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 bwMode="auto">
          <a:xfrm>
            <a:off x="685800" y="4572000"/>
            <a:ext cx="7696200" cy="2133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2000" y="838200"/>
            <a:ext cx="3018457" cy="2209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 animBg="1"/>
      <p:bldP spid="17" grpId="0"/>
      <p:bldP spid="18" grpId="0" animBg="1"/>
      <p:bldP spid="19" grpId="0"/>
      <p:bldP spid="21" grpId="0" animBg="1"/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46F-6021-4994-A00C-E333151F8930}" type="slidenum">
              <a:rPr lang="en-US"/>
              <a:pPr/>
              <a:t>69</a:t>
            </a:fld>
            <a:endParaRPr lang="en-US"/>
          </a:p>
        </p:txBody>
      </p:sp>
      <p:sp>
        <p:nvSpPr>
          <p:cNvPr id="1050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Results</a:t>
            </a:r>
          </a:p>
        </p:txBody>
      </p:sp>
      <p:sp>
        <p:nvSpPr>
          <p:cNvPr id="1050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715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Determine conditions on the input sequence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/>
            <a:r>
              <a:rPr lang="en-US"/>
              <a:t>For the parameter convergence of a  Moving Average (MA) model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>
              <a:lnSpc>
                <a:spcPct val="40000"/>
              </a:lnSpc>
            </a:pPr>
            <a:endParaRPr lang="en-US"/>
          </a:p>
          <a:p>
            <a:pPr marL="533400" indent="-533400"/>
            <a:r>
              <a:rPr lang="en-US"/>
              <a:t>For the parameter convergence of an ARMA model</a:t>
            </a:r>
          </a:p>
        </p:txBody>
      </p:sp>
      <p:pic>
        <p:nvPicPr>
          <p:cNvPr id="1050631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4225" y="1674813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4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733800"/>
            <a:ext cx="4343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6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20850" y="5711825"/>
            <a:ext cx="56276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7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5105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3886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2667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1752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DC0D-7B5C-4311-8779-43ADA879F609}" type="slidenum">
              <a:rPr lang="en-US"/>
              <a:pPr/>
              <a:t>70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Stochastic 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04800" y="2362200"/>
            <a:ext cx="81534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observed output 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 	 </a:t>
            </a:r>
            <a:r>
              <a:rPr lang="en-US" sz="2800" b="1" i="0">
                <a:latin typeface="Helvetica" pitchFamily="34" charset="0"/>
              </a:rPr>
              <a:t>zero-mean noise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971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384016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800600"/>
            <a:ext cx="5875338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1828800"/>
            <a:ext cx="57372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3962400"/>
            <a:ext cx="7540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105" name="Rectangle 17"/>
          <p:cNvSpPr>
            <a:spLocks noChangeArrowheads="1"/>
          </p:cNvSpPr>
          <p:nvPr/>
        </p:nvSpPr>
        <p:spPr bwMode="auto">
          <a:xfrm>
            <a:off x="2514600" y="1676400"/>
            <a:ext cx="6248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06" name="Rectangle 18"/>
          <p:cNvSpPr>
            <a:spLocks noChangeArrowheads="1"/>
          </p:cNvSpPr>
          <p:nvPr/>
        </p:nvSpPr>
        <p:spPr bwMode="auto">
          <a:xfrm>
            <a:off x="7315200" y="5029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regressor</a:t>
            </a:r>
          </a:p>
        </p:txBody>
      </p:sp>
      <p:sp>
        <p:nvSpPr>
          <p:cNvPr id="985107" name="Rectangle 19"/>
          <p:cNvSpPr>
            <a:spLocks noChangeArrowheads="1"/>
          </p:cNvSpPr>
          <p:nvPr/>
        </p:nvSpPr>
        <p:spPr bwMode="auto">
          <a:xfrm>
            <a:off x="5029200" y="5943600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unknown parameter vector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6" grpId="0"/>
      <p:bldP spid="98510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FE50-73CD-4CAA-ACAF-A13DCD357F93}" type="slidenum">
              <a:rPr lang="en-US"/>
              <a:pPr/>
              <a:t>71</a:t>
            </a:fld>
            <a:endParaRPr lang="en-US"/>
          </a:p>
        </p:txBody>
      </p:sp>
      <p:sp>
        <p:nvSpPr>
          <p:cNvPr id="1026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102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Assumptions:</a:t>
            </a:r>
          </a:p>
        </p:txBody>
      </p:sp>
      <p:sp>
        <p:nvSpPr>
          <p:cNvPr id="1026052" name="Rectangle 1028"/>
          <p:cNvSpPr>
            <a:spLocks noChangeArrowheads="1"/>
          </p:cNvSpPr>
          <p:nvPr/>
        </p:nvSpPr>
        <p:spPr bwMode="auto">
          <a:xfrm>
            <a:off x="457200" y="1600200"/>
            <a:ext cx="815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           			 zero-mean </a:t>
            </a:r>
          </a:p>
          <a:p>
            <a:pPr>
              <a:lnSpc>
                <a:spcPct val="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Independence or </a:t>
            </a:r>
            <a:r>
              <a:rPr lang="en-US" sz="2800" i="0" dirty="0" err="1">
                <a:latin typeface="Helvetica" pitchFamily="34" charset="0"/>
              </a:rPr>
              <a:t>orthogonality</a:t>
            </a:r>
            <a:r>
              <a:rPr lang="en-US" sz="2800" i="0" dirty="0">
                <a:latin typeface="Helvetica" pitchFamily="34" charset="0"/>
              </a:rPr>
              <a:t>:         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</a:t>
            </a:r>
            <a:r>
              <a:rPr lang="en-US" sz="2800" i="0" dirty="0" err="1">
                <a:latin typeface="Helvetica" pitchFamily="34" charset="0"/>
              </a:rPr>
              <a:t>Ergodicity</a:t>
            </a: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2605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09800"/>
            <a:ext cx="2362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0" name="Picture 10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114800"/>
            <a:ext cx="69865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4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4675" y="5557838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41FB-A331-4CB1-94A2-5C0E9F63B381}" type="slidenum">
              <a:rPr lang="en-US"/>
              <a:pPr/>
              <a:t>72</a:t>
            </a:fld>
            <a:endParaRPr lang="en-U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97401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209800"/>
            <a:ext cx="5334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7402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52800"/>
            <a:ext cx="8183563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7403" name="Rectangle 27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sp>
        <p:nvSpPr>
          <p:cNvPr id="997405" name="Rectangle 2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noFill/>
          <a:ln/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8473-9484-46B3-AAC8-5805B7DAAB9F}" type="slidenum">
              <a:rPr lang="en-US"/>
              <a:pPr/>
              <a:t>73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 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pic>
        <p:nvPicPr>
          <p:cNvPr id="1024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0574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3382963"/>
            <a:ext cx="533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10" name="Rectangle 10"/>
          <p:cNvSpPr>
            <a:spLocks noChangeArrowheads="1"/>
          </p:cNvSpPr>
          <p:nvPr/>
        </p:nvSpPr>
        <p:spPr bwMode="auto">
          <a:xfrm>
            <a:off x="457200" y="2819400"/>
            <a:ext cx="81534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i="0">
                <a:latin typeface="Helvetica" pitchFamily="34" charset="0"/>
              </a:rPr>
              <a:t>           	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40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221163"/>
            <a:ext cx="6553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98650" y="5057775"/>
            <a:ext cx="5194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14600" y="5973763"/>
            <a:ext cx="4413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F1EB-B85E-484E-95EE-11FB220D2972}" type="slidenum">
              <a:rPr lang="en-US"/>
              <a:pPr/>
              <a:t>74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8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881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734377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2406-1472-484D-BE44-8737ECE2F267}" type="slidenum">
              <a:rPr lang="en-US"/>
              <a:pPr/>
              <a:t>75</a:t>
            </a:fld>
            <a:endParaRPr lang="en-US"/>
          </a:p>
        </p:txBody>
      </p:sp>
      <p:sp>
        <p:nvSpPr>
          <p:cNvPr id="102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/>
              <a:t>Deterministic Least Squares Estimation</a:t>
            </a:r>
          </a:p>
        </p:txBody>
      </p:sp>
      <p:sp>
        <p:nvSpPr>
          <p:cNvPr id="1025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Parameter estimate after </a:t>
            </a:r>
            <a:r>
              <a:rPr lang="en-US" i="1">
                <a:latin typeface="Century Schoolbook" pitchFamily="18" charset="0"/>
              </a:rPr>
              <a:t>k</a:t>
            </a:r>
            <a:r>
              <a:rPr lang="en-US"/>
              <a:t> observations:</a:t>
            </a:r>
          </a:p>
        </p:txBody>
      </p:sp>
      <p:sp>
        <p:nvSpPr>
          <p:cNvPr id="1025028" name="Rectangle 1028"/>
          <p:cNvSpPr>
            <a:spLocks noChangeArrowheads="1"/>
          </p:cNvSpPr>
          <p:nvPr/>
        </p:nvSpPr>
        <p:spPr bwMode="auto">
          <a:xfrm>
            <a:off x="6858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Which minimizes the following cost functional: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502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0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41910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031" name="Rectangle 1031"/>
          <p:cNvSpPr>
            <a:spLocks noChangeArrowheads="1"/>
          </p:cNvSpPr>
          <p:nvPr/>
        </p:nvSpPr>
        <p:spPr bwMode="auto">
          <a:xfrm>
            <a:off x="685800" y="57912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                is kept constant in the summation</a:t>
            </a:r>
          </a:p>
        </p:txBody>
      </p:sp>
      <p:pic>
        <p:nvPicPr>
          <p:cNvPr id="1025032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791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3" name="Picture 10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/>
      <p:bldP spid="10250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1FE2-C977-4219-AB8E-4C4AD29ABFA3}" type="slidenum">
              <a:rPr lang="en-US"/>
              <a:pPr/>
              <a:t>76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Deterministic Least Squares Estimation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 : Parameter estimate which minimizes</a:t>
            </a:r>
          </a:p>
        </p:txBody>
      </p:sp>
      <p:pic>
        <p:nvPicPr>
          <p:cNvPr id="9943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457200" y="3124200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Is given by the </a:t>
            </a:r>
            <a:r>
              <a:rPr lang="en-US" sz="2800" b="1" i="0">
                <a:latin typeface="Helvetica" pitchFamily="34" charset="0"/>
              </a:rPr>
              <a:t>Normal Equation</a:t>
            </a:r>
            <a:r>
              <a:rPr lang="en-US" b="1" i="0">
                <a:latin typeface="Helvetica" pitchFamily="34" charset="0"/>
              </a:rPr>
              <a:t>:</a:t>
            </a:r>
          </a:p>
          <a:p>
            <a:endParaRPr lang="en-US" b="1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43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7244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152400" y="43434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431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133600"/>
            <a:ext cx="1235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E9E-933E-45BC-852C-88B6CD3C82DE}" type="slidenum">
              <a:rPr lang="en-US"/>
              <a:pPr/>
              <a:t>77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Normal equation:</a:t>
            </a:r>
          </a:p>
        </p:txBody>
      </p:sp>
      <p:sp>
        <p:nvSpPr>
          <p:cNvPr id="993285" name="Rectangle 5"/>
          <p:cNvSpPr>
            <a:spLocks noChangeArrowheads="1"/>
          </p:cNvSpPr>
          <p:nvPr/>
        </p:nvSpPr>
        <p:spPr bwMode="auto">
          <a:xfrm>
            <a:off x="457200" y="2971800"/>
            <a:ext cx="81534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Stochastic model:</a:t>
            </a: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3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9050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287" name="Rectangle 7"/>
          <p:cNvSpPr>
            <a:spLocks noChangeArrowheads="1"/>
          </p:cNvSpPr>
          <p:nvPr/>
        </p:nvSpPr>
        <p:spPr bwMode="auto">
          <a:xfrm>
            <a:off x="228600" y="16002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291" name="Rectangle 11"/>
          <p:cNvSpPr>
            <a:spLocks noChangeArrowheads="1"/>
          </p:cNvSpPr>
          <p:nvPr/>
        </p:nvSpPr>
        <p:spPr bwMode="auto">
          <a:xfrm>
            <a:off x="457200" y="5057775"/>
            <a:ext cx="386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Parameter error vector:</a:t>
            </a:r>
          </a:p>
        </p:txBody>
      </p:sp>
      <p:pic>
        <p:nvPicPr>
          <p:cNvPr id="99329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8862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0" name="Rectangle 20"/>
          <p:cNvSpPr>
            <a:spLocks noChangeArrowheads="1"/>
          </p:cNvSpPr>
          <p:nvPr/>
        </p:nvSpPr>
        <p:spPr bwMode="auto">
          <a:xfrm>
            <a:off x="1143000" y="3657600"/>
            <a:ext cx="6553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33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338" y="5962650"/>
            <a:ext cx="29813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3" name="Rectangle 23"/>
          <p:cNvSpPr>
            <a:spLocks noChangeArrowheads="1"/>
          </p:cNvSpPr>
          <p:nvPr/>
        </p:nvSpPr>
        <p:spPr bwMode="auto">
          <a:xfrm>
            <a:off x="2819400" y="5715000"/>
            <a:ext cx="350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  <p:bldP spid="993285" grpId="0"/>
      <p:bldP spid="993287" grpId="0" animBg="1"/>
      <p:bldP spid="993291" grpId="0"/>
      <p:bldP spid="993300" grpId="0" animBg="1"/>
      <p:bldP spid="9933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EE1-6C41-4057-A470-DBA92DC928DF}" type="slidenum">
              <a:rPr lang="en-US"/>
              <a:pPr/>
              <a:t>78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Substitute the stochastic model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457200" y="25908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Into the normal equation: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021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5052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0237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7526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38" name="Line 30"/>
          <p:cNvSpPr>
            <a:spLocks noChangeShapeType="1"/>
          </p:cNvSpPr>
          <p:nvPr/>
        </p:nvSpPr>
        <p:spPr bwMode="auto">
          <a:xfrm>
            <a:off x="1981200" y="2362200"/>
            <a:ext cx="541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0240" name="Rectangle 32"/>
          <p:cNvSpPr>
            <a:spLocks noChangeArrowheads="1"/>
          </p:cNvSpPr>
          <p:nvPr/>
        </p:nvSpPr>
        <p:spPr bwMode="auto">
          <a:xfrm>
            <a:off x="609600" y="4419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obtain:</a:t>
            </a:r>
          </a:p>
        </p:txBody>
      </p:sp>
      <p:pic>
        <p:nvPicPr>
          <p:cNvPr id="990241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4864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42" name="Rectangle 34"/>
          <p:cNvSpPr>
            <a:spLocks noChangeArrowheads="1"/>
          </p:cNvSpPr>
          <p:nvPr/>
        </p:nvSpPr>
        <p:spPr bwMode="auto">
          <a:xfrm>
            <a:off x="228600" y="51816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40" grpId="0"/>
      <p:bldP spid="99024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A549-316A-4FB6-976A-237EA63B6708}" type="slidenum">
              <a:rPr lang="en-US"/>
              <a:pPr/>
              <a:t>79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381000" y="198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2743200"/>
            <a:ext cx="5238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59" name="Rectangle 15"/>
          <p:cNvSpPr>
            <a:spLocks noChangeArrowheads="1"/>
          </p:cNvSpPr>
          <p:nvPr/>
        </p:nvSpPr>
        <p:spPr bwMode="auto">
          <a:xfrm>
            <a:off x="533400" y="4343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10301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2192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66" name="Rectangle 22"/>
          <p:cNvSpPr>
            <a:spLocks noChangeArrowheads="1"/>
          </p:cNvSpPr>
          <p:nvPr/>
        </p:nvSpPr>
        <p:spPr bwMode="auto">
          <a:xfrm>
            <a:off x="609600" y="4953000"/>
            <a:ext cx="7848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6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3581400"/>
            <a:ext cx="43513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16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0" y="5260975"/>
            <a:ext cx="67818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9" grpId="0"/>
      <p:bldP spid="1030159" grpId="0"/>
      <p:bldP spid="10301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715000"/>
          </a:xfrm>
        </p:spPr>
        <p:txBody>
          <a:bodyPr/>
          <a:lstStyle/>
          <a:p>
            <a:r>
              <a:rPr lang="en-US" dirty="0"/>
              <a:t>In Lecture 21 we learned how to analyze the stability of adaptive systems and proved:</a:t>
            </a:r>
          </a:p>
          <a:p>
            <a:endParaRPr lang="en-US" sz="800" dirty="0"/>
          </a:p>
          <a:p>
            <a:pPr lvl="1"/>
            <a:r>
              <a:rPr lang="en-US" dirty="0"/>
              <a:t> Convergence of the output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Today we will provide conditions on the input sequence                  that guarantee that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also converges to zero.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2667000"/>
            <a:ext cx="2174887" cy="462182"/>
          </a:xfrm>
          <a:prstGeom prst="rect">
            <a:avLst/>
          </a:prstGeom>
          <a:noFill/>
          <a:ln/>
          <a:effectLst/>
        </p:spPr>
      </p:pic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5410200"/>
            <a:ext cx="34004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4572000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8680" y="2667000"/>
            <a:ext cx="1943525" cy="4622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295-4CAF-4E59-BF2F-B393DC5F7888}" type="slidenum">
              <a:rPr lang="en-US"/>
              <a:pPr/>
              <a:t>80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Assume now that the parameter error converges</a:t>
            </a:r>
            <a:r>
              <a:rPr lang="en-US"/>
              <a:t>: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304800" y="27432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Multiply by  </a:t>
            </a:r>
            <a:r>
              <a:rPr lang="en-US" sz="2800"/>
              <a:t>1/k</a:t>
            </a:r>
            <a:r>
              <a:rPr lang="en-US" i="0">
                <a:latin typeface="Helvetica" pitchFamily="34" charset="0"/>
              </a:rPr>
              <a:t>  and take limits as </a:t>
            </a:r>
          </a:p>
        </p:txBody>
      </p:sp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304800" y="4953000"/>
            <a:ext cx="8610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0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8288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819400"/>
            <a:ext cx="1298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657600"/>
            <a:ext cx="79978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4102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6" name="Rectangle 34"/>
          <p:cNvSpPr>
            <a:spLocks noChangeArrowheads="1"/>
          </p:cNvSpPr>
          <p:nvPr/>
        </p:nvSpPr>
        <p:spPr bwMode="auto">
          <a:xfrm>
            <a:off x="2590800" y="1600200"/>
            <a:ext cx="3733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07" name="Line 35"/>
          <p:cNvSpPr>
            <a:spLocks noChangeShapeType="1"/>
          </p:cNvSpPr>
          <p:nvPr/>
        </p:nvSpPr>
        <p:spPr bwMode="auto">
          <a:xfrm>
            <a:off x="41148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0" grpId="0"/>
      <p:bldP spid="1027082" grpId="0" animBg="1"/>
      <p:bldP spid="102710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7C0B-E446-4421-AD04-EA9CEAF93C6F}" type="slidenum">
              <a:rPr lang="en-US"/>
              <a:pPr/>
              <a:t>81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304800" y="2971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Ergodicity, </a:t>
            </a:r>
          </a:p>
        </p:txBody>
      </p:sp>
      <p:pic>
        <p:nvPicPr>
          <p:cNvPr id="102812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400" y="12954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2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958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27" name="Rectangle 31"/>
          <p:cNvSpPr>
            <a:spLocks noChangeArrowheads="1"/>
          </p:cNvSpPr>
          <p:nvPr/>
        </p:nvSpPr>
        <p:spPr bwMode="auto">
          <a:xfrm>
            <a:off x="609600" y="4038600"/>
            <a:ext cx="80772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F11C-CA1C-4997-9E1F-36C67FC482E8}" type="slidenum">
              <a:rPr lang="en-US"/>
              <a:pPr/>
              <a:t>82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228600" y="2971800"/>
            <a:ext cx="868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i="0">
                <a:latin typeface="Helvetica" pitchFamily="34" charset="0"/>
              </a:rPr>
              <a:t>If               and                    are  independent or orthogonal,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4572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Since, </a:t>
            </a:r>
          </a:p>
        </p:txBody>
      </p:sp>
      <p:pic>
        <p:nvPicPr>
          <p:cNvPr id="107316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3550" y="6172200"/>
            <a:ext cx="2247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5050" y="4114800"/>
            <a:ext cx="7073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16764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114675"/>
            <a:ext cx="644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1588" y="3108325"/>
            <a:ext cx="581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8" grpId="0"/>
      <p:bldP spid="107315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2E37-1C87-45D6-BB57-08EE81E57315}" type="slidenum">
              <a:rPr lang="en-US"/>
              <a:pPr/>
              <a:t>83</a:t>
            </a:fld>
            <a:endParaRPr lang="en-US"/>
          </a:p>
        </p:txBody>
      </p:sp>
      <p:sp>
        <p:nvSpPr>
          <p:cNvPr id="1044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44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 parameter error vector satisfies:</a:t>
            </a:r>
            <a:endParaRPr lang="en-US" sz="3200"/>
          </a:p>
        </p:txBody>
      </p:sp>
      <p:sp>
        <p:nvSpPr>
          <p:cNvPr id="1044484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44485" name="Rectangle 1029"/>
          <p:cNvSpPr>
            <a:spLocks noChangeArrowheads="1"/>
          </p:cNvSpPr>
          <p:nvPr/>
        </p:nvSpPr>
        <p:spPr bwMode="auto">
          <a:xfrm>
            <a:off x="381000" y="4191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 a sufficient condition for                      is that </a:t>
            </a:r>
          </a:p>
        </p:txBody>
      </p:sp>
      <p:sp>
        <p:nvSpPr>
          <p:cNvPr id="1044486" name="Rectangle 1030"/>
          <p:cNvSpPr>
            <a:spLocks noChangeArrowheads="1"/>
          </p:cNvSpPr>
          <p:nvPr/>
        </p:nvSpPr>
        <p:spPr bwMode="auto">
          <a:xfrm>
            <a:off x="1752600" y="19812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4487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3622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1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267200"/>
            <a:ext cx="1497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2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562600"/>
            <a:ext cx="3733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493" name="Rectangle 1037"/>
          <p:cNvSpPr>
            <a:spLocks noChangeArrowheads="1"/>
          </p:cNvSpPr>
          <p:nvPr/>
        </p:nvSpPr>
        <p:spPr bwMode="auto">
          <a:xfrm>
            <a:off x="5867400" y="5638800"/>
            <a:ext cx="287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(positive definite)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5" grpId="0"/>
      <p:bldP spid="104449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8D5-55BB-459F-A3D5-A186CBD33EDC}" type="slidenum">
              <a:rPr lang="en-US"/>
              <a:pPr/>
              <a:t>84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We now define the Excitation matrix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381000" y="23622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19200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4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9436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625" y="6091238"/>
            <a:ext cx="13541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34200" y="2590800"/>
            <a:ext cx="1809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2438400"/>
            <a:ext cx="4473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7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0" y="3810000"/>
            <a:ext cx="53959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E50-2F31-4BDC-8750-4FBCF4FD4313}" type="slidenum">
              <a:rPr lang="en-US"/>
              <a:pPr/>
              <a:t>85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 sz="2400"/>
              <a:t>Under the conditions: 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20000"/>
              </a:lnSpc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If the excitation matrix                  is positive definite,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the parameter error vector of the least square algorithm converges to zero.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11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943600"/>
            <a:ext cx="3508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362200"/>
            <a:ext cx="2171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3962400"/>
            <a:ext cx="5127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0600" y="1219200"/>
            <a:ext cx="40608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9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400" y="3041650"/>
            <a:ext cx="7637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7D95-92BB-40C8-A30C-32ACCD30E213}" type="slidenum">
              <a:rPr lang="en-US"/>
              <a:pPr/>
              <a:t>86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2205" name="Rectangle 13"/>
          <p:cNvSpPr>
            <a:spLocks noChangeArrowheads="1"/>
          </p:cNvSpPr>
          <p:nvPr/>
        </p:nvSpPr>
        <p:spPr bwMode="auto">
          <a:xfrm>
            <a:off x="647700" y="1981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There exist finite constants: </a:t>
            </a:r>
          </a:p>
          <a:p>
            <a:pPr marL="342900" indent="-342900">
              <a:lnSpc>
                <a:spcPct val="4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/>
          </a:p>
        </p:txBody>
      </p:sp>
      <p:pic>
        <p:nvPicPr>
          <p:cNvPr id="103221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581400"/>
            <a:ext cx="2430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743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3340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3" name="Rectangle 21"/>
          <p:cNvSpPr>
            <a:spLocks noChangeArrowheads="1"/>
          </p:cNvSpPr>
          <p:nvPr/>
        </p:nvSpPr>
        <p:spPr bwMode="auto">
          <a:xfrm>
            <a:off x="1143000" y="51054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21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77000" y="12954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7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endParaRPr lang="en-US"/>
          </a:p>
        </p:txBody>
      </p:sp>
      <p:sp>
        <p:nvSpPr>
          <p:cNvPr id="1032219" name="Rectangle 27"/>
          <p:cNvSpPr>
            <a:spLocks noChangeArrowheads="1"/>
          </p:cNvSpPr>
          <p:nvPr/>
        </p:nvSpPr>
        <p:spPr bwMode="auto">
          <a:xfrm>
            <a:off x="1219200" y="44196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13" grpId="0" animBg="1"/>
      <p:bldP spid="10322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20C5-EDCA-4A09-82C6-25C5E542FAAA}" type="slidenum">
              <a:rPr lang="en-US"/>
              <a:pPr/>
              <a:t>87</a:t>
            </a:fld>
            <a:endParaRPr lang="en-US"/>
          </a:p>
        </p:txBody>
      </p:sp>
      <p:sp>
        <p:nvSpPr>
          <p:cNvPr id="104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45508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45513" name="Picture 10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0574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4" name="Rectangle 1034"/>
          <p:cNvSpPr>
            <a:spLocks noChangeArrowheads="1"/>
          </p:cNvSpPr>
          <p:nvPr/>
        </p:nvSpPr>
        <p:spPr bwMode="auto">
          <a:xfrm>
            <a:off x="1143000" y="18288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5515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12192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7" name="Rectangle 10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045525" name="Picture 10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114800"/>
            <a:ext cx="51625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526" name="Picture 10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5562600"/>
            <a:ext cx="536098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27" name="Rectangle 1047"/>
          <p:cNvSpPr>
            <a:spLocks noChangeArrowheads="1"/>
          </p:cNvSpPr>
          <p:nvPr/>
        </p:nvSpPr>
        <p:spPr bwMode="auto">
          <a:xfrm>
            <a:off x="6553200" y="49530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  <p:sp>
        <p:nvSpPr>
          <p:cNvPr id="1045528" name="Rectangle 1048"/>
          <p:cNvSpPr>
            <a:spLocks noChangeArrowheads="1"/>
          </p:cNvSpPr>
          <p:nvPr/>
        </p:nvSpPr>
        <p:spPr bwMode="auto">
          <a:xfrm>
            <a:off x="6553200" y="54864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a fixed </a:t>
            </a:r>
            <a:r>
              <a:rPr lang="en-US"/>
              <a:t>m</a:t>
            </a:r>
          </a:p>
        </p:txBody>
      </p:sp>
      <p:sp>
        <p:nvSpPr>
          <p:cNvPr id="1045529" name="Rectangle 1049"/>
          <p:cNvSpPr>
            <a:spLocks noChangeArrowheads="1"/>
          </p:cNvSpPr>
          <p:nvPr/>
        </p:nvSpPr>
        <p:spPr bwMode="auto">
          <a:xfrm>
            <a:off x="6248400" y="4800600"/>
            <a:ext cx="2362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3B3D-CE32-4FEB-BE2D-A06A8B68A686}" type="slidenum">
              <a:rPr lang="en-US"/>
              <a:pPr/>
              <a:t>88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Moving Average (MA) models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Finite Impulse Response (FIR) model: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3232" name="Rectangle 16"/>
          <p:cNvSpPr>
            <a:spLocks noChangeArrowheads="1"/>
          </p:cNvSpPr>
          <p:nvPr/>
        </p:nvSpPr>
        <p:spPr bwMode="auto">
          <a:xfrm>
            <a:off x="752475" y="4191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  <a:endParaRPr lang="en-US"/>
          </a:p>
        </p:txBody>
      </p:sp>
      <p:pic>
        <p:nvPicPr>
          <p:cNvPr id="103323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075" y="4876800"/>
            <a:ext cx="53101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3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5867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4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575" y="1825625"/>
            <a:ext cx="7896225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3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515E-B872-4B6C-9C99-8FB0EC2BF37D}" type="slidenum">
              <a:rPr lang="en-US"/>
              <a:pPr/>
              <a:t>89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Persistently exciting input sequence: 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4244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3810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42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675" y="4343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4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828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55" name="Rectangle 15"/>
          <p:cNvSpPr>
            <a:spLocks noChangeArrowheads="1"/>
          </p:cNvSpPr>
          <p:nvPr/>
        </p:nvSpPr>
        <p:spPr bwMode="auto">
          <a:xfrm>
            <a:off x="1676400" y="1700213"/>
            <a:ext cx="631666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 (PE)  of order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if the regressor vector</a:t>
            </a:r>
          </a:p>
        </p:txBody>
      </p:sp>
      <p:sp>
        <p:nvSpPr>
          <p:cNvPr id="1034256" name="Rectangle 16"/>
          <p:cNvSpPr>
            <a:spLocks noChangeArrowheads="1"/>
          </p:cNvSpPr>
          <p:nvPr/>
        </p:nvSpPr>
        <p:spPr bwMode="auto">
          <a:xfrm>
            <a:off x="457200" y="5486400"/>
            <a:ext cx="364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4488"/>
            <a:ext cx="8001000" cy="1600200"/>
          </a:xfrm>
        </p:spPr>
        <p:txBody>
          <a:bodyPr/>
          <a:lstStyle/>
          <a:p>
            <a:r>
              <a:rPr lang="en-US" dirty="0"/>
              <a:t>Remember that </a:t>
            </a:r>
          </a:p>
          <a:p>
            <a:endParaRPr lang="en-US" sz="1800" dirty="0"/>
          </a:p>
          <a:p>
            <a:pPr>
              <a:buNone/>
            </a:pPr>
            <a:r>
              <a:rPr lang="en-US" dirty="0"/>
              <a:t>It can be shown that the  </a:t>
            </a:r>
            <a:r>
              <a:rPr lang="en-US" i="1" dirty="0">
                <a:latin typeface="Bookman Old Style" pitchFamily="18" charset="0"/>
              </a:rPr>
              <a:t>n+m+1 </a:t>
            </a:r>
            <a:r>
              <a:rPr lang="en-US" dirty="0"/>
              <a:t>parameter error also converges: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1160688"/>
            <a:ext cx="1793887" cy="38121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2684688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4953000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14800" y="3657600"/>
            <a:ext cx="1488091" cy="2994474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>
            <a:off x="5791200" y="36576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4038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 bwMode="auto">
          <a:xfrm>
            <a:off x="5791200" y="52578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4600" y="56388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4B6F-5168-40E8-B2BD-29FF3F581B4C}" type="slidenum">
              <a:rPr lang="en-US"/>
              <a:pPr/>
              <a:t>90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a persistently exciting input sequence</a:t>
            </a:r>
          </a:p>
          <a:p>
            <a:pPr>
              <a:buFontTx/>
              <a:buNone/>
            </a:pPr>
            <a:r>
              <a:rPr lang="en-US"/>
              <a:t>with regressor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381000" y="3200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457200" y="3328988"/>
            <a:ext cx="8153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 excitation matrix </a:t>
            </a:r>
            <a:r>
              <a:rPr lang="en-US" sz="3200"/>
              <a:t>C</a:t>
            </a:r>
            <a:r>
              <a:rPr lang="en-US" sz="3200" baseline="-25000"/>
              <a:t>n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is  a  Positive Definite Toeplitz matrix</a:t>
            </a:r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572000"/>
            <a:ext cx="3678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648200"/>
            <a:ext cx="41211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11594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= a_0 + a_1 q^{-1} + \cdots + a_{n-1} q^{-n+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5"/>
  <p:tag name="PICTUREFILESIZE" val="3296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 = A(q^{-1}) u(k) = a^T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51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 = \lim_{N \rightarrow \infty} \left\{ \frac{1}{2N+1} \sum_{k=-N}^N v^2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33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C_n a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38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\left( \lim_{N \rightarrow \infty} \left\{ \frac{1}{2N+1} \sum_{k=-N}^N \phi(k) \phi^T(k) \right\} \right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32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^o(k) &amp;=&amp; \phi^T(k-1) \,  \thh(k-1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34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n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4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v(k) = A(q^{-1})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70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(q^{-1}) w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Consider the parameter estimation of the ARMA system &#10;using the LS estimation algorithm. If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0"/>
  <p:tag name="PICTUREFILESIZE" val="4125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phi(\km)^T \thb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35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rightarrow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begin{bmatrix}&#10;\bar{a}_1 &amp; \cdots &amp; \bar{a}_n &amp; \bar{b}_0 &amp; \cdots &amp; \bar{b}_m&#10;\end{bmatrix}^T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9"/>
  <p:tag name="PICTUREFILESIZE" val="92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= \lim_{N \rightarrow \infty} \left\{ \frac{1}{2N+1} \sum_{k=-N}^N e^2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30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&#10;\lim_{N \rightarrow \infty} \left\{ \frac{1}{2N+1} \sum_{k=-N}^N \phi(k-1) \phi^T(k-1) \right\}&#10;\bar{\theta}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4"/>
  <p:tag name="PICTUREFILESIZE" val="310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C_{n+m+1} \bar{\theta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67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\theta}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20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ucc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613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\phi^T(k-1) \,  \th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290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a}_1q^{-1} + \cdots + \bar{a}_n q^{-n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681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b}_0 + \cdots + \bar{b}_m q^{-m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655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 \frac{q^{-\textrm{d}} B(q^{-1}) }{ A(q^{-1}) } \, u(k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687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(k) &amp;= q^{-\textrm{d}}\, \bar{B}(q^{-1}) \, u(k) - \bar{A}(q^{-1}) &#10;    \frac{ q^{-\textrm{d}} \, B(q^{-1}) }{ A(q^{-1}) } u(k) \\&#10;&amp;=   q^{-\textrm{d}}\,\left [\bar{B}(q^{-1}) A(q^{-1}) - \bar{A}(q^{-1}) B(q^{-1}) \right ]\,&#10;    \frac{1}{ A(q^{-1}) }\,u(k)\,.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6016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 v(k) = \frac{1}{A(\qin)} u(k)  $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06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      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 $ is PE of order 1 {\em \bf unless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273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,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8"/>
  <p:tag name="PICTUREFILESIZE" val="12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 (k )  = \theta - \thh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^* = \mat{  \bb_o \cdots &amp; \bb_m &amp; -\ab_1 &amp; \cdots &amp; -\ab_n \,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9"/>
  <p:tag name="PICTUREFILESIZE" val="157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a _i = a_i -\hat a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442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b _i = b_i -\hat b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47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+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174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n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&#10;\end{bmatrix} &amp; \begin{bmatrix}&#10;    0 &amp; 0 &amp; \cdots &amp; 0 &amp; 0 \\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36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D$ is nonsingular and $\thb^*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184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 \in \R^4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476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 \in \R^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277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1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97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2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34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4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Y}}(j) = E \left\{ X(k+j) Y^T(k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73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y}(j) = \lim_{N\rightarrow \infty} \left( \frac{1}{2N+1}&#10;\sum_{k=-N}^N x(k+j) y^T(k) \right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3175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XX}}(\omega) = \mathcal{F} \left\{ \Lambda_{_{XX}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148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xx}(\omega) = \mathcal{F} \left\{ \Gamma_{xx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99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X}}(0) = \frac{1}{2\pi} \int_{-\pi}^\pi \Phi_{_{XX}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779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x}(0) = \frac{1}{2\pi} \int_{-\pi}^\pi \Psi_{xx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1"/>
  <p:tag name="PICTUREFILESIZE" val="1620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G(e^{j\omega}) \Ph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19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G(e^{j\omega}) \Ps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907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G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9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33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| G(e^{j\omega}) |^2 \Ph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59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|G(e^{j\omega}) |^2 \Ps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564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\frac{1}{2\pi} \int_{-\pi}^\pi \Psi_{uu}(\omega)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536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\pi} \int_{-\pi}^\pi \left[ \left| \frac{1}{A(e^{-j\omega})} \right|^2 \Psi_{vv}(\omega) \right]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2127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q M \frac{1}{2\pi} \int_{-\pi}^\pi \Psi_{vv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440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to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vv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455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09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69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29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u(k) = 0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882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C_n = E \{ \phi_{u_n}(k)  \phi^T_{u_n}(k) \}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3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B(\qin)}{A(\qin)}\, u(k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703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B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63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\in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\, 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0"/>
  <p:tag name="PICTUREFILESIZE" val="1521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604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= \mat{\phi_1(k) &amp; \cdots &amp; \phi_n(k)}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8"/>
  <p:tag name="PICTUREFILESIZE" val="1485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psilon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8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19"/>
  <p:tag name="PICTUREFILESIZE" val="607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phi(k) \epsilon(k) \} = E \{ \phi(k)\} E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528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mat{y(1) \\ y(2) \\ \vdots \\   y(k)}&#10;}_{Y(k)} =&#10;\underbrace{\mat{\phi_1(0) &amp; \cdots &amp; \phi_n(0) \\ &#10;\phi_1(1) &amp; \cdots &amp; \phi_n(1)\\&#10;\cdot &amp; \cdots &amp; \cdot \\ &#10;\phi_1(\km) &amp; \cdots &amp; \phi_n(\km)}&#10;}_{\Phi^T(\km)}&#10;\:&#10;\underbrace{\mat{\th_1  \\ \\ \vdots \\ \\ \th_n } &#10;}_{\th}&#10;+ \underbrace{\mat{\epsilon(1) \\ \epsilon(2) \\ \vdots \\   \epsilon(k)}&#10;}_{\Ec(k)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2"/>
  <p:tag name="PICTUREFILESIZE" val="7707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mat{y(1) &amp; \cdots &amp; y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610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 \in \R^{n \times k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1804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3"/>
  <p:tag name="PICTUREFILESIZE" val="1530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\in \R^n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93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 \in \R^{n \times k}\\[1.5em]&#10;&amp;=&amp; \mat{\phi_1(0) &amp; \cdots &amp; \phi_1(\km) \\ \phi_2(0) &amp; \cdots &amp; \phi_2(\km)\\&#10;\cdot &amp; \cdots &amp; \cdot \\ \cdot &amp; \cdots &amp; \cdot \\&#10;\phi_n(0) &amp; \cdots &amp; \phi_n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5979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bar a_1 \\ \vdots \\ \bar a_n \\ \\ \bar b_o \\ \vdots \\ \bar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927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532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30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194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\{ \sum_{j=0}^{k-1} \phi(j) \phi^T(j) \right \} &#10;\tht(k) = &#10;- \sum_{j=1}^k \phi(j-1) \ec(j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1"/>
  <p:tag name="PICTUREFILESIZE" val="3155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\to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"/>
  <p:tag name="PICTUREFILESIZE" val="289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t(k)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6"/>
  <p:tag name="PICTUREFILESIZE" val="457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ec(k+1) \right \}\,&amp;=&amp;&#10; -  E \left \{  \,\phi(k) \right \} \, E \left \{ \ec(k+1) \right \}\\[.5em]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2425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epsilon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8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208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 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125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in \R^{n \times 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623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C_n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6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34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&amp;=&amp; E \left \{  \phi(k) \phi^T(k)\right \}\\[2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26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lim_{k \to \infty} \left \{ \frac{1}{k} \sum_{j=0}^{k-1} \phi(j) \phi^T(j) \right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2192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 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983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-1) \ec(k)\right \}\,&amp;=&amp;&#10; E \left \{  \,\phi(k-1) \right \} \, E \left \{ \ec(k)  \right \}= 0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6"/>
  <p:tag name="PICTUREFILESIZE" val="2243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&lt; \rho_2 &lt; \infty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0"/>
  <p:tag name="PICTUREFILESIZE" val="703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69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  &lt; \lambda_{min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254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fty &gt; \rho_2   &gt; \lambda_{max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694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&amp;=&amp; \mat{b_o &amp; b_1 \cdots &amp; b_{n-1}}^T \in \R^n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6"/>
  <p:tag name="PICTUREFILESIZE" val="114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106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\kp) &amp;=&amp;  B(\qin) \,  u(k) \\[.75em]&#10;&amp;=&amp; b_o \, u(k) +  \cdots + b_{n-1}\, u(k-n+1)\\[.75em]&#10;&amp;=&amp; \th^T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9"/>
  <p:tag name="PICTUREFILESIZE" val="3736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\mat{c_{11} &amp; \cdots  &amp; c_{1n} \\&#10;\cdot &amp; \cdot &amp; \cdot \\&#10;\cdot &amp; \cdot &amp; \cdot \\&#10;c_{1n} &amp; \cdots &amp; c_{nn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309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ij} &amp;=&amp; c_{ji}  \\[.5em]&#10;&amp;=&amp; E\{ u(k)\, u(k+i-j)\}\\[.5em]&#10;&amp;=&amp;  R_{uu}(i-j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2"/>
  <p:tag name="PICTUREFILESIZE" val="242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6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1} B(q^{-1}) }{ A(q^{-1}) }  template TPT1  env TPENV2  fore 0  back 16777215  eqnno 1"/>
  <p:tag name="FILENAME" val="TP_tmp"/>
  <p:tag name="ORIGWIDTH" val="50"/>
  <p:tag name="PICTUREFILESIZE" val="81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n = \lim_{N \to \infty} \left \{ \frac{1}{2N+1} &#10;\sum_{k=-N}^{N}\phi_{u_n}(k) \phi_{u_n}^T(k)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300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_{u_n}(k) \phi_{u_n}^T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69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C_n \succ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4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U = \lim_{N \rightarrow \infty} \left\{ \frac{1}{2N+1} &#10;\sum_{k=-N}^N w^2(k) \right\} &gt; 0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260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w(k) = A(q^{-1})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026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a_o + a_1 \qin + \cdots + a_{n-1}\,q^{n-1}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30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w(k) = A(q^{-1}) u(k) = a^T \phi(k) = \phi^T(k) a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8"/>
  <p:tag name="PICTUREFILESIZE" val="194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7}&#10;\begin{document}&#10;&#10;\begin{align*}&#10;U &amp; = \lim_{N \rightarrow \infty} \left\{ \frac{1}{2N+1} &#10;    \sum_{k=-N}^N w^2(k) \right\} \\&#10;&amp; = \lim_{N \rightarrow \infty} \left\{ \frac{1}{2N+1} &#10;    \sum_{k=-N}^N a^T \phi(k) \phi^T(k) a \right\} \\&#10;&amp; = a^T \left[ \lim_{N \rightarrow \infty} \left\{ \frac{1}{2N+1} &#10;    \sum_{k=-N}^N \phi(k) \phi^T(k) \right\} \right] a \\&#10;&amp; = a^T C_n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96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orall a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6"/>
  <p:tag name="PICTUREFILESIZE" val="444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5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1, \quad \forall k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59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1 - q^{-1}) u(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47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1 = \lim_{N \to \infty} \left \{ \frac{1}{2N+1} &#10;\sum_{j=-N}^{j=N} u^2(k) 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8"/>
  <p:tag name="PICTUREFILESIZE" val="245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1 &gt;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the pure sinusoid input\\&#10;\beqns&#10;u(k) = \sin (\omega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262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Let $\phi(k) = \mat{ u(k) &amp; u(k-1)}^T$.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9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u(k) = \sin (\omega \, k)\,.\\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2 &amp; = \lim_{N \rightarrow \infty} \left\{ \frac{1}{2N+1} \sum_{k=-N}^N&#10;    \phi(k) \phi^T(k) \right\} \\&#10;&amp; = \lim_{N \rightarrow \infty} \left\{ \frac{1}{2N+1} &#10;    \begin{bmatrix} &#10;    \displaystyle \sum_{k=-N}^N u^2(k) &amp; \displaystyle \sum_{k=-N}^N u(k) u(k-1) \\&#10;    \displaystyle \sum_{k=-N}^N u(k) u(k-1) &amp; \displaystyle \sum_{k=-N}^N u^2(k-1)&#10;   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1"/>
  <p:tag name="PICTUREFILESIZE" val="995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an input that is a  sum of $m$ sinusoids, with $m$ distinct frequencies  \\&#10;\beqns&#10;u(k) = \sum_{i=1}^m \, \sin (\omega_i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5174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_i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4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 \omega_i \ne w_j &#10;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39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order $n = 2m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266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Consider a colored random process \\&#10;$$&#10;u(k) = G(q) \, w(k) \\[.5em]&#10;$$&#10;where $w(k)$ is white noise and G(q) is nonzero.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567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(k)$ is  PE of order $r$\\&#10;for some $r$ satisfying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202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-m \le r \le 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1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\frac{1}{A(\qin)}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186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 anti-Schur polynomial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56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also  PE of order $n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25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50743</TotalTime>
  <Words>2403</Words>
  <Application>Microsoft Office PowerPoint</Application>
  <PresentationFormat>On-screen Show (4:3)</PresentationFormat>
  <Paragraphs>733</Paragraphs>
  <Slides>90</Slides>
  <Notes>72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Default Design</vt:lpstr>
      <vt:lpstr>ME 233 Advanced Control II   Lecture 21   Parameter Convergence in  Least Squares Estimation  and Persistence of Excitation</vt:lpstr>
      <vt:lpstr>Estimation of ARMA  model</vt:lpstr>
      <vt:lpstr>Estimation of ARMA  model</vt:lpstr>
      <vt:lpstr>ARMA  Model</vt:lpstr>
      <vt:lpstr>ARMA series-parallel estimation</vt:lpstr>
      <vt:lpstr>ARMA series-parallel estimation</vt:lpstr>
      <vt:lpstr>RLS Estimation Algorithm</vt:lpstr>
      <vt:lpstr>Overview</vt:lpstr>
      <vt:lpstr>Parameter error convergence</vt:lpstr>
      <vt:lpstr>Parameter error convergence</vt:lpstr>
      <vt:lpstr>Parameter error convergence</vt:lpstr>
      <vt:lpstr>Parameter error convergence</vt:lpstr>
      <vt:lpstr>Persistence of Excitation</vt:lpstr>
      <vt:lpstr>Excitation matrix</vt:lpstr>
      <vt:lpstr>Excitation matrix</vt:lpstr>
      <vt:lpstr>Persistence of Excitation (PE)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 Conditions for PE </vt:lpstr>
      <vt:lpstr> Conditions for PE in FIR Models</vt:lpstr>
      <vt:lpstr> Conditions for PE in FIR Models</vt:lpstr>
      <vt:lpstr> Conditions for PE in FIR Models</vt:lpstr>
      <vt:lpstr> Conditions for PE in FIR Models</vt:lpstr>
      <vt:lpstr> Conditions for PE in FIR Models</vt:lpstr>
      <vt:lpstr>PE in Filtered Signals</vt:lpstr>
      <vt:lpstr>PE in Filtered Signals</vt:lpstr>
      <vt:lpstr>PE in Filtered Signals</vt:lpstr>
      <vt:lpstr>Interpretation of Theorem</vt:lpstr>
      <vt:lpstr>Interpretation of Theorem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ARMA Model (review)</vt:lpstr>
      <vt:lpstr>ARMA  Model (review)</vt:lpstr>
      <vt:lpstr>PE in ARMA models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Example</vt:lpstr>
      <vt:lpstr>Example: Input Random Noise</vt:lpstr>
      <vt:lpstr>Example: Step Input </vt:lpstr>
      <vt:lpstr>Example: Sinusoidal input – 1 frequency</vt:lpstr>
      <vt:lpstr>Example: Sinusoidal input – 2 frequencies</vt:lpstr>
      <vt:lpstr>Additional Material (you are not responsible for this)</vt:lpstr>
      <vt:lpstr>PE in Filtered Signals</vt:lpstr>
      <vt:lpstr>Stochastic and Deterministic Signals</vt:lpstr>
      <vt:lpstr>Stochastic and Deterministic Signals</vt:lpstr>
      <vt:lpstr>Proof of Preliminary Result 2</vt:lpstr>
      <vt:lpstr>Proof of Preliminary Result 2</vt:lpstr>
      <vt:lpstr>Proof of Preliminary Result 2</vt:lpstr>
      <vt:lpstr>PE inputs  </vt:lpstr>
      <vt:lpstr>Persistence of excitation for  ARMA model identification</vt:lpstr>
      <vt:lpstr>PE in ARMA models</vt:lpstr>
      <vt:lpstr>Derivation of Results</vt:lpstr>
      <vt:lpstr>Statistical Interpretation of LS Estimation</vt:lpstr>
      <vt:lpstr>Statistical Interpretation of LS Estimation</vt:lpstr>
      <vt:lpstr>Statistical Interpretation of LS Estimation</vt:lpstr>
      <vt:lpstr>LS Statistical Interpretation </vt:lpstr>
      <vt:lpstr>LS Statistical Interpretation</vt:lpstr>
      <vt:lpstr>Deterministic Least Squares Estimation</vt:lpstr>
      <vt:lpstr>Deterministic Least Squares Estimation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Persistence of Excitation (PE)</vt:lpstr>
      <vt:lpstr>Persistence of Excitation (PE)</vt:lpstr>
      <vt:lpstr>PE in Moving Average (MA) models</vt:lpstr>
      <vt:lpstr> Conditions for PE in FIR Models</vt:lpstr>
      <vt:lpstr> Conditions for PE in FIR Models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648</cp:revision>
  <dcterms:created xsi:type="dcterms:W3CDTF">2003-05-19T17:57:23Z</dcterms:created>
  <dcterms:modified xsi:type="dcterms:W3CDTF">2016-04-12T21:38:50Z</dcterms:modified>
</cp:coreProperties>
</file>