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9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24.xml" ContentType="application/vnd.openxmlformats-officedocument.presentationml.notesSlide+xml"/>
  <Override PartName="/ppt/tags/tag93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2.xml" ContentType="application/vnd.openxmlformats-officedocument.presentationml.notesSlide+xml"/>
  <Override PartName="/ppt/tags/tag98.xml" ContentType="application/vnd.openxmlformats-officedocument.presentationml.tags+xml"/>
  <Override PartName="/ppt/notesSlides/notesSlide3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9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0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1.xml" ContentType="application/vnd.openxmlformats-officedocument.presentationml.notesSlide+xml"/>
  <Override PartName="/ppt/tags/tag133.xml" ContentType="application/vnd.openxmlformats-officedocument.presentationml.tags+xml"/>
  <Override PartName="/ppt/notesSlides/notesSlide42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973" r:id="rId3"/>
    <p:sldId id="1085" r:id="rId4"/>
    <p:sldId id="1086" r:id="rId5"/>
    <p:sldId id="1088" r:id="rId6"/>
    <p:sldId id="1087" r:id="rId7"/>
    <p:sldId id="1089" r:id="rId8"/>
    <p:sldId id="1009" r:id="rId9"/>
    <p:sldId id="1050" r:id="rId10"/>
    <p:sldId id="1092" r:id="rId11"/>
    <p:sldId id="1111" r:id="rId12"/>
    <p:sldId id="1113" r:id="rId13"/>
    <p:sldId id="1114" r:id="rId14"/>
    <p:sldId id="1115" r:id="rId15"/>
    <p:sldId id="1116" r:id="rId16"/>
    <p:sldId id="1079" r:id="rId17"/>
    <p:sldId id="1081" r:id="rId18"/>
    <p:sldId id="1056" r:id="rId19"/>
    <p:sldId id="1109" r:id="rId20"/>
    <p:sldId id="1058" r:id="rId21"/>
    <p:sldId id="1059" r:id="rId22"/>
    <p:sldId id="1061" r:id="rId23"/>
    <p:sldId id="1095" r:id="rId24"/>
    <p:sldId id="1096" r:id="rId25"/>
    <p:sldId id="1102" r:id="rId26"/>
    <p:sldId id="1097" r:id="rId27"/>
    <p:sldId id="1101" r:id="rId28"/>
    <p:sldId id="1098" r:id="rId29"/>
    <p:sldId id="1099" r:id="rId30"/>
    <p:sldId id="1100" r:id="rId31"/>
    <p:sldId id="1103" r:id="rId32"/>
    <p:sldId id="1104" r:id="rId33"/>
    <p:sldId id="1105" r:id="rId34"/>
    <p:sldId id="1120" r:id="rId35"/>
    <p:sldId id="1119" r:id="rId36"/>
    <p:sldId id="1072" r:id="rId37"/>
    <p:sldId id="1075" r:id="rId38"/>
    <p:sldId id="1108" r:id="rId39"/>
    <p:sldId id="1077" r:id="rId40"/>
    <p:sldId id="1078" r:id="rId41"/>
    <p:sldId id="1121" r:id="rId42"/>
    <p:sldId id="1123" r:id="rId43"/>
    <p:sldId id="1124" r:id="rId44"/>
    <p:sldId id="1126" r:id="rId45"/>
    <p:sldId id="1122" r:id="rId46"/>
    <p:sldId id="1127" r:id="rId47"/>
    <p:sldId id="1125" r:id="rId48"/>
    <p:sldId id="1128" r:id="rId49"/>
    <p:sldId id="1129" r:id="rId50"/>
    <p:sldId id="1130" r:id="rId51"/>
  </p:sldIdLst>
  <p:sldSz cx="9144000" cy="6858000" type="screen4x3"/>
  <p:notesSz cx="9601200" cy="73152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0" autoAdjust="0"/>
    <p:restoredTop sz="94660" autoAdjust="0"/>
  </p:normalViewPr>
  <p:slideViewPr>
    <p:cSldViewPr>
      <p:cViewPr>
        <p:scale>
          <a:sx n="75" d="100"/>
          <a:sy n="75" d="100"/>
        </p:scale>
        <p:origin x="-2580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62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8F0AC0B-AF43-45E9-9DCD-42E111C297ED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B407F80-DE7F-4E11-B3DE-9E23A6C0B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72E8-7ED6-4E2E-AA9C-E113F6AC3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EEBA-5629-4EA0-9D4E-E12F8CB4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FAFD2-57BC-41D5-A4A5-398EBEF9F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81E41-DF74-4C25-BC62-54EE203E0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0DCD-4836-405D-92E8-EE7015EB7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B58F-7BB1-49A0-A108-D30BFF571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B08AC-C87E-446B-BBDF-7C3FE7732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1B63-2292-41AD-8097-BC804D828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C19F-9593-4CF9-9A13-4FE1BE35F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87D35-5773-46EF-93CA-8BE79DD7A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5A88-DC19-4D6D-BC57-DCDED0C6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7CF82EA-405F-45FA-98E9-D5F2BECE9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7.xml"/><Relationship Id="rId7" Type="http://schemas.openxmlformats.org/officeDocument/2006/relationships/image" Target="../media/image2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6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25.png"/><Relationship Id="rId17" Type="http://schemas.openxmlformats.org/officeDocument/2006/relationships/image" Target="../media/image22.png"/><Relationship Id="rId2" Type="http://schemas.openxmlformats.org/officeDocument/2006/relationships/tags" Target="../tags/tag39.xml"/><Relationship Id="rId16" Type="http://schemas.openxmlformats.org/officeDocument/2006/relationships/image" Target="../media/image29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23.png"/><Relationship Id="rId5" Type="http://schemas.openxmlformats.org/officeDocument/2006/relationships/tags" Target="../tags/tag42.xml"/><Relationship Id="rId15" Type="http://schemas.openxmlformats.org/officeDocument/2006/relationships/image" Target="../media/image28.png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8.xml"/><Relationship Id="rId7" Type="http://schemas.openxmlformats.org/officeDocument/2006/relationships/image" Target="../media/image30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9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png"/><Relationship Id="rId3" Type="http://schemas.openxmlformats.org/officeDocument/2006/relationships/tags" Target="../tags/tag5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3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54.xml"/><Relationship Id="rId10" Type="http://schemas.openxmlformats.org/officeDocument/2006/relationships/image" Target="../media/image36.png"/><Relationship Id="rId4" Type="http://schemas.openxmlformats.org/officeDocument/2006/relationships/tags" Target="../tags/tag53.xml"/><Relationship Id="rId9" Type="http://schemas.openxmlformats.org/officeDocument/2006/relationships/image" Target="../media/image35.png"/><Relationship Id="rId1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3.png"/><Relationship Id="rId17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39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2.emf"/><Relationship Id="rId5" Type="http://schemas.openxmlformats.org/officeDocument/2006/relationships/tags" Target="../tags/tag59.xml"/><Relationship Id="rId15" Type="http://schemas.openxmlformats.org/officeDocument/2006/relationships/image" Target="../media/image38.png"/><Relationship Id="rId10" Type="http://schemas.openxmlformats.org/officeDocument/2006/relationships/image" Target="../media/image41.emf"/><Relationship Id="rId4" Type="http://schemas.openxmlformats.org/officeDocument/2006/relationships/tags" Target="../tags/tag58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tags" Target="../tags/tag63.xml"/><Relationship Id="rId16" Type="http://schemas.openxmlformats.org/officeDocument/2006/relationships/image" Target="../media/image39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47.emf"/><Relationship Id="rId5" Type="http://schemas.openxmlformats.org/officeDocument/2006/relationships/tags" Target="../tags/tag66.xml"/><Relationship Id="rId15" Type="http://schemas.openxmlformats.org/officeDocument/2006/relationships/image" Target="../media/image38.png"/><Relationship Id="rId10" Type="http://schemas.openxmlformats.org/officeDocument/2006/relationships/image" Target="../media/image46.emf"/><Relationship Id="rId4" Type="http://schemas.openxmlformats.org/officeDocument/2006/relationships/tags" Target="../tags/tag65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71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53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73.xml"/><Relationship Id="rId10" Type="http://schemas.openxmlformats.org/officeDocument/2006/relationships/image" Target="../media/image51.png"/><Relationship Id="rId4" Type="http://schemas.openxmlformats.org/officeDocument/2006/relationships/tags" Target="../tags/tag72.xml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76.xml"/><Relationship Id="rId7" Type="http://schemas.openxmlformats.org/officeDocument/2006/relationships/image" Target="../media/image5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79.xml"/><Relationship Id="rId7" Type="http://schemas.openxmlformats.org/officeDocument/2006/relationships/image" Target="../media/image5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4" Type="http://schemas.openxmlformats.org/officeDocument/2006/relationships/tags" Target="../tags/tag80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83.xml"/><Relationship Id="rId7" Type="http://schemas.openxmlformats.org/officeDocument/2006/relationships/image" Target="../media/image59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4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63.png"/><Relationship Id="rId5" Type="http://schemas.openxmlformats.org/officeDocument/2006/relationships/image" Target="../media/image58.wmf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91.xml"/><Relationship Id="rId7" Type="http://schemas.openxmlformats.org/officeDocument/2006/relationships/image" Target="../media/image62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23.png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6" Type="http://schemas.openxmlformats.org/officeDocument/2006/relationships/image" Target="../media/image68.png"/><Relationship Id="rId5" Type="http://schemas.openxmlformats.org/officeDocument/2006/relationships/image" Target="../media/image67.wmf"/><Relationship Id="rId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97.xml"/><Relationship Id="rId7" Type="http://schemas.openxmlformats.org/officeDocument/2006/relationships/image" Target="../media/image70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69.wmf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5" Type="http://schemas.openxmlformats.org/officeDocument/2006/relationships/image" Target="../media/image68.png"/><Relationship Id="rId4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01.xml"/><Relationship Id="rId7" Type="http://schemas.openxmlformats.org/officeDocument/2006/relationships/image" Target="../media/image7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9.wmf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76.png"/><Relationship Id="rId17" Type="http://schemas.openxmlformats.org/officeDocument/2006/relationships/image" Target="../media/image74.png"/><Relationship Id="rId2" Type="http://schemas.openxmlformats.org/officeDocument/2006/relationships/tags" Target="../tags/tag103.xml"/><Relationship Id="rId16" Type="http://schemas.openxmlformats.org/officeDocument/2006/relationships/image" Target="../media/image7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75.png"/><Relationship Id="rId5" Type="http://schemas.openxmlformats.org/officeDocument/2006/relationships/tags" Target="../tags/tag106.xml"/><Relationship Id="rId15" Type="http://schemas.openxmlformats.org/officeDocument/2006/relationships/image" Target="../media/image72.png"/><Relationship Id="rId10" Type="http://schemas.openxmlformats.org/officeDocument/2006/relationships/image" Target="../media/image69.wmf"/><Relationship Id="rId4" Type="http://schemas.openxmlformats.org/officeDocument/2006/relationships/tags" Target="../tags/tag105.xml"/><Relationship Id="rId9" Type="http://schemas.openxmlformats.org/officeDocument/2006/relationships/notesSlide" Target="../notesSlides/notesSlide35.xml"/><Relationship Id="rId1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9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84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82.png"/><Relationship Id="rId5" Type="http://schemas.openxmlformats.org/officeDocument/2006/relationships/tags" Target="../tags/tag115.xml"/><Relationship Id="rId10" Type="http://schemas.openxmlformats.org/officeDocument/2006/relationships/image" Target="../media/image81.png"/><Relationship Id="rId4" Type="http://schemas.openxmlformats.org/officeDocument/2006/relationships/tags" Target="../tags/tag114.xml"/><Relationship Id="rId9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19.xml"/><Relationship Id="rId7" Type="http://schemas.openxmlformats.org/officeDocument/2006/relationships/image" Target="../media/image81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20.xml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23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5" Type="http://schemas.openxmlformats.org/officeDocument/2006/relationships/tags" Target="../tags/tag125.xml"/><Relationship Id="rId10" Type="http://schemas.openxmlformats.org/officeDocument/2006/relationships/image" Target="../media/image51.png"/><Relationship Id="rId4" Type="http://schemas.openxmlformats.org/officeDocument/2006/relationships/tags" Target="../tags/tag124.xml"/><Relationship Id="rId9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8.xml"/><Relationship Id="rId7" Type="http://schemas.openxmlformats.org/officeDocument/2006/relationships/image" Target="../media/image8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29.xml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32.xml"/><Relationship Id="rId7" Type="http://schemas.openxmlformats.org/officeDocument/2006/relationships/image" Target="../media/image62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6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tags" Target="../tags/tag138.xml"/><Relationship Id="rId16" Type="http://schemas.openxmlformats.org/officeDocument/2006/relationships/image" Target="../media/image98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93.png"/><Relationship Id="rId5" Type="http://schemas.openxmlformats.org/officeDocument/2006/relationships/tags" Target="../tags/tag141.xml"/><Relationship Id="rId15" Type="http://schemas.openxmlformats.org/officeDocument/2006/relationships/image" Target="../media/image9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1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image" Target="../media/image9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48.xml"/><Relationship Id="rId7" Type="http://schemas.openxmlformats.org/officeDocument/2006/relationships/image" Target="../media/image102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6.png"/><Relationship Id="rId5" Type="http://schemas.openxmlformats.org/officeDocument/2006/relationships/tags" Target="../tags/tag150.xml"/><Relationship Id="rId10" Type="http://schemas.openxmlformats.org/officeDocument/2006/relationships/image" Target="../media/image105.png"/><Relationship Id="rId4" Type="http://schemas.openxmlformats.org/officeDocument/2006/relationships/tags" Target="../tags/tag149.xml"/><Relationship Id="rId9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0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04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09.png"/><Relationship Id="rId5" Type="http://schemas.openxmlformats.org/officeDocument/2006/relationships/tags" Target="../tags/tag155.xml"/><Relationship Id="rId15" Type="http://schemas.openxmlformats.org/officeDocument/2006/relationships/image" Target="../media/image112.png"/><Relationship Id="rId10" Type="http://schemas.openxmlformats.org/officeDocument/2006/relationships/image" Target="../media/image108.png"/><Relationship Id="rId4" Type="http://schemas.openxmlformats.org/officeDocument/2006/relationships/tags" Target="../tags/tag154.xml"/><Relationship Id="rId9" Type="http://schemas.openxmlformats.org/officeDocument/2006/relationships/image" Target="../media/image107.png"/><Relationship Id="rId14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115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tags" Target="../tags/tag159.xml"/><Relationship Id="rId16" Type="http://schemas.openxmlformats.org/officeDocument/2006/relationships/image" Target="../media/image118.pn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109.png"/><Relationship Id="rId5" Type="http://schemas.openxmlformats.org/officeDocument/2006/relationships/tags" Target="../tags/tag162.xml"/><Relationship Id="rId15" Type="http://schemas.openxmlformats.org/officeDocument/2006/relationships/image" Target="../media/image117.png"/><Relationship Id="rId10" Type="http://schemas.openxmlformats.org/officeDocument/2006/relationships/image" Target="../media/image113.png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png"/><Relationship Id="rId2" Type="http://schemas.openxmlformats.org/officeDocument/2006/relationships/tags" Target="../tags/tag13.xml"/><Relationship Id="rId16" Type="http://schemas.openxmlformats.org/officeDocument/2006/relationships/image" Target="../media/image1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0.png"/><Relationship Id="rId5" Type="http://schemas.openxmlformats.org/officeDocument/2006/relationships/tags" Target="../tags/tag16.xm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tags" Target="../tags/tag15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168.xml"/><Relationship Id="rId7" Type="http://schemas.openxmlformats.org/officeDocument/2006/relationships/image" Target="../media/image120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4.png"/><Relationship Id="rId5" Type="http://schemas.openxmlformats.org/officeDocument/2006/relationships/tags" Target="../tags/tag170.xml"/><Relationship Id="rId10" Type="http://schemas.openxmlformats.org/officeDocument/2006/relationships/image" Target="../media/image123.png"/><Relationship Id="rId4" Type="http://schemas.openxmlformats.org/officeDocument/2006/relationships/tags" Target="../tags/tag169.xml"/><Relationship Id="rId9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5" Type="http://schemas.openxmlformats.org/officeDocument/2006/relationships/tags" Target="../tags/tag23.xml"/><Relationship Id="rId10" Type="http://schemas.openxmlformats.org/officeDocument/2006/relationships/image" Target="../media/image10.png"/><Relationship Id="rId4" Type="http://schemas.openxmlformats.org/officeDocument/2006/relationships/tags" Target="../tags/tag22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8.xml"/><Relationship Id="rId10" Type="http://schemas.openxmlformats.org/officeDocument/2006/relationships/image" Target="../media/image17.png"/><Relationship Id="rId4" Type="http://schemas.openxmlformats.org/officeDocument/2006/relationships/tags" Target="../tags/tag2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1.xml"/><Relationship Id="rId7" Type="http://schemas.openxmlformats.org/officeDocument/2006/relationships/image" Target="../media/image1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3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5E19-0A9E-45A4-A227-C2C9095583CE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Stability Analysis of a discrete-time </a:t>
            </a:r>
            <a:br>
              <a:rPr lang="en-US" dirty="0"/>
            </a:br>
            <a:r>
              <a:rPr lang="en-US" dirty="0"/>
              <a:t>Series-Parallel Least Squares</a:t>
            </a:r>
            <a:br>
              <a:rPr lang="en-US" dirty="0"/>
            </a:br>
            <a:r>
              <a:rPr lang="en-US" dirty="0"/>
              <a:t>Parameter Identification Algorithm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25FE4-1591-491E-898D-DB4FD378E01E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Parameter Adaptation Algorithm (PAA)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b="1" dirty="0"/>
              <a:t>A-posteriori version</a:t>
            </a:r>
          </a:p>
          <a:p>
            <a:pPr eaLnBrk="1" hangingPunct="1"/>
            <a:r>
              <a:rPr lang="en-US" b="1" dirty="0"/>
              <a:t>Parameter estimate update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Gain update 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We make the restriction</a:t>
            </a: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2286000"/>
            <a:ext cx="7256158" cy="833441"/>
          </a:xfrm>
          <a:prstGeom prst="rect">
            <a:avLst/>
          </a:prstGeom>
          <a:noFill/>
          <a:ln/>
          <a:effectLst/>
        </p:spPr>
      </p:pic>
      <p:pic>
        <p:nvPicPr>
          <p:cNvPr id="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3434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5943600"/>
            <a:ext cx="54784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000E5-AA6F-4970-9C82-ED5ED88FFC8C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PAA Special Cases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Least squares</a:t>
            </a:r>
          </a:p>
          <a:p>
            <a:pPr eaLnBrk="1" hangingPunct="1"/>
            <a:endParaRPr lang="en-US" b="1" dirty="0"/>
          </a:p>
          <a:p>
            <a:pPr eaLnBrk="1" hangingPunct="1">
              <a:buNone/>
            </a:pPr>
            <a:endParaRPr lang="en-US" b="1" dirty="0"/>
          </a:p>
          <a:p>
            <a:pPr eaLnBrk="1" hangingPunct="1"/>
            <a:r>
              <a:rPr lang="en-US" b="1" dirty="0"/>
              <a:t>Least squares with forgetting factor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Constant gain</a:t>
            </a:r>
          </a:p>
        </p:txBody>
      </p:sp>
      <p:pic>
        <p:nvPicPr>
          <p:cNvPr id="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1730416"/>
            <a:ext cx="6364859" cy="33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495800"/>
            <a:ext cx="2156198" cy="32386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53000" y="44958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832189" y="28956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53000" y="28956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32187" y="5867400"/>
            <a:ext cx="1539822" cy="32391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944894" y="5867400"/>
            <a:ext cx="1556030" cy="32384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600200" y="877751"/>
            <a:ext cx="6248400" cy="7176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685800"/>
          </a:xfrm>
        </p:spPr>
        <p:txBody>
          <a:bodyPr/>
          <a:lstStyle/>
          <a:p>
            <a:r>
              <a:rPr lang="en-US" dirty="0"/>
              <a:t>Plant: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1447800"/>
            <a:ext cx="6952982" cy="97496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90600" y="4572000"/>
            <a:ext cx="1955792" cy="155807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196" y="4648200"/>
            <a:ext cx="3147811" cy="145077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09800" y="3200400"/>
            <a:ext cx="4511224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20574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Constant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latin typeface="Century Schoolbook" pitchFamily="18" charset="0"/>
              </a:rPr>
              <a:t>u(k) </a:t>
            </a:r>
            <a:r>
              <a:rPr lang="en-US" sz="2400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1600200"/>
            <a:ext cx="2010685" cy="291826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24400" y="28194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648200" y="56388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848600" y="57912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0" y="2819400"/>
            <a:ext cx="339842" cy="307799"/>
          </a:xfrm>
          <a:prstGeom prst="rect">
            <a:avLst/>
          </a:prstGeom>
          <a:noFill/>
          <a:ln/>
          <a:effectLst/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124200"/>
            <a:ext cx="396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066800" y="52578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8600" y="32004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0" y="2133600"/>
            <a:ext cx="629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latin typeface="Century Schoolbook" pitchFamily="18" charset="0"/>
              </a:rPr>
              <a:t>u(k) </a:t>
            </a:r>
            <a:r>
              <a:rPr lang="en-US" sz="2400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807" y="1600200"/>
            <a:ext cx="2497470" cy="32398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1066800" y="50292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57200" y="2362200"/>
            <a:ext cx="1053805" cy="30845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81361" y="2362200"/>
            <a:ext cx="1053483" cy="308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31242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9000" y="2362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Least Squares &amp; forgetting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latin typeface="Century Schoolbook" pitchFamily="18" charset="0"/>
              </a:rPr>
              <a:t>u(k) </a:t>
            </a:r>
            <a:r>
              <a:rPr lang="en-US" sz="2400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807" y="1600200"/>
            <a:ext cx="2497470" cy="32398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1066800" y="50292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05906" y="2362200"/>
            <a:ext cx="1556391" cy="308359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81361" y="2362200"/>
            <a:ext cx="1053483" cy="308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F597A7-4761-46AC-B9B3-8F65CAD58271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 </a:t>
            </a:r>
          </a:p>
        </p:txBody>
      </p:sp>
      <p:sp>
        <p:nvSpPr>
          <p:cNvPr id="1094660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Under the following conditions: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The input </a:t>
            </a:r>
            <a:r>
              <a:rPr lang="en-US" sz="2800" dirty="0"/>
              <a:t>u(k)</a:t>
            </a:r>
            <a:r>
              <a:rPr lang="en-US" sz="2800" i="0" dirty="0">
                <a:latin typeface="Helvetica" pitchFamily="34" charset="0"/>
              </a:rPr>
              <a:t> is bounded, i.e. </a:t>
            </a:r>
          </a:p>
          <a:p>
            <a:pPr marL="533400" indent="-533400">
              <a:lnSpc>
                <a:spcPct val="30000"/>
              </a:lnSpc>
              <a:spcBef>
                <a:spcPct val="20000"/>
              </a:spcBef>
              <a:buFontTx/>
              <a:buAutoNum type="arabicPeriod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800" dirty="0"/>
              <a:t> 		  </a:t>
            </a:r>
            <a:r>
              <a:rPr lang="en-US" sz="2800" i="0" dirty="0">
                <a:latin typeface="Helvetica" pitchFamily="34" charset="0"/>
              </a:rPr>
              <a:t>is anti-</a:t>
            </a:r>
            <a:r>
              <a:rPr lang="en-US" sz="2800" i="0" dirty="0" err="1">
                <a:latin typeface="Helvetica" pitchFamily="34" charset="0"/>
              </a:rPr>
              <a:t>Schur</a:t>
            </a:r>
            <a:endParaRPr lang="en-US" sz="2800" dirty="0"/>
          </a:p>
          <a:p>
            <a:pPr marL="533400" indent="-533400">
              <a:lnSpc>
                <a:spcPct val="50000"/>
              </a:lnSpc>
              <a:spcBef>
                <a:spcPct val="20000"/>
              </a:spcBef>
              <a:buFontTx/>
              <a:buAutoNum type="arabicPeriod"/>
            </a:pPr>
            <a:endParaRPr lang="en-US" sz="2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dirty="0"/>
              <a:t> </a:t>
            </a:r>
            <a:r>
              <a:rPr lang="en-US" i="0" dirty="0">
                <a:latin typeface="Arial" charset="0"/>
              </a:rPr>
              <a:t>Maximum singular value of  </a:t>
            </a:r>
            <a:r>
              <a:rPr lang="en-US" sz="2800" dirty="0"/>
              <a:t>F(k)</a:t>
            </a:r>
            <a:r>
              <a:rPr lang="en-US" i="0" dirty="0">
                <a:latin typeface="Arial" charset="0"/>
              </a:rPr>
              <a:t>  is uniformly bounded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9466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5486400"/>
            <a:ext cx="25892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467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486400"/>
            <a:ext cx="24225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4671" name="Rectangle 15"/>
          <p:cNvSpPr>
            <a:spLocks noChangeArrowheads="1"/>
          </p:cNvSpPr>
          <p:nvPr/>
        </p:nvSpPr>
        <p:spPr bwMode="auto">
          <a:xfrm>
            <a:off x="4191000" y="54102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09467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18288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467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2514600"/>
            <a:ext cx="1139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4038600"/>
            <a:ext cx="4560395" cy="390770"/>
          </a:xfrm>
          <a:prstGeom prst="rect">
            <a:avLst/>
          </a:prstGeom>
          <a:noFill/>
          <a:ln/>
          <a:effectLst/>
        </p:spPr>
      </p:pic>
      <p:sp>
        <p:nvSpPr>
          <p:cNvPr id="1094677" name="Rectangle 21"/>
          <p:cNvSpPr>
            <a:spLocks noChangeArrowheads="1"/>
          </p:cNvSpPr>
          <p:nvPr/>
        </p:nvSpPr>
        <p:spPr bwMode="auto">
          <a:xfrm>
            <a:off x="533400" y="4953000"/>
            <a:ext cx="8153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ABFF8-CF18-475D-BD69-0C0BB7862721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Parameter Adaptation Algorithm (PAA)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Since the unknown parameters are constant and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4876800"/>
            <a:ext cx="2004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implies that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3733800"/>
            <a:ext cx="7256157" cy="83344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43000" y="5638800"/>
            <a:ext cx="7220918" cy="83355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00400" y="2133600"/>
            <a:ext cx="2607486" cy="390591"/>
          </a:xfrm>
          <a:prstGeom prst="rect">
            <a:avLst/>
          </a:prstGeom>
          <a:noFill/>
          <a:ln/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9595A-AED0-4F82-BB03-6EB4A1E97F20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A-posteriori dynamics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 dynamics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PAA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07009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3263" y="2054225"/>
            <a:ext cx="436086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71600" y="4572000"/>
            <a:ext cx="7220918" cy="833551"/>
          </a:xfrm>
          <a:prstGeom prst="rect">
            <a:avLst/>
          </a:prstGeom>
          <a:noFill/>
          <a:ln/>
          <a:effectLst/>
        </p:spPr>
      </p:pic>
      <p:pic>
        <p:nvPicPr>
          <p:cNvPr id="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7150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/>
          </p:cNvSpPr>
          <p:nvPr/>
        </p:nvSpPr>
        <p:spPr bwMode="auto">
          <a:xfrm rot="5400000">
            <a:off x="5029200" y="1600200"/>
            <a:ext cx="533400" cy="2362200"/>
          </a:xfrm>
          <a:prstGeom prst="rightBrace">
            <a:avLst>
              <a:gd name="adj1" fmla="val 369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648200" y="3276600"/>
            <a:ext cx="3631467" cy="3239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2389B-A57C-4293-AD2E-D2A3F4137B9E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Equivalent Feedback Loop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905000"/>
            <a:ext cx="56388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1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5943600"/>
            <a:ext cx="3956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1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68425" y="4876800"/>
            <a:ext cx="45227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419600" y="2133600"/>
            <a:ext cx="533400" cy="457200"/>
            <a:chOff x="4752" y="576"/>
            <a:chExt cx="336" cy="336"/>
          </a:xfrm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790" y="599"/>
              <a:ext cx="1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96000" y="4953000"/>
            <a:ext cx="1943104" cy="369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2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81000" y="3124200"/>
            <a:ext cx="83820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endParaRPr lang="en-US" i="0">
              <a:latin typeface="Helvetica" pitchFamily="34" charset="0"/>
            </a:endParaRP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	known </a:t>
            </a:r>
            <a:r>
              <a:rPr lang="en-US" b="1">
                <a:latin typeface="Helvetica" pitchFamily="34" charset="0"/>
              </a:rPr>
              <a:t>bounded</a:t>
            </a:r>
            <a:r>
              <a:rPr lang="en-US" i="0">
                <a:latin typeface="Helvetica" pitchFamily="34" charset="0"/>
              </a:rPr>
              <a:t> input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	measured output</a:t>
            </a: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lnSpc>
                <a:spcPct val="4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Consider the following  system</a:t>
            </a:r>
            <a:endParaRPr lang="en-US"/>
          </a:p>
        </p:txBody>
      </p:sp>
      <p:pic>
        <p:nvPicPr>
          <p:cNvPr id="977945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4102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794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2672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1981200"/>
            <a:ext cx="5490798" cy="4689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6E9807-C62A-4BB8-8338-4DD70A4461F4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Equivalent Feedback Loop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066800"/>
            <a:ext cx="56388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2143" name="Rectangle 15"/>
          <p:cNvSpPr>
            <a:spLocks noChangeArrowheads="1"/>
          </p:cNvSpPr>
          <p:nvPr/>
        </p:nvSpPr>
        <p:spPr bwMode="auto">
          <a:xfrm>
            <a:off x="533400" y="316865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pic>
        <p:nvPicPr>
          <p:cNvPr id="107214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800600"/>
            <a:ext cx="5119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3733800"/>
            <a:ext cx="7139464" cy="824148"/>
          </a:xfrm>
          <a:prstGeom prst="rect">
            <a:avLst/>
          </a:prstGeom>
          <a:noFill/>
          <a:ln/>
          <a:effectLst/>
        </p:spPr>
      </p:pic>
      <p:grpSp>
        <p:nvGrpSpPr>
          <p:cNvPr id="22538" name="Group 24"/>
          <p:cNvGrpSpPr>
            <a:grpSpLocks/>
          </p:cNvGrpSpPr>
          <p:nvPr/>
        </p:nvGrpSpPr>
        <p:grpSpPr bwMode="auto">
          <a:xfrm>
            <a:off x="4114800" y="1219200"/>
            <a:ext cx="609600" cy="609600"/>
            <a:chOff x="4752" y="576"/>
            <a:chExt cx="336" cy="336"/>
          </a:xfrm>
        </p:grpSpPr>
        <p:sp>
          <p:nvSpPr>
            <p:cNvPr id="22539" name="Rectangle 23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Text Box 21"/>
            <p:cNvSpPr txBox="1">
              <a:spLocks noChangeArrowheads="1"/>
            </p:cNvSpPr>
            <p:nvPr/>
          </p:nvSpPr>
          <p:spPr bwMode="auto">
            <a:xfrm>
              <a:off x="4790" y="599"/>
              <a:ext cx="1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pic>
        <p:nvPicPr>
          <p:cNvPr id="1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7150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B4F6F-9553-4EF8-98F1-E9298805E056}" type="slidenum">
              <a:rPr lang="en-US"/>
              <a:pPr/>
              <a:t>21</a:t>
            </a:fld>
            <a:endParaRPr lang="en-US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Verify that the LTI dynamics are SPR</a:t>
            </a:r>
            <a:endParaRPr lang="en-US" sz="2800" b="1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lain" startAt="2"/>
            </a:pPr>
            <a:r>
              <a:rPr lang="en-US" sz="2800" i="0" dirty="0">
                <a:latin typeface="Helvetica" pitchFamily="34" charset="0"/>
              </a:rPr>
              <a:t>Verify that the PAA dynamics are P-class</a:t>
            </a:r>
          </a:p>
          <a:p>
            <a:pPr marL="533400" indent="-533400">
              <a:spcBef>
                <a:spcPct val="20000"/>
              </a:spcBef>
              <a:buFontTx/>
              <a:buAutoNum type="arabicPlain" startAt="2"/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Stability analysis using Hyperstability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F8AB5-E5F2-4B9B-979E-CBB66F7C6BFB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Verify that the LTI dynamics are SPR</a:t>
            </a: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b="1"/>
              <a:t>Good News:</a:t>
            </a:r>
            <a:r>
              <a:rPr lang="en-US"/>
              <a:t> LTI </a:t>
            </a:r>
            <a:r>
              <a:rPr lang="en-US" b="1"/>
              <a:t>“</a:t>
            </a:r>
            <a:r>
              <a:rPr lang="en-US" b="1" i="1"/>
              <a:t>very”</a:t>
            </a:r>
            <a:r>
              <a:rPr lang="en-US"/>
              <a:t> SPR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6233" name="Rectangle 9"/>
          <p:cNvSpPr>
            <a:spLocks noChangeArrowheads="1"/>
          </p:cNvSpPr>
          <p:nvPr/>
        </p:nvSpPr>
        <p:spPr bwMode="auto">
          <a:xfrm>
            <a:off x="1143000" y="5181600"/>
            <a:ext cx="381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5867400" y="5486400"/>
            <a:ext cx="223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Always SPR</a:t>
            </a:r>
          </a:p>
        </p:txBody>
      </p:sp>
      <p:sp>
        <p:nvSpPr>
          <p:cNvPr id="1076236" name="Rectangle 12"/>
          <p:cNvSpPr>
            <a:spLocks noChangeArrowheads="1"/>
          </p:cNvSpPr>
          <p:nvPr/>
        </p:nvSpPr>
        <p:spPr bwMode="auto">
          <a:xfrm>
            <a:off x="5715000" y="5181600"/>
            <a:ext cx="2514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7623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4267200"/>
            <a:ext cx="35829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2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6925" y="5565775"/>
            <a:ext cx="1735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4589" name="Rectangle 16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17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88FDA-FC77-4682-891E-E0B7B306BAD2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Unfortunately the NL block is </a:t>
            </a:r>
            <a:r>
              <a:rPr lang="en-US" sz="2800" b="1" i="0">
                <a:latin typeface="Helvetica" pitchFamily="34" charset="0"/>
              </a:rPr>
              <a:t>not</a:t>
            </a:r>
            <a:r>
              <a:rPr lang="en-US" sz="2800" i="0">
                <a:latin typeface="Helvetica" pitchFamily="34" charset="0"/>
              </a:rPr>
              <a:t> P-class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b="1"/>
              <a:t>Bad News</a:t>
            </a:r>
            <a:r>
              <a:rPr lang="en-US"/>
              <a:t>: NL is </a:t>
            </a:r>
            <a:r>
              <a:rPr lang="en-US" b="1" i="1"/>
              <a:t>not</a:t>
            </a:r>
            <a:r>
              <a:rPr lang="en-US"/>
              <a:t> P-class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2073" name="Rectangle 9"/>
          <p:cNvSpPr>
            <a:spLocks noChangeArrowheads="1"/>
          </p:cNvSpPr>
          <p:nvPr/>
        </p:nvSpPr>
        <p:spPr bwMode="auto">
          <a:xfrm>
            <a:off x="381000" y="51816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grpSp>
        <p:nvGrpSpPr>
          <p:cNvPr id="25611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12077" name="AutoShape 13"/>
          <p:cNvSpPr>
            <a:spLocks/>
          </p:cNvSpPr>
          <p:nvPr/>
        </p:nvSpPr>
        <p:spPr bwMode="auto">
          <a:xfrm>
            <a:off x="1371600" y="4267200"/>
            <a:ext cx="762000" cy="2362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257800"/>
            <a:ext cx="4433544" cy="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27972" y="4267200"/>
            <a:ext cx="6182628" cy="71369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6019800"/>
            <a:ext cx="6400800" cy="3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6D39C-4C1B-47E2-8F3F-D108CDF4EB0E}" type="slidenum">
              <a:rPr lang="en-US"/>
              <a:pPr/>
              <a:t>24</a:t>
            </a:fld>
            <a:endParaRPr lang="en-US"/>
          </a:p>
        </p:txBody>
      </p:sp>
      <p:pic>
        <p:nvPicPr>
          <p:cNvPr id="2662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1981200"/>
            <a:ext cx="6019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 feedback term to NL to make it P-class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Solution: Modify the NL block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838200" y="1828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3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4175" y="5562600"/>
            <a:ext cx="329406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405C1-D19A-4974-B64B-6E8209920C23}" type="slidenum">
              <a:rPr lang="en-US"/>
              <a:pPr/>
              <a:t>25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752600"/>
            <a:ext cx="5456238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 feedback term to NL to make it P-class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Modifying the NL block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143000" y="19050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92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953000"/>
            <a:ext cx="7848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9244" name="Rectangle 12"/>
          <p:cNvSpPr>
            <a:spLocks noChangeArrowheads="1"/>
          </p:cNvSpPr>
          <p:nvPr/>
        </p:nvSpPr>
        <p:spPr bwMode="auto">
          <a:xfrm>
            <a:off x="5943600" y="4724400"/>
            <a:ext cx="990600" cy="9144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245" name="Rectangle 13"/>
          <p:cNvSpPr>
            <a:spLocks noChangeArrowheads="1"/>
          </p:cNvSpPr>
          <p:nvPr/>
        </p:nvSpPr>
        <p:spPr bwMode="auto">
          <a:xfrm>
            <a:off x="3962400" y="1905000"/>
            <a:ext cx="1143000" cy="838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246" name="Line 14"/>
          <p:cNvSpPr>
            <a:spLocks noChangeShapeType="1"/>
          </p:cNvSpPr>
          <p:nvPr/>
        </p:nvSpPr>
        <p:spPr bwMode="auto">
          <a:xfrm>
            <a:off x="5181600" y="2743200"/>
            <a:ext cx="106680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9250" name="Text Box 18"/>
          <p:cNvSpPr txBox="1">
            <a:spLocks noChangeArrowheads="1"/>
          </p:cNvSpPr>
          <p:nvPr/>
        </p:nvSpPr>
        <p:spPr bwMode="auto">
          <a:xfrm>
            <a:off x="914400" y="5867400"/>
            <a:ext cx="77426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 dirty="0">
                <a:latin typeface="+mj-lt"/>
                <a:cs typeface="Times New Roman" pitchFamily="18" charset="0"/>
              </a:rPr>
              <a:t>Proof: See Additional Material at end of this lecture</a:t>
            </a:r>
          </a:p>
          <a:p>
            <a:r>
              <a:rPr lang="en-US" b="1" i="0" dirty="0">
                <a:latin typeface="+mj-lt"/>
                <a:cs typeface="Times New Roman" pitchFamily="18" charset="0"/>
              </a:rPr>
              <a:t>(the class notes on </a:t>
            </a:r>
            <a:r>
              <a:rPr lang="en-US" b="1" i="0" dirty="0" err="1">
                <a:latin typeface="+mj-lt"/>
                <a:cs typeface="Times New Roman" pitchFamily="18" charset="0"/>
              </a:rPr>
              <a:t>bSpace</a:t>
            </a:r>
            <a:r>
              <a:rPr lang="en-US" b="1" i="0" dirty="0">
                <a:latin typeface="+mj-lt"/>
                <a:cs typeface="Times New Roman" pitchFamily="18" charset="0"/>
              </a:rPr>
              <a:t> are incorrect)</a:t>
            </a:r>
          </a:p>
        </p:txBody>
      </p:sp>
      <p:sp>
        <p:nvSpPr>
          <p:cNvPr id="1119251" name="Rectangle 19"/>
          <p:cNvSpPr>
            <a:spLocks noChangeArrowheads="1"/>
          </p:cNvSpPr>
          <p:nvPr/>
        </p:nvSpPr>
        <p:spPr bwMode="auto">
          <a:xfrm>
            <a:off x="762000" y="5867400"/>
            <a:ext cx="8153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1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50" grpId="0"/>
      <p:bldP spid="11192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5EE1F-F102-4156-B4E6-1DA109864C43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and subtract the same blocks: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76600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412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1828800"/>
            <a:ext cx="40544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00600" y="2743200"/>
            <a:ext cx="4135438" cy="1524000"/>
            <a:chOff x="3024" y="1728"/>
            <a:chExt cx="2605" cy="960"/>
          </a:xfrm>
        </p:grpSpPr>
        <p:sp>
          <p:nvSpPr>
            <p:cNvPr id="28691" name="Oval 11"/>
            <p:cNvSpPr>
              <a:spLocks noChangeArrowheads="1"/>
            </p:cNvSpPr>
            <p:nvPr/>
          </p:nvSpPr>
          <p:spPr bwMode="auto">
            <a:xfrm>
              <a:off x="3024" y="1728"/>
              <a:ext cx="2304" cy="96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Text Box 12"/>
            <p:cNvSpPr txBox="1">
              <a:spLocks noChangeArrowheads="1"/>
            </p:cNvSpPr>
            <p:nvPr/>
          </p:nvSpPr>
          <p:spPr bwMode="auto">
            <a:xfrm>
              <a:off x="5232" y="2400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= 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24400" y="4419600"/>
            <a:ext cx="4211638" cy="1447800"/>
            <a:chOff x="2976" y="2784"/>
            <a:chExt cx="2653" cy="912"/>
          </a:xfrm>
        </p:grpSpPr>
        <p:sp>
          <p:nvSpPr>
            <p:cNvPr id="28689" name="Oval 10"/>
            <p:cNvSpPr>
              <a:spLocks noChangeArrowheads="1"/>
            </p:cNvSpPr>
            <p:nvPr/>
          </p:nvSpPr>
          <p:spPr bwMode="auto">
            <a:xfrm>
              <a:off x="2976" y="2784"/>
              <a:ext cx="2304" cy="8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5232" y="3408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= 0</a:t>
              </a:r>
            </a:p>
          </p:txBody>
        </p:sp>
      </p:grpSp>
      <p:sp>
        <p:nvSpPr>
          <p:cNvPr id="1114126" name="Text Box 14"/>
          <p:cNvSpPr txBox="1">
            <a:spLocks noChangeArrowheads="1"/>
          </p:cNvSpPr>
          <p:nvPr/>
        </p:nvSpPr>
        <p:spPr bwMode="auto">
          <a:xfrm>
            <a:off x="4175125" y="3795713"/>
            <a:ext cx="400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=</a:t>
            </a:r>
          </a:p>
        </p:txBody>
      </p:sp>
      <p:grpSp>
        <p:nvGrpSpPr>
          <p:cNvPr id="28683" name="Group 17"/>
          <p:cNvGrpSpPr>
            <a:grpSpLocks/>
          </p:cNvGrpSpPr>
          <p:nvPr/>
        </p:nvGrpSpPr>
        <p:grpSpPr bwMode="auto">
          <a:xfrm>
            <a:off x="2286001" y="3352801"/>
            <a:ext cx="457200" cy="457200"/>
            <a:chOff x="4752" y="576"/>
            <a:chExt cx="336" cy="336"/>
          </a:xfrm>
        </p:grpSpPr>
        <p:sp>
          <p:nvSpPr>
            <p:cNvPr id="28687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19"/>
            <p:cNvSpPr txBox="1">
              <a:spLocks noChangeArrowheads="1"/>
            </p:cNvSpPr>
            <p:nvPr/>
          </p:nvSpPr>
          <p:spPr bwMode="auto">
            <a:xfrm>
              <a:off x="4790" y="600"/>
              <a:ext cx="16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477000" y="1905000"/>
            <a:ext cx="512763" cy="498475"/>
            <a:chOff x="4752" y="576"/>
            <a:chExt cx="336" cy="336"/>
          </a:xfrm>
        </p:grpSpPr>
        <p:sp>
          <p:nvSpPr>
            <p:cNvPr id="28685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pic>
        <p:nvPicPr>
          <p:cNvPr id="24" name="Picture 2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38200" y="5486400"/>
            <a:ext cx="2146325" cy="532467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 bwMode="auto">
          <a:xfrm>
            <a:off x="457200" y="5257800"/>
            <a:ext cx="2971800" cy="914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26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1055D-A494-470D-B4DD-7006743762F0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495800" y="1600200"/>
            <a:ext cx="4483100" cy="4495800"/>
            <a:chOff x="2832" y="1008"/>
            <a:chExt cx="2824" cy="2832"/>
          </a:xfrm>
        </p:grpSpPr>
        <p:pic>
          <p:nvPicPr>
            <p:cNvPr id="2970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2" y="1008"/>
              <a:ext cx="2824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9" name="Group 16"/>
            <p:cNvGrpSpPr>
              <a:grpSpLocks/>
            </p:cNvGrpSpPr>
            <p:nvPr/>
          </p:nvGrpSpPr>
          <p:grpSpPr bwMode="auto">
            <a:xfrm>
              <a:off x="4080" y="1152"/>
              <a:ext cx="288" cy="309"/>
              <a:chOff x="4752" y="576"/>
              <a:chExt cx="336" cy="361"/>
            </a:xfrm>
          </p:grpSpPr>
          <p:sp>
            <p:nvSpPr>
              <p:cNvPr id="29710" name="Rectangle 17"/>
              <p:cNvSpPr>
                <a:spLocks noChangeArrowheads="1"/>
              </p:cNvSpPr>
              <p:nvPr/>
            </p:nvSpPr>
            <p:spPr bwMode="auto">
              <a:xfrm>
                <a:off x="4752" y="576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Text Box 18"/>
              <p:cNvSpPr txBox="1">
                <a:spLocks noChangeArrowheads="1"/>
              </p:cNvSpPr>
              <p:nvPr/>
            </p:nvSpPr>
            <p:spPr bwMode="auto">
              <a:xfrm>
                <a:off x="4791" y="601"/>
                <a:ext cx="26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8215" name="Text Box 7"/>
          <p:cNvSpPr txBox="1">
            <a:spLocks noChangeArrowheads="1"/>
          </p:cNvSpPr>
          <p:nvPr/>
        </p:nvSpPr>
        <p:spPr bwMode="auto">
          <a:xfrm>
            <a:off x="4343400" y="3810000"/>
            <a:ext cx="40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=</a:t>
            </a:r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29706" name="Rectangle 14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15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9688E-A1EA-4573-B312-4DD5EA02BCE1}" type="slidenum">
              <a:rPr lang="en-US"/>
              <a:pPr/>
              <a:t>28</a:t>
            </a:fld>
            <a:endParaRPr lang="en-US"/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3400" y="3657600"/>
            <a:ext cx="7086600" cy="3084513"/>
            <a:chOff x="288" y="2304"/>
            <a:chExt cx="4464" cy="1943"/>
          </a:xfrm>
        </p:grpSpPr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288" y="3072"/>
              <a:ext cx="2304" cy="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902" y="3959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NL</a:t>
              </a:r>
              <a:r>
                <a:rPr lang="en-US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 flipV="1">
              <a:off x="2688" y="3168"/>
              <a:ext cx="67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504" y="2304"/>
              <a:ext cx="1248" cy="9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20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0733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Text Box 22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0731" name="Rectangle 24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25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68A3F-DE1C-4BD0-864D-01B573E1E86A}" type="slidenum">
              <a:rPr lang="en-US"/>
              <a:pPr/>
              <a:t>29</a:t>
            </a:fld>
            <a:endParaRPr lang="en-US"/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429000"/>
            <a:ext cx="7086600" cy="2438400"/>
            <a:chOff x="96" y="2160"/>
            <a:chExt cx="4464" cy="1536"/>
          </a:xfrm>
        </p:grpSpPr>
        <p:sp>
          <p:nvSpPr>
            <p:cNvPr id="31759" name="Rectangle 9"/>
            <p:cNvSpPr>
              <a:spLocks noChangeArrowheads="1"/>
            </p:cNvSpPr>
            <p:nvPr/>
          </p:nvSpPr>
          <p:spPr bwMode="auto">
            <a:xfrm>
              <a:off x="288" y="2160"/>
              <a:ext cx="2304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Text Box 10"/>
            <p:cNvSpPr txBox="1">
              <a:spLocks noChangeArrowheads="1"/>
            </p:cNvSpPr>
            <p:nvPr/>
          </p:nvSpPr>
          <p:spPr bwMode="auto">
            <a:xfrm>
              <a:off x="96" y="3089"/>
              <a:ext cx="3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L</a:t>
              </a:r>
              <a:r>
                <a:rPr lang="en-US" b="1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1761" name="Line 11"/>
            <p:cNvSpPr>
              <a:spLocks noChangeShapeType="1"/>
            </p:cNvSpPr>
            <p:nvPr/>
          </p:nvSpPr>
          <p:spPr bwMode="auto">
            <a:xfrm>
              <a:off x="2688" y="2928"/>
              <a:ext cx="96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2"/>
            <p:cNvSpPr>
              <a:spLocks noChangeArrowheads="1"/>
            </p:cNvSpPr>
            <p:nvPr/>
          </p:nvSpPr>
          <p:spPr bwMode="auto">
            <a:xfrm>
              <a:off x="3696" y="3360"/>
              <a:ext cx="864" cy="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3" name="Group 14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1754" name="Group 17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1755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19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35971-E99D-4286-B1F2-37BA1AA49833}" type="slidenum">
              <a:rPr lang="en-US"/>
              <a:pPr/>
              <a:t>3</a:t>
            </a:fld>
            <a:endParaRPr lang="en-US"/>
          </a:p>
        </p:txBody>
      </p:sp>
      <p:sp>
        <p:nvSpPr>
          <p:cNvPr id="1101826" name="Rectangle 2"/>
          <p:cNvSpPr>
            <a:spLocks noChangeArrowheads="1"/>
          </p:cNvSpPr>
          <p:nvPr/>
        </p:nvSpPr>
        <p:spPr bwMode="auto">
          <a:xfrm>
            <a:off x="304800" y="2209800"/>
            <a:ext cx="83820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endParaRPr lang="en-US"/>
          </a:p>
          <a:p>
            <a:r>
              <a:rPr lang="en-US" i="0">
                <a:latin typeface="Helvetica" pitchFamily="34" charset="0"/>
              </a:rPr>
              <a:t> 	       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	Orders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/>
              <a:t>m </a:t>
            </a:r>
            <a:r>
              <a:rPr lang="en-US" sz="2800" i="0">
                <a:latin typeface="Helvetica" pitchFamily="34" charset="0"/>
              </a:rPr>
              <a:t>are </a:t>
            </a:r>
            <a:r>
              <a:rPr lang="en-US" sz="2800" b="1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	</a:t>
            </a:r>
            <a:r>
              <a:rPr lang="en-US" sz="2800"/>
              <a:t>a’s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/>
              <a:t>b’s </a:t>
            </a:r>
            <a:r>
              <a:rPr lang="en-US" sz="2800" i="0">
                <a:latin typeface="Helvetica" pitchFamily="34" charset="0"/>
              </a:rPr>
              <a:t>are </a:t>
            </a:r>
            <a:r>
              <a:rPr lang="en-US" sz="2800" b="1">
                <a:latin typeface="Helvetica" pitchFamily="34" charset="0"/>
              </a:rPr>
              <a:t>unknown</a:t>
            </a:r>
            <a:r>
              <a:rPr lang="en-US" sz="2800" i="0">
                <a:latin typeface="Helvetica" pitchFamily="34" charset="0"/>
              </a:rPr>
              <a:t> but </a:t>
            </a:r>
            <a:r>
              <a:rPr lang="en-US" sz="2800" b="1">
                <a:latin typeface="Helvetica" pitchFamily="34" charset="0"/>
              </a:rPr>
              <a:t>constant</a:t>
            </a:r>
            <a:r>
              <a:rPr lang="en-US" sz="2800" i="0">
                <a:latin typeface="Helvetica" pitchFamily="34" charset="0"/>
              </a:rPr>
              <a:t> 	coefficients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pic>
        <p:nvPicPr>
          <p:cNvPr id="110183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8956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18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8100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1834" name="Rectangle 10"/>
          <p:cNvSpPr>
            <a:spLocks noChangeArrowheads="1"/>
          </p:cNvSpPr>
          <p:nvPr/>
        </p:nvSpPr>
        <p:spPr bwMode="auto">
          <a:xfrm>
            <a:off x="6858000" y="28956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68695" y="1592262"/>
            <a:ext cx="5490798" cy="4689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40AA2-72AD-48AC-A139-7EF08FAB0760}" type="slidenum">
              <a:rPr lang="en-US"/>
              <a:pPr/>
              <a:t>30</a:t>
            </a:fld>
            <a:endParaRPr lang="en-U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1600200"/>
            <a:ext cx="7848600" cy="2312988"/>
            <a:chOff x="192" y="1008"/>
            <a:chExt cx="4944" cy="1457"/>
          </a:xfrm>
        </p:grpSpPr>
        <p:sp>
          <p:nvSpPr>
            <p:cNvPr id="32783" name="Rectangle 9"/>
            <p:cNvSpPr>
              <a:spLocks noChangeArrowheads="1"/>
            </p:cNvSpPr>
            <p:nvPr/>
          </p:nvSpPr>
          <p:spPr bwMode="auto">
            <a:xfrm>
              <a:off x="432" y="1008"/>
              <a:ext cx="2208" cy="11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10"/>
            <p:cNvSpPr txBox="1">
              <a:spLocks noChangeArrowheads="1"/>
            </p:cNvSpPr>
            <p:nvPr/>
          </p:nvSpPr>
          <p:spPr bwMode="auto">
            <a:xfrm>
              <a:off x="192" y="2177"/>
              <a:ext cx="3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L</a:t>
              </a:r>
              <a:r>
                <a:rPr lang="en-US" b="1" baseline="-250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2785" name="Line 11"/>
            <p:cNvSpPr>
              <a:spLocks noChangeShapeType="1"/>
            </p:cNvSpPr>
            <p:nvPr/>
          </p:nvSpPr>
          <p:spPr bwMode="auto">
            <a:xfrm>
              <a:off x="2784" y="1776"/>
              <a:ext cx="7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3648" y="1008"/>
              <a:ext cx="1488" cy="86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7" name="Group 14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2781" name="Rectangle 15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2778" name="Group 17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2779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Text Box 19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69DA-86C5-43E7-8B3F-A7D0A28D7F07}" type="slidenum">
              <a:rPr lang="en-US"/>
              <a:pPr/>
              <a:t>31</a:t>
            </a:fld>
            <a:endParaRPr lang="en-US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Can we now use Hyperstability Theory?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0264" name="Rectangle 8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265" name="Rectangle 9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266" name="Rectangle 10"/>
          <p:cNvSpPr>
            <a:spLocks noChangeArrowheads="1"/>
          </p:cNvSpPr>
          <p:nvPr/>
        </p:nvSpPr>
        <p:spPr bwMode="auto">
          <a:xfrm>
            <a:off x="5638800" y="13716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For Asymptotic </a:t>
            </a:r>
            <a:r>
              <a:rPr lang="en-US" sz="2800" b="1" i="0" dirty="0" err="1">
                <a:latin typeface="Helvetica" pitchFamily="34" charset="0"/>
              </a:rPr>
              <a:t>Hyperstability</a:t>
            </a:r>
            <a:r>
              <a:rPr lang="en-US" sz="2800" b="1" i="0" dirty="0">
                <a:latin typeface="Helvetica" pitchFamily="34" charset="0"/>
              </a:rPr>
              <a:t>:</a:t>
            </a: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L</a:t>
            </a:r>
            <a:r>
              <a:rPr lang="en-US" sz="2800" b="1" baseline="-25000" dirty="0">
                <a:solidFill>
                  <a:schemeClr val="accent1"/>
                </a:solidFill>
              </a:rPr>
              <a:t>1</a:t>
            </a:r>
            <a:r>
              <a:rPr lang="en-US" b="1" i="0" dirty="0">
                <a:solidFill>
                  <a:schemeClr val="accent1"/>
                </a:solidFill>
                <a:latin typeface="Helvetica" pitchFamily="34" charset="0"/>
              </a:rPr>
              <a:t> must be SPR</a:t>
            </a:r>
          </a:p>
          <a:p>
            <a:pPr marL="533400" indent="-533400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endParaRPr lang="en-US" b="1" i="0" dirty="0">
              <a:solidFill>
                <a:schemeClr val="accent1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  must be </a:t>
            </a: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	P-class</a:t>
            </a:r>
          </a:p>
        </p:txBody>
      </p:sp>
      <p:grpSp>
        <p:nvGrpSpPr>
          <p:cNvPr id="33802" name="Group 18"/>
          <p:cNvGrpSpPr>
            <a:grpSpLocks/>
          </p:cNvGrpSpPr>
          <p:nvPr/>
        </p:nvGrpSpPr>
        <p:grpSpPr bwMode="auto">
          <a:xfrm>
            <a:off x="2590800" y="1447800"/>
            <a:ext cx="457200" cy="490538"/>
            <a:chOff x="4752" y="576"/>
            <a:chExt cx="336" cy="361"/>
          </a:xfrm>
        </p:grpSpPr>
        <p:sp>
          <p:nvSpPr>
            <p:cNvPr id="33803" name="Rectangle 19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4" grpId="0" animBg="1"/>
      <p:bldP spid="11202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0293C7-9CED-4CEB-B503-02426AD87FA6}" type="slidenum">
              <a:rPr lang="en-US"/>
              <a:pPr/>
              <a:t>32</a:t>
            </a:fld>
            <a:endParaRPr lang="en-US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Linear Block </a:t>
            </a:r>
            <a:r>
              <a:rPr lang="en-US" sz="3200" i="1">
                <a:latin typeface="Century Schoolbook" pitchFamily="18" charset="0"/>
              </a:rPr>
              <a:t>L</a:t>
            </a:r>
            <a:r>
              <a:rPr lang="en-US" sz="3200" i="1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638800" y="13716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charset="0"/>
              </a:rPr>
              <a:t>Since:</a:t>
            </a:r>
            <a:endParaRPr lang="en-US" sz="2800" b="1" i="0">
              <a:latin typeface="Helvetica" pitchFamily="34" charset="0"/>
            </a:endParaRPr>
          </a:p>
        </p:txBody>
      </p:sp>
      <p:pic>
        <p:nvPicPr>
          <p:cNvPr id="112129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732088"/>
            <a:ext cx="827088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1294" name="Rectangle 14"/>
          <p:cNvSpPr>
            <a:spLocks noChangeArrowheads="1"/>
          </p:cNvSpPr>
          <p:nvPr/>
        </p:nvSpPr>
        <p:spPr bwMode="auto">
          <a:xfrm>
            <a:off x="5638800" y="2427288"/>
            <a:ext cx="2819400" cy="12954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1298" name="Rectangle 18"/>
          <p:cNvSpPr>
            <a:spLocks noChangeArrowheads="1"/>
          </p:cNvSpPr>
          <p:nvPr/>
        </p:nvSpPr>
        <p:spPr bwMode="auto">
          <a:xfrm>
            <a:off x="5562600" y="4800600"/>
            <a:ext cx="2895600" cy="1600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9" name="Group 20"/>
          <p:cNvGrpSpPr>
            <a:grpSpLocks/>
          </p:cNvGrpSpPr>
          <p:nvPr/>
        </p:nvGrpSpPr>
        <p:grpSpPr bwMode="auto">
          <a:xfrm>
            <a:off x="2590800" y="1447800"/>
            <a:ext cx="457200" cy="490538"/>
            <a:chOff x="4752" y="576"/>
            <a:chExt cx="336" cy="361"/>
          </a:xfrm>
        </p:grpSpPr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21304" name="Rectangle 24"/>
          <p:cNvSpPr>
            <a:spLocks noChangeArrowheads="1"/>
          </p:cNvSpPr>
          <p:nvPr/>
        </p:nvSpPr>
        <p:spPr bwMode="auto">
          <a:xfrm>
            <a:off x="5867400" y="2743200"/>
            <a:ext cx="642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L</a:t>
            </a:r>
            <a:r>
              <a:rPr lang="en-US" sz="2800" b="1" baseline="-25000"/>
              <a:t>1:</a:t>
            </a:r>
          </a:p>
        </p:txBody>
      </p:sp>
      <p:sp>
        <p:nvSpPr>
          <p:cNvPr id="1121306" name="Rectangle 26"/>
          <p:cNvSpPr>
            <a:spLocks noChangeArrowheads="1"/>
          </p:cNvSpPr>
          <p:nvPr/>
        </p:nvSpPr>
        <p:spPr bwMode="auto">
          <a:xfrm>
            <a:off x="5791200" y="5029200"/>
            <a:ext cx="237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/>
              <a:t>L</a:t>
            </a:r>
            <a:r>
              <a:rPr lang="en-US" sz="2800" b="1" baseline="-25000"/>
              <a:t>1    </a:t>
            </a:r>
            <a:r>
              <a:rPr lang="en-US" sz="2800" i="0">
                <a:latin typeface="Arial" charset="0"/>
              </a:rPr>
              <a:t>is SPR </a:t>
            </a:r>
            <a:r>
              <a:rPr lang="en-US" sz="2800" b="1" i="0">
                <a:latin typeface="Arial" charset="0"/>
              </a:rPr>
              <a:t>iff</a:t>
            </a:r>
          </a:p>
        </p:txBody>
      </p:sp>
      <p:pic>
        <p:nvPicPr>
          <p:cNvPr id="18" name="Picture 1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19800" y="3962400"/>
            <a:ext cx="2146325" cy="53246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36097" y="5715000"/>
            <a:ext cx="2113730" cy="5325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98" grpId="0" animBg="1"/>
      <p:bldP spid="11213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E56A9-94D7-4D49-BFA4-D827C48F10D8}" type="slidenum">
              <a:rPr lang="en-US"/>
              <a:pPr/>
              <a:t>33</a:t>
            </a:fld>
            <a:endParaRPr lang="en-US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23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Nonlinear Block </a:t>
            </a:r>
            <a:r>
              <a:rPr lang="en-US" sz="3200" i="1">
                <a:latin typeface="Century Schoolbook" pitchFamily="18" charset="0"/>
              </a:rPr>
              <a:t>NL</a:t>
            </a:r>
            <a:r>
              <a:rPr lang="en-US" sz="3200" i="1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2" name="Rectangle 8"/>
          <p:cNvSpPr>
            <a:spLocks noChangeArrowheads="1"/>
          </p:cNvSpPr>
          <p:nvPr/>
        </p:nvSpPr>
        <p:spPr bwMode="auto">
          <a:xfrm>
            <a:off x="5562600" y="2133600"/>
            <a:ext cx="358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sz="2800" b="1" dirty="0">
                <a:solidFill>
                  <a:srgbClr val="A50021"/>
                </a:solidFill>
              </a:rPr>
              <a:t> :</a:t>
            </a:r>
            <a:r>
              <a:rPr lang="en-US" sz="3200" b="1" i="0" dirty="0">
                <a:solidFill>
                  <a:srgbClr val="A50021"/>
                </a:solidFill>
                <a:latin typeface="Helvetica" pitchFamily="34" charset="0"/>
              </a:rPr>
              <a:t> </a:t>
            </a:r>
          </a:p>
          <a:p>
            <a:pPr marL="533400" indent="-533400">
              <a:spcBef>
                <a:spcPct val="20000"/>
              </a:spcBef>
            </a:pPr>
            <a:endParaRPr lang="en-US" sz="3200" b="1" i="0" dirty="0">
              <a:solidFill>
                <a:srgbClr val="A50021"/>
              </a:solidFill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NL</a:t>
            </a:r>
            <a:r>
              <a:rPr lang="en-US" sz="2800" b="1" baseline="-25000" dirty="0">
                <a:solidFill>
                  <a:srgbClr val="FF0000"/>
                </a:solidFill>
              </a:rPr>
              <a:t>1 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latin typeface="Helvetica" pitchFamily="34" charset="0"/>
              </a:rPr>
              <a:t>: P-class</a:t>
            </a: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AutoNum type="arabicPeriod"/>
            </a:pPr>
            <a:endParaRPr lang="en-US" b="1" i="0" dirty="0">
              <a:solidFill>
                <a:srgbClr val="FF0000"/>
              </a:solidFill>
              <a:latin typeface="Helvetica" pitchFamily="34" charset="0"/>
            </a:endParaRP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AutoNum type="arabicPeriod"/>
            </a:pPr>
            <a:endParaRPr lang="en-US" sz="2000" b="1" i="0" dirty="0">
              <a:solidFill>
                <a:srgbClr val="FF0000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baseline="-25000" dirty="0">
                <a:solidFill>
                  <a:schemeClr val="accent2"/>
                </a:solidFill>
              </a:rPr>
              <a:t>2</a:t>
            </a:r>
            <a:r>
              <a:rPr lang="en-US" b="1" i="0" dirty="0">
                <a:solidFill>
                  <a:schemeClr val="accent2"/>
                </a:solidFill>
                <a:latin typeface="Helvetica" pitchFamily="34" charset="0"/>
              </a:rPr>
              <a:t>   : P-class</a:t>
            </a:r>
          </a:p>
        </p:txBody>
      </p:sp>
      <p:sp>
        <p:nvSpPr>
          <p:cNvPr id="1122313" name="Rectangle 9"/>
          <p:cNvSpPr>
            <a:spLocks noChangeArrowheads="1"/>
          </p:cNvSpPr>
          <p:nvPr/>
        </p:nvSpPr>
        <p:spPr bwMode="auto">
          <a:xfrm>
            <a:off x="1981200" y="5410200"/>
            <a:ext cx="1524000" cy="609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4" name="Rectangle 10"/>
          <p:cNvSpPr>
            <a:spLocks noChangeArrowheads="1"/>
          </p:cNvSpPr>
          <p:nvPr/>
        </p:nvSpPr>
        <p:spPr bwMode="auto">
          <a:xfrm>
            <a:off x="1600200" y="3581400"/>
            <a:ext cx="2209800" cy="1600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5" name="Text Box 11"/>
          <p:cNvSpPr txBox="1">
            <a:spLocks noChangeArrowheads="1"/>
          </p:cNvSpPr>
          <p:nvPr/>
        </p:nvSpPr>
        <p:spPr bwMode="auto">
          <a:xfrm>
            <a:off x="5562600" y="2895600"/>
            <a:ext cx="33385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i="0" dirty="0">
                <a:solidFill>
                  <a:srgbClr val="A50021"/>
                </a:solidFill>
                <a:latin typeface="Helvetica" pitchFamily="34" charset="0"/>
              </a:rPr>
              <a:t>Feedback combination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i="0" dirty="0">
                <a:solidFill>
                  <a:srgbClr val="A50021"/>
                </a:solidFill>
                <a:latin typeface="Helvetica" pitchFamily="34" charset="0"/>
              </a:rPr>
              <a:t>of two blocks:</a:t>
            </a:r>
          </a:p>
          <a:p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943600" y="1371600"/>
            <a:ext cx="2146325" cy="532467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5715000" y="55626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Therefore </a:t>
            </a:r>
            <a:r>
              <a:rPr lang="en-US" sz="2800" dirty="0">
                <a:latin typeface="+mj-lt"/>
              </a:rPr>
              <a:t>NL</a:t>
            </a:r>
            <a:r>
              <a:rPr lang="en-US" sz="2800" i="0" baseline="-25000" dirty="0">
                <a:latin typeface="+mj-lt"/>
              </a:rPr>
              <a:t>2</a:t>
            </a:r>
            <a:r>
              <a:rPr lang="en-US" sz="2800" i="0" dirty="0">
                <a:latin typeface="+mj-lt"/>
              </a:rPr>
              <a:t> is P-class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3" grpId="0" animBg="1"/>
      <p:bldP spid="1122314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20CDE-AE56-4AB4-A285-AC1C618A07CC}" type="slidenum">
              <a:rPr lang="en-US"/>
              <a:pPr/>
              <a:t>34</a:t>
            </a:fld>
            <a:endParaRPr 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Hyperstability Theorem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auto">
          <a:xfrm>
            <a:off x="5638800" y="8382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If</a:t>
            </a: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Then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L</a:t>
            </a:r>
            <a:r>
              <a:rPr lang="en-US" sz="2800" b="1" baseline="-25000" dirty="0">
                <a:solidFill>
                  <a:schemeClr val="accent1"/>
                </a:solidFill>
              </a:rPr>
              <a:t>1</a:t>
            </a:r>
            <a:r>
              <a:rPr lang="en-US" b="1" i="0" dirty="0">
                <a:solidFill>
                  <a:schemeClr val="accent1"/>
                </a:solidFill>
                <a:latin typeface="Helvetica" pitchFamily="34" charset="0"/>
              </a:rPr>
              <a:t>  is SPR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  is P-class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AutoNum type="arabicPeriod"/>
            </a:pPr>
            <a:endParaRPr lang="en-US" sz="1400" b="1" i="0" dirty="0">
              <a:solidFill>
                <a:srgbClr val="A50021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solidFill>
                  <a:schemeClr val="tx2"/>
                </a:solidFill>
                <a:latin typeface="Helvetica" pitchFamily="34" charset="0"/>
              </a:rPr>
              <a:t>Therefore:</a:t>
            </a: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5486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interconnection is asymptotically </a:t>
            </a:r>
            <a:r>
              <a:rPr lang="en-US" i="0" dirty="0" err="1">
                <a:latin typeface="+mj-lt"/>
              </a:rPr>
              <a:t>hyperstable</a:t>
            </a:r>
            <a:endParaRPr lang="en-US" i="0" dirty="0">
              <a:latin typeface="+mj-lt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867400" y="2057400"/>
            <a:ext cx="2724548" cy="324027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15000" y="1371600"/>
            <a:ext cx="3124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7400" y="1524000"/>
            <a:ext cx="2092063" cy="32402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5791200" y="266700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for some </a:t>
            </a:r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0" y="2743200"/>
            <a:ext cx="990887" cy="330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20CDE-AE56-4AB4-A285-AC1C618A07CC}" type="slidenum">
              <a:rPr lang="en-US"/>
              <a:pPr/>
              <a:t>35</a:t>
            </a:fld>
            <a:endParaRPr 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Hyperstability Theorem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auto">
          <a:xfrm>
            <a:off x="5638800" y="8382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If</a:t>
            </a: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Then</a:t>
            </a: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943600" y="3962400"/>
            <a:ext cx="2237259" cy="106655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0" y="5410200"/>
            <a:ext cx="2028750" cy="417795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 bwMode="auto">
          <a:xfrm>
            <a:off x="5943600" y="5334000"/>
            <a:ext cx="28194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20006" y="6019800"/>
            <a:ext cx="2675170" cy="41764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81600" y="5486400"/>
            <a:ext cx="417795" cy="250927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67400" y="2057400"/>
            <a:ext cx="2724548" cy="324027"/>
          </a:xfrm>
          <a:prstGeom prst="rect">
            <a:avLst/>
          </a:prstGeom>
          <a:noFill/>
          <a:ln/>
          <a:effectLst/>
        </p:spPr>
      </p:pic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5715000" y="1371600"/>
            <a:ext cx="3124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867400" y="1524000"/>
            <a:ext cx="2092063" cy="324027"/>
          </a:xfrm>
          <a:prstGeom prst="rect">
            <a:avLst/>
          </a:prstGeom>
          <a:noFill/>
          <a:ln/>
          <a:effectLst/>
        </p:spPr>
      </p:pic>
      <p:sp>
        <p:nvSpPr>
          <p:cNvPr id="38" name="TextBox 37"/>
          <p:cNvSpPr txBox="1"/>
          <p:nvPr/>
        </p:nvSpPr>
        <p:spPr>
          <a:xfrm>
            <a:off x="5791200" y="266700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for some </a:t>
            </a:r>
          </a:p>
        </p:txBody>
      </p:sp>
      <p:pic>
        <p:nvPicPr>
          <p:cNvPr id="39" name="Picture 38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239000" y="2743200"/>
            <a:ext cx="990887" cy="330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9EA36F-93BE-42CF-B282-3610C8968A70}" type="slidenum">
              <a:rPr lang="en-US"/>
              <a:pPr/>
              <a:t>36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838200" y="990600"/>
            <a:ext cx="807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have concluded that the a-posteriori output error converges to zero: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A-posteriori error convergence</a:t>
            </a:r>
          </a:p>
        </p:txBody>
      </p:sp>
      <p:pic>
        <p:nvPicPr>
          <p:cNvPr id="3994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2362200"/>
            <a:ext cx="2295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685800" y="30480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685800" y="5638800"/>
            <a:ext cx="5948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What about the a-priori output error?</a:t>
            </a:r>
          </a:p>
        </p:txBody>
      </p:sp>
      <p:pic>
        <p:nvPicPr>
          <p:cNvPr id="39945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2825" y="3803650"/>
            <a:ext cx="36798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4464D-E0DB-4DDA-B5F2-1D00CD048B40}" type="slidenum">
              <a:rPr lang="en-US"/>
              <a:pPr/>
              <a:t>37</a:t>
            </a:fld>
            <a:endParaRPr lang="en-US"/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685800" y="3276601"/>
            <a:ext cx="807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 Therefore,                       does not necessarily</a:t>
            </a:r>
          </a:p>
          <a:p>
            <a:r>
              <a:rPr lang="en-US" sz="2800" i="0" dirty="0">
                <a:latin typeface="Helvetica" pitchFamily="34" charset="0"/>
              </a:rPr>
              <a:t>  imply that</a:t>
            </a:r>
          </a:p>
          <a:p>
            <a:endParaRPr lang="en-US" sz="2800" i="0" dirty="0">
              <a:latin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 To prove                       , we need to first show</a:t>
            </a: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85800" y="990600"/>
            <a:ext cx="8116989" cy="91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 Notice that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A-posteriori error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89872" y="5949950"/>
            <a:ext cx="1927443" cy="385910"/>
          </a:xfrm>
          <a:prstGeom prst="rect">
            <a:avLst/>
          </a:prstGeom>
          <a:noFill/>
          <a:ln/>
          <a:effectLst/>
        </p:spPr>
      </p:pic>
      <p:pic>
        <p:nvPicPr>
          <p:cNvPr id="40970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62600" y="60198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18288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743200" y="3810000"/>
            <a:ext cx="1956057" cy="368630"/>
          </a:xfrm>
          <a:prstGeom prst="rect">
            <a:avLst/>
          </a:prstGeom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95600" y="3352800"/>
            <a:ext cx="1790350" cy="3687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590800" y="4648200"/>
            <a:ext cx="1956057" cy="36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04F1E1-FB8C-42E6-926A-4EE17536D7F4}" type="slidenum">
              <a:rPr lang="en-US"/>
              <a:pPr/>
              <a:t>38</a:t>
            </a:fld>
            <a:endParaRPr 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838200" y="2743200"/>
            <a:ext cx="192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Therefore, 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Remember that: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Bondedness of the regressor vector</a:t>
            </a:r>
          </a:p>
        </p:txBody>
      </p:sp>
      <p:sp>
        <p:nvSpPr>
          <p:cNvPr id="41992" name="Rectangle 15"/>
          <p:cNvSpPr>
            <a:spLocks noChangeArrowheads="1"/>
          </p:cNvSpPr>
          <p:nvPr/>
        </p:nvSpPr>
        <p:spPr bwMode="auto">
          <a:xfrm>
            <a:off x="609600" y="5029200"/>
            <a:ext cx="2716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By assumption, </a:t>
            </a:r>
          </a:p>
        </p:txBody>
      </p:sp>
      <p:pic>
        <p:nvPicPr>
          <p:cNvPr id="41993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60198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60198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78970" y="3546475"/>
            <a:ext cx="8558228" cy="105355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7373" y="1752600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3EAF4-8D46-41CE-B02D-4574677E4AE5}" type="slidenum">
              <a:rPr lang="en-US"/>
              <a:pPr/>
              <a:t>39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762000" y="30480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and, 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Since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Bondedness of the regressor vector</a:t>
            </a:r>
          </a:p>
        </p:txBody>
      </p:sp>
      <p:sp>
        <p:nvSpPr>
          <p:cNvPr id="43015" name="Rectangle 11"/>
          <p:cNvSpPr>
            <a:spLocks noChangeArrowheads="1"/>
          </p:cNvSpPr>
          <p:nvPr/>
        </p:nvSpPr>
        <p:spPr bwMode="auto">
          <a:xfrm>
            <a:off x="685800" y="5105400"/>
            <a:ext cx="4342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we only need to show that</a:t>
            </a:r>
          </a:p>
        </p:txBody>
      </p:sp>
      <p:pic>
        <p:nvPicPr>
          <p:cNvPr id="43016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60960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6083300"/>
            <a:ext cx="1752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39624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39624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8970" y="1752600"/>
            <a:ext cx="8558228" cy="10535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381000" y="3810000"/>
            <a:ext cx="8458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ARMA model can be written as:</a:t>
            </a:r>
          </a:p>
        </p:txBody>
      </p:sp>
      <p:pic>
        <p:nvPicPr>
          <p:cNvPr id="110285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6482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  <p:sp>
        <p:nvSpPr>
          <p:cNvPr id="1102863" name="Rectangle 15"/>
          <p:cNvSpPr>
            <a:spLocks noChangeArrowheads="1"/>
          </p:cNvSpPr>
          <p:nvPr/>
        </p:nvSpPr>
        <p:spPr bwMode="auto">
          <a:xfrm>
            <a:off x="1828800" y="2971800"/>
            <a:ext cx="2743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1676400"/>
            <a:ext cx="8534400" cy="16170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B87D6-A0F7-4D26-9B25-FC6F6BD5A9BE}" type="slidenum">
              <a:rPr lang="en-US"/>
              <a:pPr/>
              <a:t>40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2895600"/>
            <a:ext cx="885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and 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Remember that: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Bondedness of the regressor vector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609600" y="2895600"/>
            <a:ext cx="466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                    </a:t>
            </a:r>
            <a:r>
              <a:rPr lang="en-US" sz="2800" i="0" dirty="0">
                <a:latin typeface="Helvetica" pitchFamily="34" charset="0"/>
              </a:rPr>
              <a:t>is anti-</a:t>
            </a:r>
            <a:r>
              <a:rPr lang="en-US" sz="2800" i="0" dirty="0" err="1">
                <a:latin typeface="Helvetica" pitchFamily="34" charset="0"/>
              </a:rPr>
              <a:t>Schur</a:t>
            </a:r>
            <a:r>
              <a:rPr lang="en-US" sz="2800" i="0" dirty="0">
                <a:latin typeface="Helvetica" pitchFamily="34" charset="0"/>
              </a:rPr>
              <a:t>.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838200" y="3886200"/>
            <a:ext cx="3667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 LTI system </a:t>
            </a:r>
          </a:p>
          <a:p>
            <a:r>
              <a:rPr lang="en-US" sz="2800" i="0">
                <a:latin typeface="Helvetica" pitchFamily="34" charset="0"/>
              </a:rPr>
              <a:t>is BIBO </a:t>
            </a:r>
          </a:p>
        </p:txBody>
      </p:sp>
      <p:sp>
        <p:nvSpPr>
          <p:cNvPr id="44041" name="Rectangle 19"/>
          <p:cNvSpPr>
            <a:spLocks noChangeArrowheads="1"/>
          </p:cNvSpPr>
          <p:nvPr/>
        </p:nvSpPr>
        <p:spPr bwMode="auto">
          <a:xfrm>
            <a:off x="914400" y="510540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</a:t>
            </a:r>
          </a:p>
        </p:txBody>
      </p:sp>
      <p:pic>
        <p:nvPicPr>
          <p:cNvPr id="44042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5867400"/>
            <a:ext cx="4311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90800" y="1600200"/>
            <a:ext cx="4161262" cy="975084"/>
          </a:xfrm>
          <a:prstGeom prst="rect">
            <a:avLst/>
          </a:prstGeom>
          <a:noFill/>
          <a:ln/>
          <a:effectLst/>
        </p:spPr>
      </p:pic>
      <p:pic>
        <p:nvPicPr>
          <p:cNvPr id="44045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2971800"/>
            <a:ext cx="1139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95800" y="3657600"/>
            <a:ext cx="3899786" cy="975227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 bwMode="auto">
          <a:xfrm>
            <a:off x="8458200" y="62484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1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dirty="0"/>
              <a:t>(you are not responsible for this)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88FDA-FC77-4682-891E-E0B7B306BAD2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Recall that the </a:t>
            </a:r>
            <a:r>
              <a:rPr lang="en-US" sz="2800" dirty="0">
                <a:latin typeface="Helvetica" pitchFamily="34" charset="0"/>
              </a:rPr>
              <a:t>NL</a:t>
            </a:r>
            <a:r>
              <a:rPr lang="en-US" sz="2800" i="0" dirty="0">
                <a:latin typeface="Helvetica" pitchFamily="34" charset="0"/>
              </a:rPr>
              <a:t> block is </a:t>
            </a:r>
            <a:r>
              <a:rPr lang="en-US" sz="2800" b="1" i="0" dirty="0">
                <a:latin typeface="Helvetica" pitchFamily="34" charset="0"/>
              </a:rPr>
              <a:t>not</a:t>
            </a:r>
            <a:r>
              <a:rPr lang="en-US" sz="2800" i="0" dirty="0">
                <a:latin typeface="Helvetica" pitchFamily="34" charset="0"/>
              </a:rPr>
              <a:t> P-class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Equivalent feedback loop (review)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2073" name="Rectangle 9"/>
          <p:cNvSpPr>
            <a:spLocks noChangeArrowheads="1"/>
          </p:cNvSpPr>
          <p:nvPr/>
        </p:nvSpPr>
        <p:spPr bwMode="auto">
          <a:xfrm>
            <a:off x="381000" y="51816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12077" name="AutoShape 13"/>
          <p:cNvSpPr>
            <a:spLocks/>
          </p:cNvSpPr>
          <p:nvPr/>
        </p:nvSpPr>
        <p:spPr bwMode="auto">
          <a:xfrm>
            <a:off x="1371600" y="4267200"/>
            <a:ext cx="762000" cy="2362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257800"/>
            <a:ext cx="4433544" cy="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267200"/>
            <a:ext cx="6182628" cy="71369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6019800"/>
            <a:ext cx="6400800" cy="3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6D39C-4C1B-47E2-8F3F-D108CDF4EB0E}" type="slidenum">
              <a:rPr lang="en-US"/>
              <a:pPr/>
              <a:t>43</a:t>
            </a:fld>
            <a:endParaRPr lang="en-US"/>
          </a:p>
        </p:txBody>
      </p:sp>
      <p:pic>
        <p:nvPicPr>
          <p:cNvPr id="2662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1981200"/>
            <a:ext cx="6019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 dirty="0">
                <a:latin typeface="Helvetica" pitchFamily="34" charset="0"/>
              </a:rPr>
              <a:t>Add a feedback term to </a:t>
            </a:r>
            <a:r>
              <a:rPr lang="en-US" b="1" dirty="0">
                <a:latin typeface="Helvetica" pitchFamily="34" charset="0"/>
              </a:rPr>
              <a:t>NL</a:t>
            </a:r>
            <a:r>
              <a:rPr lang="en-US" b="1" i="0" dirty="0">
                <a:latin typeface="Helvetica" pitchFamily="34" charset="0"/>
              </a:rPr>
              <a:t> to make it P-class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Modify the </a:t>
            </a:r>
            <a:r>
              <a:rPr lang="en-US" i="1" dirty="0"/>
              <a:t>NL</a:t>
            </a:r>
            <a:r>
              <a:rPr lang="en-US" dirty="0"/>
              <a:t> block (review)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838200" y="1828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3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5562600"/>
            <a:ext cx="329406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5791200"/>
            <a:ext cx="2607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We want to show: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19200" y="1524000"/>
            <a:ext cx="6537171" cy="45994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summing junction, we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914400"/>
            <a:ext cx="4076700" cy="23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647295" y="3810000"/>
            <a:ext cx="3642054" cy="68580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632740" y="5257800"/>
            <a:ext cx="3672949" cy="685763"/>
          </a:xfrm>
          <a:prstGeom prst="rect">
            <a:avLst/>
          </a:prstGeom>
          <a:noFill/>
          <a:ln/>
          <a:effectLst/>
        </p:spPr>
      </p:pic>
      <p:sp>
        <p:nvSpPr>
          <p:cNvPr id="11" name="Down Arrow 10"/>
          <p:cNvSpPr/>
          <p:nvPr/>
        </p:nvSpPr>
        <p:spPr bwMode="auto">
          <a:xfrm>
            <a:off x="4114800" y="46482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Multiply the input of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by its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3429000"/>
            <a:ext cx="6620552" cy="53340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657600" y="1524000"/>
            <a:ext cx="2709953" cy="4141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708052" y="990600"/>
            <a:ext cx="3988148" cy="494810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733800" y="2057400"/>
            <a:ext cx="4023724" cy="457201"/>
          </a:xfrm>
          <a:prstGeom prst="rect">
            <a:avLst/>
          </a:prstGeom>
          <a:noFill/>
          <a:ln/>
          <a:effectLst/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905000" y="14478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Helvetica" pitchFamily="34" charset="0"/>
              </a:rPr>
              <a:t>NL:</a:t>
            </a:r>
          </a:p>
        </p:txBody>
      </p:sp>
      <p:sp>
        <p:nvSpPr>
          <p:cNvPr id="17" name="AutoShape 13"/>
          <p:cNvSpPr>
            <a:spLocks/>
          </p:cNvSpPr>
          <p:nvPr/>
        </p:nvSpPr>
        <p:spPr bwMode="auto">
          <a:xfrm>
            <a:off x="2819400" y="990600"/>
            <a:ext cx="304800" cy="1447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3"/>
          <p:cNvSpPr>
            <a:spLocks/>
          </p:cNvSpPr>
          <p:nvPr/>
        </p:nvSpPr>
        <p:spPr bwMode="auto">
          <a:xfrm rot="16200000">
            <a:off x="6696309" y="3657600"/>
            <a:ext cx="228600" cy="838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3"/>
          <p:cNvSpPr>
            <a:spLocks/>
          </p:cNvSpPr>
          <p:nvPr/>
        </p:nvSpPr>
        <p:spPr bwMode="auto">
          <a:xfrm rot="16200000">
            <a:off x="3419709" y="3657600"/>
            <a:ext cx="228600" cy="838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048000" y="4267200"/>
            <a:ext cx="1204040" cy="420500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4267200"/>
            <a:ext cx="1233640" cy="40657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85648" y="5105400"/>
            <a:ext cx="7651268" cy="489386"/>
          </a:xfrm>
          <a:prstGeom prst="rect">
            <a:avLst/>
          </a:prstGeom>
          <a:noFill/>
          <a:ln/>
          <a:effectLst/>
        </p:spPr>
      </p:pic>
      <p:sp>
        <p:nvSpPr>
          <p:cNvPr id="34" name="AutoShape 13"/>
          <p:cNvSpPr>
            <a:spLocks/>
          </p:cNvSpPr>
          <p:nvPr/>
        </p:nvSpPr>
        <p:spPr bwMode="auto">
          <a:xfrm rot="16200000">
            <a:off x="7810503" y="5219701"/>
            <a:ext cx="228600" cy="1066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28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172200" y="6019801"/>
            <a:ext cx="2714314" cy="406668"/>
          </a:xfrm>
          <a:prstGeom prst="rect">
            <a:avLst/>
          </a:prstGeom>
          <a:noFill/>
          <a:ln/>
          <a:effectLst/>
        </p:spPr>
      </p:pic>
      <p:sp>
        <p:nvSpPr>
          <p:cNvPr id="20" name="AutoShape 13"/>
          <p:cNvSpPr>
            <a:spLocks/>
          </p:cNvSpPr>
          <p:nvPr/>
        </p:nvSpPr>
        <p:spPr bwMode="auto">
          <a:xfrm rot="16200000">
            <a:off x="4457701" y="4991101"/>
            <a:ext cx="304798" cy="1600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00400" y="6019800"/>
            <a:ext cx="2240025" cy="45720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8" name="Picture 5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200" y="1981200"/>
            <a:ext cx="6453485" cy="489431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19600" y="2743200"/>
            <a:ext cx="4338079" cy="457188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3505200"/>
            <a:ext cx="2603175" cy="489397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4191000"/>
            <a:ext cx="7271583" cy="489315"/>
          </a:xfrm>
          <a:prstGeom prst="rect">
            <a:avLst/>
          </a:prstGeom>
          <a:noFill/>
          <a:ln/>
          <a:effectLst/>
        </p:spPr>
      </p:pic>
      <p:sp>
        <p:nvSpPr>
          <p:cNvPr id="54" name="TextBox 53"/>
          <p:cNvSpPr txBox="1"/>
          <p:nvPr/>
        </p:nvSpPr>
        <p:spPr>
          <a:xfrm>
            <a:off x="762000" y="52578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Define </a:t>
            </a:r>
          </a:p>
        </p:txBody>
      </p:sp>
      <p:pic>
        <p:nvPicPr>
          <p:cNvPr id="56" name="Picture 5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81200" y="5334000"/>
            <a:ext cx="2224536" cy="39473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2209800"/>
            <a:ext cx="4432979" cy="48939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24200" y="2895600"/>
            <a:ext cx="5552598" cy="504438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92080" y="1066800"/>
            <a:ext cx="2147120" cy="3810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3962400"/>
            <a:ext cx="2602999" cy="4893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66800" y="4648200"/>
            <a:ext cx="7635587" cy="662565"/>
          </a:xfrm>
          <a:prstGeom prst="rect">
            <a:avLst/>
          </a:prstGeom>
          <a:noFill/>
          <a:ln/>
          <a:effectLst/>
        </p:spPr>
      </p:pic>
      <p:sp>
        <p:nvSpPr>
          <p:cNvPr id="18" name="AutoShape 13"/>
          <p:cNvSpPr>
            <a:spLocks/>
          </p:cNvSpPr>
          <p:nvPr/>
        </p:nvSpPr>
        <p:spPr bwMode="auto">
          <a:xfrm rot="16200000">
            <a:off x="3009900" y="4533900"/>
            <a:ext cx="304800" cy="19050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 rot="16200000">
            <a:off x="5676901" y="4686299"/>
            <a:ext cx="304798" cy="1600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76600" y="5638800"/>
            <a:ext cx="347748" cy="410286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943600" y="5638800"/>
            <a:ext cx="300054" cy="3625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1981200"/>
            <a:ext cx="8430351" cy="457200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92080" y="1066800"/>
            <a:ext cx="2147120" cy="381000"/>
          </a:xfrm>
          <a:prstGeom prst="rect">
            <a:avLst/>
          </a:prstGeom>
          <a:noFill/>
          <a:ln/>
          <a:effectLst/>
        </p:spPr>
      </p:pic>
      <p:sp>
        <p:nvSpPr>
          <p:cNvPr id="16" name="AutoShape 13"/>
          <p:cNvSpPr>
            <a:spLocks/>
          </p:cNvSpPr>
          <p:nvPr/>
        </p:nvSpPr>
        <p:spPr bwMode="auto">
          <a:xfrm rot="16200000">
            <a:off x="7620000" y="1676400"/>
            <a:ext cx="381000" cy="20574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 rot="16200000">
            <a:off x="5295900" y="1714500"/>
            <a:ext cx="381000" cy="1981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001000" y="3124200"/>
            <a:ext cx="502518" cy="25856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442434" y="3048000"/>
            <a:ext cx="1842523" cy="426603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7162800" y="3505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5200" y="3581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because </a:t>
            </a:r>
          </a:p>
        </p:txBody>
      </p:sp>
      <p:pic>
        <p:nvPicPr>
          <p:cNvPr id="31" name="Picture 3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315200" y="4038600"/>
            <a:ext cx="1217923" cy="42668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391400" y="4648200"/>
            <a:ext cx="1157639" cy="335323"/>
          </a:xfrm>
          <a:prstGeom prst="rect">
            <a:avLst/>
          </a:prstGeom>
          <a:noFill/>
          <a:ln/>
          <a:effectLst/>
        </p:spPr>
      </p:pic>
      <p:sp>
        <p:nvSpPr>
          <p:cNvPr id="36" name="TextBox 35"/>
          <p:cNvSpPr txBox="1"/>
          <p:nvPr/>
        </p:nvSpPr>
        <p:spPr>
          <a:xfrm>
            <a:off x="4495800" y="3581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because </a:t>
            </a:r>
          </a:p>
        </p:txBody>
      </p:sp>
      <p:pic>
        <p:nvPicPr>
          <p:cNvPr id="38" name="Picture 37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549239" y="4114800"/>
            <a:ext cx="1157946" cy="335412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600200" y="5562600"/>
            <a:ext cx="5747978" cy="4571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A-posteriori series-parallel estimation model</a:t>
            </a:r>
            <a:endParaRPr lang="en-US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B06C5-EFE7-479F-8BA6-41E1F98C4BA4}" type="slidenum">
              <a:rPr lang="en-US"/>
              <a:pPr/>
              <a:t>5</a:t>
            </a:fld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1981200"/>
            <a:ext cx="7730911" cy="2193907"/>
          </a:xfrm>
          <a:prstGeom prst="rect">
            <a:avLst/>
          </a:prstGeom>
          <a:noFill/>
          <a:ln/>
          <a:effectLst/>
        </p:spPr>
      </p:pic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457200" y="3954463"/>
            <a:ext cx="81534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a-posteriori estimate of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estimate of            at sampling time </a:t>
            </a:r>
            <a:r>
              <a:rPr lang="en-US"/>
              <a:t>k</a:t>
            </a:r>
            <a:r>
              <a:rPr lang="en-US" i="0">
                <a:latin typeface="Helvetica" pitchFamily="34" charset="0"/>
              </a:rPr>
              <a:t> </a:t>
            </a: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        estimate of            at sampling time </a:t>
            </a:r>
            <a:r>
              <a:rPr lang="en-US"/>
              <a:t>k</a:t>
            </a:r>
            <a:r>
              <a:rPr lang="en-US" i="0">
                <a:latin typeface="Helvetic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Series-parallel estimation model</a:t>
            </a:r>
          </a:p>
        </p:txBody>
      </p:sp>
      <p:sp>
        <p:nvSpPr>
          <p:cNvPr id="1104902" name="Line 6"/>
          <p:cNvSpPr>
            <a:spLocks noChangeShapeType="1"/>
          </p:cNvSpPr>
          <p:nvPr/>
        </p:nvSpPr>
        <p:spPr bwMode="auto">
          <a:xfrm>
            <a:off x="4648200" y="2667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03" name="Line 7"/>
          <p:cNvSpPr>
            <a:spLocks noChangeShapeType="1"/>
          </p:cNvSpPr>
          <p:nvPr/>
        </p:nvSpPr>
        <p:spPr bwMode="auto">
          <a:xfrm>
            <a:off x="4724400" y="3962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04" name="Line 8"/>
          <p:cNvSpPr>
            <a:spLocks noChangeShapeType="1"/>
          </p:cNvSpPr>
          <p:nvPr/>
        </p:nvSpPr>
        <p:spPr bwMode="auto">
          <a:xfrm>
            <a:off x="1219200" y="2667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0490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7913" y="4716463"/>
            <a:ext cx="8159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6400" y="4716463"/>
            <a:ext cx="8159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5988" y="5478463"/>
            <a:ext cx="9588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89388" y="5513388"/>
            <a:ext cx="3286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2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2813" y="6156325"/>
            <a:ext cx="91757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3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06850" y="6224588"/>
            <a:ext cx="2857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2" grpId="0" animBg="1"/>
      <p:bldP spid="1104903" grpId="0" animBg="1"/>
      <p:bldP spid="110490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Now check the Popov inequality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20" name="Picture 1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60032" y="1295400"/>
            <a:ext cx="6028314" cy="63404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971800"/>
            <a:ext cx="5895970" cy="855167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8400" y="4191000"/>
            <a:ext cx="4052982" cy="63408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438400" y="5029200"/>
            <a:ext cx="2402612" cy="634035"/>
          </a:xfrm>
          <a:prstGeom prst="rect">
            <a:avLst/>
          </a:prstGeom>
          <a:noFill/>
          <a:ln/>
          <a:effectLst/>
        </p:spPr>
      </p:pic>
      <p:sp>
        <p:nvSpPr>
          <p:cNvPr id="32" name="AutoShape 13"/>
          <p:cNvSpPr>
            <a:spLocks/>
          </p:cNvSpPr>
          <p:nvPr/>
        </p:nvSpPr>
        <p:spPr bwMode="auto">
          <a:xfrm rot="16200000">
            <a:off x="3771900" y="5021697"/>
            <a:ext cx="381000" cy="1828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038600" y="6096000"/>
            <a:ext cx="335309" cy="395610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 bwMode="auto">
          <a:xfrm>
            <a:off x="84582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FE920-DB88-4B69-A986-25B44801CEC1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Series-parallel estimation model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A-posteriori series-parallel estimation model</a:t>
            </a:r>
            <a:endParaRPr lang="en-US"/>
          </a:p>
        </p:txBody>
      </p:sp>
      <p:sp>
        <p:nvSpPr>
          <p:cNvPr id="1103882" name="Line 10"/>
          <p:cNvSpPr>
            <a:spLocks noChangeShapeType="1"/>
          </p:cNvSpPr>
          <p:nvPr/>
        </p:nvSpPr>
        <p:spPr bwMode="auto">
          <a:xfrm>
            <a:off x="5029200" y="2971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83" name="Line 11"/>
          <p:cNvSpPr>
            <a:spLocks noChangeShapeType="1"/>
          </p:cNvSpPr>
          <p:nvPr/>
        </p:nvSpPr>
        <p:spPr bwMode="auto">
          <a:xfrm>
            <a:off x="2209800" y="2971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03888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286000"/>
            <a:ext cx="5334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3890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4648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3891" name="Rectangle 19"/>
          <p:cNvSpPr>
            <a:spLocks noChangeArrowheads="1"/>
          </p:cNvSpPr>
          <p:nvPr/>
        </p:nvSpPr>
        <p:spPr bwMode="auto">
          <a:xfrm>
            <a:off x="381000" y="3200400"/>
            <a:ext cx="8153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a-posteriori estimate of </a:t>
            </a:r>
          </a:p>
        </p:txBody>
      </p:sp>
      <p:pic>
        <p:nvPicPr>
          <p:cNvPr id="110389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3893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75288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3894" name="Line 22"/>
          <p:cNvSpPr>
            <a:spLocks noChangeShapeType="1"/>
          </p:cNvSpPr>
          <p:nvPr/>
        </p:nvSpPr>
        <p:spPr bwMode="auto">
          <a:xfrm>
            <a:off x="1219200" y="6324600"/>
            <a:ext cx="3200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95" name="Line 23"/>
          <p:cNvSpPr>
            <a:spLocks noChangeShapeType="1"/>
          </p:cNvSpPr>
          <p:nvPr/>
        </p:nvSpPr>
        <p:spPr bwMode="auto">
          <a:xfrm>
            <a:off x="2514600" y="1752600"/>
            <a:ext cx="2209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96" name="Line 24"/>
          <p:cNvSpPr>
            <a:spLocks noChangeShapeType="1"/>
          </p:cNvSpPr>
          <p:nvPr/>
        </p:nvSpPr>
        <p:spPr bwMode="auto">
          <a:xfrm>
            <a:off x="304800" y="17526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82" grpId="0" animBg="1"/>
      <p:bldP spid="1103883" grpId="0" animBg="1"/>
      <p:bldP spid="1103894" grpId="0" animBg="1"/>
      <p:bldP spid="1103895" grpId="0" animBg="1"/>
      <p:bldP spid="11038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6BBF1-1DD7-493B-AA95-4A747EF9570F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Series-parallel estimation model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A-priori series-parallel estimation model</a:t>
            </a:r>
            <a:endParaRPr lang="en-US"/>
          </a:p>
        </p:txBody>
      </p:sp>
      <p:sp>
        <p:nvSpPr>
          <p:cNvPr id="1105924" name="Line 4"/>
          <p:cNvSpPr>
            <a:spLocks noChangeShapeType="1"/>
          </p:cNvSpPr>
          <p:nvPr/>
        </p:nvSpPr>
        <p:spPr bwMode="auto">
          <a:xfrm>
            <a:off x="5562600" y="28194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25" name="Line 5"/>
          <p:cNvSpPr>
            <a:spLocks noChangeShapeType="1"/>
          </p:cNvSpPr>
          <p:nvPr/>
        </p:nvSpPr>
        <p:spPr bwMode="auto">
          <a:xfrm>
            <a:off x="2590800" y="2895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648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81000" y="3200400"/>
            <a:ext cx="8153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a-priori estimate of </a:t>
            </a:r>
          </a:p>
        </p:txBody>
      </p:sp>
      <p:pic>
        <p:nvPicPr>
          <p:cNvPr id="8202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75288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1219200" y="6324600"/>
            <a:ext cx="3200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1752600" y="1752600"/>
            <a:ext cx="2209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304800" y="17526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6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16150" y="2282825"/>
            <a:ext cx="47132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3138" y="3810000"/>
            <a:ext cx="10001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4" grpId="0" animBg="1"/>
      <p:bldP spid="1105925" grpId="0" animBg="1"/>
      <p:bldP spid="11059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3C70F-5F4E-4CCD-934A-0EDDD47B159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Notation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 </a:t>
            </a:r>
          </a:p>
        </p:txBody>
      </p:sp>
      <p:sp>
        <p:nvSpPr>
          <p:cNvPr id="1018893" name="Rectangle 13"/>
          <p:cNvSpPr>
            <a:spLocks noChangeArrowheads="1"/>
          </p:cNvSpPr>
          <p:nvPr/>
        </p:nvSpPr>
        <p:spPr bwMode="auto">
          <a:xfrm>
            <a:off x="228600" y="11430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Unknown parameter vector: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Parameter vector estimate: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i="0" dirty="0">
                <a:latin typeface="Helvetica" pitchFamily="34" charset="0"/>
              </a:rPr>
              <a:t>Parameter error estimate</a:t>
            </a:r>
            <a:r>
              <a:rPr lang="en-US" sz="2800" i="0" dirty="0">
                <a:latin typeface="Helvetica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 err="1">
                <a:latin typeface="Helvetica" pitchFamily="34" charset="0"/>
              </a:rPr>
              <a:t>Regressor</a:t>
            </a:r>
            <a:r>
              <a:rPr lang="en-US" sz="2800" i="0" dirty="0">
                <a:latin typeface="Helvetica" pitchFamily="34" charset="0"/>
              </a:rPr>
              <a:t> vector: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18899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800600"/>
            <a:ext cx="27178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8902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17526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8903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124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8905" name="Rectangle 25"/>
          <p:cNvSpPr>
            <a:spLocks noChangeArrowheads="1"/>
          </p:cNvSpPr>
          <p:nvPr/>
        </p:nvSpPr>
        <p:spPr bwMode="auto">
          <a:xfrm>
            <a:off x="4572000" y="4495800"/>
            <a:ext cx="36576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886" y="6096000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E2713-B25C-4B73-82EE-A3F40C1BC39A}" type="slidenum">
              <a:rPr lang="en-US"/>
              <a:pPr/>
              <a:t>9</a:t>
            </a:fld>
            <a:endParaRPr lang="en-US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Helvetica" pitchFamily="34" charset="0"/>
              </a:rPr>
              <a:t>A-posteriori</a:t>
            </a:r>
            <a:r>
              <a:rPr lang="en-US" sz="2800" i="0" dirty="0">
                <a:latin typeface="Helvetica" pitchFamily="34" charset="0"/>
              </a:rPr>
              <a:t> output estimation error: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Helvetica" pitchFamily="34" charset="0"/>
              </a:rPr>
              <a:t>A-priori</a:t>
            </a:r>
            <a:r>
              <a:rPr lang="en-US" sz="2800" i="0" dirty="0">
                <a:latin typeface="Helvetica" pitchFamily="34" charset="0"/>
              </a:rPr>
              <a:t> output estimation error: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3956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953000"/>
            <a:ext cx="5046663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955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2133600"/>
            <a:ext cx="4160838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Notation</a:t>
            </a:r>
          </a:p>
        </p:txBody>
      </p:sp>
      <p:sp>
        <p:nvSpPr>
          <p:cNvPr id="1063950" name="Line 14"/>
          <p:cNvSpPr>
            <a:spLocks noChangeShapeType="1"/>
          </p:cNvSpPr>
          <p:nvPr/>
        </p:nvSpPr>
        <p:spPr bwMode="auto">
          <a:xfrm>
            <a:off x="1752600" y="541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3957" name="Line 21"/>
          <p:cNvSpPr>
            <a:spLocks noChangeShapeType="1"/>
          </p:cNvSpPr>
          <p:nvPr/>
        </p:nvSpPr>
        <p:spPr bwMode="auto">
          <a:xfrm>
            <a:off x="3733800" y="64008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50" grpId="0" animBg="1"/>
      <p:bldP spid="10639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lt; \lambda_1(k)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1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gt;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"/>
  <p:tag name="PICTUREFILESIZE" val="2676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\begin{align*}&#10;v(k) &amp; \longrightarrow 0 \\&#10;m(k) &amp; \longrightarrow 0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7"/>
  <p:tag name="PICTUREFILESIZE" val="19046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\hat{y}(k) \longrightarrow y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8"/>
  <p:tag name="PICTUREFILESIZE" val="8930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\Rightarrow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8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\leq \lambda_2(k) &lt; 2 - \epsilon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06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lt; \lambda_1(k)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1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gt;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"/>
  <p:tag name="PICTUREFILESIZE" val="2676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k \to \infty} e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1"/>
  <p:tag name="PICTUREFILESIZE" val="78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- \sum_{i=1}^n\, a_i \, y(k-i+1) + \sum_{i=0}^m\, &#10;b_i \, u(k-i-d+1) \\[1em]&#10;&amp;=&amp;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0"/>
  <p:tag name="PICTUREFILESIZE" val="3893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y(k) - \yh(k)\\[1em]&#10;&amp;=&amp;  \tht(k)^T \phi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2027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33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800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^o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746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^o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7465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| \phi(k) \|^2 = \sum_{i=1}^n y^2(k-i+1) + \sum_{j=0}^m u^2(k-j-d+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83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h(k+1) &amp;=&amp; - \sum_{i=1}^n\, \ah_i(k+1) \, y(k-i+1)\\[.5em]&#10;&amp;&amp;  +  \: \sum_{i=0}^m\, \bh_i(k+1) \, u(k-i-d+1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4"/>
  <p:tag name="PICTUREFILESIZE" val="4088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 y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603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| \phi(k) \|^2 = \sum_{i=1}^n y^2(k-i+1) + \sum_{j=0}^m u^2(k-j-d+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837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u(k)| &lt;  \infty \: \Rightarrow \: | y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078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y(k) = \frac{q^{-\rm{d}} B(q^{-1})}{A(q^{-1})} u(k)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1693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G(q^{-1}) = \frac{q^{-\rm{d}} B(q^{-1})}{A(q^{-1})} 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8"/>
  <p:tag name="PICTUREFILESIZE" val="145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41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(j) s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519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3}&#10;\begin{document}&#10;&#10;\begin{align*}&#10;\hat{\theta}_k &amp; = \hat{\theta}(k)&#10;    &amp; \tilde{\theta}_k &amp; = \tilde{\theta}(k) \\&#10;\phi_k &amp; = \phi(k)&#10;    &amp; e_k &amp; = e(k) \\&#10;w_k &amp; = w(k) &#10;    &amp; s_k &amp; = s(k) \\&#10;\lambda_{1,k} &amp; = \lambda_1(k)&#10;    &amp; \lambda_{2,k} &amp; = \lambda_2(k) \\&#10;F_k &amp; = F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7"/>
  <p:tag name="PICTUREFILESIZE" val="246815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_{k+1} = s_{k+1} - \frac{\lambda_{2,k}}{2} w_{k+1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9"/>
  <p:tag name="PICTUREFILESIZE" val="37506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s_{k+1} = e_{k+1} + \frac{\lambda_{2,k}}{2} w_{k+1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1"/>
  <p:tag name="PICTUREFILESIZE" val="37806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w_{k+1} \left[ 2 e_{k+1} + \lambda_{2,k} w_{k+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85"/>
  <p:tag name="PICTUREFILESIZE" val="41573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w_{k+1} = -\phi_k^T \tilde{\theta}_{k+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817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ilde{\theta}_{k+1} = \tilde{\theta}_k - \lambda_{1,k}^{-1} F_k \phi_k e_{k+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34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_{k+1}^{-1} = \lambda_{1,k} F_k^{-1} + \lambda_{2,k} \phi_k \phi_k^T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1483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\tilde{\theta}_{k+1}^T \phi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3"/>
  <p:tag name="PICTUREFILESIZE" val="8507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\phi_k^T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5"/>
  <p:tag name="PICTUREFILESIZE" val="841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&#10;= \tilde{\theta}_{k+1}^T \left[ \lambda_{2,k} \phi_k \phi_k^T \right] \tilde{\theta}_{k+1}&#10;- 2 \tilde{\theta}_{k+1}^T \phi_k e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5"/>
  <p:tag name="PICTUREFILESIZE" val="52326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F_k^{-1} (\tilde{\theta}_k - \tilde{\theta}_{k+1})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7"/>
  <p:tag name="PICTUREFILESIZE" val="18312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_{k+1}^{-1} - \lambda_{1,k} F_k^{-1}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718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&#10;= \tilde{\theta}_{k+1}^T &#10;\left[ F_{k+1}^{-1} - \lambda_{1,k} F_k^{-1} \right]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9"/>
  <p:tag name="PICTUREFILESIZE" val="4426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\, 2 \, \lambda_{1,k} \, \tilde{\theta}_{k+1}^T F_k^{-1} (\tilde{\theta}_{k+1} - \tilde{\theta}_k)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5"/>
  <p:tag name="PICTUREFILESIZE" val="27827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5"/>
  <p:tag name="PICTUREFILESIZE" val="17791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\lambda_{1,k} \left[ - \tilde{\theta}_{k+1}^T F_k^{-1} \tilde{\theta}_{k+1} + 2\tilde{\theta}_{k+1}^T F_k^{-1} (\tilde{\theta}_{k+1} - \tilde{\theta}_k)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1"/>
  <p:tag name="PICTUREFILESIZE" val="498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h_i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77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1"/>
  <p:tag name="PICTUREFILESIZE" val="30405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lambda_{1,k} \left[ \tilde{\theta}_{k+1}^T F_k^{-1} \tilde{\theta}_{k+1} + 2\tilde{\theta}_{k+1}^T F_k^{-1} \Delta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52"/>
  <p:tag name="PICTUREFILESIZE" val="39235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5"/>
  <p:tag name="PICTUREFILESIZE" val="17791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lambda_{1,k} \left[ \left( \tilde{\theta}_{k+1} + \Delta \right)^T F_k^{-1} &#10;\left( \tilde{\theta}_{k+1} + \Delta \right) - \Delta^T F_k^{-1} \Delta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4"/>
  <p:tag name="PICTUREFILESIZE" val="70846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_k^T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2084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1538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\tilde{\theta}_{k+1}^T F_{k+1}^{-1} \tilde{\theta}_{k+1}&#10;- \lambda_{1,k} \tilde{\theta}_k^T F_k^{-1} \tilde{\theta}_k&#10;+ \lambda_{1,k} \Delta^T F_k^{-1} \Delta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72"/>
  <p:tag name="PICTUREFILESIZE" val="61632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24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3"/>
  <p:tag name="PICTUREFILESIZE" val="2043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- \tilde{\theta}_k^T F_k^{-1} 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1"/>
  <p:tag name="PICTUREFILESIZE" val="11961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_k^{-1} \succ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7851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&gt;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6"/>
  <p:tag name="PICTUREFILESIZE" val="5878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\leq 1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6"/>
  <p:tag name="PICTUREFILESIZE" val="5878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\geq \tilde{\theta}_{k+1}^T F_{k+1}^{-1} \tilde{\theta}_{k+1}&#10;- \tilde{\theta}_k^T F_k^{-1} 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0"/>
  <p:tag name="PICTUREFILESIZE" val="42193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w_{k+1} s_{k+1} \geq \frac{1}{2} \left[ \tilde{\theta}_{k+1}^T F_{k+1}^{-1} \tilde{\theta}_{k+1}&#10;- \tilde{\theta}_k^T F_k^{-1} \tilde{\theta}_k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9"/>
  <p:tag name="PICTUREFILESIZE" val="61381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i=0}^k w_i s_i \geq \frac{1}{2} \sum_{i=0}^k&#10;\left[ \tilde{\theta}_i^T F_i^{-1} \tilde{\theta}_i&#10;- \tilde{\theta}_{i-1}^T F_{i-1}^{-1} \tilde{\theta}_{i-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0"/>
  <p:tag name="PICTUREFILESIZE" val="80847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[ \tilde{\theta}_k^T F_k^{-1} \tilde{\theta}_k &#10;- \tilde{\theta}_{-1}^T F_{-1}^{-1} \tilde{\theta}_{-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5"/>
  <p:tag name="PICTUREFILESIZE" val="41305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- \, \frac{1}{2} \tilde{\theta}_{-1}^T F_{-1}^{-1} \tilde{\theta}_{-1} 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3"/>
  <p:tag name="PICTUREFILESIZE" val="2438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h_i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75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0^2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208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"/>
  <p:tag name="PICTUREFILESIZE" val="12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+1) &amp;=&amp;  \thh^T(k+1) \,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34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4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+1) &amp;=&amp;  \thh^T(k) \,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3"/>
  <p:tag name="PICTUREFILESIZE" val="130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eta - \thh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&amp;=&amp; y(k) - \yh^o(k)\\[.75em]&#10;&amp;=&amp; \tht^T(k-1)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2297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y(k) - \yh(k)\\[.75em]&#10;&amp;=&amp; \tht^T(k) \phi(k-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966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amp;&lt;&amp; \la(k) \le 1\hspace{2em}&#10;0 \le \lb(k) &lt; 2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8"/>
  <p:tag name="PICTUREFILESIZE" val="139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&lt; \lambda_1(k) &lt;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63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52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5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1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51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&#10;\qin\, 0.1 (1 + 0.5 \qin)}{(1  + 0.9 \qin) ( 1 + 0.8 \qin)} \, 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67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1.7\\&#10;0.72\\&#10;0.1\\&#10;0.05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99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-y(k-1) \\ u(k) \\ u(k-1)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2233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3"/>
  <p:tag name="PICTUREFILESIZE" val="98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y(k) = \qmd \, B(\qin)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567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44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173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e^o(k)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0"/>
  <p:tag name="PICTUREFILESIZE" val="8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e(k)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1"/>
  <p:tag name="PICTUREFILESIZE" val="785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{\max} \left \{ F(k) \right \} &lt; K_{max} &lt; \infty\,.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426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k) = \theta - \thh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27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  \tht^T(k+1) \phi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275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y(k) = \qmd \, B(\qin)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567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m(k+1) = -w(k+1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83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 - m(k+1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4"/>
  <p:tag name="PICTUREFILESIZE" val="878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&amp;=&amp;   \tht^T(k+1) \phi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338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e(k+1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5"/>
  <p:tag name="PICTUREFILESIZE" val="733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 m(k+1)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1"/>
  <p:tag name="PICTUREFILESIZE" val="743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(z) &amp;=&amp; 1\\[.5em]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7"/>
  <p:tag name="PICTUREFILESIZE" val="413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(j) s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51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- \frac{\lambda}{2}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42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p_k \lambda_2(k) &lt; 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1"/>
  <p:tag name="PICTUREFILESIZE" val="15186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\leq \lambda_2(k) &lt; 2 - \epsilon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066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47404</TotalTime>
  <Words>839</Words>
  <Application>Microsoft Office PowerPoint</Application>
  <PresentationFormat>On-screen Show (4:3)</PresentationFormat>
  <Paragraphs>525</Paragraphs>
  <Slides>50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ME 233 Advanced Control II   Lecture 20   Stability Analysis of a discrete-time  Series-Parallel Least Squares Parameter Identification Algorithm </vt:lpstr>
      <vt:lpstr>ARMA  Model</vt:lpstr>
      <vt:lpstr>ARMA  Model</vt:lpstr>
      <vt:lpstr>ARMA  Model</vt:lpstr>
      <vt:lpstr>Series-parallel estimation model</vt:lpstr>
      <vt:lpstr>Series-parallel estimation model</vt:lpstr>
      <vt:lpstr>Series-parallel estimation model</vt:lpstr>
      <vt:lpstr>Additional Notation</vt:lpstr>
      <vt:lpstr>Additional Notation</vt:lpstr>
      <vt:lpstr>Parameter Adaptation Algorithm (PAA)</vt:lpstr>
      <vt:lpstr>PAA Special Cases</vt:lpstr>
      <vt:lpstr>Example</vt:lpstr>
      <vt:lpstr>Example: Constant gain</vt:lpstr>
      <vt:lpstr>Example: Least Squares</vt:lpstr>
      <vt:lpstr>Example: Least Squares &amp; forgetting factor</vt:lpstr>
      <vt:lpstr>Theorem</vt:lpstr>
      <vt:lpstr>Parameter Adaptation Algorithm (PAA)</vt:lpstr>
      <vt:lpstr>A-posteriori dynamics</vt:lpstr>
      <vt:lpstr>Equivalent Feedback Loop</vt:lpstr>
      <vt:lpstr>Equivalent Feedback Loop</vt:lpstr>
      <vt:lpstr>Stability analysis using Hyperstability</vt:lpstr>
      <vt:lpstr>Good News: LTI “very” SPR</vt:lpstr>
      <vt:lpstr>Bad News: NL is not P-class</vt:lpstr>
      <vt:lpstr>Solution: Modify the NL block</vt:lpstr>
      <vt:lpstr>Modifying the NL block</vt:lpstr>
      <vt:lpstr>What happens to the feedback structure?</vt:lpstr>
      <vt:lpstr>What happens to the feedback structure?</vt:lpstr>
      <vt:lpstr>What happens to the feedback structure?</vt:lpstr>
      <vt:lpstr>What happens to the feedback structure?</vt:lpstr>
      <vt:lpstr>What happens to the feedback structure?</vt:lpstr>
      <vt:lpstr>Can we now use Hyperstability Theory?</vt:lpstr>
      <vt:lpstr>Linear Block L1</vt:lpstr>
      <vt:lpstr>Nonlinear Block NL2</vt:lpstr>
      <vt:lpstr>Hyperstability Theorem</vt:lpstr>
      <vt:lpstr>Hyperstability Theorem</vt:lpstr>
      <vt:lpstr>A-posteriori error convergence</vt:lpstr>
      <vt:lpstr>A-posteriori error convergence</vt:lpstr>
      <vt:lpstr>Bondedness of the regressor vector</vt:lpstr>
      <vt:lpstr>Bondedness of the regressor vector</vt:lpstr>
      <vt:lpstr>Bondedness of the regressor vector</vt:lpstr>
      <vt:lpstr>Additional Material (you are not responsible for this)</vt:lpstr>
      <vt:lpstr>Equivalent feedback loop (review)</vt:lpstr>
      <vt:lpstr>Solution: Modify the NL block (review)</vt:lpstr>
      <vt:lpstr>Simplified Notation</vt:lpstr>
      <vt:lpstr>Proof that NL1 is P-class</vt:lpstr>
      <vt:lpstr>Proof that NL1 is P-class</vt:lpstr>
      <vt:lpstr>Proof that NL1 is P-class</vt:lpstr>
      <vt:lpstr>Proof that NL1 is P-class</vt:lpstr>
      <vt:lpstr>Proof that NL1 is P-class</vt:lpstr>
      <vt:lpstr>Proof that NL1 is P-class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522</cp:revision>
  <dcterms:created xsi:type="dcterms:W3CDTF">2003-05-19T17:57:23Z</dcterms:created>
  <dcterms:modified xsi:type="dcterms:W3CDTF">2016-04-07T22:18:42Z</dcterms:modified>
</cp:coreProperties>
</file>