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notesSlides/notesSlide63.xml" ContentType="application/vnd.openxmlformats-officedocument.presentationml.notesSlide+xml"/>
  <Override PartName="/ppt/tags/tag241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ppt/tags/tag178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slides/slide88.xml" ContentType="application/vnd.openxmlformats-officedocument.presentationml.slide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19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notesSlides/notesSlide79.xml" ContentType="application/vnd.openxmlformats-officedocument.presentationml.notes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44.xml" ContentType="application/vnd.openxmlformats-officedocument.presentationml.slide+xml"/>
  <Override PartName="/ppt/slides/slide91.xml" ContentType="application/vnd.openxmlformats-officedocument.presentationml.slide+xml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notesSlides/notesSlide82.xml" ContentType="application/vnd.openxmlformats-officedocument.presentationml.notesSlide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notesSlides/notesSlide60.xml" ContentType="application/vnd.openxmlformats-officedocument.presentationml.notesSlide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98.xml" ContentType="application/vnd.openxmlformats-officedocument.presentationml.tags+xml"/>
  <Override PartName="/ppt/notesSlides/notesSlide29.xml" ContentType="application/vnd.openxmlformats-officedocument.presentationml.notesSlide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notesSlides/notesSlide76.xml" ContentType="application/vnd.openxmlformats-officedocument.presentationml.notesSlide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notesSlides/notesSlide54.xml" ContentType="application/vnd.openxmlformats-officedocument.presentationml.notesSlide+xml"/>
  <Override PartName="/ppt/tags/tag232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slides/slide79.xml" ContentType="application/vnd.openxmlformats-officedocument.presentationml.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notesSlides/notesSlide59.xml" ContentType="application/vnd.openxmlformats-officedocument.presentationml.notesSlide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notesSlides/notesSlide48.xml" ContentType="application/vnd.openxmlformats-officedocument.presentationml.notesSlide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26.xml" ContentType="application/vnd.openxmlformats-officedocument.presentationml.notesSlide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tags/tag251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notesSlides/notesSlide51.xml" ContentType="application/vnd.openxmlformats-officedocument.presentationml.notesSlide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notesSlides/notesSlide40.xml" ContentType="application/vnd.openxmlformats-officedocument.presentationml.notesSlide+xml"/>
  <Override PartName="/ppt/tags/tag166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289.xml" ContentType="application/vnd.openxmlformats-officedocument.presentationml.tags+xml"/>
  <Override PartName="/ppt/slides/slide87.xml" ContentType="application/vnd.openxmlformats-officedocument.presentationml.slide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notesSlides/notesSlide78.xml" ContentType="application/vnd.openxmlformats-officedocument.presentationml.notesSlide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notesSlides/notesSlide67.xml" ContentType="application/vnd.openxmlformats-officedocument.presentationml.notesSlide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notesSlides/notesSlide70.xml" ContentType="application/vnd.openxmlformats-officedocument.presentationml.notesSlide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notesSlides/notesSlide39.xml" ContentType="application/vnd.openxmlformats-officedocument.presentationml.notesSlide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28.xml" ContentType="application/vnd.openxmlformats-officedocument.presentationml.notesSlide+xml"/>
  <Override PartName="/ppt/tags/tag206.xml" ContentType="application/vnd.openxmlformats-officedocument.presentationml.tags+xml"/>
  <Override PartName="/ppt/notesSlides/notesSlide64.xml" ContentType="application/vnd.openxmlformats-officedocument.presentationml.notesSlide+xml"/>
  <Override PartName="/ppt/tags/tag253.xml" ContentType="application/vnd.openxmlformats-officedocument.presentationml.tags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notesSlides/notesSlide53.xml" ContentType="application/vnd.openxmlformats-officedocument.presentationml.notesSlide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7.xml" ContentType="application/vnd.openxmlformats-officedocument.presentationml.tags+xml"/>
  <Override PartName="/ppt/slides/slide89.xml" ContentType="application/vnd.openxmlformats-officedocument.presentationml.slide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notesSlides/notesSlide69.xml" ContentType="application/vnd.openxmlformats-officedocument.presentationml.notesSlide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notesSlides/notesSlide72.xml" ContentType="application/vnd.openxmlformats-officedocument.presentationml.notesSlide+xml"/>
  <Override PartName="/ppt/tags/tag261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notesSlides/notesSlide61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notesSlides/notesSlide66.xml" ContentType="application/vnd.openxmlformats-officedocument.presentationml.notesSlide+xml"/>
  <Override PartName="/ppt/tags/tag255.xml" ContentType="application/vnd.openxmlformats-officedocument.presentationml.tags+xml"/>
  <Override PartName="/ppt/notesSlides/notesSlide77.xml" ContentType="application/vnd.openxmlformats-officedocument.presentationml.notes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55.xml" ContentType="application/vnd.openxmlformats-officedocument.presentationml.notesSlide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notesSlides/notesSlide44.xml" ContentType="application/vnd.openxmlformats-officedocument.presentationml.notesSlide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notesSlides/notesSlide80.xml" ContentType="application/vnd.openxmlformats-officedocument.presentationml.notesSlide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49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notesSlides/notesSlide74.xml" ContentType="application/vnd.openxmlformats-officedocument.presentationml.notes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notesSlides/notesSlide52.xml" ContentType="application/vnd.openxmlformats-officedocument.presentationml.notesSlide+xml"/>
  <Override PartName="/ppt/tags/tag230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67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slides/slide77.xml" ContentType="application/vnd.openxmlformats-officedocument.presentationml.slide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notesSlides/notesSlide68.xml" ContentType="application/vnd.openxmlformats-officedocument.presentationml.notesSlide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notesSlides/notesSlide87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notesSlides/notesSlide65.xml" ContentType="application/vnd.openxmlformats-officedocument.presentationml.notesSlide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256" r:id="rId2"/>
    <p:sldId id="872" r:id="rId3"/>
    <p:sldId id="838" r:id="rId4"/>
    <p:sldId id="687" r:id="rId5"/>
    <p:sldId id="910" r:id="rId6"/>
    <p:sldId id="783" r:id="rId7"/>
    <p:sldId id="887" r:id="rId8"/>
    <p:sldId id="781" r:id="rId9"/>
    <p:sldId id="832" r:id="rId10"/>
    <p:sldId id="911" r:id="rId11"/>
    <p:sldId id="883" r:id="rId12"/>
    <p:sldId id="885" r:id="rId13"/>
    <p:sldId id="912" r:id="rId14"/>
    <p:sldId id="785" r:id="rId15"/>
    <p:sldId id="784" r:id="rId16"/>
    <p:sldId id="897" r:id="rId17"/>
    <p:sldId id="888" r:id="rId18"/>
    <p:sldId id="889" r:id="rId19"/>
    <p:sldId id="890" r:id="rId20"/>
    <p:sldId id="921" r:id="rId21"/>
    <p:sldId id="928" r:id="rId22"/>
    <p:sldId id="929" r:id="rId23"/>
    <p:sldId id="922" r:id="rId24"/>
    <p:sldId id="923" r:id="rId25"/>
    <p:sldId id="927" r:id="rId26"/>
    <p:sldId id="913" r:id="rId27"/>
    <p:sldId id="915" r:id="rId28"/>
    <p:sldId id="917" r:id="rId29"/>
    <p:sldId id="918" r:id="rId30"/>
    <p:sldId id="919" r:id="rId31"/>
    <p:sldId id="920" r:id="rId32"/>
    <p:sldId id="790" r:id="rId33"/>
    <p:sldId id="868" r:id="rId34"/>
    <p:sldId id="800" r:id="rId35"/>
    <p:sldId id="789" r:id="rId36"/>
    <p:sldId id="792" r:id="rId37"/>
    <p:sldId id="842" r:id="rId38"/>
    <p:sldId id="843" r:id="rId39"/>
    <p:sldId id="844" r:id="rId40"/>
    <p:sldId id="845" r:id="rId41"/>
    <p:sldId id="846" r:id="rId42"/>
    <p:sldId id="848" r:id="rId43"/>
    <p:sldId id="793" r:id="rId44"/>
    <p:sldId id="794" r:id="rId45"/>
    <p:sldId id="795" r:id="rId46"/>
    <p:sldId id="930" r:id="rId47"/>
    <p:sldId id="902" r:id="rId48"/>
    <p:sldId id="903" r:id="rId49"/>
    <p:sldId id="904" r:id="rId50"/>
    <p:sldId id="796" r:id="rId51"/>
    <p:sldId id="877" r:id="rId52"/>
    <p:sldId id="878" r:id="rId53"/>
    <p:sldId id="802" r:id="rId54"/>
    <p:sldId id="851" r:id="rId55"/>
    <p:sldId id="879" r:id="rId56"/>
    <p:sldId id="880" r:id="rId57"/>
    <p:sldId id="881" r:id="rId58"/>
    <p:sldId id="882" r:id="rId59"/>
    <p:sldId id="805" r:id="rId60"/>
    <p:sldId id="869" r:id="rId61"/>
    <p:sldId id="808" r:id="rId62"/>
    <p:sldId id="806" r:id="rId63"/>
    <p:sldId id="807" r:id="rId64"/>
    <p:sldId id="809" r:id="rId65"/>
    <p:sldId id="810" r:id="rId66"/>
    <p:sldId id="812" r:id="rId67"/>
    <p:sldId id="855" r:id="rId68"/>
    <p:sldId id="854" r:id="rId69"/>
    <p:sldId id="856" r:id="rId70"/>
    <p:sldId id="813" r:id="rId71"/>
    <p:sldId id="857" r:id="rId72"/>
    <p:sldId id="814" r:id="rId73"/>
    <p:sldId id="858" r:id="rId74"/>
    <p:sldId id="816" r:id="rId75"/>
    <p:sldId id="860" r:id="rId76"/>
    <p:sldId id="817" r:id="rId77"/>
    <p:sldId id="861" r:id="rId78"/>
    <p:sldId id="870" r:id="rId79"/>
    <p:sldId id="862" r:id="rId80"/>
    <p:sldId id="818" r:id="rId81"/>
    <p:sldId id="819" r:id="rId82"/>
    <p:sldId id="820" r:id="rId83"/>
    <p:sldId id="863" r:id="rId84"/>
    <p:sldId id="822" r:id="rId85"/>
    <p:sldId id="823" r:id="rId86"/>
    <p:sldId id="827" r:id="rId87"/>
    <p:sldId id="865" r:id="rId88"/>
    <p:sldId id="826" r:id="rId89"/>
    <p:sldId id="829" r:id="rId90"/>
    <p:sldId id="830" r:id="rId91"/>
    <p:sldId id="831" r:id="rId92"/>
    <p:sldId id="906" r:id="rId93"/>
    <p:sldId id="907" r:id="rId94"/>
    <p:sldId id="908" r:id="rId95"/>
    <p:sldId id="909" r:id="rId96"/>
    <p:sldId id="905" r:id="rId97"/>
  </p:sldIdLst>
  <p:sldSz cx="9144000" cy="6858000" type="screen4x3"/>
  <p:notesSz cx="9601200" cy="7315200"/>
  <p:custDataLst>
    <p:tags r:id="rId10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6" autoAdjust="0"/>
    <p:restoredTop sz="94632" autoAdjust="0"/>
  </p:normalViewPr>
  <p:slideViewPr>
    <p:cSldViewPr>
      <p:cViewPr>
        <p:scale>
          <a:sx n="80" d="100"/>
          <a:sy n="80" d="100"/>
        </p:scale>
        <p:origin x="-1392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872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/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/>
            </a:lvl1pPr>
          </a:lstStyle>
          <a:p>
            <a:fld id="{8D073597-0B33-4133-B2B8-B9A2823E40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/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/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/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/>
            </a:lvl1pPr>
          </a:lstStyle>
          <a:p>
            <a:fld id="{FF6BCE1E-D651-4795-9907-151F0C160D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C9A95-5A4A-47F5-961A-425B5C932937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C9A95-5A4A-47F5-961A-425B5C932937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C9A95-5A4A-47F5-961A-425B5C932937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C9A95-5A4A-47F5-961A-425B5C932937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2AD38-FA00-4BD1-BB63-61AF3C337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B098F-6E3C-44FC-9261-7D72FB084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E0EBF-B7F9-4266-ACB0-6B7215E5FC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5506B-996C-458F-A49B-747D170D68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BE4DB-0A3A-4578-A78E-3DF66A3AE6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A0B75-72D4-40C8-8E07-AF62FEB35D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F1FB1-FD9C-4B5B-8262-E365B1DCE0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EF1E6-B468-49DC-80A1-FB7B3B6B7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64CF3-2C2F-4094-9C35-9E5A5DA36A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1AE64-D051-4EB6-8EC5-5E34DDE46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16F536-09B9-471C-AF43-85FB6B008D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5FBA2448-68C2-4CD5-B2CF-A73F73BE9C7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33.xml"/><Relationship Id="rId7" Type="http://schemas.openxmlformats.org/officeDocument/2006/relationships/image" Target="../media/image3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4" Type="http://schemas.openxmlformats.org/officeDocument/2006/relationships/tags" Target="../tags/tag34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7.xml"/><Relationship Id="rId7" Type="http://schemas.openxmlformats.org/officeDocument/2006/relationships/image" Target="../media/image3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40.xml"/><Relationship Id="rId7" Type="http://schemas.openxmlformats.org/officeDocument/2006/relationships/notesSlide" Target="../notesSlides/notesSlide12.xml"/><Relationship Id="rId12" Type="http://schemas.openxmlformats.org/officeDocument/2006/relationships/image" Target="../media/image38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5" Type="http://schemas.openxmlformats.org/officeDocument/2006/relationships/tags" Target="../tags/tag42.xml"/><Relationship Id="rId10" Type="http://schemas.openxmlformats.org/officeDocument/2006/relationships/image" Target="../media/image36.png"/><Relationship Id="rId4" Type="http://schemas.openxmlformats.org/officeDocument/2006/relationships/tags" Target="../tags/tag41.xml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5.xml"/><Relationship Id="rId7" Type="http://schemas.openxmlformats.org/officeDocument/2006/relationships/image" Target="../media/image40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39.wmf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49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47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6.png"/><Relationship Id="rId5" Type="http://schemas.openxmlformats.org/officeDocument/2006/relationships/tags" Target="../tags/tag51.xml"/><Relationship Id="rId10" Type="http://schemas.openxmlformats.org/officeDocument/2006/relationships/image" Target="../media/image13.png"/><Relationship Id="rId4" Type="http://schemas.openxmlformats.org/officeDocument/2006/relationships/tags" Target="../tags/tag50.xml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4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52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5" Type="http://schemas.openxmlformats.org/officeDocument/2006/relationships/tags" Target="../tags/tag56.xml"/><Relationship Id="rId10" Type="http://schemas.openxmlformats.org/officeDocument/2006/relationships/image" Target="../media/image50.png"/><Relationship Id="rId4" Type="http://schemas.openxmlformats.org/officeDocument/2006/relationships/tags" Target="../tags/tag55.xml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59.xml"/><Relationship Id="rId7" Type="http://schemas.openxmlformats.org/officeDocument/2006/relationships/image" Target="../media/image54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53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62.xml"/><Relationship Id="rId7" Type="http://schemas.openxmlformats.org/officeDocument/2006/relationships/image" Target="../media/image55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53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65.xml"/><Relationship Id="rId7" Type="http://schemas.openxmlformats.org/officeDocument/2006/relationships/image" Target="../media/image57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56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68.xml"/><Relationship Id="rId7" Type="http://schemas.openxmlformats.org/officeDocument/2006/relationships/notesSlide" Target="../notesSlides/notesSlide20.xml"/><Relationship Id="rId12" Type="http://schemas.openxmlformats.org/officeDocument/2006/relationships/image" Target="../media/image61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tags" Target="../tags/tag70.xml"/><Relationship Id="rId10" Type="http://schemas.openxmlformats.org/officeDocument/2006/relationships/image" Target="../media/image60.png"/><Relationship Id="rId4" Type="http://schemas.openxmlformats.org/officeDocument/2006/relationships/tags" Target="../tags/tag69.xml"/><Relationship Id="rId9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61.png"/><Relationship Id="rId5" Type="http://schemas.openxmlformats.org/officeDocument/2006/relationships/image" Target="../media/image62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75.xml"/><Relationship Id="rId7" Type="http://schemas.openxmlformats.org/officeDocument/2006/relationships/image" Target="../media/image63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76.xml"/><Relationship Id="rId9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79.xml"/><Relationship Id="rId7" Type="http://schemas.openxmlformats.org/officeDocument/2006/relationships/image" Target="../media/image66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80.xml"/><Relationship Id="rId9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83.xml"/><Relationship Id="rId7" Type="http://schemas.openxmlformats.org/officeDocument/2006/relationships/image" Target="../media/image67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9.png"/><Relationship Id="rId5" Type="http://schemas.openxmlformats.org/officeDocument/2006/relationships/tags" Target="../tags/tag85.xml"/><Relationship Id="rId10" Type="http://schemas.openxmlformats.org/officeDocument/2006/relationships/image" Target="../media/image68.png"/><Relationship Id="rId4" Type="http://schemas.openxmlformats.org/officeDocument/2006/relationships/tags" Target="../tags/tag84.xml"/><Relationship Id="rId9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13" Type="http://schemas.openxmlformats.org/officeDocument/2006/relationships/image" Target="../media/image72.png"/><Relationship Id="rId3" Type="http://schemas.openxmlformats.org/officeDocument/2006/relationships/tags" Target="../tags/tag8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1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18.png"/><Relationship Id="rId5" Type="http://schemas.openxmlformats.org/officeDocument/2006/relationships/tags" Target="../tags/tag90.xml"/><Relationship Id="rId10" Type="http://schemas.openxmlformats.org/officeDocument/2006/relationships/image" Target="../media/image17.png"/><Relationship Id="rId4" Type="http://schemas.openxmlformats.org/officeDocument/2006/relationships/tags" Target="../tags/tag89.xml"/><Relationship Id="rId9" Type="http://schemas.openxmlformats.org/officeDocument/2006/relationships/image" Target="../media/image70.png"/><Relationship Id="rId1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94.xml"/><Relationship Id="rId7" Type="http://schemas.openxmlformats.org/officeDocument/2006/relationships/notesSlide" Target="../notesSlides/notesSlide25.xml"/><Relationship Id="rId12" Type="http://schemas.openxmlformats.org/officeDocument/2006/relationships/image" Target="../media/image76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5.png"/><Relationship Id="rId5" Type="http://schemas.openxmlformats.org/officeDocument/2006/relationships/tags" Target="../tags/tag96.xml"/><Relationship Id="rId10" Type="http://schemas.openxmlformats.org/officeDocument/2006/relationships/image" Target="../media/image70.png"/><Relationship Id="rId4" Type="http://schemas.openxmlformats.org/officeDocument/2006/relationships/tags" Target="../tags/tag95.xml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tags" Target="../tags/tag99.xml"/><Relationship Id="rId7" Type="http://schemas.openxmlformats.org/officeDocument/2006/relationships/notesSlide" Target="../notesSlides/notesSlide26.xml"/><Relationship Id="rId12" Type="http://schemas.openxmlformats.org/officeDocument/2006/relationships/image" Target="../media/image72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5" Type="http://schemas.openxmlformats.org/officeDocument/2006/relationships/tags" Target="../tags/tag101.xml"/><Relationship Id="rId10" Type="http://schemas.openxmlformats.org/officeDocument/2006/relationships/image" Target="../media/image78.png"/><Relationship Id="rId4" Type="http://schemas.openxmlformats.org/officeDocument/2006/relationships/tags" Target="../tags/tag100.xml"/><Relationship Id="rId9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04.xml"/><Relationship Id="rId7" Type="http://schemas.openxmlformats.org/officeDocument/2006/relationships/image" Target="../media/image79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107.xml"/><Relationship Id="rId7" Type="http://schemas.openxmlformats.org/officeDocument/2006/relationships/notesSlide" Target="../notesSlides/notesSlide28.xml"/><Relationship Id="rId12" Type="http://schemas.openxmlformats.org/officeDocument/2006/relationships/image" Target="../media/image38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0.png"/><Relationship Id="rId5" Type="http://schemas.openxmlformats.org/officeDocument/2006/relationships/tags" Target="../tags/tag109.xml"/><Relationship Id="rId10" Type="http://schemas.openxmlformats.org/officeDocument/2006/relationships/image" Target="../media/image36.png"/><Relationship Id="rId4" Type="http://schemas.openxmlformats.org/officeDocument/2006/relationships/tags" Target="../tags/tag108.xml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112.xml"/><Relationship Id="rId7" Type="http://schemas.openxmlformats.org/officeDocument/2006/relationships/image" Target="../media/image81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39.wmf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tags" Target="../tags/tag115.xml"/><Relationship Id="rId7" Type="http://schemas.openxmlformats.org/officeDocument/2006/relationships/notesSlide" Target="../notesSlides/notesSlide30.xml"/><Relationship Id="rId12" Type="http://schemas.openxmlformats.org/officeDocument/2006/relationships/image" Target="../media/image87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6.png"/><Relationship Id="rId5" Type="http://schemas.openxmlformats.org/officeDocument/2006/relationships/tags" Target="../tags/tag117.xml"/><Relationship Id="rId10" Type="http://schemas.openxmlformats.org/officeDocument/2006/relationships/image" Target="../media/image85.png"/><Relationship Id="rId4" Type="http://schemas.openxmlformats.org/officeDocument/2006/relationships/tags" Target="../tags/tag116.xml"/><Relationship Id="rId9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120.xml"/><Relationship Id="rId7" Type="http://schemas.openxmlformats.org/officeDocument/2006/relationships/image" Target="../media/image86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8.png"/><Relationship Id="rId4" Type="http://schemas.openxmlformats.org/officeDocument/2006/relationships/tags" Target="../tags/tag121.xml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tags" Target="../tags/tag124.xml"/><Relationship Id="rId7" Type="http://schemas.openxmlformats.org/officeDocument/2006/relationships/image" Target="../media/image90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89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tags" Target="../tags/tag127.xml"/><Relationship Id="rId7" Type="http://schemas.openxmlformats.org/officeDocument/2006/relationships/image" Target="../media/image93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92.png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30.xml"/><Relationship Id="rId7" Type="http://schemas.openxmlformats.org/officeDocument/2006/relationships/image" Target="../media/image93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90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tags" Target="../tags/tag133.xml"/><Relationship Id="rId7" Type="http://schemas.openxmlformats.org/officeDocument/2006/relationships/image" Target="../media/image93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90.png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tags" Target="../tags/tag136.xml"/><Relationship Id="rId7" Type="http://schemas.openxmlformats.org/officeDocument/2006/relationships/image" Target="../media/image93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90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139.xml"/><Relationship Id="rId7" Type="http://schemas.openxmlformats.org/officeDocument/2006/relationships/image" Target="../media/image93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90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7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tags" Target="../tags/tag142.xml"/><Relationship Id="rId7" Type="http://schemas.openxmlformats.org/officeDocument/2006/relationships/image" Target="../media/image93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image" Target="../media/image90.png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9.xml"/><Relationship Id="rId13" Type="http://schemas.openxmlformats.org/officeDocument/2006/relationships/image" Target="../media/image97.png"/><Relationship Id="rId3" Type="http://schemas.openxmlformats.org/officeDocument/2006/relationships/tags" Target="../tags/tag14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8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image" Target="../media/image95.png"/><Relationship Id="rId5" Type="http://schemas.openxmlformats.org/officeDocument/2006/relationships/tags" Target="../tags/tag147.xml"/><Relationship Id="rId10" Type="http://schemas.openxmlformats.org/officeDocument/2006/relationships/image" Target="../media/image89.png"/><Relationship Id="rId4" Type="http://schemas.openxmlformats.org/officeDocument/2006/relationships/tags" Target="../tags/tag146.xml"/><Relationship Id="rId9" Type="http://schemas.openxmlformats.org/officeDocument/2006/relationships/image" Target="../media/image100.png"/><Relationship Id="rId14" Type="http://schemas.openxmlformats.org/officeDocument/2006/relationships/image" Target="../media/image9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tags" Target="../tags/tag151.xml"/><Relationship Id="rId7" Type="http://schemas.openxmlformats.org/officeDocument/2006/relationships/image" Target="../media/image102.pn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image" Target="../media/image101.png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tags" Target="../tags/tag15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2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image" Target="../media/image111.png"/><Relationship Id="rId5" Type="http://schemas.openxmlformats.org/officeDocument/2006/relationships/tags" Target="../tags/tag160.xml"/><Relationship Id="rId10" Type="http://schemas.openxmlformats.org/officeDocument/2006/relationships/image" Target="../media/image110.png"/><Relationship Id="rId4" Type="http://schemas.openxmlformats.org/officeDocument/2006/relationships/tags" Target="../tags/tag159.xml"/><Relationship Id="rId9" Type="http://schemas.openxmlformats.org/officeDocument/2006/relationships/image" Target="../media/image10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7.png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image" Target="../media/image116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image" Target="../media/image115.png"/><Relationship Id="rId5" Type="http://schemas.openxmlformats.org/officeDocument/2006/relationships/tags" Target="../tags/tag166.xml"/><Relationship Id="rId10" Type="http://schemas.openxmlformats.org/officeDocument/2006/relationships/image" Target="../media/image114.png"/><Relationship Id="rId4" Type="http://schemas.openxmlformats.org/officeDocument/2006/relationships/tags" Target="../tags/tag165.xml"/><Relationship Id="rId9" Type="http://schemas.openxmlformats.org/officeDocument/2006/relationships/image" Target="../media/image111.png"/><Relationship Id="rId14" Type="http://schemas.openxmlformats.org/officeDocument/2006/relationships/image" Target="../media/image1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12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4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tags" Target="../tags/tag171.xml"/><Relationship Id="rId7" Type="http://schemas.openxmlformats.org/officeDocument/2006/relationships/image" Target="../media/image119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2.png"/><Relationship Id="rId4" Type="http://schemas.openxmlformats.org/officeDocument/2006/relationships/tags" Target="../tags/tag172.xml"/><Relationship Id="rId9" Type="http://schemas.openxmlformats.org/officeDocument/2006/relationships/image" Target="../media/image12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tags" Target="../tags/tag175.xml"/><Relationship Id="rId7" Type="http://schemas.openxmlformats.org/officeDocument/2006/relationships/image" Target="../media/image123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image" Target="../media/image119.png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image" Target="../media/image106.png"/><Relationship Id="rId5" Type="http://schemas.openxmlformats.org/officeDocument/2006/relationships/image" Target="../media/image124.png"/><Relationship Id="rId4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tags" Target="../tags/tag180.xml"/><Relationship Id="rId7" Type="http://schemas.openxmlformats.org/officeDocument/2006/relationships/image" Target="../media/image126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image" Target="../media/image125.png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183.xml"/><Relationship Id="rId7" Type="http://schemas.openxmlformats.org/officeDocument/2006/relationships/image" Target="../media/image129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image" Target="../media/image128.png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tags" Target="../tags/tag186.xml"/><Relationship Id="rId7" Type="http://schemas.openxmlformats.org/officeDocument/2006/relationships/image" Target="../media/image132.png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image" Target="../media/image131.png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tags" Target="../tags/tag189.xml"/><Relationship Id="rId7" Type="http://schemas.openxmlformats.org/officeDocument/2006/relationships/image" Target="../media/image134.png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3.png"/><Relationship Id="rId4" Type="http://schemas.openxmlformats.org/officeDocument/2006/relationships/tags" Target="../tags/tag190.xml"/><Relationship Id="rId9" Type="http://schemas.openxmlformats.org/officeDocument/2006/relationships/image" Target="../media/image1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image" Target="../media/image92.png"/><Relationship Id="rId5" Type="http://schemas.openxmlformats.org/officeDocument/2006/relationships/image" Target="../media/image136.png"/><Relationship Id="rId4" Type="http://schemas.openxmlformats.org/officeDocument/2006/relationships/notesSlide" Target="../notesSlides/notesSlide5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image" Target="../media/image137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5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97.xml"/><Relationship Id="rId7" Type="http://schemas.openxmlformats.org/officeDocument/2006/relationships/image" Target="../media/image35.png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image" Target="../media/image34.png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9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2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21.xml"/><Relationship Id="rId10" Type="http://schemas.openxmlformats.org/officeDocument/2006/relationships/image" Target="../media/image18.png"/><Relationship Id="rId4" Type="http://schemas.openxmlformats.org/officeDocument/2006/relationships/tags" Target="../tags/tag20.xml"/><Relationship Id="rId9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9.png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image" Target="../media/image138.png"/><Relationship Id="rId5" Type="http://schemas.openxmlformats.org/officeDocument/2006/relationships/image" Target="../media/image39.wmf"/><Relationship Id="rId4" Type="http://schemas.openxmlformats.org/officeDocument/2006/relationships/notesSlide" Target="../notesSlides/notesSlide5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tags" Target="../tags/tag202.xml"/><Relationship Id="rId7" Type="http://schemas.openxmlformats.org/officeDocument/2006/relationships/image" Target="../media/image34.png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image" Target="../media/image140.wmf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4.pn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image" Target="../media/image143.wmf"/><Relationship Id="rId5" Type="http://schemas.openxmlformats.org/officeDocument/2006/relationships/image" Target="../media/image141.png"/><Relationship Id="rId4" Type="http://schemas.openxmlformats.org/officeDocument/2006/relationships/notesSlide" Target="../notesSlides/notesSlide56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07.xml"/><Relationship Id="rId7" Type="http://schemas.openxmlformats.org/officeDocument/2006/relationships/image" Target="../media/image145.wmf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notesSlide" Target="../notesSlides/notesSlide57.xml"/><Relationship Id="rId11" Type="http://schemas.openxmlformats.org/officeDocument/2006/relationships/image" Target="../media/image14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2.png"/><Relationship Id="rId4" Type="http://schemas.openxmlformats.org/officeDocument/2006/relationships/tags" Target="../tags/tag208.xml"/><Relationship Id="rId9" Type="http://schemas.openxmlformats.org/officeDocument/2006/relationships/image" Target="../media/image14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8.wmf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image" Target="../media/image141.png"/><Relationship Id="rId5" Type="http://schemas.openxmlformats.org/officeDocument/2006/relationships/image" Target="../media/image147.png"/><Relationship Id="rId4" Type="http://schemas.openxmlformats.org/officeDocument/2006/relationships/notesSlide" Target="../notesSlides/notesSlide5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7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144.png"/><Relationship Id="rId5" Type="http://schemas.openxmlformats.org/officeDocument/2006/relationships/image" Target="../media/image39.wmf"/><Relationship Id="rId4" Type="http://schemas.openxmlformats.org/officeDocument/2006/relationships/notesSlide" Target="../notesSlides/notesSlide59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tags" Target="../tags/tag215.xml"/><Relationship Id="rId7" Type="http://schemas.openxmlformats.org/officeDocument/2006/relationships/image" Target="../media/image150.wmf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image" Target="../media/image149.png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tags" Target="../tags/tag218.xml"/><Relationship Id="rId7" Type="http://schemas.openxmlformats.org/officeDocument/2006/relationships/image" Target="../media/image150.wmf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image" Target="../media/image149.png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3.png"/><Relationship Id="rId3" Type="http://schemas.openxmlformats.org/officeDocument/2006/relationships/tags" Target="../tags/tag221.xml"/><Relationship Id="rId7" Type="http://schemas.openxmlformats.org/officeDocument/2006/relationships/notesSlide" Target="../notesSlides/notesSlide62.xml"/><Relationship Id="rId12" Type="http://schemas.openxmlformats.org/officeDocument/2006/relationships/image" Target="../media/image151.png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4.png"/><Relationship Id="rId5" Type="http://schemas.openxmlformats.org/officeDocument/2006/relationships/tags" Target="../tags/tag223.xml"/><Relationship Id="rId10" Type="http://schemas.openxmlformats.org/officeDocument/2006/relationships/image" Target="../media/image150.wmf"/><Relationship Id="rId4" Type="http://schemas.openxmlformats.org/officeDocument/2006/relationships/tags" Target="../tags/tag222.xml"/><Relationship Id="rId9" Type="http://schemas.openxmlformats.org/officeDocument/2006/relationships/image" Target="../media/image15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tags" Target="../tags/tag226.xml"/><Relationship Id="rId7" Type="http://schemas.openxmlformats.org/officeDocument/2006/relationships/image" Target="../media/image150.wmf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image" Target="../media/image149.png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tags" Target="../tags/tag229.xml"/><Relationship Id="rId7" Type="http://schemas.openxmlformats.org/officeDocument/2006/relationships/image" Target="../media/image4.png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image" Target="../media/image155.wmf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tags" Target="../tags/tag232.xml"/><Relationship Id="rId7" Type="http://schemas.openxmlformats.org/officeDocument/2006/relationships/image" Target="../media/image149.png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notesSlide" Target="../notesSlides/notesSlide65.xml"/><Relationship Id="rId11" Type="http://schemas.openxmlformats.org/officeDocument/2006/relationships/image" Target="../media/image16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9.png"/><Relationship Id="rId4" Type="http://schemas.openxmlformats.org/officeDocument/2006/relationships/tags" Target="../tags/tag233.xml"/><Relationship Id="rId9" Type="http://schemas.openxmlformats.org/officeDocument/2006/relationships/image" Target="../media/image15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0.wmf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image" Target="../media/image161.png"/><Relationship Id="rId5" Type="http://schemas.openxmlformats.org/officeDocument/2006/relationships/image" Target="../media/image149.png"/><Relationship Id="rId4" Type="http://schemas.openxmlformats.org/officeDocument/2006/relationships/notesSlide" Target="../notesSlides/notesSlide6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tags" Target="../tags/tag238.xml"/><Relationship Id="rId7" Type="http://schemas.openxmlformats.org/officeDocument/2006/relationships/image" Target="../media/image162.png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67.xml"/><Relationship Id="rId11" Type="http://schemas.openxmlformats.org/officeDocument/2006/relationships/image" Target="../media/image16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3.png"/><Relationship Id="rId4" Type="http://schemas.openxmlformats.org/officeDocument/2006/relationships/tags" Target="../tags/tag239.xml"/><Relationship Id="rId9" Type="http://schemas.openxmlformats.org/officeDocument/2006/relationships/image" Target="../media/image14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9.wmf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image" Target="../media/image161.png"/><Relationship Id="rId5" Type="http://schemas.openxmlformats.org/officeDocument/2006/relationships/image" Target="../media/image164.png"/><Relationship Id="rId4" Type="http://schemas.openxmlformats.org/officeDocument/2006/relationships/notesSlide" Target="../notesSlides/notesSlide6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2.xml"/><Relationship Id="rId5" Type="http://schemas.openxmlformats.org/officeDocument/2006/relationships/image" Target="../media/image165.png"/><Relationship Id="rId4" Type="http://schemas.openxmlformats.org/officeDocument/2006/relationships/image" Target="../media/image39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tags" Target="../tags/tag245.xml"/><Relationship Id="rId7" Type="http://schemas.openxmlformats.org/officeDocument/2006/relationships/image" Target="../media/image167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image" Target="../media/image166.png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tags" Target="../tags/tag248.xml"/><Relationship Id="rId7" Type="http://schemas.openxmlformats.org/officeDocument/2006/relationships/image" Target="../media/image170.png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image" Target="../media/image169.png"/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9.png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image" Target="../media/image138.png"/><Relationship Id="rId5" Type="http://schemas.openxmlformats.org/officeDocument/2006/relationships/image" Target="../media/image39.wmf"/><Relationship Id="rId4" Type="http://schemas.openxmlformats.org/officeDocument/2006/relationships/notesSlide" Target="../notesSlides/notesSlide7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17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26.xml"/><Relationship Id="rId10" Type="http://schemas.openxmlformats.org/officeDocument/2006/relationships/image" Target="../media/image23.png"/><Relationship Id="rId4" Type="http://schemas.openxmlformats.org/officeDocument/2006/relationships/tags" Target="../tags/tag25.xml"/><Relationship Id="rId9" Type="http://schemas.openxmlformats.org/officeDocument/2006/relationships/image" Target="../media/image2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2.png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image" Target="../media/image169.png"/><Relationship Id="rId5" Type="http://schemas.openxmlformats.org/officeDocument/2006/relationships/image" Target="../media/image39.wmf"/><Relationship Id="rId4" Type="http://schemas.openxmlformats.org/officeDocument/2006/relationships/notesSlide" Target="../notesSlides/notesSlide7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3.xml"/><Relationship Id="rId4" Type="http://schemas.openxmlformats.org/officeDocument/2006/relationships/image" Target="../media/image173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tags" Target="../tags/tag256.xml"/><Relationship Id="rId7" Type="http://schemas.openxmlformats.org/officeDocument/2006/relationships/image" Target="../media/image175.png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image" Target="../media/image174.png"/><Relationship Id="rId5" Type="http://schemas.openxmlformats.org/officeDocument/2006/relationships/notesSlide" Target="../notesSlides/notesSlide7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7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tags" Target="../tags/tag259.xml"/><Relationship Id="rId7" Type="http://schemas.openxmlformats.org/officeDocument/2006/relationships/image" Target="../media/image174.png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8.png"/><Relationship Id="rId4" Type="http://schemas.openxmlformats.org/officeDocument/2006/relationships/tags" Target="../tags/tag260.xml"/><Relationship Id="rId9" Type="http://schemas.openxmlformats.org/officeDocument/2006/relationships/image" Target="../media/image17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notesSlide" Target="../notesSlides/notesSlide78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tags" Target="../tags/tag265.xml"/><Relationship Id="rId7" Type="http://schemas.openxmlformats.org/officeDocument/2006/relationships/image" Target="../media/image179.png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image" Target="../media/image173.png"/><Relationship Id="rId5" Type="http://schemas.openxmlformats.org/officeDocument/2006/relationships/notesSlide" Target="../notesSlides/notesSlide79.xml"/><Relationship Id="rId4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tags" Target="../tags/tag268.xml"/><Relationship Id="rId7" Type="http://schemas.openxmlformats.org/officeDocument/2006/relationships/image" Target="../media/image146.png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8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2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tags" Target="../tags/tag271.xml"/><Relationship Id="rId7" Type="http://schemas.openxmlformats.org/officeDocument/2006/relationships/image" Target="../media/image184.png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image" Target="../media/image183.png"/><Relationship Id="rId5" Type="http://schemas.openxmlformats.org/officeDocument/2006/relationships/notesSlide" Target="../notesSlides/notesSlide81.xml"/><Relationship Id="rId4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6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image" Target="../media/image147.png"/><Relationship Id="rId5" Type="http://schemas.openxmlformats.org/officeDocument/2006/relationships/image" Target="../media/image148.wmf"/><Relationship Id="rId4" Type="http://schemas.openxmlformats.org/officeDocument/2006/relationships/notesSlide" Target="../notesSlides/notesSlide8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tags" Target="../tags/tag276.xml"/><Relationship Id="rId7" Type="http://schemas.openxmlformats.org/officeDocument/2006/relationships/image" Target="../media/image188.png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image" Target="../media/image187.png"/><Relationship Id="rId5" Type="http://schemas.openxmlformats.org/officeDocument/2006/relationships/notesSlide" Target="../notesSlides/notesSlide8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9.xml"/><Relationship Id="rId7" Type="http://schemas.openxmlformats.org/officeDocument/2006/relationships/image" Target="../media/image25.wmf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9.xml"/><Relationship Id="rId11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8.png"/><Relationship Id="rId4" Type="http://schemas.openxmlformats.org/officeDocument/2006/relationships/tags" Target="../tags/tag30.xml"/><Relationship Id="rId9" Type="http://schemas.openxmlformats.org/officeDocument/2006/relationships/image" Target="../media/image27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tags" Target="../tags/tag279.xml"/><Relationship Id="rId7" Type="http://schemas.openxmlformats.org/officeDocument/2006/relationships/image" Target="../media/image190.png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image" Target="../media/image39.wmf"/><Relationship Id="rId5" Type="http://schemas.openxmlformats.org/officeDocument/2006/relationships/notesSlide" Target="../notesSlides/notesSlide8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2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195.png"/><Relationship Id="rId3" Type="http://schemas.openxmlformats.org/officeDocument/2006/relationships/tags" Target="../tags/tag282.xml"/><Relationship Id="rId7" Type="http://schemas.openxmlformats.org/officeDocument/2006/relationships/notesSlide" Target="../notesSlides/notesSlide85.xml"/><Relationship Id="rId12" Type="http://schemas.openxmlformats.org/officeDocument/2006/relationships/image" Target="../media/image194.png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3.png"/><Relationship Id="rId5" Type="http://schemas.openxmlformats.org/officeDocument/2006/relationships/tags" Target="../tags/tag284.xml"/><Relationship Id="rId10" Type="http://schemas.openxmlformats.org/officeDocument/2006/relationships/image" Target="../media/image191.png"/><Relationship Id="rId4" Type="http://schemas.openxmlformats.org/officeDocument/2006/relationships/tags" Target="../tags/tag283.xml"/><Relationship Id="rId9" Type="http://schemas.openxmlformats.org/officeDocument/2006/relationships/image" Target="../media/image19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tags" Target="../tags/tag287.xml"/><Relationship Id="rId7" Type="http://schemas.openxmlformats.org/officeDocument/2006/relationships/image" Target="../media/image39.wmf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notesSlide" Target="../notesSlides/notesSlide86.xml"/><Relationship Id="rId11" Type="http://schemas.openxmlformats.org/officeDocument/2006/relationships/image" Target="../media/image19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6.png"/><Relationship Id="rId4" Type="http://schemas.openxmlformats.org/officeDocument/2006/relationships/tags" Target="../tags/tag288.xml"/><Relationship Id="rId9" Type="http://schemas.openxmlformats.org/officeDocument/2006/relationships/image" Target="../media/image191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tags" Target="../tags/tag291.xml"/><Relationship Id="rId7" Type="http://schemas.openxmlformats.org/officeDocument/2006/relationships/image" Target="../media/image199.png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image" Target="../media/image198.png"/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tags" Target="../tags/tag294.xml"/><Relationship Id="rId7" Type="http://schemas.openxmlformats.org/officeDocument/2006/relationships/image" Target="../media/image148.wmf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notesSlide" Target="../notesSlides/notesSlide88.xml"/><Relationship Id="rId11" Type="http://schemas.openxmlformats.org/officeDocument/2006/relationships/image" Target="../media/image20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2.png"/><Relationship Id="rId4" Type="http://schemas.openxmlformats.org/officeDocument/2006/relationships/tags" Target="../tags/tag295.xml"/><Relationship Id="rId9" Type="http://schemas.openxmlformats.org/officeDocument/2006/relationships/image" Target="../media/image201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tags" Target="../tags/tag298.xml"/><Relationship Id="rId7" Type="http://schemas.openxmlformats.org/officeDocument/2006/relationships/image" Target="../media/image148.wmf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notesSlide" Target="../notesSlides/notesSlide89.xml"/><Relationship Id="rId11" Type="http://schemas.openxmlformats.org/officeDocument/2006/relationships/image" Target="../media/image20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6.png"/><Relationship Id="rId4" Type="http://schemas.openxmlformats.org/officeDocument/2006/relationships/tags" Target="../tags/tag299.xml"/><Relationship Id="rId9" Type="http://schemas.openxmlformats.org/officeDocument/2006/relationships/image" Target="../media/image205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855A-5956-4CF3-A83D-840F36D458E4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8458200" cy="1905000"/>
          </a:xfrm>
        </p:spPr>
        <p:txBody>
          <a:bodyPr/>
          <a:lstStyle/>
          <a:p>
            <a:r>
              <a:rPr lang="en-US" dirty="0"/>
              <a:t>ME 233 </a:t>
            </a:r>
            <a:r>
              <a:rPr lang="en-US" dirty="0" smtClean="0"/>
              <a:t>Advanced </a:t>
            </a:r>
            <a:r>
              <a:rPr lang="en-US" dirty="0"/>
              <a:t>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</a:t>
            </a:r>
            <a:r>
              <a:rPr lang="en-US" dirty="0" smtClean="0"/>
              <a:t>12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Kalman Filters Stationary Properties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LQR-KF Duality</a:t>
            </a:r>
            <a:br>
              <a:rPr lang="en-US" dirty="0"/>
            </a:br>
            <a:endParaRPr 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400800" cy="1752600"/>
          </a:xfrm>
        </p:spPr>
        <p:txBody>
          <a:bodyPr/>
          <a:lstStyle/>
          <a:p>
            <a:r>
              <a:rPr lang="en-US" dirty="0"/>
              <a:t>(ME233 Class Notes pp.KF1-KF6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SY7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990A-048F-4B8E-BFBD-BAD3B3E905E1}" type="slidenum">
              <a:rPr lang="en-US"/>
              <a:pPr/>
              <a:t>10</a:t>
            </a:fld>
            <a:endParaRPr lang="en-US"/>
          </a:p>
        </p:txBody>
      </p:sp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State Space (review)</a:t>
            </a:r>
            <a:endParaRPr lang="en-US" dirty="0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03411" y="1219200"/>
            <a:ext cx="8092075" cy="1845526"/>
          </a:xfrm>
          <a:prstGeom prst="rect">
            <a:avLst/>
          </a:prstGeom>
          <a:noFill/>
          <a:ln/>
          <a:effectLst/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29000"/>
            <a:ext cx="8686800" cy="3124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5257800"/>
            <a:ext cx="847725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4800" y="1066800"/>
            <a:ext cx="86106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3505200"/>
            <a:ext cx="6786563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90600" y="4343400"/>
            <a:ext cx="6955383" cy="60772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FD05-FC06-4FFB-9CD6-BFF0D1DC6296}" type="slidenum">
              <a:rPr lang="en-US"/>
              <a:pPr/>
              <a:t>11</a:t>
            </a:fld>
            <a:endParaRPr lang="en-US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</a:t>
            </a:r>
            <a:r>
              <a:rPr lang="en-US" dirty="0" smtClean="0"/>
              <a:t>(KF) Properties (review) </a:t>
            </a:r>
            <a:endParaRPr lang="en-US" dirty="0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1524000"/>
          </a:xfrm>
        </p:spPr>
        <p:txBody>
          <a:bodyPr/>
          <a:lstStyle/>
          <a:p>
            <a:pPr>
              <a:buNone/>
            </a:pPr>
            <a:r>
              <a:rPr lang="en-US" dirty="0"/>
              <a:t>The KF </a:t>
            </a:r>
            <a:r>
              <a:rPr lang="en-US" dirty="0" smtClean="0"/>
              <a:t>a-priori output error (</a:t>
            </a:r>
            <a:r>
              <a:rPr lang="en-US" i="1" dirty="0" smtClean="0"/>
              <a:t>a-priori</a:t>
            </a:r>
            <a:r>
              <a:rPr lang="en-US" dirty="0" smtClean="0"/>
              <a:t> </a:t>
            </a:r>
            <a:r>
              <a:rPr lang="en-US" i="1" dirty="0" smtClean="0"/>
              <a:t>output residual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20574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26670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b="0" i="0" kern="0" dirty="0">
                <a:latin typeface="+mn-lt"/>
              </a:rPr>
              <a:t>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often called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0" i="0" kern="0" noProof="0" dirty="0" smtClean="0">
                <a:latin typeface="+mn-lt"/>
              </a:rPr>
              <a:t>the</a:t>
            </a:r>
            <a:r>
              <a:rPr lang="en-US" sz="2800" i="0" kern="0" noProof="0" dirty="0" smtClean="0">
                <a:latin typeface="+mn-lt"/>
              </a:rPr>
              <a:t> </a:t>
            </a:r>
            <a:r>
              <a:rPr lang="en-US" sz="2800" b="1" u="sng" kern="0" noProof="0" dirty="0" smtClean="0">
                <a:latin typeface="+mn-lt"/>
              </a:rPr>
              <a:t>innovation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 </a:t>
            </a:r>
            <a:endParaRPr lang="en-US" sz="2800" i="0" kern="0" dirty="0" smtClean="0">
              <a:solidFill>
                <a:srgbClr val="000000"/>
              </a:solidFill>
              <a:latin typeface="Helvetica"/>
            </a:endParaRPr>
          </a:p>
          <a:p>
            <a:pPr marL="342900" indent="-342900">
              <a:spcBef>
                <a:spcPct val="20000"/>
              </a:spcBef>
            </a:pPr>
            <a:endParaRPr lang="en-US" sz="2000" i="0" kern="0" dirty="0">
              <a:solidFill>
                <a:srgbClr val="000000"/>
              </a:solidFill>
              <a:latin typeface="Helvetica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0" i="0" kern="0" dirty="0" smtClean="0">
                <a:solidFill>
                  <a:srgbClr val="000000"/>
                </a:solidFill>
                <a:latin typeface="Helvetica"/>
              </a:rPr>
              <a:t>it contains only the “new information” in </a:t>
            </a:r>
            <a:r>
              <a:rPr lang="en-US" sz="2800" b="0" kern="0" dirty="0" smtClean="0">
                <a:solidFill>
                  <a:srgbClr val="000000"/>
                </a:solidFill>
                <a:latin typeface="Century Schoolbook" pitchFamily="18" charset="0"/>
              </a:rPr>
              <a:t>y(k)</a:t>
            </a:r>
            <a:endParaRPr lang="en-US" sz="2800" b="0" u="sng" kern="0" noProof="0" dirty="0" smtClean="0">
              <a:latin typeface="Century Schoolbook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441960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Moreover,</a:t>
            </a:r>
            <a:endParaRPr lang="en-US" dirty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71600" y="5029200"/>
            <a:ext cx="6724735" cy="552108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381000" y="5867400"/>
            <a:ext cx="5116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latin typeface="+mj-lt"/>
              </a:rPr>
              <a:t>i.e.                is an uncorrelated RVS</a:t>
            </a:r>
            <a:endParaRPr lang="en-US" b="0" i="0" dirty="0">
              <a:latin typeface="+mj-lt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5867400"/>
            <a:ext cx="952182" cy="3806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31EC-0AA7-453D-B154-5518CE79B3C3}" type="slidenum">
              <a:rPr lang="en-US"/>
              <a:pPr/>
              <a:t>12</a:t>
            </a:fld>
            <a:endParaRPr lang="en-US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KF as an innovations </a:t>
            </a:r>
            <a:r>
              <a:rPr lang="en-US" dirty="0" smtClean="0"/>
              <a:t>filter (review)</a:t>
            </a:r>
            <a:endParaRPr lang="en-US" dirty="0"/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8153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For the figure on the next slide, we </a:t>
            </a:r>
            <a:r>
              <a:rPr lang="en-US" sz="2400" dirty="0"/>
              <a:t>will </a:t>
            </a:r>
            <a:r>
              <a:rPr lang="en-US" sz="2400" dirty="0" smtClean="0"/>
              <a:t>assume </a:t>
            </a:r>
            <a:r>
              <a:rPr lang="en-US" sz="2400" dirty="0"/>
              <a:t>without loss of generality that the </a:t>
            </a:r>
            <a:r>
              <a:rPr lang="en-US" sz="2400" dirty="0" smtClean="0"/>
              <a:t>control input </a:t>
            </a:r>
            <a:r>
              <a:rPr lang="en-US" sz="2400" dirty="0"/>
              <a:t>is zero, </a:t>
            </a:r>
            <a:r>
              <a:rPr lang="en-US" sz="2400" dirty="0" smtClean="0"/>
              <a:t>i.e</a:t>
            </a:r>
            <a:r>
              <a:rPr lang="en-US" sz="2400" dirty="0"/>
              <a:t>.</a:t>
            </a:r>
          </a:p>
          <a:p>
            <a:pPr>
              <a:buFontTx/>
              <a:buNone/>
            </a:pP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dirty="0"/>
          </a:p>
        </p:txBody>
      </p:sp>
      <p:pic>
        <p:nvPicPr>
          <p:cNvPr id="79053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8475" y="3124200"/>
            <a:ext cx="56070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0538" name="Rectangle 10"/>
          <p:cNvSpPr>
            <a:spLocks noChangeArrowheads="1"/>
          </p:cNvSpPr>
          <p:nvPr/>
        </p:nvSpPr>
        <p:spPr bwMode="auto">
          <a:xfrm>
            <a:off x="685800" y="2667000"/>
            <a:ext cx="1231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b="1" i="0" dirty="0" smtClean="0">
                <a:latin typeface="Helvetica" pitchFamily="34" charset="0"/>
              </a:rPr>
              <a:t> Plant</a:t>
            </a:r>
            <a:r>
              <a:rPr lang="en-US" b="1" i="0" dirty="0">
                <a:latin typeface="Helvetica" pitchFamily="34" charset="0"/>
              </a:rPr>
              <a:t>:</a:t>
            </a:r>
          </a:p>
        </p:txBody>
      </p:sp>
      <p:pic>
        <p:nvPicPr>
          <p:cNvPr id="79054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0" y="2133600"/>
            <a:ext cx="15192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0542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53000" y="2133600"/>
            <a:ext cx="20732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4343400"/>
            <a:ext cx="2891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b="1" i="0" dirty="0" smtClean="0">
                <a:latin typeface="Helvetica" pitchFamily="34" charset="0"/>
              </a:rPr>
              <a:t> </a:t>
            </a:r>
            <a:r>
              <a:rPr lang="en-US" b="1" i="0" dirty="0" err="1" smtClean="0">
                <a:latin typeface="Helvetica" pitchFamily="34" charset="0"/>
              </a:rPr>
              <a:t>Kalman</a:t>
            </a:r>
            <a:r>
              <a:rPr lang="en-US" b="1" i="0" dirty="0" smtClean="0">
                <a:latin typeface="Helvetica" pitchFamily="34" charset="0"/>
              </a:rPr>
              <a:t> filter V-2:</a:t>
            </a:r>
            <a:endParaRPr lang="en-US" b="1" i="0" dirty="0">
              <a:latin typeface="Helvetica" pitchFamily="34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67059" y="5105400"/>
            <a:ext cx="5981331" cy="38062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590800" y="5867400"/>
            <a:ext cx="2663651" cy="35722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1FD4-C3C6-4FD9-8C6C-4D4054B8C61E}" type="slidenum">
              <a:rPr lang="en-US"/>
              <a:pPr/>
              <a:t>13</a:t>
            </a:fld>
            <a:endParaRPr 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077200" cy="1143000"/>
          </a:xfrm>
        </p:spPr>
        <p:txBody>
          <a:bodyPr/>
          <a:lstStyle/>
          <a:p>
            <a:r>
              <a:rPr lang="en-US" dirty="0"/>
              <a:t>KF as </a:t>
            </a:r>
            <a:r>
              <a:rPr lang="en-US" dirty="0" smtClean="0"/>
              <a:t>an </a:t>
            </a:r>
            <a:r>
              <a:rPr lang="en-US" dirty="0"/>
              <a:t>innovations </a:t>
            </a:r>
            <a:r>
              <a:rPr lang="en-US" dirty="0" smtClean="0"/>
              <a:t>filter (review)</a:t>
            </a:r>
            <a:endParaRPr lang="en-US" dirty="0"/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 </a:t>
            </a:r>
          </a:p>
        </p:txBody>
      </p:sp>
      <p:pic>
        <p:nvPicPr>
          <p:cNvPr id="85914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19812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9141" name="Oval 5"/>
          <p:cNvSpPr>
            <a:spLocks noChangeArrowheads="1"/>
          </p:cNvSpPr>
          <p:nvPr/>
        </p:nvSpPr>
        <p:spPr bwMode="auto">
          <a:xfrm>
            <a:off x="304800" y="15240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2" name="Oval 6"/>
          <p:cNvSpPr>
            <a:spLocks noChangeArrowheads="1"/>
          </p:cNvSpPr>
          <p:nvPr/>
        </p:nvSpPr>
        <p:spPr bwMode="auto">
          <a:xfrm>
            <a:off x="7848600" y="16764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3" name="Oval 7"/>
          <p:cNvSpPr>
            <a:spLocks noChangeArrowheads="1"/>
          </p:cNvSpPr>
          <p:nvPr/>
        </p:nvSpPr>
        <p:spPr bwMode="auto">
          <a:xfrm>
            <a:off x="3962400" y="1905000"/>
            <a:ext cx="609600" cy="3505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4" name="Text Box 8"/>
          <p:cNvSpPr txBox="1">
            <a:spLocks noChangeArrowheads="1"/>
          </p:cNvSpPr>
          <p:nvPr/>
        </p:nvSpPr>
        <p:spPr bwMode="auto">
          <a:xfrm>
            <a:off x="228600" y="5181600"/>
            <a:ext cx="21836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Uncorrelated </a:t>
            </a:r>
          </a:p>
          <a:p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noise input</a:t>
            </a:r>
            <a:endParaRPr lang="en-US" b="1" i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59145" name="Text Box 9"/>
          <p:cNvSpPr txBox="1">
            <a:spLocks noChangeArrowheads="1"/>
          </p:cNvSpPr>
          <p:nvPr/>
        </p:nvSpPr>
        <p:spPr bwMode="auto">
          <a:xfrm>
            <a:off x="2667000" y="55626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solidFill>
                  <a:srgbClr val="FF0000"/>
                </a:solidFill>
                <a:latin typeface="+mj-lt"/>
              </a:rPr>
              <a:t>Correlated </a:t>
            </a:r>
          </a:p>
          <a:p>
            <a:pPr algn="ctr"/>
            <a:r>
              <a:rPr lang="en-US" b="1" i="0" dirty="0" smtClean="0">
                <a:solidFill>
                  <a:srgbClr val="FF0000"/>
                </a:solidFill>
                <a:latin typeface="+mj-lt"/>
              </a:rPr>
              <a:t>noise output</a:t>
            </a:r>
            <a:endParaRPr lang="en-US" b="1" i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59146" name="Text Box 10"/>
          <p:cNvSpPr txBox="1">
            <a:spLocks noChangeArrowheads="1"/>
          </p:cNvSpPr>
          <p:nvPr/>
        </p:nvSpPr>
        <p:spPr bwMode="auto">
          <a:xfrm>
            <a:off x="6811629" y="5334000"/>
            <a:ext cx="20842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Uncorrelated</a:t>
            </a:r>
          </a:p>
          <a:p>
            <a:pPr algn="r"/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noise output</a:t>
            </a:r>
            <a:endParaRPr lang="en-US" b="1" i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59147" name="Text Box 11"/>
          <p:cNvSpPr txBox="1">
            <a:spLocks noChangeArrowheads="1"/>
          </p:cNvSpPr>
          <p:nvPr/>
        </p:nvSpPr>
        <p:spPr bwMode="auto">
          <a:xfrm>
            <a:off x="1905000" y="1600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plant</a:t>
            </a:r>
          </a:p>
        </p:txBody>
      </p:sp>
      <p:sp>
        <p:nvSpPr>
          <p:cNvPr id="859148" name="Text Box 12"/>
          <p:cNvSpPr txBox="1">
            <a:spLocks noChangeArrowheads="1"/>
          </p:cNvSpPr>
          <p:nvPr/>
        </p:nvSpPr>
        <p:spPr bwMode="auto">
          <a:xfrm>
            <a:off x="5715000" y="251460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Kalman filter</a:t>
            </a: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629400" y="6248400"/>
            <a:ext cx="2314538" cy="307482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932" y="6019800"/>
            <a:ext cx="1711554" cy="708533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967825" y="990600"/>
            <a:ext cx="2713549" cy="3407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5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5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5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2" grpId="0" animBg="1"/>
      <p:bldP spid="859143" grpId="0" animBg="1"/>
      <p:bldP spid="859145" grpId="0"/>
      <p:bldP spid="8591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FD05-FC06-4FFB-9CD6-BFF0D1DC6296}" type="slidenum">
              <a:rPr lang="en-US"/>
              <a:pPr/>
              <a:t>14</a:t>
            </a:fld>
            <a:endParaRPr lang="en-US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 (KF) </a:t>
            </a:r>
            <a:r>
              <a:rPr lang="en-US" dirty="0" smtClean="0"/>
              <a:t>Properties (review) </a:t>
            </a:r>
            <a:endParaRPr lang="en-US" dirty="0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KF is a linear time varying estimator.</a:t>
            </a:r>
          </a:p>
          <a:p>
            <a:r>
              <a:rPr lang="en-US"/>
              <a:t>The KF is the </a:t>
            </a:r>
            <a:r>
              <a:rPr lang="en-US" b="1"/>
              <a:t>optimal</a:t>
            </a:r>
            <a:r>
              <a:rPr lang="en-US"/>
              <a:t> </a:t>
            </a:r>
            <a:r>
              <a:rPr lang="en-US" b="1"/>
              <a:t>state estimator</a:t>
            </a:r>
            <a:r>
              <a:rPr lang="en-US"/>
              <a:t> when the input and measurement noises are Gaussian.</a:t>
            </a:r>
          </a:p>
          <a:p>
            <a:r>
              <a:rPr lang="en-US"/>
              <a:t>The KF is still the </a:t>
            </a:r>
            <a:r>
              <a:rPr lang="en-US" b="1"/>
              <a:t>optimal </a:t>
            </a:r>
            <a:r>
              <a:rPr lang="en-US" b="1" i="1"/>
              <a:t>linear</a:t>
            </a:r>
            <a:r>
              <a:rPr lang="en-US" b="1"/>
              <a:t> state</a:t>
            </a:r>
            <a:r>
              <a:rPr lang="en-US"/>
              <a:t> </a:t>
            </a:r>
            <a:r>
              <a:rPr lang="en-US" b="1"/>
              <a:t>estimator</a:t>
            </a:r>
            <a:r>
              <a:rPr lang="en-US"/>
              <a:t> even when the input and measurement noises are </a:t>
            </a:r>
            <a:r>
              <a:rPr lang="en-US" b="1"/>
              <a:t>not</a:t>
            </a:r>
            <a:r>
              <a:rPr lang="en-US"/>
              <a:t> Gaussian.</a:t>
            </a:r>
          </a:p>
          <a:p>
            <a:r>
              <a:rPr lang="en-US"/>
              <a:t>The KF covariance Riccati equation is iterated in a forward manner, rather than in a backwards manner as in the LQR. </a:t>
            </a:r>
          </a:p>
          <a:p>
            <a:endParaRPr lang="en-US"/>
          </a:p>
        </p:txBody>
      </p:sp>
      <p:pic>
        <p:nvPicPr>
          <p:cNvPr id="76800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6096000"/>
            <a:ext cx="22320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40CD-A920-4600-9458-F405CDBE9BD8}" type="slidenum">
              <a:rPr lang="en-US"/>
              <a:pPr/>
              <a:t>15</a:t>
            </a:fld>
            <a:endParaRPr lang="en-US"/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Steady State Kalman Filter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>
                <a:latin typeface="Arial" charset="0"/>
              </a:rPr>
              <a:t>Assume now that we want to estimate the state under zero-mean, stationary input and output Gaussian white noise, I.e.</a:t>
            </a:r>
          </a:p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76698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5257800"/>
            <a:ext cx="43481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698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5715000"/>
            <a:ext cx="41211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698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6172200"/>
            <a:ext cx="349091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6986" name="AutoShape 10"/>
          <p:cNvSpPr>
            <a:spLocks/>
          </p:cNvSpPr>
          <p:nvPr/>
        </p:nvSpPr>
        <p:spPr bwMode="auto">
          <a:xfrm>
            <a:off x="5105400" y="4191000"/>
            <a:ext cx="533400" cy="2362200"/>
          </a:xfrm>
          <a:prstGeom prst="rightBrace">
            <a:avLst>
              <a:gd name="adj1" fmla="val 32143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6987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15696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+mj-lt"/>
              </a:rPr>
              <a:t>WSS</a:t>
            </a:r>
          </a:p>
          <a:p>
            <a:r>
              <a:rPr lang="en-US" b="1" i="0" dirty="0">
                <a:latin typeface="+mj-lt"/>
              </a:rPr>
              <a:t>Gaussian</a:t>
            </a:r>
          </a:p>
          <a:p>
            <a:r>
              <a:rPr lang="en-US" b="1" i="0" dirty="0">
                <a:latin typeface="+mj-lt"/>
              </a:rPr>
              <a:t>Noise</a:t>
            </a:r>
          </a:p>
        </p:txBody>
      </p:sp>
      <p:pic>
        <p:nvPicPr>
          <p:cNvPr id="15" name="Picture 14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66800" y="2875488"/>
            <a:ext cx="7214107" cy="1010712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438400" y="4343400"/>
            <a:ext cx="1821398" cy="838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6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86" grpId="0" animBg="1"/>
      <p:bldP spid="7669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40CD-A920-4600-9458-F405CDBE9BD8}" type="slidenum">
              <a:rPr lang="en-US"/>
              <a:pPr/>
              <a:t>16</a:t>
            </a:fld>
            <a:endParaRPr lang="en-US"/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priori estimation error dynamics</a:t>
            </a:r>
            <a:endParaRPr lang="en-US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" y="1295400"/>
            <a:ext cx="8743967" cy="370923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381000" y="19812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latin typeface="+mj-lt"/>
              </a:rPr>
              <a:t>Proof:</a:t>
            </a:r>
            <a:endParaRPr lang="en-US" b="1" i="0" dirty="0">
              <a:latin typeface="+mj-lt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" y="3657600"/>
            <a:ext cx="7481578" cy="370905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2188" y="2667000"/>
            <a:ext cx="6775412" cy="370905"/>
          </a:xfrm>
          <a:prstGeom prst="rect">
            <a:avLst/>
          </a:prstGeom>
          <a:noFill/>
          <a:ln/>
          <a:effectLst/>
        </p:spPr>
      </p:pic>
      <p:cxnSp>
        <p:nvCxnSpPr>
          <p:cNvPr id="21" name="Straight Arrow Connector 20"/>
          <p:cNvCxnSpPr/>
          <p:nvPr/>
        </p:nvCxnSpPr>
        <p:spPr bwMode="auto">
          <a:xfrm flipV="1">
            <a:off x="6629400" y="5715000"/>
            <a:ext cx="10668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791200" y="6324600"/>
            <a:ext cx="1905000" cy="279826"/>
          </a:xfrm>
          <a:prstGeom prst="rect">
            <a:avLst/>
          </a:prstGeom>
          <a:noFill/>
          <a:ln/>
          <a:effectLst/>
        </p:spPr>
      </p:pic>
      <p:sp>
        <p:nvSpPr>
          <p:cNvPr id="24" name="Left Brace 23"/>
          <p:cNvSpPr/>
          <p:nvPr/>
        </p:nvSpPr>
        <p:spPr bwMode="auto">
          <a:xfrm>
            <a:off x="228600" y="2743200"/>
            <a:ext cx="304800" cy="1295400"/>
          </a:xfrm>
          <a:prstGeom prst="leftBrace">
            <a:avLst>
              <a:gd name="adj1" fmla="val 55997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0" y="5257800"/>
            <a:ext cx="7722564" cy="370924"/>
          </a:xfrm>
          <a:prstGeom prst="rect">
            <a:avLst/>
          </a:prstGeom>
          <a:noFill/>
          <a:ln/>
          <a:effectLst/>
        </p:spPr>
      </p:pic>
      <p:sp>
        <p:nvSpPr>
          <p:cNvPr id="34" name="TextBox 33"/>
          <p:cNvSpPr txBox="1"/>
          <p:nvPr/>
        </p:nvSpPr>
        <p:spPr>
          <a:xfrm>
            <a:off x="1066800" y="4419600"/>
            <a:ext cx="3600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Subtracting equations gives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 animBg="1"/>
      <p:bldP spid="34" grpId="0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3400" y="15240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	When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does there exist a </a:t>
            </a:r>
            <a:r>
              <a:rPr kumimoji="0" lang="en-US" sz="2400" b="1" i="0" u="sng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BOUNDED limiting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baseline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kern="0" baseline="0" dirty="0" smtClean="0">
                <a:latin typeface="+mn-lt"/>
              </a:rPr>
              <a:t>to the Riccati Eq</a:t>
            </a:r>
            <a:r>
              <a:rPr lang="en-US" i="0" kern="0" dirty="0" smtClean="0">
                <a:latin typeface="+mn-lt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sng" kern="0" dirty="0" smtClean="0">
                <a:latin typeface="+mn-lt"/>
              </a:rPr>
              <a:t>for each</a:t>
            </a:r>
            <a:r>
              <a:rPr lang="en-US" i="0" kern="0" dirty="0" smtClean="0">
                <a:latin typeface="+mn-lt"/>
              </a:rPr>
              <a:t> choice of                             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BB86-0C24-41C5-B099-EFB0E7B2F357}" type="slidenum">
              <a:rPr lang="en-US"/>
              <a:pPr/>
              <a:t>17</a:t>
            </a:fld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Steady state </a:t>
            </a:r>
            <a:r>
              <a:rPr lang="en-US" sz="3200" dirty="0" err="1" smtClean="0"/>
              <a:t>Kalman</a:t>
            </a:r>
            <a:r>
              <a:rPr lang="en-US" sz="3200" dirty="0" smtClean="0"/>
              <a:t> filter, question 1</a:t>
            </a:r>
            <a:endParaRPr lang="en-US" sz="3200" dirty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225101" y="2286000"/>
            <a:ext cx="652646" cy="29934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429000" y="5105400"/>
            <a:ext cx="1639257" cy="35217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85800" y="3581400"/>
            <a:ext cx="7845665" cy="8382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3400" y="15240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	When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does there exist a </a:t>
            </a:r>
            <a:r>
              <a:rPr kumimoji="0" lang="en-US" sz="2400" b="1" i="0" u="sng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limiting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baseline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kern="0" baseline="0" dirty="0" smtClean="0">
                <a:latin typeface="+mn-lt"/>
              </a:rPr>
              <a:t>to the Riccati Eq</a:t>
            </a:r>
            <a:r>
              <a:rPr lang="en-US" i="0" kern="0" dirty="0" smtClean="0">
                <a:latin typeface="+mn-lt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sng" kern="0" dirty="0" smtClean="0">
                <a:latin typeface="+mn-lt"/>
              </a:rPr>
              <a:t>regardless</a:t>
            </a:r>
            <a:r>
              <a:rPr lang="en-US" i="0" kern="0" dirty="0" smtClean="0">
                <a:latin typeface="+mn-lt"/>
              </a:rPr>
              <a:t> of the choice of                           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BB86-0C24-41C5-B099-EFB0E7B2F357}" type="slidenum">
              <a:rPr lang="en-US"/>
              <a:pPr/>
              <a:t>18</a:t>
            </a:fld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Steady state </a:t>
            </a:r>
            <a:r>
              <a:rPr lang="en-US" sz="3200" dirty="0" err="1" smtClean="0"/>
              <a:t>Kalman</a:t>
            </a:r>
            <a:r>
              <a:rPr lang="en-US" sz="3200" dirty="0" smtClean="0"/>
              <a:t> filter, question 2</a:t>
            </a:r>
            <a:endParaRPr lang="en-US" sz="3200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225101" y="2286000"/>
            <a:ext cx="652646" cy="29934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85800" y="3581400"/>
            <a:ext cx="7845665" cy="83820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572000" y="5105400"/>
            <a:ext cx="1639257" cy="35217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kern="0" dirty="0" smtClean="0">
                <a:latin typeface="+mn-lt"/>
              </a:rPr>
              <a:t>3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When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does the </a:t>
            </a:r>
            <a:r>
              <a:rPr kumimoji="0" lang="en-US" sz="2400" b="1" i="0" u="sng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limiting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baseline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kern="0" baseline="0" dirty="0" smtClean="0">
                <a:latin typeface="+mn-lt"/>
              </a:rPr>
              <a:t>to the Riccati Eq</a:t>
            </a:r>
            <a:r>
              <a:rPr lang="en-US" i="0" kern="0" dirty="0" smtClean="0">
                <a:latin typeface="+mn-lt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kern="0" dirty="0" smtClean="0">
                <a:latin typeface="+mn-lt"/>
              </a:rPr>
              <a:t>yield </a:t>
            </a:r>
            <a:r>
              <a:rPr lang="en-US" b="1" i="0" u="sng" kern="0" dirty="0" smtClean="0">
                <a:latin typeface="+mn-lt"/>
              </a:rPr>
              <a:t>asymptotically stable</a:t>
            </a:r>
            <a:r>
              <a:rPr lang="en-US" i="0" kern="0" dirty="0" smtClean="0">
                <a:latin typeface="+mn-lt"/>
              </a:rPr>
              <a:t> estimation error dynamics?</a:t>
            </a:r>
            <a:endParaRPr kumimoji="0" lang="en-US" sz="2400" i="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BB86-0C24-41C5-B099-EFB0E7B2F357}" type="slidenum">
              <a:rPr lang="en-US"/>
              <a:pPr/>
              <a:t>19</a:t>
            </a:fld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Steady state </a:t>
            </a:r>
            <a:r>
              <a:rPr lang="en-US" sz="3200" dirty="0" err="1" smtClean="0"/>
              <a:t>Kalman</a:t>
            </a:r>
            <a:r>
              <a:rPr lang="en-US" sz="3200" dirty="0" smtClean="0"/>
              <a:t> filter, question 3</a:t>
            </a:r>
            <a:endParaRPr lang="en-US" sz="3200" dirty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71170" y="4572000"/>
            <a:ext cx="2706059" cy="362408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90600" y="5486400"/>
            <a:ext cx="5101613" cy="588648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6"/>
          <p:cNvSpPr/>
          <p:nvPr/>
        </p:nvSpPr>
        <p:spPr>
          <a:xfrm>
            <a:off x="4114800" y="4267200"/>
            <a:ext cx="47083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is </a:t>
            </a:r>
            <a:r>
              <a:rPr lang="en-US" i="0" kern="0" dirty="0" err="1" smtClean="0">
                <a:solidFill>
                  <a:srgbClr val="000000"/>
                </a:solidFill>
                <a:latin typeface="Helvetica"/>
              </a:rPr>
              <a:t>Schur</a:t>
            </a:r>
            <a:endParaRPr lang="en-US" i="0" kern="0" dirty="0" smtClean="0">
              <a:solidFill>
                <a:srgbClr val="000000"/>
              </a:solidFill>
              <a:latin typeface="Helvetica"/>
            </a:endParaRPr>
          </a:p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(all eigenvalues inside unit circle)</a:t>
            </a:r>
            <a:endParaRPr lang="en-US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225101" y="2057400"/>
            <a:ext cx="652646" cy="29934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571D-E08C-4CC1-9B24-6AF8D2579AC4}" type="slidenum">
              <a:rPr lang="en-US"/>
              <a:pPr/>
              <a:t>2</a:t>
            </a:fld>
            <a:endParaRPr lang="en-US"/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Stationary </a:t>
            </a:r>
            <a:r>
              <a:rPr lang="en-US" dirty="0" err="1"/>
              <a:t>Kalman</a:t>
            </a:r>
            <a:r>
              <a:rPr lang="en-US" dirty="0"/>
              <a:t> filters (KF):</a:t>
            </a:r>
          </a:p>
          <a:p>
            <a:pPr lvl="1"/>
            <a:r>
              <a:rPr lang="en-US" dirty="0"/>
              <a:t>KF algebraic </a:t>
            </a:r>
            <a:r>
              <a:rPr lang="en-US" dirty="0" err="1"/>
              <a:t>Riccati</a:t>
            </a:r>
            <a:r>
              <a:rPr lang="en-US" dirty="0"/>
              <a:t> equation</a:t>
            </a:r>
          </a:p>
          <a:p>
            <a:pPr lvl="1"/>
            <a:r>
              <a:rPr lang="en-US" dirty="0" smtClean="0"/>
              <a:t>Convergence properties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Kalman</a:t>
            </a:r>
            <a:r>
              <a:rPr lang="en-US" dirty="0" smtClean="0"/>
              <a:t> filter / LQR duality</a:t>
            </a:r>
          </a:p>
          <a:p>
            <a:endParaRPr lang="en-US" dirty="0" smtClean="0"/>
          </a:p>
          <a:p>
            <a:r>
              <a:rPr lang="en-US" dirty="0" smtClean="0"/>
              <a:t>KF return difference equality</a:t>
            </a:r>
          </a:p>
          <a:p>
            <a:pPr lvl="1"/>
            <a:r>
              <a:rPr lang="en-US" dirty="0" smtClean="0"/>
              <a:t>Reciprocal root locus</a:t>
            </a:r>
          </a:p>
          <a:p>
            <a:pPr lvl="1"/>
            <a:r>
              <a:rPr lang="en-US" dirty="0" smtClean="0"/>
              <a:t>Guaranteed robustness margins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Detectability</a:t>
            </a:r>
            <a:r>
              <a:rPr lang="en-US" sz="3200" dirty="0" smtClean="0"/>
              <a:t> Assumption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are only interested in the case where the estimation error dynamics are asymptotically stable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/>
              <a:t>(C,A)</a:t>
            </a:r>
            <a:r>
              <a:rPr lang="en-US" dirty="0" smtClean="0"/>
              <a:t> is not detectable, then there does not exist a estimator that results is asymptotically stable estimation error dynamics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For the stationary </a:t>
            </a:r>
            <a:r>
              <a:rPr lang="en-US" dirty="0" err="1" smtClean="0"/>
              <a:t>Kalman</a:t>
            </a:r>
            <a:r>
              <a:rPr lang="en-US" dirty="0" smtClean="0"/>
              <a:t> filter, we always assume that </a:t>
            </a:r>
            <a:r>
              <a:rPr lang="en-US" i="1" dirty="0" smtClean="0"/>
              <a:t>(C,A) </a:t>
            </a:r>
            <a:r>
              <a:rPr lang="en-US" dirty="0" smtClean="0"/>
              <a:t>is detectable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838200" y="5029200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21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Theorem 1 : Existence of a bounded </a:t>
            </a:r>
            <a:r>
              <a:rPr kumimoji="0" lang="en-US" sz="3200" b="1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M</a:t>
            </a:r>
            <a:r>
              <a:rPr kumimoji="0" lang="en-US" sz="32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∞</a:t>
            </a:r>
            <a:endParaRPr lang="en-US" sz="3200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5181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/>
              <a:t>Let                   </a:t>
            </a:r>
            <a:r>
              <a:rPr lang="en-US" dirty="0" smtClean="0"/>
              <a:t>   be detectable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	(unobservable </a:t>
            </a:r>
            <a:r>
              <a:rPr lang="en-US" sz="1800" dirty="0"/>
              <a:t>modes are asymptotically stable)</a:t>
            </a: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Then, </a:t>
            </a:r>
            <a:r>
              <a:rPr lang="en-US" sz="2400" dirty="0" smtClean="0"/>
              <a:t>for                                 ,   as </a:t>
            </a:r>
            <a:endParaRPr 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the solution of the Riccati Eq.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converges to a </a:t>
            </a:r>
            <a:r>
              <a:rPr kumimoji="0" lang="en-US" sz="2400" b="1" i="0" u="sng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BOUNDED limiting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  </a:t>
            </a:r>
            <a:r>
              <a:rPr kumimoji="0" lang="en-US" sz="3200" b="1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M</a:t>
            </a:r>
            <a:r>
              <a:rPr kumimoji="0" lang="en-US" sz="32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∞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that satisfies the algebraic </a:t>
            </a:r>
            <a:r>
              <a:rPr lang="en-US" sz="2400" dirty="0" err="1" smtClean="0"/>
              <a:t>Riccati</a:t>
            </a:r>
            <a:r>
              <a:rPr lang="en-US" sz="2400" dirty="0" smtClean="0"/>
              <a:t> equation (DARE):</a:t>
            </a:r>
            <a:endParaRPr lang="en-US" sz="2400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23883" y="1143000"/>
            <a:ext cx="1312680" cy="468514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562600" y="2209800"/>
            <a:ext cx="1379089" cy="34509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057400" y="2209800"/>
            <a:ext cx="2863701" cy="369189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3352800"/>
            <a:ext cx="7845665" cy="83820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76400" y="5638800"/>
            <a:ext cx="6198687" cy="83817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22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Theorem 1 : Notes</a:t>
            </a:r>
            <a:endParaRPr lang="en-US" sz="3200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Theorem 1 only guarantees the existence of a bounded solution </a:t>
            </a:r>
            <a:r>
              <a:rPr kumimoji="0" lang="en-US" b="1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M</a:t>
            </a:r>
            <a:r>
              <a:rPr kumimoji="0" lang="en-US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∞  </a:t>
            </a:r>
            <a:r>
              <a:rPr lang="en-US" dirty="0" smtClean="0"/>
              <a:t>to the algebraic Riccati Equation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r>
              <a:rPr lang="en-US" dirty="0" smtClean="0"/>
              <a:t>The solution may not be unique.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r>
              <a:rPr lang="en-US" dirty="0" smtClean="0"/>
              <a:t>Different initial conditions                         may result in different </a:t>
            </a:r>
            <a:r>
              <a:rPr kumimoji="0" lang="en-US" i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limiting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solutions  </a:t>
            </a:r>
            <a:r>
              <a:rPr kumimoji="0" lang="en-US" sz="3200" b="1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M</a:t>
            </a:r>
            <a:r>
              <a:rPr kumimoji="0" lang="en-US" sz="32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∞ </a:t>
            </a:r>
            <a:r>
              <a:rPr lang="en-US" dirty="0" smtClean="0"/>
              <a:t>or may yield no limiting solution at all!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5467743" y="4648200"/>
            <a:ext cx="2068950" cy="369021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76400" y="2667000"/>
            <a:ext cx="6198687" cy="83817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23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r>
              <a:rPr lang="en-US" sz="2800" dirty="0" smtClean="0"/>
              <a:t>Theorem 2 : Existence and uniqueness of a positive definite asymptotic stabilizing solution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21336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i="1" dirty="0" smtClean="0">
                <a:solidFill>
                  <a:srgbClr val="000000"/>
                </a:solidFill>
              </a:rPr>
              <a:t>(C,A) </a:t>
            </a:r>
            <a:r>
              <a:rPr lang="en-US" dirty="0" smtClean="0">
                <a:solidFill>
                  <a:srgbClr val="000000"/>
                </a:solidFill>
              </a:rPr>
              <a:t>is detectable and </a:t>
            </a:r>
            <a:r>
              <a:rPr lang="en-US" i="1" dirty="0" smtClean="0">
                <a:solidFill>
                  <a:srgbClr val="000000"/>
                </a:solidFill>
              </a:rPr>
              <a:t>(A,B</a:t>
            </a:r>
            <a:r>
              <a:rPr lang="en-US" i="1" baseline="-25000" dirty="0" smtClean="0">
                <a:solidFill>
                  <a:srgbClr val="000000"/>
                </a:solidFill>
              </a:rPr>
              <a:t>w</a:t>
            </a:r>
            <a:r>
              <a:rPr lang="en-US" i="1" dirty="0" smtClean="0">
                <a:solidFill>
                  <a:srgbClr val="000000"/>
                </a:solidFill>
              </a:rPr>
              <a:t>W</a:t>
            </a:r>
            <a:r>
              <a:rPr lang="en-US" i="1" baseline="30000" dirty="0" smtClean="0">
                <a:solidFill>
                  <a:srgbClr val="000000"/>
                </a:solidFill>
              </a:rPr>
              <a:t>1/2</a:t>
            </a:r>
            <a:r>
              <a:rPr lang="en-US" i="1" dirty="0" smtClean="0">
                <a:solidFill>
                  <a:srgbClr val="000000"/>
                </a:solidFill>
              </a:rPr>
              <a:t>) </a:t>
            </a:r>
            <a:r>
              <a:rPr lang="en-US" dirty="0" smtClean="0">
                <a:solidFill>
                  <a:srgbClr val="000000"/>
                </a:solidFill>
              </a:rPr>
              <a:t>is controllable</a:t>
            </a:r>
            <a:endParaRPr lang="en-US" i="1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2286000"/>
            <a:ext cx="60198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Tx/>
              <a:buAutoNum type="arabicParenR"/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There exists a unique, bounded  </a:t>
            </a:r>
          </a:p>
          <a:p>
            <a:pPr marL="514350" lvl="0" indent="-514350">
              <a:spcBef>
                <a:spcPct val="20000"/>
              </a:spcBef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	solution                to the DARE </a:t>
            </a:r>
            <a:endParaRPr lang="en-US" sz="2800" i="0" kern="0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49580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Tx/>
              <a:buAutoNum type="arabicParenR" startAt="2"/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The estimation error dynamics are </a:t>
            </a:r>
            <a:r>
              <a:rPr lang="en-US" sz="2800" b="1" i="0" u="sng" kern="0" dirty="0" smtClean="0">
                <a:solidFill>
                  <a:srgbClr val="000000"/>
                </a:solidFill>
                <a:latin typeface="Helvetica"/>
              </a:rPr>
              <a:t>asymptotically stable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58089" y="2918262"/>
            <a:ext cx="1379822" cy="30435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1" y="3276600"/>
            <a:ext cx="6858000" cy="927321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09800" y="6096000"/>
            <a:ext cx="4714443" cy="36976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33557" y="5638801"/>
            <a:ext cx="7529443" cy="32281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24</a:t>
            </a:fld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21336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i="1" dirty="0" smtClean="0">
                <a:solidFill>
                  <a:srgbClr val="000000"/>
                </a:solidFill>
              </a:rPr>
              <a:t>(C,A) </a:t>
            </a:r>
            <a:r>
              <a:rPr lang="en-US" dirty="0" smtClean="0">
                <a:solidFill>
                  <a:srgbClr val="000000"/>
                </a:solidFill>
              </a:rPr>
              <a:t>is detectable and </a:t>
            </a:r>
            <a:r>
              <a:rPr lang="en-US" i="1" dirty="0" smtClean="0">
                <a:solidFill>
                  <a:srgbClr val="000000"/>
                </a:solidFill>
              </a:rPr>
              <a:t>(A,B</a:t>
            </a:r>
            <a:r>
              <a:rPr lang="en-US" i="1" baseline="-25000" dirty="0" smtClean="0">
                <a:solidFill>
                  <a:srgbClr val="000000"/>
                </a:solidFill>
              </a:rPr>
              <a:t>w</a:t>
            </a:r>
            <a:r>
              <a:rPr lang="en-US" i="1" dirty="0" smtClean="0">
                <a:solidFill>
                  <a:srgbClr val="000000"/>
                </a:solidFill>
              </a:rPr>
              <a:t>W</a:t>
            </a:r>
            <a:r>
              <a:rPr lang="en-US" i="1" baseline="30000" dirty="0" smtClean="0">
                <a:solidFill>
                  <a:srgbClr val="000000"/>
                </a:solidFill>
              </a:rPr>
              <a:t>1/2</a:t>
            </a:r>
            <a:r>
              <a:rPr lang="en-US" i="1" dirty="0" smtClean="0">
                <a:solidFill>
                  <a:srgbClr val="000000"/>
                </a:solidFill>
              </a:rPr>
              <a:t>) </a:t>
            </a:r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 err="1" smtClean="0">
                <a:solidFill>
                  <a:srgbClr val="000000"/>
                </a:solidFill>
              </a:rPr>
              <a:t>stabilizable</a:t>
            </a:r>
            <a:endParaRPr lang="en-US" i="1" u="sng" dirty="0">
              <a:solidFill>
                <a:srgbClr val="000000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04800" y="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Theorem 3 : Existence of a stabilizing solution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2286000"/>
            <a:ext cx="60198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Tx/>
              <a:buAutoNum type="arabicParenR"/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There exists a unique, bounded  </a:t>
            </a:r>
          </a:p>
          <a:p>
            <a:pPr marL="514350" lvl="0" indent="-514350">
              <a:spcBef>
                <a:spcPct val="20000"/>
              </a:spcBef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	solution                to the DARE </a:t>
            </a:r>
            <a:endParaRPr lang="en-US" sz="2800" i="0" kern="0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" y="449580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Tx/>
              <a:buAutoNum type="arabicParenR" startAt="2"/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The estimation error dynamics are </a:t>
            </a:r>
            <a:r>
              <a:rPr lang="en-US" sz="2800" b="1" i="0" u="sng" kern="0" dirty="0" smtClean="0">
                <a:solidFill>
                  <a:srgbClr val="000000"/>
                </a:solidFill>
                <a:latin typeface="Helvetica"/>
              </a:rPr>
              <a:t>asymptotically stable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58266" y="2918261"/>
            <a:ext cx="1379466" cy="304278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1" y="3276600"/>
            <a:ext cx="6858000" cy="927321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09800" y="6096000"/>
            <a:ext cx="4714443" cy="369761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33557" y="5638801"/>
            <a:ext cx="7529443" cy="32281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Theorem 4: A different 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discrete algebraic </a:t>
            </a:r>
            <a:r>
              <a:rPr lang="en-US" sz="2400" dirty="0" err="1" smtClean="0"/>
              <a:t>Riccati</a:t>
            </a:r>
            <a:r>
              <a:rPr lang="en-US" sz="2400" dirty="0" smtClean="0"/>
              <a:t> equation (DARE) has a solution for which                     is </a:t>
            </a:r>
            <a:r>
              <a:rPr lang="en-US" sz="2400" dirty="0" err="1" smtClean="0"/>
              <a:t>Schur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if and only if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0" indent="0">
              <a:buNone/>
            </a:pPr>
            <a:r>
              <a:rPr lang="en-US" sz="2400" dirty="0" smtClean="0"/>
              <a:t>            is detectable and the matrix pair                         has no uncontrollable modes on the unit circle.</a:t>
            </a:r>
            <a:endParaRPr lang="en-US" sz="2400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10837" y="1575074"/>
            <a:ext cx="1490924" cy="339678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4419600"/>
            <a:ext cx="5417021" cy="424865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066800" y="5257800"/>
            <a:ext cx="7325983" cy="99060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204889" y="3200400"/>
            <a:ext cx="1915822" cy="42992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95381" y="3276600"/>
            <a:ext cx="858705" cy="36291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302-78BE-476F-97B0-BEB4010E6370}" type="slidenum">
              <a:rPr lang="en-US"/>
              <a:pPr/>
              <a:t>26</a:t>
            </a:fld>
            <a:endParaRPr lang="en-US"/>
          </a:p>
        </p:txBody>
      </p:sp>
      <p:sp>
        <p:nvSpPr>
          <p:cNvPr id="765954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 Solution </a:t>
            </a:r>
            <a:r>
              <a:rPr lang="en-US" dirty="0" smtClean="0"/>
              <a:t>V-1</a:t>
            </a:r>
            <a:endParaRPr lang="en-US" dirty="0"/>
          </a:p>
        </p:txBody>
      </p:sp>
      <p:sp>
        <p:nvSpPr>
          <p:cNvPr id="765956" name="Rectangle 4"/>
          <p:cNvSpPr>
            <a:spLocks noChangeArrowheads="1"/>
          </p:cNvSpPr>
          <p:nvPr/>
        </p:nvSpPr>
        <p:spPr bwMode="auto">
          <a:xfrm>
            <a:off x="228600" y="4114800"/>
            <a:ext cx="8686800" cy="2438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981200" y="4953000"/>
            <a:ext cx="5772511" cy="845885"/>
          </a:xfrm>
          <a:prstGeom prst="rect">
            <a:avLst/>
          </a:prstGeom>
          <a:noFill/>
          <a:ln/>
          <a:effectLst/>
        </p:spPr>
      </p:pic>
      <p:sp>
        <p:nvSpPr>
          <p:cNvPr id="765959" name="Rectangle 7"/>
          <p:cNvSpPr>
            <a:spLocks noChangeArrowheads="1"/>
          </p:cNvSpPr>
          <p:nvPr/>
        </p:nvSpPr>
        <p:spPr bwMode="auto">
          <a:xfrm>
            <a:off x="381000" y="914400"/>
            <a:ext cx="649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>
                <a:latin typeface="Arial" charset="0"/>
              </a:rPr>
              <a:t>A-posteriori</a:t>
            </a:r>
            <a:r>
              <a:rPr lang="en-US" sz="2800" i="0">
                <a:latin typeface="Arial" charset="0"/>
              </a:rPr>
              <a:t> </a:t>
            </a:r>
            <a:r>
              <a:rPr lang="en-US" sz="2800" b="1" i="0">
                <a:latin typeface="Arial" charset="0"/>
              </a:rPr>
              <a:t>state observer structure:</a:t>
            </a:r>
          </a:p>
        </p:txBody>
      </p:sp>
      <p:sp>
        <p:nvSpPr>
          <p:cNvPr id="765962" name="Rectangle 10"/>
          <p:cNvSpPr>
            <a:spLocks noChangeArrowheads="1"/>
          </p:cNvSpPr>
          <p:nvPr/>
        </p:nvSpPr>
        <p:spPr bwMode="auto">
          <a:xfrm>
            <a:off x="304800" y="1600200"/>
            <a:ext cx="86106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6596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32004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596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2514600"/>
            <a:ext cx="5257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76742" y="1828800"/>
            <a:ext cx="4269149" cy="361462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86422" y="4191000"/>
            <a:ext cx="4642518" cy="607792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981200" y="6096000"/>
            <a:ext cx="1501973" cy="270415"/>
          </a:xfrm>
          <a:prstGeom prst="rect">
            <a:avLst/>
          </a:prstGeom>
          <a:noFill/>
          <a:ln/>
          <a:effectLst/>
        </p:spPr>
      </p:pic>
      <p:sp>
        <p:nvSpPr>
          <p:cNvPr id="23" name="TextBox 22"/>
          <p:cNvSpPr txBox="1"/>
          <p:nvPr/>
        </p:nvSpPr>
        <p:spPr>
          <a:xfrm>
            <a:off x="3581400" y="60198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is </a:t>
            </a:r>
            <a:r>
              <a:rPr lang="en-US" i="0" dirty="0" err="1" smtClean="0">
                <a:latin typeface="+mj-lt"/>
              </a:rPr>
              <a:t>Schur</a:t>
            </a:r>
            <a:endParaRPr lang="en-US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990A-048F-4B8E-BFBD-BAD3B3E905E1}" type="slidenum">
              <a:rPr lang="en-US"/>
              <a:pPr/>
              <a:t>27</a:t>
            </a:fld>
            <a:endParaRPr lang="en-US"/>
          </a:p>
        </p:txBody>
      </p:sp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 Solution </a:t>
            </a:r>
            <a:r>
              <a:rPr lang="en-US" dirty="0" smtClean="0"/>
              <a:t>V-2</a:t>
            </a:r>
            <a:endParaRPr lang="en-US" dirty="0"/>
          </a:p>
        </p:txBody>
      </p:sp>
      <p:sp>
        <p:nvSpPr>
          <p:cNvPr id="762889" name="Rectangle 9"/>
          <p:cNvSpPr>
            <a:spLocks noChangeArrowheads="1"/>
          </p:cNvSpPr>
          <p:nvPr/>
        </p:nvSpPr>
        <p:spPr bwMode="auto">
          <a:xfrm>
            <a:off x="228600" y="3581400"/>
            <a:ext cx="8763000" cy="297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381000" y="914400"/>
            <a:ext cx="576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>
                <a:latin typeface="Arial" charset="0"/>
              </a:rPr>
              <a:t>A-priori</a:t>
            </a:r>
            <a:r>
              <a:rPr lang="en-US" sz="2800" i="0">
                <a:latin typeface="Arial" charset="0"/>
              </a:rPr>
              <a:t> </a:t>
            </a:r>
            <a:r>
              <a:rPr lang="en-US" sz="2800" b="1" i="0">
                <a:latin typeface="Arial" charset="0"/>
              </a:rPr>
              <a:t>state observer structure: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81225" y="1905000"/>
            <a:ext cx="7409734" cy="380603"/>
          </a:xfrm>
          <a:prstGeom prst="rect">
            <a:avLst/>
          </a:prstGeom>
          <a:noFill/>
          <a:ln/>
          <a:effectLst/>
        </p:spPr>
      </p:pic>
      <p:sp>
        <p:nvSpPr>
          <p:cNvPr id="762901" name="Rectangle 21"/>
          <p:cNvSpPr>
            <a:spLocks noChangeArrowheads="1"/>
          </p:cNvSpPr>
          <p:nvPr/>
        </p:nvSpPr>
        <p:spPr bwMode="auto">
          <a:xfrm>
            <a:off x="304800" y="1600200"/>
            <a:ext cx="86868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62902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26670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81200" y="4724400"/>
            <a:ext cx="5772511" cy="845885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022104" y="3962400"/>
            <a:ext cx="4879566" cy="60779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057400" y="5867400"/>
            <a:ext cx="1215354" cy="270416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3505200" y="57912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is </a:t>
            </a:r>
            <a:r>
              <a:rPr lang="en-US" i="0" dirty="0" err="1" smtClean="0">
                <a:latin typeface="+mj-lt"/>
              </a:rPr>
              <a:t>Schur</a:t>
            </a:r>
            <a:endParaRPr lang="en-US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990A-048F-4B8E-BFBD-BAD3B3E905E1}" type="slidenum">
              <a:rPr lang="en-US"/>
              <a:pPr/>
              <a:t>28</a:t>
            </a:fld>
            <a:endParaRPr lang="en-US"/>
          </a:p>
        </p:txBody>
      </p:sp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State Space</a:t>
            </a:r>
            <a:endParaRPr lang="en-US" dirty="0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28521" y="1219200"/>
            <a:ext cx="7041854" cy="1845529"/>
          </a:xfrm>
          <a:prstGeom prst="rect">
            <a:avLst/>
          </a:prstGeom>
          <a:noFill/>
          <a:ln/>
          <a:effectLst/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29000"/>
            <a:ext cx="8686800" cy="3124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4800" y="1066800"/>
            <a:ext cx="86106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981200" y="4876800"/>
            <a:ext cx="5772511" cy="845885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81200" y="4114800"/>
            <a:ext cx="4811696" cy="607793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057400" y="6019800"/>
            <a:ext cx="1215354" cy="270416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3505200" y="59436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is </a:t>
            </a:r>
            <a:r>
              <a:rPr lang="en-US" i="0" dirty="0" err="1" smtClean="0">
                <a:latin typeface="+mj-lt"/>
              </a:rPr>
              <a:t>Schur</a:t>
            </a:r>
            <a:endParaRPr lang="en-US" i="0" dirty="0">
              <a:latin typeface="+mj-lt"/>
            </a:endParaRP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997143" y="3581400"/>
            <a:ext cx="4642824" cy="60783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FD05-FC06-4FFB-9CD6-BFF0D1DC6296}" type="slidenum">
              <a:rPr lang="en-US"/>
              <a:pPr/>
              <a:t>29</a:t>
            </a:fld>
            <a:endParaRPr lang="en-US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</a:t>
            </a:r>
            <a:r>
              <a:rPr lang="en-US" dirty="0" smtClean="0"/>
              <a:t>(KF) Properties</a:t>
            </a:r>
            <a:endParaRPr lang="en-US" dirty="0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1524000"/>
          </a:xfrm>
        </p:spPr>
        <p:txBody>
          <a:bodyPr/>
          <a:lstStyle/>
          <a:p>
            <a:pPr>
              <a:buNone/>
            </a:pPr>
            <a:r>
              <a:rPr lang="en-US" dirty="0"/>
              <a:t>The KF </a:t>
            </a:r>
            <a:r>
              <a:rPr lang="en-US" dirty="0" smtClean="0"/>
              <a:t>a-priori output error (</a:t>
            </a:r>
            <a:r>
              <a:rPr lang="en-US" i="1" dirty="0" smtClean="0"/>
              <a:t>a-priori</a:t>
            </a:r>
            <a:r>
              <a:rPr lang="en-US" dirty="0" smtClean="0"/>
              <a:t> </a:t>
            </a:r>
            <a:r>
              <a:rPr lang="en-US" i="1" dirty="0" smtClean="0"/>
              <a:t>output residual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20574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26670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b="0" i="0" kern="0" dirty="0">
                <a:latin typeface="+mn-lt"/>
              </a:rPr>
              <a:t>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often called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0" i="0" kern="0" noProof="0" dirty="0" smtClean="0">
                <a:latin typeface="+mn-lt"/>
              </a:rPr>
              <a:t>the</a:t>
            </a:r>
            <a:r>
              <a:rPr lang="en-US" sz="2800" i="0" kern="0" noProof="0" dirty="0" smtClean="0">
                <a:latin typeface="+mn-lt"/>
              </a:rPr>
              <a:t> </a:t>
            </a:r>
            <a:r>
              <a:rPr lang="en-US" sz="2800" b="1" u="sng" kern="0" noProof="0" dirty="0" smtClean="0">
                <a:latin typeface="+mn-lt"/>
              </a:rPr>
              <a:t>innovation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 </a:t>
            </a:r>
            <a:endParaRPr lang="en-US" sz="2800" i="0" kern="0" dirty="0" smtClean="0">
              <a:solidFill>
                <a:srgbClr val="000000"/>
              </a:solidFill>
              <a:latin typeface="Helvetica"/>
            </a:endParaRPr>
          </a:p>
          <a:p>
            <a:pPr marL="342900" indent="-342900">
              <a:spcBef>
                <a:spcPct val="20000"/>
              </a:spcBef>
            </a:pPr>
            <a:endParaRPr lang="en-US" sz="2000" i="0" kern="0" dirty="0">
              <a:solidFill>
                <a:srgbClr val="000000"/>
              </a:solidFill>
              <a:latin typeface="Helvetica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0" i="0" kern="0" dirty="0" smtClean="0">
                <a:solidFill>
                  <a:srgbClr val="000000"/>
                </a:solidFill>
                <a:latin typeface="Helvetica"/>
              </a:rPr>
              <a:t>it contains only the “new information” in </a:t>
            </a:r>
            <a:r>
              <a:rPr lang="en-US" sz="2800" b="0" kern="0" dirty="0" smtClean="0">
                <a:solidFill>
                  <a:srgbClr val="000000"/>
                </a:solidFill>
                <a:latin typeface="Century Schoolbook" pitchFamily="18" charset="0"/>
              </a:rPr>
              <a:t>y(k)</a:t>
            </a:r>
            <a:endParaRPr lang="en-US" sz="2800" b="0" u="sng" kern="0" noProof="0" dirty="0" smtClean="0">
              <a:latin typeface="Century Schoolbook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441960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Moreover,</a:t>
            </a:r>
            <a:endParaRPr lang="en-US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04796" y="5029200"/>
            <a:ext cx="5162656" cy="552040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381000" y="5867400"/>
            <a:ext cx="298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latin typeface="+mj-lt"/>
              </a:rPr>
              <a:t>i.e.                is white</a:t>
            </a:r>
            <a:endParaRPr lang="en-US" b="0" i="0" dirty="0">
              <a:latin typeface="+mj-lt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5867400"/>
            <a:ext cx="952182" cy="3806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3CE4-E0AA-417D-8964-5B1EEC3B8170}" type="slidenum">
              <a:rPr lang="en-US"/>
              <a:pPr/>
              <a:t>3</a:t>
            </a:fld>
            <a:endParaRPr lang="en-US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Stochastic State Estimation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Linear  system contaminated by noise:</a:t>
            </a:r>
          </a:p>
        </p:txBody>
      </p:sp>
      <p:pic>
        <p:nvPicPr>
          <p:cNvPr id="8273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8382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7397" name="Rectangle 5"/>
          <p:cNvSpPr>
            <a:spLocks noChangeArrowheads="1"/>
          </p:cNvSpPr>
          <p:nvPr/>
        </p:nvSpPr>
        <p:spPr bwMode="auto">
          <a:xfrm>
            <a:off x="647700" y="43434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Two random disturbances:</a:t>
            </a:r>
          </a:p>
        </p:txBody>
      </p:sp>
      <p:sp>
        <p:nvSpPr>
          <p:cNvPr id="827398" name="Oval 6"/>
          <p:cNvSpPr>
            <a:spLocks noChangeArrowheads="1"/>
          </p:cNvSpPr>
          <p:nvPr/>
        </p:nvSpPr>
        <p:spPr bwMode="auto">
          <a:xfrm>
            <a:off x="1295400" y="13716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399" name="Rectangle 7"/>
          <p:cNvSpPr>
            <a:spLocks noChangeArrowheads="1"/>
          </p:cNvSpPr>
          <p:nvPr/>
        </p:nvSpPr>
        <p:spPr bwMode="auto">
          <a:xfrm>
            <a:off x="647700" y="5029200"/>
            <a:ext cx="8267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Input noise </a:t>
            </a:r>
            <a:r>
              <a:rPr lang="en-US" sz="3200" b="1">
                <a:latin typeface="Century Schoolbook" pitchFamily="18" charset="0"/>
              </a:rPr>
              <a:t>w(k) </a:t>
            </a:r>
            <a:r>
              <a:rPr lang="en-US" sz="2800" i="0">
                <a:latin typeface="Helvetica" pitchFamily="34" charset="0"/>
              </a:rPr>
              <a:t> - contaminates the state </a:t>
            </a:r>
            <a:r>
              <a:rPr lang="en-US" sz="3200" b="1">
                <a:latin typeface="Century Schoolbook" pitchFamily="18" charset="0"/>
              </a:rPr>
              <a:t>x(k) </a:t>
            </a:r>
          </a:p>
        </p:txBody>
      </p:sp>
      <p:sp>
        <p:nvSpPr>
          <p:cNvPr id="827400" name="Oval 8"/>
          <p:cNvSpPr>
            <a:spLocks noChangeArrowheads="1"/>
          </p:cNvSpPr>
          <p:nvPr/>
        </p:nvSpPr>
        <p:spPr bwMode="auto">
          <a:xfrm>
            <a:off x="7467600" y="19812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401" name="Rectangle 9"/>
          <p:cNvSpPr>
            <a:spLocks noChangeArrowheads="1"/>
          </p:cNvSpPr>
          <p:nvPr/>
        </p:nvSpPr>
        <p:spPr bwMode="auto">
          <a:xfrm>
            <a:off x="590550" y="5715000"/>
            <a:ext cx="7962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Measurement  noise </a:t>
            </a:r>
            <a:r>
              <a:rPr lang="en-US" sz="3200" b="1">
                <a:latin typeface="Century Schoolbook" pitchFamily="18" charset="0"/>
              </a:rPr>
              <a:t>v(k) </a:t>
            </a:r>
            <a:r>
              <a:rPr lang="en-US" sz="2800" i="0">
                <a:latin typeface="Helvetica" pitchFamily="34" charset="0"/>
              </a:rPr>
              <a:t> - contaminates the output </a:t>
            </a:r>
            <a:r>
              <a:rPr lang="en-US" sz="3200" b="1">
                <a:latin typeface="Century Schoolbook" pitchFamily="18" charset="0"/>
              </a:rPr>
              <a:t>y(k)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8" grpId="0" animBg="1"/>
      <p:bldP spid="827399" grpId="0"/>
      <p:bldP spid="827400" grpId="0" animBg="1"/>
      <p:bldP spid="8274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31EC-0AA7-453D-B154-5518CE79B3C3}" type="slidenum">
              <a:rPr lang="en-US"/>
              <a:pPr/>
              <a:t>30</a:t>
            </a:fld>
            <a:endParaRPr lang="en-US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KF as an innovations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8153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For the figure on the next slide, we </a:t>
            </a:r>
            <a:r>
              <a:rPr lang="en-US" sz="2400" dirty="0"/>
              <a:t>will </a:t>
            </a:r>
            <a:r>
              <a:rPr lang="en-US" sz="2400" dirty="0" smtClean="0"/>
              <a:t>assume </a:t>
            </a:r>
            <a:r>
              <a:rPr lang="en-US" sz="2400" dirty="0"/>
              <a:t>without loss of generality that the </a:t>
            </a:r>
            <a:r>
              <a:rPr lang="en-US" sz="2400" dirty="0" smtClean="0"/>
              <a:t>control input </a:t>
            </a:r>
            <a:r>
              <a:rPr lang="en-US" sz="2400" dirty="0"/>
              <a:t>is zero, </a:t>
            </a:r>
            <a:r>
              <a:rPr lang="en-US" sz="2400" dirty="0" smtClean="0"/>
              <a:t>i.e</a:t>
            </a:r>
            <a:r>
              <a:rPr lang="en-US" sz="2400" dirty="0"/>
              <a:t>.</a:t>
            </a:r>
          </a:p>
          <a:p>
            <a:pPr>
              <a:buFontTx/>
              <a:buNone/>
            </a:pP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dirty="0"/>
          </a:p>
        </p:txBody>
      </p:sp>
      <p:pic>
        <p:nvPicPr>
          <p:cNvPr id="79053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8475" y="3124200"/>
            <a:ext cx="56070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0538" name="Rectangle 10"/>
          <p:cNvSpPr>
            <a:spLocks noChangeArrowheads="1"/>
          </p:cNvSpPr>
          <p:nvPr/>
        </p:nvSpPr>
        <p:spPr bwMode="auto">
          <a:xfrm>
            <a:off x="685800" y="2667000"/>
            <a:ext cx="1231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b="1" i="0" dirty="0" smtClean="0">
                <a:latin typeface="Helvetica" pitchFamily="34" charset="0"/>
              </a:rPr>
              <a:t> Plant</a:t>
            </a:r>
            <a:r>
              <a:rPr lang="en-US" b="1" i="0" dirty="0">
                <a:latin typeface="Helvetica" pitchFamily="34" charset="0"/>
              </a:rPr>
              <a:t>:</a:t>
            </a:r>
          </a:p>
        </p:txBody>
      </p:sp>
      <p:pic>
        <p:nvPicPr>
          <p:cNvPr id="79054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0" y="2133600"/>
            <a:ext cx="15192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0542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53000" y="2133600"/>
            <a:ext cx="20732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4343400"/>
            <a:ext cx="2891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b="1" i="0" dirty="0" smtClean="0">
                <a:latin typeface="Helvetica" pitchFamily="34" charset="0"/>
              </a:rPr>
              <a:t> </a:t>
            </a:r>
            <a:r>
              <a:rPr lang="en-US" b="1" i="0" dirty="0" err="1" smtClean="0">
                <a:latin typeface="Helvetica" pitchFamily="34" charset="0"/>
              </a:rPr>
              <a:t>Kalman</a:t>
            </a:r>
            <a:r>
              <a:rPr lang="en-US" b="1" i="0" dirty="0" smtClean="0">
                <a:latin typeface="Helvetica" pitchFamily="34" charset="0"/>
              </a:rPr>
              <a:t> filter V-2:</a:t>
            </a:r>
            <a:endParaRPr lang="en-US" b="1" i="0" dirty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76400" y="5105400"/>
            <a:ext cx="5409496" cy="380597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590800" y="5867400"/>
            <a:ext cx="2663651" cy="35722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1FD4-C3C6-4FD9-8C6C-4D4054B8C61E}" type="slidenum">
              <a:rPr lang="en-US"/>
              <a:pPr/>
              <a:t>31</a:t>
            </a:fld>
            <a:endParaRPr 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077200" cy="1143000"/>
          </a:xfrm>
        </p:spPr>
        <p:txBody>
          <a:bodyPr/>
          <a:lstStyle/>
          <a:p>
            <a:r>
              <a:rPr lang="en-US" dirty="0"/>
              <a:t>KF as </a:t>
            </a:r>
            <a:r>
              <a:rPr lang="en-US" dirty="0" smtClean="0"/>
              <a:t>an </a:t>
            </a:r>
            <a:r>
              <a:rPr lang="en-US" dirty="0"/>
              <a:t>innovations </a:t>
            </a:r>
            <a:r>
              <a:rPr lang="en-US" dirty="0" smtClean="0"/>
              <a:t>(whitening) filter</a:t>
            </a:r>
            <a:endParaRPr lang="en-US" dirty="0"/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 </a:t>
            </a:r>
          </a:p>
        </p:txBody>
      </p:sp>
      <p:pic>
        <p:nvPicPr>
          <p:cNvPr id="85914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19812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9141" name="Oval 5"/>
          <p:cNvSpPr>
            <a:spLocks noChangeArrowheads="1"/>
          </p:cNvSpPr>
          <p:nvPr/>
        </p:nvSpPr>
        <p:spPr bwMode="auto">
          <a:xfrm>
            <a:off x="304800" y="15240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2" name="Oval 6"/>
          <p:cNvSpPr>
            <a:spLocks noChangeArrowheads="1"/>
          </p:cNvSpPr>
          <p:nvPr/>
        </p:nvSpPr>
        <p:spPr bwMode="auto">
          <a:xfrm>
            <a:off x="7848600" y="16764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3" name="Oval 7"/>
          <p:cNvSpPr>
            <a:spLocks noChangeArrowheads="1"/>
          </p:cNvSpPr>
          <p:nvPr/>
        </p:nvSpPr>
        <p:spPr bwMode="auto">
          <a:xfrm>
            <a:off x="3962400" y="1905000"/>
            <a:ext cx="609600" cy="3505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4" name="Text Box 8"/>
          <p:cNvSpPr txBox="1">
            <a:spLocks noChangeArrowheads="1"/>
          </p:cNvSpPr>
          <p:nvPr/>
        </p:nvSpPr>
        <p:spPr bwMode="auto">
          <a:xfrm>
            <a:off x="228600" y="5181600"/>
            <a:ext cx="18229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White</a:t>
            </a:r>
          </a:p>
          <a:p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noise input</a:t>
            </a:r>
            <a:endParaRPr lang="en-US" b="1" i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59145" name="Text Box 9"/>
          <p:cNvSpPr txBox="1">
            <a:spLocks noChangeArrowheads="1"/>
          </p:cNvSpPr>
          <p:nvPr/>
        </p:nvSpPr>
        <p:spPr bwMode="auto">
          <a:xfrm>
            <a:off x="2667000" y="55626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solidFill>
                  <a:srgbClr val="FF0000"/>
                </a:solidFill>
                <a:latin typeface="+mj-lt"/>
              </a:rPr>
              <a:t>Colored</a:t>
            </a:r>
          </a:p>
          <a:p>
            <a:pPr algn="ctr"/>
            <a:r>
              <a:rPr lang="en-US" b="1" i="0" dirty="0" smtClean="0">
                <a:solidFill>
                  <a:srgbClr val="FF0000"/>
                </a:solidFill>
                <a:latin typeface="+mj-lt"/>
              </a:rPr>
              <a:t>noise output</a:t>
            </a:r>
            <a:endParaRPr lang="en-US" b="1" i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59146" name="Text Box 10"/>
          <p:cNvSpPr txBox="1">
            <a:spLocks noChangeArrowheads="1"/>
          </p:cNvSpPr>
          <p:nvPr/>
        </p:nvSpPr>
        <p:spPr bwMode="auto">
          <a:xfrm>
            <a:off x="6811629" y="5334000"/>
            <a:ext cx="20842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White</a:t>
            </a:r>
          </a:p>
          <a:p>
            <a:pPr algn="r"/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noise output</a:t>
            </a:r>
            <a:endParaRPr lang="en-US" b="1" i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59147" name="Text Box 11"/>
          <p:cNvSpPr txBox="1">
            <a:spLocks noChangeArrowheads="1"/>
          </p:cNvSpPr>
          <p:nvPr/>
        </p:nvSpPr>
        <p:spPr bwMode="auto">
          <a:xfrm>
            <a:off x="1905000" y="1600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plant</a:t>
            </a:r>
          </a:p>
        </p:txBody>
      </p:sp>
      <p:sp>
        <p:nvSpPr>
          <p:cNvPr id="859148" name="Text Box 12"/>
          <p:cNvSpPr txBox="1">
            <a:spLocks noChangeArrowheads="1"/>
          </p:cNvSpPr>
          <p:nvPr/>
        </p:nvSpPr>
        <p:spPr bwMode="auto">
          <a:xfrm>
            <a:off x="5715000" y="251460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Kalman filter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315200" y="6248400"/>
            <a:ext cx="1511543" cy="29460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1000" y="6019800"/>
            <a:ext cx="896161" cy="70842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967825" y="990600"/>
            <a:ext cx="2713549" cy="3407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5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5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5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2" grpId="0" animBg="1"/>
      <p:bldP spid="859143" grpId="0" animBg="1"/>
      <p:bldP spid="859145" grpId="0"/>
      <p:bldP spid="8591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481-26E9-48A8-8811-CEB45C1B57E5}" type="slidenum">
              <a:rPr lang="en-US"/>
              <a:pPr/>
              <a:t>32</a:t>
            </a:fld>
            <a:endParaRPr lang="en-US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 smtClean="0">
                <a:latin typeface="Arial" charset="0"/>
              </a:rPr>
              <a:t>Recall </a:t>
            </a:r>
            <a:r>
              <a:rPr lang="en-US" dirty="0">
                <a:latin typeface="Arial" charset="0"/>
              </a:rPr>
              <a:t>Steady state LQR:</a:t>
            </a: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77312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2286000"/>
            <a:ext cx="5467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056642" y="4343400"/>
            <a:ext cx="7030715" cy="901759"/>
          </a:xfrm>
          <a:prstGeom prst="rect">
            <a:avLst/>
          </a:prstGeom>
          <a:noFill/>
          <a:ln/>
          <a:effectLst/>
        </p:spPr>
      </p:pic>
      <p:pic>
        <p:nvPicPr>
          <p:cNvPr id="77313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67400" y="5943600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313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5867400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3136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33600" y="3021013"/>
            <a:ext cx="455453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7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1DDB-2EFA-4BEF-9550-7940A544C9EB}" type="slidenum">
              <a:rPr lang="en-US"/>
              <a:pPr/>
              <a:t>33</a:t>
            </a:fld>
            <a:endParaRPr lang="en-US"/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Note: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18669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We need to distinguish between:</a:t>
            </a:r>
          </a:p>
          <a:p>
            <a:pPr>
              <a:buFontTx/>
              <a:buNone/>
            </a:pPr>
            <a:endParaRPr lang="en-US"/>
          </a:p>
          <a:p>
            <a:r>
              <a:rPr lang="en-US" b="1"/>
              <a:t>LQR: </a:t>
            </a:r>
            <a:r>
              <a:rPr lang="en-US"/>
              <a:t>state cost weight</a:t>
            </a:r>
          </a:p>
        </p:txBody>
      </p:sp>
      <p:pic>
        <p:nvPicPr>
          <p:cNvPr id="85811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1981200"/>
            <a:ext cx="25908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9800" y="3054350"/>
            <a:ext cx="5832778" cy="748111"/>
          </a:xfrm>
          <a:prstGeom prst="rect">
            <a:avLst/>
          </a:prstGeom>
          <a:noFill/>
          <a:ln/>
          <a:effectLst/>
        </p:spPr>
      </p:pic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685800" y="4419600"/>
            <a:ext cx="7772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i="0">
                <a:latin typeface="Helvetica" pitchFamily="34" charset="0"/>
              </a:rPr>
              <a:t>KF: </a:t>
            </a:r>
            <a:r>
              <a:rPr lang="en-US" sz="2800" i="0">
                <a:latin typeface="Helvetica" pitchFamily="34" charset="0"/>
              </a:rPr>
              <a:t>output matrix</a:t>
            </a:r>
            <a:endParaRPr lang="en-US" sz="2800" b="1" i="0">
              <a:latin typeface="Helvetica" pitchFamily="34" charset="0"/>
            </a:endParaRPr>
          </a:p>
        </p:txBody>
      </p:sp>
      <p:pic>
        <p:nvPicPr>
          <p:cNvPr id="858119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81200" y="5486400"/>
            <a:ext cx="6581775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8121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03700" y="4495800"/>
            <a:ext cx="3683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5CD1-B590-44D0-BE14-A209D1927147}" type="slidenum">
              <a:rPr lang="en-US"/>
              <a:pPr/>
              <a:t>34</a:t>
            </a:fld>
            <a:endParaRPr 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 dirty="0" smtClean="0">
                <a:latin typeface="Arial" charset="0"/>
              </a:rPr>
              <a:t>Infinite-horizon </a:t>
            </a:r>
            <a:r>
              <a:rPr lang="en-US" b="1" dirty="0">
                <a:latin typeface="Arial" charset="0"/>
              </a:rPr>
              <a:t>LQR  </a:t>
            </a:r>
            <a:r>
              <a:rPr lang="en-US" dirty="0" smtClean="0">
                <a:latin typeface="Arial" charset="0"/>
              </a:rPr>
              <a:t>Closed-loop </a:t>
            </a:r>
            <a:r>
              <a:rPr lang="en-US" dirty="0">
                <a:latin typeface="Arial" charset="0"/>
              </a:rPr>
              <a:t>dynamics:</a:t>
            </a: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78541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3581400"/>
            <a:ext cx="493236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5414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1050" y="4902200"/>
            <a:ext cx="7329488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5415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2133600"/>
            <a:ext cx="677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E0C9-C9C9-4DE6-9D61-D5C7ACDBF2DB}" type="slidenum">
              <a:rPr lang="en-US"/>
              <a:pPr/>
              <a:t>35</a:t>
            </a:fld>
            <a:endParaRPr lang="en-US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 dirty="0">
                <a:latin typeface="Arial" charset="0"/>
              </a:rPr>
              <a:t>Steady State KF </a:t>
            </a:r>
            <a:r>
              <a:rPr lang="en-US" dirty="0" smtClean="0">
                <a:latin typeface="Arial" charset="0"/>
              </a:rPr>
              <a:t>Estimation error dynamics</a:t>
            </a: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77210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3657600"/>
            <a:ext cx="554831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2107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4953000"/>
            <a:ext cx="7820025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2116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4188" y="2203450"/>
            <a:ext cx="825341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E80A-4AE4-4344-BB6E-14C130A5E495}" type="slidenum">
              <a:rPr lang="en-US"/>
              <a:pPr/>
              <a:t>36</a:t>
            </a:fld>
            <a:endParaRPr lang="en-US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 dirty="0" smtClean="0">
                <a:latin typeface="Arial" charset="0"/>
              </a:rPr>
              <a:t>Let’s </a:t>
            </a:r>
            <a:r>
              <a:rPr lang="en-US" b="1" dirty="0">
                <a:latin typeface="Arial" charset="0"/>
              </a:rPr>
              <a:t>compare  the </a:t>
            </a:r>
            <a:r>
              <a:rPr lang="en-US" b="1" dirty="0" smtClean="0">
                <a:latin typeface="Arial" charset="0"/>
              </a:rPr>
              <a:t>DAREs</a:t>
            </a:r>
            <a:r>
              <a:rPr lang="en-US" b="1" dirty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77517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2006600"/>
            <a:ext cx="7329488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517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4267200"/>
            <a:ext cx="7820025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5177" name="Line 9"/>
          <p:cNvSpPr>
            <a:spLocks noChangeShapeType="1"/>
          </p:cNvSpPr>
          <p:nvPr/>
        </p:nvSpPr>
        <p:spPr bwMode="auto">
          <a:xfrm flipH="1">
            <a:off x="1066800" y="2438400"/>
            <a:ext cx="762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178" name="Line 10"/>
          <p:cNvSpPr>
            <a:spLocks noChangeShapeType="1"/>
          </p:cNvSpPr>
          <p:nvPr/>
        </p:nvSpPr>
        <p:spPr bwMode="auto">
          <a:xfrm>
            <a:off x="2133600" y="2540000"/>
            <a:ext cx="152400" cy="172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181" name="Line 13"/>
          <p:cNvSpPr>
            <a:spLocks noChangeShapeType="1"/>
          </p:cNvSpPr>
          <p:nvPr/>
        </p:nvSpPr>
        <p:spPr bwMode="auto">
          <a:xfrm>
            <a:off x="5105400" y="3276600"/>
            <a:ext cx="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182" name="Line 14"/>
          <p:cNvSpPr>
            <a:spLocks noChangeShapeType="1"/>
          </p:cNvSpPr>
          <p:nvPr/>
        </p:nvSpPr>
        <p:spPr bwMode="auto">
          <a:xfrm>
            <a:off x="3810000" y="3276600"/>
            <a:ext cx="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183" name="Line 15"/>
          <p:cNvSpPr>
            <a:spLocks noChangeShapeType="1"/>
          </p:cNvSpPr>
          <p:nvPr/>
        </p:nvSpPr>
        <p:spPr bwMode="auto">
          <a:xfrm>
            <a:off x="7543800" y="3276600"/>
            <a:ext cx="762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7924800" y="1828800"/>
            <a:ext cx="798513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LQR</a:t>
            </a:r>
          </a:p>
        </p:txBody>
      </p:sp>
      <p:sp>
        <p:nvSpPr>
          <p:cNvPr id="775185" name="Text Box 17"/>
          <p:cNvSpPr txBox="1">
            <a:spLocks noChangeArrowheads="1"/>
          </p:cNvSpPr>
          <p:nvPr/>
        </p:nvSpPr>
        <p:spPr bwMode="auto">
          <a:xfrm>
            <a:off x="8001000" y="4191000"/>
            <a:ext cx="61118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KF</a:t>
            </a:r>
          </a:p>
        </p:txBody>
      </p:sp>
      <p:pic>
        <p:nvPicPr>
          <p:cNvPr id="775187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29400" y="6172200"/>
            <a:ext cx="16811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5188" name="Rectangle 20"/>
          <p:cNvSpPr>
            <a:spLocks noChangeArrowheads="1"/>
          </p:cNvSpPr>
          <p:nvPr/>
        </p:nvSpPr>
        <p:spPr bwMode="auto">
          <a:xfrm>
            <a:off x="6019800" y="5867400"/>
            <a:ext cx="28194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7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7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7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7" grpId="0" animBg="1"/>
      <p:bldP spid="775178" grpId="0" animBg="1"/>
      <p:bldP spid="775181" grpId="0" animBg="1"/>
      <p:bldP spid="775182" grpId="0" animBg="1"/>
      <p:bldP spid="775183" grpId="0" animBg="1"/>
      <p:bldP spid="7751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7A0A-716B-4E69-9F3F-E2BA6380C6BF}" type="slidenum">
              <a:rPr lang="en-US"/>
              <a:pPr/>
              <a:t>37</a:t>
            </a:fld>
            <a:endParaRPr 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 dirty="0" smtClean="0">
                <a:latin typeface="Arial" charset="0"/>
              </a:rPr>
              <a:t>Let’s </a:t>
            </a:r>
            <a:r>
              <a:rPr lang="en-US" b="1" dirty="0">
                <a:latin typeface="Arial" charset="0"/>
              </a:rPr>
              <a:t>compare  the AREs:</a:t>
            </a: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831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2006600"/>
            <a:ext cx="7329488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149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4267200"/>
            <a:ext cx="7820025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7924800" y="1828800"/>
            <a:ext cx="798513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LQR</a:t>
            </a:r>
          </a:p>
        </p:txBody>
      </p:sp>
      <p:sp>
        <p:nvSpPr>
          <p:cNvPr id="831500" name="Text Box 12"/>
          <p:cNvSpPr txBox="1">
            <a:spLocks noChangeArrowheads="1"/>
          </p:cNvSpPr>
          <p:nvPr/>
        </p:nvSpPr>
        <p:spPr bwMode="auto">
          <a:xfrm>
            <a:off x="8001000" y="4191000"/>
            <a:ext cx="61118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KF</a:t>
            </a:r>
          </a:p>
        </p:txBody>
      </p:sp>
      <p:sp>
        <p:nvSpPr>
          <p:cNvPr id="831502" name="Rectangle 14"/>
          <p:cNvSpPr>
            <a:spLocks noChangeArrowheads="1"/>
          </p:cNvSpPr>
          <p:nvPr/>
        </p:nvSpPr>
        <p:spPr bwMode="auto">
          <a:xfrm>
            <a:off x="4038600" y="5867400"/>
            <a:ext cx="48006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1503" name="Oval 15"/>
          <p:cNvSpPr>
            <a:spLocks noChangeArrowheads="1"/>
          </p:cNvSpPr>
          <p:nvPr/>
        </p:nvSpPr>
        <p:spPr bwMode="auto">
          <a:xfrm>
            <a:off x="3048000" y="4114800"/>
            <a:ext cx="2438400" cy="762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1504" name="Oval 16"/>
          <p:cNvSpPr>
            <a:spLocks noChangeArrowheads="1"/>
          </p:cNvSpPr>
          <p:nvPr/>
        </p:nvSpPr>
        <p:spPr bwMode="auto">
          <a:xfrm>
            <a:off x="3048000" y="1905000"/>
            <a:ext cx="1828800" cy="762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31507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05300" y="5997575"/>
            <a:ext cx="427672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3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3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502" grpId="0" animBg="1"/>
      <p:bldP spid="831503" grpId="0" animBg="1"/>
      <p:bldP spid="83150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FD4A-426A-4102-B346-D15F08171CF3}" type="slidenum">
              <a:rPr lang="en-US"/>
              <a:pPr/>
              <a:t>38</a:t>
            </a:fld>
            <a:endParaRPr 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 dirty="0" smtClean="0">
                <a:latin typeface="Arial" charset="0"/>
              </a:rPr>
              <a:t>Let’s </a:t>
            </a:r>
            <a:r>
              <a:rPr lang="en-US" b="1" dirty="0">
                <a:latin typeface="Arial" charset="0"/>
              </a:rPr>
              <a:t>compare  the AREs:</a:t>
            </a: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83251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2006600"/>
            <a:ext cx="7329488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251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4267200"/>
            <a:ext cx="7820025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2518" name="Line 6"/>
          <p:cNvSpPr>
            <a:spLocks noChangeShapeType="1"/>
          </p:cNvSpPr>
          <p:nvPr/>
        </p:nvSpPr>
        <p:spPr bwMode="auto">
          <a:xfrm flipH="1">
            <a:off x="685800" y="2552700"/>
            <a:ext cx="762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2519" name="Line 7"/>
          <p:cNvSpPr>
            <a:spLocks noChangeShapeType="1"/>
          </p:cNvSpPr>
          <p:nvPr/>
        </p:nvSpPr>
        <p:spPr bwMode="auto">
          <a:xfrm flipH="1">
            <a:off x="1371600" y="2438400"/>
            <a:ext cx="1524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2521" name="Line 9"/>
          <p:cNvSpPr>
            <a:spLocks noChangeShapeType="1"/>
          </p:cNvSpPr>
          <p:nvPr/>
        </p:nvSpPr>
        <p:spPr bwMode="auto">
          <a:xfrm>
            <a:off x="3352800" y="3429000"/>
            <a:ext cx="1524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2522" name="Line 10"/>
          <p:cNvSpPr>
            <a:spLocks noChangeShapeType="1"/>
          </p:cNvSpPr>
          <p:nvPr/>
        </p:nvSpPr>
        <p:spPr bwMode="auto">
          <a:xfrm>
            <a:off x="7848600" y="3429000"/>
            <a:ext cx="1524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2523" name="Text Box 11"/>
          <p:cNvSpPr txBox="1">
            <a:spLocks noChangeArrowheads="1"/>
          </p:cNvSpPr>
          <p:nvPr/>
        </p:nvSpPr>
        <p:spPr bwMode="auto">
          <a:xfrm>
            <a:off x="7924800" y="1828800"/>
            <a:ext cx="798513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LQR</a:t>
            </a:r>
          </a:p>
        </p:txBody>
      </p:sp>
      <p:sp>
        <p:nvSpPr>
          <p:cNvPr id="832524" name="Text Box 12"/>
          <p:cNvSpPr txBox="1">
            <a:spLocks noChangeArrowheads="1"/>
          </p:cNvSpPr>
          <p:nvPr/>
        </p:nvSpPr>
        <p:spPr bwMode="auto">
          <a:xfrm>
            <a:off x="8001000" y="4191000"/>
            <a:ext cx="61118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KF</a:t>
            </a:r>
          </a:p>
        </p:txBody>
      </p:sp>
      <p:sp>
        <p:nvSpPr>
          <p:cNvPr id="832526" name="Rectangle 14"/>
          <p:cNvSpPr>
            <a:spLocks noChangeArrowheads="1"/>
          </p:cNvSpPr>
          <p:nvPr/>
        </p:nvSpPr>
        <p:spPr bwMode="auto">
          <a:xfrm>
            <a:off x="6019800" y="5867400"/>
            <a:ext cx="28194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3252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0" y="6019800"/>
            <a:ext cx="179387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3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3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3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8" grpId="0" animBg="1"/>
      <p:bldP spid="832519" grpId="0" animBg="1"/>
      <p:bldP spid="832521" grpId="0" animBg="1"/>
      <p:bldP spid="832522" grpId="0" animBg="1"/>
      <p:bldP spid="8325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0FBE-F6D2-453B-8600-45A24B5AA53C}" type="slidenum">
              <a:rPr lang="en-US"/>
              <a:pPr/>
              <a:t>39</a:t>
            </a:fld>
            <a:endParaRPr lang="en-US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 dirty="0" smtClean="0">
                <a:latin typeface="Arial" charset="0"/>
              </a:rPr>
              <a:t>Let’s </a:t>
            </a:r>
            <a:r>
              <a:rPr lang="en-US" b="1" dirty="0">
                <a:latin typeface="Arial" charset="0"/>
              </a:rPr>
              <a:t>compare  the AREs:</a:t>
            </a: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83354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2006600"/>
            <a:ext cx="7329488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354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4267200"/>
            <a:ext cx="7820025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3542" name="Line 6"/>
          <p:cNvSpPr>
            <a:spLocks noChangeShapeType="1"/>
          </p:cNvSpPr>
          <p:nvPr/>
        </p:nvSpPr>
        <p:spPr bwMode="auto">
          <a:xfrm flipH="1">
            <a:off x="4114800" y="3429000"/>
            <a:ext cx="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43" name="Line 7"/>
          <p:cNvSpPr>
            <a:spLocks noChangeShapeType="1"/>
          </p:cNvSpPr>
          <p:nvPr/>
        </p:nvSpPr>
        <p:spPr bwMode="auto">
          <a:xfrm>
            <a:off x="4572000" y="3429000"/>
            <a:ext cx="2286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44" name="Line 8"/>
          <p:cNvSpPr>
            <a:spLocks noChangeShapeType="1"/>
          </p:cNvSpPr>
          <p:nvPr/>
        </p:nvSpPr>
        <p:spPr bwMode="auto">
          <a:xfrm>
            <a:off x="5334000" y="3429000"/>
            <a:ext cx="1524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45" name="Line 9"/>
          <p:cNvSpPr>
            <a:spLocks noChangeShapeType="1"/>
          </p:cNvSpPr>
          <p:nvPr/>
        </p:nvSpPr>
        <p:spPr bwMode="auto">
          <a:xfrm>
            <a:off x="7086600" y="3429000"/>
            <a:ext cx="2286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46" name="Text Box 10"/>
          <p:cNvSpPr txBox="1">
            <a:spLocks noChangeArrowheads="1"/>
          </p:cNvSpPr>
          <p:nvPr/>
        </p:nvSpPr>
        <p:spPr bwMode="auto">
          <a:xfrm>
            <a:off x="7924800" y="1828800"/>
            <a:ext cx="798513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LQR</a:t>
            </a: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8001000" y="4191000"/>
            <a:ext cx="61118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KF</a:t>
            </a:r>
          </a:p>
        </p:txBody>
      </p:sp>
      <p:sp>
        <p:nvSpPr>
          <p:cNvPr id="833548" name="Rectangle 12"/>
          <p:cNvSpPr>
            <a:spLocks noChangeArrowheads="1"/>
          </p:cNvSpPr>
          <p:nvPr/>
        </p:nvSpPr>
        <p:spPr bwMode="auto">
          <a:xfrm>
            <a:off x="6019800" y="5867400"/>
            <a:ext cx="28194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33551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30975" y="6010275"/>
            <a:ext cx="181292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3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3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3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2" grpId="0" animBg="1"/>
      <p:bldP spid="833543" grpId="0" animBg="1"/>
      <p:bldP spid="833544" grpId="0" animBg="1"/>
      <p:bldP spid="833545" grpId="0" animBg="1"/>
      <p:bldP spid="8335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518E-891E-4528-8C3F-1F161FDF0BA7}" type="slidenum">
              <a:rPr lang="en-US"/>
              <a:pPr/>
              <a:t>4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state model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2296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State estimation of </a:t>
            </a:r>
            <a:r>
              <a:rPr lang="en-US" dirty="0" smtClean="0"/>
              <a:t>LTI </a:t>
            </a:r>
            <a:r>
              <a:rPr lang="en-US" dirty="0"/>
              <a:t>system:</a:t>
            </a:r>
          </a:p>
        </p:txBody>
      </p:sp>
      <p:pic>
        <p:nvPicPr>
          <p:cNvPr id="66151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2057400"/>
            <a:ext cx="7524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1515" name="Rectangle 11"/>
          <p:cNvSpPr>
            <a:spLocks noChangeArrowheads="1"/>
          </p:cNvSpPr>
          <p:nvPr/>
        </p:nvSpPr>
        <p:spPr bwMode="auto">
          <a:xfrm>
            <a:off x="228600" y="3429000"/>
            <a:ext cx="8610600" cy="330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Where: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 </a:t>
            </a:r>
            <a:r>
              <a:rPr lang="en-US" b="1" i="0" dirty="0" smtClean="0">
                <a:latin typeface="Helvetica" pitchFamily="34" charset="0"/>
              </a:rPr>
              <a:t>known control input</a:t>
            </a:r>
            <a:r>
              <a:rPr lang="en-US" i="0" dirty="0" smtClean="0">
                <a:latin typeface="Helvetica" pitchFamily="34" charset="0"/>
              </a:rPr>
              <a:t>  </a:t>
            </a: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Gaussian, </a:t>
            </a:r>
            <a:r>
              <a:rPr lang="en-US" i="0" dirty="0" smtClean="0">
                <a:latin typeface="Helvetica" pitchFamily="34" charset="0"/>
              </a:rPr>
              <a:t>uncorrelated, </a:t>
            </a:r>
            <a:r>
              <a:rPr lang="en-US" i="0" dirty="0">
                <a:latin typeface="Helvetica" pitchFamily="34" charset="0"/>
              </a:rPr>
              <a:t>zero mean, input   noise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	         Gaussian, </a:t>
            </a:r>
            <a:r>
              <a:rPr lang="en-US" i="0" dirty="0" smtClean="0">
                <a:latin typeface="Helvetica" pitchFamily="34" charset="0"/>
              </a:rPr>
              <a:t>uncorrelated, </a:t>
            </a:r>
            <a:r>
              <a:rPr lang="en-US" i="0" dirty="0">
                <a:latin typeface="Helvetica" pitchFamily="34" charset="0"/>
              </a:rPr>
              <a:t>zero mean, meas. noise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 Gaussian</a:t>
            </a:r>
          </a:p>
        </p:txBody>
      </p:sp>
      <p:pic>
        <p:nvPicPr>
          <p:cNvPr id="66151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41910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151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4876800"/>
            <a:ext cx="9175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1521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5638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1523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9775" y="6248400"/>
            <a:ext cx="8572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61F-253E-4080-9886-5E3072695B0A}" type="slidenum">
              <a:rPr lang="en-US"/>
              <a:pPr/>
              <a:t>40</a:t>
            </a:fld>
            <a:endParaRPr 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 dirty="0" smtClean="0">
                <a:latin typeface="Arial" charset="0"/>
              </a:rPr>
              <a:t>Let’s </a:t>
            </a:r>
            <a:r>
              <a:rPr lang="en-US" b="1" dirty="0">
                <a:latin typeface="Arial" charset="0"/>
              </a:rPr>
              <a:t>compare  the </a:t>
            </a:r>
            <a:r>
              <a:rPr lang="en-US" b="1" dirty="0" smtClean="0">
                <a:latin typeface="Arial" charset="0"/>
              </a:rPr>
              <a:t>AREs</a:t>
            </a:r>
            <a:r>
              <a:rPr lang="en-US" b="1" dirty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83456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2006600"/>
            <a:ext cx="7329488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4565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4267200"/>
            <a:ext cx="7820025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4568" name="Line 8"/>
          <p:cNvSpPr>
            <a:spLocks noChangeShapeType="1"/>
          </p:cNvSpPr>
          <p:nvPr/>
        </p:nvSpPr>
        <p:spPr bwMode="auto">
          <a:xfrm>
            <a:off x="6248400" y="3429000"/>
            <a:ext cx="1524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4570" name="Text Box 10"/>
          <p:cNvSpPr txBox="1">
            <a:spLocks noChangeArrowheads="1"/>
          </p:cNvSpPr>
          <p:nvPr/>
        </p:nvSpPr>
        <p:spPr bwMode="auto">
          <a:xfrm>
            <a:off x="7924800" y="1828800"/>
            <a:ext cx="798513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LQR</a:t>
            </a:r>
          </a:p>
        </p:txBody>
      </p:sp>
      <p:sp>
        <p:nvSpPr>
          <p:cNvPr id="834571" name="Text Box 11"/>
          <p:cNvSpPr txBox="1">
            <a:spLocks noChangeArrowheads="1"/>
          </p:cNvSpPr>
          <p:nvPr/>
        </p:nvSpPr>
        <p:spPr bwMode="auto">
          <a:xfrm>
            <a:off x="8001000" y="4191000"/>
            <a:ext cx="61118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KF</a:t>
            </a:r>
          </a:p>
        </p:txBody>
      </p:sp>
      <p:sp>
        <p:nvSpPr>
          <p:cNvPr id="834572" name="Rectangle 12"/>
          <p:cNvSpPr>
            <a:spLocks noChangeArrowheads="1"/>
          </p:cNvSpPr>
          <p:nvPr/>
        </p:nvSpPr>
        <p:spPr bwMode="auto">
          <a:xfrm>
            <a:off x="6019800" y="5867400"/>
            <a:ext cx="28194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3457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48450" y="6061075"/>
            <a:ext cx="15700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3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3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8" grpId="0" animBg="1"/>
      <p:bldP spid="83457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6A77-A3E7-4172-B6F2-673723BF9807}" type="slidenum">
              <a:rPr lang="en-US"/>
              <a:pPr/>
              <a:t>41</a:t>
            </a:fld>
            <a:endParaRPr lang="en-US"/>
          </a:p>
        </p:txBody>
      </p:sp>
      <p:pic>
        <p:nvPicPr>
          <p:cNvPr id="835621" name="Picture 3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0" y="4419600"/>
            <a:ext cx="530542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 dirty="0" smtClean="0">
                <a:latin typeface="Arial" charset="0"/>
              </a:rPr>
              <a:t>Let’s </a:t>
            </a:r>
            <a:r>
              <a:rPr lang="en-US" b="1" dirty="0">
                <a:latin typeface="Arial" charset="0"/>
              </a:rPr>
              <a:t>compare  the Feedback gains:</a:t>
            </a: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35594" name="Text Box 10"/>
          <p:cNvSpPr txBox="1">
            <a:spLocks noChangeArrowheads="1"/>
          </p:cNvSpPr>
          <p:nvPr/>
        </p:nvSpPr>
        <p:spPr bwMode="auto">
          <a:xfrm>
            <a:off x="7924800" y="1828800"/>
            <a:ext cx="798513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LQR</a:t>
            </a:r>
          </a:p>
        </p:txBody>
      </p:sp>
      <p:pic>
        <p:nvPicPr>
          <p:cNvPr id="835599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1828800"/>
            <a:ext cx="493236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5609" name="Picture 2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" y="6019800"/>
            <a:ext cx="16811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5610" name="Line 26"/>
          <p:cNvSpPr>
            <a:spLocks noChangeShapeType="1"/>
          </p:cNvSpPr>
          <p:nvPr/>
        </p:nvSpPr>
        <p:spPr bwMode="auto">
          <a:xfrm flipH="1">
            <a:off x="3810000" y="2362200"/>
            <a:ext cx="762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611" name="Line 27"/>
          <p:cNvSpPr>
            <a:spLocks noChangeShapeType="1"/>
          </p:cNvSpPr>
          <p:nvPr/>
        </p:nvSpPr>
        <p:spPr bwMode="auto">
          <a:xfrm flipH="1">
            <a:off x="5715000" y="2362200"/>
            <a:ext cx="762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35612" name="Picture 2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59075" y="5943600"/>
            <a:ext cx="181292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5613" name="Line 29"/>
          <p:cNvSpPr>
            <a:spLocks noChangeShapeType="1"/>
          </p:cNvSpPr>
          <p:nvPr/>
        </p:nvSpPr>
        <p:spPr bwMode="auto">
          <a:xfrm flipH="1">
            <a:off x="3429000" y="2362200"/>
            <a:ext cx="76200" cy="213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614" name="Line 30"/>
          <p:cNvSpPr>
            <a:spLocks noChangeShapeType="1"/>
          </p:cNvSpPr>
          <p:nvPr/>
        </p:nvSpPr>
        <p:spPr bwMode="auto">
          <a:xfrm flipH="1">
            <a:off x="4191000" y="2362200"/>
            <a:ext cx="76200" cy="213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615" name="Line 31"/>
          <p:cNvSpPr>
            <a:spLocks noChangeShapeType="1"/>
          </p:cNvSpPr>
          <p:nvPr/>
        </p:nvSpPr>
        <p:spPr bwMode="auto">
          <a:xfrm flipH="1">
            <a:off x="5257800" y="2362200"/>
            <a:ext cx="76200" cy="213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35616" name="Picture 3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76800" y="5943600"/>
            <a:ext cx="179387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5617" name="Line 33"/>
          <p:cNvSpPr>
            <a:spLocks noChangeShapeType="1"/>
          </p:cNvSpPr>
          <p:nvPr/>
        </p:nvSpPr>
        <p:spPr bwMode="auto">
          <a:xfrm flipH="1">
            <a:off x="6019800" y="2362200"/>
            <a:ext cx="76200" cy="2133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35618" name="Picture 3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6019800"/>
            <a:ext cx="15700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5619" name="Line 35"/>
          <p:cNvSpPr>
            <a:spLocks noChangeShapeType="1"/>
          </p:cNvSpPr>
          <p:nvPr/>
        </p:nvSpPr>
        <p:spPr bwMode="auto">
          <a:xfrm flipH="1">
            <a:off x="2514600" y="2362200"/>
            <a:ext cx="762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622" name="Text Box 38"/>
          <p:cNvSpPr txBox="1">
            <a:spLocks noChangeArrowheads="1"/>
          </p:cNvSpPr>
          <p:nvPr/>
        </p:nvSpPr>
        <p:spPr bwMode="auto">
          <a:xfrm>
            <a:off x="8001000" y="4572000"/>
            <a:ext cx="61118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3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3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3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3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3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3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3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610" grpId="0" animBg="1"/>
      <p:bldP spid="835610" grpId="1" animBg="1"/>
      <p:bldP spid="835611" grpId="0" animBg="1"/>
      <p:bldP spid="835611" grpId="1" animBg="1"/>
      <p:bldP spid="835613" grpId="0" animBg="1"/>
      <p:bldP spid="835613" grpId="1" animBg="1"/>
      <p:bldP spid="835614" grpId="0" animBg="1"/>
      <p:bldP spid="835614" grpId="1" animBg="1"/>
      <p:bldP spid="835615" grpId="0" animBg="1"/>
      <p:bldP spid="835615" grpId="1" animBg="1"/>
      <p:bldP spid="835617" grpId="0" animBg="1"/>
      <p:bldP spid="835617" grpId="1" animBg="1"/>
      <p:bldP spid="8356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DD3-B9E1-4F23-8FCC-DD44DE6C204C}" type="slidenum">
              <a:rPr lang="en-US"/>
              <a:pPr/>
              <a:t>42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 dirty="0" smtClean="0">
                <a:latin typeface="Arial" charset="0"/>
              </a:rPr>
              <a:t>Let’s </a:t>
            </a:r>
            <a:r>
              <a:rPr lang="en-US" b="1" dirty="0">
                <a:latin typeface="Arial" charset="0"/>
              </a:rPr>
              <a:t>compare  the Feedback gains:</a:t>
            </a: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37636" name="Text Box 4"/>
          <p:cNvSpPr txBox="1">
            <a:spLocks noChangeArrowheads="1"/>
          </p:cNvSpPr>
          <p:nvPr/>
        </p:nvSpPr>
        <p:spPr bwMode="auto">
          <a:xfrm>
            <a:off x="7924800" y="1828800"/>
            <a:ext cx="798513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LQR</a:t>
            </a:r>
          </a:p>
        </p:txBody>
      </p:sp>
      <p:sp>
        <p:nvSpPr>
          <p:cNvPr id="837650" name="Text Box 18"/>
          <p:cNvSpPr txBox="1">
            <a:spLocks noChangeArrowheads="1"/>
          </p:cNvSpPr>
          <p:nvPr/>
        </p:nvSpPr>
        <p:spPr bwMode="auto">
          <a:xfrm>
            <a:off x="8001000" y="4572000"/>
            <a:ext cx="61118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KF</a:t>
            </a:r>
          </a:p>
        </p:txBody>
      </p:sp>
      <p:pic>
        <p:nvPicPr>
          <p:cNvPr id="837654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313" y="1816100"/>
            <a:ext cx="494982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7656" name="Rectangle 24"/>
          <p:cNvSpPr>
            <a:spLocks noChangeArrowheads="1"/>
          </p:cNvSpPr>
          <p:nvPr/>
        </p:nvSpPr>
        <p:spPr bwMode="auto">
          <a:xfrm>
            <a:off x="6019800" y="5867400"/>
            <a:ext cx="28194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37658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005513"/>
            <a:ext cx="1831975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7659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0638" y="4413250"/>
            <a:ext cx="554831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3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5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C94B-F901-427F-917B-4CFCE3732D84}" type="slidenum">
              <a:rPr lang="en-US"/>
              <a:pPr/>
              <a:t>43</a:t>
            </a:fld>
            <a:endParaRPr lang="en-US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>
                <a:latin typeface="Arial" charset="0"/>
              </a:rPr>
              <a:t>Comparing ARE’s and feedback gains, we obtain the following duality</a:t>
            </a:r>
          </a:p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>
              <a:latin typeface="Arial" charset="0"/>
            </a:endParaRPr>
          </a:p>
        </p:txBody>
      </p:sp>
      <p:graphicFrame>
        <p:nvGraphicFramePr>
          <p:cNvPr id="776253" name="Group 61"/>
          <p:cNvGraphicFramePr>
            <a:graphicFrameLocks noGrp="1"/>
          </p:cNvGraphicFramePr>
          <p:nvPr/>
        </p:nvGraphicFramePr>
        <p:xfrm>
          <a:off x="1524000" y="2057400"/>
          <a:ext cx="6096000" cy="4472432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LQR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KF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B’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=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 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(A-BK)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(A-LC)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6254" name="Line 62"/>
          <p:cNvSpPr>
            <a:spLocks noChangeShapeType="1"/>
          </p:cNvSpPr>
          <p:nvPr/>
        </p:nvSpPr>
        <p:spPr bwMode="auto">
          <a:xfrm>
            <a:off x="3962400" y="19050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55" name="Text Box 63"/>
          <p:cNvSpPr txBox="1">
            <a:spLocks noChangeArrowheads="1"/>
          </p:cNvSpPr>
          <p:nvPr/>
        </p:nvSpPr>
        <p:spPr bwMode="auto">
          <a:xfrm>
            <a:off x="4038600" y="1447800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91A-195D-494B-BA7C-754E4B3D7A2C}" type="slidenum">
              <a:rPr lang="en-US"/>
              <a:pPr/>
              <a:t>44</a:t>
            </a:fld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>
              <a:latin typeface="Arial" charset="0"/>
            </a:endParaRPr>
          </a:p>
        </p:txBody>
      </p:sp>
      <p:graphicFrame>
        <p:nvGraphicFramePr>
          <p:cNvPr id="777274" name="Group 58"/>
          <p:cNvGraphicFramePr>
            <a:graphicFrameLocks noGrp="1"/>
          </p:cNvGraphicFramePr>
          <p:nvPr/>
        </p:nvGraphicFramePr>
        <p:xfrm>
          <a:off x="1295400" y="1371600"/>
          <a:ext cx="6096000" cy="3388678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LQR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KF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Q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B’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= B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L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(A-BK)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(A-LC)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77275" name="Picture 5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105400"/>
            <a:ext cx="835977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7276" name="Picture 6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6096000"/>
            <a:ext cx="83486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7277" name="Line 61"/>
          <p:cNvSpPr>
            <a:spLocks noChangeShapeType="1"/>
          </p:cNvSpPr>
          <p:nvPr/>
        </p:nvSpPr>
        <p:spPr bwMode="auto">
          <a:xfrm>
            <a:off x="3733800" y="1219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78" name="Text Box 62"/>
          <p:cNvSpPr txBox="1">
            <a:spLocks noChangeArrowheads="1"/>
          </p:cNvSpPr>
          <p:nvPr/>
        </p:nvSpPr>
        <p:spPr bwMode="auto">
          <a:xfrm>
            <a:off x="3733800" y="762000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duality</a:t>
            </a:r>
          </a:p>
        </p:txBody>
      </p:sp>
      <p:sp>
        <p:nvSpPr>
          <p:cNvPr id="777280" name="Oval 64"/>
          <p:cNvSpPr>
            <a:spLocks noChangeArrowheads="1"/>
          </p:cNvSpPr>
          <p:nvPr/>
        </p:nvSpPr>
        <p:spPr bwMode="auto">
          <a:xfrm>
            <a:off x="1905000" y="1143000"/>
            <a:ext cx="1828800" cy="3962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81" name="Oval 65"/>
          <p:cNvSpPr>
            <a:spLocks noChangeArrowheads="1"/>
          </p:cNvSpPr>
          <p:nvPr/>
        </p:nvSpPr>
        <p:spPr bwMode="auto">
          <a:xfrm>
            <a:off x="4800600" y="1066800"/>
            <a:ext cx="2133600" cy="3962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7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80" grpId="0" animBg="1"/>
      <p:bldP spid="77728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B31-4A94-4CBB-B8DB-7E0DC3001E9C}" type="slidenum">
              <a:rPr lang="en-US"/>
              <a:pPr/>
              <a:t>45</a:t>
            </a:fld>
            <a:endParaRPr lang="en-US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 &amp; LQR Duality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778279" name="Picture 3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5029200"/>
            <a:ext cx="493236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80" name="Picture 4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5943600"/>
            <a:ext cx="530542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78283" name="Group 43"/>
          <p:cNvGraphicFramePr>
            <a:graphicFrameLocks noGrp="1"/>
          </p:cNvGraphicFramePr>
          <p:nvPr/>
        </p:nvGraphicFramePr>
        <p:xfrm>
          <a:off x="1295400" y="1371600"/>
          <a:ext cx="6096000" cy="3388678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LQR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KF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Q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B’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= B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L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(A-BK)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(A-LC)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312" name="Line 72"/>
          <p:cNvSpPr>
            <a:spLocks noChangeShapeType="1"/>
          </p:cNvSpPr>
          <p:nvPr/>
        </p:nvSpPr>
        <p:spPr bwMode="auto">
          <a:xfrm>
            <a:off x="3733800" y="1219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13" name="Text Box 73"/>
          <p:cNvSpPr txBox="1">
            <a:spLocks noChangeArrowheads="1"/>
          </p:cNvSpPr>
          <p:nvPr/>
        </p:nvSpPr>
        <p:spPr bwMode="auto">
          <a:xfrm>
            <a:off x="3733800" y="762000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duality</a:t>
            </a:r>
          </a:p>
        </p:txBody>
      </p:sp>
      <p:sp>
        <p:nvSpPr>
          <p:cNvPr id="778314" name="Oval 74"/>
          <p:cNvSpPr>
            <a:spLocks noChangeArrowheads="1"/>
          </p:cNvSpPr>
          <p:nvPr/>
        </p:nvSpPr>
        <p:spPr bwMode="auto">
          <a:xfrm>
            <a:off x="1905000" y="1143000"/>
            <a:ext cx="1828800" cy="3962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15" name="Oval 75"/>
          <p:cNvSpPr>
            <a:spLocks noChangeArrowheads="1"/>
          </p:cNvSpPr>
          <p:nvPr/>
        </p:nvSpPr>
        <p:spPr bwMode="auto">
          <a:xfrm>
            <a:off x="4800600" y="1066800"/>
            <a:ext cx="2133600" cy="3962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4" grpId="0" animBg="1"/>
      <p:bldP spid="7783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&amp; LQR Duality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use duality to prove     theorems 1-4 for stationary </a:t>
            </a:r>
            <a:r>
              <a:rPr lang="en-US" dirty="0" err="1" smtClean="0"/>
              <a:t>Kalman</a:t>
            </a:r>
            <a:r>
              <a:rPr lang="en-US" dirty="0" smtClean="0"/>
              <a:t> </a:t>
            </a:r>
            <a:r>
              <a:rPr lang="en-US" dirty="0" smtClean="0"/>
              <a:t>filters </a:t>
            </a:r>
            <a:r>
              <a:rPr lang="en-US" dirty="0" smtClean="0"/>
              <a:t>from the corresponding theorems from the </a:t>
            </a:r>
            <a:r>
              <a:rPr lang="en-US" dirty="0" smtClean="0"/>
              <a:t>infinite </a:t>
            </a:r>
            <a:r>
              <a:rPr lang="en-US" dirty="0" smtClean="0"/>
              <a:t>horizon LQR</a:t>
            </a:r>
          </a:p>
          <a:p>
            <a:endParaRPr lang="en-US" dirty="0" smtClean="0"/>
          </a:p>
          <a:p>
            <a:r>
              <a:rPr lang="en-US" dirty="0" smtClean="0"/>
              <a:t>The following slides give an outline of how to do this</a:t>
            </a:r>
          </a:p>
          <a:p>
            <a:endParaRPr lang="en-US" dirty="0" smtClean="0"/>
          </a:p>
          <a:p>
            <a:r>
              <a:rPr lang="en-US" dirty="0" smtClean="0"/>
              <a:t>The main idea is to design an infinite horizon LQR for a fictitious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506B-996C-458F-A49B-747D170D684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Theorems 1-4 proof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LQR problem: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 Solution: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506B-996C-458F-A49B-747D170D684F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752601" y="1804670"/>
            <a:ext cx="4800600" cy="385700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53816" y="2438400"/>
            <a:ext cx="8603460" cy="79865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99868" y="4312575"/>
            <a:ext cx="6902533" cy="34037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90754" y="5060596"/>
            <a:ext cx="7162645" cy="806803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371600" y="6216353"/>
            <a:ext cx="1614247" cy="331150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352800" y="6248400"/>
            <a:ext cx="1109309" cy="2879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Theorems 1-4 proof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solution of the </a:t>
            </a:r>
            <a:r>
              <a:rPr lang="en-US" dirty="0" err="1" smtClean="0"/>
              <a:t>Riccati</a:t>
            </a:r>
            <a:r>
              <a:rPr lang="en-US" dirty="0" smtClean="0"/>
              <a:t> equation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LQR convergence results for            as       </a:t>
            </a:r>
          </a:p>
          <a:p>
            <a:pPr>
              <a:buNone/>
            </a:pPr>
            <a:r>
              <a:rPr lang="en-US" dirty="0" smtClean="0"/>
              <a:t>	               to yield convergence results for       as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506B-996C-458F-A49B-747D170D684F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90754" y="1968442"/>
            <a:ext cx="7162645" cy="806803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447800" y="2895600"/>
            <a:ext cx="2838834" cy="331183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00200" y="3810000"/>
            <a:ext cx="3091297" cy="39351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553200" y="4800600"/>
            <a:ext cx="804096" cy="393472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43000" y="5334000"/>
            <a:ext cx="1286556" cy="249806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620000" y="5334000"/>
            <a:ext cx="1053904" cy="393472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676400" y="5791200"/>
            <a:ext cx="1286556" cy="24980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Theorems 1-4 proof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key ideas in proofs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/>
              <a:t>stabilizable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(C,A) </a:t>
            </a:r>
            <a:r>
              <a:rPr lang="en-US" dirty="0" smtClean="0"/>
              <a:t>detectable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Unobservable modes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((B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+mj-lt"/>
                <a:cs typeface="Times New Roman" pitchFamily="18" charset="0"/>
              </a:rPr>
              <a:t>are the </a:t>
            </a:r>
            <a:r>
              <a:rPr lang="en-US" dirty="0" smtClean="0"/>
              <a:t>uncontrollable modes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(A, B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-C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is </a:t>
            </a:r>
            <a:r>
              <a:rPr lang="en-US" dirty="0" err="1" smtClean="0"/>
              <a:t>Schur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A-LC</a:t>
            </a:r>
            <a:r>
              <a:rPr lang="en-US" dirty="0" smtClean="0"/>
              <a:t>  is </a:t>
            </a:r>
            <a:r>
              <a:rPr lang="en-US" dirty="0" err="1" smtClean="0"/>
              <a:t>Schur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506B-996C-458F-A49B-747D170D684F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18795-55BE-494A-9EF9-DAC431116723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Assumptions (review)</a:t>
            </a:r>
          </a:p>
        </p:txBody>
      </p:sp>
      <p:sp>
        <p:nvSpPr>
          <p:cNvPr id="884739" name="Rectangle 3"/>
          <p:cNvSpPr>
            <a:spLocks noChangeArrowheads="1"/>
          </p:cNvSpPr>
          <p:nvPr/>
        </p:nvSpPr>
        <p:spPr bwMode="auto">
          <a:xfrm>
            <a:off x="304800" y="762000"/>
            <a:ext cx="8610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Initial conditions: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 smtClean="0">
                <a:latin typeface="Helvetica" pitchFamily="34" charset="0"/>
              </a:rPr>
              <a:t>     </a:t>
            </a:r>
            <a:r>
              <a:rPr lang="en-US" i="0" dirty="0">
                <a:latin typeface="Helvetica" pitchFamily="34" charset="0"/>
              </a:rPr>
              <a:t>Noise properties:</a:t>
            </a:r>
          </a:p>
          <a:p>
            <a:endParaRPr lang="en-US" i="0" dirty="0">
              <a:latin typeface="Helvetica" pitchFamily="34" charset="0"/>
            </a:endParaRPr>
          </a:p>
        </p:txBody>
      </p:sp>
      <p:pic>
        <p:nvPicPr>
          <p:cNvPr id="88474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4400" y="1752600"/>
            <a:ext cx="26939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474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191000" y="1676400"/>
            <a:ext cx="43275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4742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0663" y="6242050"/>
            <a:ext cx="29749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4743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05350" y="6242050"/>
            <a:ext cx="29098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4744" name="Picture 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57200" y="4114800"/>
            <a:ext cx="5000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4745" name="Picture 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57200" y="4648200"/>
            <a:ext cx="47339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4746" name="Picture 1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57200" y="5181600"/>
            <a:ext cx="35877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4747" name="AutoShape 11"/>
          <p:cNvSpPr>
            <a:spLocks/>
          </p:cNvSpPr>
          <p:nvPr/>
        </p:nvSpPr>
        <p:spPr bwMode="auto">
          <a:xfrm>
            <a:off x="5562600" y="2819400"/>
            <a:ext cx="609600" cy="3048000"/>
          </a:xfrm>
          <a:prstGeom prst="rightBrace">
            <a:avLst>
              <a:gd name="adj1" fmla="val 354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4748" name="Text Box 12"/>
          <p:cNvSpPr txBox="1">
            <a:spLocks noChangeArrowheads="1"/>
          </p:cNvSpPr>
          <p:nvPr/>
        </p:nvSpPr>
        <p:spPr bwMode="auto">
          <a:xfrm>
            <a:off x="6553201" y="3581400"/>
            <a:ext cx="2590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Zero-mean</a:t>
            </a:r>
            <a:endParaRPr lang="en-US" b="1" dirty="0">
              <a:latin typeface="Arial" charset="0"/>
            </a:endParaRPr>
          </a:p>
          <a:p>
            <a:r>
              <a:rPr lang="en-US" b="1" dirty="0">
                <a:latin typeface="Arial" charset="0"/>
              </a:rPr>
              <a:t>Gaussian</a:t>
            </a:r>
          </a:p>
          <a:p>
            <a:r>
              <a:rPr lang="en-US" b="1" dirty="0" smtClean="0">
                <a:latin typeface="Arial" charset="0"/>
              </a:rPr>
              <a:t>uncorrelated noises</a:t>
            </a:r>
            <a:endParaRPr lang="en-US" b="1" dirty="0">
              <a:latin typeface="Arial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57200" y="2971800"/>
            <a:ext cx="2052919" cy="35877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57200" y="3429000"/>
            <a:ext cx="2003083" cy="3644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A3E-E107-45F1-8AA1-303540D8029A}" type="slidenum">
              <a:rPr lang="en-US"/>
              <a:pPr/>
              <a:t>50</a:t>
            </a:fld>
            <a:endParaRPr 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Steady State LQR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 dirty="0" smtClean="0">
                <a:latin typeface="Arial" charset="0"/>
              </a:rPr>
              <a:t>Theorem 1):</a:t>
            </a:r>
            <a:endParaRPr lang="en-US" b="1" dirty="0">
              <a:latin typeface="Arial" charset="0"/>
            </a:endParaRPr>
          </a:p>
          <a:p>
            <a:pPr marL="533400" indent="-533400">
              <a:buNone/>
            </a:pPr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the pair  </a:t>
            </a:r>
            <a:r>
              <a:rPr lang="en-US" b="1" i="1" dirty="0">
                <a:latin typeface="Century Schoolbook" pitchFamily="18" charset="0"/>
              </a:rPr>
              <a:t>[A, B]</a:t>
            </a:r>
            <a:r>
              <a:rPr lang="en-US" dirty="0">
                <a:latin typeface="Arial" charset="0"/>
              </a:rPr>
              <a:t>  is controllable (or stabilizable</a:t>
            </a:r>
            <a:r>
              <a:rPr lang="en-US" dirty="0" smtClean="0">
                <a:latin typeface="Arial" charset="0"/>
              </a:rPr>
              <a:t>), the solution of the DRE</a:t>
            </a:r>
          </a:p>
          <a:p>
            <a:pPr marL="533400" indent="-533400">
              <a:buNone/>
            </a:pPr>
            <a:endParaRPr lang="en-US" dirty="0" smtClean="0">
              <a:latin typeface="Arial" charset="0"/>
            </a:endParaRPr>
          </a:p>
          <a:p>
            <a:pPr marL="533400" indent="-533400">
              <a:buNone/>
            </a:pPr>
            <a:endParaRPr lang="en-US" dirty="0" smtClean="0">
              <a:latin typeface="Arial" charset="0"/>
            </a:endParaRPr>
          </a:p>
          <a:p>
            <a:pPr marL="533400" indent="-533400">
              <a:buNone/>
            </a:pPr>
            <a:endParaRPr lang="en-US" dirty="0" smtClean="0">
              <a:latin typeface="Arial" charset="0"/>
            </a:endParaRPr>
          </a:p>
          <a:p>
            <a:pPr marL="533400" indent="-533400">
              <a:buNone/>
            </a:pPr>
            <a:endParaRPr lang="en-US" sz="2000" dirty="0" smtClean="0">
              <a:latin typeface="Arial" charset="0"/>
            </a:endParaRPr>
          </a:p>
          <a:p>
            <a:pPr marL="533400" indent="-533400">
              <a:buNone/>
            </a:pPr>
            <a:endParaRPr lang="en-US" sz="1200" dirty="0" smtClean="0">
              <a:latin typeface="Arial" charset="0"/>
            </a:endParaRPr>
          </a:p>
          <a:p>
            <a:pPr marL="533400" indent="-533400">
              <a:buNone/>
            </a:pPr>
            <a:r>
              <a:rPr lang="en-US" dirty="0" smtClean="0">
                <a:latin typeface="Arial" charset="0"/>
              </a:rPr>
              <a:t>converges, as                 ,  to a constant that satisfies</a:t>
            </a: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lnSpc>
                <a:spcPct val="23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77927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2590800"/>
            <a:ext cx="8567737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883568" y="388620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Arial" charset="0"/>
              </a:rPr>
              <a:t>with</a:t>
            </a:r>
            <a:endParaRPr lang="en-US" sz="2800" i="0" dirty="0">
              <a:latin typeface="Arial" charset="0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934200" y="4038600"/>
            <a:ext cx="1551853" cy="32298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71800" y="4648200"/>
            <a:ext cx="1163892" cy="242477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5791200"/>
            <a:ext cx="8128779" cy="57982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CDD2-1C17-4594-9A80-EA3AEC8285F2}" type="slidenum">
              <a:rPr lang="en-US"/>
              <a:pPr/>
              <a:t>51</a:t>
            </a:fld>
            <a:endParaRPr lang="en-US"/>
          </a:p>
        </p:txBody>
      </p:sp>
      <p:sp>
        <p:nvSpPr>
          <p:cNvPr id="824329" name="Rectangle 9"/>
          <p:cNvSpPr>
            <a:spLocks noChangeArrowheads="1"/>
          </p:cNvSpPr>
          <p:nvPr/>
        </p:nvSpPr>
        <p:spPr bwMode="auto">
          <a:xfrm>
            <a:off x="533400" y="22098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Then </a:t>
            </a:r>
            <a:r>
              <a:rPr lang="en-US" b="1" dirty="0" smtClean="0">
                <a:latin typeface="Century Schoolbook" pitchFamily="18" charset="0"/>
              </a:rPr>
              <a:t>[A,B]</a:t>
            </a:r>
            <a:r>
              <a:rPr lang="en-US" dirty="0" smtClean="0">
                <a:latin typeface="Arial" charset="0"/>
              </a:rPr>
              <a:t>  is controllable (or stabilizable) if and only if:</a:t>
            </a:r>
          </a:p>
          <a:p>
            <a:pPr marL="533400" indent="-533400"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</a:t>
            </a:r>
            <a:r>
              <a:rPr lang="en-US" dirty="0" smtClean="0"/>
              <a:t>LQR</a:t>
            </a:r>
            <a:endParaRPr lang="en-US" dirty="0"/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1447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b="1" dirty="0" smtClean="0">
                <a:latin typeface="Arial" charset="0"/>
              </a:rPr>
              <a:t>Theorem 2:</a:t>
            </a:r>
            <a:endParaRPr lang="en-US" sz="2400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dirty="0" smtClean="0">
                <a:latin typeface="Arial" charset="0"/>
              </a:rPr>
              <a:t>If  the </a:t>
            </a:r>
            <a:r>
              <a:rPr lang="en-US" sz="2400" dirty="0">
                <a:latin typeface="Arial" charset="0"/>
              </a:rPr>
              <a:t>pair  </a:t>
            </a:r>
            <a:r>
              <a:rPr lang="en-US" sz="2400" b="1" i="1" dirty="0">
                <a:latin typeface="Century Schoolbook" pitchFamily="18" charset="0"/>
              </a:rPr>
              <a:t>[ A, </a:t>
            </a:r>
            <a:r>
              <a:rPr lang="en-US" sz="2400" b="1" i="1" dirty="0" err="1" smtClean="0">
                <a:latin typeface="Century Schoolbook" pitchFamily="18" charset="0"/>
              </a:rPr>
              <a:t>C</a:t>
            </a:r>
            <a:r>
              <a:rPr lang="en-US" sz="2400" b="1" i="1" baseline="-25000" dirty="0" err="1" smtClean="0">
                <a:latin typeface="Century Schoolbook" pitchFamily="18" charset="0"/>
              </a:rPr>
              <a:t>q</a:t>
            </a:r>
            <a:r>
              <a:rPr lang="en-US" sz="2400" b="1" i="1" baseline="-25000" dirty="0" smtClean="0">
                <a:latin typeface="Century Schoolbook" pitchFamily="18" charset="0"/>
              </a:rPr>
              <a:t> </a:t>
            </a:r>
            <a:r>
              <a:rPr lang="en-US" sz="2400" b="1" i="1" dirty="0">
                <a:latin typeface="Century Schoolbook" pitchFamily="18" charset="0"/>
              </a:rPr>
              <a:t>]</a:t>
            </a:r>
            <a:r>
              <a:rPr lang="en-US" sz="2400" dirty="0">
                <a:latin typeface="Arial" charset="0"/>
              </a:rPr>
              <a:t> is </a:t>
            </a:r>
            <a:r>
              <a:rPr lang="en-US" sz="2400" dirty="0" smtClean="0">
                <a:latin typeface="Arial" charset="0"/>
              </a:rPr>
              <a:t>observable </a:t>
            </a:r>
            <a:r>
              <a:rPr lang="en-US" sz="2400" i="1" dirty="0" smtClean="0">
                <a:solidFill>
                  <a:srgbClr val="0070C0"/>
                </a:solidFill>
                <a:latin typeface="Arial" charset="0"/>
              </a:rPr>
              <a:t>(or detectable)</a:t>
            </a:r>
            <a:r>
              <a:rPr lang="en-US" sz="2400" dirty="0" smtClean="0">
                <a:latin typeface="Arial" charset="0"/>
              </a:rPr>
              <a:t> </a:t>
            </a:r>
            <a:endParaRPr lang="en-US" sz="2400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2400" dirty="0">
              <a:latin typeface="Arial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29718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 smtClean="0">
                <a:latin typeface="Arial" charset="0"/>
              </a:rPr>
              <a:t>1) The solution of </a:t>
            </a:r>
          </a:p>
          <a:p>
            <a:pPr marL="533400" indent="-533400">
              <a:buFontTx/>
              <a:buNone/>
            </a:pPr>
            <a:endParaRPr lang="en-US" dirty="0" smtClean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 smtClean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 smtClean="0">
              <a:latin typeface="Arial" charset="0"/>
            </a:endParaRPr>
          </a:p>
          <a:p>
            <a:pPr marL="533400" indent="-533400">
              <a:lnSpc>
                <a:spcPct val="70000"/>
              </a:lnSpc>
              <a:buFontTx/>
              <a:buNone/>
            </a:pPr>
            <a:endParaRPr lang="en-US" sz="3600" dirty="0" smtClean="0">
              <a:latin typeface="Arial" charset="0"/>
            </a:endParaRPr>
          </a:p>
          <a:p>
            <a:pPr marL="533400" indent="-533400">
              <a:lnSpc>
                <a:spcPct val="70000"/>
              </a:lnSpc>
              <a:buFontTx/>
              <a:buNone/>
            </a:pPr>
            <a:endParaRPr lang="en-US" sz="3600" dirty="0" smtClean="0">
              <a:latin typeface="Arial" charset="0"/>
            </a:endParaRPr>
          </a:p>
          <a:p>
            <a:pPr marL="533400" indent="-533400">
              <a:buFontTx/>
              <a:buNone/>
            </a:pPr>
            <a:r>
              <a:rPr lang="en-US" sz="2000" dirty="0" smtClean="0">
                <a:latin typeface="Arial" charset="0"/>
              </a:rPr>
              <a:t>Converges to a </a:t>
            </a:r>
            <a:r>
              <a:rPr lang="en-US" sz="2000" b="1" u="sng" dirty="0" smtClean="0">
                <a:latin typeface="Arial" charset="0"/>
              </a:rPr>
              <a:t>unique</a:t>
            </a:r>
            <a:r>
              <a:rPr lang="en-US" sz="2000" dirty="0" smtClean="0">
                <a:latin typeface="Arial" charset="0"/>
              </a:rPr>
              <a:t> stationary solution</a:t>
            </a:r>
            <a:r>
              <a:rPr lang="en-US" sz="2000" b="1" dirty="0" smtClean="0">
                <a:latin typeface="Century Schoolbook" pitchFamily="18" charset="0"/>
              </a:rPr>
              <a:t> P,</a:t>
            </a:r>
            <a:r>
              <a:rPr lang="en-US" sz="2000" dirty="0" smtClean="0">
                <a:latin typeface="Arial" charset="0"/>
              </a:rPr>
              <a:t> which satisfies</a:t>
            </a:r>
          </a:p>
          <a:p>
            <a:pPr marL="533400" indent="-533400">
              <a:spcBef>
                <a:spcPct val="20000"/>
              </a:spcBef>
            </a:pPr>
            <a:endParaRPr lang="en-US" dirty="0" smtClean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</p:txBody>
      </p:sp>
      <p:pic>
        <p:nvPicPr>
          <p:cNvPr id="11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3505200"/>
            <a:ext cx="7696200" cy="107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248400" y="464820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</a:rPr>
              <a:t>with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162800" y="4724401"/>
            <a:ext cx="1307250" cy="27780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3400" y="5791200"/>
            <a:ext cx="8128779" cy="57982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9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CDD2-1C17-4594-9A80-EA3AEC8285F2}" type="slidenum">
              <a:rPr lang="en-US"/>
              <a:pPr/>
              <a:t>52</a:t>
            </a:fld>
            <a:endParaRPr lang="en-US"/>
          </a:p>
        </p:txBody>
      </p:sp>
      <p:sp>
        <p:nvSpPr>
          <p:cNvPr id="824329" name="Rectangle 9"/>
          <p:cNvSpPr>
            <a:spLocks noChangeArrowheads="1"/>
          </p:cNvSpPr>
          <p:nvPr/>
        </p:nvSpPr>
        <p:spPr bwMode="auto">
          <a:xfrm>
            <a:off x="685800" y="2133600"/>
            <a:ext cx="655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3200" b="1" dirty="0" smtClean="0">
                <a:latin typeface="Century Schoolbook" pitchFamily="18" charset="0"/>
              </a:rPr>
              <a:t>2)	P</a:t>
            </a:r>
            <a:r>
              <a:rPr lang="en-US" sz="2800" i="0" dirty="0" smtClean="0">
                <a:latin typeface="Arial" charset="0"/>
              </a:rPr>
              <a:t> </a:t>
            </a:r>
            <a:r>
              <a:rPr lang="en-US" sz="2800" i="0" dirty="0">
                <a:latin typeface="Arial" charset="0"/>
              </a:rPr>
              <a:t>is positive </a:t>
            </a:r>
            <a:r>
              <a:rPr lang="en-US" sz="2800" i="0" dirty="0" smtClean="0">
                <a:latin typeface="Arial" charset="0"/>
              </a:rPr>
              <a:t>definite (</a:t>
            </a:r>
            <a:r>
              <a:rPr lang="en-US" sz="2800" dirty="0" smtClean="0">
                <a:solidFill>
                  <a:srgbClr val="0070C0"/>
                </a:solidFill>
                <a:latin typeface="Arial" charset="0"/>
              </a:rPr>
              <a:t>semi-definite</a:t>
            </a:r>
            <a:r>
              <a:rPr lang="en-US" sz="2800" i="0" dirty="0" smtClean="0">
                <a:latin typeface="Arial" charset="0"/>
              </a:rPr>
              <a:t>)</a:t>
            </a: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</a:t>
            </a:r>
            <a:r>
              <a:rPr lang="en-US" dirty="0" smtClean="0"/>
              <a:t>LQ</a:t>
            </a:r>
            <a:endParaRPr lang="en-US" dirty="0"/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1447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b="1" dirty="0" smtClean="0">
                <a:latin typeface="Arial" charset="0"/>
              </a:rPr>
              <a:t>Theorem 2: (continuation)</a:t>
            </a:r>
            <a:endParaRPr lang="en-US" sz="2400" b="1" dirty="0">
              <a:latin typeface="Arial" charset="0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5128769" y="3657600"/>
            <a:ext cx="2789360" cy="380367"/>
          </a:xfrm>
          <a:prstGeom prst="rect">
            <a:avLst/>
          </a:prstGeom>
          <a:noFill/>
          <a:ln/>
          <a:effectLst/>
        </p:spPr>
      </p:pic>
      <p:sp>
        <p:nvSpPr>
          <p:cNvPr id="824330" name="Rectangle 10"/>
          <p:cNvSpPr>
            <a:spLocks noChangeArrowheads="1"/>
          </p:cNvSpPr>
          <p:nvPr/>
        </p:nvSpPr>
        <p:spPr bwMode="auto">
          <a:xfrm>
            <a:off x="762000" y="3581400"/>
            <a:ext cx="655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 smtClean="0">
                <a:latin typeface="Arial" charset="0"/>
              </a:rPr>
              <a:t>3)	The </a:t>
            </a:r>
            <a:r>
              <a:rPr lang="en-US" sz="2800" i="0" dirty="0">
                <a:latin typeface="Arial" charset="0"/>
              </a:rPr>
              <a:t>close loop matrix </a:t>
            </a:r>
          </a:p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Arial" charset="0"/>
              </a:rPr>
              <a:t>	is </a:t>
            </a:r>
            <a:r>
              <a:rPr lang="en-US" sz="2800" b="1" i="0" dirty="0" smtClean="0">
                <a:latin typeface="Arial" charset="0"/>
              </a:rPr>
              <a:t>Schur</a:t>
            </a:r>
            <a:r>
              <a:rPr lang="en-US" sz="2800" i="0" dirty="0" smtClean="0">
                <a:latin typeface="Arial" charset="0"/>
              </a:rPr>
              <a:t>          </a:t>
            </a: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</p:txBody>
      </p:sp>
      <p:pic>
        <p:nvPicPr>
          <p:cNvPr id="1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5105400"/>
            <a:ext cx="42465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9" grpId="0"/>
      <p:bldP spid="8243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DE2D-F5DE-4B2E-B256-2B02A5E11E62}" type="slidenum">
              <a:rPr lang="en-US"/>
              <a:pPr/>
              <a:t>53</a:t>
            </a:fld>
            <a:endParaRPr lang="en-US"/>
          </a:p>
        </p:txBody>
      </p:sp>
      <p:sp>
        <p:nvSpPr>
          <p:cNvPr id="787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78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>
              <a:latin typeface="Arial" charset="0"/>
            </a:endParaRPr>
          </a:p>
        </p:txBody>
      </p:sp>
      <p:graphicFrame>
        <p:nvGraphicFramePr>
          <p:cNvPr id="787460" name="Group 1028"/>
          <p:cNvGraphicFramePr>
            <a:graphicFrameLocks noGrp="1"/>
          </p:cNvGraphicFramePr>
          <p:nvPr/>
        </p:nvGraphicFramePr>
        <p:xfrm>
          <a:off x="1295400" y="1066800"/>
          <a:ext cx="6096000" cy="3388678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LQR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KF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Q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B’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= B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L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(A-BK)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(A-LC)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87492" name="Picture 106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5410200"/>
            <a:ext cx="328771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7494" name="Picture 106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5410200"/>
            <a:ext cx="37734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43337" y="6324600"/>
            <a:ext cx="3026151" cy="373226"/>
          </a:xfrm>
          <a:prstGeom prst="rect">
            <a:avLst/>
          </a:prstGeom>
          <a:noFill/>
          <a:ln/>
          <a:effectLst/>
        </p:spPr>
      </p:pic>
      <p:sp>
        <p:nvSpPr>
          <p:cNvPr id="787497" name="Line 1065"/>
          <p:cNvSpPr>
            <a:spLocks noChangeShapeType="1"/>
          </p:cNvSpPr>
          <p:nvPr/>
        </p:nvSpPr>
        <p:spPr bwMode="auto">
          <a:xfrm>
            <a:off x="3733800" y="56388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98" name="Text Box 1066"/>
          <p:cNvSpPr txBox="1">
            <a:spLocks noChangeArrowheads="1"/>
          </p:cNvSpPr>
          <p:nvPr/>
        </p:nvSpPr>
        <p:spPr bwMode="auto">
          <a:xfrm>
            <a:off x="3717925" y="4994275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duality</a:t>
            </a:r>
          </a:p>
        </p:txBody>
      </p:sp>
      <p:sp>
        <p:nvSpPr>
          <p:cNvPr id="787499" name="Text Box 1067"/>
          <p:cNvSpPr txBox="1">
            <a:spLocks noChangeArrowheads="1"/>
          </p:cNvSpPr>
          <p:nvPr/>
        </p:nvSpPr>
        <p:spPr bwMode="auto">
          <a:xfrm>
            <a:off x="838200" y="4724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LQR</a:t>
            </a:r>
          </a:p>
        </p:txBody>
      </p:sp>
      <p:sp>
        <p:nvSpPr>
          <p:cNvPr id="787500" name="Text Box 1068"/>
          <p:cNvSpPr txBox="1">
            <a:spLocks noChangeArrowheads="1"/>
          </p:cNvSpPr>
          <p:nvPr/>
        </p:nvSpPr>
        <p:spPr bwMode="auto">
          <a:xfrm>
            <a:off x="6629400" y="4648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KF</a:t>
            </a:r>
          </a:p>
        </p:txBody>
      </p:sp>
      <p:sp>
        <p:nvSpPr>
          <p:cNvPr id="787501" name="Line 1069"/>
          <p:cNvSpPr>
            <a:spLocks noChangeShapeType="1"/>
          </p:cNvSpPr>
          <p:nvPr/>
        </p:nvSpPr>
        <p:spPr bwMode="auto">
          <a:xfrm>
            <a:off x="7239000" y="5943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502" name="Text Box 1070"/>
          <p:cNvSpPr txBox="1">
            <a:spLocks noChangeArrowheads="1"/>
          </p:cNvSpPr>
          <p:nvPr/>
        </p:nvSpPr>
        <p:spPr bwMode="auto">
          <a:xfrm>
            <a:off x="419100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KF</a:t>
            </a:r>
          </a:p>
        </p:txBody>
      </p:sp>
      <p:sp>
        <p:nvSpPr>
          <p:cNvPr id="787503" name="AutoShape 1071"/>
          <p:cNvSpPr>
            <a:spLocks noChangeArrowheads="1"/>
          </p:cNvSpPr>
          <p:nvPr/>
        </p:nvSpPr>
        <p:spPr bwMode="auto">
          <a:xfrm>
            <a:off x="3581400" y="2057400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504" name="AutoShape 1072"/>
          <p:cNvSpPr>
            <a:spLocks noChangeArrowheads="1"/>
          </p:cNvSpPr>
          <p:nvPr/>
        </p:nvSpPr>
        <p:spPr bwMode="auto">
          <a:xfrm>
            <a:off x="3581400" y="2438400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87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8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97" grpId="0" animBg="1"/>
      <p:bldP spid="787498" grpId="0"/>
      <p:bldP spid="787501" grpId="0" animBg="1"/>
      <p:bldP spid="787502" grpId="0"/>
      <p:bldP spid="787503" grpId="0" animBg="1"/>
      <p:bldP spid="78750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F7A5-8BDB-4201-821B-6C94E9A26043}" type="slidenum">
              <a:rPr lang="en-US"/>
              <a:pPr/>
              <a:t>54</a:t>
            </a:fld>
            <a:endParaRPr lang="en-US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>
              <a:latin typeface="Arial" charset="0"/>
            </a:endParaRPr>
          </a:p>
        </p:txBody>
      </p:sp>
      <p:graphicFrame>
        <p:nvGraphicFramePr>
          <p:cNvPr id="840708" name="Group 4"/>
          <p:cNvGraphicFramePr>
            <a:graphicFrameLocks noGrp="1"/>
          </p:cNvGraphicFramePr>
          <p:nvPr/>
        </p:nvGraphicFramePr>
        <p:xfrm>
          <a:off x="1295400" y="1066800"/>
          <a:ext cx="6096000" cy="3388678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LQR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KF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Q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B’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= B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L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(A-BK)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(A-LC)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737" name="Line 33"/>
          <p:cNvSpPr>
            <a:spLocks noChangeShapeType="1"/>
          </p:cNvSpPr>
          <p:nvPr/>
        </p:nvSpPr>
        <p:spPr bwMode="auto">
          <a:xfrm>
            <a:off x="3733800" y="56388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738" name="Text Box 34"/>
          <p:cNvSpPr txBox="1">
            <a:spLocks noChangeArrowheads="1"/>
          </p:cNvSpPr>
          <p:nvPr/>
        </p:nvSpPr>
        <p:spPr bwMode="auto">
          <a:xfrm>
            <a:off x="3717925" y="4994275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duality</a:t>
            </a:r>
          </a:p>
        </p:txBody>
      </p:sp>
      <p:sp>
        <p:nvSpPr>
          <p:cNvPr id="840739" name="Text Box 35"/>
          <p:cNvSpPr txBox="1">
            <a:spLocks noChangeArrowheads="1"/>
          </p:cNvSpPr>
          <p:nvPr/>
        </p:nvSpPr>
        <p:spPr bwMode="auto">
          <a:xfrm>
            <a:off x="6629400" y="4648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KF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42885" y="5354637"/>
            <a:ext cx="3249617" cy="46727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257983" y="5257800"/>
            <a:ext cx="3623896" cy="504409"/>
          </a:xfrm>
          <a:prstGeom prst="rect">
            <a:avLst/>
          </a:prstGeom>
          <a:noFill/>
          <a:ln/>
          <a:effectLst/>
        </p:spPr>
      </p:pic>
      <p:pic>
        <p:nvPicPr>
          <p:cNvPr id="840742" name="Picture 3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6096000"/>
            <a:ext cx="3513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0743" name="Line 39"/>
          <p:cNvSpPr>
            <a:spLocks noChangeShapeType="1"/>
          </p:cNvSpPr>
          <p:nvPr/>
        </p:nvSpPr>
        <p:spPr bwMode="auto">
          <a:xfrm>
            <a:off x="7239000" y="579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744" name="Text Box 40"/>
          <p:cNvSpPr txBox="1">
            <a:spLocks noChangeArrowheads="1"/>
          </p:cNvSpPr>
          <p:nvPr/>
        </p:nvSpPr>
        <p:spPr bwMode="auto">
          <a:xfrm>
            <a:off x="838200" y="4724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LQR</a:t>
            </a:r>
          </a:p>
        </p:txBody>
      </p:sp>
      <p:sp>
        <p:nvSpPr>
          <p:cNvPr id="840745" name="Text Box 41"/>
          <p:cNvSpPr txBox="1">
            <a:spLocks noChangeArrowheads="1"/>
          </p:cNvSpPr>
          <p:nvPr/>
        </p:nvSpPr>
        <p:spPr bwMode="auto">
          <a:xfrm>
            <a:off x="419100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KF</a:t>
            </a:r>
          </a:p>
        </p:txBody>
      </p:sp>
      <p:sp>
        <p:nvSpPr>
          <p:cNvPr id="840746" name="AutoShape 42"/>
          <p:cNvSpPr>
            <a:spLocks noChangeArrowheads="1"/>
          </p:cNvSpPr>
          <p:nvPr/>
        </p:nvSpPr>
        <p:spPr bwMode="auto">
          <a:xfrm>
            <a:off x="3352800" y="2057400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47" name="AutoShape 43"/>
          <p:cNvSpPr>
            <a:spLocks noChangeArrowheads="1"/>
          </p:cNvSpPr>
          <p:nvPr/>
        </p:nvSpPr>
        <p:spPr bwMode="auto">
          <a:xfrm>
            <a:off x="3352800" y="3352800"/>
            <a:ext cx="1524000" cy="152400"/>
          </a:xfrm>
          <a:prstGeom prst="rightArrow">
            <a:avLst>
              <a:gd name="adj1" fmla="val 50000"/>
              <a:gd name="adj2" fmla="val 2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4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4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4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37" grpId="0" animBg="1"/>
      <p:bldP spid="840738" grpId="0"/>
      <p:bldP spid="840743" grpId="0" animBg="1"/>
      <p:bldP spid="840745" grpId="0"/>
      <p:bldP spid="840746" grpId="0" animBg="1"/>
      <p:bldP spid="84074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F5D1-D868-4DC4-90FA-C6B8F8198D3F}" type="slidenum">
              <a:rPr lang="en-US"/>
              <a:pPr/>
              <a:t>55</a:t>
            </a:fld>
            <a:endParaRPr lang="en-US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Steady State Kalman Filter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305800" cy="5638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 dirty="0" smtClean="0">
                <a:latin typeface="Arial" charset="0"/>
              </a:rPr>
              <a:t>Theorem 1:</a:t>
            </a:r>
            <a:endParaRPr lang="en-US" b="1" dirty="0">
              <a:latin typeface="Arial" charset="0"/>
            </a:endParaRPr>
          </a:p>
          <a:p>
            <a:pPr marL="533400" indent="-533400">
              <a:buFontTx/>
              <a:buNone/>
            </a:pPr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the pair  </a:t>
            </a:r>
            <a:r>
              <a:rPr lang="en-US" b="1" i="1" dirty="0">
                <a:latin typeface="Century Schoolbook" pitchFamily="18" charset="0"/>
              </a:rPr>
              <a:t>[A,C]</a:t>
            </a:r>
            <a:r>
              <a:rPr lang="en-US" dirty="0">
                <a:latin typeface="Arial" charset="0"/>
              </a:rPr>
              <a:t>  is observable (or detectable):</a:t>
            </a:r>
          </a:p>
          <a:p>
            <a:pPr marL="533400" indent="-533400">
              <a:buFontTx/>
              <a:buNone/>
            </a:pPr>
            <a:r>
              <a:rPr lang="en-US" dirty="0">
                <a:latin typeface="Arial" charset="0"/>
              </a:rPr>
              <a:t>the solution </a:t>
            </a:r>
            <a:r>
              <a:rPr lang="en-US" dirty="0" smtClean="0">
                <a:latin typeface="Arial" charset="0"/>
              </a:rPr>
              <a:t>of </a:t>
            </a: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lnSpc>
                <a:spcPct val="70000"/>
              </a:lnSpc>
              <a:buFontTx/>
              <a:buNone/>
            </a:pPr>
            <a:endParaRPr lang="en-US" sz="2000" dirty="0" smtClean="0">
              <a:latin typeface="Arial" charset="0"/>
            </a:endParaRPr>
          </a:p>
          <a:p>
            <a:pPr marL="533400" indent="-533400">
              <a:lnSpc>
                <a:spcPct val="70000"/>
              </a:lnSpc>
              <a:buFontTx/>
              <a:buNone/>
            </a:pPr>
            <a:endParaRPr lang="en-US" sz="3600" dirty="0">
              <a:latin typeface="Arial" charset="0"/>
            </a:endParaRPr>
          </a:p>
          <a:p>
            <a:pPr marL="533400" indent="-533400">
              <a:buFontTx/>
              <a:buNone/>
            </a:pPr>
            <a:r>
              <a:rPr lang="en-US" sz="2400" dirty="0">
                <a:latin typeface="Arial" charset="0"/>
              </a:rPr>
              <a:t>Converges to a stationary solution, </a:t>
            </a:r>
            <a:r>
              <a:rPr lang="en-US" sz="2400" b="1" i="1" dirty="0" smtClean="0">
                <a:latin typeface="Century Schoolbook" pitchFamily="18" charset="0"/>
              </a:rPr>
              <a:t>M, </a:t>
            </a:r>
            <a:r>
              <a:rPr lang="en-US" sz="2400" dirty="0" smtClean="0">
                <a:latin typeface="Arial" charset="0"/>
              </a:rPr>
              <a:t>which </a:t>
            </a:r>
            <a:r>
              <a:rPr lang="en-US" sz="2400" dirty="0">
                <a:latin typeface="Arial" charset="0"/>
              </a:rPr>
              <a:t>satisfies</a:t>
            </a:r>
          </a:p>
        </p:txBody>
      </p:sp>
      <p:pic>
        <p:nvPicPr>
          <p:cNvPr id="76903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2590800"/>
            <a:ext cx="8008938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08116" y="388620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Arial" charset="0"/>
              </a:rPr>
              <a:t>with</a:t>
            </a:r>
            <a:endParaRPr lang="en-US" sz="2800" i="0" dirty="0">
              <a:latin typeface="Arial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058749" y="4038600"/>
            <a:ext cx="1551851" cy="32298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3400" y="5562600"/>
            <a:ext cx="8127431" cy="51062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CDD2-1C17-4594-9A80-EA3AEC8285F2}" type="slidenum">
              <a:rPr lang="en-US"/>
              <a:pPr/>
              <a:t>56</a:t>
            </a:fld>
            <a:endParaRPr lang="en-US"/>
          </a:p>
        </p:txBody>
      </p:sp>
      <p:sp>
        <p:nvSpPr>
          <p:cNvPr id="824329" name="Rectangle 9"/>
          <p:cNvSpPr>
            <a:spLocks noChangeArrowheads="1"/>
          </p:cNvSpPr>
          <p:nvPr/>
        </p:nvSpPr>
        <p:spPr bwMode="auto">
          <a:xfrm>
            <a:off x="457200" y="25908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Then </a:t>
            </a:r>
            <a:r>
              <a:rPr lang="en-US" b="1" dirty="0" smtClean="0">
                <a:latin typeface="Century Schoolbook" pitchFamily="18" charset="0"/>
              </a:rPr>
              <a:t>[A,C]</a:t>
            </a:r>
            <a:r>
              <a:rPr lang="en-US" dirty="0" smtClean="0">
                <a:latin typeface="Arial" charset="0"/>
              </a:rPr>
              <a:t>  is observable (or detectable) if and only if:</a:t>
            </a:r>
          </a:p>
          <a:p>
            <a:pPr marL="533400" indent="-533400"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Steady State Kalman Filter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1447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b="1" dirty="0" smtClean="0">
                <a:latin typeface="Arial" charset="0"/>
              </a:rPr>
              <a:t>Theorem 2:</a:t>
            </a:r>
            <a:endParaRPr lang="en-US" sz="2400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dirty="0" smtClean="0">
                <a:latin typeface="Arial" charset="0"/>
              </a:rPr>
              <a:t>If  the </a:t>
            </a:r>
            <a:r>
              <a:rPr lang="en-US" sz="2400" dirty="0">
                <a:latin typeface="Arial" charset="0"/>
              </a:rPr>
              <a:t>pair  </a:t>
            </a:r>
            <a:r>
              <a:rPr lang="en-US" sz="2400" b="1" i="1" dirty="0">
                <a:latin typeface="Century Schoolbook" pitchFamily="18" charset="0"/>
              </a:rPr>
              <a:t>[ A, </a:t>
            </a:r>
            <a:r>
              <a:rPr lang="en-US" sz="2400" b="1" i="1" dirty="0" err="1">
                <a:latin typeface="Century Schoolbook" pitchFamily="18" charset="0"/>
              </a:rPr>
              <a:t>B’</a:t>
            </a:r>
            <a:r>
              <a:rPr lang="en-US" sz="2400" b="1" i="1" baseline="-25000" dirty="0" err="1">
                <a:latin typeface="Century Schoolbook" pitchFamily="18" charset="0"/>
              </a:rPr>
              <a:t>w</a:t>
            </a:r>
            <a:r>
              <a:rPr lang="en-US" sz="2400" b="1" i="1" baseline="-25000" dirty="0">
                <a:latin typeface="Century Schoolbook" pitchFamily="18" charset="0"/>
              </a:rPr>
              <a:t> </a:t>
            </a:r>
            <a:r>
              <a:rPr lang="en-US" sz="2400" b="1" i="1" dirty="0">
                <a:latin typeface="Century Schoolbook" pitchFamily="18" charset="0"/>
              </a:rPr>
              <a:t>]</a:t>
            </a:r>
            <a:r>
              <a:rPr lang="en-US" sz="2400" dirty="0">
                <a:latin typeface="Arial" charset="0"/>
              </a:rPr>
              <a:t> is controllable (</a:t>
            </a:r>
            <a:r>
              <a:rPr lang="en-US" sz="2400" i="1" dirty="0">
                <a:solidFill>
                  <a:srgbClr val="0070C0"/>
                </a:solidFill>
                <a:latin typeface="Arial" charset="0"/>
              </a:rPr>
              <a:t>or stabilizable</a:t>
            </a:r>
            <a:r>
              <a:rPr lang="en-US" sz="2400" dirty="0">
                <a:latin typeface="Arial" charset="0"/>
              </a:rPr>
              <a:t>), where</a:t>
            </a:r>
          </a:p>
          <a:p>
            <a:pPr marL="533400" indent="-533400">
              <a:buFontTx/>
              <a:buNone/>
            </a:pPr>
            <a:endParaRPr lang="en-US" sz="2400" dirty="0">
              <a:latin typeface="Arial" charset="0"/>
            </a:endParaRPr>
          </a:p>
        </p:txBody>
      </p:sp>
      <p:pic>
        <p:nvPicPr>
          <p:cNvPr id="82432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1981200"/>
            <a:ext cx="23812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33528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 smtClean="0">
                <a:latin typeface="Arial" charset="0"/>
              </a:rPr>
              <a:t>1) The solution of </a:t>
            </a:r>
          </a:p>
          <a:p>
            <a:pPr marL="533400" indent="-533400">
              <a:buFontTx/>
              <a:buNone/>
            </a:pPr>
            <a:endParaRPr lang="en-US" dirty="0" smtClean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 smtClean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 smtClean="0">
              <a:latin typeface="Arial" charset="0"/>
            </a:endParaRPr>
          </a:p>
          <a:p>
            <a:pPr marL="533400" indent="-533400">
              <a:lnSpc>
                <a:spcPct val="70000"/>
              </a:lnSpc>
              <a:buFontTx/>
              <a:buNone/>
            </a:pPr>
            <a:endParaRPr lang="en-US" sz="3600" dirty="0" smtClean="0">
              <a:latin typeface="Arial" charset="0"/>
            </a:endParaRPr>
          </a:p>
          <a:p>
            <a:pPr marL="533400" indent="-533400">
              <a:buFontTx/>
              <a:buNone/>
            </a:pPr>
            <a:r>
              <a:rPr lang="en-US" sz="2000" dirty="0" smtClean="0">
                <a:latin typeface="Arial" charset="0"/>
              </a:rPr>
              <a:t>Converges to a </a:t>
            </a:r>
            <a:r>
              <a:rPr lang="en-US" sz="2000" b="1" u="sng" dirty="0" smtClean="0">
                <a:latin typeface="Arial" charset="0"/>
              </a:rPr>
              <a:t>unique</a:t>
            </a:r>
            <a:r>
              <a:rPr lang="en-US" sz="2000" dirty="0" smtClean="0">
                <a:latin typeface="Arial" charset="0"/>
              </a:rPr>
              <a:t> stationary solution</a:t>
            </a:r>
            <a:r>
              <a:rPr lang="en-US" sz="2000" b="1" dirty="0" smtClean="0">
                <a:latin typeface="Century Schoolbook" pitchFamily="18" charset="0"/>
              </a:rPr>
              <a:t> M</a:t>
            </a:r>
            <a:r>
              <a:rPr lang="en-US" sz="2000" dirty="0" smtClean="0">
                <a:latin typeface="Arial" charset="0"/>
              </a:rPr>
              <a:t>, which satisfies</a:t>
            </a:r>
          </a:p>
          <a:p>
            <a:pPr marL="533400" indent="-533400">
              <a:spcBef>
                <a:spcPct val="20000"/>
              </a:spcBef>
            </a:pPr>
            <a:endParaRPr lang="en-US" dirty="0" smtClean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</p:txBody>
      </p:sp>
      <p:pic>
        <p:nvPicPr>
          <p:cNvPr id="13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3886200"/>
            <a:ext cx="6553200" cy="96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696200" y="4724400"/>
            <a:ext cx="1203198" cy="25569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65383" y="6019800"/>
            <a:ext cx="8127431" cy="51062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9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CDD2-1C17-4594-9A80-EA3AEC8285F2}" type="slidenum">
              <a:rPr lang="en-US"/>
              <a:pPr/>
              <a:t>57</a:t>
            </a:fld>
            <a:endParaRPr lang="en-US"/>
          </a:p>
        </p:txBody>
      </p:sp>
      <p:sp>
        <p:nvSpPr>
          <p:cNvPr id="824329" name="Rectangle 9"/>
          <p:cNvSpPr>
            <a:spLocks noChangeArrowheads="1"/>
          </p:cNvSpPr>
          <p:nvPr/>
        </p:nvSpPr>
        <p:spPr bwMode="auto">
          <a:xfrm>
            <a:off x="685800" y="2133600"/>
            <a:ext cx="655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3200" b="1" dirty="0" smtClean="0">
                <a:latin typeface="Century Schoolbook" pitchFamily="18" charset="0"/>
              </a:rPr>
              <a:t>2)	M</a:t>
            </a:r>
            <a:r>
              <a:rPr lang="en-US" sz="2800" i="0" dirty="0" smtClean="0">
                <a:latin typeface="Arial" charset="0"/>
              </a:rPr>
              <a:t> </a:t>
            </a:r>
            <a:r>
              <a:rPr lang="en-US" sz="2800" i="0" dirty="0">
                <a:latin typeface="Arial" charset="0"/>
              </a:rPr>
              <a:t>is positive </a:t>
            </a:r>
            <a:r>
              <a:rPr lang="en-US" sz="2800" i="0" dirty="0" smtClean="0">
                <a:latin typeface="Arial" charset="0"/>
              </a:rPr>
              <a:t>definite (</a:t>
            </a:r>
            <a:r>
              <a:rPr lang="en-US" sz="2800" dirty="0" smtClean="0">
                <a:solidFill>
                  <a:srgbClr val="0070C0"/>
                </a:solidFill>
                <a:latin typeface="Arial" charset="0"/>
              </a:rPr>
              <a:t>semi-definite</a:t>
            </a:r>
            <a:r>
              <a:rPr lang="en-US" sz="2800" i="0" dirty="0" smtClean="0">
                <a:latin typeface="Arial" charset="0"/>
              </a:rPr>
              <a:t>)</a:t>
            </a: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Steady State Kalman Filter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1447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b="1" dirty="0" smtClean="0">
                <a:latin typeface="Arial" charset="0"/>
              </a:rPr>
              <a:t>Theorem 2: (continuation)</a:t>
            </a:r>
            <a:endParaRPr lang="en-US" sz="2400" b="1" dirty="0">
              <a:latin typeface="Arial" charset="0"/>
            </a:endParaRPr>
          </a:p>
        </p:txBody>
      </p:sp>
      <p:pic>
        <p:nvPicPr>
          <p:cNvPr id="82432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3657600"/>
            <a:ext cx="2683698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4330" name="Rectangle 10"/>
          <p:cNvSpPr>
            <a:spLocks noChangeArrowheads="1"/>
          </p:cNvSpPr>
          <p:nvPr/>
        </p:nvSpPr>
        <p:spPr bwMode="auto">
          <a:xfrm>
            <a:off x="762000" y="3581400"/>
            <a:ext cx="655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 smtClean="0">
                <a:latin typeface="Arial" charset="0"/>
              </a:rPr>
              <a:t>3)	The </a:t>
            </a:r>
            <a:r>
              <a:rPr lang="en-US" sz="2800" i="0" dirty="0">
                <a:latin typeface="Arial" charset="0"/>
              </a:rPr>
              <a:t>close loop matrix </a:t>
            </a:r>
          </a:p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Arial" charset="0"/>
              </a:rPr>
              <a:t>	is </a:t>
            </a:r>
            <a:r>
              <a:rPr lang="en-US" sz="2800" b="1" i="0" dirty="0" smtClean="0">
                <a:latin typeface="Arial" charset="0"/>
              </a:rPr>
              <a:t>Schur</a:t>
            </a:r>
            <a:r>
              <a:rPr lang="en-US" sz="2800" i="0" dirty="0" smtClean="0">
                <a:latin typeface="Arial" charset="0"/>
              </a:rPr>
              <a:t>          </a:t>
            </a: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</p:txBody>
      </p:sp>
      <p:pic>
        <p:nvPicPr>
          <p:cNvPr id="82433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5029200"/>
            <a:ext cx="439394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9" grpId="0"/>
      <p:bldP spid="82433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EBA-5D54-42F3-8B68-38986181B35A}" type="slidenum">
              <a:rPr lang="en-US"/>
              <a:pPr/>
              <a:t>58</a:t>
            </a:fld>
            <a:endParaRPr lang="en-US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Steady State Kalman Filter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 dirty="0" smtClean="0">
                <a:latin typeface="Arial" charset="0"/>
              </a:rPr>
              <a:t>Theorem 3: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Under </a:t>
            </a:r>
            <a:r>
              <a:rPr lang="en-US" dirty="0">
                <a:latin typeface="Arial" charset="0"/>
              </a:rPr>
              <a:t>stationary noise and the conditions </a:t>
            </a:r>
            <a:r>
              <a:rPr lang="en-US" dirty="0" smtClean="0">
                <a:latin typeface="Arial" charset="0"/>
              </a:rPr>
              <a:t>in theorems 1</a:t>
            </a:r>
            <a:r>
              <a:rPr lang="en-US" dirty="0">
                <a:latin typeface="Arial" charset="0"/>
              </a:rPr>
              <a:t>) and 2),</a:t>
            </a:r>
          </a:p>
          <a:p>
            <a:pPr marL="533400" indent="-533400">
              <a:buFontTx/>
              <a:buNone/>
            </a:pPr>
            <a:endParaRPr lang="en-US" sz="1100" dirty="0" smtClean="0">
              <a:latin typeface="Arial" charset="0"/>
            </a:endParaRPr>
          </a:p>
          <a:p>
            <a:pPr marL="533400" indent="-533400">
              <a:buFontTx/>
              <a:buNone/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observer </a:t>
            </a:r>
            <a:r>
              <a:rPr lang="en-US" dirty="0" smtClean="0">
                <a:latin typeface="Arial" charset="0"/>
              </a:rPr>
              <a:t>a-priori residual (innovations)</a:t>
            </a: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1800" dirty="0" smtClean="0">
              <a:latin typeface="Arial" charset="0"/>
            </a:endParaRPr>
          </a:p>
          <a:p>
            <a:pPr marL="533400" indent="-533400">
              <a:buFontTx/>
              <a:buNone/>
            </a:pPr>
            <a:r>
              <a:rPr lang="en-US" dirty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s  white  </a:t>
            </a:r>
            <a:endParaRPr lang="en-US" dirty="0">
              <a:latin typeface="Arial" charset="0"/>
            </a:endParaRPr>
          </a:p>
        </p:txBody>
      </p:sp>
      <p:pic>
        <p:nvPicPr>
          <p:cNvPr id="77107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7338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108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5638800"/>
            <a:ext cx="70627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1084" name="Rectangle 12"/>
          <p:cNvSpPr>
            <a:spLocks noChangeArrowheads="1"/>
          </p:cNvSpPr>
          <p:nvPr/>
        </p:nvSpPr>
        <p:spPr bwMode="auto">
          <a:xfrm>
            <a:off x="609600" y="5105400"/>
            <a:ext cx="78486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8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31EC-0AA7-453D-B154-5518CE79B3C3}" type="slidenum">
              <a:rPr lang="en-US"/>
              <a:pPr/>
              <a:t>59</a:t>
            </a:fld>
            <a:endParaRPr lang="en-US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KF as an innovations filter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8153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We will assume, without loss of generality that the </a:t>
            </a:r>
            <a:r>
              <a:rPr lang="en-US" sz="2400" dirty="0" smtClean="0"/>
              <a:t>control input </a:t>
            </a:r>
            <a:r>
              <a:rPr lang="en-US" sz="2400" dirty="0"/>
              <a:t>is zero, I.e.</a:t>
            </a:r>
          </a:p>
          <a:p>
            <a:pPr>
              <a:buFontTx/>
              <a:buNone/>
            </a:pP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dirty="0"/>
          </a:p>
        </p:txBody>
      </p:sp>
      <p:pic>
        <p:nvPicPr>
          <p:cNvPr id="79053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8475" y="5105400"/>
            <a:ext cx="56070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0538" name="Rectangle 10"/>
          <p:cNvSpPr>
            <a:spLocks noChangeArrowheads="1"/>
          </p:cNvSpPr>
          <p:nvPr/>
        </p:nvSpPr>
        <p:spPr bwMode="auto">
          <a:xfrm>
            <a:off x="685800" y="3962400"/>
            <a:ext cx="1373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Plant:</a:t>
            </a:r>
          </a:p>
        </p:txBody>
      </p:sp>
      <p:pic>
        <p:nvPicPr>
          <p:cNvPr id="79054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2590800"/>
            <a:ext cx="15192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0542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53000" y="2590800"/>
            <a:ext cx="20732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302-78BE-476F-97B0-BEB4010E6370}" type="slidenum">
              <a:rPr lang="en-US"/>
              <a:pPr/>
              <a:t>6</a:t>
            </a:fld>
            <a:endParaRPr lang="en-US"/>
          </a:p>
        </p:txBody>
      </p:sp>
      <p:sp>
        <p:nvSpPr>
          <p:cNvPr id="765954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 Solution </a:t>
            </a:r>
            <a:r>
              <a:rPr lang="en-US" dirty="0" smtClean="0"/>
              <a:t>V-1 (review)</a:t>
            </a:r>
            <a:endParaRPr lang="en-US" dirty="0"/>
          </a:p>
        </p:txBody>
      </p:sp>
      <p:sp>
        <p:nvSpPr>
          <p:cNvPr id="765956" name="Rectangle 4"/>
          <p:cNvSpPr>
            <a:spLocks noChangeArrowheads="1"/>
          </p:cNvSpPr>
          <p:nvPr/>
        </p:nvSpPr>
        <p:spPr bwMode="auto">
          <a:xfrm>
            <a:off x="228600" y="4114800"/>
            <a:ext cx="8686800" cy="2438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6595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5257800"/>
            <a:ext cx="847725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5959" name="Rectangle 7"/>
          <p:cNvSpPr>
            <a:spLocks noChangeArrowheads="1"/>
          </p:cNvSpPr>
          <p:nvPr/>
        </p:nvSpPr>
        <p:spPr bwMode="auto">
          <a:xfrm>
            <a:off x="381000" y="914400"/>
            <a:ext cx="649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>
                <a:latin typeface="Arial" charset="0"/>
              </a:rPr>
              <a:t>A-posteriori</a:t>
            </a:r>
            <a:r>
              <a:rPr lang="en-US" sz="2800" i="0">
                <a:latin typeface="Arial" charset="0"/>
              </a:rPr>
              <a:t> </a:t>
            </a:r>
            <a:r>
              <a:rPr lang="en-US" sz="2800" b="1" i="0">
                <a:latin typeface="Arial" charset="0"/>
              </a:rPr>
              <a:t>state observer structure:</a:t>
            </a:r>
          </a:p>
        </p:txBody>
      </p:sp>
      <p:sp>
        <p:nvSpPr>
          <p:cNvPr id="765962" name="Rectangle 10"/>
          <p:cNvSpPr>
            <a:spLocks noChangeArrowheads="1"/>
          </p:cNvSpPr>
          <p:nvPr/>
        </p:nvSpPr>
        <p:spPr bwMode="auto">
          <a:xfrm>
            <a:off x="304800" y="1600200"/>
            <a:ext cx="86106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6596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32004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596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2514600"/>
            <a:ext cx="5257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5967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1828800"/>
            <a:ext cx="49577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5968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4400" y="4343400"/>
            <a:ext cx="6786563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1FD4-C3C6-4FD9-8C6C-4D4054B8C61E}" type="slidenum">
              <a:rPr lang="en-US"/>
              <a:pPr/>
              <a:t>60</a:t>
            </a:fld>
            <a:endParaRPr 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077200" cy="1143000"/>
          </a:xfrm>
        </p:spPr>
        <p:txBody>
          <a:bodyPr/>
          <a:lstStyle/>
          <a:p>
            <a:r>
              <a:rPr lang="en-US" dirty="0"/>
              <a:t>KF as </a:t>
            </a:r>
            <a:r>
              <a:rPr lang="en-US" dirty="0" smtClean="0"/>
              <a:t>an </a:t>
            </a:r>
            <a:r>
              <a:rPr lang="en-US" dirty="0"/>
              <a:t>innovations (whitening) filter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z="2400" b="1"/>
              <a:t> </a:t>
            </a:r>
          </a:p>
        </p:txBody>
      </p:sp>
      <p:pic>
        <p:nvPicPr>
          <p:cNvPr id="8591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9812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9141" name="Oval 5"/>
          <p:cNvSpPr>
            <a:spLocks noChangeArrowheads="1"/>
          </p:cNvSpPr>
          <p:nvPr/>
        </p:nvSpPr>
        <p:spPr bwMode="auto">
          <a:xfrm>
            <a:off x="304800" y="15240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2" name="Oval 6"/>
          <p:cNvSpPr>
            <a:spLocks noChangeArrowheads="1"/>
          </p:cNvSpPr>
          <p:nvPr/>
        </p:nvSpPr>
        <p:spPr bwMode="auto">
          <a:xfrm>
            <a:off x="7848600" y="16764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3" name="Oval 7"/>
          <p:cNvSpPr>
            <a:spLocks noChangeArrowheads="1"/>
          </p:cNvSpPr>
          <p:nvPr/>
        </p:nvSpPr>
        <p:spPr bwMode="auto">
          <a:xfrm>
            <a:off x="3962400" y="1905000"/>
            <a:ext cx="609600" cy="3505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4" name="Text Box 8"/>
          <p:cNvSpPr txBox="1">
            <a:spLocks noChangeArrowheads="1"/>
          </p:cNvSpPr>
          <p:nvPr/>
        </p:nvSpPr>
        <p:spPr bwMode="auto">
          <a:xfrm>
            <a:off x="228600" y="5181600"/>
            <a:ext cx="1665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White noise</a:t>
            </a:r>
          </a:p>
          <a:p>
            <a:r>
              <a:rPr lang="en-US" b="1">
                <a:solidFill>
                  <a:schemeClr val="accent2"/>
                </a:solidFill>
              </a:rPr>
              <a:t>input</a:t>
            </a:r>
          </a:p>
        </p:txBody>
      </p:sp>
      <p:sp>
        <p:nvSpPr>
          <p:cNvPr id="859145" name="Text Box 9"/>
          <p:cNvSpPr txBox="1">
            <a:spLocks noChangeArrowheads="1"/>
          </p:cNvSpPr>
          <p:nvPr/>
        </p:nvSpPr>
        <p:spPr bwMode="auto">
          <a:xfrm>
            <a:off x="3352800" y="5562600"/>
            <a:ext cx="1919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Colored noise</a:t>
            </a:r>
          </a:p>
          <a:p>
            <a:r>
              <a:rPr lang="en-US" b="1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859146" name="Text Box 10"/>
          <p:cNvSpPr txBox="1">
            <a:spLocks noChangeArrowheads="1"/>
          </p:cNvSpPr>
          <p:nvPr/>
        </p:nvSpPr>
        <p:spPr bwMode="auto">
          <a:xfrm>
            <a:off x="7239000" y="5334000"/>
            <a:ext cx="1665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White noise</a:t>
            </a:r>
          </a:p>
          <a:p>
            <a:r>
              <a:rPr lang="en-US" b="1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859147" name="Text Box 11"/>
          <p:cNvSpPr txBox="1">
            <a:spLocks noChangeArrowheads="1"/>
          </p:cNvSpPr>
          <p:nvPr/>
        </p:nvSpPr>
        <p:spPr bwMode="auto">
          <a:xfrm>
            <a:off x="1905000" y="1600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plant</a:t>
            </a:r>
          </a:p>
        </p:txBody>
      </p:sp>
      <p:sp>
        <p:nvSpPr>
          <p:cNvPr id="859148" name="Text Box 12"/>
          <p:cNvSpPr txBox="1">
            <a:spLocks noChangeArrowheads="1"/>
          </p:cNvSpPr>
          <p:nvPr/>
        </p:nvSpPr>
        <p:spPr bwMode="auto">
          <a:xfrm>
            <a:off x="5715000" y="251460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Kalman filter</a:t>
            </a:r>
          </a:p>
        </p:txBody>
      </p:sp>
      <p:pic>
        <p:nvPicPr>
          <p:cNvPr id="859149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9000" y="6248400"/>
            <a:ext cx="168592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9150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248400"/>
            <a:ext cx="104298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5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5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5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5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5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1" grpId="0" animBg="1"/>
      <p:bldP spid="859142" grpId="0" animBg="1"/>
      <p:bldP spid="859143" grpId="0" animBg="1"/>
      <p:bldP spid="859144" grpId="0"/>
      <p:bldP spid="859145" grpId="0"/>
      <p:bldP spid="85914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FFCB-1C6A-4C3A-821C-D83A60F5F922}" type="slidenum">
              <a:rPr lang="en-US"/>
              <a:pPr/>
              <a:t>61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b="1" i="1" dirty="0" smtClean="0">
                <a:solidFill>
                  <a:schemeClr val="tx1"/>
                </a:solidFill>
                <a:latin typeface="Century Schoolbook" pitchFamily="18" charset="0"/>
                <a:ea typeface="+mn-ea"/>
                <a:cs typeface="+mn-cs"/>
              </a:rPr>
              <a:t>Y(k)</a:t>
            </a:r>
            <a:r>
              <a:rPr lang="en-US" dirty="0" smtClean="0"/>
              <a:t> is colored noise</a:t>
            </a:r>
            <a:endParaRPr lang="en-US" dirty="0"/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Plant:</a:t>
            </a:r>
          </a:p>
        </p:txBody>
      </p:sp>
      <p:pic>
        <p:nvPicPr>
          <p:cNvPr id="79360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3505200"/>
            <a:ext cx="8513763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360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9400" y="1524000"/>
            <a:ext cx="49657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36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0" y="6324600"/>
            <a:ext cx="2816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93611" name="Group 11"/>
          <p:cNvGrpSpPr>
            <a:grpSpLocks/>
          </p:cNvGrpSpPr>
          <p:nvPr/>
        </p:nvGrpSpPr>
        <p:grpSpPr bwMode="auto">
          <a:xfrm>
            <a:off x="3200400" y="4876800"/>
            <a:ext cx="1219200" cy="685800"/>
            <a:chOff x="1056" y="1944"/>
            <a:chExt cx="768" cy="432"/>
          </a:xfrm>
        </p:grpSpPr>
        <p:sp>
          <p:nvSpPr>
            <p:cNvPr id="793610" name="Rectangle 10"/>
            <p:cNvSpPr>
              <a:spLocks noChangeArrowheads="1"/>
            </p:cNvSpPr>
            <p:nvPr/>
          </p:nvSpPr>
          <p:spPr bwMode="auto">
            <a:xfrm>
              <a:off x="1056" y="1944"/>
              <a:ext cx="76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93609" name="Picture 9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104" y="2010"/>
              <a:ext cx="672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9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04DF-4484-4BD4-84B6-6F32F25325B5}" type="slidenum">
              <a:rPr lang="en-US"/>
              <a:pPr/>
              <a:t>62</a:t>
            </a:fld>
            <a:endParaRPr 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b="1" i="1" dirty="0" smtClean="0">
                <a:solidFill>
                  <a:schemeClr val="tx1"/>
                </a:solidFill>
                <a:latin typeface="Century Schoolbook" pitchFamily="18" charset="0"/>
              </a:rPr>
              <a:t>Y(k)</a:t>
            </a:r>
            <a:r>
              <a:rPr lang="en-US" dirty="0" smtClean="0"/>
              <a:t> is colored noise</a:t>
            </a:r>
            <a:endParaRPr lang="en-US" dirty="0"/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Plant:</a:t>
            </a:r>
          </a:p>
        </p:txBody>
      </p:sp>
      <p:pic>
        <p:nvPicPr>
          <p:cNvPr id="79156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2590800"/>
            <a:ext cx="2816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156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3733800"/>
            <a:ext cx="5387975" cy="231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156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1676400"/>
            <a:ext cx="49085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4D20-C515-4BEE-960D-8BD9336FFFA6}" type="slidenum">
              <a:rPr lang="en-US"/>
              <a:pPr/>
              <a:t>63</a:t>
            </a:fld>
            <a:endParaRPr lang="en-US"/>
          </a:p>
        </p:txBody>
      </p:sp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KF as an innovations filter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A-priori KF:</a:t>
            </a:r>
          </a:p>
        </p:txBody>
      </p:sp>
      <p:pic>
        <p:nvPicPr>
          <p:cNvPr id="79258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733800"/>
            <a:ext cx="860425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258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25700" y="3071813"/>
            <a:ext cx="4291013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2587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19250" y="1981200"/>
            <a:ext cx="5905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92589" name="Group 13"/>
          <p:cNvGrpSpPr>
            <a:grpSpLocks/>
          </p:cNvGrpSpPr>
          <p:nvPr/>
        </p:nvGrpSpPr>
        <p:grpSpPr bwMode="auto">
          <a:xfrm>
            <a:off x="4572000" y="5410200"/>
            <a:ext cx="1219200" cy="685800"/>
            <a:chOff x="1056" y="1944"/>
            <a:chExt cx="768" cy="432"/>
          </a:xfrm>
        </p:grpSpPr>
        <p:sp>
          <p:nvSpPr>
            <p:cNvPr id="792590" name="Rectangle 14"/>
            <p:cNvSpPr>
              <a:spLocks noChangeArrowheads="1"/>
            </p:cNvSpPr>
            <p:nvPr/>
          </p:nvSpPr>
          <p:spPr bwMode="auto">
            <a:xfrm>
              <a:off x="1056" y="1944"/>
              <a:ext cx="76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92591" name="Picture 15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104" y="2010"/>
              <a:ext cx="672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792592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" y="6324600"/>
            <a:ext cx="23622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9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743F-1483-4914-B4A9-73A478189B4B}" type="slidenum">
              <a:rPr lang="en-US"/>
              <a:pPr/>
              <a:t>64</a:t>
            </a:fld>
            <a:endParaRPr lang="en-US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KF as an innovations filter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A-priori KF:</a:t>
            </a:r>
          </a:p>
        </p:txBody>
      </p:sp>
      <p:pic>
        <p:nvPicPr>
          <p:cNvPr id="79463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1905000"/>
            <a:ext cx="55784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463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2743200"/>
            <a:ext cx="2816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46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3505200"/>
            <a:ext cx="6316663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B94-2509-451E-BC0D-8F72FE4712AB}" type="slidenum">
              <a:rPr lang="en-US"/>
              <a:pPr/>
              <a:t>65</a:t>
            </a:fld>
            <a:endParaRPr 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KF as an innovations filter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Plant</a:t>
            </a:r>
          </a:p>
          <a:p>
            <a:endParaRPr lang="en-US" sz="2400" b="1"/>
          </a:p>
          <a:p>
            <a:r>
              <a:rPr lang="en-US" sz="2400" b="1"/>
              <a:t>A-priori KF:</a:t>
            </a:r>
          </a:p>
          <a:p>
            <a:endParaRPr lang="en-US" sz="2400" b="1"/>
          </a:p>
        </p:txBody>
      </p:sp>
      <p:pic>
        <p:nvPicPr>
          <p:cNvPr id="7956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3528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565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1143000"/>
            <a:ext cx="56705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565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2514600"/>
            <a:ext cx="5257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95662" name="Group 14"/>
          <p:cNvGrpSpPr>
            <a:grpSpLocks/>
          </p:cNvGrpSpPr>
          <p:nvPr/>
        </p:nvGrpSpPr>
        <p:grpSpPr bwMode="auto">
          <a:xfrm>
            <a:off x="4572000" y="3733800"/>
            <a:ext cx="4343400" cy="2895600"/>
            <a:chOff x="2880" y="2352"/>
            <a:chExt cx="2736" cy="1824"/>
          </a:xfrm>
        </p:grpSpPr>
        <p:sp>
          <p:nvSpPr>
            <p:cNvPr id="795659" name="Rectangle 11"/>
            <p:cNvSpPr>
              <a:spLocks noChangeArrowheads="1"/>
            </p:cNvSpPr>
            <p:nvPr/>
          </p:nvSpPr>
          <p:spPr bwMode="auto">
            <a:xfrm>
              <a:off x="3072" y="2352"/>
              <a:ext cx="2544" cy="18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660" name="Rectangle 12"/>
            <p:cNvSpPr>
              <a:spLocks noChangeArrowheads="1"/>
            </p:cNvSpPr>
            <p:nvPr/>
          </p:nvSpPr>
          <p:spPr bwMode="auto">
            <a:xfrm>
              <a:off x="2976" y="2688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661" name="Rectangle 13"/>
            <p:cNvSpPr>
              <a:spLocks noChangeArrowheads="1"/>
            </p:cNvSpPr>
            <p:nvPr/>
          </p:nvSpPr>
          <p:spPr bwMode="auto">
            <a:xfrm>
              <a:off x="2880" y="3168"/>
              <a:ext cx="336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7BD1-A7DA-45D3-A994-389D2918F915}" type="slidenum">
              <a:rPr lang="en-US"/>
              <a:pPr/>
              <a:t>66</a:t>
            </a:fld>
            <a:endParaRPr lang="en-US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  <a:latin typeface="Century Schoolbook" pitchFamily="18" charset="0"/>
              </a:rPr>
              <a:t>Y(k) </a:t>
            </a:r>
            <a:r>
              <a:rPr lang="en-US" dirty="0" smtClean="0"/>
              <a:t>Power spectrum </a:t>
            </a:r>
            <a:endParaRPr lang="en-US" dirty="0"/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Power spectrum  of</a:t>
            </a:r>
          </a:p>
        </p:txBody>
      </p:sp>
      <p:pic>
        <p:nvPicPr>
          <p:cNvPr id="7977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914400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7720" name="Picture 2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3048000"/>
            <a:ext cx="5029200" cy="1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7723" name="Picture 2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2800" y="1752600"/>
            <a:ext cx="52038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7724" name="AutoShape 28"/>
          <p:cNvSpPr>
            <a:spLocks/>
          </p:cNvSpPr>
          <p:nvPr/>
        </p:nvSpPr>
        <p:spPr bwMode="auto">
          <a:xfrm rot="5400000">
            <a:off x="5676900" y="952500"/>
            <a:ext cx="609600" cy="2819400"/>
          </a:xfrm>
          <a:prstGeom prst="rightBrace">
            <a:avLst>
              <a:gd name="adj1" fmla="val 3854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97726" name="Picture 3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38800" y="2819400"/>
            <a:ext cx="86518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7728" name="Oval 32"/>
          <p:cNvSpPr>
            <a:spLocks noChangeArrowheads="1"/>
          </p:cNvSpPr>
          <p:nvPr/>
        </p:nvSpPr>
        <p:spPr bwMode="auto">
          <a:xfrm>
            <a:off x="609600" y="2819400"/>
            <a:ext cx="838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7729" name="Oval 33"/>
          <p:cNvSpPr>
            <a:spLocks noChangeArrowheads="1"/>
          </p:cNvSpPr>
          <p:nvPr/>
        </p:nvSpPr>
        <p:spPr bwMode="auto">
          <a:xfrm>
            <a:off x="609600" y="3733800"/>
            <a:ext cx="838200" cy="7620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7730" name="AutoShape 34"/>
          <p:cNvSpPr>
            <a:spLocks noChangeArrowheads="1"/>
          </p:cNvSpPr>
          <p:nvPr/>
        </p:nvSpPr>
        <p:spPr bwMode="auto">
          <a:xfrm rot="-5400000">
            <a:off x="762000" y="4800600"/>
            <a:ext cx="1066800" cy="13716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7731" name="Text Box 35"/>
          <p:cNvSpPr txBox="1">
            <a:spLocks noChangeArrowheads="1"/>
          </p:cNvSpPr>
          <p:nvPr/>
        </p:nvSpPr>
        <p:spPr bwMode="auto">
          <a:xfrm>
            <a:off x="2212975" y="5562600"/>
            <a:ext cx="4718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entury Schoolbook" pitchFamily="18" charset="0"/>
              </a:rPr>
              <a:t>w(k)</a:t>
            </a:r>
            <a:r>
              <a:rPr lang="en-US" i="0">
                <a:latin typeface="Arial" charset="0"/>
              </a:rPr>
              <a:t> and </a:t>
            </a:r>
            <a:r>
              <a:rPr lang="en-US" sz="2800" b="1"/>
              <a:t>v(k)</a:t>
            </a:r>
            <a:r>
              <a:rPr lang="en-US"/>
              <a:t> </a:t>
            </a:r>
            <a:r>
              <a:rPr lang="en-US" i="0">
                <a:latin typeface="Arial" charset="0"/>
              </a:rPr>
              <a:t>are uncorrelated!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9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9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9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24" grpId="0" animBg="1"/>
      <p:bldP spid="797728" grpId="0" animBg="1"/>
      <p:bldP spid="797729" grpId="0" animBg="1"/>
      <p:bldP spid="797730" grpId="0" animBg="1"/>
      <p:bldP spid="79773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65E8-5196-421B-BA38-9CAC8BF6C5D2}" type="slidenum">
              <a:rPr lang="en-US"/>
              <a:pPr/>
              <a:t>67</a:t>
            </a:fld>
            <a:endParaRPr 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  <a:latin typeface="Century Schoolbook" pitchFamily="18" charset="0"/>
              </a:rPr>
              <a:t>Y(k) </a:t>
            </a:r>
            <a:r>
              <a:rPr lang="en-US" dirty="0" smtClean="0"/>
              <a:t>Power spectrum </a:t>
            </a:r>
            <a:endParaRPr lang="en-US" dirty="0"/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Power spectrum  of</a:t>
            </a:r>
          </a:p>
        </p:txBody>
      </p:sp>
      <p:pic>
        <p:nvPicPr>
          <p:cNvPr id="84480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914400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480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3048000"/>
            <a:ext cx="5029200" cy="1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480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2800" y="1752600"/>
            <a:ext cx="52038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4807" name="AutoShape 7"/>
          <p:cNvSpPr>
            <a:spLocks/>
          </p:cNvSpPr>
          <p:nvPr/>
        </p:nvSpPr>
        <p:spPr bwMode="auto">
          <a:xfrm rot="5400000">
            <a:off x="5676900" y="952500"/>
            <a:ext cx="609600" cy="2819400"/>
          </a:xfrm>
          <a:prstGeom prst="rightBrace">
            <a:avLst>
              <a:gd name="adj1" fmla="val 3854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44808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38800" y="2819400"/>
            <a:ext cx="86518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4809" name="Oval 9"/>
          <p:cNvSpPr>
            <a:spLocks noChangeArrowheads="1"/>
          </p:cNvSpPr>
          <p:nvPr/>
        </p:nvSpPr>
        <p:spPr bwMode="auto">
          <a:xfrm>
            <a:off x="609600" y="2819400"/>
            <a:ext cx="838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810" name="Oval 10"/>
          <p:cNvSpPr>
            <a:spLocks noChangeArrowheads="1"/>
          </p:cNvSpPr>
          <p:nvPr/>
        </p:nvSpPr>
        <p:spPr bwMode="auto">
          <a:xfrm>
            <a:off x="3352800" y="3733800"/>
            <a:ext cx="838200" cy="7620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811" name="AutoShape 11"/>
          <p:cNvSpPr>
            <a:spLocks noChangeArrowheads="1"/>
          </p:cNvSpPr>
          <p:nvPr/>
        </p:nvSpPr>
        <p:spPr bwMode="auto">
          <a:xfrm rot="-5400000">
            <a:off x="762000" y="4800600"/>
            <a:ext cx="1066800" cy="13716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812" name="Text Box 12"/>
          <p:cNvSpPr txBox="1">
            <a:spLocks noChangeArrowheads="1"/>
          </p:cNvSpPr>
          <p:nvPr/>
        </p:nvSpPr>
        <p:spPr bwMode="auto">
          <a:xfrm>
            <a:off x="2212975" y="5562600"/>
            <a:ext cx="5451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entury Schoolbook" pitchFamily="18" charset="0"/>
              </a:rPr>
              <a:t>y</a:t>
            </a:r>
            <a:r>
              <a:rPr lang="en-US" sz="2800" b="1" baseline="-25000">
                <a:latin typeface="Century Schoolbook" pitchFamily="18" charset="0"/>
              </a:rPr>
              <a:t>w</a:t>
            </a:r>
            <a:r>
              <a:rPr lang="en-US" sz="2800" b="1">
                <a:latin typeface="Century Schoolbook" pitchFamily="18" charset="0"/>
              </a:rPr>
              <a:t>(k)</a:t>
            </a:r>
            <a:r>
              <a:rPr lang="en-US" i="0">
                <a:latin typeface="Arial" charset="0"/>
              </a:rPr>
              <a:t> and </a:t>
            </a:r>
            <a:r>
              <a:rPr lang="en-US" sz="2800" b="1"/>
              <a:t>v(k)</a:t>
            </a:r>
            <a:r>
              <a:rPr lang="en-US"/>
              <a:t> </a:t>
            </a:r>
            <a:r>
              <a:rPr lang="en-US" i="0">
                <a:latin typeface="Arial" charset="0"/>
              </a:rPr>
              <a:t>are also uncorrelated! </a:t>
            </a:r>
          </a:p>
        </p:txBody>
      </p:sp>
      <p:sp>
        <p:nvSpPr>
          <p:cNvPr id="844813" name="AutoShape 13"/>
          <p:cNvSpPr>
            <a:spLocks noChangeArrowheads="1"/>
          </p:cNvSpPr>
          <p:nvPr/>
        </p:nvSpPr>
        <p:spPr bwMode="auto">
          <a:xfrm>
            <a:off x="3581400" y="4648200"/>
            <a:ext cx="381000" cy="838200"/>
          </a:xfrm>
          <a:prstGeom prst="up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DB2-5C62-4E1A-BF88-592CE0F8937D}" type="slidenum">
              <a:rPr lang="en-US"/>
              <a:pPr/>
              <a:t>68</a:t>
            </a:fld>
            <a:endParaRPr lang="en-US"/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  <a:latin typeface="Century Schoolbook" pitchFamily="18" charset="0"/>
              </a:rPr>
              <a:t>Y(k) </a:t>
            </a:r>
            <a:r>
              <a:rPr lang="en-US" dirty="0" smtClean="0"/>
              <a:t>Power spectrum </a:t>
            </a:r>
            <a:endParaRPr lang="en-US" dirty="0"/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Power spectrum  of</a:t>
            </a:r>
          </a:p>
        </p:txBody>
      </p:sp>
      <p:pic>
        <p:nvPicPr>
          <p:cNvPr id="84378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914400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378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0200" y="6019800"/>
            <a:ext cx="52578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3782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" y="3048000"/>
            <a:ext cx="5029200" cy="1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3783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52800" y="1752600"/>
            <a:ext cx="52038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3784" name="AutoShape 8"/>
          <p:cNvSpPr>
            <a:spLocks/>
          </p:cNvSpPr>
          <p:nvPr/>
        </p:nvSpPr>
        <p:spPr bwMode="auto">
          <a:xfrm rot="5400000">
            <a:off x="5676900" y="952500"/>
            <a:ext cx="609600" cy="2819400"/>
          </a:xfrm>
          <a:prstGeom prst="rightBrace">
            <a:avLst>
              <a:gd name="adj1" fmla="val 3854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43785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38800" y="2819400"/>
            <a:ext cx="86518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3787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00200" y="6019800"/>
            <a:ext cx="53340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6916-AAB2-4390-AFEE-DB29F39BDB95}" type="slidenum">
              <a:rPr lang="en-US"/>
              <a:pPr/>
              <a:t>69</a:t>
            </a:fld>
            <a:endParaRPr lang="en-US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  <a:latin typeface="Century Schoolbook" pitchFamily="18" charset="0"/>
              </a:rPr>
              <a:t>Y(k) </a:t>
            </a:r>
            <a:r>
              <a:rPr lang="en-US" dirty="0" smtClean="0"/>
              <a:t>Power spectrum </a:t>
            </a:r>
            <a:endParaRPr lang="en-US" dirty="0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Power spectrum  of</a:t>
            </a:r>
          </a:p>
        </p:txBody>
      </p:sp>
      <p:pic>
        <p:nvPicPr>
          <p:cNvPr id="8458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914400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58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1295400"/>
            <a:ext cx="5029200" cy="1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583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2288" y="3802063"/>
            <a:ext cx="5180012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5840" name="AutoShape 16"/>
          <p:cNvSpPr>
            <a:spLocks/>
          </p:cNvSpPr>
          <p:nvPr/>
        </p:nvSpPr>
        <p:spPr bwMode="auto">
          <a:xfrm rot="5400000">
            <a:off x="6134100" y="3771900"/>
            <a:ext cx="609600" cy="1295400"/>
          </a:xfrm>
          <a:prstGeom prst="rightBrace">
            <a:avLst>
              <a:gd name="adj1" fmla="val 1770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45842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24600" y="4953000"/>
            <a:ext cx="2619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5843" name="AutoShape 19"/>
          <p:cNvSpPr>
            <a:spLocks noChangeArrowheads="1"/>
          </p:cNvSpPr>
          <p:nvPr/>
        </p:nvSpPr>
        <p:spPr bwMode="auto">
          <a:xfrm rot="5400000" flipH="1">
            <a:off x="5981700" y="5219700"/>
            <a:ext cx="609600" cy="8382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5845" name="Rectangle 21"/>
          <p:cNvSpPr>
            <a:spLocks noChangeArrowheads="1"/>
          </p:cNvSpPr>
          <p:nvPr/>
        </p:nvSpPr>
        <p:spPr bwMode="auto">
          <a:xfrm>
            <a:off x="3048000" y="5562600"/>
            <a:ext cx="2665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v(k)</a:t>
            </a:r>
            <a:r>
              <a:rPr lang="en-US"/>
              <a:t> </a:t>
            </a:r>
            <a:r>
              <a:rPr lang="en-US" i="0">
                <a:latin typeface="Arial" charset="0"/>
              </a:rPr>
              <a:t>is white noise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45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45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4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4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40" grpId="0" animBg="1"/>
      <p:bldP spid="845843" grpId="0" animBg="1"/>
      <p:bldP spid="8458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C91-AD86-4671-A100-B639813D51B2}" type="slidenum">
              <a:rPr lang="en-US"/>
              <a:pPr/>
              <a:t>7</a:t>
            </a:fld>
            <a:endParaRPr lang="en-US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 Solution </a:t>
            </a:r>
            <a:r>
              <a:rPr lang="en-US" dirty="0" smtClean="0"/>
              <a:t>V-1 (review)</a:t>
            </a:r>
            <a:endParaRPr lang="en-US" dirty="0"/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A-posteriori estimator as output</a:t>
            </a:r>
          </a:p>
        </p:txBody>
      </p:sp>
      <p:pic>
        <p:nvPicPr>
          <p:cNvPr id="822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83820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2277" name="Text Box 5"/>
          <p:cNvSpPr txBox="1">
            <a:spLocks noChangeArrowheads="1"/>
          </p:cNvSpPr>
          <p:nvPr/>
        </p:nvSpPr>
        <p:spPr bwMode="auto">
          <a:xfrm>
            <a:off x="7086600" y="190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822278" name="Rectangle 6"/>
          <p:cNvSpPr>
            <a:spLocks noChangeArrowheads="1"/>
          </p:cNvSpPr>
          <p:nvPr/>
        </p:nvSpPr>
        <p:spPr bwMode="auto">
          <a:xfrm>
            <a:off x="3276600" y="4343400"/>
            <a:ext cx="152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279" name="Text Box 7"/>
          <p:cNvSpPr txBox="1">
            <a:spLocks noChangeArrowheads="1"/>
          </p:cNvSpPr>
          <p:nvPr/>
        </p:nvSpPr>
        <p:spPr bwMode="auto">
          <a:xfrm>
            <a:off x="2590800" y="4800600"/>
            <a:ext cx="39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822280" name="Text Box 8"/>
          <p:cNvSpPr txBox="1">
            <a:spLocks noChangeArrowheads="1"/>
          </p:cNvSpPr>
          <p:nvPr/>
        </p:nvSpPr>
        <p:spPr bwMode="auto">
          <a:xfrm>
            <a:off x="7543800" y="4191000"/>
            <a:ext cx="3905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0" y="44958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smtClean="0">
                <a:latin typeface="+mj-lt"/>
              </a:rPr>
              <a:t>-1</a:t>
            </a:r>
            <a:endParaRPr lang="en-US" sz="1200" b="0" i="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113B-78A9-41C1-AB5A-3489F1BF8B61}" type="slidenum">
              <a:rPr lang="en-US"/>
              <a:pPr/>
              <a:t>70</a:t>
            </a:fld>
            <a:endParaRPr lang="en-US"/>
          </a:p>
        </p:txBody>
      </p:sp>
      <p:sp>
        <p:nvSpPr>
          <p:cNvPr id="799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  <a:latin typeface="Century Schoolbook" pitchFamily="18" charset="0"/>
              </a:rPr>
              <a:t>Y(k) </a:t>
            </a:r>
            <a:r>
              <a:rPr lang="en-US" dirty="0" smtClean="0"/>
              <a:t>Power spectrum </a:t>
            </a:r>
            <a:endParaRPr lang="en-US" dirty="0"/>
          </a:p>
        </p:txBody>
      </p:sp>
      <p:pic>
        <p:nvPicPr>
          <p:cNvPr id="799748" name="Picture 102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2438400" y="2057400"/>
            <a:ext cx="4267200" cy="1166813"/>
          </a:xfrm>
          <a:noFill/>
          <a:ln/>
        </p:spPr>
      </p:pic>
      <p:pic>
        <p:nvPicPr>
          <p:cNvPr id="799751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2675" y="1930400"/>
            <a:ext cx="857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9773" name="Picture 105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72175" y="1905000"/>
            <a:ext cx="1009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9775" name="Picture 105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09650" y="4343400"/>
            <a:ext cx="71056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E1C-69F4-4837-BF81-1723FDC56D33}" type="slidenum">
              <a:rPr lang="en-US"/>
              <a:pPr/>
              <a:t>71</a:t>
            </a:fld>
            <a:endParaRPr lang="en-US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  <a:latin typeface="Century Schoolbook" pitchFamily="18" charset="0"/>
              </a:rPr>
              <a:t>Y(k) </a:t>
            </a:r>
            <a:r>
              <a:rPr lang="en-US" dirty="0" smtClean="0"/>
              <a:t>Power spectrum </a:t>
            </a:r>
            <a:endParaRPr lang="en-US" dirty="0"/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Power spectrum  of</a:t>
            </a:r>
          </a:p>
        </p:txBody>
      </p:sp>
      <p:pic>
        <p:nvPicPr>
          <p:cNvPr id="84685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1400" y="914400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68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1295400"/>
            <a:ext cx="5029200" cy="1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6855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68413" y="5029200"/>
            <a:ext cx="6605587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6856" name="AutoShape 8"/>
          <p:cNvSpPr>
            <a:spLocks/>
          </p:cNvSpPr>
          <p:nvPr/>
        </p:nvSpPr>
        <p:spPr bwMode="auto">
          <a:xfrm rot="5400000">
            <a:off x="5067300" y="5448300"/>
            <a:ext cx="304800" cy="533400"/>
          </a:xfrm>
          <a:prstGeom prst="rightBrace">
            <a:avLst>
              <a:gd name="adj1" fmla="val 145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857" name="AutoShape 9"/>
          <p:cNvSpPr>
            <a:spLocks/>
          </p:cNvSpPr>
          <p:nvPr/>
        </p:nvSpPr>
        <p:spPr bwMode="auto">
          <a:xfrm rot="5400000">
            <a:off x="4552950" y="3562350"/>
            <a:ext cx="609600" cy="1866900"/>
          </a:xfrm>
          <a:prstGeom prst="rightBrace">
            <a:avLst>
              <a:gd name="adj1" fmla="val 2552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46858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27263" y="3794125"/>
            <a:ext cx="4313237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6859" name="AutoShape 11"/>
          <p:cNvSpPr>
            <a:spLocks noChangeArrowheads="1"/>
          </p:cNvSpPr>
          <p:nvPr/>
        </p:nvSpPr>
        <p:spPr bwMode="auto">
          <a:xfrm rot="5400000" flipH="1">
            <a:off x="4686300" y="5905500"/>
            <a:ext cx="609600" cy="8382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860" name="Rectangle 12"/>
          <p:cNvSpPr>
            <a:spLocks noChangeArrowheads="1"/>
          </p:cNvSpPr>
          <p:nvPr/>
        </p:nvSpPr>
        <p:spPr bwMode="auto">
          <a:xfrm>
            <a:off x="1600200" y="6172200"/>
            <a:ext cx="2744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w(k)</a:t>
            </a:r>
            <a:r>
              <a:rPr lang="en-US"/>
              <a:t> </a:t>
            </a:r>
            <a:r>
              <a:rPr lang="en-US" i="0">
                <a:latin typeface="Arial" charset="0"/>
              </a:rPr>
              <a:t>is white noise</a:t>
            </a:r>
          </a:p>
        </p:txBody>
      </p:sp>
      <p:grpSp>
        <p:nvGrpSpPr>
          <p:cNvPr id="846864" name="Group 16"/>
          <p:cNvGrpSpPr>
            <a:grpSpLocks/>
          </p:cNvGrpSpPr>
          <p:nvPr/>
        </p:nvGrpSpPr>
        <p:grpSpPr bwMode="auto">
          <a:xfrm>
            <a:off x="1676400" y="2286000"/>
            <a:ext cx="1447800" cy="762000"/>
            <a:chOff x="1056" y="1440"/>
            <a:chExt cx="912" cy="480"/>
          </a:xfrm>
        </p:grpSpPr>
        <p:sp>
          <p:nvSpPr>
            <p:cNvPr id="846863" name="Rectangle 15"/>
            <p:cNvSpPr>
              <a:spLocks noChangeArrowheads="1"/>
            </p:cNvSpPr>
            <p:nvPr/>
          </p:nvSpPr>
          <p:spPr bwMode="auto">
            <a:xfrm>
              <a:off x="1056" y="1440"/>
              <a:ext cx="912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46862" name="Picture 14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296" y="1584"/>
              <a:ext cx="5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46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4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4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6" grpId="0" animBg="1"/>
      <p:bldP spid="846857" grpId="0" animBg="1"/>
      <p:bldP spid="846859" grpId="0" animBg="1"/>
      <p:bldP spid="84686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9E42-ECD4-4153-953C-285042B640E9}" type="slidenum">
              <a:rPr lang="en-US"/>
              <a:pPr/>
              <a:t>72</a:t>
            </a:fld>
            <a:endParaRPr lang="en-US"/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  <a:latin typeface="Century Schoolbook" pitchFamily="18" charset="0"/>
              </a:rPr>
              <a:t>Y(k) </a:t>
            </a:r>
            <a:r>
              <a:rPr lang="en-US" dirty="0" smtClean="0"/>
              <a:t>Power spectrum </a:t>
            </a:r>
            <a:endParaRPr lang="en-US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Power spectrum  of</a:t>
            </a:r>
          </a:p>
        </p:txBody>
      </p:sp>
      <p:pic>
        <p:nvPicPr>
          <p:cNvPr id="80077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914400"/>
            <a:ext cx="615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0775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4419600"/>
            <a:ext cx="761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0783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1295400"/>
            <a:ext cx="5029200" cy="1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0784" name="Rectangle 16"/>
          <p:cNvSpPr>
            <a:spLocks noChangeArrowheads="1"/>
          </p:cNvSpPr>
          <p:nvPr/>
        </p:nvSpPr>
        <p:spPr bwMode="auto">
          <a:xfrm>
            <a:off x="533400" y="3886200"/>
            <a:ext cx="8382000" cy="18288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3-2478-4ABB-9A52-39BA2941B09C}" type="slidenum">
              <a:rPr lang="en-US"/>
              <a:pPr/>
              <a:t>73</a:t>
            </a:fld>
            <a:endParaRPr lang="en-US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KF as an innovations filter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Power spectrum  of</a:t>
            </a:r>
          </a:p>
        </p:txBody>
      </p:sp>
      <p:pic>
        <p:nvPicPr>
          <p:cNvPr id="84787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9963" y="912813"/>
            <a:ext cx="754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78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1" y="1219201"/>
            <a:ext cx="4191000" cy="172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787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86200" y="3048000"/>
            <a:ext cx="4968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7880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" y="4191000"/>
            <a:ext cx="820261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" y="5638800"/>
            <a:ext cx="7608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5A64-C138-475F-952C-F9E2D8953831}" type="slidenum">
              <a:rPr lang="en-US"/>
              <a:pPr/>
              <a:t>74</a:t>
            </a:fld>
            <a:endParaRPr lang="en-US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KF as an innovations filter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Combining two results:</a:t>
            </a:r>
          </a:p>
        </p:txBody>
      </p:sp>
      <p:pic>
        <p:nvPicPr>
          <p:cNvPr id="80282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019800"/>
            <a:ext cx="76088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2827" name="Text Box 11"/>
          <p:cNvSpPr txBox="1">
            <a:spLocks noChangeArrowheads="1"/>
          </p:cNvSpPr>
          <p:nvPr/>
        </p:nvSpPr>
        <p:spPr bwMode="auto">
          <a:xfrm>
            <a:off x="3878263" y="5181600"/>
            <a:ext cx="693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and</a:t>
            </a:r>
          </a:p>
        </p:txBody>
      </p:sp>
      <p:pic>
        <p:nvPicPr>
          <p:cNvPr id="802829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4267200"/>
            <a:ext cx="69977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2836" name="Picture 2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1295400"/>
            <a:ext cx="6659563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02837" name="Group 21"/>
          <p:cNvGrpSpPr>
            <a:grpSpLocks/>
          </p:cNvGrpSpPr>
          <p:nvPr/>
        </p:nvGrpSpPr>
        <p:grpSpPr bwMode="auto">
          <a:xfrm>
            <a:off x="3962400" y="1752600"/>
            <a:ext cx="3581400" cy="2057400"/>
            <a:chOff x="2880" y="2352"/>
            <a:chExt cx="2736" cy="1824"/>
          </a:xfrm>
        </p:grpSpPr>
        <p:sp>
          <p:nvSpPr>
            <p:cNvPr id="802838" name="Rectangle 22"/>
            <p:cNvSpPr>
              <a:spLocks noChangeArrowheads="1"/>
            </p:cNvSpPr>
            <p:nvPr/>
          </p:nvSpPr>
          <p:spPr bwMode="auto">
            <a:xfrm>
              <a:off x="3072" y="2352"/>
              <a:ext cx="2544" cy="18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39" name="Rectangle 23"/>
            <p:cNvSpPr>
              <a:spLocks noChangeArrowheads="1"/>
            </p:cNvSpPr>
            <p:nvPr/>
          </p:nvSpPr>
          <p:spPr bwMode="auto">
            <a:xfrm>
              <a:off x="2976" y="2688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40" name="Rectangle 24"/>
            <p:cNvSpPr>
              <a:spLocks noChangeArrowheads="1"/>
            </p:cNvSpPr>
            <p:nvPr/>
          </p:nvSpPr>
          <p:spPr bwMode="auto">
            <a:xfrm>
              <a:off x="2880" y="3168"/>
              <a:ext cx="336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2841" name="AutoShape 25"/>
          <p:cNvSpPr>
            <a:spLocks noChangeArrowheads="1"/>
          </p:cNvSpPr>
          <p:nvPr/>
        </p:nvSpPr>
        <p:spPr bwMode="auto">
          <a:xfrm>
            <a:off x="838200" y="502920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0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7" grpId="0"/>
      <p:bldP spid="80284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949E-8BE8-4F75-B9FF-B6E4D56E4F5B}" type="slidenum">
              <a:rPr lang="en-US"/>
              <a:pPr/>
              <a:t>75</a:t>
            </a:fld>
            <a:endParaRPr lang="en-US"/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KF as an innovations filter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Combining two results:</a:t>
            </a:r>
          </a:p>
        </p:txBody>
      </p:sp>
      <p:sp>
        <p:nvSpPr>
          <p:cNvPr id="849925" name="Rectangle 5"/>
          <p:cNvSpPr>
            <a:spLocks noChangeArrowheads="1"/>
          </p:cNvSpPr>
          <p:nvPr/>
        </p:nvSpPr>
        <p:spPr bwMode="auto">
          <a:xfrm>
            <a:off x="304800" y="4572000"/>
            <a:ext cx="8610600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499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447800"/>
            <a:ext cx="80772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2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800600"/>
            <a:ext cx="8278813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58FB-B369-4406-8D95-E81B94E76014}" type="slidenum">
              <a:rPr lang="en-US"/>
              <a:pPr/>
              <a:t>76</a:t>
            </a:fld>
            <a:endParaRPr lang="en-US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KF as an innovations filter</a:t>
            </a:r>
            <a:endParaRPr lang="en-US" dirty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>
                <a:latin typeface="Arial" charset="0"/>
              </a:rPr>
              <a:t>Recall what Theorem part 3)	says about the a-priori output error (the innovation sequence)</a:t>
            </a:r>
          </a:p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803855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4495800"/>
            <a:ext cx="366553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3856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2857500"/>
            <a:ext cx="56689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3857" name="AutoShape 17"/>
          <p:cNvSpPr>
            <a:spLocks noChangeArrowheads="1"/>
          </p:cNvSpPr>
          <p:nvPr/>
        </p:nvSpPr>
        <p:spPr bwMode="auto">
          <a:xfrm rot="5400000" flipH="1">
            <a:off x="4686300" y="5143500"/>
            <a:ext cx="609600" cy="8382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3858" name="Rectangle 18"/>
          <p:cNvSpPr>
            <a:spLocks noChangeArrowheads="1"/>
          </p:cNvSpPr>
          <p:nvPr/>
        </p:nvSpPr>
        <p:spPr bwMode="auto">
          <a:xfrm>
            <a:off x="1371600" y="5486400"/>
            <a:ext cx="2994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 </a:t>
            </a:r>
            <a:r>
              <a:rPr lang="en-US"/>
              <a:t> </a:t>
            </a:r>
            <a:r>
              <a:rPr lang="en-US" i="0">
                <a:latin typeface="Arial" charset="0"/>
              </a:rPr>
              <a:t>is also white noise!!</a:t>
            </a:r>
          </a:p>
        </p:txBody>
      </p:sp>
      <p:pic>
        <p:nvPicPr>
          <p:cNvPr id="803861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5562600"/>
            <a:ext cx="8763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0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0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0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57" grpId="0" animBg="1"/>
      <p:bldP spid="80385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D407-7675-44F4-A413-AC8F930F02F9}" type="slidenum">
              <a:rPr lang="en-US"/>
              <a:pPr/>
              <a:t>77</a:t>
            </a:fld>
            <a:endParaRPr lang="en-US"/>
          </a:p>
        </p:txBody>
      </p:sp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KF as an innovations filter</a:t>
            </a:r>
            <a:endParaRPr lang="en-US" dirty="0"/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>
                <a:latin typeface="Arial" charset="0"/>
              </a:rPr>
              <a:t>Recall what Theorem part 3)	says about the a-priori output error (the innovation sequence)</a:t>
            </a:r>
          </a:p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>
              <a:latin typeface="Arial" charset="0"/>
            </a:endParaRPr>
          </a:p>
        </p:txBody>
      </p:sp>
      <p:sp>
        <p:nvSpPr>
          <p:cNvPr id="850948" name="Rectangle 4"/>
          <p:cNvSpPr>
            <a:spLocks noChangeArrowheads="1"/>
          </p:cNvSpPr>
          <p:nvPr/>
        </p:nvSpPr>
        <p:spPr bwMode="auto">
          <a:xfrm>
            <a:off x="762000" y="3810000"/>
            <a:ext cx="7848600" cy="2590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095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55838" y="4267200"/>
            <a:ext cx="46323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095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2338" y="5410200"/>
            <a:ext cx="4757737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09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16113" y="2514600"/>
            <a:ext cx="5311775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5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5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82F0-6F07-4F55-A505-294553C24E01}" type="slidenum">
              <a:rPr lang="en-US"/>
              <a:pPr/>
              <a:t>78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KF as a innovations (whitening) filter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z="2400" b="1"/>
              <a:t> </a:t>
            </a:r>
          </a:p>
        </p:txBody>
      </p:sp>
      <p:pic>
        <p:nvPicPr>
          <p:cNvPr id="8601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9812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165" name="Oval 5"/>
          <p:cNvSpPr>
            <a:spLocks noChangeArrowheads="1"/>
          </p:cNvSpPr>
          <p:nvPr/>
        </p:nvSpPr>
        <p:spPr bwMode="auto">
          <a:xfrm>
            <a:off x="304800" y="15240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66" name="Oval 6"/>
          <p:cNvSpPr>
            <a:spLocks noChangeArrowheads="1"/>
          </p:cNvSpPr>
          <p:nvPr/>
        </p:nvSpPr>
        <p:spPr bwMode="auto">
          <a:xfrm>
            <a:off x="7848600" y="16764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67" name="Oval 7"/>
          <p:cNvSpPr>
            <a:spLocks noChangeArrowheads="1"/>
          </p:cNvSpPr>
          <p:nvPr/>
        </p:nvSpPr>
        <p:spPr bwMode="auto">
          <a:xfrm>
            <a:off x="3962400" y="1905000"/>
            <a:ext cx="609600" cy="3505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68" name="Text Box 8"/>
          <p:cNvSpPr txBox="1">
            <a:spLocks noChangeArrowheads="1"/>
          </p:cNvSpPr>
          <p:nvPr/>
        </p:nvSpPr>
        <p:spPr bwMode="auto">
          <a:xfrm>
            <a:off x="228600" y="5181600"/>
            <a:ext cx="1665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White noise</a:t>
            </a:r>
          </a:p>
          <a:p>
            <a:r>
              <a:rPr lang="en-US" b="1">
                <a:solidFill>
                  <a:schemeClr val="accent2"/>
                </a:solidFill>
              </a:rPr>
              <a:t>input</a:t>
            </a:r>
          </a:p>
        </p:txBody>
      </p:sp>
      <p:sp>
        <p:nvSpPr>
          <p:cNvPr id="860169" name="Text Box 9"/>
          <p:cNvSpPr txBox="1">
            <a:spLocks noChangeArrowheads="1"/>
          </p:cNvSpPr>
          <p:nvPr/>
        </p:nvSpPr>
        <p:spPr bwMode="auto">
          <a:xfrm>
            <a:off x="3352800" y="5562600"/>
            <a:ext cx="1919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Colored noise</a:t>
            </a:r>
          </a:p>
          <a:p>
            <a:r>
              <a:rPr lang="en-US" b="1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860170" name="Text Box 10"/>
          <p:cNvSpPr txBox="1">
            <a:spLocks noChangeArrowheads="1"/>
          </p:cNvSpPr>
          <p:nvPr/>
        </p:nvSpPr>
        <p:spPr bwMode="auto">
          <a:xfrm>
            <a:off x="7239000" y="5334000"/>
            <a:ext cx="1665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White noise</a:t>
            </a:r>
          </a:p>
          <a:p>
            <a:r>
              <a:rPr lang="en-US" b="1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860171" name="Text Box 11"/>
          <p:cNvSpPr txBox="1">
            <a:spLocks noChangeArrowheads="1"/>
          </p:cNvSpPr>
          <p:nvPr/>
        </p:nvSpPr>
        <p:spPr bwMode="auto">
          <a:xfrm>
            <a:off x="1905000" y="1600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plant</a:t>
            </a:r>
          </a:p>
        </p:txBody>
      </p:sp>
      <p:sp>
        <p:nvSpPr>
          <p:cNvPr id="860172" name="Text Box 12"/>
          <p:cNvSpPr txBox="1">
            <a:spLocks noChangeArrowheads="1"/>
          </p:cNvSpPr>
          <p:nvPr/>
        </p:nvSpPr>
        <p:spPr bwMode="auto">
          <a:xfrm>
            <a:off x="5715000" y="251460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Kalman filter</a:t>
            </a:r>
          </a:p>
        </p:txBody>
      </p:sp>
      <p:pic>
        <p:nvPicPr>
          <p:cNvPr id="86017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9000" y="6248400"/>
            <a:ext cx="168592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174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248400"/>
            <a:ext cx="104298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6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6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6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6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6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5" grpId="0" animBg="1"/>
      <p:bldP spid="860166" grpId="0" animBg="1"/>
      <p:bldP spid="860167" grpId="0" animBg="1"/>
      <p:bldP spid="860168" grpId="0"/>
      <p:bldP spid="860169" grpId="0"/>
      <p:bldP spid="86017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9DF2-58BF-41A9-9DAD-C94F4B4DE85C}" type="slidenum">
              <a:rPr lang="en-US"/>
              <a:pPr/>
              <a:t>79</a:t>
            </a:fld>
            <a:endParaRPr lang="en-US"/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KF as a innovations (whitening) filter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z="2400" b="1"/>
              <a:t> </a:t>
            </a:r>
          </a:p>
        </p:txBody>
      </p:sp>
      <p:pic>
        <p:nvPicPr>
          <p:cNvPr id="851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1979" name="Text Box 11"/>
          <p:cNvSpPr txBox="1">
            <a:spLocks noChangeArrowheads="1"/>
          </p:cNvSpPr>
          <p:nvPr/>
        </p:nvSpPr>
        <p:spPr bwMode="auto">
          <a:xfrm>
            <a:off x="1905000" y="1600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plant</a:t>
            </a:r>
          </a:p>
        </p:txBody>
      </p:sp>
      <p:sp>
        <p:nvSpPr>
          <p:cNvPr id="851980" name="Text Box 12"/>
          <p:cNvSpPr txBox="1">
            <a:spLocks noChangeArrowheads="1"/>
          </p:cNvSpPr>
          <p:nvPr/>
        </p:nvSpPr>
        <p:spPr bwMode="auto">
          <a:xfrm>
            <a:off x="5715000" y="251460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Kalman filter</a:t>
            </a:r>
          </a:p>
        </p:txBody>
      </p:sp>
      <p:sp>
        <p:nvSpPr>
          <p:cNvPr id="851983" name="AutoShape 15"/>
          <p:cNvSpPr>
            <a:spLocks/>
          </p:cNvSpPr>
          <p:nvPr/>
        </p:nvSpPr>
        <p:spPr bwMode="auto">
          <a:xfrm rot="5400000">
            <a:off x="6324600" y="3276600"/>
            <a:ext cx="609600" cy="4114800"/>
          </a:xfrm>
          <a:prstGeom prst="rightBrace">
            <a:avLst>
              <a:gd name="adj1" fmla="val 5625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984" name="Text Box 16"/>
          <p:cNvSpPr txBox="1">
            <a:spLocks noChangeArrowheads="1"/>
          </p:cNvSpPr>
          <p:nvPr/>
        </p:nvSpPr>
        <p:spPr bwMode="auto">
          <a:xfrm>
            <a:off x="5562600" y="5943600"/>
            <a:ext cx="213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whitening filter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990A-048F-4B8E-BFBD-BAD3B3E905E1}" type="slidenum">
              <a:rPr lang="en-US"/>
              <a:pPr/>
              <a:t>8</a:t>
            </a:fld>
            <a:endParaRPr lang="en-US"/>
          </a:p>
        </p:txBody>
      </p:sp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 Solution </a:t>
            </a:r>
            <a:r>
              <a:rPr lang="en-US" dirty="0" smtClean="0"/>
              <a:t>V-2 (review)</a:t>
            </a:r>
            <a:endParaRPr lang="en-US" dirty="0"/>
          </a:p>
        </p:txBody>
      </p:sp>
      <p:sp>
        <p:nvSpPr>
          <p:cNvPr id="762889" name="Rectangle 9"/>
          <p:cNvSpPr>
            <a:spLocks noChangeArrowheads="1"/>
          </p:cNvSpPr>
          <p:nvPr/>
        </p:nvSpPr>
        <p:spPr bwMode="auto">
          <a:xfrm>
            <a:off x="228600" y="3581400"/>
            <a:ext cx="8763000" cy="297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62896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4724400"/>
            <a:ext cx="847725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2897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6096000"/>
            <a:ext cx="21177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381000" y="914400"/>
            <a:ext cx="576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>
                <a:latin typeface="Arial" charset="0"/>
              </a:rPr>
              <a:t>A-priori</a:t>
            </a:r>
            <a:r>
              <a:rPr lang="en-US" sz="2800" i="0">
                <a:latin typeface="Arial" charset="0"/>
              </a:rPr>
              <a:t> </a:t>
            </a:r>
            <a:r>
              <a:rPr lang="en-US" sz="2800" b="1" i="0">
                <a:latin typeface="Arial" charset="0"/>
              </a:rPr>
              <a:t>state observer structure:</a:t>
            </a:r>
          </a:p>
        </p:txBody>
      </p:sp>
      <p:pic>
        <p:nvPicPr>
          <p:cNvPr id="762899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1905000"/>
            <a:ext cx="8248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2900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3810000"/>
            <a:ext cx="70739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2901" name="Rectangle 21"/>
          <p:cNvSpPr>
            <a:spLocks noChangeArrowheads="1"/>
          </p:cNvSpPr>
          <p:nvPr/>
        </p:nvSpPr>
        <p:spPr bwMode="auto">
          <a:xfrm>
            <a:off x="304800" y="1600200"/>
            <a:ext cx="86868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62902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47800" y="26670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A11D-C4E1-4C6B-9FC6-03229FD2D5BE}" type="slidenum">
              <a:rPr lang="en-US"/>
              <a:pPr/>
              <a:t>80</a:t>
            </a:fld>
            <a:endParaRPr lang="en-US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KF as an innovations filter</a:t>
            </a:r>
          </a:p>
        </p:txBody>
      </p:sp>
      <p:pic>
        <p:nvPicPr>
          <p:cNvPr id="8048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914400"/>
            <a:ext cx="48768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487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2209800"/>
            <a:ext cx="46323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4876" name="Rectangle 12"/>
          <p:cNvSpPr>
            <a:spLocks noChangeArrowheads="1"/>
          </p:cNvSpPr>
          <p:nvPr/>
        </p:nvSpPr>
        <p:spPr bwMode="auto">
          <a:xfrm>
            <a:off x="228600" y="3429000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therefore,</a:t>
            </a:r>
          </a:p>
        </p:txBody>
      </p:sp>
      <p:pic>
        <p:nvPicPr>
          <p:cNvPr id="80487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4191000"/>
            <a:ext cx="78517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4879" name="Line 15"/>
          <p:cNvSpPr>
            <a:spLocks noChangeShapeType="1"/>
          </p:cNvSpPr>
          <p:nvPr/>
        </p:nvSpPr>
        <p:spPr bwMode="auto">
          <a:xfrm>
            <a:off x="1752600" y="28956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76" grpId="0"/>
      <p:bldP spid="80487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F55-5F66-4078-BA1A-FC40D72C252B}" type="slidenum">
              <a:rPr lang="en-US"/>
              <a:pPr/>
              <a:t>81</a:t>
            </a:fld>
            <a:endParaRPr 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KF </a:t>
            </a:r>
            <a:r>
              <a:rPr lang="en-US" dirty="0" smtClean="0"/>
              <a:t>return difference equality</a:t>
            </a:r>
            <a:endParaRPr lang="en-US" dirty="0"/>
          </a:p>
        </p:txBody>
      </p:sp>
      <p:sp>
        <p:nvSpPr>
          <p:cNvPr id="805892" name="Rectangle 4"/>
          <p:cNvSpPr>
            <a:spLocks noChangeArrowheads="1"/>
          </p:cNvSpPr>
          <p:nvPr/>
        </p:nvSpPr>
        <p:spPr bwMode="auto">
          <a:xfrm>
            <a:off x="304800" y="2133600"/>
            <a:ext cx="8610600" cy="2438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0589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514600"/>
            <a:ext cx="8278813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BDEC-BBE3-4470-89B0-D0A4ACDE6B14}" type="slidenum">
              <a:rPr lang="en-US"/>
              <a:pPr/>
              <a:t>82</a:t>
            </a:fld>
            <a:endParaRPr lang="en-US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difference equality for </a:t>
            </a:r>
            <a:r>
              <a:rPr lang="en-US" dirty="0" smtClean="0"/>
              <a:t>LQR (review)</a:t>
            </a:r>
            <a:endParaRPr lang="en-US" dirty="0"/>
          </a:p>
        </p:txBody>
      </p:sp>
      <p:sp>
        <p:nvSpPr>
          <p:cNvPr id="806916" name="Rectangle 4"/>
          <p:cNvSpPr>
            <a:spLocks noChangeArrowheads="1"/>
          </p:cNvSpPr>
          <p:nvPr/>
        </p:nvSpPr>
        <p:spPr bwMode="auto">
          <a:xfrm>
            <a:off x="304800" y="54102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Open loop transfer function:</a:t>
            </a:r>
          </a:p>
        </p:txBody>
      </p:sp>
      <p:sp>
        <p:nvSpPr>
          <p:cNvPr id="806917" name="Rectangle 5"/>
          <p:cNvSpPr>
            <a:spLocks noChangeArrowheads="1"/>
          </p:cNvSpPr>
          <p:nvPr/>
        </p:nvSpPr>
        <p:spPr bwMode="auto">
          <a:xfrm>
            <a:off x="4876800" y="53340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TF from </a:t>
            </a:r>
            <a:r>
              <a:rPr lang="en-US">
                <a:latin typeface="Century Schoolbook" pitchFamily="18" charset="0"/>
              </a:rPr>
              <a:t>U(z)</a:t>
            </a:r>
            <a:r>
              <a:rPr lang="en-US" i="0">
                <a:latin typeface="Helvetica" pitchFamily="34" charset="0"/>
              </a:rPr>
              <a:t> to </a:t>
            </a:r>
            <a:r>
              <a:rPr lang="en-US">
                <a:latin typeface="Century Schoolbook" pitchFamily="18" charset="0"/>
              </a:rPr>
              <a:t>Y</a:t>
            </a:r>
            <a:r>
              <a:rPr lang="en-US" baseline="-25000">
                <a:latin typeface="Century Schoolbook" pitchFamily="18" charset="0"/>
              </a:rPr>
              <a:t>Q</a:t>
            </a:r>
            <a:r>
              <a:rPr lang="en-US">
                <a:latin typeface="Century Schoolbook" pitchFamily="18" charset="0"/>
              </a:rPr>
              <a:t>(z)</a:t>
            </a:r>
            <a:r>
              <a:rPr lang="en-US" i="0">
                <a:latin typeface="Helvetica" pitchFamily="34" charset="0"/>
              </a:rPr>
              <a:t>:</a:t>
            </a:r>
          </a:p>
        </p:txBody>
      </p:sp>
      <p:pic>
        <p:nvPicPr>
          <p:cNvPr id="80692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7675" y="6096000"/>
            <a:ext cx="3219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692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6550" y="4114800"/>
            <a:ext cx="8469313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6928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6019800"/>
            <a:ext cx="3448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6929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71600" y="914400"/>
            <a:ext cx="6219825" cy="250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/>
      <p:bldP spid="80691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50-FAFF-466B-8885-F2592E636850}" type="slidenum">
              <a:rPr lang="en-US"/>
              <a:pPr/>
              <a:t>83</a:t>
            </a:fld>
            <a:endParaRPr lang="en-US"/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difference equality for </a:t>
            </a:r>
            <a:r>
              <a:rPr lang="en-US" dirty="0" smtClean="0"/>
              <a:t>LQR (review)</a:t>
            </a:r>
            <a:endParaRPr lang="en-US" dirty="0"/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Substituting,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into</a:t>
            </a:r>
          </a:p>
        </p:txBody>
      </p:sp>
      <p:pic>
        <p:nvPicPr>
          <p:cNvPr id="85299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1295400"/>
            <a:ext cx="222885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2997" name="Rectangle 5"/>
          <p:cNvSpPr>
            <a:spLocks noChangeArrowheads="1"/>
          </p:cNvSpPr>
          <p:nvPr/>
        </p:nvSpPr>
        <p:spPr bwMode="auto">
          <a:xfrm>
            <a:off x="609600" y="3810000"/>
            <a:ext cx="164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We obtain,</a:t>
            </a:r>
          </a:p>
        </p:txBody>
      </p:sp>
      <p:pic>
        <p:nvPicPr>
          <p:cNvPr id="85299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7400" y="1219200"/>
            <a:ext cx="274955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3000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6550" y="2743200"/>
            <a:ext cx="8469313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3001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4953000"/>
            <a:ext cx="776287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3003" name="Line 11"/>
          <p:cNvSpPr>
            <a:spLocks noChangeShapeType="1"/>
          </p:cNvSpPr>
          <p:nvPr/>
        </p:nvSpPr>
        <p:spPr bwMode="auto">
          <a:xfrm flipH="1">
            <a:off x="1524000" y="16764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3004" name="Line 12"/>
          <p:cNvSpPr>
            <a:spLocks noChangeShapeType="1"/>
          </p:cNvSpPr>
          <p:nvPr/>
        </p:nvSpPr>
        <p:spPr bwMode="auto">
          <a:xfrm>
            <a:off x="3505200" y="16764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3005" name="Line 13"/>
          <p:cNvSpPr>
            <a:spLocks noChangeShapeType="1"/>
          </p:cNvSpPr>
          <p:nvPr/>
        </p:nvSpPr>
        <p:spPr bwMode="auto">
          <a:xfrm>
            <a:off x="6172200" y="16764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3006" name="Line 14"/>
          <p:cNvSpPr>
            <a:spLocks noChangeShapeType="1"/>
          </p:cNvSpPr>
          <p:nvPr/>
        </p:nvSpPr>
        <p:spPr bwMode="auto">
          <a:xfrm>
            <a:off x="6400800" y="167640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5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5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/>
      <p:bldP spid="853003" grpId="0" animBg="1"/>
      <p:bldP spid="853004" grpId="0" animBg="1"/>
      <p:bldP spid="853005" grpId="0" animBg="1"/>
      <p:bldP spid="85300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C6AA-F3B3-49BE-A906-D3723BE95D8E}" type="slidenum">
              <a:rPr lang="en-US"/>
              <a:pPr/>
              <a:t>84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>
              <a:latin typeface="Arial" charset="0"/>
            </a:endParaRPr>
          </a:p>
        </p:txBody>
      </p:sp>
      <p:graphicFrame>
        <p:nvGraphicFramePr>
          <p:cNvPr id="809038" name="Group 78"/>
          <p:cNvGraphicFramePr>
            <a:graphicFrameLocks noGrp="1"/>
          </p:cNvGraphicFramePr>
          <p:nvPr/>
        </p:nvGraphicFramePr>
        <p:xfrm>
          <a:off x="381000" y="2667000"/>
          <a:ext cx="3657600" cy="1646873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LQR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KF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9037" name="Group 77"/>
          <p:cNvGraphicFramePr>
            <a:graphicFrameLocks noGrp="1"/>
          </p:cNvGraphicFramePr>
          <p:nvPr/>
        </p:nvGraphicFramePr>
        <p:xfrm>
          <a:off x="4343400" y="2667000"/>
          <a:ext cx="3657600" cy="164592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LQR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KF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Q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B’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= B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L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09042" name="Picture 8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325" y="4946650"/>
            <a:ext cx="826293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9043" name="Picture 8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9938" y="1060450"/>
            <a:ext cx="7794625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0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C8EC-8805-469C-817A-04E58CDDB08E}" type="slidenum">
              <a:rPr lang="en-US"/>
              <a:pPr/>
              <a:t>85</a:t>
            </a:fld>
            <a:endParaRPr lang="en-US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KF return difference equality</a:t>
            </a:r>
            <a:endParaRPr lang="en-US" dirty="0"/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810024" name="Picture 4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876800"/>
            <a:ext cx="8278813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0025" name="Rectangle 41"/>
          <p:cNvSpPr>
            <a:spLocks noChangeArrowheads="1"/>
          </p:cNvSpPr>
          <p:nvPr/>
        </p:nvSpPr>
        <p:spPr bwMode="auto">
          <a:xfrm>
            <a:off x="304800" y="685800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From,</a:t>
            </a:r>
          </a:p>
        </p:txBody>
      </p:sp>
      <p:sp>
        <p:nvSpPr>
          <p:cNvPr id="810026" name="Rectangle 42"/>
          <p:cNvSpPr>
            <a:spLocks noChangeArrowheads="1"/>
          </p:cNvSpPr>
          <p:nvPr/>
        </p:nvSpPr>
        <p:spPr bwMode="auto">
          <a:xfrm>
            <a:off x="228600" y="2971800"/>
            <a:ext cx="6877204" cy="159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we perform transpose operations and notice </a:t>
            </a:r>
            <a:r>
              <a:rPr lang="en-US" i="0" dirty="0">
                <a:latin typeface="Helvetica" pitchFamily="34" charset="0"/>
              </a:rPr>
              <a:t>that:</a:t>
            </a:r>
          </a:p>
          <a:p>
            <a:pPr>
              <a:buFontTx/>
              <a:buChar char="•"/>
            </a:pPr>
            <a:endParaRPr lang="en-US" sz="4000" i="0" dirty="0">
              <a:latin typeface="Helvetica" pitchFamily="34" charset="0"/>
            </a:endParaRPr>
          </a:p>
          <a:p>
            <a:pPr>
              <a:lnSpc>
                <a:spcPct val="40000"/>
              </a:lnSpc>
            </a:pPr>
            <a:endParaRPr lang="en-US" i="0" dirty="0">
              <a:latin typeface="Helvetica" pitchFamily="34" charset="0"/>
            </a:endParaRPr>
          </a:p>
          <a:p>
            <a:r>
              <a:rPr lang="en-US" i="0" dirty="0" smtClean="0">
                <a:latin typeface="Helvetica" pitchFamily="34" charset="0"/>
              </a:rPr>
              <a:t>This gives the desired result: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810027" name="Picture 4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9738" y="1295400"/>
            <a:ext cx="8262937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0029" name="Picture 4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76800" y="3581400"/>
            <a:ext cx="2320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0030" name="Rectangle 46"/>
          <p:cNvSpPr>
            <a:spLocks noChangeArrowheads="1"/>
          </p:cNvSpPr>
          <p:nvPr/>
        </p:nvSpPr>
        <p:spPr bwMode="auto">
          <a:xfrm>
            <a:off x="304800" y="4495800"/>
            <a:ext cx="8610600" cy="2209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3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0F71-F538-499E-8443-875FA2B87D13}" type="slidenum">
              <a:rPr lang="en-US"/>
              <a:pPr/>
              <a:t>86</a:t>
            </a:fld>
            <a:endParaRPr 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 </a:t>
            </a:r>
            <a:r>
              <a:rPr lang="en-US" dirty="0" smtClean="0"/>
              <a:t>closed-loop </a:t>
            </a:r>
            <a:r>
              <a:rPr lang="en-US" dirty="0" err="1"/>
              <a:t>eigenvalues</a:t>
            </a:r>
            <a:endParaRPr lang="en-US" dirty="0"/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A-priori </a:t>
            </a:r>
            <a:r>
              <a:rPr lang="en-US" dirty="0" smtClean="0"/>
              <a:t>KF (for </a:t>
            </a:r>
            <a:r>
              <a:rPr lang="en-US" i="1" dirty="0" smtClean="0"/>
              <a:t>u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= 0)</a:t>
            </a:r>
            <a:endParaRPr lang="en-US" dirty="0"/>
          </a:p>
        </p:txBody>
      </p:sp>
      <p:pic>
        <p:nvPicPr>
          <p:cNvPr id="81408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35814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408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08150" y="1981200"/>
            <a:ext cx="5905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408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4419600"/>
            <a:ext cx="525780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600182" y="2590800"/>
            <a:ext cx="2949686" cy="3571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5F78-F1DC-459B-877C-3DBB201115EC}" type="slidenum">
              <a:rPr lang="en-US"/>
              <a:pPr/>
              <a:t>87</a:t>
            </a:fld>
            <a:endParaRPr lang="en-US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 </a:t>
            </a:r>
            <a:r>
              <a:rPr lang="en-US" dirty="0" smtClean="0"/>
              <a:t>closed-loop </a:t>
            </a:r>
            <a:r>
              <a:rPr lang="en-US" dirty="0" err="1"/>
              <a:t>eigenvalues</a:t>
            </a:r>
            <a:endParaRPr lang="en-US" dirty="0"/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85504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2975" y="1676400"/>
            <a:ext cx="72580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5051" name="Rectangle 11"/>
          <p:cNvSpPr>
            <a:spLocks noChangeArrowheads="1"/>
          </p:cNvSpPr>
          <p:nvPr/>
        </p:nvSpPr>
        <p:spPr bwMode="auto">
          <a:xfrm>
            <a:off x="685800" y="2909888"/>
            <a:ext cx="48301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KF </a:t>
            </a:r>
            <a:r>
              <a:rPr lang="en-US" sz="2800" i="0" dirty="0" smtClean="0">
                <a:latin typeface="Helvetica" pitchFamily="34" charset="0"/>
              </a:rPr>
              <a:t>closed-loop </a:t>
            </a:r>
            <a:r>
              <a:rPr lang="en-US" sz="2800" i="0" dirty="0" err="1">
                <a:latin typeface="Helvetica" pitchFamily="34" charset="0"/>
              </a:rPr>
              <a:t>eigenvalues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85505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5867400"/>
            <a:ext cx="518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714304" y="4267200"/>
            <a:ext cx="5334391" cy="43777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5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7788-41A6-45A8-BD11-1449E0C246B6}" type="slidenum">
              <a:rPr lang="en-US"/>
              <a:pPr/>
              <a:t>88</a:t>
            </a:fld>
            <a:endParaRPr lang="en-US"/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return difference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81306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1271588"/>
            <a:ext cx="5257800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306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2763" y="4495800"/>
            <a:ext cx="55784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3067" name="Rectangle 11"/>
          <p:cNvSpPr>
            <a:spLocks noChangeArrowheads="1"/>
          </p:cNvSpPr>
          <p:nvPr/>
        </p:nvSpPr>
        <p:spPr bwMode="auto">
          <a:xfrm>
            <a:off x="1219200" y="5867400"/>
            <a:ext cx="3016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Return difference:</a:t>
            </a:r>
          </a:p>
        </p:txBody>
      </p:sp>
      <p:pic>
        <p:nvPicPr>
          <p:cNvPr id="81306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5943600"/>
            <a:ext cx="22875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9600" y="1066800"/>
            <a:ext cx="7924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 to the LQR case, we have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23A-02FA-46DE-8CA7-D2C4036357DA}" type="slidenum">
              <a:rPr lang="en-US"/>
              <a:pPr/>
              <a:t>89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return difference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7924800" cy="3200400"/>
          </a:xfrm>
        </p:spPr>
        <p:txBody>
          <a:bodyPr/>
          <a:lstStyle/>
          <a:p>
            <a:r>
              <a:rPr lang="en-US" dirty="0"/>
              <a:t>KF </a:t>
            </a:r>
            <a:r>
              <a:rPr lang="en-US" dirty="0" smtClean="0"/>
              <a:t>closed-loop </a:t>
            </a:r>
            <a:r>
              <a:rPr lang="en-US" dirty="0" err="1"/>
              <a:t>eigenvalues</a:t>
            </a:r>
            <a:endParaRPr lang="en-US" dirty="0"/>
          </a:p>
          <a:p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  <a:p>
            <a:endParaRPr lang="en-US" dirty="0"/>
          </a:p>
          <a:p>
            <a:r>
              <a:rPr lang="en-US" dirty="0"/>
              <a:t>KF </a:t>
            </a:r>
            <a:r>
              <a:rPr lang="en-US" dirty="0" smtClean="0"/>
              <a:t>open-loop </a:t>
            </a:r>
            <a:r>
              <a:rPr lang="en-US" dirty="0" err="1"/>
              <a:t>eigenvalues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71810" y="6096000"/>
            <a:ext cx="4838329" cy="43777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057395" y="1828800"/>
            <a:ext cx="4719647" cy="893515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581334" y="4038600"/>
            <a:ext cx="5981331" cy="43777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99CF-E043-4C98-A685-743739CABFBE}" type="slidenum">
              <a:rPr lang="en-US"/>
              <a:pPr/>
              <a:t>9</a:t>
            </a:fld>
            <a:endParaRPr lang="en-US"/>
          </a:p>
        </p:txBody>
      </p:sp>
      <p:pic>
        <p:nvPicPr>
          <p:cNvPr id="8212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1813" y="2133600"/>
            <a:ext cx="807878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1260" name="Rectangle 12"/>
          <p:cNvSpPr>
            <a:spLocks noChangeArrowheads="1"/>
          </p:cNvSpPr>
          <p:nvPr/>
        </p:nvSpPr>
        <p:spPr bwMode="auto">
          <a:xfrm>
            <a:off x="4800600" y="3429000"/>
            <a:ext cx="1219200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 Solution </a:t>
            </a:r>
            <a:r>
              <a:rPr lang="en-US" dirty="0" smtClean="0"/>
              <a:t>V-2 (review)</a:t>
            </a:r>
            <a:endParaRPr lang="en-US" dirty="0"/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structure as deterministic a-priori observer</a:t>
            </a:r>
          </a:p>
        </p:txBody>
      </p:sp>
      <p:sp>
        <p:nvSpPr>
          <p:cNvPr id="821253" name="Rectangle 5"/>
          <p:cNvSpPr>
            <a:spLocks noChangeArrowheads="1"/>
          </p:cNvSpPr>
          <p:nvPr/>
        </p:nvSpPr>
        <p:spPr bwMode="auto">
          <a:xfrm>
            <a:off x="1828800" y="3200400"/>
            <a:ext cx="6323013" cy="2895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254" name="Rectangle 6"/>
          <p:cNvSpPr>
            <a:spLocks noChangeArrowheads="1"/>
          </p:cNvSpPr>
          <p:nvPr/>
        </p:nvSpPr>
        <p:spPr bwMode="auto">
          <a:xfrm>
            <a:off x="5715000" y="4572000"/>
            <a:ext cx="457200" cy="6858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125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4724400"/>
            <a:ext cx="7048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1257" name="Rectangle 9"/>
          <p:cNvSpPr>
            <a:spLocks noChangeArrowheads="1"/>
          </p:cNvSpPr>
          <p:nvPr/>
        </p:nvSpPr>
        <p:spPr bwMode="auto">
          <a:xfrm>
            <a:off x="5486400" y="3581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125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3657600"/>
            <a:ext cx="89693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262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53400" y="4637088"/>
            <a:ext cx="7620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265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29400" y="3189288"/>
            <a:ext cx="730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3C52-EC5D-42BA-8069-7E9B17381417}" type="slidenum">
              <a:rPr lang="en-US"/>
              <a:pPr/>
              <a:t>90</a:t>
            </a:fld>
            <a:endParaRPr 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KF return difference equality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8181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9906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818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3124200"/>
            <a:ext cx="2252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818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02263" y="4110038"/>
            <a:ext cx="2252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8194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5105400"/>
            <a:ext cx="8747125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EF6B-7599-4A58-8A6E-D10E9E20EB64}" type="slidenum">
              <a:rPr lang="en-US"/>
              <a:pPr/>
              <a:t>91</a:t>
            </a:fld>
            <a:endParaRPr 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KF return difference equality (SISO)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81920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3000" y="1439863"/>
            <a:ext cx="6400800" cy="241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0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71600" y="3124200"/>
            <a:ext cx="20240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0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76800" y="3962400"/>
            <a:ext cx="19478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208" name="Rectangle 8"/>
          <p:cNvSpPr>
            <a:spLocks noChangeArrowheads="1"/>
          </p:cNvSpPr>
          <p:nvPr/>
        </p:nvSpPr>
        <p:spPr bwMode="auto">
          <a:xfrm>
            <a:off x="685800" y="9144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Assume that both,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81921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38600" y="990600"/>
            <a:ext cx="47259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14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1025" y="4953000"/>
            <a:ext cx="798195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215" name="Rectangle 15"/>
          <p:cNvSpPr>
            <a:spLocks noChangeArrowheads="1"/>
          </p:cNvSpPr>
          <p:nvPr/>
        </p:nvSpPr>
        <p:spPr bwMode="auto">
          <a:xfrm>
            <a:off x="266700" y="4648200"/>
            <a:ext cx="8610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19217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019800"/>
            <a:ext cx="201295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1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1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8F4C-6BD7-43EC-B8E9-83A430DB8A18}" type="slidenum">
              <a:rPr lang="en-US"/>
              <a:pPr/>
              <a:t>92</a:t>
            </a:fld>
            <a:endParaRPr lang="en-US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KF root locus for SISO Systems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8212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838200"/>
            <a:ext cx="6400800" cy="24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25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3000" y="2514600"/>
            <a:ext cx="20240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254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00600" y="3352800"/>
            <a:ext cx="19478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1255" name="Rectangle 7"/>
          <p:cNvSpPr>
            <a:spLocks noChangeArrowheads="1"/>
          </p:cNvSpPr>
          <p:nvPr/>
        </p:nvSpPr>
        <p:spPr bwMode="auto">
          <a:xfrm>
            <a:off x="685800" y="9144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 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04614" y="4343400"/>
            <a:ext cx="6293220" cy="89351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57195" y="5638800"/>
            <a:ext cx="4933959" cy="893475"/>
          </a:xfrm>
          <a:prstGeom prst="rect">
            <a:avLst/>
          </a:prstGeom>
          <a:noFill/>
          <a:ln/>
          <a:effectLst/>
        </p:spPr>
      </p:pic>
      <p:sp>
        <p:nvSpPr>
          <p:cNvPr id="821265" name="Text Box 17"/>
          <p:cNvSpPr txBox="1">
            <a:spLocks noChangeArrowheads="1"/>
          </p:cNvSpPr>
          <p:nvPr/>
        </p:nvSpPr>
        <p:spPr bwMode="auto">
          <a:xfrm>
            <a:off x="7467600" y="4191000"/>
            <a:ext cx="1274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c.l. poles</a:t>
            </a:r>
          </a:p>
        </p:txBody>
      </p:sp>
      <p:sp>
        <p:nvSpPr>
          <p:cNvPr id="821266" name="Text Box 18"/>
          <p:cNvSpPr txBox="1">
            <a:spLocks noChangeArrowheads="1"/>
          </p:cNvSpPr>
          <p:nvPr/>
        </p:nvSpPr>
        <p:spPr bwMode="auto">
          <a:xfrm>
            <a:off x="7543800" y="4724400"/>
            <a:ext cx="129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o.l. poles</a:t>
            </a:r>
          </a:p>
        </p:txBody>
      </p:sp>
      <p:sp>
        <p:nvSpPr>
          <p:cNvPr id="821267" name="AutoShape 19"/>
          <p:cNvSpPr>
            <a:spLocks noChangeArrowheads="1"/>
          </p:cNvSpPr>
          <p:nvPr/>
        </p:nvSpPr>
        <p:spPr bwMode="auto">
          <a:xfrm>
            <a:off x="6858000" y="44196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268" name="AutoShape 20"/>
          <p:cNvSpPr>
            <a:spLocks noChangeArrowheads="1"/>
          </p:cNvSpPr>
          <p:nvPr/>
        </p:nvSpPr>
        <p:spPr bwMode="auto">
          <a:xfrm>
            <a:off x="6858000" y="49530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269" name="Text Box 21"/>
          <p:cNvSpPr txBox="1">
            <a:spLocks noChangeArrowheads="1"/>
          </p:cNvSpPr>
          <p:nvPr/>
        </p:nvSpPr>
        <p:spPr bwMode="auto">
          <a:xfrm>
            <a:off x="6096000" y="5562600"/>
            <a:ext cx="129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o.l. zeros</a:t>
            </a:r>
          </a:p>
        </p:txBody>
      </p:sp>
      <p:sp>
        <p:nvSpPr>
          <p:cNvPr id="821270" name="Text Box 22"/>
          <p:cNvSpPr txBox="1">
            <a:spLocks noChangeArrowheads="1"/>
          </p:cNvSpPr>
          <p:nvPr/>
        </p:nvSpPr>
        <p:spPr bwMode="auto">
          <a:xfrm>
            <a:off x="6172200" y="6096000"/>
            <a:ext cx="129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o.l. poles</a:t>
            </a:r>
          </a:p>
        </p:txBody>
      </p:sp>
      <p:sp>
        <p:nvSpPr>
          <p:cNvPr id="821271" name="AutoShape 23"/>
          <p:cNvSpPr>
            <a:spLocks noChangeArrowheads="1"/>
          </p:cNvSpPr>
          <p:nvPr/>
        </p:nvSpPr>
        <p:spPr bwMode="auto">
          <a:xfrm>
            <a:off x="5486400" y="57912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272" name="AutoShape 24"/>
          <p:cNvSpPr>
            <a:spLocks noChangeArrowheads="1"/>
          </p:cNvSpPr>
          <p:nvPr/>
        </p:nvSpPr>
        <p:spPr bwMode="auto">
          <a:xfrm>
            <a:off x="5486400" y="63246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2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69" grpId="0"/>
      <p:bldP spid="821270" grpId="0"/>
      <p:bldP spid="821271" grpId="0" animBg="1"/>
      <p:bldP spid="82127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D763-2E05-4E4B-8BA6-57231A2E3CA0}" type="slidenum">
              <a:rPr lang="en-US"/>
              <a:pPr/>
              <a:t>93</a:t>
            </a:fld>
            <a:endParaRPr lang="en-US"/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KF root locus for SISO Systems</a:t>
            </a:r>
          </a:p>
        </p:txBody>
      </p:sp>
      <p:sp>
        <p:nvSpPr>
          <p:cNvPr id="820227" name="Rectangle 3"/>
          <p:cNvSpPr>
            <a:spLocks noChangeArrowheads="1"/>
          </p:cNvSpPr>
          <p:nvPr/>
        </p:nvSpPr>
        <p:spPr bwMode="auto">
          <a:xfrm>
            <a:off x="990600" y="1295400"/>
            <a:ext cx="7162800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19355" y="1752600"/>
            <a:ext cx="6205228" cy="868133"/>
          </a:xfrm>
          <a:prstGeom prst="rect">
            <a:avLst/>
          </a:prstGeom>
          <a:noFill/>
          <a:ln/>
          <a:effectLst/>
        </p:spPr>
      </p:pic>
      <p:pic>
        <p:nvPicPr>
          <p:cNvPr id="820253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5943600"/>
            <a:ext cx="568166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0256" name="Rectangle 32"/>
          <p:cNvSpPr>
            <a:spLocks noChangeArrowheads="1"/>
          </p:cNvSpPr>
          <p:nvPr/>
        </p:nvSpPr>
        <p:spPr bwMode="auto">
          <a:xfrm>
            <a:off x="914400" y="3733800"/>
            <a:ext cx="2743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257" name="Picture 3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3962400"/>
            <a:ext cx="1819275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0258" name="Text Box 34"/>
          <p:cNvSpPr txBox="1">
            <a:spLocks noChangeArrowheads="1"/>
          </p:cNvSpPr>
          <p:nvPr/>
        </p:nvSpPr>
        <p:spPr bwMode="auto">
          <a:xfrm>
            <a:off x="4908550" y="3698875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input noise intensity</a:t>
            </a:r>
          </a:p>
        </p:txBody>
      </p:sp>
      <p:sp>
        <p:nvSpPr>
          <p:cNvPr id="820259" name="Text Box 35"/>
          <p:cNvSpPr txBox="1">
            <a:spLocks noChangeArrowheads="1"/>
          </p:cNvSpPr>
          <p:nvPr/>
        </p:nvSpPr>
        <p:spPr bwMode="auto">
          <a:xfrm>
            <a:off x="4419600" y="4267200"/>
            <a:ext cx="36581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measurement noise </a:t>
            </a:r>
            <a:r>
              <a:rPr lang="en-US" dirty="0"/>
              <a:t>intensity</a:t>
            </a:r>
          </a:p>
        </p:txBody>
      </p:sp>
      <p:sp>
        <p:nvSpPr>
          <p:cNvPr id="820260" name="Line 36"/>
          <p:cNvSpPr>
            <a:spLocks noChangeShapeType="1"/>
          </p:cNvSpPr>
          <p:nvPr/>
        </p:nvSpPr>
        <p:spPr bwMode="auto">
          <a:xfrm>
            <a:off x="4419600" y="4267200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2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2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2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56" grpId="0" animBg="1"/>
      <p:bldP spid="820258" grpId="0"/>
      <p:bldP spid="820259" grpId="0"/>
      <p:bldP spid="82026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4B38-8D6C-47B7-AFEE-C4C9ACE0CC83}" type="slidenum">
              <a:rPr lang="en-US"/>
              <a:pPr/>
              <a:t>94</a:t>
            </a:fld>
            <a:endParaRPr 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KF Loop phase margins (SISO)</a:t>
            </a:r>
            <a:endParaRPr lang="en-US" sz="3200" dirty="0"/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1143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15" name="Picture 10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990600"/>
            <a:ext cx="4724400" cy="193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2971800"/>
            <a:ext cx="19478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495800" y="3733800"/>
            <a:ext cx="4010488" cy="676717"/>
          </a:xfrm>
          <a:prstGeom prst="rect">
            <a:avLst/>
          </a:prstGeom>
          <a:noFill/>
          <a:ln/>
          <a:effectLst/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000" y="3810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Utilizing LQR-KF duality,</a:t>
            </a: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072999" y="5791200"/>
            <a:ext cx="4682589" cy="754850"/>
          </a:xfrm>
          <a:prstGeom prst="rect">
            <a:avLst/>
          </a:prstGeom>
          <a:noFill/>
          <a:ln/>
          <a:effectLst/>
        </p:spPr>
      </p:pic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57200" y="4800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Therefore, a lower bound to the phase margin</a:t>
            </a:r>
          </a:p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 of                is:</a:t>
            </a: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66800" y="5334000"/>
            <a:ext cx="990600" cy="325588"/>
          </a:xfrm>
          <a:prstGeom prst="rect">
            <a:avLst/>
          </a:prstGeom>
          <a:noFill/>
          <a:ln/>
          <a:effectLst/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733800" y="5638800"/>
            <a:ext cx="52578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4B38-8D6C-47B7-AFEE-C4C9ACE0CC83}" type="slidenum">
              <a:rPr lang="en-US"/>
              <a:pPr/>
              <a:t>95</a:t>
            </a:fld>
            <a:endParaRPr 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KF Loop gain margins (SISO)</a:t>
            </a:r>
            <a:endParaRPr lang="en-US" sz="3200" dirty="0"/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1143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15" name="Picture 10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990600"/>
            <a:ext cx="4724400" cy="193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505198" y="2971800"/>
            <a:ext cx="1947866" cy="448010"/>
          </a:xfrm>
          <a:prstGeom prst="rect">
            <a:avLst/>
          </a:prstGeom>
          <a:noFill/>
          <a:ln/>
          <a:effectLst/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000" y="3657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Estimator was designed for </a:t>
            </a: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57200" y="449580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Estimator  is </a:t>
            </a:r>
            <a:r>
              <a:rPr lang="en-US" b="1" dirty="0" smtClean="0">
                <a:latin typeface="Helvetica" pitchFamily="34" charset="0"/>
              </a:rPr>
              <a:t>guaranteed</a:t>
            </a:r>
            <a:r>
              <a:rPr lang="en-US" i="0" dirty="0" smtClean="0">
                <a:latin typeface="Helvetica" pitchFamily="34" charset="0"/>
              </a:rPr>
              <a:t> to remain asymptotically stable for    </a:t>
            </a:r>
          </a:p>
          <a:p>
            <a:pPr marL="342900" indent="-342900">
              <a:spcBef>
                <a:spcPct val="20000"/>
              </a:spcBef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953000" y="2285999"/>
            <a:ext cx="228600" cy="266319"/>
          </a:xfrm>
          <a:prstGeom prst="rect">
            <a:avLst/>
          </a:prstGeom>
          <a:noFill/>
          <a:ln/>
          <a:effectLst/>
        </p:spPr>
      </p:pic>
      <p:pic>
        <p:nvPicPr>
          <p:cNvPr id="22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67200" y="3657600"/>
            <a:ext cx="13144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41803" y="5562600"/>
            <a:ext cx="8277879" cy="976183"/>
          </a:xfrm>
          <a:prstGeom prst="rect">
            <a:avLst/>
          </a:prstGeom>
          <a:noFill/>
          <a:ln/>
          <a:effectLst/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5257800"/>
            <a:ext cx="8686800" cy="1371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571D-E08C-4CC1-9B24-6AF8D2579AC4}" type="slidenum">
              <a:rPr lang="en-US"/>
              <a:pPr/>
              <a:t>96</a:t>
            </a:fld>
            <a:endParaRPr lang="en-US"/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Stationary </a:t>
            </a:r>
            <a:r>
              <a:rPr lang="en-US" dirty="0" err="1"/>
              <a:t>Kalman</a:t>
            </a:r>
            <a:r>
              <a:rPr lang="en-US" dirty="0"/>
              <a:t> filters (KF):</a:t>
            </a:r>
          </a:p>
          <a:p>
            <a:pPr lvl="1"/>
            <a:r>
              <a:rPr lang="en-US" dirty="0"/>
              <a:t>KF algebraic </a:t>
            </a:r>
            <a:r>
              <a:rPr lang="en-US" dirty="0" err="1"/>
              <a:t>Riccati</a:t>
            </a:r>
            <a:r>
              <a:rPr lang="en-US" dirty="0"/>
              <a:t> equation</a:t>
            </a:r>
          </a:p>
          <a:p>
            <a:pPr lvl="1"/>
            <a:r>
              <a:rPr lang="en-US" dirty="0" smtClean="0"/>
              <a:t>Convergence properties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Kalman</a:t>
            </a:r>
            <a:r>
              <a:rPr lang="en-US" dirty="0" smtClean="0"/>
              <a:t> filter / LQR duality</a:t>
            </a:r>
          </a:p>
          <a:p>
            <a:endParaRPr lang="en-US" dirty="0" smtClean="0"/>
          </a:p>
          <a:p>
            <a:r>
              <a:rPr lang="en-US" dirty="0" smtClean="0"/>
              <a:t>KF return difference equality</a:t>
            </a:r>
          </a:p>
          <a:p>
            <a:pPr lvl="1"/>
            <a:r>
              <a:rPr lang="en-US" dirty="0" smtClean="0"/>
              <a:t>Reciprocal root locus</a:t>
            </a:r>
          </a:p>
          <a:p>
            <a:pPr lvl="1"/>
            <a:r>
              <a:rPr lang="en-US" smtClean="0"/>
              <a:t>Guaranteed robustness </a:t>
            </a:r>
            <a:r>
              <a:rPr lang="en-US" dirty="0" smtClean="0"/>
              <a:t>margins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476"/>
  <p:tag name="DEFAULTHEIGHT" val="5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^o(0)w^T(k)\} =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92"/>
  <p:tag name="PICTUREFILESIZE" val="1119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 - LC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277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  \ = \ MC^T \left [ C\, MC^T + V \right ]^{-1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5"/>
  <p:tag name="PICTUREFILESIZE" val="1003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y}^o \tilde{y}^o }}(j) &#10;= [CMC^T + V ] \delta(j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603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y}^o(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9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_w\, w(k)\\[.5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3"/>
  <p:tag name="PICTUREFILESIZE" val="2667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437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= 0,\,1,\,\cdots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334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^o(k+1) = A\hat{x}^o(k) + L \tilde{y}^o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4"/>
  <p:tag name="PICTUREFILESIZE" val="1398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y}^o(k) = C \hat{x}^o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94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^o(0)v^T(k)\} =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1103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CMC^T + V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3"/>
  <p:tag name="PICTUREFILESIZE" val="600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V &amp; 0 \\ 0 &amp; W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93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 = (zI - A)^{-1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3"/>
  <p:tag name="PICTUREFILESIZE" val="740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 &#10;\sum_{k=0}^{\infty}&#10;\left \{ &#10; x^T(k)  \, C_{_Q}^T\, C_{_Q} \, x(k)  +&#10; u^T(k)\, R \,u(k)&#10;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1"/>
  <p:tag name="PICTUREFILESIZE" val="2939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R=R^T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6"/>
  <p:tag name="PICTUREFILESIZE" val="467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Q=C_{_Q}^T\, C_{_Q} \ge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8"/>
  <p:tag name="PICTUREFILESIZE" val="819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- K\, &#10; x(k) + r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23"/>
  <p:tag name="PICTUREFILESIZE" val="1122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Q=C_{_Q}^T\, C_{_Q} \ge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8"/>
  <p:tag name="PICTUREFILESIZE" val="819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&#10;\sum_{k=0}^{\infty}&#10;\left \{ &#10; x^T(k)  \, C_{_Q}^T\, C_{_Q} \, x(k)  +&#10; u^T(k)\, R \,u(k)&#10;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1"/>
  <p:tag name="PICTUREFILESIZE" val="2939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w(k+l)w^T(k)\} = W(k)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01"/>
  <p:tag name="PICTUREFILESIZE" val="1720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+ B_w\, w(k)\\[.5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3203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C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6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 =    &#10;    \left [ R + B^T P  B \right ]^{-1}   B^T P  A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44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A^T PA  - P &amp;=&amp; - C^T_{_Q} C_{_Q} \\[.5em]&#10;&amp;&amp;\hspace{-1em} + \:A^T P B  &#10;\left [ B^T P B + R \right ]^{-1}&#10;B^T P A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2738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k+1)  &amp;=&amp;  (A - B\,K)\,x(k)  + B \, r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0"/>
  <p:tag name="PICTUREFILESIZE" val="1678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   &amp;=&amp; A\, M  C^T \left [ C\, M  C^T + V 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97"/>
  <p:tag name="PICTUREFILESIZE" val="1110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A MA^T - M &amp;=&amp; - B_w W B^T_w  \\[.5em]&#10;&amp;&amp;\hspace{-1em} + \:A M C^T  &#10;\left [ C M C^T + V \right ]^{-1}&#10;C M 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62"/>
  <p:tag name="PICTUREFILESIZE" val="3239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^o(k+1)  &amp;=&amp;  (A - LC)\, \xt^o(k)  + B_w \, w(k) - L v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9"/>
  <p:tag name="PICTUREFILESIZE" val="2185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A^T PA  - P &amp;=&amp; - C^T_{_Q} C_{_Q} \\[.5em]&#10;&amp;&amp;\hspace{-1em} + \:A^T P B  &#10;\left [ B^T P B + R \right ]^{-1}&#10;B^T P A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2738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A MA^T - M &amp;=&amp; - B_w W B^T_w  \\[.5em]&#10;&amp;&amp;\hspace{-1em} + \:A M C^T  &#10;\left [ C M C^T + V \right ]^{-1}&#10;C M 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62"/>
  <p:tag name="PICTUREFILESIZE" val="3239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v(k+l)v^T(k)\} = V(k)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85"/>
  <p:tag name="PICTUREFILESIZE" val="1657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 \:\: \Rightarrow \:\: M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318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A^T PA  - P &amp;=&amp; - C^T_{_Q} C_{_Q} \\[.5em]&#10;&amp;&amp;\hspace{-1em} + \:A^T P B  &#10;\left [ B^T P B + R \right ]^{-1}&#10;B^T P A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2738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A MA^T - M &amp;=&amp; - B_w W B^T_w  \\[.5em]&#10;&amp;&amp;\hspace{-1em} + \:A M C^T  &#10;\left [ C M C^T + V \right ]^{-1}&#10;C M 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62"/>
  <p:tag name="PICTUREFILESIZE" val="3239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_Q}^T \:\: \Rightarrow \:\:  B_w\, W^{1/2}\, = B^{'}_w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29"/>
  <p:tag name="PICTUREFILESIZE" val="1227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A^T PA  - P &amp;=&amp; - C^T_{_Q} C_{_Q} \\[.5em]&#10;&amp;&amp;\hspace{-1em} + \:A^T P B  &#10;\left [ B^T P B + R \right ]^{-1}&#10;B^T P A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2738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A MA^T - M &amp;=&amp; - B_w W B^T_w  \\[.5em]&#10;&amp;&amp;\hspace{-1em} + \:A M C^T  &#10;\left [ C M C^T + V \right ]^{-1}&#10;C M 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62"/>
  <p:tag name="PICTUREFILESIZE" val="3239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\:\: \Rightarrow \:\:A^T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346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A^T PA  - P &amp;=&amp; - C^T_{_Q} C_{_Q} \\[.5em]&#10;&amp;&amp;\hspace{-1em} + \:A^T P B  &#10;\left [ B^T P B + R \right ]^{-1}&#10;B^T P A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2738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A MA^T - M &amp;=&amp; - B_w W B^T_w  \\[.5em]&#10;&amp;&amp;\hspace{-1em} + \:A M C^T  &#10;\left [ C M C^T + V \right ]^{-1}&#10;C M 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62"/>
  <p:tag name="PICTUREFILESIZE" val="3239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 \:\: \Rightarrow \:\:C^T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379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w(k+l)v^T(k)\}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6"/>
  <p:tag name="PICTUREFILESIZE" val="1153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A^T PA  - P &amp;=&amp; - C^T_{_Q} C_{_Q} \\[.5em]&#10;&amp;&amp;\hspace{-1em} + \:A^T P B  &#10;\left [ B^T P B + R \right ]^{-1}&#10;B^T P A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2738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A MA^T - M &amp;=&amp; - B_w W B^T_w  \\[.5em]&#10;&amp;&amp;\hspace{-1em} + \:A M C^T  &#10;\left [ C M C^T + V \right ]^{-1}&#10;C M 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62"/>
  <p:tag name="PICTUREFILESIZE" val="3239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 \:\: \Rightarrow \:\:V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307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^T  =    &#10;    \left [ V + C M  C^T \right ]^{-1}   C M  A^T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84"/>
  <p:tag name="PICTUREFILESIZE" val="1384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 =    &#10;    \left [ R + B^T P  B \right ]^{-1}   B^T P  A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44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 \:\: \Rightarrow \:\: M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318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 \:\: \Rightarrow \:\:C^T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379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\:\: \Rightarrow \:\:A^T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346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 \:\: \Rightarrow \:\:V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307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^T  =    &#10;    A P B\, \left [ R + B^T P  B \right ]^{-1}  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65"/>
  <p:tag name="PICTUREFILESIZE" val="118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\{ w(k)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676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^T \:\: \Rightarrow \:\:L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98"/>
  <p:tag name="PICTUREFILESIZE" val="348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   &amp;=&amp; A\, M  C^T \left [ V +  C\, M  C^T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97"/>
  <p:tag name="PICTUREFILESIZE" val="1092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P A  - P +   \:C_{_Q}^T C_{Q}\:  - A^T P  B  &#10;    \left [  B^T P  B + R \right ]^{-1}   B^T P  A 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48"/>
  <p:tag name="PICTUREFILESIZE" val="24579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 M A^T  - M +   B^{'}_wB^{'T}_w  - A  M  C^T &#10;    \left [  C M  C^T + V \right ]^{-1}  C M  A^T 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73"/>
  <p:tag name="PICTUREFILESIZE" val="2870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 =    &#10;    \left [ B^T P  B  + R \right ]^{-1}   B^T P  A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47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^T  =    &#10;    \left [ C M  C^T  + V \right ]^{-1}   C M  A^T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84"/>
  <p:tag name="PICTUREFILESIZE" val="1390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x}(k+1) = A^T \bar{x}(k) + C^T \bar{u}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1372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  \bar{x}^T(N)  \, X_0 \, \bar{x}(N) +&#10;\sum_{k=0}^{N-1}&#10;\left \{ &#10; \bar{x}^T(k)  \, B_w W B_w^T \, \bar{x}(k)  +&#10;  \bar{u}^T(k)\, V \, \bar{u}(k)&#10;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5"/>
  <p:tag name="PICTUREFILESIZE" val="4405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u}(k) = - [C \bar{P}(k+1)C^T + V]^{-1} C \bar{P}(k+1) A^T \bar{x}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2201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ar{P}(k-1) &amp; = A \bar{P}(k) A^T + B_w W B_w^T \\&#10;&amp; \quad - A \bar{P}(k)C^T [C \bar{P}(k)C^T + V]^{-1} C \bar{P}(k)A^T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7"/>
  <p:tag name="PICTUREFILESIZE" val="377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\{ v(k) 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634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ar{P}(N) &amp; = X_0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2"/>
  <p:tag name="PICTUREFILESIZE" val="592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= M(0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85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ar{P}(k-1) &amp; = A \bar{P}(k) A^T + B_w W B_w^T \\&#10;&amp; \quad - A \bar{P}(k)C^T [C \bar{P}(k)C^T + V]^{-1} C \bar{P}(k)A^T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7"/>
  <p:tag name="PICTUREFILESIZE" val="3778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ar{P}(N) &amp; = X_0 = M(0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7"/>
  <p:tag name="PICTUREFILESIZE" val="9957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ar{P}(N-k) &amp; = M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886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ar{P}(0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278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N \rightarrow \infty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323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ar{M}(N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395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N \rightarrow \infty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323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- P(k)  &amp;=&amp; A^T P(k+1)A  + C^T_{_Q}  C_{_Q}  \\[.5em]&#10;&amp;&amp;\hspace{-1em} - \:A^T P(k+1) B  &#10;\left [ B^T P(k+1) B + R  \right ]^{-1}&#10;B^T P(k+1)A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604"/>
  <p:tag name="PICTUREFILESIZE" val="437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A M(k)A^T + B_w W(k) B^T_w  \\[.5em]&#10;&amp;&amp;\hspace{-1em} - \:A M(k) C^T  &#10;\left [ C M(k) C^T + V(k) \right ]^{-1}&#10;C M(k)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1"/>
  <p:tag name="PICTUREFILESIZE" val="4659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(N) =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59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N \to \infty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318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 P &amp;=&amp;  A^T PA + C^T_{_Q} C_{_Q}  &#10;-  A^T P B  &#10;\left [ B^T P B + R \right ]^{-1}&#10;B^T P A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9"/>
  <p:tag name="PICTUREFILESIZE" val="2417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- P(k)  &amp;=&amp; A^T P(k+1)A  + C^T_{_Q}  C_{_Q}  \\[.5em]&#10;&amp;&amp;\hspace{-1em} - \:A^T P(k+1) B  &#10;\left [ B^T P(k+1) B + R  \right ]^{-1}&#10;B^T P(k+1)A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604"/>
  <p:tag name="PICTUREFILESIZE" val="4374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(N) \succeq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198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 P &amp;=&amp;  A^T PA + C^T_{_Q} C_{_Q}  &#10;-  A^T P B  &#10;\left [ B^T P B + R \right ]^{-1}&#10;B^T P A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9"/>
  <p:tag name="PICTUREFILESIZE" val="2417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c = A - BK  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524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 =    &#10;    \left [ B^T P  B  + R \right ]^{-1}   B^T P  A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47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[A,B] \: {\rm controllable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76"/>
  <p:tag name="PICTUREFILESIZE" val="827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[A^T,C^T] \: {\rm controllable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02"/>
  <p:tag name="PICTUREFILESIZE" val="987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[C,A] \: {\rm observable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867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[C_{_Q}, A] \: {\rm observable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95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[B_w^{'T}, A^T] \: {\rm observable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1129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[A,B_w^{'}] \: {\rm controllable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989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A M(k)A^T + B_w W  B^T_w  \\[.5em]&#10;&amp;&amp;\hspace{-1em} - \:A M(k) C^T  &#10;\left [ C M(k) C^T + V  \right ]^{-1}&#10;C M(k)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30"/>
  <p:tag name="PICTUREFILESIZE" val="4622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(0) =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83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 M &amp;=&amp; A MA^T + B_w W B^T_w  - A M C^T  &#10;\left [ C M C^T + V \right ]^{-1}&#10;C M A^T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3"/>
  <p:tag name="PICTUREFILESIZE" val="2860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_w^{'} = B_w W^{1/2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1"/>
  <p:tag name="PICTUREFILESIZE" val="7996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A M(k)A^T + B_w W  B^T_w  \\[.5em]&#10;&amp;&amp;\hspace{-1em} - \:A M(k) C^T  &#10;\left [ C M(k) C^T + V  \right ]^{-1}&#10;C M(k)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30"/>
  <p:tag name="PICTUREFILESIZE" val="4622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(0) \succeq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49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(k)   + B \, u(k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6"/>
  <p:tag name="PICTUREFILESIZE" val="14087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 M &amp;=&amp; A MA^T + B_w W B^T_w  - A M C^T  &#10;\left [ C M C^T + V \right ]^{-1}&#10;C M A^T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3"/>
  <p:tag name="PICTUREFILESIZE" val="2860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_c = A - L C 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7"/>
  <p:tag name="PICTUREFILESIZE" val="464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   &amp;=&amp; A\, M  C^T \left [ C\, M C^T + V 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97"/>
  <p:tag name="PICTUREFILESIZE" val="1110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\yt^o(k + l) \yt^{oT}(k) \right  \} = \left [ C\, M  C^T + V  \right ]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2283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_w\, w(k)\\[.5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3"/>
  <p:tag name="PICTUREFILESIZE" val="2667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4376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= 0,\,1,\,\cdots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334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 C\, M  C^T + V  \right ]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659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W + V  \right ]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78"/>
  <p:tag name="PICTUREFILESIZE" val="325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  &amp;=&amp; \xh^o(k) + F(k)\,  \yt^o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74"/>
  <p:tag name="PICTUREFILESIZE" val="1407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 + B_w\, w(k)\\[.5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3"/>
  <p:tag name="PICTUREFILESIZE" val="2667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Phi(z) = (z I - A)^{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7425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Phi(z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16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Phi(z) = (z I - A)^{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742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z) = \left [ C \Phi(z) B_w  \right ]\, W(z) + V(z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9"/>
  <p:tag name="PICTUREFILESIZE" val="1772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^o(k)   + L\,&#10;\yt^o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0"/>
  <p:tag name="PICTUREFILESIZE" val="1490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Phi(z) = (z I - A)^{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742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Phi(z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167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z) &amp;=&amp; [ I + C \Phi(z) L ]^{-1} \, Y(z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12"/>
  <p:tag name="PICTUREFILESIZE" val="1432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 &amp;=&amp;  M(k) C^T \left [ C\, M(k) C^T + V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2"/>
  <p:tag name="PICTUREFILESIZE" val="2083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Phi(z) = (z I - A)^{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742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z) = \left [ C \Phi(z) B_w  \right ]\, W(z) + V(z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9"/>
  <p:tag name="PICTUREFILESIZE" val="17727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z) &amp;=&amp; [ I + C \Phi(z) L ]^{-1} \, Y(z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12"/>
  <p:tag name="PICTUREFILESIZE" val="1432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z) = &#10;\left [ C \Phi(z) B_w  \right ]\, W(z) + V(z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9"/>
  <p:tag name="PICTUREFILESIZE" val="17727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_w(z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79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z) = &#10;\left [ C \Phi(z) B_w  \right ]\, W(z) + V(z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9"/>
  <p:tag name="PICTUREFILESIZE" val="17727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_w(z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79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A M(k)A^T + B_w W(k) B^T_w  \\[.5em]&#10;&amp;&amp;\hspace{-1em} - \:A M(k) C^T  &#10;\left [ C M(k) C^T + V(k) \right ]^{-1}&#10;C M(k)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1"/>
  <p:tag name="PICTUREFILESIZE" val="4659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Lambda_{yy}(\tau) = \Lambda_{y_wy_w}(\tau) + \Lambda_{vv}(\tau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3"/>
  <p:tag name="PICTUREFILESIZE" val="1408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z) = &#10;\left [ C \Phi(z) B_w  \right ]\, W(z) + V(z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9"/>
  <p:tag name="PICTUREFILESIZE" val="1772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_w(z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79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Lambda_{yy}(z) = \Lambda_{y_wy_w}(z) + \Lambda_{vv}(z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9"/>
  <p:tag name="PICTUREFILESIZE" val="1453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9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Lambda_{yy}(z) = \Lambda_{y_wy_w}(z) + \Lambda_{vv}(z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9"/>
  <p:tag name="PICTUREFILESIZE" val="1453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V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6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28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w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402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y_wy_w}(z) = G(z)\, \Lambda_{ww}(z) \, G^T(\z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23"/>
  <p:tag name="PICTUREFILESIZE" val="1897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9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y_wy_w}(z) =  &#10;\left [ C \Phi(z) B_w&#10;\right ] \, W  \left [ C \Phi(\zin) B_w&#10;\right ]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04"/>
  <p:tag name="PICTUREFILESIZE" val="2448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Lambda_{yy}(z) = \Lambda_{y_wy_w}(z) + V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4"/>
  <p:tag name="PICTUREFILESIZE" val="1176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(z)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30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9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yy}(z) = V + &#10;\left [ C \Phi(z) B_w&#10;\right ] \, W  \left [ C \Phi(\zin) B_w&#10;\right ]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8"/>
  <p:tag name="PICTUREFILESIZE" val="2427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"/>
  <p:tag name="PICTUREFILESIZE" val="3979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z) &amp;=&amp; [ I + C \Phi(z) L ]^{-1} \, Y(z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12"/>
  <p:tag name="PICTUREFILESIZE" val="1432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\yt^o\yt^o}(z) = \left [ I + C \Phi(z) L&#10;\right ]^{-1} \, \Lambda_{yy}(z)  \left [ I + C \Phi(\zin) L&#10;\right ]^{-T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25"/>
  <p:tag name="PICTUREFILESIZE" val="2720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ambda_{yy}(z)   = \left [ I + C \Phi(z) L&#10;\right ] \, \Lambda_{\yt^o\yt^o}(z) \left [ I + C \Phi(\zin) L&#10;\right ]^{T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7"/>
  <p:tag name="PICTUREFILESIZE" val="2612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^o(k)   + B \, u(k) + L(k)\,&#10;\yt^o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20716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ambda_{yy}(z)   = \left [ I + C \Phi(z) L&#10;\right ] \, \Lambda_{\yt^o\yt^o}(z) \left [ I + C \Phi(\zin) L&#10;\right ]^{T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7"/>
  <p:tag name="PICTUREFILESIZE" val="26127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yy}(z) = V + &#10;\left [ C \Phi(z) B_w&#10;\right ] \, W  \left [ C \Phi(\zin) B_w&#10;\right ]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8"/>
  <p:tag name="PICTUREFILESIZE" val="2427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\left [ I + C \Phi(z) L&#10;\right ] \, \Lambda_{\yt^o\yt^o}(z) \left [ I + C \Phi(\zin) L&#10;\right ]^{T} = \\[1em]&#10;&amp;&amp;\hspace{8em} V + &#10;\left [ C \Phi(z) B_w&#10;\right ] \, W  \left [ C \Phi(\zin) B_w&#10;\right ]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0"/>
  <p:tag name="PICTUREFILESIZE" val="4471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\left [ C\, M  C^T + V  \right ]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05"/>
  <p:tag name="PICTUREFILESIZE" val="975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\yt^o\yt^o}(l) &amp;=&amp;  E \left \{ \yt^o(k + l) \yt^{oT}(k) &#10;\right   \} \\[1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317"/>
  <p:tag name="PICTUREFILESIZE" val="1965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yt^{o}(k)\\[1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4008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\yt^o\yt^o}(z) &amp;=&amp; \left [ C\, M  C^T + V  \right ]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59"/>
  <p:tag name="PICTUREFILESIZE" val="1382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\yt^o\yt^o}(\omega) &amp;=&amp; \left [ C\, M  C^T + V  \right ]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6"/>
  <p:tag name="PICTUREFILESIZE" val="1403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\yt^o\yt^o}(l) &amp;=&amp;  \left [ C\, M  C^T + V  \right ] \delta(l) &#10; \\[1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97"/>
  <p:tag name="PICTUREFILESIZE" val="16008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 C\, M  C^T + V  \right ]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659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(k)  &amp;=&amp; A\, M(k) C^T \left [ C\, M(k) C^T + V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9"/>
  <p:tag name="PICTUREFILESIZE" val="2266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W + V  \right ]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78"/>
  <p:tag name="PICTUREFILESIZE" val="325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\yt^o\yt^o}(z) &amp;=&amp; \left [ C\, M  C^T + V  \right ]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59"/>
  <p:tag name="PICTUREFILESIZE" val="1382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\left [ I + C \Phi(z) L&#10;\right ] \, &#10;\underbrace{\left [ C\, M  C^T + V  \right ]}&#10;_{= \Lambda_{\yt^o\yt^o}(z)}  \left [ I + C \Phi(\zin) L&#10;\right ]^{T} = \\[.5em]&#10;&amp;&amp;\hspace{8em} &#10;\underbrace{ V + &#10;\left [ C \Phi(z) B_w&#10;\right ] \, W  \left [ C \Phi(\zin) B_w&#10;\right ]^T}&#10;_{= \Lambda_{ y  y }(z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50"/>
  <p:tag name="BOXFONT" val="10"/>
  <p:tag name="BOXWRAP" val="False"/>
  <p:tag name="WORKAROUNDTRANSPARENCYBUG" val="False"/>
  <p:tag name="BITMAPFORMAT" val="pngmono"/>
  <p:tag name="DEBUGINTERACTIVE" val="True"/>
  <p:tag name="ORIGWIDTH" val="532"/>
  <p:tag name="PICTUREFILESIZE" val="62955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\left [ I + C \Phi(z) L&#10;\right ] \, \left [ C\, M  C^T + V  \right ]  \left [ I + C \Phi(\zin) L&#10;\right ]^{T} = \\[1em]&#10;&amp;&amp;\hspace{8em} V + &#10;\left [ C \Phi(z) B_w&#10;\right ] \, W  \left [ C \Phi(\zin) B_w&#10;\right ]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0"/>
  <p:tag name="PICTUREFILESIZE" val="46336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o(z) =   K \Phi(z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9"/>
  <p:tag name="PICTUREFILESIZE" val="861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[ I + G_o(z^{-1}) ]^T \, [ R + B^T P B] \, [ I + G_o(z) ]&#10;= R + G_{_Q}^T(z^{-1})\, G_{_Q}(z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01"/>
  <p:tag name="PICTUREFILESIZE" val="29108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{_Q}(z) =   C_{_Q} \Phi(z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1"/>
  <p:tag name="PICTUREFILESIZE" val="11459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o(z) =   K \Phi(z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9"/>
  <p:tag name="PICTUREFILESIZE" val="8617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{_Q}(z) =   C_{_Q} \Phi(z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1"/>
  <p:tag name="PICTUREFILESIZE" val="1145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[ I + G_o(z^{-1}) ]^T \, [ R + B^T P B] \, [ I + G_o(z) ]&#10;= R + G_{_Q}^T(z^{-1})\, G_{_Q}(z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01"/>
  <p:tag name="PICTUREFILESIZE" val="291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\left [ I + K \Phi(\zin) B&#10;\right ]^{T} \, \left [ B^T  P  B + R  \right ]  &#10;\left [ I + K \Phi(z) B&#10;\right ] = \\[.5em]&#10;&amp;&amp;\hspace{8em} R + &#10;\left [ C_{_Q} \Phi(\zin) B&#10;\right ]^T \, \left [ C_{_Q} \Phi(z) B&#10;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7"/>
  <p:tag name="PICTUREFILESIZE" val="3924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&#10;\left [ I + L^T \Phi^T (z) C^T&#10;\right ]^T&#10; \, \left [ C  M  C^T + V  \right ]  &#10;\,&#10;\left [ I + L^T \Phi^T(\zin) C^T&#10;\right ]&#10; = \\[.5em]&#10;&amp;&amp;\hspace{8em} V + &#10; \left [ B^{'T}_w \Phi^T(z) C^T&#10;\right ]^T&#10;  \,&#10;\left [ B^{'T}_w \Phi^T(\zin) C^T&#10;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50"/>
  <p:tag name="BOXFONT" val="10"/>
  <p:tag name="BOXWRAP" val="False"/>
  <p:tag name="WORKAROUNDTRANSPARENCYBUG" val="False"/>
  <p:tag name="BITMAPFORMAT" val="pngmono"/>
  <p:tag name="DEBUGINTERACTIVE" val="True"/>
  <p:tag name="ORIGWIDTH" val="564"/>
  <p:tag name="PICTUREFILESIZE" val="5128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&#10;\left [ I + K \Phi(z) B&#10;\right ]^T&#10; \, \left [ B^T  P  B + R  \right ]  &#10;\,&#10;\left [ I + K \Phi(\zin) B&#10;\right ]&#10; = \\[.5em]&#10;&amp;&amp;\hspace{8em} R + &#10; \left [ C_{_Q} \Phi(z) B&#10;\right ]^T&#10; \,\left [ C_{_Q} \Phi(\zin) B&#10;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50"/>
  <p:tag name="BOXFONT" val="10"/>
  <p:tag name="BOXWRAP" val="False"/>
  <p:tag name="WORKAROUNDTRANSPARENCYBUG" val="False"/>
  <p:tag name="BITMAPFORMAT" val="pngmono"/>
  <p:tag name="DEBUGINTERACTIVE" val="True"/>
  <p:tag name="ORIGWIDTH" val="499"/>
  <p:tag name="PICTUREFILESIZE" val="4263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\left [ I + C \Phi(z) L&#10;\right ] \, \left [ C\, M  C^T + V  \right ]  \left [ I + C \Phi(\zin) L&#10;\right ]^{T} = \\[1em]&#10;&amp;&amp;\hspace{8em} V + &#10;\left [ C \Phi(z) B_w&#10;\right ] \, W  \left [ C \Phi(\zin) B_w&#10;\right ]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0"/>
  <p:tag name="PICTUREFILESIZE" val="4633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&#10;\left [ I + L^T \Phi^T (z) C^T&#10;\right ]^T&#10; \, \left [ C  M  C^T + V  \right ]  &#10;\,&#10;\left [ I + L^T \Phi^T(\zin) C^T&#10;\right ]&#10; = \\[.5em]&#10;&amp;&amp;\hspace{8em} V + &#10; \left [ B^{'T}_w \Phi^T(z) C^T&#10;\right ]^T&#10;   \,&#10;\left [ B^{'T}_w \Phi^T(\zin) C^T&#10;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50"/>
  <p:tag name="BOXFONT" val="10"/>
  <p:tag name="BOXWRAP" val="False"/>
  <p:tag name="WORKAROUNDTRANSPARENCYBUG" val="False"/>
  <p:tag name="BITMAPFORMAT" val="pngmono"/>
  <p:tag name="DEBUGINTERACTIVE" val="True"/>
  <p:tag name="ORIGWIDTH" val="564"/>
  <p:tag name="PICTUREFILESIZE" val="5128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^{'}_w B^{'T}_w = B_w W B^T_w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6"/>
  <p:tag name="PICTUREFILESIZE" val="10876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^o(k)   + L\,&#10;\yt^o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0"/>
  <p:tag name="PICTUREFILESIZE" val="1490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y}^o(k) \ = \ C\hat{x}^o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5"/>
  <p:tag name="PICTUREFILESIZE" val="9178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&#10;\underbrace{ (A - LC)}_{A_c}\, \xh^o(k)   + L\,&#10;y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1"/>
  <p:tag name="PICTUREFILESIZE" val="2170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^o&#10;\eeqns&#10; 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8"/>
  <p:tag name="PICTUREFILESIZE" val="204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{\rm det} \{ ( z I - A + LC ) \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2"/>
  <p:tag name="PICTUREFILESIZE" val="10599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C}(z) \ = \  {\rm det} \{ ( z I - A_c ) \} =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274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z) &amp;=&amp; [ I + C \Phi(z) L ]^{-1} \, Y(z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12"/>
  <p:tag name="PICTUREFILESIZE" val="1432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[ I + C \Phi(z) L ]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8"/>
  <p:tag name="PICTUREFILESIZE" val="630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(z) =  {\rm det} \{ ( z I - A ) \} =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185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{\rm det}\{ [ I + C\Phi(z) L ] \} = \frac{ \hat{C}(z)}{ \hat{A}(z)} 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1840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C}(z) = {\rm det} \{ ( z I - A + LC ) \} =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14177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5em}}_{G_w(z)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553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5em}}_{G_o(z)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5376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\left [ I +G_o(z)&#10;\right ] \, \left [ C\, M  C^T + V  \right ]  \left [ I + G_o(\zin)&#10;\right ]^{T} = \\[1em]&#10;&amp;&amp;\hspace{14em} V + &#10;G_w(z) \, W  G^T_w(\z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0"/>
  <p:tag name="PICTUREFILESIZE" val="3878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(k)&#10;\eeqns&#10; 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298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5em}}_{G_w(z)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553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5em}}_{G_o(z)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5376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 \in \R \:{\rm and}\: y(k),\, v(k) \in \R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77"/>
  <p:tag name="PICTUREFILESIZE" val="1508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[ 1 + G_o(z)][1 + G_o(\zin)]&#10;= \gamma \, [ 1 + \frac{W}{V} &#10;G_w(z)  G_w(\zin)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1"/>
  <p:tag name="PICTUREFILESIZE" val="2568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gamma = \frac{V}{V + C\, M  C^T 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3"/>
  <p:tag name="PICTUREFILESIZE" val="896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5em}}_{G_w(z)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553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5em}}_{G_o(z)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5376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[1 + G_o(z)] = [1 + C \Phi(z) L ] = \frac{\hat{C}(z)}{\hat{A}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1994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G_w(z) =  C \Phi(z) B_w  = \frac{\hat{B}_w(z)}{\hat{A}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2031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frac{\hat{C}(z^{-1}) \hat{C}(z)} {\hat{A}(z^{-1}) \hat{A}(z)}\, &#10;= \gamma \left [ 1 + \rho \, &#10;\frac{\hat{B}_w(z^{-1}) \hat{B}_w(z)}&#10;{\hat{A}(z^{-1}) \hat{A}(z)} \right ]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3497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Y^o&#10;\eeqns&#10; 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67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gamma =  \frac{V}{V + C\, M  C^T } &gt; 0  ,\hspace{1em}&#10; {\rm for} \hspace{1em} V \in (0,\infty)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4"/>
  <p:tag name="PICTUREFILESIZE" val="1920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rho  = \frac{W}{V} \ge  0 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7"/>
  <p:tag name="PICTUREFILESIZE" val="600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5em}}_{G_o(z)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5376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jw{j \omega}&#10;\usepackage{amsmath}&#10;\begin{document}&#10;\input{me232_eq}&#10;\input{cm_def}&#10;\beqns&#10;\label{eq:state-c}&#10;|( 1 + G_o(e^{\jw})  ) | &#10;\ge \sqrt{\, \frac{V}{V+CMC^T} \,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20206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jw{j \omega}&#10;\usepackage{amsmath}&#10;\begin{document}&#10;\input{me232_eq}&#10;\input{cm_def}&#10;\beqns&#10;\label{eq:state-c}&#10; PM \ge 2 \, \sin^{-1} &#10;\left \{ 0.5 \,  \sqrt{\frac{V}{V+CMC^T} } \right \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5"/>
  <p:tag name="PICTUREFILESIZE" val="21889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jw{j \omega}&#10;\usepackage{amsmath}&#10;\begin{document}&#10;\input{me232_eq}&#10;\input{cm_def}&#10;\beqns&#10;G_o(e^{\jw})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3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5em}}_{\gamma \, G_o(z)}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5948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jw{j \omega}&#10;\usepackage{amsmath}&#10;\begin{document}&#10;\input{me232_eq}&#10;\input{cm_def}&#10;\beqns&#10;\gamma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729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def\jw{j \omega}&#10;\usepackage{amsmath}&#10;\begin{document}&#10;\input{me232_eq}&#10;\input{cm_def}&#10;\beqns&#10;\label{eq:state-c}&#10;\gamma  = 1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29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jw{j \omega}&#10;\usepackage{amsmath}&#10;\begin{document}&#10;\input{me232_eq}&#10;\input{cm_def}&#10;\beqns&#10;\frac{1}{1 + \sqrt{V/(V+CMC^T)} } &lt; \gamma &lt; \frac{1}{1 - \sqrt{V/V+CMC^T)} 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2"/>
  <p:tag name="PICTUREFILESIZE" val="2790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+ B_w\, w(k)\\[.5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320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Y^o&#10;\eeqns&#10; 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3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^o(k+1) &amp; = [A - L(k) C] \hat{x}^o(k)&#10;+ \begin{bmatrix} B &amp; L(k) \end{bmatrix}&#10;\begin{bmatrix} u(k) \\ y(k) \end{bmatrix} \\&#10;\hat{x}(k) &amp; = [I - F(k) C] \hat{x}^o(k)&#10;+ \begin{bmatrix} 0 &amp; F(k) \end{bmatrix}&#10;\begin{bmatrix} u(k) \\ y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8"/>
  <p:tag name="PICTUREFILESIZE" val="5488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A M(k)A^T + B_w W(k) B^T_w  \\[.5em]&#10;&amp;&amp;\hspace{-1em} - \:A M(k) C^T  &#10;\left [ C M(k) C^T + V(k) \right ]^{-1}&#10;C M(k)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1"/>
  <p:tag name="PICTUREFILESIZE" val="4659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 &amp;=&amp;  M(k) C^T \left [ C\, M(k) C^T + V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2"/>
  <p:tag name="PICTUREFILESIZE" val="208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L(k)  \ = \ A M(k) C^T \left [ C\, M(k) C^T + V(k) \right ]^{-1}  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2"/>
  <p:tag name="PICTUREFILESIZE" val="2249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y}^o \tilde{y}^o }}(k,j) &#10;= [CM(k) C^T + V(k) ] \delta(j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2159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y}^o(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9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_w\, w(k)\\[.5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3"/>
  <p:tag name="PICTUREFILESIZE" val="2667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43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= 0,\,1,\,\cdots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334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^o(k+1) = A\hat{x}^o(k) + L(k) \tilde{y}^o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1575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y}^o(k) = C \hat{x}^o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94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CM(k)C^T + V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942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V(k) &amp; 0 \\ 0 &amp; W(k)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1059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 = (zI - A)^{-1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3"/>
  <p:tag name="PICTUREFILESIZE" val="740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\rightarrow M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7"/>
  <p:tag name="PICTUREFILESIZE" val="798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w(k+l)w^T(k)\} = W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9"/>
  <p:tag name="PICTUREFILESIZE" val="1516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v(k+l)v^T(k)\} = V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55"/>
  <p:tag name="PICTUREFILESIZE" val="1458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w(k+l)v^T(k)\}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6"/>
  <p:tag name="PICTUREFILESIZE" val="115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28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}&#10;\begin{document}&#10;&#10;\begin{align*}&#10;x(k+1) &amp; = Ax(k) + Bu(k) + B_w w(k) \\&#10;y(k) &amp; = Cx(k) + v(k)&#10;\end{align*}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64"/>
  <p:tag name="PICTUREFILESIZE" val="64606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1}&#10;\begin{document}&#10;&#10;\begin{align*}&#10;E\{w(k)\} &amp; = 0 \\&#10;E\{v(k)\} &amp; = 0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6"/>
  <p:tag name="PICTUREFILESIZE" val="2553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^o(k+1) = [A-L(k) C] \tilde{x}^o(k) + B_w w(k) - L(k) v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1"/>
  <p:tag name="PICTUREFILESIZE" val="2412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^o(k+1) = A \hat{x}^o(k) + Bu(k) + L(k) \tilde{y}^o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3"/>
  <p:tag name="PICTUREFILESIZE" val="1899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+1) = A x(k) + Bu(k) +B_w w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1704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C\tilde{x}^o(k) + v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6"/>
  <p:tag name="PICTUREFILESIZE" val="845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^o(k+1) = A \tilde{x}^o(k) + B_w w(k) - L(k) \tilde{y}^o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6"/>
  <p:tag name="PICTUREFILESIZE" val="208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_{\inft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"/>
  <p:tag name="PICTUREFILESIZE" val="261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(0) \succeq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3"/>
  <p:tag name="PICTUREFILESIZE" val="536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(k+1) &amp; = A M(k) A^T + B_w W B_w^T \\&#10;&amp; \quad - A M(k) C^T [C M(k) C^T + V]^{-1} CM(k) A^T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24"/>
  <p:tag name="PICTUREFILESIZE" val="3979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05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_{\inft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"/>
  <p:tag name="PICTUREFILESIZE" val="261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(k+1) &amp; = A M(k) A^T + B_w W B_w^T \\&#10;&amp; \quad - A M(k) C^T [C M(k) C^T + V]^{-1} CM(k) A^T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24"/>
  <p:tag name="PICTUREFILESIZE" val="3979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(0) \succeq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3"/>
  <p:tag name="PICTUREFILESIZE" val="536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_c = A - L_{_\infty} C 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2"/>
  <p:tag name="PICTUREFILESIZE" val="569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L_{_\infty} =    &#10;AM_{_\infty}C^T  \left[ CM_{_\infty} C^T + V \right]^{-1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2"/>
  <p:tag name="PICTUREFILESIZE" val="1592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_{\inft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"/>
  <p:tag name="PICTUREFILESIZE" val="261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C,A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47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 \rightarrow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295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(0) = X_0 =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714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(k+1) &amp; = A M(k) A^T + B_w W B_w^T \\&#10;&amp; \quad - A M(k) C^T [C M(k) C^T + V]^{-1} CM(k) A^T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24"/>
  <p:tag name="PICTUREFILESIZE" val="397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0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2"/>
  <p:tag name="PICTUREFILESIZE" val="293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_{_\infty} &amp; = A M_{_\infty} A^T + B_w W B_w^T \\&#10;&amp; \quad - A M_{_\infty} C^T [C M_{_\infty} C^T + V]^{-1} CM_{_\infty} A^T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14"/>
  <p:tag name="PICTUREFILESIZE" val="344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(0) = X_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2"/>
  <p:tag name="PICTUREFILESIZE" val="600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_{_\infty} &amp; = A M_{_\infty} A^T + B_w W B_w^T \\&#10;&amp; \quad - A M_{_\infty} C^T [C M_{_\infty} C^T + V]^{-1} CM_{_\infty} A^T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14"/>
  <p:tag name="PICTUREFILESIZE" val="344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_\infty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27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_{_\infty} &amp; = A M_{_\infty} A^T + B_w W B_w^T \\&#10;&amp; \quad - A M_{_\infty} C^T [C M_{_\infty} C^T + V]^{-1} CM_{_\infty} A^T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14"/>
  <p:tag name="PICTUREFILESIZE" val="344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L_{_\infty} = AM_{_\infty} C^T [CM_{_\infty}C^T + V]^{-1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6"/>
  <p:tag name="PICTUREFILESIZE" val="1317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^o(k+1) = [A- L_{_\infty} C] \tilde{x}^o(k) + B_w w(k) - L_{_\infty} v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2269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_\infty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29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_{_\infty} &amp; = A M_{_\infty} A^T + B_w W B_w^T \\&#10;&amp; \quad - A M_{_\infty} C^T [C M_{_\infty} C^T + V]^{-1} CM_{_\infty} A^T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14"/>
  <p:tag name="PICTUREFILESIZE" val="344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L_{_\infty} = AM_{_\infty} C^T [CM_{_\infty}C^T + V]^{-1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6"/>
  <p:tag name="PICTUREFILESIZE" val="131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x(0)\}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2"/>
  <p:tag name="PICTUREFILESIZE" val="705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^o(k+1) = [A- L_{_\infty} C] \tilde{x}^o(k) + B_w w(k) - L_{_\infty} v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2269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A-L_\infty C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4"/>
  <p:tag name="PICTUREFILESIZE" val="1542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L_{_\infty} = AM_{_\infty} C^T [CM_{_\infty}C^T + V]^{-1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6"/>
  <p:tag name="PICTUREFILESIZE" val="1317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_{_\infty} &amp; = A M_{_\infty} A^T + B_w W B_w^T \\&#10;&amp; \quad - A M_{_\infty} C^T [C M_{_\infty} C^T + V]^{-1} CM_{_\infty} A^T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14"/>
  <p:tag name="PICTUREFILESIZE" val="344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(A,\, B_w W^{1/2}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8"/>
  <p:tag name="PICTUREFILESIZE" val="2697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(C,A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"/>
  <p:tag name="PICTUREFILESIZE" val="1031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%\linespread{1.3}&#10;\begin{document}&#10;&#10;\begin{align*}&#10;M &amp; \ = \ AM A^T + B_w W B_w^T \\&#10;&amp; \ \quad \ - AM C^T ( CM C^T + V)^{-1} CM A^T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3055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(k)   + B \, u(k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6"/>
  <p:tag name="PICTUREFILESIZE" val="1408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x}(k) \ = \ \hat{x}^o(k) + F \tilde{y}^o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6"/>
  <p:tag name="PICTUREFILESIZE" val="124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tilde{x}^o(0)\tilde{x}^{oT}(0)\}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2"/>
  <p:tag name="PICTUREFILESIZE" val="1250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  \ = \  M C^T \left [ C\, M C^T + V \right ]^{-1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5"/>
  <p:tag name="PICTUREFILESIZE" val="1003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 - AF C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374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x}^o(k+1) \ = \ A \hat{x}^o(k) + Bu(k) + L \tilde{y}^o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9"/>
  <p:tag name="PICTUREFILESIZE" val="1706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%\linespread{1.3}&#10;\begin{document}&#10;&#10;\begin{align*}&#10;M &amp; \ = \ AMA^T + B_w W B_w^T \\&#10;&amp; \ \quad \ - AMC^T ( CMC^T + V)^{-1} CMA^T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3055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L  \ = \ AMC^T \left [ C\, M C^T + V \right ]^{-1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099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 - LC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277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^o(k+1) &amp; = [A - LC] \hat{x}^o(k)&#10;+ \begin{bmatrix} B &amp; L \end{bmatrix}&#10;\begin{bmatrix} u(k) \\ y(k) \end{bmatrix} \\&#10;\hat{x}(k) &amp; = [I - FC] \hat{x}^o(k)&#10;+ \begin{bmatrix} 0 &amp; F \end{bmatrix}&#10;\begin{bmatrix} u(k) \\ y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6"/>
  <p:tag name="PICTUREFILESIZE" val="4778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%\linespread{1.3}&#10;\begin{document}&#10;&#10;\begin{align*}&#10;M &amp; \ = \ AMA^T + B_w W B_w^T \\&#10;&amp; \ \quad \ - AMC^T ( CMC^T + V)^{-1} CMA^T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3055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L \ = \ AMC^T \left [ CMC^T + V \right ]^{-1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5"/>
  <p:tag name="PICTUREFILESIZE" val="13100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38146</TotalTime>
  <Words>2135</Words>
  <Application>Microsoft Office PowerPoint</Application>
  <PresentationFormat>On-screen Show (4:3)</PresentationFormat>
  <Paragraphs>793</Paragraphs>
  <Slides>96</Slides>
  <Notes>90</Notes>
  <HiddenSlides>32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Default Design</vt:lpstr>
      <vt:lpstr>ME 233 Advanced Control II   Lecture 12 Kalman Filters Stationary Properties and LQR-KF Duality </vt:lpstr>
      <vt:lpstr>Summary</vt:lpstr>
      <vt:lpstr>Stochastic State Estimation</vt:lpstr>
      <vt:lpstr>Stochastic state model</vt:lpstr>
      <vt:lpstr>Assumptions (review)</vt:lpstr>
      <vt:lpstr>Kalman Filter Solution V-1 (review)</vt:lpstr>
      <vt:lpstr>Kalman Filter Solution V-1 (review)</vt:lpstr>
      <vt:lpstr>Kalman Filter Solution V-2 (review)</vt:lpstr>
      <vt:lpstr>Kalman Filter Solution V-2 (review)</vt:lpstr>
      <vt:lpstr>Kalman Filter State Space (review)</vt:lpstr>
      <vt:lpstr>Kalman Filter (KF) Properties (review) </vt:lpstr>
      <vt:lpstr>KF as an innovations filter (review)</vt:lpstr>
      <vt:lpstr>KF as an innovations filter (review)</vt:lpstr>
      <vt:lpstr>Kalman Filter (KF) Properties (review) </vt:lpstr>
      <vt:lpstr>Steady State Kalman Filter</vt:lpstr>
      <vt:lpstr>A priori estimation error dynamics</vt:lpstr>
      <vt:lpstr>Steady state Kalman filter, question 1</vt:lpstr>
      <vt:lpstr>Steady state Kalman filter, question 2</vt:lpstr>
      <vt:lpstr>Steady state Kalman filter, question 3</vt:lpstr>
      <vt:lpstr>Detectability Assumption</vt:lpstr>
      <vt:lpstr>Theorem 1 : Existence of a bounded M∞</vt:lpstr>
      <vt:lpstr>Theorem 1 : Notes</vt:lpstr>
      <vt:lpstr>Theorem 2 : Existence and uniqueness of a positive definite asymptotic stabilizing solution</vt:lpstr>
      <vt:lpstr>Slide 24</vt:lpstr>
      <vt:lpstr>Theorem 4: A different approach</vt:lpstr>
      <vt:lpstr>Kalman Filter Solution V-1</vt:lpstr>
      <vt:lpstr>Kalman Filter Solution V-2</vt:lpstr>
      <vt:lpstr>Kalman Filter State Space</vt:lpstr>
      <vt:lpstr>Kalman Filter (KF) Properties</vt:lpstr>
      <vt:lpstr>KF as an innovations filter</vt:lpstr>
      <vt:lpstr>KF as an innovations (whitening) filter</vt:lpstr>
      <vt:lpstr>Kalman Filter &amp; LQR Duality</vt:lpstr>
      <vt:lpstr>Note:</vt:lpstr>
      <vt:lpstr>Kalman Filter &amp; LQR Duality</vt:lpstr>
      <vt:lpstr>Kalman Filter &amp; LQR Duality</vt:lpstr>
      <vt:lpstr>Kalman Filter &amp; LQR Duality</vt:lpstr>
      <vt:lpstr>Kalman Filter &amp; LQR Duality</vt:lpstr>
      <vt:lpstr>Kalman Filter &amp; LQR Duality</vt:lpstr>
      <vt:lpstr>Kalman Filter &amp; LQR Duality</vt:lpstr>
      <vt:lpstr>Kalman Filter &amp; LQR Duality</vt:lpstr>
      <vt:lpstr>Kalman Filter &amp; LQR Duality</vt:lpstr>
      <vt:lpstr>Kalman Filter &amp; LQR Duality</vt:lpstr>
      <vt:lpstr>Kalman Filter &amp; LQR Duality</vt:lpstr>
      <vt:lpstr>Kalman Filter &amp; LQR Duality</vt:lpstr>
      <vt:lpstr>Kalman Filter &amp; LQR Duality</vt:lpstr>
      <vt:lpstr>Kalman Filter &amp; LQR Duality</vt:lpstr>
      <vt:lpstr>Theorems 1-4 proof methodology</vt:lpstr>
      <vt:lpstr>Theorems 1-4 proof methodology</vt:lpstr>
      <vt:lpstr>Theorems 1-4 proof methodology</vt:lpstr>
      <vt:lpstr>Steady State LQR</vt:lpstr>
      <vt:lpstr>Steady State LQR</vt:lpstr>
      <vt:lpstr>Steady State LQ</vt:lpstr>
      <vt:lpstr>Kalman Filter &amp; LQR Duality</vt:lpstr>
      <vt:lpstr>Kalman Filter &amp; LQR Duality</vt:lpstr>
      <vt:lpstr>Steady State Kalman Filter</vt:lpstr>
      <vt:lpstr>Steady State Kalman Filter</vt:lpstr>
      <vt:lpstr>Steady State Kalman Filter</vt:lpstr>
      <vt:lpstr>Steady State Kalman Filter</vt:lpstr>
      <vt:lpstr>KF as an innovations filter</vt:lpstr>
      <vt:lpstr>KF as an innovations (whitening) filter</vt:lpstr>
      <vt:lpstr>Output Y(k) is colored noise</vt:lpstr>
      <vt:lpstr>Output Y(k) is colored noise</vt:lpstr>
      <vt:lpstr>KF as an innovations filter</vt:lpstr>
      <vt:lpstr>KF as an innovations filter</vt:lpstr>
      <vt:lpstr>KF as an innovations filter</vt:lpstr>
      <vt:lpstr>Y(k) Power spectrum </vt:lpstr>
      <vt:lpstr>Y(k) Power spectrum </vt:lpstr>
      <vt:lpstr>Y(k) Power spectrum </vt:lpstr>
      <vt:lpstr>Y(k) Power spectrum </vt:lpstr>
      <vt:lpstr>Y(k) Power spectrum </vt:lpstr>
      <vt:lpstr>Y(k) Power spectrum </vt:lpstr>
      <vt:lpstr>Y(k) Power spectrum </vt:lpstr>
      <vt:lpstr>KF as an innovations filter</vt:lpstr>
      <vt:lpstr>KF as an innovations filter</vt:lpstr>
      <vt:lpstr>KF as an innovations filter</vt:lpstr>
      <vt:lpstr>KF as an innovations filter</vt:lpstr>
      <vt:lpstr>KF as an innovations filter</vt:lpstr>
      <vt:lpstr>KF as a innovations (whitening) filter</vt:lpstr>
      <vt:lpstr>KF as a innovations (whitening) filter</vt:lpstr>
      <vt:lpstr>KF as an innovations filter</vt:lpstr>
      <vt:lpstr>KF return difference equality</vt:lpstr>
      <vt:lpstr>Return difference equality for LQR (review)</vt:lpstr>
      <vt:lpstr>Return difference equality for LQR (review)</vt:lpstr>
      <vt:lpstr>Kalman Filter &amp; LQR Duality</vt:lpstr>
      <vt:lpstr>KF return difference equality</vt:lpstr>
      <vt:lpstr>Kalman filter closed-loop eigenvalues</vt:lpstr>
      <vt:lpstr>Kalman filter closed-loop eigenvalues</vt:lpstr>
      <vt:lpstr>Kalman filter return difference</vt:lpstr>
      <vt:lpstr>Kalman filter return difference</vt:lpstr>
      <vt:lpstr>KF return difference equality</vt:lpstr>
      <vt:lpstr>KF return difference equality (SISO)</vt:lpstr>
      <vt:lpstr>KF root locus for SISO Systems</vt:lpstr>
      <vt:lpstr>KF root locus for SISO Systems</vt:lpstr>
      <vt:lpstr>KF Loop phase margins (SISO)</vt:lpstr>
      <vt:lpstr>KF Loop gain margins (SISO)</vt:lpstr>
      <vt:lpstr>Summary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451</cp:revision>
  <dcterms:created xsi:type="dcterms:W3CDTF">2003-05-19T17:57:23Z</dcterms:created>
  <dcterms:modified xsi:type="dcterms:W3CDTF">2012-03-08T17:50:39Z</dcterms:modified>
</cp:coreProperties>
</file>