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tags/tag8.xml" ContentType="application/vnd.openxmlformats-officedocument.presentationml.tags+xml"/>
  <Override PartName="/ppt/tags/tag140.xml" ContentType="application/vnd.openxmlformats-officedocument.presentationml.tags+xml"/>
  <Override PartName="/ppt/tags/tag238.xml" ContentType="application/vnd.openxmlformats-officedocument.presentationml.tags+xml"/>
  <Override PartName="/ppt/tags/tag285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tags/tag216.xml" ContentType="application/vnd.openxmlformats-officedocument.presentationml.tags+xml"/>
  <Override PartName="/ppt/tags/tag263.xml" ContentType="application/vnd.openxmlformats-officedocument.presentationml.tags+xml"/>
  <Default Extension="xml" ContentType="application/xml"/>
  <Override PartName="/ppt/slides/slide50.xml" ContentType="application/vnd.openxmlformats-officedocument.presentationml.slide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tags/tag85.xml" ContentType="application/vnd.openxmlformats-officedocument.presentationml.tags+xml"/>
  <Override PartName="/ppt/tags/tag241.xml" ContentType="application/vnd.openxmlformats-officedocument.presentationml.tags+xml"/>
  <Override PartName="/ppt/notesSlides/notesSlide63.xml" ContentType="application/vnd.openxmlformats-officedocument.presentationml.notesSlide+xml"/>
  <Override PartName="/ppt/tags/tag16.xml" ContentType="application/vnd.openxmlformats-officedocument.presentationml.tags+xml"/>
  <Override PartName="/ppt/tags/tag63.xml" ContentType="application/vnd.openxmlformats-officedocument.presentationml.tags+xml"/>
  <Override PartName="/ppt/notesSlides/notesSlide41.xml" ContentType="application/vnd.openxmlformats-officedocument.presentationml.notesSlide+xml"/>
  <Override PartName="/ppt/tags/tag178.xml" ContentType="application/vnd.openxmlformats-officedocument.presentationml.tags+xml"/>
  <Override PartName="/ppt/tags/tag317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tags/tag279.xml" ContentType="application/vnd.openxmlformats-officedocument.presentationml.tags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tags/tag320.xml" ContentType="application/vnd.openxmlformats-officedocument.presentationml.tags+xml"/>
  <Override PartName="/ppt/slides/slide19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tags/tag112.xml" ContentType="application/vnd.openxmlformats-officedocument.presentationml.tags+xml"/>
  <Override PartName="/ppt/tags/tag257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notesSlides/notesSlide57.xml" ContentType="application/vnd.openxmlformats-officedocument.presentationml.notesSlide+xml"/>
  <Override PartName="/ppt/slides/slide44.xml" ContentType="application/vnd.openxmlformats-officedocument.presentationml.slide+xml"/>
  <Default Extension="emf" ContentType="image/x-emf"/>
  <Override PartName="/ppt/tags/tag235.xml" ContentType="application/vnd.openxmlformats-officedocument.presentationml.tags+xml"/>
  <Override PartName="/ppt/tags/tag282.xml" ContentType="application/vnd.openxmlformats-officedocument.presentationml.tags+xml"/>
  <Override PartName="/ppt/slides/slide22.xml" ContentType="application/vnd.openxmlformats-officedocument.presentationml.slide+xml"/>
  <Override PartName="/ppt/tags/tag57.xml" ContentType="application/vnd.openxmlformats-officedocument.presentationml.tags+xml"/>
  <Override PartName="/ppt/notesSlides/notesSlide35.xml" ContentType="application/vnd.openxmlformats-officedocument.presentationml.notesSlide+xml"/>
  <Override PartName="/ppt/tags/tag213.xml" ContentType="application/vnd.openxmlformats-officedocument.presentationml.tags+xml"/>
  <Override PartName="/ppt/tags/tag260.xml" ContentType="application/vnd.openxmlformats-officedocument.presentationml.tags+xml"/>
  <Override PartName="/ppt/tags/tag35.xml" ContentType="application/vnd.openxmlformats-officedocument.presentationml.tags+xml"/>
  <Override PartName="/ppt/notesSlides/notesSlide13.xml" ContentType="application/vnd.openxmlformats-officedocument.presentationml.notesSlide+xml"/>
  <Override PartName="/ppt/tags/tag82.xml" ContentType="application/vnd.openxmlformats-officedocument.presentationml.tags+xml"/>
  <Override PartName="/ppt/tags/tag197.xml" ContentType="application/vnd.openxmlformats-officedocument.presentationml.tags+xml"/>
  <Override PartName="/ppt/notesSlides/notesSlide60.xml" ContentType="application/vnd.openxmlformats-officedocument.presentationml.notesSlide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298.xml" ContentType="application/vnd.openxmlformats-officedocument.presentationml.tags+xml"/>
  <Override PartName="/ppt/tags/tag314.xml" ContentType="application/vnd.openxmlformats-officedocument.presentationml.tags+xml"/>
  <Override PartName="/ppt/notesSlides/notesSlide4.xml" ContentType="application/vnd.openxmlformats-officedocument.presentationml.notesSlide+xml"/>
  <Override PartName="/ppt/tags/tag106.xml" ContentType="application/vnd.openxmlformats-officedocument.presentationml.tags+xml"/>
  <Override PartName="/ppt/tags/tag153.xml" ContentType="application/vnd.openxmlformats-officedocument.presentationml.tags+xml"/>
  <Override PartName="/ppt/slides/slide38.xml" ContentType="application/vnd.openxmlformats-officedocument.presentationml.slide+xml"/>
  <Override PartName="/ppt/tags/tag131.xml" ContentType="application/vnd.openxmlformats-officedocument.presentationml.tags+xml"/>
  <Override PartName="/ppt/tags/tag229.xml" ContentType="application/vnd.openxmlformats-officedocument.presentationml.tags+xml"/>
  <Override PartName="/ppt/tags/tag276.xml" ContentType="application/vnd.openxmlformats-officedocument.presentationml.tags+xml"/>
  <Override PartName="/ppt/tags/tag98.xml" ContentType="application/vnd.openxmlformats-officedocument.presentationml.tags+xml"/>
  <Override PartName="/ppt/notesSlides/notesSlide29.xml" ContentType="application/vnd.openxmlformats-officedocument.presentationml.notesSlide+xml"/>
  <Override PartName="/ppt/tags/tag207.xml" ContentType="application/vnd.openxmlformats-officedocument.presentationml.tags+xml"/>
  <Override PartName="/ppt/tags/tag254.xml" ContentType="application/vnd.openxmlformats-officedocument.presentationml.tags+xml"/>
  <Override PartName="/ppt/slides/slide16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notesSlides/notesSlide54.xml" ContentType="application/vnd.openxmlformats-officedocument.presentationml.notesSlide+xml"/>
  <Override PartName="/ppt/tags/tag54.xml" ContentType="application/vnd.openxmlformats-officedocument.presentationml.tags+xml"/>
  <Override PartName="/ppt/notesSlides/notesSlide32.xml" ContentType="application/vnd.openxmlformats-officedocument.presentationml.notesSlide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308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notesSlides/notesSlide21.xml" ContentType="application/vnd.openxmlformats-officedocument.presentationml.notesSlide+xml"/>
  <Override PartName="/ppt/tags/tag90.xml" ContentType="application/vnd.openxmlformats-officedocument.presentationml.tags+xml"/>
  <Override PartName="/ppt/tags/tag147.xml" ContentType="application/vnd.openxmlformats-officedocument.presentationml.tags+xml"/>
  <Override PartName="/ppt/tags/tag194.xml" ContentType="application/vnd.openxmlformats-officedocument.presentationml.tags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tags/tag322.xml" ContentType="application/vnd.openxmlformats-officedocument.presentationml.tags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61.xml" ContentType="application/vnd.openxmlformats-officedocument.presentationml.tags+xml"/>
  <Override PartName="/ppt/tags/tag172.xml" ContentType="application/vnd.openxmlformats-officedocument.presentationml.tags+xml"/>
  <Override PartName="/ppt/tags/tag259.xml" ContentType="application/vnd.openxmlformats-officedocument.presentationml.tags+xml"/>
  <Override PartName="/ppt/tags/tag311.xml" ContentType="application/vnd.openxmlformats-officedocument.presentationml.tags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tags/tag150.xml" ContentType="application/vnd.openxmlformats-officedocument.presentationml.tags+xml"/>
  <Override PartName="/ppt/tags/tag248.xml" ContentType="application/vnd.openxmlformats-officedocument.presentationml.tags+xml"/>
  <Override PartName="/ppt/notesSlides/notesSlide59.xml" ContentType="application/vnd.openxmlformats-officedocument.presentationml.notesSlide+xml"/>
  <Override PartName="/ppt/tags/tag295.xml" ContentType="application/vnd.openxmlformats-officedocument.presentationml.tags+xml"/>
  <Override PartName="/ppt/tags/tag300.xml" ContentType="application/vnd.openxmlformats-officedocument.presentationml.tags+xml"/>
  <Override PartName="/ppt/slides/slide46.xml" ContentType="application/vnd.openxmlformats-officedocument.presentationml.slide+xml"/>
  <Override PartName="/ppt/tags/tag226.xml" ContentType="application/vnd.openxmlformats-officedocument.presentationml.tags+xml"/>
  <Override PartName="/ppt/notesSlides/notesSlide48.xml" ContentType="application/vnd.openxmlformats-officedocument.presentationml.notesSlide+xml"/>
  <Override PartName="/ppt/tags/tag237.xml" ContentType="application/vnd.openxmlformats-officedocument.presentationml.tags+xml"/>
  <Override PartName="/ppt/tags/tag273.xml" ContentType="application/vnd.openxmlformats-officedocument.presentationml.tags+xml"/>
  <Override PartName="/ppt/tags/tag284.xml" ContentType="application/vnd.openxmlformats-officedocument.presentationml.tag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71.xml" ContentType="application/vnd.openxmlformats-officedocument.presentationml.slide+xml"/>
  <Override PartName="/ppt/tags/tag59.xml" ContentType="application/vnd.openxmlformats-officedocument.presentationml.tags+xml"/>
  <Override PartName="/ppt/notesSlides/notesSlide37.xml" ContentType="application/vnd.openxmlformats-officedocument.presentationml.notesSlide+xml"/>
  <Override PartName="/ppt/tags/tag215.xml" ContentType="application/vnd.openxmlformats-officedocument.presentationml.tags+xml"/>
  <Override PartName="/ppt/tags/tag262.xml" ContentType="application/vnd.openxmlformats-officedocument.presentationml.tags+xml"/>
  <Override PartName="/ppt/slides/slide13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notesSlides/notesSlide15.xml" ContentType="application/vnd.openxmlformats-officedocument.presentationml.notesSlide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notesSlides/notesSlide26.xml" ContentType="application/vnd.openxmlformats-officedocument.presentationml.notesSlide+xml"/>
  <Override PartName="/ppt/tags/tag188.xml" ContentType="application/vnd.openxmlformats-officedocument.presentationml.tags+xml"/>
  <Override PartName="/ppt/tags/tag199.xml" ContentType="application/vnd.openxmlformats-officedocument.presentationml.tags+xml"/>
  <Override PartName="/ppt/tags/tag204.xml" ContentType="application/vnd.openxmlformats-officedocument.presentationml.tags+xml"/>
  <Override PartName="/ppt/tags/tag251.xml" ContentType="application/vnd.openxmlformats-officedocument.presentationml.tags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tags/tag26.xml" ContentType="application/vnd.openxmlformats-officedocument.presentationml.tags+xml"/>
  <Override PartName="/ppt/tags/tag73.xml" ContentType="application/vnd.openxmlformats-officedocument.presentationml.tags+xml"/>
  <Override PartName="/ppt/tags/tag177.xml" ContentType="application/vnd.openxmlformats-officedocument.presentationml.tags+xml"/>
  <Override PartName="/ppt/tags/tag240.xml" ContentType="application/vnd.openxmlformats-officedocument.presentationml.tags+xml"/>
  <Override PartName="/ppt/notesSlides/notesSlide51.xml" ContentType="application/vnd.openxmlformats-officedocument.presentationml.notesSlide+xml"/>
  <Override PartName="/ppt/tags/tag327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tags/tag119.xml" ContentType="application/vnd.openxmlformats-officedocument.presentationml.tags+xml"/>
  <Override PartName="/ppt/tags/tag166.xml" ContentType="application/vnd.openxmlformats-officedocument.presentationml.tags+xml"/>
  <Override PartName="/ppt/notesSlides/notesSlide40.xml" ContentType="application/vnd.openxmlformats-officedocument.presentationml.notesSlide+xml"/>
  <Override PartName="/ppt/tags/tag316.xml" ContentType="application/vnd.openxmlformats-officedocument.presentationml.tags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55.xml" ContentType="application/vnd.openxmlformats-officedocument.presentationml.tags+xml"/>
  <Override PartName="/ppt/tags/tag289.xml" ContentType="application/vnd.openxmlformats-officedocument.presentationml.tags+xml"/>
  <Override PartName="/ppt/tags/tag30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80.xml" ContentType="application/vnd.openxmlformats-officedocument.presentationml.tags+xml"/>
  <Override PartName="/ppt/tags/tag191.xml" ContentType="application/vnd.openxmlformats-officedocument.presentationml.tags+xml"/>
  <Override PartName="/ppt/tags/tag278.xml" ContentType="application/vnd.openxmlformats-officedocument.presentationml.tags+xml"/>
  <Override PartName="/ppt/tags/tag330.xml" ContentType="application/vnd.openxmlformats-officedocument.presentationml.tag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tags/tag209.xml" ContentType="application/vnd.openxmlformats-officedocument.presentationml.tags+xml"/>
  <Override PartName="/ppt/tags/tag256.xml" ContentType="application/vnd.openxmlformats-officedocument.presentationml.tags+xml"/>
  <Override PartName="/ppt/tags/tag267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ags/tag245.xml" ContentType="application/vnd.openxmlformats-officedocument.presentationml.tags+xml"/>
  <Override PartName="/ppt/tags/tag292.xml" ContentType="application/vnd.openxmlformats-officedocument.presentationml.tags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notesSlides/notesSlide45.xml" ContentType="application/vnd.openxmlformats-officedocument.presentationml.notesSlide+xml"/>
  <Override PartName="/ppt/tags/tag234.xml" ContentType="application/vnd.openxmlformats-officedocument.presentationml.tags+xml"/>
  <Override PartName="/ppt/notesSlides/notesSlide56.xml" ContentType="application/vnd.openxmlformats-officedocument.presentationml.notesSlide+xml"/>
  <Override PartName="/ppt/tags/tag281.xml" ContentType="application/vnd.openxmlformats-officedocument.presentationml.tags+xml"/>
  <Override PartName="/ppt/slides/slide32.xml" ContentType="application/vnd.openxmlformats-officedocument.presentationml.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notesSlides/notesSlide34.xml" ContentType="application/vnd.openxmlformats-officedocument.presentationml.notesSlide+xml"/>
  <Override PartName="/ppt/tags/tag223.xml" ContentType="application/vnd.openxmlformats-officedocument.presentationml.tags+xml"/>
  <Override PartName="/ppt/tags/tag270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notesSlides/notesSlide23.xml" ContentType="application/vnd.openxmlformats-officedocument.presentationml.notesSlide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01.xml" ContentType="application/vnd.openxmlformats-officedocument.presentationml.tags+xml"/>
  <Override PartName="/ppt/tags/tag212.xml" ContentType="application/vnd.openxmlformats-officedocument.presentationml.tags+xml"/>
  <Override PartName="/ppt/notesSlides/notesSlide70.xml" ContentType="application/vnd.openxmlformats-officedocument.presentationml.notesSlide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324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tags/tag313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297.xml" ContentType="application/vnd.openxmlformats-officedocument.presentationml.tags+xml"/>
  <Override PartName="/ppt/tags/tag302.xml" ContentType="application/vnd.openxmlformats-officedocument.presentationml.tags+xml"/>
  <Override PartName="/ppt/slides/slide48.xml" ContentType="application/vnd.openxmlformats-officedocument.presentationml.slide+xml"/>
  <Override PartName="/ppt/notesSlides/notesSlide3.xml" ContentType="application/vnd.openxmlformats-officedocument.presentationml.notesSlide+xml"/>
  <Override PartName="/ppt/tags/tag141.xml" ContentType="application/vnd.openxmlformats-officedocument.presentationml.tags+xml"/>
  <Override PartName="/ppt/tags/tag228.xml" ContentType="application/vnd.openxmlformats-officedocument.presentationml.tags+xml"/>
  <Override PartName="/ppt/tags/tag239.xml" ContentType="application/vnd.openxmlformats-officedocument.presentationml.tags+xml"/>
  <Override PartName="/ppt/tags/tag275.xml" ContentType="application/vnd.openxmlformats-officedocument.presentationml.tags+xml"/>
  <Override PartName="/ppt/tags/tag286.xml" ContentType="application/vnd.openxmlformats-officedocument.presentationml.tag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notesSlides/notesSlide39.xml" ContentType="application/vnd.openxmlformats-officedocument.presentationml.notesSlide+xml"/>
  <Override PartName="/ppt/tags/tag217.xml" ContentType="application/vnd.openxmlformats-officedocument.presentationml.tags+xml"/>
  <Override PartName="/ppt/tags/tag264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notesSlides/notesSlide17.xml" ContentType="application/vnd.openxmlformats-officedocument.presentationml.notesSlide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notesSlides/notesSlide28.xml" ContentType="application/vnd.openxmlformats-officedocument.presentationml.notesSlide+xml"/>
  <Override PartName="/ppt/tags/tag206.xml" ContentType="application/vnd.openxmlformats-officedocument.presentationml.tags+xml"/>
  <Override PartName="/ppt/tags/tag253.xml" ContentType="application/vnd.openxmlformats-officedocument.presentationml.tags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179.xml" ContentType="application/vnd.openxmlformats-officedocument.presentationml.tags+xml"/>
  <Override PartName="/ppt/tags/tag231.xml" ContentType="application/vnd.openxmlformats-officedocument.presentationml.tags+xml"/>
  <Override PartName="/ppt/tags/tag242.xml" ContentType="application/vnd.openxmlformats-officedocument.presentationml.tags+xml"/>
  <Override PartName="/ppt/notesSlides/notesSlide53.xml" ContentType="application/vnd.openxmlformats-officedocument.presentationml.notesSlide+xml"/>
  <Override PartName="/ppt/tags/tag329.xml" ContentType="application/vnd.openxmlformats-officedocument.presentationml.tags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168.xml" ContentType="application/vnd.openxmlformats-officedocument.presentationml.tags+xml"/>
  <Override PartName="/ppt/notesSlides/notesSlide42.xml" ContentType="application/vnd.openxmlformats-officedocument.presentationml.notesSlide+xml"/>
  <Override PartName="/ppt/tags/tag220.xml" ContentType="application/vnd.openxmlformats-officedocument.presentationml.tags+xml"/>
  <Override PartName="/ppt/tags/tag318.xml" ContentType="application/vnd.openxmlformats-officedocument.presentationml.tags+xml"/>
  <Override PartName="/ppt/notesSlides/notesSlide8.xml" ContentType="application/vnd.openxmlformats-officedocument.presentationml.notesSlide+xml"/>
  <Override PartName="/ppt/tags/tag53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57.xml" ContentType="application/vnd.openxmlformats-officedocument.presentationml.tags+xml"/>
  <Override PartName="/ppt/tags/tag307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82.xml" ContentType="application/vnd.openxmlformats-officedocument.presentationml.tags+xml"/>
  <Override PartName="/ppt/tags/tag193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tags/tag269.xml" ContentType="application/vnd.openxmlformats-officedocument.presentationml.tags+xml"/>
  <Override PartName="/ppt/tags/tag32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tags/tag247.xml" ContentType="application/vnd.openxmlformats-officedocument.presentationml.tags+xml"/>
  <Override PartName="/ppt/tags/tag258.xml" ContentType="application/vnd.openxmlformats-officedocument.presentationml.tags+xml"/>
  <Override PartName="/ppt/tags/tag294.xml" ContentType="application/vnd.openxmlformats-officedocument.presentationml.tags+xml"/>
  <Override PartName="/ppt/tags/tag310.xml" ContentType="application/vnd.openxmlformats-officedocument.presentationml.tags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tags/tag102.xml" ContentType="application/vnd.openxmlformats-officedocument.presentationml.tags+xml"/>
  <Override PartName="/ppt/notesSlides/notesSlide47.xml" ContentType="application/vnd.openxmlformats-officedocument.presentationml.notesSlide+xml"/>
  <Override PartName="/ppt/tags/tag236.xml" ContentType="application/vnd.openxmlformats-officedocument.presentationml.tags+xml"/>
  <Override PartName="/ppt/notesSlides/notesSlide58.xml" ContentType="application/vnd.openxmlformats-officedocument.presentationml.notesSlide+xml"/>
  <Override PartName="/ppt/tags/tag283.xml" ContentType="application/vnd.openxmlformats-officedocument.presentationml.tags+xml"/>
  <Override PartName="/ppt/slides/slide34.xml" ContentType="application/vnd.openxmlformats-officedocument.presentationml.slide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notesSlides/notesSlide36.xml" ContentType="application/vnd.openxmlformats-officedocument.presentationml.notesSlide+xml"/>
  <Override PartName="/ppt/tags/tag225.xml" ContentType="application/vnd.openxmlformats-officedocument.presentationml.tags+xml"/>
  <Override PartName="/ppt/tags/tag27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notesSlides/notesSlide25.xml" ContentType="application/vnd.openxmlformats-officedocument.presentationml.notesSlide+xml"/>
  <Override PartName="/ppt/tags/tag198.xml" ContentType="application/vnd.openxmlformats-officedocument.presentationml.tags+xml"/>
  <Override PartName="/ppt/tags/tag203.xml" ContentType="application/vnd.openxmlformats-officedocument.presentationml.tags+xml"/>
  <Override PartName="/ppt/tags/tag214.xml" ContentType="application/vnd.openxmlformats-officedocument.presentationml.tags+xml"/>
  <Override PartName="/ppt/tags/tag250.xml" ContentType="application/vnd.openxmlformats-officedocument.presentationml.tags+xml"/>
  <Override PartName="/ppt/tags/tag261.xml" ContentType="application/vnd.openxmlformats-officedocument.presentationml.tags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83.xml" ContentType="application/vnd.openxmlformats-officedocument.presentationml.tags+xml"/>
  <Override PartName="/ppt/tags/tag187.xml" ContentType="application/vnd.openxmlformats-officedocument.presentationml.tags+xml"/>
  <Override PartName="/ppt/notesSlides/notesSlide61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notesSlides/notesSlide50.xml" ContentType="application/vnd.openxmlformats-officedocument.presentationml.notesSlide+xml"/>
  <Override PartName="/ppt/tags/tag315.xml" ContentType="application/vnd.openxmlformats-officedocument.presentationml.tags+xml"/>
  <Override PartName="/ppt/tags/tag326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tags/tag299.xml" ContentType="application/vnd.openxmlformats-officedocument.presentationml.tags+xml"/>
  <Override PartName="/ppt/tags/tag304.xml" ContentType="application/vnd.openxmlformats-officedocument.presentationml.tags+xml"/>
  <Override PartName="/ppt/notesSlides/notesSlide5.xml" ContentType="application/vnd.openxmlformats-officedocument.presentationml.notesSlide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tags/tag277.xml" ContentType="application/vnd.openxmlformats-officedocument.presentationml.tags+xml"/>
  <Override PartName="/ppt/tags/tag288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75.xml" ContentType="application/vnd.openxmlformats-officedocument.presentationml.slide+xml"/>
  <Override PartName="/ppt/tags/tag132.xml" ContentType="application/vnd.openxmlformats-officedocument.presentationml.tags+xml"/>
  <Override PartName="/ppt/tags/tag219.xml" ContentType="application/vnd.openxmlformats-officedocument.presentationml.tags+xml"/>
  <Override PartName="/ppt/tags/tag266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tags/tag208.xml" ContentType="application/vnd.openxmlformats-officedocument.presentationml.tags+xml"/>
  <Override PartName="/ppt/tags/tag255.xml" ContentType="application/vnd.openxmlformats-officedocument.presentationml.tags+xml"/>
  <Override PartName="/ppt/notesSlides/notesSlide66.xml" ContentType="application/vnd.openxmlformats-officedocument.presentationml.notesSlide+xml"/>
  <Override PartName="/ppt/slides/slide53.xml" ContentType="application/vnd.openxmlformats-officedocument.presentationml.slide+xml"/>
  <Override PartName="/ppt/tags/tag3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tags/tag233.xml" ContentType="application/vnd.openxmlformats-officedocument.presentationml.tags+xml"/>
  <Override PartName="/ppt/tags/tag244.xml" ContentType="application/vnd.openxmlformats-officedocument.presentationml.tags+xml"/>
  <Override PartName="/ppt/notesSlides/notesSlide55.xml" ContentType="application/vnd.openxmlformats-officedocument.presentationml.notesSlide+xml"/>
  <Override PartName="/ppt/tags/tag280.xml" ContentType="application/vnd.openxmlformats-officedocument.presentationml.tags+xml"/>
  <Override PartName="/ppt/tags/tag291.xml" ContentType="application/vnd.openxmlformats-officedocument.presentationml.tags+xml"/>
  <Default Extension="jpeg" ContentType="image/jpeg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notesSlides/notesSlide44.xml" ContentType="application/vnd.openxmlformats-officedocument.presentationml.notesSlide+xml"/>
  <Override PartName="/ppt/tags/tag222.xml" ContentType="application/vnd.openxmlformats-officedocument.presentationml.tags+xml"/>
  <Override PartName="/ppt/slides/slide20.xml" ContentType="application/vnd.openxmlformats-officedocument.presentationml.slide+xml"/>
  <Override PartName="/ppt/tags/tag55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159.xml" ContentType="application/vnd.openxmlformats-officedocument.presentationml.tags+xml"/>
  <Override PartName="/ppt/tags/tag211.xml" ContentType="application/vnd.openxmlformats-officedocument.presentationml.tags+xml"/>
  <Override PartName="/ppt/tags/tag309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44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84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tags/tag22.xml" ContentType="application/vnd.openxmlformats-officedocument.presentationml.tags+xml"/>
  <Override PartName="/ppt/tags/tag126.xml" ContentType="application/vnd.openxmlformats-officedocument.presentationml.tags+xml"/>
  <Override PartName="/ppt/tags/tag173.xml" ContentType="application/vnd.openxmlformats-officedocument.presentationml.tags+xml"/>
  <Override PartName="/ppt/tags/tag323.xml" ContentType="application/vnd.openxmlformats-officedocument.presentationml.tags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tags/tag249.xml" ContentType="application/vnd.openxmlformats-officedocument.presentationml.tags+xml"/>
  <Override PartName="/ppt/tags/tag296.xml" ContentType="application/vnd.openxmlformats-officedocument.presentationml.tags+xml"/>
  <Override PartName="/ppt/tags/tag301.xml" ContentType="application/vnd.openxmlformats-officedocument.presentationml.tags+xml"/>
  <Override PartName="/ppt/tags/tag312.xml" ContentType="application/vnd.openxmlformats-officedocument.presentationml.tags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ppt/tags/tag151.xml" ContentType="application/vnd.openxmlformats-officedocument.presentationml.tags+xml"/>
  <Override PartName="/ppt/slides/slide36.xml" ContentType="application/vnd.openxmlformats-officedocument.presentationml.slide+xml"/>
  <Override PartName="/ppt/tags/tag227.xml" ContentType="application/vnd.openxmlformats-officedocument.presentationml.tags+xml"/>
  <Override PartName="/ppt/notesSlides/notesSlide49.xml" ContentType="application/vnd.openxmlformats-officedocument.presentationml.notesSlide+xml"/>
  <Override PartName="/ppt/tags/tag274.xml" ContentType="application/vnd.openxmlformats-officedocument.presentationml.tags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notesSlides/notesSlide27.xml" ContentType="application/vnd.openxmlformats-officedocument.presentationml.notesSlide+xml"/>
  <Override PartName="/ppt/tags/tag205.xml" ContentType="application/vnd.openxmlformats-officedocument.presentationml.tags+xml"/>
  <Override PartName="/ppt/tags/tag252.xml" ContentType="application/vnd.openxmlformats-officedocument.presentationml.tags+xml"/>
  <Override PartName="/ppt/notesSlides/notesSlide74.xml" ContentType="application/vnd.openxmlformats-officedocument.presentationml.notesSlide+xml"/>
  <Override PartName="/ppt/slides/slide14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89.xml" ContentType="application/vnd.openxmlformats-officedocument.presentationml.tags+xml"/>
  <Override PartName="/ppt/tableStyles.xml" ContentType="application/vnd.openxmlformats-officedocument.presentationml.tableStyles+xml"/>
  <Override PartName="/ppt/tags/tag27.xml" ContentType="application/vnd.openxmlformats-officedocument.presentationml.tags+xml"/>
  <Override PartName="/ppt/tags/tag74.xml" ContentType="application/vnd.openxmlformats-officedocument.presentationml.tags+xml"/>
  <Override PartName="/ppt/tags/tag230.xml" ContentType="application/vnd.openxmlformats-officedocument.presentationml.tags+xml"/>
  <Override PartName="/ppt/notesSlides/notesSlide52.xml" ContentType="application/vnd.openxmlformats-officedocument.presentationml.notesSlide+xml"/>
  <Override PartName="/ppt/tags/tag328.xml" ContentType="application/vnd.openxmlformats-officedocument.presentationml.tags+xml"/>
  <Override PartName="/ppt/tags/tag52.xml" ContentType="application/vnd.openxmlformats-officedocument.presentationml.tags+xml"/>
  <Override PartName="/ppt/notesSlides/notesSlide30.xml" ContentType="application/vnd.openxmlformats-officedocument.presentationml.notesSlide+xml"/>
  <Override PartName="/ppt/tags/tag167.xml" ContentType="application/vnd.openxmlformats-officedocument.presentationml.tags+xml"/>
  <Override PartName="/ppt/tags/tag306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30.xml" ContentType="application/vnd.openxmlformats-officedocument.presentationml.tags+xml"/>
  <Override PartName="/ppt/tags/tag268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notesSlides/notesSlide68.xml" ContentType="application/vnd.openxmlformats-officedocument.presentationml.notesSlide+xml"/>
  <Override PartName="/ppt/slides/slide55.xml" ContentType="application/vnd.openxmlformats-officedocument.presentationml.slide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293.xml" ContentType="application/vnd.openxmlformats-officedocument.presentationml.tags+xml"/>
  <Override PartName="/ppt/slides/slide33.xml" ContentType="application/vnd.openxmlformats-officedocument.presentationml.slide+xml"/>
  <Override PartName="/ppt/tags/tag68.xml" ContentType="application/vnd.openxmlformats-officedocument.presentationml.tags+xml"/>
  <Override PartName="/ppt/notesSlides/notesSlide46.xml" ContentType="application/vnd.openxmlformats-officedocument.presentationml.notesSlide+xml"/>
  <Override PartName="/ppt/tags/tag224.xml" ContentType="application/vnd.openxmlformats-officedocument.presentationml.tags+xml"/>
  <Override PartName="/ppt/tags/tag271.xml" ContentType="application/vnd.openxmlformats-officedocument.presentationml.tags+xml"/>
  <Override PartName="/ppt/presentation.xml" ContentType="application/vnd.openxmlformats-officedocument.presentationml.presentation.main+xml"/>
  <Override PartName="/ppt/notesSlides/notesSlide24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46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20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325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slides/slide49.xml" ContentType="application/vnd.openxmlformats-officedocument.presentationml.slide+xml"/>
  <Override PartName="/ppt/tags/tag142.xml" ContentType="application/vnd.openxmlformats-officedocument.presentationml.tags+xml"/>
  <Override PartName="/ppt/tags/tag287.xml" ContentType="application/vnd.openxmlformats-officedocument.presentationml.tags+xml"/>
  <Override PartName="/ppt/tags/tag303.xml" ContentType="application/vnd.openxmlformats-officedocument.presentationml.tags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ags/tag120.xml" ContentType="application/vnd.openxmlformats-officedocument.presentationml.tags+xml"/>
  <Override PartName="/ppt/tags/tag218.xml" ContentType="application/vnd.openxmlformats-officedocument.presentationml.tags+xml"/>
  <Override PartName="/ppt/tags/tag265.xml" ContentType="application/vnd.openxmlformats-officedocument.presentationml.tags+xml"/>
  <Override PartName="/ppt/slides/slide2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tags/tag87.xml" ContentType="application/vnd.openxmlformats-officedocument.presentationml.tags+xml"/>
  <Default Extension="wmf" ContentType="image/x-wmf"/>
  <Override PartName="/ppt/tags/tag243.xml" ContentType="application/vnd.openxmlformats-officedocument.presentationml.tags+xml"/>
  <Override PartName="/ppt/tags/tag290.xml" ContentType="application/vnd.openxmlformats-officedocument.presentationml.tags+xml"/>
  <Override PartName="/ppt/notesSlides/notesSlide65.xml" ContentType="application/vnd.openxmlformats-officedocument.presentationml.notesSlide+xml"/>
  <Override PartName="/ppt/notesSlides/notesSlide43.xml" ContentType="application/vnd.openxmlformats-officedocument.presentationml.notesSlide+xml"/>
  <Override PartName="/ppt/tags/tag319.xml" ContentType="application/vnd.openxmlformats-officedocument.presentationml.tags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22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256" r:id="rId2"/>
    <p:sldId id="948" r:id="rId3"/>
    <p:sldId id="949" r:id="rId4"/>
    <p:sldId id="990" r:id="rId5"/>
    <p:sldId id="950" r:id="rId6"/>
    <p:sldId id="995" r:id="rId7"/>
    <p:sldId id="840" r:id="rId8"/>
    <p:sldId id="951" r:id="rId9"/>
    <p:sldId id="908" r:id="rId10"/>
    <p:sldId id="955" r:id="rId11"/>
    <p:sldId id="956" r:id="rId12"/>
    <p:sldId id="957" r:id="rId13"/>
    <p:sldId id="991" r:id="rId14"/>
    <p:sldId id="909" r:id="rId15"/>
    <p:sldId id="993" r:id="rId16"/>
    <p:sldId id="959" r:id="rId17"/>
    <p:sldId id="992" r:id="rId18"/>
    <p:sldId id="910" r:id="rId19"/>
    <p:sldId id="911" r:id="rId20"/>
    <p:sldId id="912" r:id="rId21"/>
    <p:sldId id="994" r:id="rId22"/>
    <p:sldId id="913" r:id="rId23"/>
    <p:sldId id="914" r:id="rId24"/>
    <p:sldId id="915" r:id="rId25"/>
    <p:sldId id="916" r:id="rId26"/>
    <p:sldId id="952" r:id="rId27"/>
    <p:sldId id="989" r:id="rId28"/>
    <p:sldId id="953" r:id="rId29"/>
    <p:sldId id="942" r:id="rId30"/>
    <p:sldId id="943" r:id="rId31"/>
    <p:sldId id="944" r:id="rId32"/>
    <p:sldId id="945" r:id="rId33"/>
    <p:sldId id="946" r:id="rId34"/>
    <p:sldId id="998" r:id="rId35"/>
    <p:sldId id="999" r:id="rId36"/>
    <p:sldId id="947" r:id="rId37"/>
    <p:sldId id="971" r:id="rId38"/>
    <p:sldId id="972" r:id="rId39"/>
    <p:sldId id="973" r:id="rId40"/>
    <p:sldId id="960" r:id="rId41"/>
    <p:sldId id="917" r:id="rId42"/>
    <p:sldId id="988" r:id="rId43"/>
    <p:sldId id="925" r:id="rId44"/>
    <p:sldId id="918" r:id="rId45"/>
    <p:sldId id="974" r:id="rId46"/>
    <p:sldId id="987" r:id="rId47"/>
    <p:sldId id="975" r:id="rId48"/>
    <p:sldId id="976" r:id="rId49"/>
    <p:sldId id="977" r:id="rId50"/>
    <p:sldId id="919" r:id="rId51"/>
    <p:sldId id="962" r:id="rId52"/>
    <p:sldId id="964" r:id="rId53"/>
    <p:sldId id="965" r:id="rId54"/>
    <p:sldId id="967" r:id="rId55"/>
    <p:sldId id="966" r:id="rId56"/>
    <p:sldId id="963" r:id="rId57"/>
    <p:sldId id="979" r:id="rId58"/>
    <p:sldId id="978" r:id="rId59"/>
    <p:sldId id="968" r:id="rId60"/>
    <p:sldId id="926" r:id="rId61"/>
    <p:sldId id="969" r:id="rId62"/>
    <p:sldId id="970" r:id="rId63"/>
    <p:sldId id="927" r:id="rId64"/>
    <p:sldId id="933" r:id="rId65"/>
    <p:sldId id="982" r:id="rId66"/>
    <p:sldId id="980" r:id="rId67"/>
    <p:sldId id="981" r:id="rId68"/>
    <p:sldId id="983" r:id="rId69"/>
    <p:sldId id="984" r:id="rId70"/>
    <p:sldId id="934" r:id="rId71"/>
    <p:sldId id="935" r:id="rId72"/>
    <p:sldId id="985" r:id="rId73"/>
    <p:sldId id="937" r:id="rId74"/>
    <p:sldId id="938" r:id="rId75"/>
    <p:sldId id="986" r:id="rId76"/>
  </p:sldIdLst>
  <p:sldSz cx="9144000" cy="6858000" type="screen4x3"/>
  <p:notesSz cx="9601200" cy="7315200"/>
  <p:custDataLst>
    <p:tags r:id="rId7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8" autoAdjust="0"/>
    <p:restoredTop sz="90929"/>
  </p:normalViewPr>
  <p:slideViewPr>
    <p:cSldViewPr>
      <p:cViewPr varScale="1">
        <p:scale>
          <a:sx n="103" d="100"/>
          <a:sy n="103" d="100"/>
        </p:scale>
        <p:origin x="-108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5370"/>
    </p:cViewPr>
  </p:sorterViewPr>
  <p:notesViewPr>
    <p:cSldViewPr>
      <p:cViewPr varScale="1">
        <p:scale>
          <a:sx n="111" d="100"/>
          <a:sy n="111" d="100"/>
        </p:scale>
        <p:origin x="-2304" y="-90"/>
      </p:cViewPr>
      <p:guideLst>
        <p:guide orient="horz" pos="2304"/>
        <p:guide pos="302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58298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defTabSz="963345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903" y="0"/>
            <a:ext cx="4158297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algn="r" defTabSz="963345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50196"/>
            <a:ext cx="4158298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defTabSz="963345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903" y="6950196"/>
            <a:ext cx="4158297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algn="r" defTabSz="963345">
              <a:defRPr sz="1300" i="0" smtClean="0"/>
            </a:lvl1pPr>
          </a:lstStyle>
          <a:p>
            <a:pPr>
              <a:defRPr/>
            </a:pPr>
            <a:fld id="{ED6B77B7-C657-4673-A57A-75E99597BC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209415" cy="347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defTabSz="913257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11790" y="0"/>
            <a:ext cx="4207191" cy="347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algn="r" defTabSz="913257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9575" y="523875"/>
            <a:ext cx="3721100" cy="2790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2385" y="3488943"/>
            <a:ext cx="7014210" cy="325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76628"/>
            <a:ext cx="4209415" cy="34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defTabSz="913257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11790" y="6976628"/>
            <a:ext cx="4207191" cy="34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algn="r" defTabSz="913257">
              <a:defRPr sz="1200" smtClean="0"/>
            </a:lvl1pPr>
          </a:lstStyle>
          <a:p>
            <a:pPr>
              <a:defRPr/>
            </a:pPr>
            <a:fld id="{95F23956-8671-43F1-98CD-689868735C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9F793-9148-414B-AD91-B0A2EC01A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6A75E-321B-4A54-B733-720D36505D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C389D-B009-4BA5-9832-EA1C155A6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6019C-7B60-4EE0-A683-B84774BAEA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00DEE-FB4C-47D6-ABA2-D63BAF2DC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BDDCE-7DF5-407A-AA89-E902C83AEC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64BA6-D76F-4E2A-8537-CAD793DD04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ABBD8-8736-49E2-804D-F999F18964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C84CD-A7C2-42BD-9A90-AAC54D95BB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4921E-F2E4-4790-931F-63B1E3161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ED34F-66FF-4978-80C8-3D7DC7AEF5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smtClean="0"/>
            </a:lvl1pPr>
          </a:lstStyle>
          <a:p>
            <a:pPr>
              <a:defRPr/>
            </a:pPr>
            <a:fld id="{412D909D-9C3B-4CAF-B594-8DACFA0F03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35.xml"/><Relationship Id="rId7" Type="http://schemas.openxmlformats.org/officeDocument/2006/relationships/image" Target="../media/image31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30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38.xml"/><Relationship Id="rId7" Type="http://schemas.openxmlformats.org/officeDocument/2006/relationships/image" Target="../media/image33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30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42.xml"/><Relationship Id="rId7" Type="http://schemas.openxmlformats.org/officeDocument/2006/relationships/image" Target="../media/image30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7.png"/><Relationship Id="rId4" Type="http://schemas.openxmlformats.org/officeDocument/2006/relationships/tags" Target="../tags/tag43.xml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46.xml"/><Relationship Id="rId7" Type="http://schemas.openxmlformats.org/officeDocument/2006/relationships/image" Target="../media/image38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1.png"/><Relationship Id="rId4" Type="http://schemas.openxmlformats.org/officeDocument/2006/relationships/tags" Target="../tags/tag47.xml"/><Relationship Id="rId9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50.xml"/><Relationship Id="rId7" Type="http://schemas.openxmlformats.org/officeDocument/2006/relationships/image" Target="../media/image38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3.png"/><Relationship Id="rId4" Type="http://schemas.openxmlformats.org/officeDocument/2006/relationships/tags" Target="../tags/tag51.xml"/><Relationship Id="rId9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tags" Target="../tags/tag54.xml"/><Relationship Id="rId7" Type="http://schemas.openxmlformats.org/officeDocument/2006/relationships/image" Target="../media/image45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44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image" Target="../media/image44.png"/><Relationship Id="rId17" Type="http://schemas.openxmlformats.org/officeDocument/2006/relationships/image" Target="../media/image52.png"/><Relationship Id="rId2" Type="http://schemas.openxmlformats.org/officeDocument/2006/relationships/tags" Target="../tags/tag56.xml"/><Relationship Id="rId16" Type="http://schemas.openxmlformats.org/officeDocument/2006/relationships/image" Target="../media/image51.png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image" Target="../media/image46.emf"/><Relationship Id="rId5" Type="http://schemas.openxmlformats.org/officeDocument/2006/relationships/tags" Target="../tags/tag59.xml"/><Relationship Id="rId15" Type="http://schemas.openxmlformats.org/officeDocument/2006/relationships/image" Target="../media/image50.png"/><Relationship Id="rId10" Type="http://schemas.openxmlformats.org/officeDocument/2006/relationships/notesSlide" Target="../notesSlides/notesSlide17.xml"/><Relationship Id="rId19" Type="http://schemas.openxmlformats.org/officeDocument/2006/relationships/image" Target="../media/image47.png"/><Relationship Id="rId4" Type="http://schemas.openxmlformats.org/officeDocument/2006/relationships/tags" Target="../tags/tag58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tags" Target="../tags/tag65.xml"/><Relationship Id="rId7" Type="http://schemas.openxmlformats.org/officeDocument/2006/relationships/image" Target="../media/image55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54.png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tags" Target="../tags/tag68.xml"/><Relationship Id="rId7" Type="http://schemas.openxmlformats.org/officeDocument/2006/relationships/image" Target="../media/image57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0.png"/><Relationship Id="rId4" Type="http://schemas.openxmlformats.org/officeDocument/2006/relationships/tags" Target="../tags/tag69.xml"/><Relationship Id="rId9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5.xml"/><Relationship Id="rId7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.png"/><Relationship Id="rId4" Type="http://schemas.openxmlformats.org/officeDocument/2006/relationships/tags" Target="../tags/tag6.xm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tags" Target="../tags/tag72.xml"/><Relationship Id="rId7" Type="http://schemas.openxmlformats.org/officeDocument/2006/relationships/image" Target="../media/image61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27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13" Type="http://schemas.openxmlformats.org/officeDocument/2006/relationships/image" Target="../media/image64.png"/><Relationship Id="rId3" Type="http://schemas.openxmlformats.org/officeDocument/2006/relationships/tags" Target="../tags/tag7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3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image" Target="../media/image62.png"/><Relationship Id="rId5" Type="http://schemas.openxmlformats.org/officeDocument/2006/relationships/tags" Target="../tags/tag77.xml"/><Relationship Id="rId10" Type="http://schemas.openxmlformats.org/officeDocument/2006/relationships/image" Target="../media/image61.png"/><Relationship Id="rId4" Type="http://schemas.openxmlformats.org/officeDocument/2006/relationships/tags" Target="../tags/tag76.xml"/><Relationship Id="rId9" Type="http://schemas.openxmlformats.org/officeDocument/2006/relationships/image" Target="../media/image27.png"/><Relationship Id="rId14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tags" Target="../tags/tag81.xml"/><Relationship Id="rId7" Type="http://schemas.openxmlformats.org/officeDocument/2006/relationships/image" Target="../media/image26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8.png"/><Relationship Id="rId4" Type="http://schemas.openxmlformats.org/officeDocument/2006/relationships/tags" Target="../tags/tag82.xml"/><Relationship Id="rId9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tags" Target="../tags/tag85.xml"/><Relationship Id="rId7" Type="http://schemas.openxmlformats.org/officeDocument/2006/relationships/image" Target="../media/image69.png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2.png"/><Relationship Id="rId4" Type="http://schemas.openxmlformats.org/officeDocument/2006/relationships/tags" Target="../tags/tag86.xml"/><Relationship Id="rId9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tags" Target="../tags/tag89.xml"/><Relationship Id="rId7" Type="http://schemas.openxmlformats.org/officeDocument/2006/relationships/image" Target="../media/image73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7.png"/><Relationship Id="rId4" Type="http://schemas.openxmlformats.org/officeDocument/2006/relationships/tags" Target="../tags/tag90.xml"/><Relationship Id="rId9" Type="http://schemas.openxmlformats.org/officeDocument/2006/relationships/image" Target="../media/image7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tags" Target="../tags/tag93.xml"/><Relationship Id="rId7" Type="http://schemas.openxmlformats.org/officeDocument/2006/relationships/image" Target="../media/image76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notesSlide" Target="../notesSlides/notesSlide25.xml"/><Relationship Id="rId11" Type="http://schemas.openxmlformats.org/officeDocument/2006/relationships/image" Target="../media/image6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9.png"/><Relationship Id="rId4" Type="http://schemas.openxmlformats.org/officeDocument/2006/relationships/tags" Target="../tags/tag94.xml"/><Relationship Id="rId9" Type="http://schemas.openxmlformats.org/officeDocument/2006/relationships/image" Target="../media/image7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13" Type="http://schemas.openxmlformats.org/officeDocument/2006/relationships/image" Target="../media/image84.emf"/><Relationship Id="rId3" Type="http://schemas.openxmlformats.org/officeDocument/2006/relationships/tags" Target="../tags/tag9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83.png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image" Target="../media/image82.png"/><Relationship Id="rId5" Type="http://schemas.openxmlformats.org/officeDocument/2006/relationships/tags" Target="../tags/tag99.xml"/><Relationship Id="rId15" Type="http://schemas.openxmlformats.org/officeDocument/2006/relationships/image" Target="../media/image86.png"/><Relationship Id="rId10" Type="http://schemas.openxmlformats.org/officeDocument/2006/relationships/image" Target="../media/image81.png"/><Relationship Id="rId4" Type="http://schemas.openxmlformats.org/officeDocument/2006/relationships/tags" Target="../tags/tag98.xml"/><Relationship Id="rId9" Type="http://schemas.openxmlformats.org/officeDocument/2006/relationships/image" Target="../media/image80.png"/><Relationship Id="rId14" Type="http://schemas.openxmlformats.org/officeDocument/2006/relationships/image" Target="../media/image8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tags" Target="../tags/tag103.xml"/><Relationship Id="rId7" Type="http://schemas.openxmlformats.org/officeDocument/2006/relationships/image" Target="../media/image82.png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notesSlide" Target="../notesSlides/notesSlide27.xml"/><Relationship Id="rId11" Type="http://schemas.openxmlformats.org/officeDocument/2006/relationships/image" Target="../media/image89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8.png"/><Relationship Id="rId4" Type="http://schemas.openxmlformats.org/officeDocument/2006/relationships/tags" Target="../tags/tag104.xml"/><Relationship Id="rId9" Type="http://schemas.openxmlformats.org/officeDocument/2006/relationships/image" Target="../media/image8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91.png"/><Relationship Id="rId3" Type="http://schemas.openxmlformats.org/officeDocument/2006/relationships/tags" Target="../tags/tag107.xml"/><Relationship Id="rId7" Type="http://schemas.openxmlformats.org/officeDocument/2006/relationships/notesSlide" Target="../notesSlides/notesSlide28.xml"/><Relationship Id="rId12" Type="http://schemas.openxmlformats.org/officeDocument/2006/relationships/image" Target="../media/image90.png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4.emf"/><Relationship Id="rId5" Type="http://schemas.openxmlformats.org/officeDocument/2006/relationships/tags" Target="../tags/tag109.xml"/><Relationship Id="rId10" Type="http://schemas.openxmlformats.org/officeDocument/2006/relationships/image" Target="../media/image83.png"/><Relationship Id="rId4" Type="http://schemas.openxmlformats.org/officeDocument/2006/relationships/tags" Target="../tags/tag108.xml"/><Relationship Id="rId9" Type="http://schemas.openxmlformats.org/officeDocument/2006/relationships/image" Target="../media/image8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tags" Target="../tags/tag112.xml"/><Relationship Id="rId7" Type="http://schemas.openxmlformats.org/officeDocument/2006/relationships/image" Target="../media/image92.png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5.png"/><Relationship Id="rId4" Type="http://schemas.openxmlformats.org/officeDocument/2006/relationships/tags" Target="../tags/tag113.xml"/><Relationship Id="rId9" Type="http://schemas.openxmlformats.org/officeDocument/2006/relationships/image" Target="../media/image9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13" Type="http://schemas.openxmlformats.org/officeDocument/2006/relationships/image" Target="../media/image9.png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8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7.png"/><Relationship Id="rId5" Type="http://schemas.openxmlformats.org/officeDocument/2006/relationships/tags" Target="../tags/tag11.xml"/><Relationship Id="rId10" Type="http://schemas.openxmlformats.org/officeDocument/2006/relationships/image" Target="../media/image6.png"/><Relationship Id="rId4" Type="http://schemas.openxmlformats.org/officeDocument/2006/relationships/tags" Target="../tags/tag10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tags" Target="../tags/tag116.xml"/><Relationship Id="rId7" Type="http://schemas.openxmlformats.org/officeDocument/2006/relationships/image" Target="../media/image97.png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image" Target="../media/image96.png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1.xml"/><Relationship Id="rId13" Type="http://schemas.openxmlformats.org/officeDocument/2006/relationships/image" Target="../media/image100.png"/><Relationship Id="rId3" Type="http://schemas.openxmlformats.org/officeDocument/2006/relationships/tags" Target="../tags/tag11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99.png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image" Target="../media/image98.png"/><Relationship Id="rId5" Type="http://schemas.openxmlformats.org/officeDocument/2006/relationships/tags" Target="../tags/tag121.xml"/><Relationship Id="rId10" Type="http://schemas.openxmlformats.org/officeDocument/2006/relationships/image" Target="../media/image96.png"/><Relationship Id="rId4" Type="http://schemas.openxmlformats.org/officeDocument/2006/relationships/tags" Target="../tags/tag120.xml"/><Relationship Id="rId9" Type="http://schemas.openxmlformats.org/officeDocument/2006/relationships/image" Target="../media/image15.png"/><Relationship Id="rId14" Type="http://schemas.openxmlformats.org/officeDocument/2006/relationships/image" Target="../media/image10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25.xml"/><Relationship Id="rId7" Type="http://schemas.openxmlformats.org/officeDocument/2006/relationships/notesSlide" Target="../notesSlides/notesSlide32.xml"/><Relationship Id="rId12" Type="http://schemas.openxmlformats.org/officeDocument/2006/relationships/image" Target="../media/image104.png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3.png"/><Relationship Id="rId5" Type="http://schemas.openxmlformats.org/officeDocument/2006/relationships/tags" Target="../tags/tag127.xml"/><Relationship Id="rId10" Type="http://schemas.openxmlformats.org/officeDocument/2006/relationships/image" Target="../media/image102.png"/><Relationship Id="rId4" Type="http://schemas.openxmlformats.org/officeDocument/2006/relationships/tags" Target="../tags/tag126.xml"/><Relationship Id="rId9" Type="http://schemas.openxmlformats.org/officeDocument/2006/relationships/image" Target="../media/image9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tags" Target="../tags/tag130.xml"/><Relationship Id="rId7" Type="http://schemas.openxmlformats.org/officeDocument/2006/relationships/image" Target="../media/image105.png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7.png"/><Relationship Id="rId4" Type="http://schemas.openxmlformats.org/officeDocument/2006/relationships/tags" Target="../tags/tag131.xml"/><Relationship Id="rId9" Type="http://schemas.openxmlformats.org/officeDocument/2006/relationships/image" Target="../media/image10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tags" Target="../tags/tag134.xml"/><Relationship Id="rId7" Type="http://schemas.openxmlformats.org/officeDocument/2006/relationships/image" Target="../media/image106.png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image" Target="../media/image108.png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5.xml"/><Relationship Id="rId4" Type="http://schemas.openxmlformats.org/officeDocument/2006/relationships/image" Target="../media/image10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tags" Target="../tags/tag138.xml"/><Relationship Id="rId7" Type="http://schemas.openxmlformats.org/officeDocument/2006/relationships/image" Target="../media/image109.png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image" Target="../media/image92.png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3" Type="http://schemas.openxmlformats.org/officeDocument/2006/relationships/tags" Target="../tags/tag141.xml"/><Relationship Id="rId7" Type="http://schemas.openxmlformats.org/officeDocument/2006/relationships/tags" Target="../tags/tag145.xml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" Type="http://schemas.openxmlformats.org/officeDocument/2006/relationships/tags" Target="../tags/tag140.xml"/><Relationship Id="rId16" Type="http://schemas.openxmlformats.org/officeDocument/2006/relationships/image" Target="../media/image115.png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11" Type="http://schemas.openxmlformats.org/officeDocument/2006/relationships/image" Target="../media/image96.png"/><Relationship Id="rId5" Type="http://schemas.openxmlformats.org/officeDocument/2006/relationships/tags" Target="../tags/tag143.xml"/><Relationship Id="rId15" Type="http://schemas.openxmlformats.org/officeDocument/2006/relationships/image" Target="../media/image114.png"/><Relationship Id="rId10" Type="http://schemas.openxmlformats.org/officeDocument/2006/relationships/notesSlide" Target="../notesSlides/notesSlide37.xml"/><Relationship Id="rId4" Type="http://schemas.openxmlformats.org/officeDocument/2006/relationships/tags" Target="../tags/tag14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1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tags" Target="../tags/tag159.xml"/><Relationship Id="rId18" Type="http://schemas.openxmlformats.org/officeDocument/2006/relationships/image" Target="../media/image118.png"/><Relationship Id="rId26" Type="http://schemas.openxmlformats.org/officeDocument/2006/relationships/image" Target="../media/image126.png"/><Relationship Id="rId3" Type="http://schemas.openxmlformats.org/officeDocument/2006/relationships/tags" Target="../tags/tag149.xml"/><Relationship Id="rId21" Type="http://schemas.openxmlformats.org/officeDocument/2006/relationships/image" Target="../media/image121.png"/><Relationship Id="rId7" Type="http://schemas.openxmlformats.org/officeDocument/2006/relationships/tags" Target="../tags/tag153.xml"/><Relationship Id="rId12" Type="http://schemas.openxmlformats.org/officeDocument/2006/relationships/tags" Target="../tags/tag158.xml"/><Relationship Id="rId17" Type="http://schemas.openxmlformats.org/officeDocument/2006/relationships/image" Target="../media/image101.png"/><Relationship Id="rId25" Type="http://schemas.openxmlformats.org/officeDocument/2006/relationships/image" Target="../media/image125.png"/><Relationship Id="rId2" Type="http://schemas.openxmlformats.org/officeDocument/2006/relationships/tags" Target="../tags/tag148.xml"/><Relationship Id="rId16" Type="http://schemas.openxmlformats.org/officeDocument/2006/relationships/image" Target="../media/image96.png"/><Relationship Id="rId20" Type="http://schemas.openxmlformats.org/officeDocument/2006/relationships/image" Target="../media/image120.png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tags" Target="../tags/tag157.xml"/><Relationship Id="rId24" Type="http://schemas.openxmlformats.org/officeDocument/2006/relationships/image" Target="../media/image124.png"/><Relationship Id="rId5" Type="http://schemas.openxmlformats.org/officeDocument/2006/relationships/tags" Target="../tags/tag151.xml"/><Relationship Id="rId15" Type="http://schemas.openxmlformats.org/officeDocument/2006/relationships/notesSlide" Target="../notesSlides/notesSlide38.xml"/><Relationship Id="rId23" Type="http://schemas.openxmlformats.org/officeDocument/2006/relationships/image" Target="../media/image123.png"/><Relationship Id="rId28" Type="http://schemas.openxmlformats.org/officeDocument/2006/relationships/image" Target="../media/image128.png"/><Relationship Id="rId10" Type="http://schemas.openxmlformats.org/officeDocument/2006/relationships/tags" Target="../tags/tag156.xml"/><Relationship Id="rId19" Type="http://schemas.openxmlformats.org/officeDocument/2006/relationships/image" Target="../media/image119.png"/><Relationship Id="rId4" Type="http://schemas.openxmlformats.org/officeDocument/2006/relationships/tags" Target="../tags/tag150.xml"/><Relationship Id="rId9" Type="http://schemas.openxmlformats.org/officeDocument/2006/relationships/tags" Target="../tags/tag155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22.png"/><Relationship Id="rId27" Type="http://schemas.openxmlformats.org/officeDocument/2006/relationships/image" Target="../media/image12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31.png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12" Type="http://schemas.openxmlformats.org/officeDocument/2006/relationships/image" Target="../media/image130.png"/><Relationship Id="rId2" Type="http://schemas.openxmlformats.org/officeDocument/2006/relationships/tags" Target="../tags/tag161.xml"/><Relationship Id="rId16" Type="http://schemas.openxmlformats.org/officeDocument/2006/relationships/image" Target="../media/image134.png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11" Type="http://schemas.openxmlformats.org/officeDocument/2006/relationships/image" Target="../media/image129.png"/><Relationship Id="rId5" Type="http://schemas.openxmlformats.org/officeDocument/2006/relationships/tags" Target="../tags/tag164.xml"/><Relationship Id="rId15" Type="http://schemas.openxmlformats.org/officeDocument/2006/relationships/image" Target="../media/image133.png"/><Relationship Id="rId10" Type="http://schemas.openxmlformats.org/officeDocument/2006/relationships/image" Target="../media/image96.png"/><Relationship Id="rId4" Type="http://schemas.openxmlformats.org/officeDocument/2006/relationships/tags" Target="../tags/tag163.xml"/><Relationship Id="rId9" Type="http://schemas.openxmlformats.org/officeDocument/2006/relationships/notesSlide" Target="../notesSlides/notesSlide39.xml"/><Relationship Id="rId14" Type="http://schemas.openxmlformats.org/officeDocument/2006/relationships/image" Target="../media/image1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5.xml"/><Relationship Id="rId7" Type="http://schemas.openxmlformats.org/officeDocument/2006/relationships/image" Target="../media/image11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.png"/><Relationship Id="rId4" Type="http://schemas.openxmlformats.org/officeDocument/2006/relationships/tags" Target="../tags/tag16.xml"/><Relationship Id="rId9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tags" Target="../tags/tag169.xml"/><Relationship Id="rId7" Type="http://schemas.openxmlformats.org/officeDocument/2006/relationships/image" Target="../media/image76.png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notesSlide" Target="../notesSlides/notesSlide40.xml"/><Relationship Id="rId11" Type="http://schemas.openxmlformats.org/officeDocument/2006/relationships/image" Target="../media/image77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5.png"/><Relationship Id="rId4" Type="http://schemas.openxmlformats.org/officeDocument/2006/relationships/tags" Target="../tags/tag170.xml"/><Relationship Id="rId9" Type="http://schemas.openxmlformats.org/officeDocument/2006/relationships/image" Target="../media/image7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1.xml"/><Relationship Id="rId13" Type="http://schemas.openxmlformats.org/officeDocument/2006/relationships/image" Target="../media/image57.png"/><Relationship Id="rId3" Type="http://schemas.openxmlformats.org/officeDocument/2006/relationships/tags" Target="../tags/tag17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38.png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image" Target="../media/image137.png"/><Relationship Id="rId5" Type="http://schemas.openxmlformats.org/officeDocument/2006/relationships/tags" Target="../tags/tag175.xml"/><Relationship Id="rId10" Type="http://schemas.openxmlformats.org/officeDocument/2006/relationships/image" Target="../media/image136.png"/><Relationship Id="rId4" Type="http://schemas.openxmlformats.org/officeDocument/2006/relationships/tags" Target="../tags/tag174.xml"/><Relationship Id="rId9" Type="http://schemas.openxmlformats.org/officeDocument/2006/relationships/image" Target="../media/image135.png"/><Relationship Id="rId14" Type="http://schemas.openxmlformats.org/officeDocument/2006/relationships/image" Target="../media/image5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184.xml"/><Relationship Id="rId13" Type="http://schemas.openxmlformats.org/officeDocument/2006/relationships/image" Target="../media/image140.png"/><Relationship Id="rId18" Type="http://schemas.openxmlformats.org/officeDocument/2006/relationships/image" Target="../media/image144.png"/><Relationship Id="rId3" Type="http://schemas.openxmlformats.org/officeDocument/2006/relationships/tags" Target="../tags/tag179.xml"/><Relationship Id="rId7" Type="http://schemas.openxmlformats.org/officeDocument/2006/relationships/tags" Target="../tags/tag183.xml"/><Relationship Id="rId12" Type="http://schemas.openxmlformats.org/officeDocument/2006/relationships/image" Target="../media/image139.png"/><Relationship Id="rId17" Type="http://schemas.openxmlformats.org/officeDocument/2006/relationships/image" Target="../media/image143.png"/><Relationship Id="rId2" Type="http://schemas.openxmlformats.org/officeDocument/2006/relationships/tags" Target="../tags/tag178.xml"/><Relationship Id="rId16" Type="http://schemas.openxmlformats.org/officeDocument/2006/relationships/image" Target="../media/image142.png"/><Relationship Id="rId1" Type="http://schemas.openxmlformats.org/officeDocument/2006/relationships/tags" Target="../tags/tag177.xml"/><Relationship Id="rId6" Type="http://schemas.openxmlformats.org/officeDocument/2006/relationships/tags" Target="../tags/tag182.xml"/><Relationship Id="rId11" Type="http://schemas.openxmlformats.org/officeDocument/2006/relationships/image" Target="../media/image138.png"/><Relationship Id="rId5" Type="http://schemas.openxmlformats.org/officeDocument/2006/relationships/tags" Target="../tags/tag181.xml"/><Relationship Id="rId15" Type="http://schemas.openxmlformats.org/officeDocument/2006/relationships/image" Target="../media/image58.png"/><Relationship Id="rId10" Type="http://schemas.openxmlformats.org/officeDocument/2006/relationships/notesSlide" Target="../notesSlides/notesSlide42.xml"/><Relationship Id="rId4" Type="http://schemas.openxmlformats.org/officeDocument/2006/relationships/tags" Target="../tags/tag18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4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tags" Target="../tags/tag187.xml"/><Relationship Id="rId7" Type="http://schemas.openxmlformats.org/officeDocument/2006/relationships/notesSlide" Target="../notesSlides/notesSlide43.xml"/><Relationship Id="rId12" Type="http://schemas.openxmlformats.org/officeDocument/2006/relationships/image" Target="../media/image57.png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36.png"/><Relationship Id="rId5" Type="http://schemas.openxmlformats.org/officeDocument/2006/relationships/tags" Target="../tags/tag189.xml"/><Relationship Id="rId10" Type="http://schemas.openxmlformats.org/officeDocument/2006/relationships/image" Target="../media/image145.png"/><Relationship Id="rId4" Type="http://schemas.openxmlformats.org/officeDocument/2006/relationships/tags" Target="../tags/tag188.xml"/><Relationship Id="rId9" Type="http://schemas.openxmlformats.org/officeDocument/2006/relationships/image" Target="../media/image13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197.xml"/><Relationship Id="rId13" Type="http://schemas.openxmlformats.org/officeDocument/2006/relationships/image" Target="../media/image147.png"/><Relationship Id="rId18" Type="http://schemas.openxmlformats.org/officeDocument/2006/relationships/image" Target="../media/image151.png"/><Relationship Id="rId3" Type="http://schemas.openxmlformats.org/officeDocument/2006/relationships/tags" Target="../tags/tag192.xml"/><Relationship Id="rId7" Type="http://schemas.openxmlformats.org/officeDocument/2006/relationships/tags" Target="../tags/tag196.xml"/><Relationship Id="rId12" Type="http://schemas.openxmlformats.org/officeDocument/2006/relationships/image" Target="../media/image146.png"/><Relationship Id="rId17" Type="http://schemas.openxmlformats.org/officeDocument/2006/relationships/image" Target="../media/image150.png"/><Relationship Id="rId2" Type="http://schemas.openxmlformats.org/officeDocument/2006/relationships/tags" Target="../tags/tag191.xml"/><Relationship Id="rId16" Type="http://schemas.openxmlformats.org/officeDocument/2006/relationships/image" Target="../media/image126.png"/><Relationship Id="rId1" Type="http://schemas.openxmlformats.org/officeDocument/2006/relationships/tags" Target="../tags/tag190.xml"/><Relationship Id="rId6" Type="http://schemas.openxmlformats.org/officeDocument/2006/relationships/tags" Target="../tags/tag195.xml"/><Relationship Id="rId11" Type="http://schemas.openxmlformats.org/officeDocument/2006/relationships/image" Target="../media/image142.png"/><Relationship Id="rId5" Type="http://schemas.openxmlformats.org/officeDocument/2006/relationships/tags" Target="../tags/tag194.xml"/><Relationship Id="rId15" Type="http://schemas.openxmlformats.org/officeDocument/2006/relationships/image" Target="../media/image149.png"/><Relationship Id="rId10" Type="http://schemas.openxmlformats.org/officeDocument/2006/relationships/notesSlide" Target="../notesSlides/notesSlide44.xml"/><Relationship Id="rId4" Type="http://schemas.openxmlformats.org/officeDocument/2006/relationships/tags" Target="../tags/tag193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4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54.png"/><Relationship Id="rId3" Type="http://schemas.openxmlformats.org/officeDocument/2006/relationships/tags" Target="../tags/tag200.xml"/><Relationship Id="rId7" Type="http://schemas.openxmlformats.org/officeDocument/2006/relationships/tags" Target="../tags/tag204.xml"/><Relationship Id="rId12" Type="http://schemas.openxmlformats.org/officeDocument/2006/relationships/image" Target="../media/image153.png"/><Relationship Id="rId2" Type="http://schemas.openxmlformats.org/officeDocument/2006/relationships/tags" Target="../tags/tag199.xml"/><Relationship Id="rId16" Type="http://schemas.openxmlformats.org/officeDocument/2006/relationships/image" Target="../media/image156.png"/><Relationship Id="rId1" Type="http://schemas.openxmlformats.org/officeDocument/2006/relationships/tags" Target="../tags/tag198.xml"/><Relationship Id="rId6" Type="http://schemas.openxmlformats.org/officeDocument/2006/relationships/tags" Target="../tags/tag203.xml"/><Relationship Id="rId11" Type="http://schemas.openxmlformats.org/officeDocument/2006/relationships/image" Target="../media/image152.png"/><Relationship Id="rId5" Type="http://schemas.openxmlformats.org/officeDocument/2006/relationships/tags" Target="../tags/tag202.xml"/><Relationship Id="rId15" Type="http://schemas.openxmlformats.org/officeDocument/2006/relationships/image" Target="../media/image155.png"/><Relationship Id="rId10" Type="http://schemas.openxmlformats.org/officeDocument/2006/relationships/image" Target="../media/image142.png"/><Relationship Id="rId4" Type="http://schemas.openxmlformats.org/officeDocument/2006/relationships/tags" Target="../tags/tag201.xml"/><Relationship Id="rId9" Type="http://schemas.openxmlformats.org/officeDocument/2006/relationships/notesSlide" Target="../notesSlides/notesSlide45.xml"/><Relationship Id="rId14" Type="http://schemas.openxmlformats.org/officeDocument/2006/relationships/image" Target="../media/image13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tags" Target="../tags/tag207.xml"/><Relationship Id="rId7" Type="http://schemas.openxmlformats.org/officeDocument/2006/relationships/image" Target="../media/image155.png"/><Relationship Id="rId2" Type="http://schemas.openxmlformats.org/officeDocument/2006/relationships/tags" Target="../tags/tag206.xml"/><Relationship Id="rId1" Type="http://schemas.openxmlformats.org/officeDocument/2006/relationships/tags" Target="../tags/tag205.xml"/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4.png"/><Relationship Id="rId4" Type="http://schemas.openxmlformats.org/officeDocument/2006/relationships/tags" Target="../tags/tag208.xml"/><Relationship Id="rId9" Type="http://schemas.openxmlformats.org/officeDocument/2006/relationships/image" Target="../media/image15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216.xml"/><Relationship Id="rId13" Type="http://schemas.openxmlformats.org/officeDocument/2006/relationships/image" Target="../media/image82.png"/><Relationship Id="rId18" Type="http://schemas.openxmlformats.org/officeDocument/2006/relationships/image" Target="../media/image160.png"/><Relationship Id="rId3" Type="http://schemas.openxmlformats.org/officeDocument/2006/relationships/tags" Target="../tags/tag211.xml"/><Relationship Id="rId21" Type="http://schemas.openxmlformats.org/officeDocument/2006/relationships/image" Target="../media/image163.png"/><Relationship Id="rId7" Type="http://schemas.openxmlformats.org/officeDocument/2006/relationships/tags" Target="../tags/tag215.xml"/><Relationship Id="rId12" Type="http://schemas.openxmlformats.org/officeDocument/2006/relationships/notesSlide" Target="../notesSlides/notesSlide47.xml"/><Relationship Id="rId17" Type="http://schemas.openxmlformats.org/officeDocument/2006/relationships/image" Target="../media/image112.png"/><Relationship Id="rId2" Type="http://schemas.openxmlformats.org/officeDocument/2006/relationships/tags" Target="../tags/tag210.xml"/><Relationship Id="rId16" Type="http://schemas.openxmlformats.org/officeDocument/2006/relationships/image" Target="../media/image159.png"/><Relationship Id="rId20" Type="http://schemas.openxmlformats.org/officeDocument/2006/relationships/image" Target="../media/image162.png"/><Relationship Id="rId1" Type="http://schemas.openxmlformats.org/officeDocument/2006/relationships/tags" Target="../tags/tag209.xml"/><Relationship Id="rId6" Type="http://schemas.openxmlformats.org/officeDocument/2006/relationships/tags" Target="../tags/tag21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13.xml"/><Relationship Id="rId15" Type="http://schemas.openxmlformats.org/officeDocument/2006/relationships/image" Target="../media/image158.png"/><Relationship Id="rId23" Type="http://schemas.openxmlformats.org/officeDocument/2006/relationships/image" Target="../media/image165.png"/><Relationship Id="rId10" Type="http://schemas.openxmlformats.org/officeDocument/2006/relationships/tags" Target="../tags/tag218.xml"/><Relationship Id="rId19" Type="http://schemas.openxmlformats.org/officeDocument/2006/relationships/image" Target="../media/image161.png"/><Relationship Id="rId4" Type="http://schemas.openxmlformats.org/officeDocument/2006/relationships/tags" Target="../tags/tag212.xml"/><Relationship Id="rId9" Type="http://schemas.openxmlformats.org/officeDocument/2006/relationships/tags" Target="../tags/tag217.xml"/><Relationship Id="rId14" Type="http://schemas.openxmlformats.org/officeDocument/2006/relationships/image" Target="../media/image157.png"/><Relationship Id="rId22" Type="http://schemas.openxmlformats.org/officeDocument/2006/relationships/image" Target="../media/image16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226.xml"/><Relationship Id="rId13" Type="http://schemas.openxmlformats.org/officeDocument/2006/relationships/tags" Target="../tags/tag231.xml"/><Relationship Id="rId18" Type="http://schemas.openxmlformats.org/officeDocument/2006/relationships/image" Target="../media/image166.png"/><Relationship Id="rId26" Type="http://schemas.openxmlformats.org/officeDocument/2006/relationships/image" Target="../media/image172.png"/><Relationship Id="rId3" Type="http://schemas.openxmlformats.org/officeDocument/2006/relationships/tags" Target="../tags/tag221.xml"/><Relationship Id="rId21" Type="http://schemas.openxmlformats.org/officeDocument/2006/relationships/image" Target="../media/image168.png"/><Relationship Id="rId7" Type="http://schemas.openxmlformats.org/officeDocument/2006/relationships/tags" Target="../tags/tag225.xml"/><Relationship Id="rId12" Type="http://schemas.openxmlformats.org/officeDocument/2006/relationships/tags" Target="../tags/tag230.xml"/><Relationship Id="rId17" Type="http://schemas.openxmlformats.org/officeDocument/2006/relationships/image" Target="../media/image142.png"/><Relationship Id="rId25" Type="http://schemas.openxmlformats.org/officeDocument/2006/relationships/image" Target="../media/image171.png"/><Relationship Id="rId2" Type="http://schemas.openxmlformats.org/officeDocument/2006/relationships/tags" Target="../tags/tag220.xml"/><Relationship Id="rId16" Type="http://schemas.openxmlformats.org/officeDocument/2006/relationships/notesSlide" Target="../notesSlides/notesSlide48.xml"/><Relationship Id="rId20" Type="http://schemas.openxmlformats.org/officeDocument/2006/relationships/image" Target="../media/image167.png"/><Relationship Id="rId29" Type="http://schemas.openxmlformats.org/officeDocument/2006/relationships/image" Target="../media/image175.png"/><Relationship Id="rId1" Type="http://schemas.openxmlformats.org/officeDocument/2006/relationships/tags" Target="../tags/tag219.xml"/><Relationship Id="rId6" Type="http://schemas.openxmlformats.org/officeDocument/2006/relationships/tags" Target="../tags/tag224.xml"/><Relationship Id="rId11" Type="http://schemas.openxmlformats.org/officeDocument/2006/relationships/tags" Target="../tags/tag229.xml"/><Relationship Id="rId24" Type="http://schemas.openxmlformats.org/officeDocument/2006/relationships/image" Target="../media/image170.png"/><Relationship Id="rId5" Type="http://schemas.openxmlformats.org/officeDocument/2006/relationships/tags" Target="../tags/tag223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169.png"/><Relationship Id="rId28" Type="http://schemas.openxmlformats.org/officeDocument/2006/relationships/image" Target="../media/image174.png"/><Relationship Id="rId10" Type="http://schemas.openxmlformats.org/officeDocument/2006/relationships/tags" Target="../tags/tag228.xml"/><Relationship Id="rId19" Type="http://schemas.openxmlformats.org/officeDocument/2006/relationships/image" Target="../media/image120.png"/><Relationship Id="rId4" Type="http://schemas.openxmlformats.org/officeDocument/2006/relationships/tags" Target="../tags/tag222.xml"/><Relationship Id="rId9" Type="http://schemas.openxmlformats.org/officeDocument/2006/relationships/tags" Target="../tags/tag227.xml"/><Relationship Id="rId14" Type="http://schemas.openxmlformats.org/officeDocument/2006/relationships/tags" Target="../tags/tag232.xml"/><Relationship Id="rId22" Type="http://schemas.openxmlformats.org/officeDocument/2006/relationships/image" Target="../media/image123.png"/><Relationship Id="rId27" Type="http://schemas.openxmlformats.org/officeDocument/2006/relationships/image" Target="../media/image173.png"/><Relationship Id="rId30" Type="http://schemas.openxmlformats.org/officeDocument/2006/relationships/image" Target="../media/image17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78.png"/><Relationship Id="rId3" Type="http://schemas.openxmlformats.org/officeDocument/2006/relationships/tags" Target="../tags/tag235.xml"/><Relationship Id="rId7" Type="http://schemas.openxmlformats.org/officeDocument/2006/relationships/tags" Target="../tags/tag239.xml"/><Relationship Id="rId12" Type="http://schemas.openxmlformats.org/officeDocument/2006/relationships/image" Target="../media/image170.png"/><Relationship Id="rId17" Type="http://schemas.openxmlformats.org/officeDocument/2006/relationships/image" Target="../media/image157.png"/><Relationship Id="rId2" Type="http://schemas.openxmlformats.org/officeDocument/2006/relationships/tags" Target="../tags/tag234.xml"/><Relationship Id="rId16" Type="http://schemas.openxmlformats.org/officeDocument/2006/relationships/image" Target="../media/image165.png"/><Relationship Id="rId1" Type="http://schemas.openxmlformats.org/officeDocument/2006/relationships/tags" Target="../tags/tag233.xml"/><Relationship Id="rId6" Type="http://schemas.openxmlformats.org/officeDocument/2006/relationships/tags" Target="../tags/tag238.xml"/><Relationship Id="rId11" Type="http://schemas.openxmlformats.org/officeDocument/2006/relationships/image" Target="../media/image177.png"/><Relationship Id="rId5" Type="http://schemas.openxmlformats.org/officeDocument/2006/relationships/tags" Target="../tags/tag237.xml"/><Relationship Id="rId15" Type="http://schemas.openxmlformats.org/officeDocument/2006/relationships/image" Target="../media/image82.png"/><Relationship Id="rId10" Type="http://schemas.openxmlformats.org/officeDocument/2006/relationships/image" Target="../media/image76.png"/><Relationship Id="rId4" Type="http://schemas.openxmlformats.org/officeDocument/2006/relationships/tags" Target="../tags/tag236.xml"/><Relationship Id="rId9" Type="http://schemas.openxmlformats.org/officeDocument/2006/relationships/notesSlide" Target="../notesSlides/notesSlide49.xml"/><Relationship Id="rId14" Type="http://schemas.openxmlformats.org/officeDocument/2006/relationships/image" Target="../media/image16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9.xml"/><Relationship Id="rId7" Type="http://schemas.openxmlformats.org/officeDocument/2006/relationships/notesSlide" Target="../notesSlides/notesSlide5.xml"/><Relationship Id="rId12" Type="http://schemas.openxmlformats.org/officeDocument/2006/relationships/image" Target="../media/image19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8.png"/><Relationship Id="rId5" Type="http://schemas.openxmlformats.org/officeDocument/2006/relationships/tags" Target="../tags/tag21.xml"/><Relationship Id="rId10" Type="http://schemas.openxmlformats.org/officeDocument/2006/relationships/image" Target="../media/image17.png"/><Relationship Id="rId4" Type="http://schemas.openxmlformats.org/officeDocument/2006/relationships/tags" Target="../tags/tag20.xml"/><Relationship Id="rId9" Type="http://schemas.openxmlformats.org/officeDocument/2006/relationships/image" Target="../media/image1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0.xml"/><Relationship Id="rId5" Type="http://schemas.openxmlformats.org/officeDocument/2006/relationships/image" Target="../media/image82.png"/><Relationship Id="rId4" Type="http://schemas.openxmlformats.org/officeDocument/2006/relationships/image" Target="../media/image17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1.png"/><Relationship Id="rId2" Type="http://schemas.openxmlformats.org/officeDocument/2006/relationships/tags" Target="../tags/tag242.xml"/><Relationship Id="rId1" Type="http://schemas.openxmlformats.org/officeDocument/2006/relationships/tags" Target="../tags/tag241.xml"/><Relationship Id="rId6" Type="http://schemas.openxmlformats.org/officeDocument/2006/relationships/image" Target="../media/image180.png"/><Relationship Id="rId5" Type="http://schemas.openxmlformats.org/officeDocument/2006/relationships/image" Target="../media/image82.png"/><Relationship Id="rId4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2.xml"/><Relationship Id="rId13" Type="http://schemas.openxmlformats.org/officeDocument/2006/relationships/image" Target="../media/image184.png"/><Relationship Id="rId3" Type="http://schemas.openxmlformats.org/officeDocument/2006/relationships/tags" Target="../tags/tag24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36.png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tags" Target="../tags/tag248.xml"/><Relationship Id="rId11" Type="http://schemas.openxmlformats.org/officeDocument/2006/relationships/image" Target="../media/image54.png"/><Relationship Id="rId5" Type="http://schemas.openxmlformats.org/officeDocument/2006/relationships/tags" Target="../tags/tag247.xml"/><Relationship Id="rId10" Type="http://schemas.openxmlformats.org/officeDocument/2006/relationships/image" Target="../media/image183.png"/><Relationship Id="rId4" Type="http://schemas.openxmlformats.org/officeDocument/2006/relationships/tags" Target="../tags/tag246.xml"/><Relationship Id="rId9" Type="http://schemas.openxmlformats.org/officeDocument/2006/relationships/image" Target="../media/image182.png"/><Relationship Id="rId14" Type="http://schemas.openxmlformats.org/officeDocument/2006/relationships/image" Target="../media/image18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3" Type="http://schemas.openxmlformats.org/officeDocument/2006/relationships/tags" Target="../tags/tag251.xml"/><Relationship Id="rId7" Type="http://schemas.openxmlformats.org/officeDocument/2006/relationships/image" Target="../media/image184.png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87.png"/><Relationship Id="rId4" Type="http://schemas.openxmlformats.org/officeDocument/2006/relationships/tags" Target="../tags/tag252.xml"/><Relationship Id="rId9" Type="http://schemas.openxmlformats.org/officeDocument/2006/relationships/image" Target="../media/image186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tags" Target="../tags/tag255.xml"/><Relationship Id="rId7" Type="http://schemas.openxmlformats.org/officeDocument/2006/relationships/image" Target="../media/image180.png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6" Type="http://schemas.openxmlformats.org/officeDocument/2006/relationships/image" Target="../media/image82.png"/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88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tags" Target="../tags/tag258.xml"/><Relationship Id="rId7" Type="http://schemas.openxmlformats.org/officeDocument/2006/relationships/notesSlide" Target="../notesSlides/notesSlide55.xml"/><Relationship Id="rId12" Type="http://schemas.openxmlformats.org/officeDocument/2006/relationships/image" Target="../media/image185.png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89.png"/><Relationship Id="rId5" Type="http://schemas.openxmlformats.org/officeDocument/2006/relationships/tags" Target="../tags/tag260.xml"/><Relationship Id="rId10" Type="http://schemas.openxmlformats.org/officeDocument/2006/relationships/image" Target="../media/image136.png"/><Relationship Id="rId4" Type="http://schemas.openxmlformats.org/officeDocument/2006/relationships/tags" Target="../tags/tag259.xml"/><Relationship Id="rId9" Type="http://schemas.openxmlformats.org/officeDocument/2006/relationships/image" Target="../media/image54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tags" Target="../tags/tag263.xml"/><Relationship Id="rId7" Type="http://schemas.openxmlformats.org/officeDocument/2006/relationships/image" Target="../media/image185.png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6" Type="http://schemas.openxmlformats.org/officeDocument/2006/relationships/image" Target="../media/image189.png"/><Relationship Id="rId5" Type="http://schemas.openxmlformats.org/officeDocument/2006/relationships/notesSlide" Target="../notesSlides/notesSlide56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7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7.xml"/><Relationship Id="rId13" Type="http://schemas.openxmlformats.org/officeDocument/2006/relationships/image" Target="../media/image163.png"/><Relationship Id="rId3" Type="http://schemas.openxmlformats.org/officeDocument/2006/relationships/tags" Target="../tags/tag26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7.png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tags" Target="../tags/tag269.xml"/><Relationship Id="rId11" Type="http://schemas.openxmlformats.org/officeDocument/2006/relationships/image" Target="../media/image170.png"/><Relationship Id="rId5" Type="http://schemas.openxmlformats.org/officeDocument/2006/relationships/tags" Target="../tags/tag268.xml"/><Relationship Id="rId15" Type="http://schemas.openxmlformats.org/officeDocument/2006/relationships/image" Target="../media/image165.png"/><Relationship Id="rId10" Type="http://schemas.openxmlformats.org/officeDocument/2006/relationships/image" Target="../media/image177.png"/><Relationship Id="rId4" Type="http://schemas.openxmlformats.org/officeDocument/2006/relationships/tags" Target="../tags/tag267.xml"/><Relationship Id="rId9" Type="http://schemas.openxmlformats.org/officeDocument/2006/relationships/image" Target="../media/image76.png"/><Relationship Id="rId14" Type="http://schemas.openxmlformats.org/officeDocument/2006/relationships/image" Target="../media/image82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tags" Target="../tags/tag272.xml"/><Relationship Id="rId7" Type="http://schemas.openxmlformats.org/officeDocument/2006/relationships/image" Target="../media/image82.png"/><Relationship Id="rId12" Type="http://schemas.openxmlformats.org/officeDocument/2006/relationships/image" Target="../media/image191.emf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6" Type="http://schemas.openxmlformats.org/officeDocument/2006/relationships/notesSlide" Target="../notesSlides/notesSlide58.xml"/><Relationship Id="rId11" Type="http://schemas.openxmlformats.org/officeDocument/2006/relationships/image" Target="../media/image19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79.png"/><Relationship Id="rId4" Type="http://schemas.openxmlformats.org/officeDocument/2006/relationships/tags" Target="../tags/tag273.xml"/><Relationship Id="rId9" Type="http://schemas.openxmlformats.org/officeDocument/2006/relationships/image" Target="../media/image16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3.png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6" Type="http://schemas.openxmlformats.org/officeDocument/2006/relationships/image" Target="../media/image82.png"/><Relationship Id="rId5" Type="http://schemas.openxmlformats.org/officeDocument/2006/relationships/image" Target="../media/image192.png"/><Relationship Id="rId4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3" Type="http://schemas.openxmlformats.org/officeDocument/2006/relationships/tags" Target="../tags/tag278.xml"/><Relationship Id="rId7" Type="http://schemas.openxmlformats.org/officeDocument/2006/relationships/image" Target="../media/image195.png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6" Type="http://schemas.openxmlformats.org/officeDocument/2006/relationships/image" Target="../media/image194.png"/><Relationship Id="rId5" Type="http://schemas.openxmlformats.org/officeDocument/2006/relationships/notesSlide" Target="../notesSlides/notesSlide60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97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8.png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6" Type="http://schemas.openxmlformats.org/officeDocument/2006/relationships/image" Target="../media/image79.png"/><Relationship Id="rId5" Type="http://schemas.openxmlformats.org/officeDocument/2006/relationships/image" Target="../media/image194.png"/><Relationship Id="rId4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13" Type="http://schemas.openxmlformats.org/officeDocument/2006/relationships/image" Target="../media/image204.png"/><Relationship Id="rId3" Type="http://schemas.openxmlformats.org/officeDocument/2006/relationships/tags" Target="../tags/tag283.xml"/><Relationship Id="rId7" Type="http://schemas.openxmlformats.org/officeDocument/2006/relationships/notesSlide" Target="../notesSlides/notesSlide62.xml"/><Relationship Id="rId12" Type="http://schemas.openxmlformats.org/officeDocument/2006/relationships/image" Target="../media/image203.png"/><Relationship Id="rId2" Type="http://schemas.openxmlformats.org/officeDocument/2006/relationships/tags" Target="../tags/tag282.xml"/><Relationship Id="rId1" Type="http://schemas.openxmlformats.org/officeDocument/2006/relationships/tags" Target="../tags/tag28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97.png"/><Relationship Id="rId5" Type="http://schemas.openxmlformats.org/officeDocument/2006/relationships/tags" Target="../tags/tag285.xml"/><Relationship Id="rId10" Type="http://schemas.openxmlformats.org/officeDocument/2006/relationships/image" Target="../media/image202.png"/><Relationship Id="rId4" Type="http://schemas.openxmlformats.org/officeDocument/2006/relationships/tags" Target="../tags/tag284.xml"/><Relationship Id="rId9" Type="http://schemas.openxmlformats.org/officeDocument/2006/relationships/image" Target="../media/image201.png"/><Relationship Id="rId14" Type="http://schemas.openxmlformats.org/officeDocument/2006/relationships/image" Target="../media/image205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png"/><Relationship Id="rId13" Type="http://schemas.openxmlformats.org/officeDocument/2006/relationships/image" Target="../media/image210.png"/><Relationship Id="rId3" Type="http://schemas.openxmlformats.org/officeDocument/2006/relationships/tags" Target="../tags/tag288.xml"/><Relationship Id="rId7" Type="http://schemas.openxmlformats.org/officeDocument/2006/relationships/notesSlide" Target="../notesSlides/notesSlide63.xml"/><Relationship Id="rId12" Type="http://schemas.openxmlformats.org/officeDocument/2006/relationships/image" Target="../media/image209.png"/><Relationship Id="rId2" Type="http://schemas.openxmlformats.org/officeDocument/2006/relationships/tags" Target="../tags/tag287.xml"/><Relationship Id="rId1" Type="http://schemas.openxmlformats.org/officeDocument/2006/relationships/tags" Target="../tags/tag28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08.png"/><Relationship Id="rId5" Type="http://schemas.openxmlformats.org/officeDocument/2006/relationships/tags" Target="../tags/tag290.xml"/><Relationship Id="rId10" Type="http://schemas.openxmlformats.org/officeDocument/2006/relationships/image" Target="../media/image207.png"/><Relationship Id="rId4" Type="http://schemas.openxmlformats.org/officeDocument/2006/relationships/tags" Target="../tags/tag289.xml"/><Relationship Id="rId9" Type="http://schemas.openxmlformats.org/officeDocument/2006/relationships/image" Target="../media/image200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13" Type="http://schemas.openxmlformats.org/officeDocument/2006/relationships/image" Target="../media/image208.png"/><Relationship Id="rId3" Type="http://schemas.openxmlformats.org/officeDocument/2006/relationships/tags" Target="../tags/tag293.xml"/><Relationship Id="rId7" Type="http://schemas.openxmlformats.org/officeDocument/2006/relationships/notesSlide" Target="../notesSlides/notesSlide64.xml"/><Relationship Id="rId12" Type="http://schemas.openxmlformats.org/officeDocument/2006/relationships/image" Target="../media/image204.png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13.png"/><Relationship Id="rId5" Type="http://schemas.openxmlformats.org/officeDocument/2006/relationships/tags" Target="../tags/tag295.xml"/><Relationship Id="rId10" Type="http://schemas.openxmlformats.org/officeDocument/2006/relationships/image" Target="../media/image200.wmf"/><Relationship Id="rId4" Type="http://schemas.openxmlformats.org/officeDocument/2006/relationships/tags" Target="../tags/tag294.xml"/><Relationship Id="rId9" Type="http://schemas.openxmlformats.org/officeDocument/2006/relationships/image" Target="../media/image212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5.xml"/><Relationship Id="rId3" Type="http://schemas.openxmlformats.org/officeDocument/2006/relationships/tags" Target="../tags/tag29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3.png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6" Type="http://schemas.openxmlformats.org/officeDocument/2006/relationships/tags" Target="../tags/tag301.xml"/><Relationship Id="rId11" Type="http://schemas.openxmlformats.org/officeDocument/2006/relationships/image" Target="../media/image216.png"/><Relationship Id="rId5" Type="http://schemas.openxmlformats.org/officeDocument/2006/relationships/tags" Target="../tags/tag300.xml"/><Relationship Id="rId10" Type="http://schemas.openxmlformats.org/officeDocument/2006/relationships/image" Target="../media/image215.png"/><Relationship Id="rId4" Type="http://schemas.openxmlformats.org/officeDocument/2006/relationships/tags" Target="../tags/tag299.xml"/><Relationship Id="rId9" Type="http://schemas.openxmlformats.org/officeDocument/2006/relationships/image" Target="../media/image214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png"/><Relationship Id="rId3" Type="http://schemas.openxmlformats.org/officeDocument/2006/relationships/tags" Target="../tags/tag304.xml"/><Relationship Id="rId7" Type="http://schemas.openxmlformats.org/officeDocument/2006/relationships/notesSlide" Target="../notesSlides/notesSlide66.xml"/><Relationship Id="rId12" Type="http://schemas.openxmlformats.org/officeDocument/2006/relationships/image" Target="../media/image221.png"/><Relationship Id="rId2" Type="http://schemas.openxmlformats.org/officeDocument/2006/relationships/tags" Target="../tags/tag303.xml"/><Relationship Id="rId1" Type="http://schemas.openxmlformats.org/officeDocument/2006/relationships/tags" Target="../tags/tag30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20.png"/><Relationship Id="rId5" Type="http://schemas.openxmlformats.org/officeDocument/2006/relationships/tags" Target="../tags/tag306.xml"/><Relationship Id="rId10" Type="http://schemas.openxmlformats.org/officeDocument/2006/relationships/image" Target="../media/image219.png"/><Relationship Id="rId4" Type="http://schemas.openxmlformats.org/officeDocument/2006/relationships/tags" Target="../tags/tag305.xml"/><Relationship Id="rId9" Type="http://schemas.openxmlformats.org/officeDocument/2006/relationships/image" Target="../media/image218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png"/><Relationship Id="rId3" Type="http://schemas.openxmlformats.org/officeDocument/2006/relationships/tags" Target="../tags/tag309.xml"/><Relationship Id="rId7" Type="http://schemas.openxmlformats.org/officeDocument/2006/relationships/image" Target="../media/image223.png"/><Relationship Id="rId2" Type="http://schemas.openxmlformats.org/officeDocument/2006/relationships/tags" Target="../tags/tag308.xml"/><Relationship Id="rId1" Type="http://schemas.openxmlformats.org/officeDocument/2006/relationships/tags" Target="../tags/tag307.xml"/><Relationship Id="rId6" Type="http://schemas.openxmlformats.org/officeDocument/2006/relationships/image" Target="../media/image222.png"/><Relationship Id="rId5" Type="http://schemas.openxmlformats.org/officeDocument/2006/relationships/notesSlide" Target="../notesSlides/notesSlide67.xml"/><Relationship Id="rId4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1.xml"/><Relationship Id="rId1" Type="http://schemas.openxmlformats.org/officeDocument/2006/relationships/tags" Target="../tags/tag310.xml"/><Relationship Id="rId6" Type="http://schemas.openxmlformats.org/officeDocument/2006/relationships/image" Target="../media/image226.png"/><Relationship Id="rId5" Type="http://schemas.openxmlformats.org/officeDocument/2006/relationships/image" Target="../media/image225.png"/><Relationship Id="rId4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3" Type="http://schemas.openxmlformats.org/officeDocument/2006/relationships/tags" Target="../tags/tag314.xml"/><Relationship Id="rId7" Type="http://schemas.openxmlformats.org/officeDocument/2006/relationships/image" Target="../media/image161.png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12.png"/><Relationship Id="rId4" Type="http://schemas.openxmlformats.org/officeDocument/2006/relationships/tags" Target="../tags/tag315.xml"/><Relationship Id="rId9" Type="http://schemas.openxmlformats.org/officeDocument/2006/relationships/image" Target="../media/image2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26.xml"/><Relationship Id="rId7" Type="http://schemas.openxmlformats.org/officeDocument/2006/relationships/image" Target="../media/image23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22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3" Type="http://schemas.openxmlformats.org/officeDocument/2006/relationships/tags" Target="../tags/tag318.xml"/><Relationship Id="rId7" Type="http://schemas.openxmlformats.org/officeDocument/2006/relationships/image" Target="../media/image230.png"/><Relationship Id="rId2" Type="http://schemas.openxmlformats.org/officeDocument/2006/relationships/tags" Target="../tags/tag317.xml"/><Relationship Id="rId1" Type="http://schemas.openxmlformats.org/officeDocument/2006/relationships/tags" Target="../tags/tag316.xml"/><Relationship Id="rId6" Type="http://schemas.openxmlformats.org/officeDocument/2006/relationships/image" Target="../media/image229.png"/><Relationship Id="rId5" Type="http://schemas.openxmlformats.org/officeDocument/2006/relationships/notesSlide" Target="../notesSlides/notesSlide70.xml"/><Relationship Id="rId4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3" Type="http://schemas.openxmlformats.org/officeDocument/2006/relationships/tags" Target="../tags/tag321.xml"/><Relationship Id="rId7" Type="http://schemas.openxmlformats.org/officeDocument/2006/relationships/image" Target="../media/image233.png"/><Relationship Id="rId2" Type="http://schemas.openxmlformats.org/officeDocument/2006/relationships/tags" Target="../tags/tag320.xml"/><Relationship Id="rId1" Type="http://schemas.openxmlformats.org/officeDocument/2006/relationships/tags" Target="../tags/tag319.xml"/><Relationship Id="rId6" Type="http://schemas.openxmlformats.org/officeDocument/2006/relationships/image" Target="../media/image232.png"/><Relationship Id="rId5" Type="http://schemas.openxmlformats.org/officeDocument/2006/relationships/notesSlide" Target="../notesSlides/notesSlide71.xml"/><Relationship Id="rId4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3" Type="http://schemas.openxmlformats.org/officeDocument/2006/relationships/tags" Target="../tags/tag324.xml"/><Relationship Id="rId7" Type="http://schemas.openxmlformats.org/officeDocument/2006/relationships/image" Target="../media/image161.png"/><Relationship Id="rId2" Type="http://schemas.openxmlformats.org/officeDocument/2006/relationships/tags" Target="../tags/tag323.xml"/><Relationship Id="rId1" Type="http://schemas.openxmlformats.org/officeDocument/2006/relationships/tags" Target="../tags/tag322.xml"/><Relationship Id="rId6" Type="http://schemas.openxmlformats.org/officeDocument/2006/relationships/notesSlide" Target="../notesSlides/notesSlide72.xml"/><Relationship Id="rId11" Type="http://schemas.openxmlformats.org/officeDocument/2006/relationships/image" Target="../media/image237.emf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36.png"/><Relationship Id="rId4" Type="http://schemas.openxmlformats.org/officeDocument/2006/relationships/tags" Target="../tags/tag325.xml"/><Relationship Id="rId9" Type="http://schemas.openxmlformats.org/officeDocument/2006/relationships/image" Target="../media/image21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6.xml"/><Relationship Id="rId5" Type="http://schemas.openxmlformats.org/officeDocument/2006/relationships/image" Target="../media/image239.emf"/><Relationship Id="rId4" Type="http://schemas.openxmlformats.org/officeDocument/2006/relationships/image" Target="../media/image238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3" Type="http://schemas.openxmlformats.org/officeDocument/2006/relationships/tags" Target="../tags/tag329.xml"/><Relationship Id="rId7" Type="http://schemas.openxmlformats.org/officeDocument/2006/relationships/image" Target="../media/image79.png"/><Relationship Id="rId2" Type="http://schemas.openxmlformats.org/officeDocument/2006/relationships/tags" Target="../tags/tag328.xml"/><Relationship Id="rId1" Type="http://schemas.openxmlformats.org/officeDocument/2006/relationships/tags" Target="../tags/tag327.xml"/><Relationship Id="rId6" Type="http://schemas.openxmlformats.org/officeDocument/2006/relationships/image" Target="../media/image194.png"/><Relationship Id="rId5" Type="http://schemas.openxmlformats.org/officeDocument/2006/relationships/notesSlide" Target="../notesSlides/notesSlide74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4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0.xml"/><Relationship Id="rId5" Type="http://schemas.openxmlformats.org/officeDocument/2006/relationships/image" Target="../media/image238.png"/><Relationship Id="rId4" Type="http://schemas.openxmlformats.org/officeDocument/2006/relationships/image" Target="../media/image19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29.xml"/><Relationship Id="rId7" Type="http://schemas.openxmlformats.org/officeDocument/2006/relationships/image" Target="../media/image25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8.png"/><Relationship Id="rId4" Type="http://schemas.openxmlformats.org/officeDocument/2006/relationships/tags" Target="../tags/tag30.xml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B51950-3AE0-489E-BB05-5D60BC875A29}" type="slidenum">
              <a:rPr lang="en-US"/>
              <a:pPr/>
              <a:t>1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2057400"/>
            <a:ext cx="8458200" cy="1905000"/>
          </a:xfrm>
        </p:spPr>
        <p:txBody>
          <a:bodyPr/>
          <a:lstStyle/>
          <a:p>
            <a:pPr eaLnBrk="1" hangingPunct="1"/>
            <a:r>
              <a:rPr lang="en-US" dirty="0" smtClean="0"/>
              <a:t>ME </a:t>
            </a:r>
            <a:r>
              <a:rPr lang="en-US" smtClean="0"/>
              <a:t>233 Advanced </a:t>
            </a:r>
            <a:r>
              <a:rPr lang="en-US" dirty="0" smtClean="0"/>
              <a:t>Control II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smtClean="0"/>
              <a:t>Lecture 16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Deterministic </a:t>
            </a:r>
            <a:r>
              <a:rPr lang="en-US" dirty="0" err="1" smtClean="0"/>
              <a:t>Input/Output</a:t>
            </a:r>
            <a:r>
              <a:rPr lang="en-US" dirty="0" smtClean="0"/>
              <a:t> Approach to SISO Discrete Time Systems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Pole Placement, Disturbance Rejection and Tracking Control</a:t>
            </a:r>
            <a:endParaRPr lang="en-US" sz="2800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5867400"/>
            <a:ext cx="6324600" cy="7620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TextBox 4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10210231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i="0" smtClean="0">
                <a:latin typeface="+mj-lt"/>
              </a:rPr>
              <a:t>TexPoint fonts used in EMF. </a:t>
            </a:r>
          </a:p>
          <a:p>
            <a:r>
              <a:rPr lang="en-US" i="0" smtClean="0">
                <a:latin typeface="+mj-lt"/>
              </a:rPr>
              <a:t>Read the TexPoint manual before you delete this box.: </a:t>
            </a:r>
            <a:r>
              <a:rPr lang="en-US" i="0" smtClean="0">
                <a:latin typeface="CMMI10"/>
              </a:rPr>
              <a:t>A</a:t>
            </a:r>
            <a:r>
              <a:rPr lang="en-US" i="0" smtClean="0">
                <a:latin typeface="CMR10"/>
              </a:rPr>
              <a:t>A</a:t>
            </a:r>
            <a:r>
              <a:rPr lang="en-US" i="0" smtClean="0">
                <a:latin typeface="CMEX10"/>
              </a:rPr>
              <a:t>A</a:t>
            </a:r>
            <a:r>
              <a:rPr lang="en-US" i="0" smtClean="0">
                <a:latin typeface="CMSY8"/>
              </a:rPr>
              <a:t>A</a:t>
            </a:r>
            <a:r>
              <a:rPr lang="en-US" i="0" smtClean="0">
                <a:latin typeface="CMMI8"/>
              </a:rPr>
              <a:t>A</a:t>
            </a:r>
            <a:r>
              <a:rPr lang="en-US" i="0" smtClean="0">
                <a:latin typeface="LCMSS8"/>
              </a:rPr>
              <a:t>A</a:t>
            </a:r>
            <a:r>
              <a:rPr lang="en-US" i="0" smtClean="0">
                <a:latin typeface="CMMI7"/>
              </a:rPr>
              <a:t>A</a:t>
            </a:r>
            <a:r>
              <a:rPr lang="en-US" i="0" smtClean="0">
                <a:latin typeface="CMSY7"/>
              </a:rPr>
              <a:t>A</a:t>
            </a:r>
            <a:r>
              <a:rPr lang="en-US" i="0" smtClean="0">
                <a:latin typeface="CMR7"/>
              </a:rPr>
              <a:t>A</a:t>
            </a:r>
            <a:r>
              <a:rPr lang="en-US" i="0" smtClean="0">
                <a:latin typeface="CMSY10ORIG"/>
              </a:rPr>
              <a:t>A</a:t>
            </a:r>
            <a:endParaRPr lang="en-US" i="0" dirty="0" smtClean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Polynomials in </a:t>
            </a:r>
            <a:r>
              <a:rPr lang="en-US" sz="3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q</a:t>
            </a:r>
            <a:r>
              <a:rPr lang="en-US" sz="3200" i="1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-1</a:t>
            </a:r>
            <a:r>
              <a:rPr lang="en-US" sz="3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1066800"/>
          </a:xfrm>
        </p:spPr>
        <p:txBody>
          <a:bodyPr/>
          <a:lstStyle/>
          <a:p>
            <a:r>
              <a:rPr lang="en-US" sz="2400" dirty="0" err="1" smtClean="0"/>
              <a:t>Monic</a:t>
            </a:r>
            <a:r>
              <a:rPr lang="en-US" sz="2400" dirty="0" smtClean="0"/>
              <a:t> polynomial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6019C-7B60-4EE0-A683-B84774BAEA6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Picture 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295400" y="1828800"/>
            <a:ext cx="5736688" cy="402051"/>
          </a:xfrm>
          <a:prstGeom prst="rect">
            <a:avLst/>
          </a:prstGeom>
          <a:noFill/>
          <a:ln/>
          <a:effectLst/>
        </p:spPr>
      </p:pic>
      <p:cxnSp>
        <p:nvCxnSpPr>
          <p:cNvPr id="12" name="Straight Arrow Connector 11"/>
          <p:cNvCxnSpPr/>
          <p:nvPr/>
        </p:nvCxnSpPr>
        <p:spPr bwMode="auto">
          <a:xfrm rot="10800000">
            <a:off x="3352800" y="2286000"/>
            <a:ext cx="6858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13"/>
          <p:cNvSpPr/>
          <p:nvPr/>
        </p:nvSpPr>
        <p:spPr>
          <a:xfrm>
            <a:off x="4191000" y="2514600"/>
            <a:ext cx="3094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constant coefficient is 1</a:t>
            </a:r>
            <a:endParaRPr lang="en-US" dirty="0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752600" y="3505200"/>
            <a:ext cx="2651723" cy="369313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752600" y="4572000"/>
            <a:ext cx="4755584" cy="369226"/>
          </a:xfrm>
          <a:prstGeom prst="rect">
            <a:avLst/>
          </a:prstGeom>
          <a:noFill/>
          <a:ln/>
          <a:effectLst/>
        </p:spPr>
      </p:pic>
      <p:cxnSp>
        <p:nvCxnSpPr>
          <p:cNvPr id="21" name="Straight Arrow Connector 20"/>
          <p:cNvCxnSpPr/>
          <p:nvPr/>
        </p:nvCxnSpPr>
        <p:spPr bwMode="auto">
          <a:xfrm rot="10800000">
            <a:off x="3107589" y="5029200"/>
            <a:ext cx="6858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Rectangle 21"/>
          <p:cNvSpPr/>
          <p:nvPr/>
        </p:nvSpPr>
        <p:spPr>
          <a:xfrm>
            <a:off x="3945789" y="5181600"/>
            <a:ext cx="29738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leading coefficient is 1</a:t>
            </a:r>
            <a:endParaRPr lang="en-US" dirty="0"/>
          </a:p>
        </p:txBody>
      </p:sp>
      <p:sp>
        <p:nvSpPr>
          <p:cNvPr id="17" name="Right Brace 16"/>
          <p:cNvSpPr/>
          <p:nvPr/>
        </p:nvSpPr>
        <p:spPr bwMode="auto">
          <a:xfrm rot="5400000">
            <a:off x="5181600" y="4343400"/>
            <a:ext cx="457200" cy="2895600"/>
          </a:xfrm>
          <a:prstGeom prst="rightBrace">
            <a:avLst>
              <a:gd name="adj1" fmla="val 35919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876800" y="6019800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err="1" smtClean="0">
                <a:latin typeface="+mj-lt"/>
              </a:rPr>
              <a:t>monic</a:t>
            </a:r>
            <a:endParaRPr lang="en-US" i="0" dirty="0" smtClean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981200" y="5562600"/>
            <a:ext cx="5692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</a:pPr>
            <a:r>
              <a:rPr lang="en-US" kern="0" dirty="0" smtClean="0">
                <a:solidFill>
                  <a:srgbClr val="000000"/>
                </a:solidFill>
                <a:latin typeface="Helvetica"/>
              </a:rPr>
              <a:t>                  </a:t>
            </a:r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whenever </a:t>
            </a:r>
            <a:r>
              <a:rPr lang="en-US" kern="0" dirty="0" smtClean="0">
                <a:solidFill>
                  <a:srgbClr val="000000"/>
                </a:solidFill>
                <a:latin typeface="Helvetica"/>
              </a:rPr>
              <a:t>p </a:t>
            </a:r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satisfies </a:t>
            </a:r>
            <a:r>
              <a:rPr lang="en-US" kern="0" dirty="0" smtClean="0">
                <a:solidFill>
                  <a:srgbClr val="000000"/>
                </a:solidFill>
                <a:latin typeface="Helvetica"/>
              </a:rPr>
              <a:t>A(p) = 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Polynomials in </a:t>
            </a:r>
            <a:r>
              <a:rPr lang="en-US" sz="3200" i="1" kern="1200" dirty="0" smtClean="0">
                <a:solidFill>
                  <a:schemeClr val="tx1"/>
                </a:solidFill>
                <a:latin typeface="Century Schoolbook" pitchFamily="18" charset="0"/>
              </a:rPr>
              <a:t>q</a:t>
            </a:r>
            <a:r>
              <a:rPr lang="en-US" sz="3200" i="1" kern="1200" baseline="30000" dirty="0" smtClean="0">
                <a:solidFill>
                  <a:schemeClr val="tx1"/>
                </a:solidFill>
                <a:latin typeface="Century Schoolbook" pitchFamily="18" charset="0"/>
              </a:rPr>
              <a:t>-1</a:t>
            </a:r>
            <a:r>
              <a:rPr lang="en-US" sz="3200" i="1" kern="1200" dirty="0" smtClean="0">
                <a:solidFill>
                  <a:schemeClr val="tx1"/>
                </a:solidFill>
                <a:latin typeface="Century Schoolbook" pitchFamily="18" charset="0"/>
              </a:rPr>
              <a:t> </a:t>
            </a:r>
            <a:endParaRPr lang="en-US" sz="3200" i="1" kern="1200" dirty="0" smtClean="0">
              <a:solidFill>
                <a:schemeClr val="tx1"/>
              </a:solidFill>
              <a:latin typeface="Century Schoolbook" pitchFamily="18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1066800"/>
          </a:xfrm>
        </p:spPr>
        <p:txBody>
          <a:bodyPr/>
          <a:lstStyle/>
          <a:p>
            <a:r>
              <a:rPr lang="en-US" sz="2400" dirty="0" smtClean="0"/>
              <a:t>Co-prime polynomials have no common roots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6019C-7B60-4EE0-A683-B84774BAEA6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143000" y="2819400"/>
            <a:ext cx="5736688" cy="402051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143000" y="3733800"/>
            <a:ext cx="5913128" cy="385660"/>
          </a:xfrm>
          <a:prstGeom prst="rect">
            <a:avLst/>
          </a:prstGeom>
          <a:noFill/>
          <a:ln/>
          <a:effectLst/>
        </p:spPr>
      </p:pic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685800" y="45720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co-prime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if and only if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i="0" kern="0" dirty="0" smtClean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85800" y="2057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polynomials</a:t>
            </a: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i="0" kern="0" dirty="0" smtClean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057400" y="5638800"/>
            <a:ext cx="1358648" cy="30507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6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Polynomials in </a:t>
            </a:r>
            <a:r>
              <a:rPr lang="en-US" sz="3200" i="1" kern="1200" dirty="0" smtClean="0">
                <a:solidFill>
                  <a:schemeClr val="tx1"/>
                </a:solidFill>
                <a:latin typeface="Century Schoolbook" pitchFamily="18" charset="0"/>
                <a:ea typeface="+mn-ea"/>
                <a:cs typeface="+mn-cs"/>
              </a:rPr>
              <a:t>q</a:t>
            </a:r>
            <a:r>
              <a:rPr lang="en-US" sz="3200" i="1" kern="1200" baseline="30000" dirty="0" smtClean="0">
                <a:solidFill>
                  <a:schemeClr val="tx1"/>
                </a:solidFill>
                <a:latin typeface="Century Schoolbook" pitchFamily="18" charset="0"/>
                <a:ea typeface="+mn-ea"/>
                <a:cs typeface="+mn-cs"/>
              </a:rPr>
              <a:t>-1</a:t>
            </a:r>
            <a:r>
              <a:rPr lang="en-US" sz="3200" i="1" kern="1200" dirty="0" smtClean="0">
                <a:solidFill>
                  <a:schemeClr val="tx1"/>
                </a:solidFill>
                <a:latin typeface="Century Schoolbook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1066800"/>
          </a:xfrm>
        </p:spPr>
        <p:txBody>
          <a:bodyPr/>
          <a:lstStyle/>
          <a:p>
            <a:r>
              <a:rPr lang="en-US" sz="2400" u="sng" dirty="0" smtClean="0"/>
              <a:t>Anti-</a:t>
            </a:r>
            <a:r>
              <a:rPr lang="en-US" sz="2400" u="sng" dirty="0" err="1" smtClean="0"/>
              <a:t>Schur</a:t>
            </a:r>
            <a:r>
              <a:rPr lang="en-US" sz="2400" u="sng" dirty="0" smtClean="0"/>
              <a:t> </a:t>
            </a:r>
            <a:r>
              <a:rPr lang="en-US" sz="2400" u="sng" dirty="0" smtClean="0">
                <a:latin typeface="+mj-lt"/>
              </a:rPr>
              <a:t>polynomials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smtClean="0"/>
              <a:t>have all of their roots </a:t>
            </a:r>
            <a:r>
              <a:rPr lang="en-US" sz="2400" u="sng" dirty="0" smtClean="0"/>
              <a:t>outside</a:t>
            </a:r>
            <a:r>
              <a:rPr lang="en-US" sz="2400" dirty="0" smtClean="0"/>
              <a:t> the unit circle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6019C-7B60-4EE0-A683-B84774BAEA6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828800" y="4114800"/>
            <a:ext cx="5736688" cy="402051"/>
          </a:xfrm>
          <a:prstGeom prst="rect">
            <a:avLst/>
          </a:prstGeom>
          <a:noFill/>
          <a:ln/>
          <a:effectLst/>
        </p:spPr>
      </p:pic>
      <p:sp>
        <p:nvSpPr>
          <p:cNvPr id="14" name="TextBox 13"/>
          <p:cNvSpPr txBox="1"/>
          <p:nvPr/>
        </p:nvSpPr>
        <p:spPr>
          <a:xfrm>
            <a:off x="685800" y="30480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latin typeface="+mj-lt"/>
              </a:rPr>
              <a:t>For example, if the polynomial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0" y="51054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latin typeface="+mj-lt"/>
              </a:rPr>
              <a:t>is anti-</a:t>
            </a:r>
            <a:r>
              <a:rPr lang="en-US" i="0" dirty="0" err="1" smtClean="0">
                <a:latin typeface="+mj-lt"/>
              </a:rPr>
              <a:t>Schur</a:t>
            </a:r>
            <a:r>
              <a:rPr lang="en-US" i="0" dirty="0" smtClean="0">
                <a:latin typeface="+mj-lt"/>
              </a:rPr>
              <a:t>, then </a:t>
            </a:r>
            <a:r>
              <a:rPr lang="en-US" i="0" dirty="0" smtClean="0"/>
              <a:t>|</a:t>
            </a:r>
            <a:r>
              <a:rPr lang="en-US" dirty="0" smtClean="0">
                <a:latin typeface="Helvetica"/>
              </a:rPr>
              <a:t>q</a:t>
            </a:r>
            <a:r>
              <a:rPr lang="en-US" i="0" baseline="30000" dirty="0" smtClean="0">
                <a:latin typeface="Helvetica"/>
              </a:rPr>
              <a:t>-1</a:t>
            </a:r>
            <a:r>
              <a:rPr lang="en-US" i="0" dirty="0" smtClean="0"/>
              <a:t>| &gt; 1 whenever </a:t>
            </a:r>
            <a:r>
              <a:rPr lang="en-US" dirty="0" smtClean="0">
                <a:latin typeface="Helvetica"/>
              </a:rPr>
              <a:t>A(q</a:t>
            </a:r>
            <a:r>
              <a:rPr lang="en-US" baseline="30000" dirty="0" smtClean="0">
                <a:latin typeface="Helvetica"/>
              </a:rPr>
              <a:t>-1</a:t>
            </a:r>
            <a:r>
              <a:rPr lang="en-US" dirty="0" smtClean="0"/>
              <a:t>)</a:t>
            </a:r>
            <a:r>
              <a:rPr lang="en-US" i="0" dirty="0" smtClean="0"/>
              <a:t> = 0</a:t>
            </a:r>
            <a:endParaRPr lang="en-US" i="0" dirty="0" smtClean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685800" y="4191000"/>
            <a:ext cx="6107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for all sequences                        that satisfy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Polynomials in </a:t>
            </a:r>
            <a:r>
              <a:rPr lang="en-US" sz="3200" i="1" kern="1200" dirty="0" smtClean="0">
                <a:solidFill>
                  <a:schemeClr val="tx1"/>
                </a:solidFill>
                <a:latin typeface="Century Schoolbook" pitchFamily="18" charset="0"/>
                <a:ea typeface="+mn-ea"/>
                <a:cs typeface="+mn-cs"/>
              </a:rPr>
              <a:t>q</a:t>
            </a:r>
            <a:r>
              <a:rPr lang="en-US" sz="3200" i="1" kern="1200" baseline="30000" dirty="0" smtClean="0">
                <a:solidFill>
                  <a:schemeClr val="tx1"/>
                </a:solidFill>
                <a:latin typeface="Century Schoolbook" pitchFamily="18" charset="0"/>
                <a:ea typeface="+mn-ea"/>
                <a:cs typeface="+mn-cs"/>
              </a:rPr>
              <a:t>-1</a:t>
            </a:r>
            <a:r>
              <a:rPr lang="en-US" sz="3200" i="1" kern="1200" dirty="0" smtClean="0">
                <a:solidFill>
                  <a:schemeClr val="tx1"/>
                </a:solidFill>
                <a:latin typeface="Century Schoolbook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6019C-7B60-4EE0-A683-B84774BAEA6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752600" y="1371600"/>
            <a:ext cx="5736688" cy="402051"/>
          </a:xfrm>
          <a:prstGeom prst="rect">
            <a:avLst/>
          </a:prstGeom>
          <a:noFill/>
          <a:ln/>
          <a:effectLst/>
        </p:spPr>
      </p:pic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685800" y="22098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anti-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Schur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if and </a:t>
            </a:r>
            <a:r>
              <a:rPr kumimoji="0" lang="en-US" sz="24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only if  </a:t>
            </a: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i="0" kern="0" dirty="0" smtClean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3" name="Picture 3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895600" y="5181600"/>
            <a:ext cx="2860642" cy="385662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124200" y="3200400"/>
            <a:ext cx="2120814" cy="498392"/>
          </a:xfrm>
          <a:prstGeom prst="rect">
            <a:avLst/>
          </a:prstGeom>
          <a:noFill/>
          <a:ln/>
          <a:effectLst/>
        </p:spPr>
      </p:pic>
      <p:pic>
        <p:nvPicPr>
          <p:cNvPr id="36" name="Picture 3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276600" y="4267200"/>
            <a:ext cx="1703403" cy="33740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E74A2E-27C3-48D9-8AD4-12C965E6488B}" type="slidenum">
              <a:rPr lang="en-US"/>
              <a:pPr/>
              <a:t>14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9248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Factorization of the zero polynomial </a:t>
            </a:r>
            <a:r>
              <a:rPr lang="en-US" sz="3200" i="1" kern="1200" dirty="0" smtClean="0">
                <a:solidFill>
                  <a:schemeClr val="tx1"/>
                </a:solidFill>
                <a:latin typeface="Century Schoolbook" pitchFamily="18" charset="0"/>
              </a:rPr>
              <a:t>B(q</a:t>
            </a:r>
            <a:r>
              <a:rPr lang="en-US" sz="3200" i="1" kern="1200" baseline="30000" dirty="0" smtClean="0">
                <a:solidFill>
                  <a:schemeClr val="tx1"/>
                </a:solidFill>
                <a:latin typeface="Century Schoolbook" pitchFamily="18" charset="0"/>
              </a:rPr>
              <a:t>-1</a:t>
            </a:r>
            <a:r>
              <a:rPr lang="en-US" sz="3200" i="1" kern="1200" dirty="0" smtClean="0">
                <a:solidFill>
                  <a:schemeClr val="tx1"/>
                </a:solidFill>
                <a:latin typeface="Century Schoolbook" pitchFamily="18" charset="0"/>
              </a:rPr>
              <a:t>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Assume the </a:t>
            </a:r>
            <a:r>
              <a:rPr lang="en-US" sz="2400" i="1" dirty="0" smtClean="0">
                <a:latin typeface="Century Schoolbook" pitchFamily="18" charset="0"/>
              </a:rPr>
              <a:t>m</a:t>
            </a:r>
            <a:r>
              <a:rPr lang="en-US" sz="2400" dirty="0" smtClean="0"/>
              <a:t> order zero polynomial             has</a:t>
            </a:r>
          </a:p>
          <a:p>
            <a:pPr eaLnBrk="1" hangingPunct="1">
              <a:lnSpc>
                <a:spcPct val="120000"/>
              </a:lnSpc>
            </a:pPr>
            <a:endParaRPr lang="en-US" sz="2400" i="1" dirty="0" smtClean="0">
              <a:latin typeface="Century Schoolbook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400" i="1" dirty="0" smtClean="0">
                <a:latin typeface="Century Schoolbook" pitchFamily="18" charset="0"/>
              </a:rPr>
              <a:t>m</a:t>
            </a:r>
            <a:r>
              <a:rPr lang="en-US" sz="2400" i="1" baseline="-25000" dirty="0" smtClean="0">
                <a:latin typeface="Century Schoolbook" pitchFamily="18" charset="0"/>
              </a:rPr>
              <a:t>u</a:t>
            </a:r>
            <a:r>
              <a:rPr lang="en-US" sz="2400" dirty="0" smtClean="0"/>
              <a:t>  zeros that </a:t>
            </a:r>
            <a:r>
              <a:rPr lang="en-US" sz="2400" b="1" u="sng" dirty="0" smtClean="0"/>
              <a:t>we do not want to cancel</a:t>
            </a:r>
            <a:r>
              <a:rPr lang="en-US" sz="2400" dirty="0" smtClean="0"/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 smtClean="0">
                <a:latin typeface="+mj-lt"/>
              </a:rPr>
              <a:t>its remaining </a:t>
            </a:r>
            <a:r>
              <a:rPr lang="en-US" sz="2400" i="1" dirty="0" smtClean="0">
                <a:latin typeface="Century Schoolbook" pitchFamily="18" charset="0"/>
              </a:rPr>
              <a:t>m</a:t>
            </a:r>
            <a:r>
              <a:rPr lang="en-US" sz="2400" i="1" baseline="-25000" dirty="0" smtClean="0">
                <a:latin typeface="Century Schoolbook" pitchFamily="18" charset="0"/>
              </a:rPr>
              <a:t>s</a:t>
            </a:r>
            <a:r>
              <a:rPr lang="en-US" sz="2400" dirty="0" smtClean="0"/>
              <a:t>  zeros inside the unit circle; these are the zeros we </a:t>
            </a:r>
            <a:r>
              <a:rPr lang="en-US" sz="2400" b="1" u="sng" dirty="0" smtClean="0"/>
              <a:t>will</a:t>
            </a:r>
            <a:r>
              <a:rPr lang="en-US" sz="2400" dirty="0" smtClean="0"/>
              <a:t> cancel</a:t>
            </a:r>
          </a:p>
          <a:p>
            <a:pPr eaLnBrk="1" hangingPunct="1"/>
            <a:endParaRPr lang="en-US" sz="2400" dirty="0" smtClean="0"/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dirty="0" smtClean="0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609600" y="266700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i="0">
              <a:latin typeface="Helvetica" pitchFamily="34" charset="0"/>
            </a:endParaRP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5943600" y="990600"/>
            <a:ext cx="706481" cy="353723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438400" y="5867400"/>
            <a:ext cx="4240408" cy="369109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819400" y="3657600"/>
            <a:ext cx="3003725" cy="353663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752600" y="4495800"/>
            <a:ext cx="6264102" cy="513657"/>
          </a:xfrm>
          <a:prstGeom prst="rect">
            <a:avLst/>
          </a:prstGeom>
          <a:noFill/>
          <a:ln/>
          <a:effectLst/>
        </p:spPr>
      </p:pic>
      <p:cxnSp>
        <p:nvCxnSpPr>
          <p:cNvPr id="27" name="Straight Arrow Connector 26"/>
          <p:cNvCxnSpPr/>
          <p:nvPr/>
        </p:nvCxnSpPr>
        <p:spPr bwMode="auto">
          <a:xfrm rot="16200000" flipH="1">
            <a:off x="2324100" y="5372100"/>
            <a:ext cx="762000" cy="76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25" idx="2"/>
          </p:cNvCxnSpPr>
          <p:nvPr/>
        </p:nvCxnSpPr>
        <p:spPr bwMode="auto">
          <a:xfrm rot="5400000">
            <a:off x="4299355" y="5205903"/>
            <a:ext cx="781743" cy="38885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rot="10800000" flipV="1">
            <a:off x="5791200" y="5029200"/>
            <a:ext cx="1143000" cy="762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E74A2E-27C3-48D9-8AD4-12C965E6488B}" type="slidenum">
              <a:rPr lang="en-US"/>
              <a:pPr/>
              <a:t>15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9248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Factorization of the zero polynomial </a:t>
            </a:r>
            <a:r>
              <a:rPr lang="en-US" sz="3200" i="1" kern="1200" dirty="0" smtClean="0">
                <a:solidFill>
                  <a:schemeClr val="tx1"/>
                </a:solidFill>
                <a:latin typeface="Century Schoolbook" pitchFamily="18" charset="0"/>
              </a:rPr>
              <a:t>B(q</a:t>
            </a:r>
            <a:r>
              <a:rPr lang="en-US" sz="3200" i="1" kern="1200" baseline="30000" dirty="0" smtClean="0">
                <a:solidFill>
                  <a:schemeClr val="tx1"/>
                </a:solidFill>
                <a:latin typeface="Century Schoolbook" pitchFamily="18" charset="0"/>
              </a:rPr>
              <a:t>-1</a:t>
            </a:r>
            <a:r>
              <a:rPr lang="en-US" sz="3200" i="1" kern="1200" dirty="0" smtClean="0">
                <a:solidFill>
                  <a:schemeClr val="tx1"/>
                </a:solidFill>
                <a:latin typeface="Century Schoolbook" pitchFamily="18" charset="0"/>
              </a:rPr>
              <a:t>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Assume the </a:t>
            </a:r>
            <a:r>
              <a:rPr lang="en-US" sz="2400" i="1" dirty="0" smtClean="0">
                <a:latin typeface="Century Schoolbook" pitchFamily="18" charset="0"/>
              </a:rPr>
              <a:t>m</a:t>
            </a:r>
            <a:r>
              <a:rPr lang="en-US" sz="2400" dirty="0" smtClean="0"/>
              <a:t> order zero polynomial             has</a:t>
            </a:r>
          </a:p>
          <a:p>
            <a:pPr eaLnBrk="1" hangingPunct="1">
              <a:lnSpc>
                <a:spcPct val="120000"/>
              </a:lnSpc>
            </a:pPr>
            <a:endParaRPr lang="en-US" sz="2400" i="1" dirty="0" smtClean="0">
              <a:latin typeface="Century Schoolbook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400" i="1" dirty="0" smtClean="0">
                <a:latin typeface="Century Schoolbook" pitchFamily="18" charset="0"/>
              </a:rPr>
              <a:t>m</a:t>
            </a:r>
            <a:r>
              <a:rPr lang="en-US" sz="2400" i="1" baseline="-25000" dirty="0" smtClean="0">
                <a:latin typeface="Century Schoolbook" pitchFamily="18" charset="0"/>
              </a:rPr>
              <a:t>u</a:t>
            </a:r>
            <a:r>
              <a:rPr lang="en-US" sz="2400" dirty="0" smtClean="0"/>
              <a:t>  zeros that </a:t>
            </a:r>
            <a:r>
              <a:rPr lang="en-US" sz="2400" b="1" u="sng" dirty="0" smtClean="0"/>
              <a:t>we do not want to cancel</a:t>
            </a:r>
            <a:r>
              <a:rPr lang="en-US" sz="2400" dirty="0" smtClean="0"/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 smtClean="0">
                <a:latin typeface="+mj-lt"/>
              </a:rPr>
              <a:t>its remaining </a:t>
            </a:r>
            <a:r>
              <a:rPr lang="en-US" sz="2400" i="1" dirty="0" smtClean="0">
                <a:latin typeface="Century Schoolbook" pitchFamily="18" charset="0"/>
              </a:rPr>
              <a:t>m</a:t>
            </a:r>
            <a:r>
              <a:rPr lang="en-US" sz="2400" i="1" baseline="-25000" dirty="0" smtClean="0">
                <a:latin typeface="Century Schoolbook" pitchFamily="18" charset="0"/>
              </a:rPr>
              <a:t>s</a:t>
            </a:r>
            <a:r>
              <a:rPr lang="en-US" sz="2400" dirty="0" smtClean="0"/>
              <a:t>  zeros inside the unit circle; these are the zeros we </a:t>
            </a:r>
            <a:r>
              <a:rPr lang="en-US" sz="2400" b="1" u="sng" dirty="0" smtClean="0"/>
              <a:t>will</a:t>
            </a:r>
            <a:r>
              <a:rPr lang="en-US" sz="2400" dirty="0" smtClean="0"/>
              <a:t> cancel</a:t>
            </a:r>
          </a:p>
          <a:p>
            <a:pPr eaLnBrk="1" hangingPunct="1"/>
            <a:endParaRPr lang="en-US" sz="2400" dirty="0" smtClean="0"/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dirty="0" smtClean="0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609600" y="266700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i="0">
              <a:latin typeface="Helvetica" pitchFamily="34" charset="0"/>
            </a:endParaRP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5943600" y="990600"/>
            <a:ext cx="706481" cy="353723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438400" y="3810000"/>
            <a:ext cx="4240408" cy="369109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143000" y="5105400"/>
            <a:ext cx="1236366" cy="385461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138720" y="6019800"/>
            <a:ext cx="3245079" cy="369132"/>
          </a:xfrm>
          <a:prstGeom prst="rect">
            <a:avLst/>
          </a:prstGeom>
          <a:noFill/>
          <a:ln/>
          <a:effectLst/>
        </p:spPr>
      </p:pic>
      <p:sp>
        <p:nvSpPr>
          <p:cNvPr id="5130" name="Rectangle 11"/>
          <p:cNvSpPr>
            <a:spLocks noChangeArrowheads="1"/>
          </p:cNvSpPr>
          <p:nvPr/>
        </p:nvSpPr>
        <p:spPr bwMode="auto">
          <a:xfrm>
            <a:off x="2667000" y="5105400"/>
            <a:ext cx="18966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is </a:t>
            </a:r>
            <a:r>
              <a:rPr lang="en-US" i="0" dirty="0" smtClean="0">
                <a:latin typeface="Helvetica" pitchFamily="34" charset="0"/>
              </a:rPr>
              <a:t>anti-</a:t>
            </a:r>
            <a:r>
              <a:rPr lang="en-US" i="0" dirty="0" err="1" smtClean="0">
                <a:latin typeface="Helvetica" pitchFamily="34" charset="0"/>
              </a:rPr>
              <a:t>Schur</a:t>
            </a:r>
            <a:endParaRPr lang="en-US" i="0" dirty="0">
              <a:latin typeface="Helvetica" pitchFamily="34" charset="0"/>
            </a:endParaRPr>
          </a:p>
        </p:txBody>
      </p:sp>
      <p:sp>
        <p:nvSpPr>
          <p:cNvPr id="5131" name="Rectangle 12"/>
          <p:cNvSpPr>
            <a:spLocks noChangeArrowheads="1"/>
          </p:cNvSpPr>
          <p:nvPr/>
        </p:nvSpPr>
        <p:spPr bwMode="auto">
          <a:xfrm>
            <a:off x="4724400" y="5865813"/>
            <a:ext cx="39821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 dirty="0" smtClean="0">
                <a:latin typeface="Helvetica" pitchFamily="34" charset="0"/>
              </a:rPr>
              <a:t>has the zeros (in </a:t>
            </a:r>
            <a:r>
              <a:rPr lang="en-US" dirty="0" smtClean="0">
                <a:latin typeface="Helvetica" pitchFamily="34" charset="0"/>
              </a:rPr>
              <a:t>q</a:t>
            </a:r>
            <a:r>
              <a:rPr lang="en-US" i="0" dirty="0" smtClean="0">
                <a:latin typeface="Helvetica" pitchFamily="34" charset="0"/>
              </a:rPr>
              <a:t>) that we </a:t>
            </a:r>
          </a:p>
          <a:p>
            <a:r>
              <a:rPr lang="en-US" b="1" i="0" u="sng" dirty="0" smtClean="0">
                <a:latin typeface="Helvetica" pitchFamily="34" charset="0"/>
              </a:rPr>
              <a:t>do </a:t>
            </a:r>
            <a:r>
              <a:rPr lang="en-US" b="1" i="0" u="sng" dirty="0">
                <a:latin typeface="Helvetica" pitchFamily="34" charset="0"/>
              </a:rPr>
              <a:t>not </a:t>
            </a:r>
            <a:r>
              <a:rPr lang="en-US" b="1" i="0" u="sng" dirty="0" smtClean="0">
                <a:latin typeface="Helvetica" pitchFamily="34" charset="0"/>
              </a:rPr>
              <a:t>want to </a:t>
            </a:r>
            <a:r>
              <a:rPr lang="en-US" b="1" i="0" u="sng" dirty="0">
                <a:latin typeface="Helvetica" pitchFamily="34" charset="0"/>
              </a:rPr>
              <a:t>cancel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" grpId="0"/>
      <p:bldP spid="51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E74A2E-27C3-48D9-8AD4-12C965E6488B}" type="slidenum">
              <a:rPr lang="en-US"/>
              <a:pPr/>
              <a:t>16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9248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Example</a:t>
            </a:r>
            <a:endParaRPr lang="en-US" sz="3200" i="1" kern="1200" dirty="0" smtClean="0">
              <a:solidFill>
                <a:schemeClr val="tx1"/>
              </a:solidFill>
              <a:latin typeface="Century Schoolbook" pitchFamily="18" charset="0"/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609600" y="266700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i="0">
              <a:latin typeface="Helvetica" pitchFamily="34" charset="0"/>
            </a:endParaRPr>
          </a:p>
        </p:txBody>
      </p:sp>
      <p:pic>
        <p:nvPicPr>
          <p:cNvPr id="26" name="Picture 2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533400" y="914400"/>
            <a:ext cx="8017277" cy="380770"/>
          </a:xfrm>
          <a:prstGeom prst="rect">
            <a:avLst/>
          </a:prstGeom>
          <a:noFill/>
          <a:ln/>
          <a:effectLst/>
        </p:spPr>
      </p:pic>
      <p:pic>
        <p:nvPicPr>
          <p:cNvPr id="30" name="Picture 2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048000" y="3048000"/>
            <a:ext cx="2891459" cy="369143"/>
          </a:xfrm>
          <a:prstGeom prst="rect">
            <a:avLst/>
          </a:prstGeom>
          <a:noFill/>
          <a:ln/>
          <a:effectLst/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30800" y="3848100"/>
            <a:ext cx="40132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TextBox 35"/>
          <p:cNvSpPr txBox="1"/>
          <p:nvPr/>
        </p:nvSpPr>
        <p:spPr>
          <a:xfrm>
            <a:off x="7569200" y="5905500"/>
            <a:ext cx="338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smtClean="0">
                <a:solidFill>
                  <a:schemeClr val="accent6"/>
                </a:solidFill>
              </a:rPr>
              <a:t>*</a:t>
            </a:r>
            <a:endParaRPr lang="en-US" b="1" i="0" dirty="0">
              <a:solidFill>
                <a:schemeClr val="accent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69200" y="43815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 smtClean="0">
                <a:solidFill>
                  <a:schemeClr val="accent6"/>
                </a:solidFill>
              </a:rPr>
              <a:t>*</a:t>
            </a:r>
            <a:endParaRPr lang="en-US" b="1" i="0" dirty="0">
              <a:solidFill>
                <a:schemeClr val="accent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55000" y="51435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 smtClean="0">
                <a:solidFill>
                  <a:schemeClr val="accent6"/>
                </a:solidFill>
              </a:rPr>
              <a:t>*</a:t>
            </a:r>
            <a:endParaRPr lang="en-US" b="1" i="0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40600" y="51435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 smtClean="0">
                <a:solidFill>
                  <a:schemeClr val="accent6"/>
                </a:solidFill>
              </a:rPr>
              <a:t>*</a:t>
            </a:r>
            <a:endParaRPr lang="en-US" b="1" i="0" dirty="0">
              <a:solidFill>
                <a:schemeClr val="accent6"/>
              </a:solidFill>
            </a:endParaRPr>
          </a:p>
        </p:txBody>
      </p:sp>
      <p:pic>
        <p:nvPicPr>
          <p:cNvPr id="45" name="Picture 4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947537" y="5562600"/>
            <a:ext cx="1413588" cy="353639"/>
          </a:xfrm>
          <a:prstGeom prst="rect">
            <a:avLst/>
          </a:prstGeom>
          <a:noFill/>
          <a:ln/>
          <a:effectLst/>
        </p:spPr>
      </p:pic>
      <p:sp>
        <p:nvSpPr>
          <p:cNvPr id="44" name="Down Arrow 43"/>
          <p:cNvSpPr/>
          <p:nvPr/>
        </p:nvSpPr>
        <p:spPr bwMode="auto">
          <a:xfrm>
            <a:off x="4267200" y="1905000"/>
            <a:ext cx="533400" cy="762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40" grpId="0"/>
      <p:bldP spid="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E74A2E-27C3-48D9-8AD4-12C965E6488B}" type="slidenum">
              <a:rPr lang="en-US"/>
              <a:pPr/>
              <a:t>17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9248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Example</a:t>
            </a:r>
            <a:endParaRPr lang="en-US" sz="3200" i="1" kern="1200" dirty="0" smtClean="0">
              <a:solidFill>
                <a:schemeClr val="tx1"/>
              </a:solidFill>
              <a:latin typeface="Century Schoolbook" pitchFamily="18" charset="0"/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609600" y="266700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i="0">
              <a:latin typeface="Helvetic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130800" y="3848100"/>
            <a:ext cx="40132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33400" y="914400"/>
            <a:ext cx="8017277" cy="380770"/>
          </a:xfrm>
          <a:prstGeom prst="rect">
            <a:avLst/>
          </a:prstGeom>
          <a:noFill/>
          <a:ln/>
          <a:effectLst/>
        </p:spPr>
      </p:pic>
      <p:sp>
        <p:nvSpPr>
          <p:cNvPr id="20" name="TextBox 19"/>
          <p:cNvSpPr txBox="1"/>
          <p:nvPr/>
        </p:nvSpPr>
        <p:spPr>
          <a:xfrm>
            <a:off x="7569200" y="5905500"/>
            <a:ext cx="338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smtClean="0">
                <a:solidFill>
                  <a:schemeClr val="accent6"/>
                </a:solidFill>
              </a:rPr>
              <a:t>*</a:t>
            </a:r>
            <a:endParaRPr lang="en-US" b="1" i="0" dirty="0">
              <a:solidFill>
                <a:schemeClr val="accent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69200" y="43815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 smtClean="0">
                <a:solidFill>
                  <a:schemeClr val="accent6"/>
                </a:solidFill>
              </a:rPr>
              <a:t>*</a:t>
            </a:r>
            <a:endParaRPr lang="en-US" b="1" i="0" dirty="0">
              <a:solidFill>
                <a:schemeClr val="accent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55000" y="51435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 smtClean="0">
                <a:solidFill>
                  <a:schemeClr val="accent6"/>
                </a:solidFill>
              </a:rPr>
              <a:t>*</a:t>
            </a:r>
            <a:endParaRPr lang="en-US" b="1" i="0" dirty="0">
              <a:solidFill>
                <a:schemeClr val="accent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40600" y="51435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 smtClean="0">
                <a:solidFill>
                  <a:schemeClr val="accent6"/>
                </a:solidFill>
              </a:rPr>
              <a:t>*</a:t>
            </a:r>
            <a:endParaRPr lang="en-US" b="1" i="0" dirty="0">
              <a:solidFill>
                <a:schemeClr val="accent6"/>
              </a:solidFill>
            </a:endParaRPr>
          </a:p>
        </p:txBody>
      </p:sp>
      <p:pic>
        <p:nvPicPr>
          <p:cNvPr id="54" name="Picture 5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69231" y="1828800"/>
            <a:ext cx="6023860" cy="385527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3124200" y="2286000"/>
            <a:ext cx="5703245" cy="417358"/>
          </a:xfrm>
          <a:prstGeom prst="rect">
            <a:avLst/>
          </a:prstGeom>
          <a:noFill/>
          <a:ln/>
          <a:effectLst/>
        </p:spPr>
      </p:pic>
      <p:sp>
        <p:nvSpPr>
          <p:cNvPr id="41" name="Rectangle 40"/>
          <p:cNvSpPr/>
          <p:nvPr/>
        </p:nvSpPr>
        <p:spPr>
          <a:xfrm>
            <a:off x="914400" y="3657600"/>
            <a:ext cx="14510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sng" kern="0" dirty="0" smtClean="0">
                <a:solidFill>
                  <a:srgbClr val="000000"/>
                </a:solidFill>
                <a:latin typeface="Helvetica"/>
              </a:rPr>
              <a:t>Example</a:t>
            </a:r>
            <a:endParaRPr lang="en-US" b="1" u="sng" dirty="0"/>
          </a:p>
        </p:txBody>
      </p:sp>
      <p:pic>
        <p:nvPicPr>
          <p:cNvPr id="25" name="Picture 2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340632" y="4343400"/>
            <a:ext cx="3710704" cy="369143"/>
          </a:xfrm>
          <a:prstGeom prst="rect">
            <a:avLst/>
          </a:prstGeom>
          <a:noFill/>
          <a:ln/>
          <a:effectLst/>
        </p:spPr>
      </p:pic>
      <p:pic>
        <p:nvPicPr>
          <p:cNvPr id="57" name="Picture 5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381114" y="5334000"/>
            <a:ext cx="3090121" cy="282010"/>
          </a:xfrm>
          <a:prstGeom prst="rect">
            <a:avLst/>
          </a:prstGeom>
          <a:noFill/>
          <a:ln/>
          <a:effectLst/>
        </p:spPr>
      </p:pic>
      <p:pic>
        <p:nvPicPr>
          <p:cNvPr id="46" name="Picture 45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990600" y="5715000"/>
            <a:ext cx="4343400" cy="331868"/>
          </a:xfrm>
          <a:prstGeom prst="rect">
            <a:avLst/>
          </a:prstGeom>
          <a:noFill/>
          <a:ln/>
          <a:effectLst/>
        </p:spPr>
      </p:pic>
      <p:sp>
        <p:nvSpPr>
          <p:cNvPr id="47" name="Oval 46"/>
          <p:cNvSpPr/>
          <p:nvPr/>
        </p:nvSpPr>
        <p:spPr bwMode="auto">
          <a:xfrm>
            <a:off x="7239000" y="50292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4114800" y="4495800"/>
            <a:ext cx="31242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Right Brace 51"/>
          <p:cNvSpPr/>
          <p:nvPr/>
        </p:nvSpPr>
        <p:spPr bwMode="auto">
          <a:xfrm rot="5400000">
            <a:off x="2971800" y="4038600"/>
            <a:ext cx="304800" cy="44196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4400" y="6324600"/>
            <a:ext cx="4269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 could have chosen to cancel these 2</a:t>
            </a:r>
            <a:endParaRPr lang="en-US" sz="2000" dirty="0"/>
          </a:p>
        </p:txBody>
      </p:sp>
      <p:pic>
        <p:nvPicPr>
          <p:cNvPr id="56" name="Picture 55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1828800" y="2971800"/>
            <a:ext cx="3003943" cy="385492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5947537" y="5562600"/>
            <a:ext cx="1413588" cy="35363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7" grpId="0" animBg="1"/>
      <p:bldP spid="52" grpId="0" animBg="1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67911C-87A4-4256-8E71-F7FBDBE22400}" type="slidenum">
              <a:rPr lang="en-US"/>
              <a:pPr/>
              <a:t>18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Deterministic SISO ARMA models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848600" cy="2819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The zero polynomial: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1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400" dirty="0" smtClean="0"/>
              <a:t>Without loss of generality, we will assume that 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dirty="0" smtClean="0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609600" y="266700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i="0">
              <a:latin typeface="Helvetica" pitchFamily="34" charset="0"/>
            </a:endParaRPr>
          </a:p>
        </p:txBody>
      </p:sp>
      <p:pic>
        <p:nvPicPr>
          <p:cNvPr id="6150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0" y="1828800"/>
            <a:ext cx="4224338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781559" y="3733800"/>
            <a:ext cx="4641081" cy="433566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704393" y="4648200"/>
            <a:ext cx="4787475" cy="433736"/>
          </a:xfrm>
          <a:prstGeom prst="rect">
            <a:avLst/>
          </a:prstGeom>
          <a:noFill/>
          <a:ln/>
          <a:effectLst/>
        </p:spPr>
      </p:pic>
      <p:cxnSp>
        <p:nvCxnSpPr>
          <p:cNvPr id="13" name="Straight Arrow Connector 12"/>
          <p:cNvCxnSpPr/>
          <p:nvPr/>
        </p:nvCxnSpPr>
        <p:spPr bwMode="auto">
          <a:xfrm rot="5400000">
            <a:off x="3695700" y="3467100"/>
            <a:ext cx="3048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EDE71E-B8A7-4E28-AB50-02911CE7EA0E}" type="slidenum">
              <a:rPr lang="en-US"/>
              <a:pPr/>
              <a:t>19</a:t>
            </a:fld>
            <a:endParaRPr lang="en-US"/>
          </a:p>
        </p:txBody>
      </p:sp>
      <p:sp>
        <p:nvSpPr>
          <p:cNvPr id="717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Control Objectives</a:t>
            </a:r>
          </a:p>
        </p:txBody>
      </p:sp>
      <p:sp>
        <p:nvSpPr>
          <p:cNvPr id="717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7772400" cy="2095500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b="1" u="sng" dirty="0" smtClean="0"/>
              <a:t>Pole Placement</a:t>
            </a:r>
            <a:r>
              <a:rPr lang="en-US" dirty="0" smtClean="0"/>
              <a:t>: </a:t>
            </a:r>
            <a:r>
              <a:rPr lang="en-US" sz="2400" dirty="0" smtClean="0"/>
              <a:t>The poles of the closed-loop system must be placed at specific locations in the complex plane.</a:t>
            </a:r>
          </a:p>
          <a:p>
            <a:pPr marL="533400" indent="-533400" eaLnBrk="1" hangingPunct="1">
              <a:lnSpc>
                <a:spcPct val="0"/>
              </a:lnSpc>
              <a:buFontTx/>
              <a:buAutoNum type="arabicPeriod"/>
            </a:pPr>
            <a:endParaRPr lang="en-US" sz="2400" dirty="0" smtClean="0"/>
          </a:p>
          <a:p>
            <a:pPr marL="533400" indent="-533400" eaLnBrk="1" hangingPunct="1"/>
            <a:r>
              <a:rPr lang="en-US" sz="2400" b="1" dirty="0" smtClean="0"/>
              <a:t>Closed-loop polynomial:</a:t>
            </a:r>
          </a:p>
          <a:p>
            <a:pPr marL="533400" indent="-533400" eaLnBrk="1" hangingPunct="1"/>
            <a:endParaRPr lang="en-US" sz="2400" b="1" dirty="0" smtClean="0"/>
          </a:p>
          <a:p>
            <a:pPr marL="533400" indent="-533400" eaLnBrk="1" hangingPunct="1"/>
            <a:endParaRPr lang="en-US" sz="2000" b="1" dirty="0" smtClean="0"/>
          </a:p>
          <a:p>
            <a:pPr marL="533400" indent="-533400" eaLnBrk="1" hangingPunct="1"/>
            <a:endParaRPr lang="en-US" sz="2000" b="1" dirty="0" smtClean="0"/>
          </a:p>
          <a:p>
            <a:pPr marL="533400" indent="-533400" eaLnBrk="1" hangingPunct="1">
              <a:lnSpc>
                <a:spcPct val="0"/>
              </a:lnSpc>
            </a:pPr>
            <a:endParaRPr lang="en-US" sz="2000" b="1" dirty="0" smtClean="0"/>
          </a:p>
          <a:p>
            <a:pPr marL="533400" indent="-533400" eaLnBrk="1" hangingPunct="1">
              <a:buFontTx/>
              <a:buNone/>
            </a:pPr>
            <a:r>
              <a:rPr lang="en-US" sz="2000" b="1" dirty="0" smtClean="0"/>
              <a:t>Where:</a:t>
            </a:r>
          </a:p>
          <a:p>
            <a:pPr marL="533400" indent="-533400" eaLnBrk="1" hangingPunct="1">
              <a:buFontTx/>
              <a:buNone/>
            </a:pPr>
            <a:endParaRPr lang="en-US" sz="2000" b="1" dirty="0" smtClean="0"/>
          </a:p>
          <a:p>
            <a:pPr marL="533400" indent="-533400" eaLnBrk="1" hangingPunct="1"/>
            <a:r>
              <a:rPr lang="en-US" sz="2000" b="1" dirty="0" smtClean="0"/>
              <a:t>                     </a:t>
            </a:r>
            <a:r>
              <a:rPr lang="en-US" sz="2000" dirty="0" smtClean="0"/>
              <a:t>cancelable plant zeros</a:t>
            </a:r>
          </a:p>
          <a:p>
            <a:pPr marL="533400" indent="-533400" eaLnBrk="1" hangingPunct="1"/>
            <a:endParaRPr lang="en-US" sz="2000" dirty="0" smtClean="0"/>
          </a:p>
          <a:p>
            <a:pPr marL="533400" indent="-533400" eaLnBrk="1" hangingPunct="1"/>
            <a:r>
              <a:rPr lang="en-US" sz="2000" dirty="0" smtClean="0"/>
              <a:t>                    anti-</a:t>
            </a:r>
            <a:r>
              <a:rPr lang="en-US" sz="2000" dirty="0" err="1" smtClean="0"/>
              <a:t>Schur</a:t>
            </a:r>
            <a:r>
              <a:rPr lang="en-US" sz="2000" dirty="0" smtClean="0"/>
              <a:t> polynomial of the form</a:t>
            </a:r>
          </a:p>
        </p:txBody>
      </p:sp>
      <p:pic>
        <p:nvPicPr>
          <p:cNvPr id="7173" name="Picture 102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27288" y="3203575"/>
            <a:ext cx="4287837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103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19200" y="4495800"/>
            <a:ext cx="1236663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103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19200" y="5181600"/>
            <a:ext cx="1220788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103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24000" y="5867400"/>
            <a:ext cx="6007100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7" name="Rectangle 1037"/>
          <p:cNvSpPr>
            <a:spLocks noChangeArrowheads="1"/>
          </p:cNvSpPr>
          <p:nvPr/>
        </p:nvSpPr>
        <p:spPr bwMode="auto">
          <a:xfrm>
            <a:off x="2057400" y="2895600"/>
            <a:ext cx="50292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62800" y="41910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chosen by the designer</a:t>
            </a:r>
            <a:endParaRPr lang="en-US" i="0" dirty="0" smtClean="0">
              <a:latin typeface="+mj-lt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rot="10800000" flipV="1">
            <a:off x="4800600" y="4648200"/>
            <a:ext cx="2438400" cy="685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16200000" flipV="1">
            <a:off x="3314700" y="6438900"/>
            <a:ext cx="3048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B19D-44E3-433F-AF63-94445D07D8D8}" type="slidenum">
              <a:rPr lang="en-US"/>
              <a:pPr/>
              <a:t>2</a:t>
            </a:fld>
            <a:endParaRPr lang="en-US"/>
          </a:p>
        </p:txBody>
      </p:sp>
      <p:sp>
        <p:nvSpPr>
          <p:cNvPr id="82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SISO </a:t>
            </a:r>
            <a:r>
              <a:rPr lang="en-US" dirty="0" smtClean="0"/>
              <a:t>ARMA models</a:t>
            </a:r>
            <a:endParaRPr lang="en-US" dirty="0"/>
          </a:p>
        </p:txBody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371600"/>
          </a:xfrm>
        </p:spPr>
        <p:txBody>
          <a:bodyPr/>
          <a:lstStyle/>
          <a:p>
            <a:r>
              <a:rPr lang="en-US" dirty="0"/>
              <a:t>SISO State space </a:t>
            </a:r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809556" y="2057400"/>
            <a:ext cx="5505467" cy="1200071"/>
          </a:xfrm>
          <a:prstGeom prst="rect">
            <a:avLst/>
          </a:prstGeom>
          <a:noFill/>
          <a:ln/>
          <a:effectLst/>
        </p:spPr>
      </p:pic>
      <p:sp>
        <p:nvSpPr>
          <p:cNvPr id="829445" name="Rectangle 5"/>
          <p:cNvSpPr>
            <a:spLocks noChangeArrowheads="1"/>
          </p:cNvSpPr>
          <p:nvPr/>
        </p:nvSpPr>
        <p:spPr bwMode="auto">
          <a:xfrm>
            <a:off x="228600" y="3657600"/>
            <a:ext cx="8610600" cy="293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 dirty="0">
                <a:latin typeface="Helvetica" pitchFamily="34" charset="0"/>
              </a:rPr>
              <a:t>Where all inputs and outputs are </a:t>
            </a:r>
            <a:r>
              <a:rPr lang="en-US" i="0" dirty="0" smtClean="0">
                <a:latin typeface="Helvetica" pitchFamily="34" charset="0"/>
              </a:rPr>
              <a:t>scalars:</a:t>
            </a:r>
            <a:endParaRPr lang="en-US" i="0" dirty="0">
              <a:latin typeface="Helvetica" pitchFamily="34" charset="0"/>
            </a:endParaRPr>
          </a:p>
          <a:p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 dirty="0" smtClean="0">
                <a:latin typeface="Helvetica" pitchFamily="34" charset="0"/>
              </a:rPr>
              <a:t>                                     	control input  </a:t>
            </a:r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 dirty="0">
                <a:latin typeface="Helvetica" pitchFamily="34" charset="0"/>
              </a:rPr>
              <a:t>                  </a:t>
            </a:r>
            <a:r>
              <a:rPr lang="en-US" i="0" dirty="0" smtClean="0">
                <a:latin typeface="Helvetica" pitchFamily="34" charset="0"/>
              </a:rPr>
              <a:t> 			output</a:t>
            </a:r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 dirty="0">
                <a:latin typeface="Helvetica" pitchFamily="34" charset="0"/>
              </a:rPr>
              <a:t> 	         </a:t>
            </a:r>
            <a:r>
              <a:rPr lang="en-US" i="0" dirty="0" smtClean="0">
                <a:latin typeface="Helvetica" pitchFamily="34" charset="0"/>
              </a:rPr>
              <a:t> 			state</a:t>
            </a:r>
            <a:endParaRPr lang="en-US" i="0" dirty="0">
              <a:latin typeface="Helvetica" pitchFamily="34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838200" y="4419600"/>
            <a:ext cx="1775255" cy="407697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838200" y="5867400"/>
            <a:ext cx="1979152" cy="407581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848605" y="5105400"/>
            <a:ext cx="1754444" cy="40769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43" grpId="0" build="p"/>
      <p:bldP spid="8294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DADD5E-6B4D-4B26-ABF3-D66FCB74DD26}" type="slidenum">
              <a:rPr lang="en-US"/>
              <a:pPr/>
              <a:t>20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Control Objectives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8077200" cy="5753100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FontTx/>
              <a:buAutoNum type="arabicPeriod" startAt="2"/>
            </a:pPr>
            <a:r>
              <a:rPr lang="en-US" b="1" u="sng" dirty="0" smtClean="0"/>
              <a:t>Tracking</a:t>
            </a:r>
            <a:r>
              <a:rPr lang="en-US" dirty="0" smtClean="0"/>
              <a:t>: </a:t>
            </a:r>
            <a:r>
              <a:rPr lang="en-US" sz="2400" dirty="0" smtClean="0"/>
              <a:t>The output sequence             must follow a </a:t>
            </a:r>
            <a:r>
              <a:rPr lang="en-US" sz="2400" b="1" i="1" dirty="0" smtClean="0"/>
              <a:t>reference</a:t>
            </a:r>
            <a:r>
              <a:rPr lang="en-US" sz="2400" dirty="0" smtClean="0"/>
              <a:t> sequence                which is known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 startAt="2"/>
            </a:pPr>
            <a:endParaRPr lang="en-US" sz="2400" dirty="0" smtClean="0"/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en-US" sz="2400" dirty="0" smtClean="0"/>
              <a:t>In general, </a:t>
            </a:r>
            <a:r>
              <a:rPr lang="en-US" sz="2400" i="1" dirty="0" smtClean="0">
                <a:latin typeface="Helvetica"/>
              </a:rPr>
              <a:t>y</a:t>
            </a:r>
            <a:r>
              <a:rPr lang="en-US" sz="2400" i="1" baseline="-25000" dirty="0" smtClean="0">
                <a:latin typeface="Helvetica"/>
              </a:rPr>
              <a:t>d</a:t>
            </a:r>
            <a:r>
              <a:rPr lang="en-US" sz="2400" i="1" dirty="0" smtClean="0">
                <a:latin typeface="Helvetica"/>
              </a:rPr>
              <a:t>(k</a:t>
            </a:r>
            <a:r>
              <a:rPr lang="en-US" sz="2400" i="1" dirty="0" smtClean="0"/>
              <a:t>) </a:t>
            </a:r>
            <a:r>
              <a:rPr lang="en-US" sz="2400" dirty="0" smtClean="0"/>
              <a:t>can be generated by a reference model of the form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endParaRPr lang="en-US" sz="2400" dirty="0" smtClean="0"/>
          </a:p>
          <a:p>
            <a:pPr marL="0" indent="0" eaLnBrk="1" hangingPunct="1">
              <a:lnSpc>
                <a:spcPct val="130000"/>
              </a:lnSpc>
              <a:buNone/>
            </a:pPr>
            <a:endParaRPr lang="en-US" sz="2400" dirty="0" smtClean="0"/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en-US" sz="2400" dirty="0" smtClean="0"/>
              <a:t>The design of </a:t>
            </a:r>
            <a:r>
              <a:rPr lang="en-US" sz="2400" i="1" dirty="0" smtClean="0">
                <a:latin typeface="Helvetica"/>
              </a:rPr>
              <a:t>A</a:t>
            </a:r>
            <a:r>
              <a:rPr lang="en-US" sz="2400" i="1" baseline="-25000" dirty="0" smtClean="0">
                <a:latin typeface="Helvetica"/>
              </a:rPr>
              <a:t>m</a:t>
            </a:r>
            <a:r>
              <a:rPr lang="en-US" sz="2400" dirty="0" smtClean="0"/>
              <a:t>(</a:t>
            </a:r>
            <a:r>
              <a:rPr lang="en-US" sz="2400" i="1" dirty="0" smtClean="0"/>
              <a:t>q 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) and </a:t>
            </a:r>
            <a:r>
              <a:rPr lang="en-US" sz="2400" i="1" dirty="0" err="1" smtClean="0">
                <a:latin typeface="Helvetica"/>
              </a:rPr>
              <a:t>B</a:t>
            </a:r>
            <a:r>
              <a:rPr lang="en-US" sz="2400" i="1" baseline="-25000" dirty="0" err="1" smtClean="0">
                <a:latin typeface="Helvetica"/>
              </a:rPr>
              <a:t>m</a:t>
            </a:r>
            <a:r>
              <a:rPr lang="en-US" sz="2400" dirty="0" smtClean="0"/>
              <a:t>(</a:t>
            </a:r>
            <a:r>
              <a:rPr lang="en-US" sz="2400" i="1" dirty="0" smtClean="0"/>
              <a:t>q 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) </a:t>
            </a:r>
            <a:r>
              <a:rPr lang="en-US" sz="2400" dirty="0" smtClean="0"/>
              <a:t>is not a part of this control design technique and these polynomials do not enter into the analysis</a:t>
            </a:r>
          </a:p>
          <a:p>
            <a:pPr marL="533400" indent="-533400" eaLnBrk="1" hangingPunct="1">
              <a:lnSpc>
                <a:spcPct val="50000"/>
              </a:lnSpc>
              <a:buFontTx/>
              <a:buNone/>
            </a:pPr>
            <a:endParaRPr lang="en-US" sz="1600" b="1" dirty="0" smtClean="0"/>
          </a:p>
        </p:txBody>
      </p:sp>
      <p:pic>
        <p:nvPicPr>
          <p:cNvPr id="8197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3600" y="1066800"/>
            <a:ext cx="642938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0" y="1524000"/>
            <a:ext cx="787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209800" y="3505200"/>
            <a:ext cx="5541893" cy="417329"/>
          </a:xfrm>
          <a:prstGeom prst="rect">
            <a:avLst/>
          </a:prstGeom>
          <a:noFill/>
          <a:ln/>
          <a:effectLst/>
        </p:spPr>
      </p:pic>
      <p:cxnSp>
        <p:nvCxnSpPr>
          <p:cNvPr id="9" name="Straight Arrow Connector 8"/>
          <p:cNvCxnSpPr/>
          <p:nvPr/>
        </p:nvCxnSpPr>
        <p:spPr bwMode="auto">
          <a:xfrm flipH="1" flipV="1">
            <a:off x="2667000" y="3962400"/>
            <a:ext cx="60960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3429000" y="426720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0" dirty="0" smtClean="0">
                <a:latin typeface="+mj-lt"/>
              </a:rPr>
              <a:t>anti-</a:t>
            </a:r>
            <a:r>
              <a:rPr lang="en-US" sz="1800" i="0" dirty="0" err="1" smtClean="0">
                <a:latin typeface="+mj-lt"/>
              </a:rPr>
              <a:t>Schur</a:t>
            </a:r>
            <a:r>
              <a:rPr lang="en-US" sz="1800" i="0" dirty="0" smtClean="0">
                <a:latin typeface="+mj-lt"/>
              </a:rPr>
              <a:t> polynomial</a:t>
            </a:r>
            <a:endParaRPr lang="en-US" sz="1800" i="0" dirty="0" smtClean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DADD5E-6B4D-4B26-ABF3-D66FCB74DD26}" type="slidenum">
              <a:rPr lang="en-US"/>
              <a:pPr/>
              <a:t>21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Control Objectives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8077200" cy="5753100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FontTx/>
              <a:buNone/>
            </a:pPr>
            <a:r>
              <a:rPr lang="en-US" dirty="0" smtClean="0"/>
              <a:t>2.	</a:t>
            </a:r>
            <a:r>
              <a:rPr lang="en-US" b="1" u="sng" dirty="0" smtClean="0"/>
              <a:t>Tracking</a:t>
            </a:r>
            <a:r>
              <a:rPr lang="en-US" dirty="0" smtClean="0"/>
              <a:t>: </a:t>
            </a:r>
            <a:r>
              <a:rPr lang="en-US" sz="2400" dirty="0" smtClean="0"/>
              <a:t>The output sequence             must follow a </a:t>
            </a:r>
            <a:r>
              <a:rPr lang="en-US" sz="2400" b="1" i="1" dirty="0" smtClean="0"/>
              <a:t>reference</a:t>
            </a:r>
            <a:r>
              <a:rPr lang="en-US" sz="2400" dirty="0" smtClean="0"/>
              <a:t> sequence                which is known</a:t>
            </a:r>
          </a:p>
          <a:p>
            <a:pPr marL="533400" indent="-533400" eaLnBrk="1" hangingPunct="1">
              <a:lnSpc>
                <a:spcPct val="50000"/>
              </a:lnSpc>
              <a:buFontTx/>
              <a:buNone/>
            </a:pPr>
            <a:endParaRPr lang="en-US" sz="1600" b="1" dirty="0" smtClean="0"/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 b="1" dirty="0" smtClean="0"/>
              <a:t>Reference model: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sz="2400" b="1" dirty="0" smtClean="0"/>
          </a:p>
          <a:p>
            <a:pPr marL="533400" indent="-533400" eaLnBrk="1" hangingPunct="1">
              <a:lnSpc>
                <a:spcPct val="90000"/>
              </a:lnSpc>
              <a:buNone/>
            </a:pPr>
            <a:endParaRPr lang="en-US" sz="1200" b="1" dirty="0" smtClean="0"/>
          </a:p>
          <a:p>
            <a:pPr marL="533400" indent="-533400" eaLnBrk="1" hangingPunct="1">
              <a:lnSpc>
                <a:spcPct val="90000"/>
              </a:lnSpc>
              <a:buNone/>
            </a:pPr>
            <a:endParaRPr lang="en-US" sz="2000" b="1" dirty="0" smtClean="0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Where: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sz="1600" dirty="0" smtClean="0"/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000" b="1" dirty="0" smtClean="0"/>
              <a:t>                   reference output sequence, </a:t>
            </a:r>
            <a:r>
              <a:rPr lang="en-US" sz="2000" dirty="0" smtClean="0"/>
              <a:t>which is known in 			advance (i.e. </a:t>
            </a:r>
            <a:r>
              <a:rPr lang="en-US" sz="2400" i="1" dirty="0" smtClean="0">
                <a:solidFill>
                  <a:srgbClr val="000000"/>
                </a:solidFill>
                <a:latin typeface="Century Schoolbook" pitchFamily="18" charset="0"/>
              </a:rPr>
              <a:t>y</a:t>
            </a:r>
            <a:r>
              <a:rPr lang="en-US" sz="2400" i="1" baseline="-25000" dirty="0" smtClean="0">
                <a:solidFill>
                  <a:srgbClr val="000000"/>
                </a:solidFill>
                <a:latin typeface="Century Schoolbook" pitchFamily="18" charset="0"/>
              </a:rPr>
              <a:t>d</a:t>
            </a:r>
            <a:r>
              <a:rPr lang="en-US" sz="2400" i="1" dirty="0" smtClean="0">
                <a:solidFill>
                  <a:srgbClr val="000000"/>
                </a:solidFill>
                <a:latin typeface="Century Schoolbook" pitchFamily="18" charset="0"/>
              </a:rPr>
              <a:t>(</a:t>
            </a:r>
            <a:r>
              <a:rPr lang="en-US" sz="2400" i="1" dirty="0" err="1" smtClean="0">
                <a:solidFill>
                  <a:srgbClr val="000000"/>
                </a:solidFill>
                <a:latin typeface="Century Schoolbook" pitchFamily="18" charset="0"/>
              </a:rPr>
              <a:t>k+L</a:t>
            </a:r>
            <a:r>
              <a:rPr lang="en-US" sz="2400" i="1" dirty="0" smtClean="0">
                <a:solidFill>
                  <a:srgbClr val="000000"/>
                </a:solidFill>
                <a:latin typeface="Century Schoolbook" pitchFamily="18" charset="0"/>
              </a:rPr>
              <a:t>) </a:t>
            </a:r>
            <a:r>
              <a:rPr lang="en-US" sz="2000" dirty="0" smtClean="0"/>
              <a:t>is available at instance </a:t>
            </a:r>
            <a:r>
              <a:rPr lang="en-US" sz="2000" i="1" dirty="0" smtClean="0">
                <a:solidFill>
                  <a:srgbClr val="000000"/>
                </a:solidFill>
                <a:latin typeface="Century Schoolbook" pitchFamily="18" charset="0"/>
              </a:rPr>
              <a:t>k </a:t>
            </a:r>
            <a:r>
              <a:rPr lang="en-US" sz="2000" dirty="0" smtClean="0"/>
              <a:t>for                 		some </a:t>
            </a:r>
            <a:r>
              <a:rPr lang="en-US" sz="2000" i="1" dirty="0" smtClean="0">
                <a:solidFill>
                  <a:srgbClr val="000000"/>
                </a:solidFill>
                <a:latin typeface="Century Schoolbook" pitchFamily="18" charset="0"/>
              </a:rPr>
              <a:t>L&gt;d).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sz="2000" b="1" dirty="0" smtClean="0"/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000" dirty="0" smtClean="0"/>
              <a:t>                  anti-</a:t>
            </a:r>
            <a:r>
              <a:rPr lang="en-US" sz="2000" dirty="0" err="1" smtClean="0"/>
              <a:t>Schur</a:t>
            </a:r>
            <a:r>
              <a:rPr lang="en-US" sz="2000" dirty="0" smtClean="0"/>
              <a:t> polynomial</a:t>
            </a:r>
          </a:p>
          <a:p>
            <a:pPr marL="533400" indent="-533400" eaLnBrk="1" hangingPunct="1">
              <a:lnSpc>
                <a:spcPct val="90000"/>
              </a:lnSpc>
              <a:buNone/>
            </a:pPr>
            <a:endParaRPr lang="en-US" sz="2000" dirty="0" smtClean="0"/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000" dirty="0" smtClean="0"/>
              <a:t>                  polynomial</a:t>
            </a:r>
          </a:p>
        </p:txBody>
      </p:sp>
      <p:pic>
        <p:nvPicPr>
          <p:cNvPr id="8197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43600" y="1066800"/>
            <a:ext cx="642938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0" y="1524000"/>
            <a:ext cx="787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209800" y="2895600"/>
            <a:ext cx="5541893" cy="417329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990600" y="5334000"/>
            <a:ext cx="1349294" cy="385513"/>
          </a:xfrm>
          <a:prstGeom prst="rect">
            <a:avLst/>
          </a:prstGeom>
          <a:noFill/>
          <a:ln/>
          <a:effectLst/>
        </p:spPr>
      </p:pic>
      <p:pic>
        <p:nvPicPr>
          <p:cNvPr id="8201" name="Picture 1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66800" y="6019800"/>
            <a:ext cx="1333500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219200" y="4191000"/>
            <a:ext cx="787348" cy="337298"/>
          </a:xfrm>
          <a:prstGeom prst="rect">
            <a:avLst/>
          </a:prstGeom>
          <a:noFill/>
          <a:ln/>
          <a:effectLst/>
        </p:spPr>
      </p:pic>
      <p:sp>
        <p:nvSpPr>
          <p:cNvPr id="11" name="TextBox 10"/>
          <p:cNvSpPr txBox="1"/>
          <p:nvPr/>
        </p:nvSpPr>
        <p:spPr>
          <a:xfrm>
            <a:off x="7162800" y="57150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chosen by the designer</a:t>
            </a:r>
            <a:endParaRPr lang="en-US" i="0" dirty="0" smtClean="0">
              <a:latin typeface="+mj-lt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rot="10800000" flipV="1">
            <a:off x="4343400" y="6172200"/>
            <a:ext cx="26670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0800000">
            <a:off x="5943600" y="5638800"/>
            <a:ext cx="1066800" cy="381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414B5E-E8A7-4608-9F41-2958BE78B737}" type="slidenum">
              <a:rPr lang="en-US"/>
              <a:pPr/>
              <a:t>22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Control Objectives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8077200" cy="5753100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FontTx/>
              <a:buAutoNum type="arabicPeriod" startAt="3"/>
            </a:pPr>
            <a:r>
              <a:rPr lang="en-US" b="1" u="sng" dirty="0" smtClean="0"/>
              <a:t>Disturbance rejection</a:t>
            </a:r>
            <a:r>
              <a:rPr lang="en-US" dirty="0" smtClean="0"/>
              <a:t>: </a:t>
            </a:r>
            <a:r>
              <a:rPr lang="en-US" sz="2400" dirty="0" smtClean="0"/>
              <a:t>The closed-loop system must reject a class of </a:t>
            </a:r>
            <a:r>
              <a:rPr lang="en-US" sz="2400" b="1" u="sng" dirty="0" smtClean="0"/>
              <a:t>persistent</a:t>
            </a:r>
            <a:r>
              <a:rPr lang="en-US" sz="2400" dirty="0" smtClean="0"/>
              <a:t> disturbances</a:t>
            </a:r>
          </a:p>
          <a:p>
            <a:pPr marL="533400" indent="-533400" eaLnBrk="1" hangingPunct="1">
              <a:lnSpc>
                <a:spcPct val="30000"/>
              </a:lnSpc>
              <a:buFontTx/>
              <a:buNone/>
            </a:pPr>
            <a:endParaRPr lang="en-US" sz="2400" b="1" dirty="0" smtClean="0"/>
          </a:p>
          <a:p>
            <a:pPr marL="533400" indent="-533400" eaLnBrk="1" hangingPunct="1">
              <a:lnSpc>
                <a:spcPct val="30000"/>
              </a:lnSpc>
              <a:buFontTx/>
              <a:buNone/>
            </a:pPr>
            <a:endParaRPr lang="en-US" sz="2400" b="1" dirty="0" smtClean="0"/>
          </a:p>
          <a:p>
            <a:pPr marL="533400" indent="-533400" eaLnBrk="1" hangingPunct="1"/>
            <a:r>
              <a:rPr lang="en-US" sz="2400" b="1" dirty="0" smtClean="0"/>
              <a:t>Disturbance model:</a:t>
            </a:r>
          </a:p>
          <a:p>
            <a:pPr marL="533400" indent="-533400" eaLnBrk="1" hangingPunct="1"/>
            <a:endParaRPr lang="en-US" sz="2400" b="1" dirty="0" smtClean="0"/>
          </a:p>
          <a:p>
            <a:pPr marL="533400" indent="-533400" eaLnBrk="1" hangingPunct="1"/>
            <a:endParaRPr lang="en-US" sz="2400" b="1" dirty="0" smtClean="0"/>
          </a:p>
          <a:p>
            <a:pPr marL="533400" indent="-533400" eaLnBrk="1" hangingPunct="1"/>
            <a:endParaRPr lang="en-US" sz="1600" b="1" dirty="0" smtClean="0"/>
          </a:p>
          <a:p>
            <a:pPr marL="533400" indent="-533400" eaLnBrk="1" hangingPunct="1">
              <a:buFontTx/>
              <a:buNone/>
            </a:pPr>
            <a:r>
              <a:rPr lang="en-US" sz="2400" dirty="0" smtClean="0"/>
              <a:t>Where</a:t>
            </a:r>
          </a:p>
          <a:p>
            <a:pPr marL="533400" indent="-533400" eaLnBrk="1" hangingPunct="1">
              <a:buFontTx/>
              <a:buNone/>
            </a:pPr>
            <a:endParaRPr lang="en-US" sz="2400" b="1" dirty="0" smtClean="0"/>
          </a:p>
          <a:p>
            <a:pPr marL="533400" indent="-533400" eaLnBrk="1" hangingPunct="1"/>
            <a:r>
              <a:rPr lang="en-US" sz="2400" b="1" dirty="0" smtClean="0"/>
              <a:t>               </a:t>
            </a:r>
            <a:r>
              <a:rPr lang="en-US" sz="2400" dirty="0" smtClean="0"/>
              <a:t>is a </a:t>
            </a:r>
            <a:r>
              <a:rPr lang="en-US" sz="2400" b="1" i="1" dirty="0" smtClean="0"/>
              <a:t>known</a:t>
            </a:r>
            <a:r>
              <a:rPr lang="en-US" sz="2400" dirty="0" smtClean="0"/>
              <a:t> annihilating polynomial </a:t>
            </a:r>
          </a:p>
          <a:p>
            <a:pPr marL="533400" indent="-533400" eaLnBrk="1" hangingPunct="1">
              <a:buNone/>
            </a:pPr>
            <a:r>
              <a:rPr lang="en-US" sz="2400" dirty="0" smtClean="0"/>
              <a:t> 			</a:t>
            </a:r>
            <a:r>
              <a:rPr lang="en-US" sz="2400" u="sng" dirty="0" smtClean="0"/>
              <a:t>with zeros on the unit circle</a:t>
            </a:r>
          </a:p>
          <a:p>
            <a:pPr marL="533400" indent="-533400" eaLnBrk="1" hangingPunct="1"/>
            <a:endParaRPr lang="en-US" sz="2400" dirty="0" smtClean="0"/>
          </a:p>
          <a:p>
            <a:pPr marL="533400" indent="-533400" eaLnBrk="1" hangingPunct="1"/>
            <a:r>
              <a:rPr lang="en-US" sz="2400" dirty="0" smtClean="0"/>
              <a:t>                                are co-prime</a:t>
            </a:r>
          </a:p>
        </p:txBody>
      </p:sp>
      <p:sp>
        <p:nvSpPr>
          <p:cNvPr id="9221" name="Rectangle 10"/>
          <p:cNvSpPr>
            <a:spLocks noChangeArrowheads="1"/>
          </p:cNvSpPr>
          <p:nvPr/>
        </p:nvSpPr>
        <p:spPr bwMode="auto">
          <a:xfrm>
            <a:off x="2895600" y="3124200"/>
            <a:ext cx="3352800" cy="990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222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96200" y="1600200"/>
            <a:ext cx="627063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62313" y="3429000"/>
            <a:ext cx="2617787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43000" y="4876800"/>
            <a:ext cx="123666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5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43000" y="6172200"/>
            <a:ext cx="26019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481E32-1604-4A5D-B76B-480FB4BE8370}" type="slidenum">
              <a:rPr lang="en-US"/>
              <a:pPr/>
              <a:t>23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Deterministic disturbance examples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8153400" cy="3009900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FontTx/>
              <a:buNone/>
            </a:pPr>
            <a:r>
              <a:rPr lang="en-US" dirty="0" smtClean="0"/>
              <a:t>a)	Constant disturbance:</a:t>
            </a:r>
            <a:endParaRPr lang="en-US" sz="2400" b="1" dirty="0" smtClean="0"/>
          </a:p>
          <a:p>
            <a:pPr marL="533400" indent="-533400" eaLnBrk="1" hangingPunct="1"/>
            <a:endParaRPr lang="en-US" sz="2400" b="1" dirty="0" smtClean="0"/>
          </a:p>
          <a:p>
            <a:pPr marL="533400" indent="-533400" eaLnBrk="1" hangingPunct="1"/>
            <a:endParaRPr lang="en-US" sz="2400" b="1" dirty="0" smtClean="0"/>
          </a:p>
          <a:p>
            <a:pPr marL="533400" indent="-533400" eaLnBrk="1" hangingPunct="1">
              <a:buFontTx/>
              <a:buNone/>
            </a:pPr>
            <a:r>
              <a:rPr lang="en-US" sz="2400" dirty="0" smtClean="0"/>
              <a:t>Then,</a:t>
            </a:r>
          </a:p>
          <a:p>
            <a:pPr marL="533400" indent="-533400" eaLnBrk="1" hangingPunct="1">
              <a:buFontTx/>
              <a:buNone/>
            </a:pPr>
            <a:r>
              <a:rPr lang="en-US" sz="2400" dirty="0" smtClean="0"/>
              <a:t>                                </a:t>
            </a:r>
          </a:p>
        </p:txBody>
      </p:sp>
      <p:pic>
        <p:nvPicPr>
          <p:cNvPr id="10245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57563" y="1828800"/>
            <a:ext cx="2427287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17850" y="2819400"/>
            <a:ext cx="29067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7" name="Rectangle 11"/>
          <p:cNvSpPr>
            <a:spLocks noChangeArrowheads="1"/>
          </p:cNvSpPr>
          <p:nvPr/>
        </p:nvSpPr>
        <p:spPr bwMode="auto">
          <a:xfrm>
            <a:off x="2933700" y="2667000"/>
            <a:ext cx="3276600" cy="762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12"/>
          <p:cNvSpPr>
            <a:spLocks noChangeArrowheads="1"/>
          </p:cNvSpPr>
          <p:nvPr/>
        </p:nvSpPr>
        <p:spPr bwMode="auto">
          <a:xfrm>
            <a:off x="685800" y="3581400"/>
            <a:ext cx="81534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130000"/>
              </a:lnSpc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b)	Sinusoidal disturbance </a:t>
            </a:r>
            <a:r>
              <a:rPr lang="en-US" sz="2800" i="0" dirty="0" smtClean="0">
                <a:latin typeface="Helvetica" pitchFamily="34" charset="0"/>
              </a:rPr>
              <a:t>of </a:t>
            </a:r>
            <a:r>
              <a:rPr lang="en-US" sz="2800" b="1" u="sng" dirty="0" smtClean="0">
                <a:latin typeface="Helvetica" pitchFamily="34" charset="0"/>
              </a:rPr>
              <a:t>known</a:t>
            </a:r>
            <a:r>
              <a:rPr lang="en-US" sz="2800" i="0" dirty="0" smtClean="0">
                <a:latin typeface="Helvetica" pitchFamily="34" charset="0"/>
              </a:rPr>
              <a:t> </a:t>
            </a:r>
            <a:r>
              <a:rPr lang="en-US" sz="2800" i="0" dirty="0">
                <a:latin typeface="Helvetica" pitchFamily="34" charset="0"/>
              </a:rPr>
              <a:t>frequency:</a:t>
            </a:r>
            <a:endParaRPr lang="en-US" b="1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b="1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b="1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Then,</a:t>
            </a:r>
          </a:p>
          <a:p>
            <a:pPr marL="533400" indent="-533400"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                                </a:t>
            </a:r>
          </a:p>
        </p:txBody>
      </p:sp>
      <p:pic>
        <p:nvPicPr>
          <p:cNvPr id="10249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27338" y="4572000"/>
            <a:ext cx="348773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0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09800" y="5943600"/>
            <a:ext cx="5299075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1" name="Rectangle 17"/>
          <p:cNvSpPr>
            <a:spLocks noChangeArrowheads="1"/>
          </p:cNvSpPr>
          <p:nvPr/>
        </p:nvSpPr>
        <p:spPr bwMode="auto">
          <a:xfrm>
            <a:off x="1828800" y="5715000"/>
            <a:ext cx="60198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/>
      <p:bldP spid="1025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9BD722-83D8-493A-A99E-DBE1464823A0}" type="slidenum">
              <a:rPr lang="en-US"/>
              <a:pPr/>
              <a:t>24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Deterministic disturbance examples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8229600" cy="1790700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FontTx/>
              <a:buNone/>
            </a:pPr>
            <a:r>
              <a:rPr lang="en-US" dirty="0" smtClean="0"/>
              <a:t>c)	Periodic disturbance of </a:t>
            </a:r>
            <a:r>
              <a:rPr lang="en-US" b="1" i="1" u="sng" dirty="0" smtClean="0"/>
              <a:t>known</a:t>
            </a:r>
            <a:r>
              <a:rPr lang="en-US" dirty="0" smtClean="0"/>
              <a:t> period</a:t>
            </a:r>
            <a:endParaRPr lang="en-US" sz="2400" b="1" dirty="0" smtClean="0"/>
          </a:p>
          <a:p>
            <a:pPr marL="533400" indent="-533400" eaLnBrk="1" hangingPunct="1">
              <a:lnSpc>
                <a:spcPct val="90000"/>
              </a:lnSpc>
            </a:pPr>
            <a:endParaRPr lang="en-US" sz="2400" b="1" dirty="0" smtClean="0"/>
          </a:p>
          <a:p>
            <a:pPr marL="533400" indent="-533400" eaLnBrk="1" hangingPunct="1">
              <a:lnSpc>
                <a:spcPct val="90000"/>
              </a:lnSpc>
            </a:pPr>
            <a:endParaRPr lang="en-US" sz="2400" b="1" dirty="0" smtClean="0"/>
          </a:p>
          <a:p>
            <a:pPr marL="533400" indent="-533400" eaLnBrk="1" hangingPunct="1">
              <a:lnSpc>
                <a:spcPct val="90000"/>
              </a:lnSpc>
            </a:pPr>
            <a:endParaRPr lang="en-US" sz="2400" b="1" dirty="0" smtClean="0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Then,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marL="533400" indent="-533400" eaLnBrk="1" hangingPunct="1">
              <a:lnSpc>
                <a:spcPct val="130000"/>
              </a:lnSpc>
              <a:buFontTx/>
              <a:buNone/>
            </a:pPr>
            <a:r>
              <a:rPr lang="en-US" sz="2400" dirty="0" smtClean="0"/>
              <a:t>In all of these three examples, the polynomial                                      		has its roots </a:t>
            </a:r>
            <a:r>
              <a:rPr lang="en-US" sz="2400" u="sng" dirty="0" smtClean="0"/>
              <a:t>on the unit circle</a:t>
            </a:r>
            <a:r>
              <a:rPr lang="en-US" sz="2400" dirty="0" smtClean="0"/>
              <a:t>.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                                </a:t>
            </a: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2933700" y="3276600"/>
            <a:ext cx="3276600" cy="762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685800" y="3581400"/>
            <a:ext cx="81534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130000"/>
              </a:lnSpc>
              <a:spcBef>
                <a:spcPct val="20000"/>
              </a:spcBef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11271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91400" y="1066800"/>
            <a:ext cx="288925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2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05175" y="1973263"/>
            <a:ext cx="25241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3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55938" y="3424238"/>
            <a:ext cx="3019425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4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14400" y="5257800"/>
            <a:ext cx="123666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3E4651-E141-4038-8E6F-6B2FFBECDCFB}" type="slidenum">
              <a:rPr lang="en-US"/>
              <a:pPr/>
              <a:t>25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Control Law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7772400" cy="5105400"/>
          </a:xfrm>
        </p:spPr>
        <p:txBody>
          <a:bodyPr/>
          <a:lstStyle/>
          <a:p>
            <a:pPr eaLnBrk="1" hangingPunct="1"/>
            <a:r>
              <a:rPr lang="en-US" dirty="0" smtClean="0"/>
              <a:t> Feedback and </a:t>
            </a:r>
            <a:r>
              <a:rPr lang="en-US" dirty="0" err="1" smtClean="0"/>
              <a:t>feedforward</a:t>
            </a:r>
            <a:r>
              <a:rPr lang="en-US" dirty="0" smtClean="0"/>
              <a:t> actions:</a:t>
            </a:r>
          </a:p>
        </p:txBody>
      </p:sp>
      <p:pic>
        <p:nvPicPr>
          <p:cNvPr id="12293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76400" y="4648200"/>
            <a:ext cx="544512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692298" y="5943600"/>
            <a:ext cx="3421014" cy="417268"/>
          </a:xfrm>
          <a:prstGeom prst="rect">
            <a:avLst/>
          </a:prstGeom>
          <a:noFill/>
          <a:ln/>
          <a:effectLst/>
        </p:spPr>
      </p:pic>
      <p:sp>
        <p:nvSpPr>
          <p:cNvPr id="12295" name="Text Box 10"/>
          <p:cNvSpPr txBox="1">
            <a:spLocks noChangeArrowheads="1"/>
          </p:cNvSpPr>
          <p:nvPr/>
        </p:nvSpPr>
        <p:spPr bwMode="auto">
          <a:xfrm>
            <a:off x="5638800" y="5943600"/>
            <a:ext cx="270118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Feedforward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 action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(a-causal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pic>
        <p:nvPicPr>
          <p:cNvPr id="12296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8600" y="1828800"/>
            <a:ext cx="8440738" cy="266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" y="3200400"/>
            <a:ext cx="21875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52400" y="2133600"/>
            <a:ext cx="863576" cy="369954"/>
          </a:xfrm>
          <a:prstGeom prst="rect">
            <a:avLst/>
          </a:prstGeom>
          <a:noFill/>
          <a:ln/>
          <a:effectLst/>
        </p:spPr>
      </p:pic>
      <p:cxnSp>
        <p:nvCxnSpPr>
          <p:cNvPr id="18" name="Straight Arrow Connector 17"/>
          <p:cNvCxnSpPr>
            <a:stCxn id="19" idx="1"/>
          </p:cNvCxnSpPr>
          <p:nvPr/>
        </p:nvCxnSpPr>
        <p:spPr bwMode="auto">
          <a:xfrm rot="10800000" flipV="1">
            <a:off x="304800" y="1754832"/>
            <a:ext cx="457200" cy="3025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762000" y="1524000"/>
            <a:ext cx="21848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reference output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3E4651-E141-4038-8E6F-6B2FFBECDCFB}" type="slidenum">
              <a:rPr lang="en-US"/>
              <a:pPr/>
              <a:t>26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Closed-Loop TF from </a:t>
            </a:r>
            <a:r>
              <a:rPr lang="en-US" i="1" dirty="0" smtClean="0">
                <a:latin typeface="Century Schoolbook" pitchFamily="18" charset="0"/>
              </a:rPr>
              <a:t>r(k) </a:t>
            </a:r>
            <a:r>
              <a:rPr lang="en-US" dirty="0" smtClean="0"/>
              <a:t>to </a:t>
            </a:r>
            <a:r>
              <a:rPr lang="en-US" i="1" dirty="0" smtClean="0">
                <a:latin typeface="Century Schoolbook" pitchFamily="18" charset="0"/>
              </a:rPr>
              <a:t>y(k)</a:t>
            </a:r>
            <a:endParaRPr lang="en-US" dirty="0" smtClean="0"/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685800" y="3200400"/>
            <a:ext cx="4368324" cy="1300957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524000" y="4946664"/>
            <a:ext cx="4876800" cy="689415"/>
          </a:xfrm>
          <a:prstGeom prst="rect">
            <a:avLst/>
          </a:prstGeom>
          <a:noFill/>
          <a:ln/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981200" y="1143000"/>
            <a:ext cx="540037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905000" y="5715000"/>
            <a:ext cx="4495800" cy="480060"/>
          </a:xfrm>
          <a:prstGeom prst="rect">
            <a:avLst/>
          </a:prstGeom>
          <a:noFill/>
          <a:ln/>
          <a:effectLst/>
        </p:spPr>
      </p:pic>
      <p:cxnSp>
        <p:nvCxnSpPr>
          <p:cNvPr id="8" name="Straight Arrow Connector 7"/>
          <p:cNvCxnSpPr/>
          <p:nvPr/>
        </p:nvCxnSpPr>
        <p:spPr bwMode="auto">
          <a:xfrm flipV="1">
            <a:off x="3810000" y="6172201"/>
            <a:ext cx="228600" cy="1523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352800" y="624840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 smtClean="0">
                <a:latin typeface="+mj-lt"/>
              </a:rPr>
              <a:t>Closed-loop </a:t>
            </a:r>
            <a:r>
              <a:rPr lang="en-US" sz="2000" i="0" dirty="0" smtClean="0">
                <a:solidFill>
                  <a:srgbClr val="000000"/>
                </a:solidFill>
                <a:latin typeface="Helvetica"/>
              </a:rPr>
              <a:t>characteristic </a:t>
            </a:r>
            <a:r>
              <a:rPr lang="en-US" sz="2000" i="0" dirty="0" smtClean="0">
                <a:latin typeface="+mj-lt"/>
              </a:rPr>
              <a:t>polynomial</a:t>
            </a:r>
            <a:endParaRPr lang="en-US" sz="2000" i="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67200" y="3429000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33400" y="3276600"/>
            <a:ext cx="914400" cy="1066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7" name="Picture 16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609600" y="3657600"/>
            <a:ext cx="714902" cy="441822"/>
          </a:xfrm>
          <a:prstGeom prst="rect">
            <a:avLst/>
          </a:prstGeom>
        </p:spPr>
      </p:pic>
      <p:pic>
        <p:nvPicPr>
          <p:cNvPr id="16" name="Picture 15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215740" y="3429000"/>
            <a:ext cx="2765634" cy="649411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6583706" y="4953000"/>
            <a:ext cx="2471231" cy="58028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3E4651-E141-4038-8E6F-6B2FFBECDCFB}" type="slidenum">
              <a:rPr lang="en-US"/>
              <a:pPr/>
              <a:t>27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Closed-Loop TF from </a:t>
            </a:r>
            <a:r>
              <a:rPr lang="en-US" i="1" dirty="0" smtClean="0">
                <a:latin typeface="Century Schoolbook" pitchFamily="18" charset="0"/>
              </a:rPr>
              <a:t>r(k) </a:t>
            </a:r>
            <a:r>
              <a:rPr lang="en-US" dirty="0" smtClean="0"/>
              <a:t>to </a:t>
            </a:r>
            <a:r>
              <a:rPr lang="en-US" i="1" dirty="0" smtClean="0">
                <a:latin typeface="Century Schoolbook" pitchFamily="18" charset="0"/>
              </a:rPr>
              <a:t>y(k)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81200" y="1143000"/>
            <a:ext cx="540037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600200" y="4572000"/>
            <a:ext cx="3572981" cy="701098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364507" y="4578336"/>
            <a:ext cx="2471231" cy="580281"/>
          </a:xfrm>
          <a:prstGeom prst="rect">
            <a:avLst/>
          </a:prstGeom>
          <a:noFill/>
          <a:ln/>
          <a:effectLst/>
        </p:spPr>
      </p:pic>
      <p:cxnSp>
        <p:nvCxnSpPr>
          <p:cNvPr id="23" name="Straight Connector 22"/>
          <p:cNvCxnSpPr/>
          <p:nvPr/>
        </p:nvCxnSpPr>
        <p:spPr bwMode="auto">
          <a:xfrm flipV="1">
            <a:off x="2971800" y="4419600"/>
            <a:ext cx="1143000" cy="914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85800" y="3505200"/>
            <a:ext cx="619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If we let              have the special structure </a:t>
            </a:r>
          </a:p>
        </p:txBody>
      </p:sp>
      <p:pic>
        <p:nvPicPr>
          <p:cNvPr id="13" name="Picture 12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781800" y="3581400"/>
            <a:ext cx="1779820" cy="305024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905000" y="3581400"/>
            <a:ext cx="889147" cy="30502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3E4651-E141-4038-8E6F-6B2FFBECDCFB}" type="slidenum">
              <a:rPr lang="en-US"/>
              <a:pPr/>
              <a:t>28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Closed-Loop TF from </a:t>
            </a:r>
            <a:r>
              <a:rPr lang="en-US" i="1" dirty="0" smtClean="0">
                <a:latin typeface="Century Schoolbook" pitchFamily="18" charset="0"/>
              </a:rPr>
              <a:t>r(k) </a:t>
            </a:r>
            <a:r>
              <a:rPr lang="en-US" dirty="0" smtClean="0"/>
              <a:t>to </a:t>
            </a:r>
            <a:r>
              <a:rPr lang="en-US" i="1" dirty="0" smtClean="0">
                <a:latin typeface="Century Schoolbook" pitchFamily="18" charset="0"/>
              </a:rPr>
              <a:t>y(k)</a:t>
            </a:r>
            <a:endParaRPr lang="en-US" dirty="0" smtClean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81200" y="1143000"/>
            <a:ext cx="540037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942621" y="3276600"/>
            <a:ext cx="3858243" cy="545425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244046" y="3884463"/>
            <a:ext cx="3556818" cy="379796"/>
          </a:xfrm>
          <a:prstGeom prst="rect">
            <a:avLst/>
          </a:prstGeom>
          <a:noFill/>
          <a:ln/>
          <a:effectLst/>
        </p:spPr>
      </p:pic>
      <p:cxnSp>
        <p:nvCxnSpPr>
          <p:cNvPr id="13" name="Straight Arrow Connector 12"/>
          <p:cNvCxnSpPr/>
          <p:nvPr/>
        </p:nvCxnSpPr>
        <p:spPr bwMode="auto">
          <a:xfrm flipV="1">
            <a:off x="3751172" y="4246174"/>
            <a:ext cx="180855" cy="12056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389462" y="4306458"/>
            <a:ext cx="428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0" dirty="0" smtClean="0">
                <a:latin typeface="+mj-lt"/>
              </a:rPr>
              <a:t>Closed-loop </a:t>
            </a:r>
            <a:r>
              <a:rPr lang="en-US" sz="1800" i="0" dirty="0" smtClean="0">
                <a:solidFill>
                  <a:srgbClr val="000000"/>
                </a:solidFill>
                <a:latin typeface="Helvetica"/>
              </a:rPr>
              <a:t>characteristic </a:t>
            </a:r>
            <a:r>
              <a:rPr lang="en-US" sz="1800" i="0" dirty="0" smtClean="0">
                <a:latin typeface="+mj-lt"/>
              </a:rPr>
              <a:t>polynomial</a:t>
            </a:r>
            <a:endParaRPr lang="en-US" sz="1800" i="0" dirty="0">
              <a:latin typeface="+mj-lt"/>
            </a:endParaRPr>
          </a:p>
        </p:txBody>
      </p:sp>
      <p:pic>
        <p:nvPicPr>
          <p:cNvPr id="18" name="Picture 17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1219200" y="3402183"/>
            <a:ext cx="565589" cy="349544"/>
          </a:xfrm>
          <a:prstGeom prst="rect">
            <a:avLst/>
          </a:prstGeom>
        </p:spPr>
      </p:pic>
      <p:pic>
        <p:nvPicPr>
          <p:cNvPr id="14" name="Picture 13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945568" y="3281612"/>
            <a:ext cx="1955096" cy="459085"/>
          </a:xfrm>
          <a:prstGeom prst="rect">
            <a:avLst/>
          </a:prstGeom>
          <a:noFill/>
          <a:ln/>
          <a:effectLst/>
        </p:spPr>
      </p:pic>
      <p:sp>
        <p:nvSpPr>
          <p:cNvPr id="21" name="Rectangle 20"/>
          <p:cNvSpPr/>
          <p:nvPr/>
        </p:nvSpPr>
        <p:spPr>
          <a:xfrm>
            <a:off x="609600" y="5105400"/>
            <a:ext cx="67521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Given </a:t>
            </a:r>
            <a:r>
              <a:rPr lang="en-US" kern="0" dirty="0" smtClean="0">
                <a:solidFill>
                  <a:srgbClr val="000000"/>
                </a:solidFill>
                <a:latin typeface="Helvetica"/>
              </a:rPr>
              <a:t>A</a:t>
            </a:r>
            <a:r>
              <a:rPr lang="en-US" kern="0" baseline="-25000" dirty="0" smtClean="0">
                <a:solidFill>
                  <a:srgbClr val="000000"/>
                </a:solidFill>
                <a:latin typeface="Helvetica"/>
              </a:rPr>
              <a:t>c</a:t>
            </a:r>
            <a:r>
              <a:rPr lang="en-US" kern="0" dirty="0" smtClean="0">
                <a:solidFill>
                  <a:srgbClr val="000000"/>
                </a:solidFill>
                <a:latin typeface="Helvetica"/>
              </a:rPr>
              <a:t>(q</a:t>
            </a:r>
            <a:r>
              <a:rPr lang="en-US" i="0" kern="0" baseline="30000" dirty="0" smtClean="0">
                <a:solidFill>
                  <a:srgbClr val="000000"/>
                </a:solidFill>
                <a:latin typeface="Helvetica"/>
              </a:rPr>
              <a:t>-1</a:t>
            </a:r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), we would like to find polynomials  </a:t>
            </a:r>
          </a:p>
          <a:p>
            <a:r>
              <a:rPr lang="en-US" dirty="0" smtClean="0">
                <a:latin typeface="Century Schoolbook" pitchFamily="18" charset="0"/>
              </a:rPr>
              <a:t>R(q</a:t>
            </a:r>
            <a:r>
              <a:rPr lang="en-US" baseline="30000" dirty="0" smtClean="0">
                <a:latin typeface="Century Schoolbook" pitchFamily="18" charset="0"/>
              </a:rPr>
              <a:t>-1</a:t>
            </a:r>
            <a:r>
              <a:rPr lang="en-US" dirty="0" smtClean="0">
                <a:latin typeface="Century Schoolbook" pitchFamily="18" charset="0"/>
              </a:rPr>
              <a:t>) </a:t>
            </a:r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and </a:t>
            </a:r>
            <a:r>
              <a:rPr lang="en-US" dirty="0" smtClean="0">
                <a:latin typeface="Century Schoolbook" pitchFamily="18" charset="0"/>
              </a:rPr>
              <a:t>S(q</a:t>
            </a:r>
            <a:r>
              <a:rPr lang="en-US" baseline="30000" dirty="0" smtClean="0">
                <a:latin typeface="Century Schoolbook" pitchFamily="18" charset="0"/>
              </a:rPr>
              <a:t>-1</a:t>
            </a:r>
            <a:r>
              <a:rPr lang="en-US" dirty="0" smtClean="0">
                <a:latin typeface="Century Schoolbook" pitchFamily="18" charset="0"/>
              </a:rPr>
              <a:t>) </a:t>
            </a:r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so that</a:t>
            </a:r>
            <a:endParaRPr lang="en-US" dirty="0"/>
          </a:p>
        </p:txBody>
      </p:sp>
      <p:pic>
        <p:nvPicPr>
          <p:cNvPr id="22" name="Picture 2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371600" y="6096000"/>
            <a:ext cx="6487631" cy="36230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ABE7-92C1-4370-9A11-0FDED45282CA}" type="slidenum">
              <a:rPr lang="en-US"/>
              <a:pPr/>
              <a:t>29</a:t>
            </a:fld>
            <a:endParaRPr lang="en-US"/>
          </a:p>
        </p:txBody>
      </p:sp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Diophantine (Bezout) equation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the  </a:t>
            </a:r>
            <a:r>
              <a:rPr lang="en-US" b="1" i="1" dirty="0"/>
              <a:t>co-prime</a:t>
            </a:r>
            <a:r>
              <a:rPr lang="en-US" dirty="0"/>
              <a:t> polynomials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lnSpc>
                <a:spcPct val="50000"/>
              </a:lnSpc>
              <a:buFontTx/>
              <a:buNone/>
            </a:pPr>
            <a:endParaRPr lang="en-US" dirty="0"/>
          </a:p>
          <a:p>
            <a:pPr lvl="1"/>
            <a:r>
              <a:rPr lang="en-US" sz="2400" dirty="0" smtClean="0"/>
              <a:t>                    is order </a:t>
            </a:r>
            <a:r>
              <a:rPr lang="en-US" sz="2400" i="1" dirty="0" smtClean="0">
                <a:latin typeface="Century Schoolbook" pitchFamily="18" charset="0"/>
              </a:rPr>
              <a:t>n</a:t>
            </a:r>
            <a:r>
              <a:rPr lang="en-US" sz="2400" dirty="0" smtClean="0"/>
              <a:t> and has constant term 1</a:t>
            </a:r>
            <a:endParaRPr lang="en-US" sz="2400" i="1" dirty="0">
              <a:latin typeface="Century Schoolbook" pitchFamily="18" charset="0"/>
            </a:endParaRPr>
          </a:p>
          <a:p>
            <a:pPr lvl="1">
              <a:lnSpc>
                <a:spcPct val="0"/>
              </a:lnSpc>
            </a:pPr>
            <a:endParaRPr lang="en-US" sz="2400" dirty="0"/>
          </a:p>
          <a:p>
            <a:pPr lvl="1"/>
            <a:r>
              <a:rPr lang="en-US" sz="2400" dirty="0"/>
              <a:t>                 </a:t>
            </a:r>
            <a:r>
              <a:rPr lang="en-US" sz="2400" dirty="0" smtClean="0"/>
              <a:t>   is </a:t>
            </a:r>
            <a:r>
              <a:rPr lang="en-US" sz="2400" dirty="0"/>
              <a:t>order </a:t>
            </a:r>
            <a:r>
              <a:rPr lang="en-US" sz="2400" i="1" dirty="0">
                <a:latin typeface="Century Schoolbook" pitchFamily="18" charset="0"/>
              </a:rPr>
              <a:t>m </a:t>
            </a:r>
            <a:r>
              <a:rPr lang="en-US" sz="2400" i="1" dirty="0" smtClean="0">
                <a:latin typeface="Century Schoolbook" pitchFamily="18" charset="0"/>
              </a:rPr>
              <a:t> </a:t>
            </a:r>
            <a:endParaRPr lang="en-US" sz="2400" i="1" dirty="0">
              <a:latin typeface="Century Schoolbook" pitchFamily="18" charset="0"/>
            </a:endParaRPr>
          </a:p>
          <a:p>
            <a:pPr>
              <a:lnSpc>
                <a:spcPct val="60000"/>
              </a:lnSpc>
            </a:pPr>
            <a:endParaRPr lang="en-US" i="1" dirty="0">
              <a:latin typeface="Century Schoolbook" pitchFamily="18" charset="0"/>
            </a:endParaRPr>
          </a:p>
          <a:p>
            <a:r>
              <a:rPr lang="en-US" sz="2400" dirty="0"/>
              <a:t>and </a:t>
            </a:r>
            <a:r>
              <a:rPr lang="en-US" sz="2400" dirty="0" smtClean="0"/>
              <a:t>a polynomial </a:t>
            </a:r>
            <a:r>
              <a:rPr lang="en-US" sz="2400" dirty="0"/>
              <a:t>of </a:t>
            </a:r>
            <a:r>
              <a:rPr lang="en-US" sz="2400" dirty="0" smtClean="0"/>
              <a:t>order </a:t>
            </a:r>
            <a:r>
              <a:rPr lang="en-US" sz="2400" i="1" dirty="0" err="1" smtClean="0">
                <a:latin typeface="Helvetica"/>
              </a:rPr>
              <a:t>n</a:t>
            </a:r>
            <a:r>
              <a:rPr lang="en-US" sz="2400" i="1" baseline="-25000" dirty="0" err="1" smtClean="0">
                <a:latin typeface="Helvetica"/>
              </a:rPr>
              <a:t>c</a:t>
            </a:r>
            <a:r>
              <a:rPr lang="en-US" sz="2400" dirty="0" smtClean="0"/>
              <a:t> with constant term 1</a:t>
            </a:r>
            <a:endParaRPr lang="en-US" dirty="0"/>
          </a:p>
        </p:txBody>
      </p:sp>
      <p:pic>
        <p:nvPicPr>
          <p:cNvPr id="85914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52600" y="3581400"/>
            <a:ext cx="1108075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9141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52600" y="4114800"/>
            <a:ext cx="1076325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9143" name="Picture 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22438" y="1793875"/>
            <a:ext cx="5927725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9145" name="Picture 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47800" y="5486400"/>
            <a:ext cx="5830888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6F75-0757-4A7C-831C-846202BF0BE7}" type="slidenum">
              <a:rPr lang="en-US"/>
              <a:pPr/>
              <a:t>3</a:t>
            </a:fld>
            <a:endParaRPr lang="en-US"/>
          </a:p>
        </p:txBody>
      </p:sp>
      <p:sp>
        <p:nvSpPr>
          <p:cNvPr id="8355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SISO transfer function</a:t>
            </a:r>
            <a:endParaRPr lang="en-US" dirty="0"/>
          </a:p>
        </p:txBody>
      </p:sp>
      <p:sp>
        <p:nvSpPr>
          <p:cNvPr id="8355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 dirty="0"/>
              <a:t> </a:t>
            </a: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6324600" y="1295400"/>
            <a:ext cx="2014658" cy="753997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81000" y="2667000"/>
            <a:ext cx="7937256" cy="417446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981200" y="4876800"/>
            <a:ext cx="4675394" cy="405060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830657" y="1447800"/>
            <a:ext cx="5106645" cy="491929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685800" y="3962400"/>
            <a:ext cx="5434869" cy="371642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600200" y="6096000"/>
            <a:ext cx="2514600" cy="327991"/>
          </a:xfrm>
          <a:prstGeom prst="rect">
            <a:avLst/>
          </a:prstGeom>
          <a:noFill/>
          <a:ln/>
          <a:effectLst/>
        </p:spPr>
      </p:pic>
      <p:sp>
        <p:nvSpPr>
          <p:cNvPr id="24" name="Rectangle 23"/>
          <p:cNvSpPr/>
          <p:nvPr/>
        </p:nvSpPr>
        <p:spPr>
          <a:xfrm>
            <a:off x="4495800" y="6019800"/>
            <a:ext cx="2308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relative degree 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2E2B-BA67-43F1-9504-BE826A1B2B7D}" type="slidenum">
              <a:rPr lang="en-US"/>
              <a:pPr/>
              <a:t>30</a:t>
            </a:fld>
            <a:endParaRPr lang="en-US"/>
          </a:p>
        </p:txBody>
      </p:sp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Diophantine (Bezout) equation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19050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We wish to find </a:t>
            </a:r>
            <a:r>
              <a:rPr lang="en-US" dirty="0" smtClean="0"/>
              <a:t>polynomials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lnSpc>
                <a:spcPct val="60000"/>
              </a:lnSpc>
            </a:pPr>
            <a:endParaRPr lang="en-US" i="1" dirty="0">
              <a:latin typeface="Century Schoolbook" pitchFamily="18" charset="0"/>
            </a:endParaRPr>
          </a:p>
        </p:txBody>
      </p:sp>
      <p:sp>
        <p:nvSpPr>
          <p:cNvPr id="855052" name="Rectangle 12"/>
          <p:cNvSpPr>
            <a:spLocks noChangeArrowheads="1"/>
          </p:cNvSpPr>
          <p:nvPr/>
        </p:nvSpPr>
        <p:spPr bwMode="auto">
          <a:xfrm>
            <a:off x="762000" y="3886200"/>
            <a:ext cx="61029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i="0" dirty="0" smtClean="0">
                <a:latin typeface="Helvetica" pitchFamily="34" charset="0"/>
              </a:rPr>
              <a:t>that satisfy </a:t>
            </a:r>
            <a:r>
              <a:rPr lang="en-US" sz="2800" i="0" dirty="0">
                <a:latin typeface="Helvetica" pitchFamily="34" charset="0"/>
              </a:rPr>
              <a:t>the Diophantine equation:</a:t>
            </a:r>
          </a:p>
        </p:txBody>
      </p:sp>
      <p:sp>
        <p:nvSpPr>
          <p:cNvPr id="855054" name="Rectangle 14"/>
          <p:cNvSpPr>
            <a:spLocks noChangeArrowheads="1"/>
          </p:cNvSpPr>
          <p:nvPr/>
        </p:nvSpPr>
        <p:spPr bwMode="auto">
          <a:xfrm>
            <a:off x="685800" y="4800600"/>
            <a:ext cx="76200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55056" name="Picture 1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5105400"/>
            <a:ext cx="71501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447800" y="5562600"/>
            <a:ext cx="5257800" cy="762000"/>
            <a:chOff x="912" y="3504"/>
            <a:chExt cx="3312" cy="480"/>
          </a:xfrm>
        </p:grpSpPr>
        <p:sp>
          <p:nvSpPr>
            <p:cNvPr id="855060" name="Line 20"/>
            <p:cNvSpPr>
              <a:spLocks noChangeShapeType="1"/>
            </p:cNvSpPr>
            <p:nvPr/>
          </p:nvSpPr>
          <p:spPr bwMode="auto">
            <a:xfrm flipV="1">
              <a:off x="912" y="3504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5061" name="Line 21"/>
            <p:cNvSpPr>
              <a:spLocks noChangeShapeType="1"/>
            </p:cNvSpPr>
            <p:nvPr/>
          </p:nvSpPr>
          <p:spPr bwMode="auto">
            <a:xfrm flipV="1">
              <a:off x="1872" y="3504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5062" name="Line 22"/>
            <p:cNvSpPr>
              <a:spLocks noChangeShapeType="1"/>
            </p:cNvSpPr>
            <p:nvPr/>
          </p:nvSpPr>
          <p:spPr bwMode="auto">
            <a:xfrm flipV="1">
              <a:off x="3984" y="3504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5063" name="Line 23"/>
            <p:cNvSpPr>
              <a:spLocks noChangeShapeType="1"/>
            </p:cNvSpPr>
            <p:nvPr/>
          </p:nvSpPr>
          <p:spPr bwMode="auto">
            <a:xfrm>
              <a:off x="912" y="3984"/>
              <a:ext cx="331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55064" name="Text Box 24"/>
          <p:cNvSpPr txBox="1">
            <a:spLocks noChangeArrowheads="1"/>
          </p:cNvSpPr>
          <p:nvPr/>
        </p:nvSpPr>
        <p:spPr bwMode="auto">
          <a:xfrm>
            <a:off x="6781800" y="6019800"/>
            <a:ext cx="84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given</a:t>
            </a:r>
          </a:p>
        </p:txBody>
      </p:sp>
      <p:pic>
        <p:nvPicPr>
          <p:cNvPr id="855069" name="Picture 2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31950" y="2054225"/>
            <a:ext cx="5927725" cy="120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Arrow Connector 17"/>
          <p:cNvCxnSpPr/>
          <p:nvPr/>
        </p:nvCxnSpPr>
        <p:spPr bwMode="auto">
          <a:xfrm rot="5400000">
            <a:off x="7316788" y="1903412"/>
            <a:ext cx="303212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463077" y="1371600"/>
            <a:ext cx="2680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same order as</a:t>
            </a:r>
            <a:endParaRPr lang="en-US" kern="0" dirty="0" smtClean="0">
              <a:solidFill>
                <a:srgbClr val="000000"/>
              </a:solidFill>
              <a:latin typeface="Century Schoolbook" pitchFamily="18" charset="0"/>
            </a:endParaRPr>
          </a:p>
        </p:txBody>
      </p:sp>
      <p:pic>
        <p:nvPicPr>
          <p:cNvPr id="17" name="Picture 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153400" y="1447800"/>
            <a:ext cx="863718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" name="Straight Arrow Connector 20"/>
          <p:cNvCxnSpPr/>
          <p:nvPr/>
        </p:nvCxnSpPr>
        <p:spPr bwMode="auto">
          <a:xfrm rot="5400000">
            <a:off x="3810000" y="1828800"/>
            <a:ext cx="2286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5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064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A5DE-D502-41D2-A8DB-1F27FDC8AFFB}" type="slidenum">
              <a:rPr lang="en-US"/>
              <a:pPr/>
              <a:t>31</a:t>
            </a:fld>
            <a:endParaRPr lang="en-US"/>
          </a:p>
        </p:txBody>
      </p:sp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Diophantine (Bezout) equation</a:t>
            </a:r>
          </a:p>
        </p:txBody>
      </p:sp>
      <p:sp>
        <p:nvSpPr>
          <p:cNvPr id="86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19812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Expanding in terms of              coefficients: 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lnSpc>
                <a:spcPct val="60000"/>
              </a:lnSpc>
            </a:pPr>
            <a:endParaRPr lang="en-US" i="1" dirty="0">
              <a:latin typeface="Century Schoolbook" pitchFamily="18" charset="0"/>
            </a:endParaRPr>
          </a:p>
        </p:txBody>
      </p:sp>
      <p:pic>
        <p:nvPicPr>
          <p:cNvPr id="860166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19600" y="990600"/>
            <a:ext cx="6715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0167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14400" y="1905000"/>
            <a:ext cx="71501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362200" y="2590800"/>
            <a:ext cx="2590800" cy="685800"/>
            <a:chOff x="1488" y="1632"/>
            <a:chExt cx="1584" cy="432"/>
          </a:xfrm>
        </p:grpSpPr>
        <p:sp>
          <p:nvSpPr>
            <p:cNvPr id="860171" name="Line 11"/>
            <p:cNvSpPr>
              <a:spLocks noChangeShapeType="1"/>
            </p:cNvSpPr>
            <p:nvPr/>
          </p:nvSpPr>
          <p:spPr bwMode="auto">
            <a:xfrm flipV="1">
              <a:off x="2208" y="1632"/>
              <a:ext cx="0" cy="43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172" name="Line 12"/>
            <p:cNvSpPr>
              <a:spLocks noChangeShapeType="1"/>
            </p:cNvSpPr>
            <p:nvPr/>
          </p:nvSpPr>
          <p:spPr bwMode="auto">
            <a:xfrm>
              <a:off x="1488" y="1632"/>
              <a:ext cx="158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914400" y="2590800"/>
            <a:ext cx="990600" cy="685800"/>
            <a:chOff x="576" y="1632"/>
            <a:chExt cx="624" cy="432"/>
          </a:xfrm>
        </p:grpSpPr>
        <p:sp>
          <p:nvSpPr>
            <p:cNvPr id="860170" name="Line 10"/>
            <p:cNvSpPr>
              <a:spLocks noChangeShapeType="1"/>
            </p:cNvSpPr>
            <p:nvPr/>
          </p:nvSpPr>
          <p:spPr bwMode="auto">
            <a:xfrm flipV="1">
              <a:off x="864" y="1632"/>
              <a:ext cx="0" cy="43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173" name="Line 13"/>
            <p:cNvSpPr>
              <a:spLocks noChangeShapeType="1"/>
            </p:cNvSpPr>
            <p:nvPr/>
          </p:nvSpPr>
          <p:spPr bwMode="auto">
            <a:xfrm>
              <a:off x="576" y="1632"/>
              <a:ext cx="62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410200" y="2590800"/>
            <a:ext cx="2514600" cy="685800"/>
            <a:chOff x="1488" y="1632"/>
            <a:chExt cx="1584" cy="432"/>
          </a:xfrm>
        </p:grpSpPr>
        <p:sp>
          <p:nvSpPr>
            <p:cNvPr id="860176" name="Line 16"/>
            <p:cNvSpPr>
              <a:spLocks noChangeShapeType="1"/>
            </p:cNvSpPr>
            <p:nvPr/>
          </p:nvSpPr>
          <p:spPr bwMode="auto">
            <a:xfrm flipV="1">
              <a:off x="2208" y="1632"/>
              <a:ext cx="0" cy="43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177" name="Line 17"/>
            <p:cNvSpPr>
              <a:spLocks noChangeShapeType="1"/>
            </p:cNvSpPr>
            <p:nvPr/>
          </p:nvSpPr>
          <p:spPr bwMode="auto">
            <a:xfrm>
              <a:off x="1488" y="1632"/>
              <a:ext cx="158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60179" name="Rectangle 19"/>
          <p:cNvSpPr>
            <a:spLocks noChangeArrowheads="1"/>
          </p:cNvSpPr>
          <p:nvPr/>
        </p:nvSpPr>
        <p:spPr bwMode="auto">
          <a:xfrm>
            <a:off x="914400" y="3352800"/>
            <a:ext cx="1017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order</a:t>
            </a:r>
          </a:p>
        </p:txBody>
      </p:sp>
      <p:sp>
        <p:nvSpPr>
          <p:cNvPr id="860180" name="Rectangle 20"/>
          <p:cNvSpPr>
            <a:spLocks noChangeArrowheads="1"/>
          </p:cNvSpPr>
          <p:nvPr/>
        </p:nvSpPr>
        <p:spPr bwMode="auto">
          <a:xfrm>
            <a:off x="2971800" y="3352800"/>
            <a:ext cx="1017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order</a:t>
            </a:r>
          </a:p>
        </p:txBody>
      </p:sp>
      <p:sp>
        <p:nvSpPr>
          <p:cNvPr id="860181" name="Rectangle 21"/>
          <p:cNvSpPr>
            <a:spLocks noChangeArrowheads="1"/>
          </p:cNvSpPr>
          <p:nvPr/>
        </p:nvSpPr>
        <p:spPr bwMode="auto">
          <a:xfrm>
            <a:off x="6096000" y="3352800"/>
            <a:ext cx="1017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order</a:t>
            </a:r>
          </a:p>
        </p:txBody>
      </p:sp>
      <p:pic>
        <p:nvPicPr>
          <p:cNvPr id="860182" name="Picture 2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43000" y="4114800"/>
            <a:ext cx="45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0184" name="Picture 2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743200" y="4038600"/>
            <a:ext cx="13716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483767" y="3959225"/>
            <a:ext cx="2445253" cy="388113"/>
          </a:xfrm>
          <a:prstGeom prst="rect">
            <a:avLst/>
          </a:prstGeom>
          <a:noFill/>
          <a:ln/>
          <a:effectLst/>
        </p:spPr>
      </p:pic>
      <p:pic>
        <p:nvPicPr>
          <p:cNvPr id="860188" name="Picture 28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95400" y="5257800"/>
            <a:ext cx="635476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60189" name="Rectangle 29"/>
          <p:cNvSpPr>
            <a:spLocks noChangeArrowheads="1"/>
          </p:cNvSpPr>
          <p:nvPr/>
        </p:nvSpPr>
        <p:spPr bwMode="auto">
          <a:xfrm>
            <a:off x="685800" y="4953000"/>
            <a:ext cx="76200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4"/>
          <p:cNvSpPr/>
          <p:nvPr/>
        </p:nvSpPr>
        <p:spPr bwMode="auto">
          <a:xfrm>
            <a:off x="7391400" y="3810000"/>
            <a:ext cx="685800" cy="7620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6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6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6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6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6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86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79" grpId="0"/>
      <p:bldP spid="860180" grpId="0"/>
      <p:bldP spid="860181" grpId="0"/>
      <p:bldP spid="860189" grpId="0" animBg="1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7651-0CBF-4B89-9E70-144A6C943AEC}" type="slidenum">
              <a:rPr lang="en-US"/>
              <a:pPr/>
              <a:t>32</a:t>
            </a:fld>
            <a:endParaRPr lang="en-US"/>
          </a:p>
        </p:txBody>
      </p:sp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Diophantine (Bezout) equation</a:t>
            </a:r>
          </a:p>
        </p:txBody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Expanding in terms of              coefficients: 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lnSpc>
                <a:spcPct val="60000"/>
              </a:lnSpc>
            </a:pPr>
            <a:endParaRPr lang="en-US" i="1">
              <a:latin typeface="Century Schoolbook" pitchFamily="18" charset="0"/>
            </a:endParaRPr>
          </a:p>
        </p:txBody>
      </p:sp>
      <p:sp>
        <p:nvSpPr>
          <p:cNvPr id="856069" name="Rectangle 5"/>
          <p:cNvSpPr>
            <a:spLocks noChangeArrowheads="1"/>
          </p:cNvSpPr>
          <p:nvPr/>
        </p:nvSpPr>
        <p:spPr bwMode="auto">
          <a:xfrm>
            <a:off x="685800" y="2224087"/>
            <a:ext cx="1885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We obtain:</a:t>
            </a:r>
          </a:p>
        </p:txBody>
      </p:sp>
      <p:pic>
        <p:nvPicPr>
          <p:cNvPr id="856072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19600" y="990600"/>
            <a:ext cx="6715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6076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4400" y="1676400"/>
            <a:ext cx="71501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6085" name="Picture 2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143250" y="2895600"/>
            <a:ext cx="4386263" cy="268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6086" name="Picture 2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8600" y="2911475"/>
            <a:ext cx="1830388" cy="272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1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38200" y="6172200"/>
            <a:ext cx="48196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5791200" y="6248400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given on next slide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05F9-DEC7-460F-A8B9-544996B5E0B9}" type="slidenum">
              <a:rPr lang="en-US"/>
              <a:pPr/>
              <a:t>33</a:t>
            </a:fld>
            <a:endParaRPr lang="en-US"/>
          </a:p>
        </p:txBody>
      </p:sp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Diophantine (Bezout) equation</a:t>
            </a:r>
          </a:p>
        </p:txBody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Where the matrix </a:t>
            </a:r>
            <a:r>
              <a:rPr lang="en-US" i="1" dirty="0">
                <a:latin typeface="Century Schoolbook" pitchFamily="18" charset="0"/>
              </a:rPr>
              <a:t> </a:t>
            </a:r>
            <a:r>
              <a:rPr lang="en-US" dirty="0"/>
              <a:t>                       </a:t>
            </a:r>
          </a:p>
          <a:p>
            <a:pPr>
              <a:buFontTx/>
              <a:buNone/>
            </a:pPr>
            <a:r>
              <a:rPr lang="en-US" dirty="0"/>
              <a:t>is given by: 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lnSpc>
                <a:spcPct val="60000"/>
              </a:lnSpc>
            </a:pPr>
            <a:endParaRPr lang="en-US" i="1" dirty="0">
              <a:latin typeface="Century Schoolbook" pitchFamily="18" charset="0"/>
            </a:endParaRPr>
          </a:p>
        </p:txBody>
      </p:sp>
      <p:pic>
        <p:nvPicPr>
          <p:cNvPr id="857098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2362200"/>
            <a:ext cx="7970838" cy="322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7102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89375" y="990600"/>
            <a:ext cx="48196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524000" y="5715000"/>
            <a:ext cx="3276600" cy="457200"/>
            <a:chOff x="1488" y="1632"/>
            <a:chExt cx="1584" cy="432"/>
          </a:xfrm>
        </p:grpSpPr>
        <p:sp>
          <p:nvSpPr>
            <p:cNvPr id="857104" name="Line 16"/>
            <p:cNvSpPr>
              <a:spLocks noChangeShapeType="1"/>
            </p:cNvSpPr>
            <p:nvPr/>
          </p:nvSpPr>
          <p:spPr bwMode="auto">
            <a:xfrm flipV="1">
              <a:off x="2208" y="1632"/>
              <a:ext cx="0" cy="43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7105" name="Line 17"/>
            <p:cNvSpPr>
              <a:spLocks noChangeShapeType="1"/>
            </p:cNvSpPr>
            <p:nvPr/>
          </p:nvSpPr>
          <p:spPr bwMode="auto">
            <a:xfrm>
              <a:off x="1488" y="1632"/>
              <a:ext cx="158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105400" y="5715000"/>
            <a:ext cx="3276600" cy="457200"/>
            <a:chOff x="1488" y="1632"/>
            <a:chExt cx="1584" cy="432"/>
          </a:xfrm>
        </p:grpSpPr>
        <p:sp>
          <p:nvSpPr>
            <p:cNvPr id="857107" name="Line 19"/>
            <p:cNvSpPr>
              <a:spLocks noChangeShapeType="1"/>
            </p:cNvSpPr>
            <p:nvPr/>
          </p:nvSpPr>
          <p:spPr bwMode="auto">
            <a:xfrm flipV="1">
              <a:off x="2208" y="1632"/>
              <a:ext cx="0" cy="43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7108" name="Line 20"/>
            <p:cNvSpPr>
              <a:spLocks noChangeShapeType="1"/>
            </p:cNvSpPr>
            <p:nvPr/>
          </p:nvSpPr>
          <p:spPr bwMode="auto">
            <a:xfrm>
              <a:off x="1488" y="1632"/>
              <a:ext cx="158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857110" name="Picture 2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19400" y="6324600"/>
            <a:ext cx="4111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7112" name="Picture 2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907088" y="6169025"/>
            <a:ext cx="139382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5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5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28600" y="381000"/>
            <a:ext cx="8610600" cy="5394908"/>
          </a:xfrm>
          <a:prstGeom prst="rect">
            <a:avLst/>
          </a:prstGeom>
          <a:noFill/>
          <a:ln/>
          <a:effectLst/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05F9-DEC7-460F-A8B9-544996B5E0B9}" type="slidenum">
              <a:rPr lang="en-US"/>
              <a:pPr/>
              <a:t>34</a:t>
            </a:fld>
            <a:endParaRPr 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143000" y="5867400"/>
            <a:ext cx="3124200" cy="457200"/>
            <a:chOff x="1488" y="1632"/>
            <a:chExt cx="1584" cy="432"/>
          </a:xfrm>
        </p:grpSpPr>
        <p:sp>
          <p:nvSpPr>
            <p:cNvPr id="857104" name="Line 16"/>
            <p:cNvSpPr>
              <a:spLocks noChangeShapeType="1"/>
            </p:cNvSpPr>
            <p:nvPr/>
          </p:nvSpPr>
          <p:spPr bwMode="auto">
            <a:xfrm flipV="1">
              <a:off x="2208" y="1632"/>
              <a:ext cx="0" cy="43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7105" name="Line 17"/>
            <p:cNvSpPr>
              <a:spLocks noChangeShapeType="1"/>
            </p:cNvSpPr>
            <p:nvPr/>
          </p:nvSpPr>
          <p:spPr bwMode="auto">
            <a:xfrm>
              <a:off x="1488" y="1632"/>
              <a:ext cx="158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572000" y="5870575"/>
            <a:ext cx="4114800" cy="457200"/>
            <a:chOff x="1488" y="1632"/>
            <a:chExt cx="1584" cy="432"/>
          </a:xfrm>
        </p:grpSpPr>
        <p:sp>
          <p:nvSpPr>
            <p:cNvPr id="857107" name="Line 19"/>
            <p:cNvSpPr>
              <a:spLocks noChangeShapeType="1"/>
            </p:cNvSpPr>
            <p:nvPr/>
          </p:nvSpPr>
          <p:spPr bwMode="auto">
            <a:xfrm flipV="1">
              <a:off x="2208" y="1632"/>
              <a:ext cx="0" cy="43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7108" name="Line 20"/>
            <p:cNvSpPr>
              <a:spLocks noChangeShapeType="1"/>
            </p:cNvSpPr>
            <p:nvPr/>
          </p:nvSpPr>
          <p:spPr bwMode="auto">
            <a:xfrm>
              <a:off x="1488" y="1632"/>
              <a:ext cx="158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857110" name="Picture 2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33600" y="6400800"/>
            <a:ext cx="4111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7112" name="Picture 2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29200" y="6324600"/>
            <a:ext cx="139382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TextBox 27"/>
          <p:cNvSpPr txBox="1"/>
          <p:nvPr/>
        </p:nvSpPr>
        <p:spPr>
          <a:xfrm>
            <a:off x="2590800" y="6248400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columns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53200" y="6248400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columns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28600" y="381000"/>
            <a:ext cx="8610600" cy="5394908"/>
          </a:xfrm>
          <a:prstGeom prst="rect">
            <a:avLst/>
          </a:prstGeom>
          <a:noFill/>
          <a:ln/>
          <a:effectLst/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05F9-DEC7-460F-A8B9-544996B5E0B9}" type="slidenum">
              <a:rPr lang="en-US"/>
              <a:pPr/>
              <a:t>35</a:t>
            </a:fld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71600" y="4572000"/>
            <a:ext cx="2590800" cy="1219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200" y="6172200"/>
            <a:ext cx="7444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If </a:t>
            </a:r>
            <a:r>
              <a:rPr lang="en-US" dirty="0" smtClean="0">
                <a:latin typeface="Helvetica"/>
              </a:rPr>
              <a:t>n</a:t>
            </a:r>
            <a:r>
              <a:rPr lang="en-US" baseline="-25000" dirty="0" smtClean="0">
                <a:latin typeface="Helvetica"/>
              </a:rPr>
              <a:t>s</a:t>
            </a:r>
            <a:r>
              <a:rPr lang="en-US" i="0" dirty="0" smtClean="0">
                <a:latin typeface="+mj-lt"/>
              </a:rPr>
              <a:t> = </a:t>
            </a:r>
            <a:r>
              <a:rPr lang="en-US" dirty="0" smtClean="0">
                <a:latin typeface="+mj-lt"/>
              </a:rPr>
              <a:t>n</a:t>
            </a:r>
            <a:r>
              <a:rPr lang="en-US" i="0" dirty="0" smtClean="0">
                <a:latin typeface="+mj-lt"/>
              </a:rPr>
              <a:t> - 1, then these rows of zeros will not be here 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rot="10800000">
            <a:off x="3810000" y="5867400"/>
            <a:ext cx="457200" cy="381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E279-8AE1-47EC-BE94-AB8CA9BB9C1D}" type="slidenum">
              <a:rPr lang="en-US"/>
              <a:pPr/>
              <a:t>36</a:t>
            </a:fld>
            <a:endParaRPr lang="en-US"/>
          </a:p>
        </p:txBody>
      </p:sp>
      <p:sp>
        <p:nvSpPr>
          <p:cNvPr id="85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Diophantine (Bezout) equation</a:t>
            </a:r>
          </a:p>
        </p:txBody>
      </p:sp>
      <p:sp>
        <p:nvSpPr>
          <p:cNvPr id="85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b="1" dirty="0"/>
              <a:t>Theorem:</a:t>
            </a:r>
            <a:r>
              <a:rPr lang="en-US" dirty="0"/>
              <a:t>  </a:t>
            </a:r>
            <a:r>
              <a:rPr lang="en-US" i="1" dirty="0">
                <a:latin typeface="Century Schoolbook" pitchFamily="18" charset="0"/>
              </a:rPr>
              <a:t>D</a:t>
            </a:r>
            <a:r>
              <a:rPr lang="en-US" dirty="0"/>
              <a:t> is nonsingular </a:t>
            </a:r>
            <a:r>
              <a:rPr lang="en-US" dirty="0" err="1"/>
              <a:t>iff</a:t>
            </a:r>
            <a:r>
              <a:rPr lang="en-US" dirty="0"/>
              <a:t>  the polynomials</a:t>
            </a:r>
          </a:p>
          <a:p>
            <a:pPr>
              <a:buFontTx/>
              <a:buNone/>
            </a:pPr>
            <a:r>
              <a:rPr lang="en-US" dirty="0"/>
              <a:t>               and                     are co-prime.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lnSpc>
                <a:spcPct val="60000"/>
              </a:lnSpc>
            </a:pPr>
            <a:endParaRPr lang="en-US" i="1" dirty="0">
              <a:latin typeface="Century Schoolbook" pitchFamily="18" charset="0"/>
            </a:endParaRPr>
          </a:p>
        </p:txBody>
      </p:sp>
      <p:pic>
        <p:nvPicPr>
          <p:cNvPr id="858117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1600200"/>
            <a:ext cx="1108075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58119" name="Rectangle 7"/>
          <p:cNvSpPr>
            <a:spLocks noChangeArrowheads="1"/>
          </p:cNvSpPr>
          <p:nvPr/>
        </p:nvSpPr>
        <p:spPr bwMode="auto">
          <a:xfrm>
            <a:off x="457200" y="990600"/>
            <a:ext cx="80010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120" name="Rectangle 8"/>
          <p:cNvSpPr>
            <a:spLocks noChangeArrowheads="1"/>
          </p:cNvSpPr>
          <p:nvPr/>
        </p:nvSpPr>
        <p:spPr bwMode="auto">
          <a:xfrm>
            <a:off x="685800" y="2514600"/>
            <a:ext cx="7037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The solution to the Diophantine equation is:</a:t>
            </a:r>
          </a:p>
        </p:txBody>
      </p:sp>
      <p:sp>
        <p:nvSpPr>
          <p:cNvPr id="858123" name="Rectangle 11"/>
          <p:cNvSpPr>
            <a:spLocks noChangeArrowheads="1"/>
          </p:cNvSpPr>
          <p:nvPr/>
        </p:nvSpPr>
        <p:spPr bwMode="auto">
          <a:xfrm>
            <a:off x="609600" y="3200400"/>
            <a:ext cx="7772400" cy="3429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58124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0" y="1600200"/>
            <a:ext cx="1687513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8126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01775" y="3573463"/>
            <a:ext cx="5784850" cy="268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5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8120" grpId="0"/>
      <p:bldP spid="85812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696200" cy="990600"/>
          </a:xfrm>
        </p:spPr>
        <p:txBody>
          <a:bodyPr/>
          <a:lstStyle/>
          <a:p>
            <a:pPr algn="l"/>
            <a:r>
              <a:rPr lang="en-US" sz="2000" dirty="0" smtClean="0"/>
              <a:t>Example: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6019C-7B60-4EE0-A683-B84774BAEA69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5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76400" y="304800"/>
            <a:ext cx="71501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762000" y="1600200"/>
            <a:ext cx="5478569" cy="385612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905000" y="2209800"/>
            <a:ext cx="3839729" cy="369224"/>
          </a:xfrm>
          <a:prstGeom prst="rect">
            <a:avLst/>
          </a:prstGeom>
          <a:noFill/>
          <a:ln/>
          <a:effectLst/>
        </p:spPr>
      </p:pic>
      <p:sp>
        <p:nvSpPr>
          <p:cNvPr id="11" name="Rectangle 10"/>
          <p:cNvSpPr/>
          <p:nvPr/>
        </p:nvSpPr>
        <p:spPr>
          <a:xfrm>
            <a:off x="609600" y="838200"/>
            <a:ext cx="612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Let</a:t>
            </a:r>
            <a:endParaRPr lang="en-US" dirty="0"/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838200" y="3124200"/>
            <a:ext cx="5060858" cy="385590"/>
          </a:xfrm>
          <a:prstGeom prst="rect">
            <a:avLst/>
          </a:prstGeom>
          <a:noFill/>
          <a:ln/>
          <a:effectLst/>
        </p:spPr>
      </p:pic>
      <p:pic>
        <p:nvPicPr>
          <p:cNvPr id="30" name="Picture 2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1832291" y="3810000"/>
            <a:ext cx="3968917" cy="385613"/>
          </a:xfrm>
          <a:prstGeom prst="rect">
            <a:avLst/>
          </a:prstGeom>
          <a:noFill/>
          <a:ln/>
          <a:effectLst/>
        </p:spPr>
      </p:pic>
      <p:pic>
        <p:nvPicPr>
          <p:cNvPr id="31" name="Picture 30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894366" y="4724400"/>
            <a:ext cx="4128375" cy="385560"/>
          </a:xfrm>
          <a:prstGeom prst="rect">
            <a:avLst/>
          </a:prstGeom>
          <a:noFill/>
          <a:ln/>
          <a:effectLst/>
        </p:spPr>
      </p:pic>
      <p:sp>
        <p:nvSpPr>
          <p:cNvPr id="18" name="Rectangle 17"/>
          <p:cNvSpPr/>
          <p:nvPr/>
        </p:nvSpPr>
        <p:spPr>
          <a:xfrm>
            <a:off x="0" y="5867400"/>
            <a:ext cx="1484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Solve for </a:t>
            </a:r>
            <a:endParaRPr lang="en-US" sz="2800" dirty="0"/>
          </a:p>
        </p:txBody>
      </p:sp>
      <p:pic>
        <p:nvPicPr>
          <p:cNvPr id="25" name="Picture 24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2209800" y="5562600"/>
            <a:ext cx="4515233" cy="385671"/>
          </a:xfrm>
          <a:prstGeom prst="rect">
            <a:avLst/>
          </a:prstGeom>
          <a:noFill/>
          <a:ln/>
          <a:effectLst/>
        </p:spPr>
      </p:pic>
      <p:sp>
        <p:nvSpPr>
          <p:cNvPr id="21" name="Left Brace 20"/>
          <p:cNvSpPr/>
          <p:nvPr/>
        </p:nvSpPr>
        <p:spPr bwMode="auto">
          <a:xfrm>
            <a:off x="1524000" y="5486400"/>
            <a:ext cx="457200" cy="12192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29400" y="1524000"/>
            <a:ext cx="20457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order</a:t>
            </a:r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sz="2800" kern="0" dirty="0" err="1" smtClean="0">
                <a:solidFill>
                  <a:srgbClr val="000000"/>
                </a:solidFill>
                <a:latin typeface="Century Schoolbook" pitchFamily="18" charset="0"/>
              </a:rPr>
              <a:t>n</a:t>
            </a:r>
            <a:r>
              <a:rPr lang="en-US" sz="2800" kern="0" baseline="-25000" dirty="0" err="1" smtClean="0">
                <a:solidFill>
                  <a:srgbClr val="000000"/>
                </a:solidFill>
                <a:latin typeface="Century Schoolbook" pitchFamily="18" charset="0"/>
              </a:rPr>
              <a:t>c</a:t>
            </a:r>
            <a:r>
              <a:rPr lang="en-US" sz="2800" kern="0" dirty="0" smtClean="0">
                <a:solidFill>
                  <a:srgbClr val="000000"/>
                </a:solidFill>
                <a:latin typeface="Century Schoolbook" pitchFamily="18" charset="0"/>
              </a:rPr>
              <a:t> = 2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629400" y="3048000"/>
            <a:ext cx="20313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order </a:t>
            </a:r>
            <a:r>
              <a:rPr lang="en-US" sz="2800" kern="0" dirty="0" smtClean="0">
                <a:solidFill>
                  <a:srgbClr val="000000"/>
                </a:solidFill>
                <a:latin typeface="Century Schoolbook" pitchFamily="18" charset="0"/>
              </a:rPr>
              <a:t>n</a:t>
            </a:r>
            <a:r>
              <a:rPr lang="en-US" sz="2800" kern="0" baseline="-25000" dirty="0" smtClean="0">
                <a:solidFill>
                  <a:srgbClr val="000000"/>
                </a:solidFill>
                <a:latin typeface="Century Schoolbook" pitchFamily="18" charset="0"/>
              </a:rPr>
              <a:t> </a:t>
            </a:r>
            <a:r>
              <a:rPr lang="en-US" sz="2800" kern="0" dirty="0" smtClean="0">
                <a:solidFill>
                  <a:srgbClr val="000000"/>
                </a:solidFill>
                <a:latin typeface="Century Schoolbook" pitchFamily="18" charset="0"/>
              </a:rPr>
              <a:t> = 2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553200" y="4648200"/>
            <a:ext cx="20906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order </a:t>
            </a:r>
            <a:r>
              <a:rPr lang="en-US" sz="2800" kern="0" dirty="0" smtClean="0">
                <a:solidFill>
                  <a:srgbClr val="000000"/>
                </a:solidFill>
                <a:latin typeface="Century Schoolbook" pitchFamily="18" charset="0"/>
              </a:rPr>
              <a:t>m</a:t>
            </a:r>
            <a:r>
              <a:rPr lang="en-US" sz="2800" kern="0" baseline="-25000" dirty="0" smtClean="0">
                <a:solidFill>
                  <a:srgbClr val="000000"/>
                </a:solidFill>
                <a:latin typeface="Century Schoolbook" pitchFamily="18" charset="0"/>
              </a:rPr>
              <a:t> </a:t>
            </a:r>
            <a:r>
              <a:rPr lang="en-US" sz="2800" kern="0" dirty="0" smtClean="0">
                <a:solidFill>
                  <a:srgbClr val="000000"/>
                </a:solidFill>
                <a:latin typeface="Century Schoolbook" pitchFamily="18" charset="0"/>
              </a:rPr>
              <a:t> = 2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053363" y="5486400"/>
            <a:ext cx="20906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order </a:t>
            </a:r>
            <a:r>
              <a:rPr lang="en-US" sz="2800" kern="0" dirty="0" smtClean="0">
                <a:solidFill>
                  <a:srgbClr val="000000"/>
                </a:solidFill>
                <a:latin typeface="Century Schoolbook" pitchFamily="18" charset="0"/>
              </a:rPr>
              <a:t>m</a:t>
            </a:r>
            <a:r>
              <a:rPr lang="en-US" sz="2800" kern="0" baseline="-25000" dirty="0" smtClean="0">
                <a:solidFill>
                  <a:srgbClr val="000000"/>
                </a:solidFill>
                <a:latin typeface="Century Schoolbook" pitchFamily="18" charset="0"/>
              </a:rPr>
              <a:t> </a:t>
            </a:r>
            <a:r>
              <a:rPr lang="en-US" sz="2800" kern="0" dirty="0" smtClean="0">
                <a:solidFill>
                  <a:srgbClr val="000000"/>
                </a:solidFill>
                <a:latin typeface="Century Schoolbook" pitchFamily="18" charset="0"/>
              </a:rPr>
              <a:t> = 2 </a:t>
            </a:r>
            <a:endParaRPr lang="en-US" dirty="0"/>
          </a:p>
        </p:txBody>
      </p:sp>
      <p:pic>
        <p:nvPicPr>
          <p:cNvPr id="28" name="Picture 27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2209800" y="6096000"/>
            <a:ext cx="1060519" cy="385644"/>
          </a:xfrm>
          <a:prstGeom prst="rect">
            <a:avLst/>
          </a:prstGeom>
          <a:noFill/>
          <a:ln/>
          <a:effectLst/>
        </p:spPr>
      </p:pic>
      <p:sp>
        <p:nvSpPr>
          <p:cNvPr id="29" name="Rectangle 28"/>
          <p:cNvSpPr/>
          <p:nvPr/>
        </p:nvSpPr>
        <p:spPr>
          <a:xfrm>
            <a:off x="7053363" y="6096000"/>
            <a:ext cx="16786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order </a:t>
            </a:r>
            <a:r>
              <a:rPr lang="en-US" sz="2800" kern="0" dirty="0" smtClean="0">
                <a:solidFill>
                  <a:srgbClr val="000000"/>
                </a:solidFill>
                <a:latin typeface="Century Schoolbook" pitchFamily="18" charset="0"/>
              </a:rPr>
              <a:t>n</a:t>
            </a:r>
            <a:r>
              <a:rPr lang="en-US" sz="2800" kern="0" baseline="-25000" dirty="0" smtClean="0">
                <a:solidFill>
                  <a:srgbClr val="000000"/>
                </a:solidFill>
                <a:latin typeface="Century Schoolbook" pitchFamily="18" charset="0"/>
              </a:rPr>
              <a:t>s </a:t>
            </a:r>
            <a:r>
              <a:rPr lang="en-US" sz="2800" kern="0" dirty="0" smtClean="0">
                <a:solidFill>
                  <a:srgbClr val="000000"/>
                </a:solidFill>
                <a:latin typeface="Century Schoolbook" pitchFamily="18" charset="0"/>
              </a:rPr>
              <a:t>  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 animBg="1"/>
      <p:bldP spid="22" grpId="0"/>
      <p:bldP spid="23" grpId="0"/>
      <p:bldP spid="24" grpId="0"/>
      <p:bldP spid="26" grpId="0"/>
      <p:bldP spid="2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696200" cy="990600"/>
          </a:xfrm>
        </p:spPr>
        <p:txBody>
          <a:bodyPr/>
          <a:lstStyle/>
          <a:p>
            <a:pPr algn="l"/>
            <a:r>
              <a:rPr lang="en-US" sz="2000" dirty="0" smtClean="0"/>
              <a:t>Example: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6019C-7B60-4EE0-A683-B84774BAEA69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5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676400" y="304800"/>
            <a:ext cx="71501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2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81000" y="1295400"/>
            <a:ext cx="4015184" cy="30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4648200" y="1295400"/>
            <a:ext cx="4014911" cy="303307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252011" y="2590800"/>
            <a:ext cx="2575036" cy="268950"/>
          </a:xfrm>
          <a:prstGeom prst="rect">
            <a:avLst/>
          </a:prstGeom>
          <a:noFill/>
          <a:ln/>
          <a:effectLst/>
        </p:spPr>
      </p:pic>
      <p:pic>
        <p:nvPicPr>
          <p:cNvPr id="56" name="Picture 5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2933549" y="2590800"/>
            <a:ext cx="2718353" cy="304834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5715000" y="2514600"/>
            <a:ext cx="3149743" cy="385644"/>
          </a:xfrm>
          <a:prstGeom prst="rect">
            <a:avLst/>
          </a:prstGeom>
          <a:noFill/>
          <a:ln/>
          <a:effectLst/>
        </p:spPr>
      </p:pic>
      <p:pic>
        <p:nvPicPr>
          <p:cNvPr id="57" name="Picture 56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3027637" y="4114800"/>
            <a:ext cx="3390375" cy="385599"/>
          </a:xfrm>
          <a:prstGeom prst="rect">
            <a:avLst/>
          </a:prstGeom>
          <a:noFill/>
          <a:ln/>
          <a:effectLst/>
        </p:spPr>
      </p:pic>
      <p:pic>
        <p:nvPicPr>
          <p:cNvPr id="42" name="Picture 41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6553200" y="4114800"/>
            <a:ext cx="1896598" cy="385684"/>
          </a:xfrm>
          <a:prstGeom prst="rect">
            <a:avLst/>
          </a:prstGeom>
          <a:noFill/>
          <a:ln/>
          <a:effectLst/>
        </p:spPr>
      </p:pic>
      <p:pic>
        <p:nvPicPr>
          <p:cNvPr id="46" name="Picture 45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 cstate="print"/>
          <a:stretch>
            <a:fillRect/>
          </a:stretch>
        </p:blipFill>
        <p:spPr bwMode="auto">
          <a:xfrm>
            <a:off x="228602" y="2971800"/>
            <a:ext cx="2255925" cy="451185"/>
          </a:xfrm>
          <a:prstGeom prst="rect">
            <a:avLst/>
          </a:prstGeom>
          <a:noFill/>
          <a:ln/>
          <a:effectLst/>
        </p:spPr>
      </p:pic>
      <p:pic>
        <p:nvPicPr>
          <p:cNvPr id="48" name="Picture 47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 cstate="print"/>
          <a:stretch>
            <a:fillRect/>
          </a:stretch>
        </p:blipFill>
        <p:spPr bwMode="auto">
          <a:xfrm>
            <a:off x="3200400" y="3048000"/>
            <a:ext cx="2255929" cy="451186"/>
          </a:xfrm>
          <a:prstGeom prst="rect">
            <a:avLst/>
          </a:prstGeom>
          <a:noFill/>
          <a:ln/>
          <a:effectLst/>
        </p:spPr>
      </p:pic>
      <p:pic>
        <p:nvPicPr>
          <p:cNvPr id="50" name="Picture 49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 cstate="print"/>
          <a:stretch>
            <a:fillRect/>
          </a:stretch>
        </p:blipFill>
        <p:spPr bwMode="auto">
          <a:xfrm>
            <a:off x="4038600" y="4572000"/>
            <a:ext cx="2255933" cy="451187"/>
          </a:xfrm>
          <a:prstGeom prst="rect">
            <a:avLst/>
          </a:prstGeom>
          <a:noFill/>
          <a:ln/>
          <a:effectLst/>
        </p:spPr>
      </p:pic>
      <p:pic>
        <p:nvPicPr>
          <p:cNvPr id="52" name="Picture 51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 cstate="print"/>
          <a:stretch>
            <a:fillRect/>
          </a:stretch>
        </p:blipFill>
        <p:spPr bwMode="auto">
          <a:xfrm>
            <a:off x="6705600" y="4648200"/>
            <a:ext cx="1518697" cy="451188"/>
          </a:xfrm>
          <a:prstGeom prst="rect">
            <a:avLst/>
          </a:prstGeom>
          <a:noFill/>
          <a:ln/>
          <a:effectLst/>
        </p:spPr>
      </p:pic>
      <p:pic>
        <p:nvPicPr>
          <p:cNvPr id="54" name="Picture 53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 cstate="print"/>
          <a:stretch>
            <a:fillRect/>
          </a:stretch>
        </p:blipFill>
        <p:spPr bwMode="auto">
          <a:xfrm>
            <a:off x="5867402" y="3048000"/>
            <a:ext cx="3007610" cy="451187"/>
          </a:xfrm>
          <a:prstGeom prst="rect">
            <a:avLst/>
          </a:prstGeom>
          <a:noFill/>
          <a:ln/>
          <a:effectLst/>
        </p:spPr>
      </p:pic>
      <p:sp>
        <p:nvSpPr>
          <p:cNvPr id="55" name="Rectangle 54"/>
          <p:cNvSpPr/>
          <p:nvPr/>
        </p:nvSpPr>
        <p:spPr>
          <a:xfrm>
            <a:off x="609600" y="5715000"/>
            <a:ext cx="47660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4 equations and 4 unknowns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696200" cy="990600"/>
          </a:xfrm>
        </p:spPr>
        <p:txBody>
          <a:bodyPr/>
          <a:lstStyle/>
          <a:p>
            <a:pPr algn="l"/>
            <a:r>
              <a:rPr lang="en-US" sz="2000" dirty="0" smtClean="0"/>
              <a:t>Example: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6019C-7B60-4EE0-A683-B84774BAEA69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5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676400" y="304800"/>
            <a:ext cx="71501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3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57035" y="2133600"/>
            <a:ext cx="3728349" cy="1510815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4343400" y="2133600"/>
            <a:ext cx="803061" cy="1510680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257800" y="2133600"/>
            <a:ext cx="1686431" cy="1510078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7126591" y="2133600"/>
            <a:ext cx="1606449" cy="1510080"/>
          </a:xfrm>
          <a:prstGeom prst="rect">
            <a:avLst/>
          </a:prstGeom>
          <a:noFill/>
          <a:ln/>
          <a:effectLst/>
        </p:spPr>
      </p:pic>
      <p:sp>
        <p:nvSpPr>
          <p:cNvPr id="27" name="Rectangle 26"/>
          <p:cNvSpPr/>
          <p:nvPr/>
        </p:nvSpPr>
        <p:spPr>
          <a:xfrm>
            <a:off x="381000" y="4419600"/>
            <a:ext cx="15840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Solution: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3400" y="990600"/>
            <a:ext cx="54793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Equating coefficients of powers of  </a:t>
            </a:r>
            <a:r>
              <a:rPr lang="en-US" sz="2800" kern="0" dirty="0" smtClean="0">
                <a:solidFill>
                  <a:srgbClr val="000000"/>
                </a:solidFill>
                <a:latin typeface="Century Schoolbook" pitchFamily="18" charset="0"/>
              </a:rPr>
              <a:t>q</a:t>
            </a:r>
            <a:r>
              <a:rPr lang="en-US" sz="2800" kern="0" baseline="30000" dirty="0" smtClean="0">
                <a:solidFill>
                  <a:srgbClr val="000000"/>
                </a:solidFill>
                <a:latin typeface="Century Schoolbook" pitchFamily="18" charset="0"/>
              </a:rPr>
              <a:t>-1</a:t>
            </a:r>
            <a:endParaRPr lang="en-US" sz="2000" baseline="30000" dirty="0"/>
          </a:p>
        </p:txBody>
      </p:sp>
      <p:pic>
        <p:nvPicPr>
          <p:cNvPr id="30" name="Picture 29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012831" y="5181600"/>
            <a:ext cx="5061570" cy="385644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2057235" y="6096000"/>
            <a:ext cx="3921074" cy="38564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6F75-0757-4A7C-831C-846202BF0BE7}" type="slidenum">
              <a:rPr lang="en-US"/>
              <a:pPr/>
              <a:t>4</a:t>
            </a:fld>
            <a:endParaRPr lang="en-US"/>
          </a:p>
        </p:txBody>
      </p:sp>
      <p:sp>
        <p:nvSpPr>
          <p:cNvPr id="8355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SISO transfer function</a:t>
            </a:r>
            <a:endParaRPr lang="en-US" dirty="0"/>
          </a:p>
        </p:txBody>
      </p:sp>
      <p:sp>
        <p:nvSpPr>
          <p:cNvPr id="8355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 dirty="0"/>
              <a:t> </a:t>
            </a:r>
          </a:p>
        </p:txBody>
      </p:sp>
      <p:pic>
        <p:nvPicPr>
          <p:cNvPr id="22" name="Picture 2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062742" y="3124200"/>
            <a:ext cx="4788713" cy="369253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075156" y="4191000"/>
            <a:ext cx="5552771" cy="387874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219200" y="1447800"/>
            <a:ext cx="2630995" cy="784682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658358" y="5562600"/>
            <a:ext cx="2550684" cy="327991"/>
          </a:xfrm>
          <a:prstGeom prst="rect">
            <a:avLst/>
          </a:prstGeom>
          <a:noFill/>
          <a:ln/>
          <a:effectLst/>
        </p:spPr>
      </p:pic>
      <p:sp>
        <p:nvSpPr>
          <p:cNvPr id="24" name="Rectangle 23"/>
          <p:cNvSpPr/>
          <p:nvPr/>
        </p:nvSpPr>
        <p:spPr>
          <a:xfrm>
            <a:off x="5105400" y="5486400"/>
            <a:ext cx="2308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relative degree 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5562600" y="137160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U(z)</a:t>
            </a:r>
            <a:r>
              <a:rPr lang="en-US" i="0" dirty="0" smtClean="0">
                <a:latin typeface="+mj-lt"/>
              </a:rPr>
              <a:t>	control input</a:t>
            </a:r>
          </a:p>
          <a:p>
            <a:r>
              <a:rPr lang="en-US" dirty="0" smtClean="0">
                <a:latin typeface="+mj-lt"/>
              </a:rPr>
              <a:t>Y(z)</a:t>
            </a:r>
            <a:r>
              <a:rPr lang="en-US" i="0" dirty="0" smtClean="0">
                <a:latin typeface="+mj-lt"/>
              </a:rPr>
              <a:t>	output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3E4651-E141-4038-8E6F-6B2FFBECDCFB}" type="slidenum">
              <a:rPr lang="en-US"/>
              <a:pPr/>
              <a:t>40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Return to the Control Problem…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7772400" cy="5105400"/>
          </a:xfrm>
        </p:spPr>
        <p:txBody>
          <a:bodyPr/>
          <a:lstStyle/>
          <a:p>
            <a:pPr eaLnBrk="1" hangingPunct="1"/>
            <a:r>
              <a:rPr lang="en-US" smtClean="0"/>
              <a:t> Feedback and feedforward actions:</a:t>
            </a:r>
          </a:p>
        </p:txBody>
      </p:sp>
      <p:pic>
        <p:nvPicPr>
          <p:cNvPr id="12293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76400" y="4800600"/>
            <a:ext cx="544512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5" name="Text Box 10"/>
          <p:cNvSpPr txBox="1">
            <a:spLocks noChangeArrowheads="1"/>
          </p:cNvSpPr>
          <p:nvPr/>
        </p:nvSpPr>
        <p:spPr bwMode="auto">
          <a:xfrm>
            <a:off x="5638800" y="5943600"/>
            <a:ext cx="3103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Feedforward (a-causal)</a:t>
            </a:r>
          </a:p>
        </p:txBody>
      </p:sp>
      <p:pic>
        <p:nvPicPr>
          <p:cNvPr id="12296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" y="1676400"/>
            <a:ext cx="8440738" cy="266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" y="3048000"/>
            <a:ext cx="21875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52400" y="2057400"/>
            <a:ext cx="711176" cy="304666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692298" y="5943600"/>
            <a:ext cx="3421014" cy="41726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55A921-6657-489B-817F-9ED0916E95E3}" type="slidenum">
              <a:rPr lang="en-US"/>
              <a:pPr/>
              <a:t>41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Feedback Controller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Diophantine equation: </a:t>
            </a:r>
            <a:r>
              <a:rPr lang="en-US" sz="2400" dirty="0" smtClean="0"/>
              <a:t>Obtain polynomials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that satisfy: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13318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01000" y="1066800"/>
            <a:ext cx="966788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Text Box 14"/>
          <p:cNvSpPr txBox="1">
            <a:spLocks noChangeArrowheads="1"/>
          </p:cNvSpPr>
          <p:nvPr/>
        </p:nvSpPr>
        <p:spPr bwMode="auto">
          <a:xfrm>
            <a:off x="6019800" y="3810000"/>
            <a:ext cx="153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plant zeros</a:t>
            </a:r>
          </a:p>
        </p:txBody>
      </p:sp>
      <p:sp>
        <p:nvSpPr>
          <p:cNvPr id="13320" name="Text Box 15"/>
          <p:cNvSpPr txBox="1">
            <a:spLocks noChangeArrowheads="1"/>
          </p:cNvSpPr>
          <p:nvPr/>
        </p:nvSpPr>
        <p:spPr bwMode="auto">
          <a:xfrm>
            <a:off x="2895600" y="3733800"/>
            <a:ext cx="1562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Plant poles</a:t>
            </a:r>
          </a:p>
        </p:txBody>
      </p:sp>
      <p:sp>
        <p:nvSpPr>
          <p:cNvPr id="13321" name="Text Box 17"/>
          <p:cNvSpPr txBox="1">
            <a:spLocks noChangeArrowheads="1"/>
          </p:cNvSpPr>
          <p:nvPr/>
        </p:nvSpPr>
        <p:spPr bwMode="auto">
          <a:xfrm>
            <a:off x="609600" y="3810000"/>
            <a:ext cx="176522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Closed-loop 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poles</a:t>
            </a:r>
          </a:p>
        </p:txBody>
      </p:sp>
      <p:sp>
        <p:nvSpPr>
          <p:cNvPr id="13322" name="Line 18"/>
          <p:cNvSpPr>
            <a:spLocks noChangeShapeType="1"/>
          </p:cNvSpPr>
          <p:nvPr/>
        </p:nvSpPr>
        <p:spPr bwMode="auto">
          <a:xfrm flipV="1">
            <a:off x="1447800" y="31242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3" name="Line 19"/>
          <p:cNvSpPr>
            <a:spLocks noChangeShapeType="1"/>
          </p:cNvSpPr>
          <p:nvPr/>
        </p:nvSpPr>
        <p:spPr bwMode="auto">
          <a:xfrm flipV="1">
            <a:off x="3276600" y="31242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4" name="Line 21"/>
          <p:cNvSpPr>
            <a:spLocks noChangeShapeType="1"/>
          </p:cNvSpPr>
          <p:nvPr/>
        </p:nvSpPr>
        <p:spPr bwMode="auto">
          <a:xfrm flipV="1">
            <a:off x="6324600" y="32004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5" name="Rectangle 22"/>
          <p:cNvSpPr>
            <a:spLocks noChangeArrowheads="1"/>
          </p:cNvSpPr>
          <p:nvPr/>
        </p:nvSpPr>
        <p:spPr bwMode="auto">
          <a:xfrm>
            <a:off x="381000" y="4876800"/>
            <a:ext cx="6019800" cy="1752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3326" name="Picture 2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000" y="5867400"/>
            <a:ext cx="5273675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7" name="Line 26"/>
          <p:cNvSpPr>
            <a:spLocks noChangeShapeType="1"/>
          </p:cNvSpPr>
          <p:nvPr/>
        </p:nvSpPr>
        <p:spPr bwMode="auto">
          <a:xfrm>
            <a:off x="3810000" y="31242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8" name="Line 27"/>
          <p:cNvSpPr>
            <a:spLocks noChangeShapeType="1"/>
          </p:cNvSpPr>
          <p:nvPr/>
        </p:nvSpPr>
        <p:spPr bwMode="auto">
          <a:xfrm>
            <a:off x="6934200" y="31242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9" name="Line 28"/>
          <p:cNvSpPr>
            <a:spLocks noChangeShapeType="1"/>
          </p:cNvSpPr>
          <p:nvPr/>
        </p:nvSpPr>
        <p:spPr bwMode="auto">
          <a:xfrm flipH="1">
            <a:off x="4495800" y="1447800"/>
            <a:ext cx="2438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0" name="Line 29"/>
          <p:cNvSpPr>
            <a:spLocks noChangeShapeType="1"/>
          </p:cNvSpPr>
          <p:nvPr/>
        </p:nvSpPr>
        <p:spPr bwMode="auto">
          <a:xfrm flipH="1">
            <a:off x="7467600" y="1524000"/>
            <a:ext cx="838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3331" name="Picture 3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740525" y="1016000"/>
            <a:ext cx="1100138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32" name="Picture 3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263650" y="2684463"/>
            <a:ext cx="677068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33" name="Picture 3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0" y="5029200"/>
            <a:ext cx="4287838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34" name="Line 34"/>
          <p:cNvSpPr>
            <a:spLocks noChangeShapeType="1"/>
          </p:cNvSpPr>
          <p:nvPr/>
        </p:nvSpPr>
        <p:spPr bwMode="auto">
          <a:xfrm>
            <a:off x="4800600" y="6400800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5" name="Line 35"/>
          <p:cNvSpPr>
            <a:spLocks noChangeShapeType="1"/>
          </p:cNvSpPr>
          <p:nvPr/>
        </p:nvSpPr>
        <p:spPr bwMode="auto">
          <a:xfrm>
            <a:off x="2438400" y="5562600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6" name="Text Box 36"/>
          <p:cNvSpPr txBox="1">
            <a:spLocks noChangeArrowheads="1"/>
          </p:cNvSpPr>
          <p:nvPr/>
        </p:nvSpPr>
        <p:spPr bwMode="auto">
          <a:xfrm>
            <a:off x="6629400" y="5181600"/>
            <a:ext cx="21367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We will factor</a:t>
            </a:r>
          </a:p>
          <a:p>
            <a:r>
              <a:rPr lang="en-US">
                <a:solidFill>
                  <a:schemeClr val="accent2"/>
                </a:solidFill>
              </a:rPr>
              <a:t>out the</a:t>
            </a:r>
          </a:p>
          <a:p>
            <a:r>
              <a:rPr lang="en-US">
                <a:solidFill>
                  <a:schemeClr val="accent2"/>
                </a:solidFill>
              </a:rPr>
              <a:t>polynomial next</a:t>
            </a:r>
          </a:p>
        </p:txBody>
      </p:sp>
      <p:pic>
        <p:nvPicPr>
          <p:cNvPr id="13337" name="Picture 39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747000" y="5562600"/>
            <a:ext cx="1144588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38" name="Line 40"/>
          <p:cNvSpPr>
            <a:spLocks noChangeShapeType="1"/>
          </p:cNvSpPr>
          <p:nvPr/>
        </p:nvSpPr>
        <p:spPr bwMode="auto">
          <a:xfrm>
            <a:off x="3505200" y="6400800"/>
            <a:ext cx="1143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/>
      <p:bldP spid="13320" grpId="0"/>
      <p:bldP spid="13321" grpId="0"/>
      <p:bldP spid="13322" grpId="0" animBg="1"/>
      <p:bldP spid="13323" grpId="0" animBg="1"/>
      <p:bldP spid="13324" grpId="0" animBg="1"/>
      <p:bldP spid="13325" grpId="0" animBg="1"/>
      <p:bldP spid="13327" grpId="0" animBg="1"/>
      <p:bldP spid="13328" grpId="0" animBg="1"/>
      <p:bldP spid="13329" grpId="0" animBg="1"/>
      <p:bldP spid="13330" grpId="0" animBg="1"/>
      <p:bldP spid="13334" grpId="0" animBg="1"/>
      <p:bldP spid="13335" grpId="0" animBg="1"/>
      <p:bldP spid="13336" grpId="0"/>
      <p:bldP spid="1333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55A921-6657-489B-817F-9ED0916E95E3}" type="slidenum">
              <a:rPr lang="en-US"/>
              <a:pPr/>
              <a:t>42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Controller Diophantine equation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915400" cy="106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Factor out                 polynomial</a:t>
            </a:r>
            <a:endParaRPr lang="en-US" sz="2400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13332" name="Picture 3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219200" y="2286000"/>
            <a:ext cx="677068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28600" y="3429000"/>
            <a:ext cx="2161991" cy="381000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590800" y="3429000"/>
            <a:ext cx="4836512" cy="416956"/>
          </a:xfrm>
          <a:prstGeom prst="rect">
            <a:avLst/>
          </a:prstGeom>
          <a:noFill/>
          <a:ln/>
          <a:effectLst/>
        </p:spPr>
      </p:pic>
      <p:pic>
        <p:nvPicPr>
          <p:cNvPr id="31" name="Picture 3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191000" y="4114800"/>
            <a:ext cx="4309767" cy="381000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133600" y="1219200"/>
            <a:ext cx="1144588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" name="Straight Connector 33"/>
          <p:cNvCxnSpPr/>
          <p:nvPr/>
        </p:nvCxnSpPr>
        <p:spPr bwMode="auto">
          <a:xfrm rot="5400000" flipH="1" flipV="1">
            <a:off x="381000" y="3276600"/>
            <a:ext cx="685800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5400000" flipH="1" flipV="1">
            <a:off x="3124200" y="3352800"/>
            <a:ext cx="685800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rot="5400000" flipH="1" flipV="1">
            <a:off x="5410200" y="3962400"/>
            <a:ext cx="685800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7" name="Picture 4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57200" y="5791200"/>
            <a:ext cx="82296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25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791200" y="1524000"/>
            <a:ext cx="3200400" cy="263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33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715000" y="1143000"/>
            <a:ext cx="2602132" cy="272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381000" y="49530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latin typeface="+mj-lt"/>
              </a:rPr>
              <a:t>Therefore, we want to find </a:t>
            </a:r>
            <a:r>
              <a:rPr lang="en-US" dirty="0" smtClean="0">
                <a:latin typeface="+mj-lt"/>
              </a:rPr>
              <a:t>R’(</a:t>
            </a:r>
            <a:r>
              <a:rPr lang="en-US" dirty="0" smtClean="0">
                <a:latin typeface="Helvetica"/>
              </a:rPr>
              <a:t>q</a:t>
            </a:r>
            <a:r>
              <a:rPr lang="en-US" baseline="30000" dirty="0" smtClean="0">
                <a:latin typeface="Helvetica"/>
              </a:rPr>
              <a:t>-1</a:t>
            </a:r>
            <a:r>
              <a:rPr lang="en-US" dirty="0" smtClean="0">
                <a:latin typeface="+mj-lt"/>
              </a:rPr>
              <a:t>)</a:t>
            </a:r>
            <a:r>
              <a:rPr lang="en-US" i="0" dirty="0" smtClean="0">
                <a:latin typeface="+mj-lt"/>
              </a:rPr>
              <a:t> and </a:t>
            </a:r>
            <a:r>
              <a:rPr lang="en-US" dirty="0" smtClean="0">
                <a:latin typeface="Helvetica"/>
              </a:rPr>
              <a:t>S(q</a:t>
            </a:r>
            <a:r>
              <a:rPr lang="en-US" baseline="30000" dirty="0" smtClean="0">
                <a:latin typeface="Helvetica"/>
              </a:rPr>
              <a:t>-1</a:t>
            </a:r>
            <a:r>
              <a:rPr lang="en-US" dirty="0" smtClean="0">
                <a:latin typeface="+mj-lt"/>
              </a:rPr>
              <a:t>) </a:t>
            </a:r>
            <a:r>
              <a:rPr lang="en-US" i="0" dirty="0" smtClean="0">
                <a:latin typeface="+mj-lt"/>
              </a:rPr>
              <a:t>such that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3CF23B-4CDE-4DE6-9057-00064FEC7D92}" type="slidenum">
              <a:rPr lang="en-US"/>
              <a:pPr/>
              <a:t>43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Feedback Controller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Diophantine equation: </a:t>
            </a:r>
            <a:r>
              <a:rPr lang="en-US" sz="2400" dirty="0" smtClean="0"/>
              <a:t>Obtain polynomials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which satisfy: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14341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" y="2667000"/>
            <a:ext cx="82296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228600" y="2286000"/>
            <a:ext cx="86868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4343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01000" y="1066800"/>
            <a:ext cx="966788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05600" y="990600"/>
            <a:ext cx="117475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5" name="Text Box 8"/>
          <p:cNvSpPr txBox="1">
            <a:spLocks noChangeArrowheads="1"/>
          </p:cNvSpPr>
          <p:nvPr/>
        </p:nvSpPr>
        <p:spPr bwMode="auto">
          <a:xfrm>
            <a:off x="6248400" y="3810000"/>
            <a:ext cx="2706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Unstable plant zeros</a:t>
            </a:r>
          </a:p>
        </p:txBody>
      </p:sp>
      <p:sp>
        <p:nvSpPr>
          <p:cNvPr id="14346" name="Text Box 9"/>
          <p:cNvSpPr txBox="1">
            <a:spLocks noChangeArrowheads="1"/>
          </p:cNvSpPr>
          <p:nvPr/>
        </p:nvSpPr>
        <p:spPr bwMode="auto">
          <a:xfrm>
            <a:off x="3200400" y="3733800"/>
            <a:ext cx="1562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Plant poles</a:t>
            </a:r>
          </a:p>
        </p:txBody>
      </p:sp>
      <p:sp>
        <p:nvSpPr>
          <p:cNvPr id="14347" name="Text Box 10"/>
          <p:cNvSpPr txBox="1">
            <a:spLocks noChangeArrowheads="1"/>
          </p:cNvSpPr>
          <p:nvPr/>
        </p:nvSpPr>
        <p:spPr bwMode="auto">
          <a:xfrm>
            <a:off x="2438400" y="4267200"/>
            <a:ext cx="470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Disturbance annihilating polynomial</a:t>
            </a:r>
          </a:p>
        </p:txBody>
      </p:sp>
      <p:sp>
        <p:nvSpPr>
          <p:cNvPr id="14348" name="Text Box 11"/>
          <p:cNvSpPr txBox="1">
            <a:spLocks noChangeArrowheads="1"/>
          </p:cNvSpPr>
          <p:nvPr/>
        </p:nvSpPr>
        <p:spPr bwMode="auto">
          <a:xfrm>
            <a:off x="304800" y="3810000"/>
            <a:ext cx="207762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Closed-loop 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poles without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cancelled zeros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349" name="Line 12"/>
          <p:cNvSpPr>
            <a:spLocks noChangeShapeType="1"/>
          </p:cNvSpPr>
          <p:nvPr/>
        </p:nvSpPr>
        <p:spPr bwMode="auto">
          <a:xfrm flipV="1">
            <a:off x="914400" y="31242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0" name="Line 13"/>
          <p:cNvSpPr>
            <a:spLocks noChangeShapeType="1"/>
          </p:cNvSpPr>
          <p:nvPr/>
        </p:nvSpPr>
        <p:spPr bwMode="auto">
          <a:xfrm flipV="1">
            <a:off x="3581400" y="31242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1" name="Line 14"/>
          <p:cNvSpPr>
            <a:spLocks noChangeShapeType="1"/>
          </p:cNvSpPr>
          <p:nvPr/>
        </p:nvSpPr>
        <p:spPr bwMode="auto">
          <a:xfrm flipV="1">
            <a:off x="2514600" y="31242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2" name="Line 15"/>
          <p:cNvSpPr>
            <a:spLocks noChangeShapeType="1"/>
          </p:cNvSpPr>
          <p:nvPr/>
        </p:nvSpPr>
        <p:spPr bwMode="auto">
          <a:xfrm flipV="1">
            <a:off x="6705600" y="32004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1295400" y="5029200"/>
            <a:ext cx="60198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>
            <a:off x="4419600" y="32004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5" name="Line 18"/>
          <p:cNvSpPr>
            <a:spLocks noChangeShapeType="1"/>
          </p:cNvSpPr>
          <p:nvPr/>
        </p:nvSpPr>
        <p:spPr bwMode="auto">
          <a:xfrm>
            <a:off x="7620000" y="32004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4356" name="Picture 1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752600" y="5257800"/>
            <a:ext cx="504507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7" name="Line 20"/>
          <p:cNvSpPr>
            <a:spLocks noChangeShapeType="1"/>
          </p:cNvSpPr>
          <p:nvPr/>
        </p:nvSpPr>
        <p:spPr bwMode="auto">
          <a:xfrm>
            <a:off x="6553200" y="15240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8" name="Line 21"/>
          <p:cNvSpPr>
            <a:spLocks noChangeShapeType="1"/>
          </p:cNvSpPr>
          <p:nvPr/>
        </p:nvSpPr>
        <p:spPr bwMode="auto">
          <a:xfrm>
            <a:off x="7848600" y="15240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9" name="Line 22"/>
          <p:cNvSpPr>
            <a:spLocks noChangeShapeType="1"/>
          </p:cNvSpPr>
          <p:nvPr/>
        </p:nvSpPr>
        <p:spPr bwMode="auto">
          <a:xfrm flipH="1">
            <a:off x="5181600" y="1676400"/>
            <a:ext cx="1676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0" name="Line 23"/>
          <p:cNvSpPr>
            <a:spLocks noChangeShapeType="1"/>
          </p:cNvSpPr>
          <p:nvPr/>
        </p:nvSpPr>
        <p:spPr bwMode="auto">
          <a:xfrm flipH="1">
            <a:off x="8229600" y="16764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4361" name="Picture 2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24000" y="5791200"/>
            <a:ext cx="4287838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5" grpId="0"/>
      <p:bldP spid="14346" grpId="0"/>
      <p:bldP spid="14347" grpId="0"/>
      <p:bldP spid="14348" grpId="0"/>
      <p:bldP spid="14349" grpId="0" animBg="1"/>
      <p:bldP spid="14350" grpId="0" animBg="1"/>
      <p:bldP spid="14351" grpId="0" animBg="1"/>
      <p:bldP spid="14352" grpId="0" animBg="1"/>
      <p:bldP spid="14354" grpId="0" animBg="1"/>
      <p:bldP spid="14355" grpId="0" animBg="1"/>
      <p:bldP spid="14357" grpId="0" animBg="1"/>
      <p:bldP spid="14358" grpId="0" animBg="1"/>
      <p:bldP spid="14359" grpId="0" animBg="1"/>
      <p:bldP spid="1436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54AA8A-C08E-4331-91CA-FF6740E5E134}" type="slidenum">
              <a:rPr lang="en-US"/>
              <a:pPr/>
              <a:t>44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Use previous solution of the Diophantine equation</a:t>
            </a:r>
            <a:endParaRPr lang="en-US" sz="2400" dirty="0"/>
          </a:p>
        </p:txBody>
      </p:sp>
      <p:pic>
        <p:nvPicPr>
          <p:cNvPr id="15366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9600" y="1219200"/>
            <a:ext cx="82296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987169" y="2971800"/>
            <a:ext cx="5431839" cy="491125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263343" y="4495800"/>
            <a:ext cx="4404701" cy="475919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990600" y="3505200"/>
            <a:ext cx="1143305" cy="451186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547834" y="3581400"/>
            <a:ext cx="2646661" cy="451187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5257800" y="5029200"/>
            <a:ext cx="2255933" cy="451187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7543800" y="5029200"/>
            <a:ext cx="1143084" cy="451099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5334000" y="3505200"/>
            <a:ext cx="1143194" cy="45114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54AA8A-C08E-4331-91CA-FF6740E5E134}" type="slidenum">
              <a:rPr lang="en-US"/>
              <a:pPr/>
              <a:t>45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Diophantine equation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7772400" cy="198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Solution: 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lnSpc>
                <a:spcPct val="60000"/>
              </a:lnSpc>
            </a:pPr>
            <a:endParaRPr lang="en-US" i="1" dirty="0" smtClean="0">
              <a:latin typeface="Century Schoolbook" pitchFamily="18" charset="0"/>
            </a:endParaRP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685800" y="4495800"/>
            <a:ext cx="7620000" cy="2057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5366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9600" y="1219200"/>
            <a:ext cx="82296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743200" y="2133600"/>
            <a:ext cx="5595938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696921" y="4648200"/>
            <a:ext cx="3245333" cy="547582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094883" y="5257800"/>
            <a:ext cx="6725633" cy="512972"/>
          </a:xfrm>
          <a:prstGeom prst="rect">
            <a:avLst/>
          </a:prstGeom>
          <a:noFill/>
          <a:ln/>
          <a:effectLst/>
        </p:spPr>
      </p:pic>
      <p:pic>
        <p:nvPicPr>
          <p:cNvPr id="15370" name="Picture 10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971800" y="3657600"/>
            <a:ext cx="504507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1" name="Picture 11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743200" y="5867400"/>
            <a:ext cx="365125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2" name="Picture 12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819400" y="2968625"/>
            <a:ext cx="55372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Left Brace 13"/>
          <p:cNvSpPr/>
          <p:nvPr/>
        </p:nvSpPr>
        <p:spPr bwMode="auto">
          <a:xfrm>
            <a:off x="2362200" y="2895600"/>
            <a:ext cx="228600" cy="1219200"/>
          </a:xfrm>
          <a:prstGeom prst="leftBrace">
            <a:avLst>
              <a:gd name="adj1" fmla="val 59313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2895600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itchFamily="18" charset="0"/>
              </a:rPr>
              <a:t>These are the controller parameters!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16BFAC-476A-4859-B4E5-941CA96D4446}" type="slidenum">
              <a:rPr lang="en-US"/>
              <a:pPr/>
              <a:t>46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Feedback Controller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7772400" cy="198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where 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lnSpc>
                <a:spcPct val="60000"/>
              </a:lnSpc>
            </a:pPr>
            <a:endParaRPr lang="en-US" i="1" smtClean="0">
              <a:latin typeface="Century Schoolbook" pitchFamily="18" charset="0"/>
            </a:endParaRPr>
          </a:p>
        </p:txBody>
      </p:sp>
      <p:sp>
        <p:nvSpPr>
          <p:cNvPr id="16389" name="Rectangle 29"/>
          <p:cNvSpPr>
            <a:spLocks noChangeArrowheads="1"/>
          </p:cNvSpPr>
          <p:nvPr/>
        </p:nvSpPr>
        <p:spPr bwMode="auto">
          <a:xfrm>
            <a:off x="3429000" y="2133600"/>
            <a:ext cx="5562600" cy="1524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6392" name="Picture 4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33800" y="3124200"/>
            <a:ext cx="26606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3" name="Picture 4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76400" y="1066800"/>
            <a:ext cx="544512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4" name="Rectangle 46"/>
          <p:cNvSpPr>
            <a:spLocks noChangeArrowheads="1"/>
          </p:cNvSpPr>
          <p:nvPr/>
        </p:nvSpPr>
        <p:spPr bwMode="auto">
          <a:xfrm>
            <a:off x="609600" y="3886200"/>
            <a:ext cx="7772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If the degree of the disturbance annihilator polynomial, </a:t>
            </a:r>
            <a:r>
              <a:rPr lang="en-US" sz="2800" dirty="0" err="1">
                <a:latin typeface="Century Schoolbook" pitchFamily="18" charset="0"/>
              </a:rPr>
              <a:t>n</a:t>
            </a:r>
            <a:r>
              <a:rPr lang="en-US" sz="2800" baseline="-25000" dirty="0" err="1">
                <a:latin typeface="Century Schoolbook" pitchFamily="18" charset="0"/>
              </a:rPr>
              <a:t>d</a:t>
            </a:r>
            <a:r>
              <a:rPr lang="en-US" sz="2800" i="0" dirty="0">
                <a:latin typeface="Helvetica" pitchFamily="34" charset="0"/>
              </a:rPr>
              <a:t> is large (e.g. </a:t>
            </a:r>
            <a:r>
              <a:rPr lang="en-US" sz="2800" dirty="0">
                <a:latin typeface="Century Schoolbook" pitchFamily="18" charset="0"/>
              </a:rPr>
              <a:t>N</a:t>
            </a:r>
            <a:r>
              <a:rPr lang="en-US" sz="2800" i="0" dirty="0">
                <a:latin typeface="Helvetica" pitchFamily="34" charset="0"/>
              </a:rPr>
              <a:t> is large),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    then </a:t>
            </a:r>
            <a:r>
              <a:rPr lang="en-US" sz="2800" dirty="0">
                <a:latin typeface="Century Schoolbook" pitchFamily="18" charset="0"/>
              </a:rPr>
              <a:t>n</a:t>
            </a:r>
            <a:r>
              <a:rPr lang="en-US" sz="2800" baseline="-25000" dirty="0">
                <a:latin typeface="Century Schoolbook" pitchFamily="18" charset="0"/>
              </a:rPr>
              <a:t>r </a:t>
            </a:r>
            <a:r>
              <a:rPr lang="en-US" sz="2800" i="0" dirty="0">
                <a:latin typeface="Helvetica" pitchFamily="34" charset="0"/>
              </a:rPr>
              <a:t>and </a:t>
            </a:r>
            <a:r>
              <a:rPr lang="en-US" sz="2800" dirty="0">
                <a:latin typeface="Century Schoolbook" pitchFamily="18" charset="0"/>
              </a:rPr>
              <a:t>n</a:t>
            </a:r>
            <a:r>
              <a:rPr lang="en-US" sz="2800" baseline="-25000" dirty="0">
                <a:latin typeface="Century Schoolbook" pitchFamily="18" charset="0"/>
              </a:rPr>
              <a:t>s </a:t>
            </a:r>
            <a:r>
              <a:rPr lang="en-US" sz="2800" i="0" dirty="0">
                <a:latin typeface="Helvetica" pitchFamily="34" charset="0"/>
              </a:rPr>
              <a:t>are also large</a:t>
            </a:r>
          </a:p>
          <a:p>
            <a:pPr marL="342900" indent="-342900">
              <a:lnSpc>
                <a:spcPct val="60000"/>
              </a:lnSpc>
              <a:spcBef>
                <a:spcPct val="20000"/>
              </a:spcBef>
            </a:pPr>
            <a:endParaRPr lang="en-US" sz="2800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Then, the solution of the Diophantine equation may be ill conditioned.</a:t>
            </a:r>
          </a:p>
        </p:txBody>
      </p:sp>
      <p:sp>
        <p:nvSpPr>
          <p:cNvPr id="16396" name="Oval 48"/>
          <p:cNvSpPr>
            <a:spLocks noChangeArrowheads="1"/>
          </p:cNvSpPr>
          <p:nvPr/>
        </p:nvSpPr>
        <p:spPr bwMode="auto">
          <a:xfrm>
            <a:off x="5181600" y="3048000"/>
            <a:ext cx="533400" cy="533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733798" y="2217871"/>
            <a:ext cx="2463521" cy="415667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733798" y="2667000"/>
            <a:ext cx="5105401" cy="389396"/>
          </a:xfrm>
          <a:prstGeom prst="rect">
            <a:avLst/>
          </a:prstGeom>
          <a:noFill/>
          <a:ln/>
          <a:effectLst/>
        </p:spPr>
      </p:pic>
      <p:sp>
        <p:nvSpPr>
          <p:cNvPr id="16395" name="Oval 47"/>
          <p:cNvSpPr>
            <a:spLocks noChangeArrowheads="1"/>
          </p:cNvSpPr>
          <p:nvPr/>
        </p:nvSpPr>
        <p:spPr bwMode="auto">
          <a:xfrm>
            <a:off x="5791200" y="2590800"/>
            <a:ext cx="5334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6" grpId="0" animBg="1"/>
      <p:bldP spid="1639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8600" y="990600"/>
            <a:ext cx="4419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3E4651-E141-4038-8E6F-6B2FFBECDCFB}" type="slidenum">
              <a:rPr lang="en-US"/>
              <a:pPr/>
              <a:t>47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24400" y="1905000"/>
            <a:ext cx="9717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Plant:</a:t>
            </a:r>
            <a:endParaRPr lang="en-US" dirty="0" smtClean="0">
              <a:latin typeface="Century Schoolbook" pitchFamily="18" charset="0"/>
            </a:endParaRP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4724400"/>
            <a:ext cx="3429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Disturbance:</a:t>
            </a:r>
            <a:endParaRPr lang="en-US" dirty="0" smtClean="0">
              <a:latin typeface="Century Schoolbook" pitchFamily="18" charset="0"/>
            </a:endParaRPr>
          </a:p>
          <a:p>
            <a:endParaRPr lang="en-US" dirty="0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209800" y="4876800"/>
            <a:ext cx="2187070" cy="289351"/>
          </a:xfrm>
          <a:prstGeom prst="rect">
            <a:avLst/>
          </a:prstGeom>
          <a:noFill/>
          <a:ln/>
          <a:effectLst/>
        </p:spPr>
      </p:pic>
      <p:sp>
        <p:nvSpPr>
          <p:cNvPr id="16" name="Right Arrow 15"/>
          <p:cNvSpPr/>
          <p:nvPr/>
        </p:nvSpPr>
        <p:spPr bwMode="auto">
          <a:xfrm>
            <a:off x="4724400" y="4876800"/>
            <a:ext cx="3048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5257800" y="4800600"/>
            <a:ext cx="2621882" cy="376293"/>
          </a:xfrm>
          <a:prstGeom prst="rect">
            <a:avLst/>
          </a:prstGeom>
          <a:noFill/>
          <a:ln/>
          <a:effectLst/>
        </p:spPr>
      </p:pic>
      <p:sp>
        <p:nvSpPr>
          <p:cNvPr id="20" name="Rectangle 19"/>
          <p:cNvSpPr/>
          <p:nvPr/>
        </p:nvSpPr>
        <p:spPr>
          <a:xfrm>
            <a:off x="152400" y="5638800"/>
            <a:ext cx="373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Select closed-loop poles:</a:t>
            </a:r>
            <a:endParaRPr lang="en-US" dirty="0" smtClean="0">
              <a:latin typeface="Century Schoolbook" pitchFamily="18" charset="0"/>
            </a:endParaRPr>
          </a:p>
          <a:p>
            <a:endParaRPr lang="en-US" dirty="0"/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4635869" y="5791200"/>
            <a:ext cx="4286685" cy="341211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5638800" y="6400800"/>
            <a:ext cx="2910323" cy="279853"/>
          </a:xfrm>
          <a:prstGeom prst="rect">
            <a:avLst/>
          </a:prstGeom>
          <a:noFill/>
          <a:ln/>
          <a:effectLst/>
        </p:spPr>
      </p:pic>
      <p:sp>
        <p:nvSpPr>
          <p:cNvPr id="24" name="Rectangle 23"/>
          <p:cNvSpPr/>
          <p:nvPr/>
        </p:nvSpPr>
        <p:spPr>
          <a:xfrm>
            <a:off x="228600" y="3657600"/>
            <a:ext cx="10567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Zeros:</a:t>
            </a:r>
            <a:endParaRPr lang="en-US" dirty="0" smtClean="0">
              <a:latin typeface="Century Schoolbook" pitchFamily="18" charset="0"/>
            </a:endParaRPr>
          </a:p>
          <a:p>
            <a:endParaRPr lang="en-US" dirty="0"/>
          </a:p>
        </p:txBody>
      </p:sp>
      <p:pic>
        <p:nvPicPr>
          <p:cNvPr id="42" name="Picture 4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1523997" y="3733800"/>
            <a:ext cx="3258454" cy="347569"/>
          </a:xfrm>
          <a:prstGeom prst="rect">
            <a:avLst/>
          </a:prstGeom>
          <a:noFill/>
          <a:ln/>
          <a:effectLst/>
        </p:spPr>
      </p:pic>
      <p:sp>
        <p:nvSpPr>
          <p:cNvPr id="27" name="Left Brace 26"/>
          <p:cNvSpPr/>
          <p:nvPr/>
        </p:nvSpPr>
        <p:spPr bwMode="auto">
          <a:xfrm>
            <a:off x="5506180" y="3429000"/>
            <a:ext cx="381000" cy="990600"/>
          </a:xfrm>
          <a:prstGeom prst="leftBrac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3" name="Picture 32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5963380" y="4038600"/>
            <a:ext cx="3104420" cy="317021"/>
          </a:xfrm>
          <a:prstGeom prst="rect">
            <a:avLst/>
          </a:prstGeom>
          <a:noFill/>
          <a:ln/>
          <a:effectLst/>
        </p:spPr>
      </p:pic>
      <p:pic>
        <p:nvPicPr>
          <p:cNvPr id="31" name="Picture 30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5963380" y="3505200"/>
            <a:ext cx="1598574" cy="317021"/>
          </a:xfrm>
          <a:prstGeom prst="rect">
            <a:avLst/>
          </a:prstGeom>
          <a:noFill/>
          <a:ln/>
          <a:effectLst/>
        </p:spPr>
      </p:pic>
      <p:sp>
        <p:nvSpPr>
          <p:cNvPr id="34" name="Right Arrow 33"/>
          <p:cNvSpPr/>
          <p:nvPr/>
        </p:nvSpPr>
        <p:spPr bwMode="auto">
          <a:xfrm>
            <a:off x="5029200" y="3810000"/>
            <a:ext cx="3048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9" name="Picture 38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5410200" y="2362200"/>
            <a:ext cx="3454314" cy="685800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5715000" y="990600"/>
            <a:ext cx="2413982" cy="609648"/>
          </a:xfrm>
          <a:prstGeom prst="rect">
            <a:avLst/>
          </a:prstGeom>
          <a:noFill/>
          <a:ln/>
          <a:effectLst/>
        </p:spPr>
      </p:pic>
      <p:pic>
        <p:nvPicPr>
          <p:cNvPr id="41" name="Picture 40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2895469" y="2286000"/>
            <a:ext cx="990862" cy="39102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  <p:bldP spid="16" grpId="0" animBg="1"/>
      <p:bldP spid="20" grpId="0"/>
      <p:bldP spid="24" grpId="0"/>
      <p:bldP spid="27" grpId="0" animBg="1"/>
      <p:bldP spid="3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54AA8A-C08E-4331-91CA-FF6740E5E134}" type="slidenum">
              <a:rPr lang="en-US"/>
              <a:pPr/>
              <a:t>48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 Diophantine equation</a:t>
            </a:r>
          </a:p>
        </p:txBody>
      </p:sp>
      <p:pic>
        <p:nvPicPr>
          <p:cNvPr id="15366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09600" y="1219200"/>
            <a:ext cx="82296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266852" y="2209801"/>
            <a:ext cx="2469459" cy="280860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2895600" y="2209800"/>
            <a:ext cx="2718353" cy="304834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5715000" y="2133600"/>
            <a:ext cx="3150070" cy="450286"/>
          </a:xfrm>
          <a:prstGeom prst="rect">
            <a:avLst/>
          </a:prstGeom>
          <a:noFill/>
          <a:ln/>
          <a:effectLst/>
        </p:spPr>
      </p:pic>
      <p:pic>
        <p:nvPicPr>
          <p:cNvPr id="31" name="Picture 30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3657600" y="3276600"/>
            <a:ext cx="2460536" cy="333632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6553200" y="3200400"/>
            <a:ext cx="1873562" cy="381000"/>
          </a:xfrm>
          <a:prstGeom prst="rect">
            <a:avLst/>
          </a:prstGeom>
          <a:noFill/>
          <a:ln/>
          <a:effectLst/>
        </p:spPr>
      </p:pic>
      <p:sp>
        <p:nvSpPr>
          <p:cNvPr id="23" name="Rectangle 22"/>
          <p:cNvSpPr/>
          <p:nvPr/>
        </p:nvSpPr>
        <p:spPr>
          <a:xfrm>
            <a:off x="685800" y="4642201"/>
            <a:ext cx="15840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Solution:</a:t>
            </a:r>
            <a:endParaRPr lang="en-US" dirty="0"/>
          </a:p>
        </p:txBody>
      </p:sp>
      <p:pic>
        <p:nvPicPr>
          <p:cNvPr id="26" name="Picture 25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3489288" y="4413601"/>
            <a:ext cx="4273744" cy="364033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 cstate="print"/>
          <a:stretch>
            <a:fillRect/>
          </a:stretch>
        </p:blipFill>
        <p:spPr bwMode="auto">
          <a:xfrm>
            <a:off x="3581401" y="5099402"/>
            <a:ext cx="3276600" cy="323616"/>
          </a:xfrm>
          <a:prstGeom prst="rect">
            <a:avLst/>
          </a:prstGeom>
          <a:noFill/>
          <a:ln/>
          <a:effectLst/>
        </p:spPr>
      </p:pic>
      <p:sp>
        <p:nvSpPr>
          <p:cNvPr id="28" name="Left Brace 27"/>
          <p:cNvSpPr/>
          <p:nvPr/>
        </p:nvSpPr>
        <p:spPr bwMode="auto">
          <a:xfrm>
            <a:off x="2667000" y="4108801"/>
            <a:ext cx="609600" cy="1524000"/>
          </a:xfrm>
          <a:prstGeom prst="leftBrac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6" name="Picture 35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 cstate="print"/>
          <a:stretch>
            <a:fillRect/>
          </a:stretch>
        </p:blipFill>
        <p:spPr bwMode="auto">
          <a:xfrm>
            <a:off x="6553200" y="3657600"/>
            <a:ext cx="1895116" cy="451218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/>
          <a:stretch>
            <a:fillRect/>
          </a:stretch>
        </p:blipFill>
        <p:spPr bwMode="auto">
          <a:xfrm>
            <a:off x="5638800" y="2590800"/>
            <a:ext cx="3384085" cy="480991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/>
          <a:stretch>
            <a:fillRect/>
          </a:stretch>
        </p:blipFill>
        <p:spPr bwMode="auto">
          <a:xfrm>
            <a:off x="3048000" y="2590800"/>
            <a:ext cx="2514600" cy="451212"/>
          </a:xfrm>
          <a:prstGeom prst="rect">
            <a:avLst/>
          </a:prstGeom>
          <a:noFill/>
          <a:ln/>
          <a:effectLst/>
        </p:spPr>
      </p:pic>
      <p:pic>
        <p:nvPicPr>
          <p:cNvPr id="40" name="Picture 39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/>
          <a:stretch>
            <a:fillRect/>
          </a:stretch>
        </p:blipFill>
        <p:spPr bwMode="auto">
          <a:xfrm>
            <a:off x="4343398" y="3657600"/>
            <a:ext cx="1895119" cy="451219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 cstate="print"/>
          <a:stretch>
            <a:fillRect/>
          </a:stretch>
        </p:blipFill>
        <p:spPr bwMode="auto">
          <a:xfrm>
            <a:off x="450426" y="5854781"/>
            <a:ext cx="4585583" cy="372947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 cstate="print"/>
          <a:stretch>
            <a:fillRect/>
          </a:stretch>
        </p:blipFill>
        <p:spPr bwMode="auto">
          <a:xfrm>
            <a:off x="1524000" y="6311981"/>
            <a:ext cx="4792775" cy="31741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3E4651-E141-4038-8E6F-6B2FFBECDCFB}" type="slidenum">
              <a:rPr lang="en-US"/>
              <a:pPr/>
              <a:t>49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3429000"/>
            <a:ext cx="22097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Control:</a:t>
            </a:r>
            <a:endParaRPr lang="en-US" dirty="0" smtClean="0">
              <a:latin typeface="Century Schoolbook" pitchFamily="18" charset="0"/>
            </a:endParaRPr>
          </a:p>
          <a:p>
            <a:endParaRPr lang="en-US" dirty="0"/>
          </a:p>
        </p:txBody>
      </p:sp>
      <p:pic>
        <p:nvPicPr>
          <p:cNvPr id="21" name="Picture 4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09800" y="3352800"/>
            <a:ext cx="544512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33400" y="4800600"/>
            <a:ext cx="5662276" cy="331467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457200" y="5562600"/>
            <a:ext cx="3581400" cy="353719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685800" y="6400800"/>
            <a:ext cx="2844787" cy="294472"/>
          </a:xfrm>
          <a:prstGeom prst="rect">
            <a:avLst/>
          </a:prstGeom>
          <a:noFill/>
          <a:ln/>
          <a:effectLst/>
        </p:spPr>
      </p:pic>
      <p:pic>
        <p:nvPicPr>
          <p:cNvPr id="36" name="Picture 3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257800" y="1066800"/>
            <a:ext cx="3454314" cy="685800"/>
          </a:xfrm>
          <a:prstGeom prst="rect">
            <a:avLst/>
          </a:prstGeom>
          <a:noFill/>
          <a:ln/>
          <a:effectLst/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28600" y="990600"/>
            <a:ext cx="4419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2895469" y="2286000"/>
            <a:ext cx="990862" cy="391027"/>
          </a:xfrm>
          <a:prstGeom prst="rect">
            <a:avLst/>
          </a:prstGeom>
          <a:noFill/>
          <a:ln/>
          <a:effectLst/>
        </p:spPr>
      </p:pic>
      <p:pic>
        <p:nvPicPr>
          <p:cNvPr id="40" name="Picture 39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5471512" y="1981200"/>
            <a:ext cx="2225719" cy="29446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785D-EC66-442E-83F2-C01A55986FF4}" type="slidenum">
              <a:rPr lang="en-US"/>
              <a:pPr/>
              <a:t>5</a:t>
            </a:fld>
            <a:endParaRPr lang="en-US"/>
          </a:p>
        </p:txBody>
      </p:sp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ARMA  </a:t>
            </a:r>
            <a:r>
              <a:rPr lang="en-US" sz="3200" dirty="0"/>
              <a:t>Models</a:t>
            </a:r>
          </a:p>
        </p:txBody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848600" cy="55626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Define: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b="1" i="1" dirty="0"/>
              <a:t>back-step</a:t>
            </a:r>
            <a:r>
              <a:rPr lang="en-US" sz="2400" dirty="0"/>
              <a:t> </a:t>
            </a:r>
            <a:r>
              <a:rPr lang="en-US" sz="2400" dirty="0" smtClean="0"/>
              <a:t>operator             such that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the polynomials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relative </a:t>
            </a:r>
            <a:r>
              <a:rPr lang="en-US" sz="2400" dirty="0"/>
              <a:t>degree (pure time delay)</a:t>
            </a:r>
          </a:p>
        </p:txBody>
      </p:sp>
      <p:pic>
        <p:nvPicPr>
          <p:cNvPr id="838661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95800" y="1371600"/>
            <a:ext cx="609600" cy="443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38663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90800" y="2133600"/>
            <a:ext cx="3673475" cy="467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050396" y="3657600"/>
            <a:ext cx="7247497" cy="369269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110708" y="6096000"/>
            <a:ext cx="2266695" cy="339935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082545" y="4419600"/>
            <a:ext cx="7488835" cy="36928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371745-10A4-4356-8E01-9134155B9EE1}" type="slidenum">
              <a:rPr lang="en-US"/>
              <a:pPr/>
              <a:t>50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Feedback Control Law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 Feedback control action:</a:t>
            </a: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370228" y="4876800"/>
            <a:ext cx="3758997" cy="851075"/>
          </a:xfrm>
          <a:prstGeom prst="rect">
            <a:avLst/>
          </a:prstGeom>
          <a:noFill/>
          <a:ln/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0" y="1981200"/>
            <a:ext cx="6086170" cy="2146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ight Brace 7"/>
          <p:cNvSpPr/>
          <p:nvPr/>
        </p:nvSpPr>
        <p:spPr bwMode="auto">
          <a:xfrm rot="5400000">
            <a:off x="4343400" y="1752600"/>
            <a:ext cx="457200" cy="5181600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dirty="0" smtClean="0"/>
              <a:t>Proof – block diagram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971800"/>
            <a:ext cx="8153400" cy="7620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The closed-loop dynamics is from </a:t>
            </a:r>
            <a:r>
              <a:rPr lang="en-US" sz="2400" i="1" dirty="0" smtClean="0">
                <a:latin typeface="Century Schoolbook" pitchFamily="18" charset="0"/>
              </a:rPr>
              <a:t>r(k) </a:t>
            </a:r>
            <a:r>
              <a:rPr lang="en-US" sz="2400" dirty="0" smtClean="0"/>
              <a:t>and </a:t>
            </a:r>
            <a:r>
              <a:rPr lang="en-US" sz="2400" i="1" dirty="0" smtClean="0">
                <a:latin typeface="Century Schoolbook" pitchFamily="18" charset="0"/>
              </a:rPr>
              <a:t>d(k)  </a:t>
            </a:r>
            <a:r>
              <a:rPr lang="en-US" sz="2400" dirty="0" smtClean="0"/>
              <a:t>to </a:t>
            </a:r>
            <a:r>
              <a:rPr lang="en-US" sz="2400" i="1" dirty="0" smtClean="0">
                <a:latin typeface="Century Schoolbook" pitchFamily="18" charset="0"/>
              </a:rPr>
              <a:t>y(k)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6019C-7B60-4EE0-A683-B84774BAEA69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685800"/>
            <a:ext cx="6579500" cy="2079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990600" y="4038600"/>
            <a:ext cx="6942639" cy="785087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905000" y="5486400"/>
            <a:ext cx="6248400" cy="78512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dirty="0" smtClean="0"/>
              <a:t>Proof – block diagram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153400" cy="7620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The closed-loop dynamics from </a:t>
            </a:r>
            <a:r>
              <a:rPr lang="en-US" sz="2400" i="1" dirty="0" smtClean="0">
                <a:latin typeface="Century Schoolbook" pitchFamily="18" charset="0"/>
              </a:rPr>
              <a:t>d(k) </a:t>
            </a:r>
            <a:r>
              <a:rPr lang="en-US" sz="2400" dirty="0" smtClean="0"/>
              <a:t>to </a:t>
            </a:r>
            <a:r>
              <a:rPr lang="en-US" sz="2400" i="1" dirty="0" smtClean="0">
                <a:latin typeface="Century Schoolbook" pitchFamily="18" charset="0"/>
              </a:rPr>
              <a:t>y(k) </a:t>
            </a:r>
            <a:r>
              <a:rPr lang="en-US" sz="2400" dirty="0" smtClean="0"/>
              <a:t>( </a:t>
            </a:r>
            <a:r>
              <a:rPr lang="en-US" sz="2400" i="1" dirty="0" smtClean="0">
                <a:latin typeface="Century Schoolbook" pitchFamily="18" charset="0"/>
              </a:rPr>
              <a:t>r(k) = 0 </a:t>
            </a:r>
            <a:r>
              <a:rPr lang="en-US" sz="2400" dirty="0" smtClean="0"/>
              <a:t>)</a:t>
            </a:r>
            <a:endParaRPr lang="en-US" sz="2400" i="1" dirty="0" smtClean="0">
              <a:latin typeface="Century Schoolbook" pitchFamily="18" charset="0"/>
            </a:endParaRPr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6019C-7B60-4EE0-A683-B84774BAEA69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838200" y="1905000"/>
            <a:ext cx="1258558" cy="381000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590800" y="1752600"/>
            <a:ext cx="5484754" cy="737253"/>
          </a:xfrm>
          <a:prstGeom prst="rect">
            <a:avLst/>
          </a:prstGeom>
          <a:noFill/>
          <a:ln/>
          <a:effectLst/>
        </p:spPr>
      </p:pic>
      <p:sp>
        <p:nvSpPr>
          <p:cNvPr id="13" name="Rectangle 12"/>
          <p:cNvSpPr/>
          <p:nvPr/>
        </p:nvSpPr>
        <p:spPr>
          <a:xfrm>
            <a:off x="0" y="3124200"/>
            <a:ext cx="1638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Substitute:</a:t>
            </a:r>
            <a:endParaRPr lang="en-US" dirty="0"/>
          </a:p>
        </p:txBody>
      </p:sp>
      <p:pic>
        <p:nvPicPr>
          <p:cNvPr id="14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981200" y="3429000"/>
            <a:ext cx="3200400" cy="292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05000" y="3886200"/>
            <a:ext cx="4495800" cy="370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66370" y="5105400"/>
            <a:ext cx="8655378" cy="843406"/>
          </a:xfrm>
          <a:prstGeom prst="rect">
            <a:avLst/>
          </a:prstGeom>
          <a:noFill/>
          <a:ln/>
          <a:effectLst/>
        </p:spPr>
      </p:pic>
      <p:cxnSp>
        <p:nvCxnSpPr>
          <p:cNvPr id="20" name="Straight Arrow Connector 19"/>
          <p:cNvCxnSpPr/>
          <p:nvPr/>
        </p:nvCxnSpPr>
        <p:spPr bwMode="auto">
          <a:xfrm rot="5400000" flipH="1" flipV="1">
            <a:off x="1219200" y="5029200"/>
            <a:ext cx="1143000" cy="990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52400" y="5867400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pole-zero</a:t>
            </a:r>
          </a:p>
          <a:p>
            <a:r>
              <a:rPr lang="en-US" sz="1800" dirty="0" smtClean="0"/>
              <a:t>cancellation</a:t>
            </a:r>
            <a:endParaRPr lang="en-US" sz="1800" dirty="0"/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514600" y="5943600"/>
            <a:ext cx="5638812" cy="620269"/>
          </a:xfrm>
          <a:prstGeom prst="rect">
            <a:avLst/>
          </a:prstGeom>
          <a:noFill/>
          <a:ln/>
          <a:effectLst/>
        </p:spPr>
      </p:pic>
      <p:sp>
        <p:nvSpPr>
          <p:cNvPr id="24" name="TextBox 23"/>
          <p:cNvSpPr txBox="1"/>
          <p:nvPr/>
        </p:nvSpPr>
        <p:spPr>
          <a:xfrm>
            <a:off x="6248400" y="62116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Diophantine  equation</a:t>
            </a:r>
            <a:endParaRPr lang="en-US" sz="180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0" y="46482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  <p:bldP spid="24" grpId="0"/>
      <p:bldP spid="2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dirty="0" smtClean="0"/>
              <a:t>Proof – block diagram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153400" cy="7620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The closed-loop dynamics from </a:t>
            </a:r>
            <a:r>
              <a:rPr lang="en-US" sz="2400" i="1" dirty="0" smtClean="0">
                <a:latin typeface="Century Schoolbook" pitchFamily="18" charset="0"/>
              </a:rPr>
              <a:t>d(k) </a:t>
            </a:r>
            <a:r>
              <a:rPr lang="en-US" sz="2400" dirty="0" smtClean="0"/>
              <a:t>to </a:t>
            </a:r>
            <a:r>
              <a:rPr lang="en-US" sz="2400" i="1" dirty="0" smtClean="0">
                <a:latin typeface="Century Schoolbook" pitchFamily="18" charset="0"/>
              </a:rPr>
              <a:t>y(k) </a:t>
            </a:r>
            <a:r>
              <a:rPr lang="en-US" sz="2400" dirty="0" smtClean="0"/>
              <a:t>( </a:t>
            </a:r>
            <a:r>
              <a:rPr lang="en-US" sz="2400" i="1" dirty="0" smtClean="0">
                <a:latin typeface="Century Schoolbook" pitchFamily="18" charset="0"/>
              </a:rPr>
              <a:t>r(k) = 0 </a:t>
            </a:r>
            <a:r>
              <a:rPr lang="en-US" sz="2400" dirty="0" smtClean="0"/>
              <a:t>)</a:t>
            </a:r>
            <a:endParaRPr lang="en-US" sz="2400" i="1" dirty="0" smtClean="0">
              <a:latin typeface="Century Schoolbook" pitchFamily="18" charset="0"/>
            </a:endParaRPr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6019C-7B60-4EE0-A683-B84774BAEA69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52400" y="4724400"/>
            <a:ext cx="8610600" cy="1932801"/>
            <a:chOff x="152400" y="4648200"/>
            <a:chExt cx="8769348" cy="1932801"/>
          </a:xfrm>
        </p:grpSpPr>
        <p:pic>
          <p:nvPicPr>
            <p:cNvPr id="29" name="Picture 28" descr="txp_fi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/>
            <a:stretch>
              <a:fillRect/>
            </a:stretch>
          </p:blipFill>
          <p:spPr bwMode="auto">
            <a:xfrm>
              <a:off x="266370" y="5105400"/>
              <a:ext cx="8655378" cy="843406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20" name="Straight Arrow Connector 19"/>
            <p:cNvCxnSpPr/>
            <p:nvPr/>
          </p:nvCxnSpPr>
          <p:spPr bwMode="auto">
            <a:xfrm rot="5400000" flipH="1" flipV="1">
              <a:off x="1219200" y="5029200"/>
              <a:ext cx="1143000" cy="9906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152400" y="5867400"/>
              <a:ext cx="13260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pole-zero</a:t>
              </a:r>
            </a:p>
            <a:p>
              <a:r>
                <a:rPr lang="en-US" sz="1800" dirty="0" smtClean="0"/>
                <a:t>cancellation</a:t>
              </a:r>
              <a:endParaRPr lang="en-US" sz="1800" dirty="0"/>
            </a:p>
          </p:txBody>
        </p:sp>
        <p:pic>
          <p:nvPicPr>
            <p:cNvPr id="23" name="Picture 22" descr="txp_fi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 cstate="print"/>
            <a:stretch>
              <a:fillRect/>
            </a:stretch>
          </p:blipFill>
          <p:spPr bwMode="auto">
            <a:xfrm>
              <a:off x="2514600" y="5943600"/>
              <a:ext cx="5638812" cy="620269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24" name="TextBox 23"/>
            <p:cNvSpPr txBox="1"/>
            <p:nvPr/>
          </p:nvSpPr>
          <p:spPr>
            <a:xfrm>
              <a:off x="6248400" y="6211669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Diophantine  equation</a:t>
              </a:r>
              <a:endParaRPr lang="en-US" sz="1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86000" y="464820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pic>
        <p:nvPicPr>
          <p:cNvPr id="27" name="Picture 2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914400" y="2444494"/>
            <a:ext cx="5943600" cy="909592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029201" y="3130294"/>
            <a:ext cx="1752600" cy="45110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dirty="0" smtClean="0"/>
              <a:t>Proof – block diagram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971800"/>
            <a:ext cx="8153400" cy="7620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The closed-loop dynamics from </a:t>
            </a:r>
            <a:r>
              <a:rPr lang="en-US" sz="2400" i="1" dirty="0" smtClean="0">
                <a:latin typeface="Century Schoolbook" pitchFamily="18" charset="0"/>
              </a:rPr>
              <a:t>r(k) </a:t>
            </a:r>
            <a:r>
              <a:rPr lang="en-US" sz="2400" dirty="0" smtClean="0"/>
              <a:t>and </a:t>
            </a:r>
            <a:r>
              <a:rPr lang="en-US" sz="2400" i="1" dirty="0" smtClean="0">
                <a:latin typeface="Century Schoolbook" pitchFamily="18" charset="0"/>
              </a:rPr>
              <a:t>d(k)  </a:t>
            </a:r>
            <a:r>
              <a:rPr lang="en-US" sz="2400" dirty="0" smtClean="0"/>
              <a:t>to </a:t>
            </a:r>
            <a:r>
              <a:rPr lang="en-US" sz="2400" i="1" dirty="0" smtClean="0">
                <a:latin typeface="Century Schoolbook" pitchFamily="18" charset="0"/>
              </a:rPr>
              <a:t>y(k)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6019C-7B60-4EE0-A683-B84774BAEA69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19200" y="685800"/>
            <a:ext cx="6579500" cy="2079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990600" y="3810000"/>
            <a:ext cx="6942639" cy="785087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905000" y="5181600"/>
            <a:ext cx="6248400" cy="785125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285975" y="6096000"/>
            <a:ext cx="5867448" cy="46939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dirty="0" smtClean="0"/>
              <a:t>Proof – block diagram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6019C-7B60-4EE0-A683-B84774BAEA69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990600" y="1143000"/>
            <a:ext cx="6339534" cy="716887"/>
          </a:xfrm>
          <a:prstGeom prst="rect">
            <a:avLst/>
          </a:prstGeom>
          <a:noFill/>
          <a:ln/>
          <a:effectLst/>
        </p:spPr>
      </p:pic>
      <p:sp>
        <p:nvSpPr>
          <p:cNvPr id="13" name="Rectangle 12"/>
          <p:cNvSpPr/>
          <p:nvPr/>
        </p:nvSpPr>
        <p:spPr>
          <a:xfrm>
            <a:off x="0" y="2743200"/>
            <a:ext cx="1638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Substitute:</a:t>
            </a:r>
            <a:endParaRPr lang="en-US" dirty="0"/>
          </a:p>
        </p:txBody>
      </p:sp>
      <p:pic>
        <p:nvPicPr>
          <p:cNvPr id="1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33600" y="2895600"/>
            <a:ext cx="3200400" cy="292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33600" y="3429000"/>
            <a:ext cx="4495800" cy="370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72720" y="5105400"/>
            <a:ext cx="8642680" cy="816601"/>
          </a:xfrm>
          <a:prstGeom prst="rect">
            <a:avLst/>
          </a:prstGeom>
          <a:noFill/>
          <a:ln/>
          <a:effectLst/>
        </p:spPr>
      </p:pic>
      <p:cxnSp>
        <p:nvCxnSpPr>
          <p:cNvPr id="20" name="Straight Arrow Connector 19"/>
          <p:cNvCxnSpPr/>
          <p:nvPr/>
        </p:nvCxnSpPr>
        <p:spPr bwMode="auto">
          <a:xfrm rot="5400000" flipH="1" flipV="1">
            <a:off x="1219200" y="5029200"/>
            <a:ext cx="1143000" cy="990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52400" y="5867400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pole-zero</a:t>
            </a:r>
          </a:p>
          <a:p>
            <a:r>
              <a:rPr lang="en-US" sz="1800" dirty="0" smtClean="0"/>
              <a:t>cancellation</a:t>
            </a:r>
            <a:endParaRPr lang="en-US" sz="1800" dirty="0"/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514600" y="5943600"/>
            <a:ext cx="5638812" cy="620269"/>
          </a:xfrm>
          <a:prstGeom prst="rect">
            <a:avLst/>
          </a:prstGeom>
          <a:noFill/>
          <a:ln/>
          <a:effectLst/>
        </p:spPr>
      </p:pic>
      <p:sp>
        <p:nvSpPr>
          <p:cNvPr id="24" name="TextBox 23"/>
          <p:cNvSpPr txBox="1"/>
          <p:nvPr/>
        </p:nvSpPr>
        <p:spPr>
          <a:xfrm>
            <a:off x="6248400" y="62116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Diophantine  equation</a:t>
            </a:r>
            <a:endParaRPr lang="en-US" sz="180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0" y="46482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  <p:bldP spid="24" grpId="0"/>
      <p:bldP spid="2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dirty="0" smtClean="0"/>
              <a:t>Proof – block diagram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6019C-7B60-4EE0-A683-B84774BAEA69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72720" y="5105400"/>
            <a:ext cx="8642680" cy="816601"/>
          </a:xfrm>
          <a:prstGeom prst="rect">
            <a:avLst/>
          </a:prstGeom>
          <a:noFill/>
          <a:ln/>
          <a:effectLst/>
        </p:spPr>
      </p:pic>
      <p:cxnSp>
        <p:nvCxnSpPr>
          <p:cNvPr id="20" name="Straight Arrow Connector 19"/>
          <p:cNvCxnSpPr/>
          <p:nvPr/>
        </p:nvCxnSpPr>
        <p:spPr bwMode="auto">
          <a:xfrm rot="5400000" flipH="1" flipV="1">
            <a:off x="1219200" y="5029200"/>
            <a:ext cx="1143000" cy="990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52400" y="5867400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pole-zero</a:t>
            </a:r>
          </a:p>
          <a:p>
            <a:r>
              <a:rPr lang="en-US" sz="1800" dirty="0" smtClean="0"/>
              <a:t>cancellation</a:t>
            </a:r>
            <a:endParaRPr lang="en-US" sz="1800" dirty="0"/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514600" y="5943600"/>
            <a:ext cx="5638812" cy="620269"/>
          </a:xfrm>
          <a:prstGeom prst="rect">
            <a:avLst/>
          </a:prstGeom>
          <a:noFill/>
          <a:ln/>
          <a:effectLst/>
        </p:spPr>
      </p:pic>
      <p:sp>
        <p:nvSpPr>
          <p:cNvPr id="24" name="TextBox 23"/>
          <p:cNvSpPr txBox="1"/>
          <p:nvPr/>
        </p:nvSpPr>
        <p:spPr>
          <a:xfrm>
            <a:off x="6248400" y="62116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Diophantine  equation</a:t>
            </a:r>
            <a:endParaRPr lang="en-US" sz="180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0" y="46482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52600" y="762000"/>
            <a:ext cx="5715000" cy="1806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743200" y="3124200"/>
            <a:ext cx="3810000" cy="862623"/>
          </a:xfrm>
          <a:prstGeom prst="rect">
            <a:avLst/>
          </a:prstGeom>
          <a:noFill/>
          <a:ln/>
          <a:effectLst/>
        </p:spPr>
      </p:pic>
      <p:sp>
        <p:nvSpPr>
          <p:cNvPr id="22" name="Rectangle 21"/>
          <p:cNvSpPr/>
          <p:nvPr/>
        </p:nvSpPr>
        <p:spPr bwMode="auto">
          <a:xfrm>
            <a:off x="2362200" y="2971800"/>
            <a:ext cx="4800600" cy="12954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3E4651-E141-4038-8E6F-6B2FFBECDCFB}" type="slidenum">
              <a:rPr lang="en-US"/>
              <a:pPr/>
              <a:t>57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3657600"/>
            <a:ext cx="22097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Control:</a:t>
            </a:r>
            <a:endParaRPr lang="en-US" dirty="0" smtClean="0">
              <a:latin typeface="Century Schoolbook" pitchFamily="18" charset="0"/>
            </a:endParaRPr>
          </a:p>
          <a:p>
            <a:endParaRPr lang="en-US" dirty="0"/>
          </a:p>
        </p:txBody>
      </p:sp>
      <p:pic>
        <p:nvPicPr>
          <p:cNvPr id="21" name="Picture 4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09800" y="3581400"/>
            <a:ext cx="544512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33400" y="5029200"/>
            <a:ext cx="5662276" cy="331467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57200" y="5791200"/>
            <a:ext cx="3581400" cy="353719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700112" y="2133600"/>
            <a:ext cx="2225719" cy="294464"/>
          </a:xfrm>
          <a:prstGeom prst="rect">
            <a:avLst/>
          </a:prstGeom>
          <a:noFill/>
          <a:ln/>
          <a:effectLst/>
        </p:spPr>
      </p:pic>
      <p:pic>
        <p:nvPicPr>
          <p:cNvPr id="36" name="Picture 3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410200" y="1143000"/>
            <a:ext cx="3454314" cy="685800"/>
          </a:xfrm>
          <a:prstGeom prst="rect">
            <a:avLst/>
          </a:prstGeom>
          <a:noFill/>
          <a:ln/>
          <a:effectLst/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28600" y="990600"/>
            <a:ext cx="4419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895469" y="2286000"/>
            <a:ext cx="990862" cy="39102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" y="685800"/>
            <a:ext cx="4419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3E4651-E141-4038-8E6F-6B2FFBECDCFB}" type="slidenum">
              <a:rPr lang="en-US"/>
              <a:pPr/>
              <a:t>58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3124200"/>
            <a:ext cx="365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Closed-loop dynamics:</a:t>
            </a:r>
            <a:endParaRPr lang="en-US" dirty="0" smtClean="0">
              <a:latin typeface="Century Schoolbook" pitchFamily="18" charset="0"/>
            </a:endParaRPr>
          </a:p>
          <a:p>
            <a:endParaRPr lang="en-US" dirty="0"/>
          </a:p>
        </p:txBody>
      </p:sp>
      <p:pic>
        <p:nvPicPr>
          <p:cNvPr id="36" name="Picture 3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410200" y="914400"/>
            <a:ext cx="3454314" cy="685800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895469" y="1981200"/>
            <a:ext cx="990862" cy="391027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33400" y="3962401"/>
            <a:ext cx="3581400" cy="810866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24565" y="5410200"/>
            <a:ext cx="4746039" cy="685802"/>
          </a:xfrm>
          <a:prstGeom prst="rect">
            <a:avLst/>
          </a:prstGeom>
          <a:noFill/>
          <a:ln/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953000" y="3543300"/>
            <a:ext cx="44196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5638800" y="3200400"/>
            <a:ext cx="312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Unit step response</a:t>
            </a:r>
            <a:endParaRPr lang="en-US" dirty="0" smtClean="0">
              <a:latin typeface="Century Schoolbook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371745-10A4-4356-8E01-9134155B9EE1}" type="slidenum">
              <a:rPr lang="en-US"/>
              <a:pPr/>
              <a:t>59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Feedback Control Law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 The feedback control action:</a:t>
            </a:r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356901" y="4495800"/>
            <a:ext cx="4433311" cy="867386"/>
          </a:xfrm>
          <a:prstGeom prst="rect">
            <a:avLst/>
          </a:prstGeom>
          <a:noFill/>
          <a:ln/>
          <a:effectLst/>
        </p:spPr>
      </p:pic>
      <p:sp>
        <p:nvSpPr>
          <p:cNvPr id="17415" name="Rectangle 10"/>
          <p:cNvSpPr>
            <a:spLocks noChangeArrowheads="1"/>
          </p:cNvSpPr>
          <p:nvPr/>
        </p:nvSpPr>
        <p:spPr bwMode="auto">
          <a:xfrm>
            <a:off x="304800" y="3581400"/>
            <a:ext cx="85582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Results in the following </a:t>
            </a:r>
            <a:r>
              <a:rPr lang="en-US" i="0" dirty="0" smtClean="0">
                <a:latin typeface="Helvetica" pitchFamily="34" charset="0"/>
              </a:rPr>
              <a:t>closed-loop input/output dynamics</a:t>
            </a:r>
            <a:r>
              <a:rPr lang="en-US" i="0" dirty="0">
                <a:latin typeface="Helvetica" pitchFamily="34" charset="0"/>
              </a:rPr>
              <a:t>: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5000" y="1524000"/>
            <a:ext cx="540037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4191000" y="5715000"/>
            <a:ext cx="3899289" cy="803892"/>
          </a:xfrm>
          <a:prstGeom prst="rect">
            <a:avLst/>
          </a:prstGeom>
          <a:noFill/>
          <a:ln/>
          <a:effectLst/>
        </p:spPr>
      </p:pic>
      <p:sp>
        <p:nvSpPr>
          <p:cNvPr id="15" name="Right Brace 14"/>
          <p:cNvSpPr/>
          <p:nvPr/>
        </p:nvSpPr>
        <p:spPr bwMode="auto">
          <a:xfrm rot="5400000">
            <a:off x="2095500" y="4762500"/>
            <a:ext cx="228600" cy="13716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rot="5400000" flipH="1" flipV="1">
            <a:off x="1676400" y="5715000"/>
            <a:ext cx="3810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228600" y="6019800"/>
            <a:ext cx="248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well-damped zeros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785D-EC66-442E-83F2-C01A55986FF4}" type="slidenum">
              <a:rPr lang="en-US"/>
              <a:pPr/>
              <a:t>6</a:t>
            </a:fld>
            <a:endParaRPr lang="en-US"/>
          </a:p>
        </p:txBody>
      </p:sp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Back-step operator</a:t>
            </a:r>
            <a:endParaRPr lang="en-US" sz="3200" dirty="0"/>
          </a:p>
        </p:txBody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848600" cy="55626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Relationship to Z-transform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Similarly,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  <a:buNone/>
            </a:pPr>
            <a:endParaRPr lang="en-US" sz="2400" dirty="0"/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914400" y="2514600"/>
            <a:ext cx="7268845" cy="486301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560465" y="4800600"/>
            <a:ext cx="5734143" cy="48630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5562600"/>
          </a:xfrm>
          <a:ln>
            <a:noFill/>
          </a:ln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dirty="0" err="1" smtClean="0"/>
              <a:t>Feedforward</a:t>
            </a:r>
            <a:r>
              <a:rPr lang="en-US" dirty="0" smtClean="0"/>
              <a:t> control objective is to make </a:t>
            </a:r>
            <a:r>
              <a:rPr lang="en-US" i="1" kern="1200" dirty="0" smtClean="0">
                <a:solidFill>
                  <a:srgbClr val="000000"/>
                </a:solidFill>
                <a:latin typeface="Century Schoolbook" pitchFamily="18" charset="0"/>
              </a:rPr>
              <a:t>y(k)</a:t>
            </a:r>
            <a:r>
              <a:rPr lang="en-US" sz="2000" i="1" kern="1200" dirty="0" smtClean="0">
                <a:solidFill>
                  <a:srgbClr val="000000"/>
                </a:solidFill>
                <a:latin typeface="Century Schoolbook" pitchFamily="18" charset="0"/>
              </a:rPr>
              <a:t> </a:t>
            </a:r>
            <a:r>
              <a:rPr lang="en-US" sz="2000" i="1" kern="12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dirty="0" smtClean="0"/>
              <a:t>follow</a:t>
            </a:r>
            <a:r>
              <a:rPr lang="en-US" sz="2000" i="1" kern="1200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i="1" kern="1200" dirty="0" smtClean="0">
                <a:solidFill>
                  <a:srgbClr val="000000"/>
                </a:solidFill>
                <a:latin typeface="Century Schoolbook" pitchFamily="18" charset="0"/>
              </a:rPr>
              <a:t>y</a:t>
            </a:r>
            <a:r>
              <a:rPr lang="en-US" i="1" kern="1200" baseline="-25000" dirty="0" smtClean="0">
                <a:solidFill>
                  <a:srgbClr val="000000"/>
                </a:solidFill>
                <a:latin typeface="Century Schoolbook" pitchFamily="18" charset="0"/>
              </a:rPr>
              <a:t>d</a:t>
            </a:r>
            <a:r>
              <a:rPr lang="en-US" i="1" kern="1200" dirty="0" smtClean="0">
                <a:solidFill>
                  <a:srgbClr val="000000"/>
                </a:solidFill>
                <a:latin typeface="Century Schoolbook" pitchFamily="18" charset="0"/>
              </a:rPr>
              <a:t>(k)</a:t>
            </a:r>
            <a:r>
              <a:rPr lang="en-US" sz="2000" i="1" kern="1200" dirty="0" smtClean="0">
                <a:solidFill>
                  <a:srgbClr val="000000"/>
                </a:solidFill>
                <a:latin typeface="Century Schoolbook" pitchFamily="18" charset="0"/>
              </a:rPr>
              <a:t> </a:t>
            </a:r>
            <a:r>
              <a:rPr lang="en-US" dirty="0" smtClean="0"/>
              <a:t>as closely as possible.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how well the objective met  depends on 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/>
              <a:t>whether the plant has unstable zeros or not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dirty="0" smtClean="0"/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C3EAA-C83F-43DA-BB00-FB5AD4F85F96}" type="slidenum">
              <a:rPr lang="en-US"/>
              <a:pPr/>
              <a:t>60</a:t>
            </a:fld>
            <a:endParaRPr lang="en-US" dirty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Feedforward</a:t>
            </a:r>
            <a:r>
              <a:rPr lang="en-US" dirty="0" smtClean="0"/>
              <a:t> Control 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95400" y="2362200"/>
            <a:ext cx="6248400" cy="170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0" y="3429000"/>
            <a:ext cx="1600200" cy="25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200400" y="4876800"/>
            <a:ext cx="1769870" cy="304700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6172200" y="4876800"/>
            <a:ext cx="1726629" cy="304751"/>
          </a:xfrm>
          <a:prstGeom prst="rect">
            <a:avLst/>
          </a:prstGeom>
          <a:noFill/>
          <a:ln/>
          <a:effectLst/>
        </p:spPr>
      </p:pic>
      <p:sp>
        <p:nvSpPr>
          <p:cNvPr id="14" name="Rectangle 13"/>
          <p:cNvSpPr/>
          <p:nvPr/>
        </p:nvSpPr>
        <p:spPr>
          <a:xfrm>
            <a:off x="5181600" y="4724400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or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752600" y="4724400"/>
            <a:ext cx="1043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Goal: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C3EAA-C83F-43DA-BB00-FB5AD4F85F96}" type="slidenum">
              <a:rPr lang="en-US"/>
              <a:pPr/>
              <a:t>61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Feedforward Control Synthesis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1066800"/>
            <a:ext cx="6629400" cy="181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2133600"/>
            <a:ext cx="1905000" cy="30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Brace 7"/>
          <p:cNvSpPr/>
          <p:nvPr/>
        </p:nvSpPr>
        <p:spPr bwMode="auto">
          <a:xfrm rot="5400000">
            <a:off x="4800600" y="762000"/>
            <a:ext cx="457200" cy="4572000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4191000" y="3429000"/>
            <a:ext cx="1524000" cy="690098"/>
          </a:xfrm>
          <a:prstGeom prst="rect">
            <a:avLst/>
          </a:prstGeom>
          <a:noFill/>
          <a:ln/>
          <a:effectLst/>
        </p:spPr>
      </p:pic>
      <p:sp>
        <p:nvSpPr>
          <p:cNvPr id="11" name="TextBox 10"/>
          <p:cNvSpPr txBox="1"/>
          <p:nvPr/>
        </p:nvSpPr>
        <p:spPr>
          <a:xfrm>
            <a:off x="6324600" y="3429000"/>
            <a:ext cx="2637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0" dirty="0" smtClean="0">
                <a:latin typeface="+mj-lt"/>
              </a:rPr>
              <a:t>closed loop dynamics</a:t>
            </a:r>
          </a:p>
          <a:p>
            <a:r>
              <a:rPr lang="en-US" sz="2000" i="0" dirty="0" smtClean="0">
                <a:latin typeface="+mj-lt"/>
              </a:rPr>
              <a:t>from </a:t>
            </a:r>
            <a:r>
              <a:rPr lang="en-US" sz="2000" dirty="0" smtClean="0">
                <a:latin typeface="Century Schoolbook" pitchFamily="18" charset="0"/>
              </a:rPr>
              <a:t>r(k) </a:t>
            </a:r>
            <a:r>
              <a:rPr lang="en-US" sz="2000" dirty="0" smtClean="0"/>
              <a:t> to </a:t>
            </a:r>
            <a:r>
              <a:rPr lang="en-US" sz="2000" dirty="0" smtClean="0">
                <a:latin typeface="Century Schoolbook" pitchFamily="18" charset="0"/>
              </a:rPr>
              <a:t>y(k) </a:t>
            </a:r>
            <a:endParaRPr lang="en-US" sz="2000" i="0" dirty="0">
              <a:latin typeface="+mj-lt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rot="10800000" flipV="1">
            <a:off x="5943600" y="3657600"/>
            <a:ext cx="3810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4400" y="5105400"/>
            <a:ext cx="7275513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Down Arrow 17"/>
          <p:cNvSpPr/>
          <p:nvPr/>
        </p:nvSpPr>
        <p:spPr bwMode="auto">
          <a:xfrm>
            <a:off x="3276600" y="3657600"/>
            <a:ext cx="381000" cy="9144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6327203" y="3810000"/>
            <a:ext cx="28167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dirty="0" smtClean="0">
                <a:solidFill>
                  <a:srgbClr val="000000"/>
                </a:solidFill>
                <a:latin typeface="Helvetica"/>
              </a:rPr>
              <a:t>unstable zeros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Helvetica"/>
              </a:rPr>
              <a:t>     cannot be inverted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" y="4495800"/>
            <a:ext cx="7543800" cy="112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C3EAA-C83F-43DA-BB00-FB5AD4F85F96}" type="slidenum">
              <a:rPr lang="en-US"/>
              <a:pPr/>
              <a:t>62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Feedforward</a:t>
            </a:r>
            <a:r>
              <a:rPr lang="en-US" sz="2800" dirty="0" smtClean="0"/>
              <a:t> control  principle: </a:t>
            </a:r>
            <a:r>
              <a:rPr lang="en-US" sz="2800" b="1" u="sng" dirty="0" smtClean="0"/>
              <a:t>plant inversion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486400" y="5029200"/>
            <a:ext cx="1219200" cy="685800"/>
          </a:xfrm>
          <a:prstGeom prst="ellips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rot="10800000">
            <a:off x="6172200" y="5791200"/>
            <a:ext cx="457200" cy="2286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6668642" y="5707559"/>
            <a:ext cx="212429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dirty="0" smtClean="0">
                <a:solidFill>
                  <a:srgbClr val="000000"/>
                </a:solidFill>
                <a:latin typeface="Helvetica"/>
              </a:rPr>
              <a:t>closed-loop pole </a:t>
            </a:r>
          </a:p>
          <a:p>
            <a:r>
              <a:rPr lang="en-US" sz="2000" i="0" dirty="0" smtClean="0">
                <a:solidFill>
                  <a:srgbClr val="000000"/>
                </a:solidFill>
                <a:latin typeface="Helvetica"/>
              </a:rPr>
              <a:t>polynomial </a:t>
            </a:r>
          </a:p>
          <a:p>
            <a:r>
              <a:rPr lang="en-US" sz="2000" i="0" dirty="0" smtClean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anti-</a:t>
            </a:r>
            <a:r>
              <a:rPr lang="en-US" i="0" dirty="0" err="1" smtClean="0">
                <a:solidFill>
                  <a:srgbClr val="000000"/>
                </a:solidFill>
                <a:latin typeface="Helvetica"/>
              </a:rPr>
              <a:t>Schur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)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5562600" y="4267200"/>
            <a:ext cx="457200" cy="838200"/>
          </a:xfrm>
          <a:prstGeom prst="ellips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 rot="10800000" flipV="1">
            <a:off x="5791200" y="3886200"/>
            <a:ext cx="533400" cy="3817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Rectangle 25"/>
          <p:cNvSpPr/>
          <p:nvPr/>
        </p:nvSpPr>
        <p:spPr>
          <a:xfrm>
            <a:off x="6172200" y="3429000"/>
            <a:ext cx="20649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dirty="0" smtClean="0">
                <a:solidFill>
                  <a:srgbClr val="000000"/>
                </a:solidFill>
                <a:latin typeface="Helvetica"/>
              </a:rPr>
              <a:t>pure step delays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 bwMode="auto">
          <a:xfrm>
            <a:off x="5867400" y="44958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rot="5400000">
            <a:off x="6400403" y="4267597"/>
            <a:ext cx="381794" cy="2286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19200" y="1143000"/>
            <a:ext cx="6096000" cy="1097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3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828800" y="2286001"/>
            <a:ext cx="1770219" cy="609599"/>
          </a:xfrm>
          <a:prstGeom prst="rect">
            <a:avLst/>
          </a:prstGeom>
          <a:noFill/>
          <a:ln/>
          <a:effectLst/>
        </p:spPr>
      </p:pic>
      <p:pic>
        <p:nvPicPr>
          <p:cNvPr id="40" name="Picture 3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629400" y="2209800"/>
            <a:ext cx="1726629" cy="304751"/>
          </a:xfrm>
          <a:prstGeom prst="rect">
            <a:avLst/>
          </a:prstGeom>
          <a:noFill/>
          <a:ln/>
          <a:effectLst/>
        </p:spPr>
      </p:pic>
      <p:sp>
        <p:nvSpPr>
          <p:cNvPr id="41" name="Right Brace 40"/>
          <p:cNvSpPr/>
          <p:nvPr/>
        </p:nvSpPr>
        <p:spPr bwMode="auto">
          <a:xfrm rot="5400000">
            <a:off x="3962400" y="762000"/>
            <a:ext cx="457200" cy="4572000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62400" y="3200400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 smtClean="0">
                <a:solidFill>
                  <a:srgbClr val="000000"/>
                </a:solidFill>
                <a:latin typeface="Helvetica"/>
              </a:rPr>
              <a:t>≈1</a:t>
            </a:r>
            <a:endParaRPr lang="en-US" dirty="0"/>
          </a:p>
        </p:txBody>
      </p:sp>
      <p:pic>
        <p:nvPicPr>
          <p:cNvPr id="45" name="Picture 4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828800" y="4800600"/>
            <a:ext cx="875511" cy="609600"/>
          </a:xfrm>
          <a:prstGeom prst="rect">
            <a:avLst/>
          </a:prstGeom>
          <a:noFill/>
          <a:ln/>
          <a:effectLst/>
        </p:spPr>
      </p:pic>
      <p:pic>
        <p:nvPicPr>
          <p:cNvPr id="48" name="Picture 4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895600" y="4876800"/>
            <a:ext cx="1285341" cy="398968"/>
          </a:xfrm>
          <a:prstGeom prst="rect">
            <a:avLst/>
          </a:prstGeom>
          <a:noFill/>
          <a:ln/>
          <a:effectLst/>
        </p:spPr>
      </p:pic>
      <p:cxnSp>
        <p:nvCxnSpPr>
          <p:cNvPr id="54" name="Straight Arrow Connector 53"/>
          <p:cNvCxnSpPr/>
          <p:nvPr/>
        </p:nvCxnSpPr>
        <p:spPr bwMode="auto">
          <a:xfrm rot="5400000" flipH="1" flipV="1">
            <a:off x="3201194" y="5561806"/>
            <a:ext cx="4572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3048000" y="5791200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dirty="0" smtClean="0">
                <a:solidFill>
                  <a:srgbClr val="000000"/>
                </a:solidFill>
                <a:latin typeface="Helvetica"/>
              </a:rPr>
              <a:t>approximate inverse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rot="5400000" flipH="1" flipV="1">
            <a:off x="1219200" y="5410200"/>
            <a:ext cx="685800" cy="685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8" name="Picture 2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57200" y="6172200"/>
            <a:ext cx="1075218" cy="310530"/>
          </a:xfrm>
          <a:prstGeom prst="rect">
            <a:avLst/>
          </a:prstGeom>
          <a:noFill/>
          <a:ln/>
          <a:effectLst/>
        </p:spPr>
      </p:pic>
      <p:sp>
        <p:nvSpPr>
          <p:cNvPr id="31" name="TextBox 30"/>
          <p:cNvSpPr txBox="1"/>
          <p:nvPr/>
        </p:nvSpPr>
        <p:spPr>
          <a:xfrm>
            <a:off x="1600200" y="6248400"/>
            <a:ext cx="2964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we need to know </a:t>
            </a:r>
            <a:r>
              <a:rPr lang="en-US" sz="2000" b="1" dirty="0" smtClean="0">
                <a:latin typeface="Century Schoolbook" pitchFamily="18" charset="0"/>
              </a:rPr>
              <a:t>y</a:t>
            </a:r>
            <a:r>
              <a:rPr lang="en-US" sz="2000" b="1" baseline="-25000" dirty="0" smtClean="0">
                <a:latin typeface="Century Schoolbook" pitchFamily="18" charset="0"/>
              </a:rPr>
              <a:t>d</a:t>
            </a:r>
            <a:r>
              <a:rPr lang="en-US" sz="2000" b="1" dirty="0" smtClean="0">
                <a:latin typeface="Century Schoolbook" pitchFamily="18" charset="0"/>
              </a:rPr>
              <a:t>(</a:t>
            </a:r>
            <a:r>
              <a:rPr lang="en-US" sz="2000" b="1" dirty="0" err="1" smtClean="0">
                <a:latin typeface="Century Schoolbook" pitchFamily="18" charset="0"/>
              </a:rPr>
              <a:t>k+d</a:t>
            </a:r>
            <a:r>
              <a:rPr lang="en-US" sz="2000" b="1" dirty="0" smtClean="0">
                <a:latin typeface="Century Schoolbook" pitchFamily="18" charset="0"/>
              </a:rPr>
              <a:t>)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2" grpId="0" animBg="1"/>
      <p:bldP spid="12" grpId="1" animBg="1"/>
      <p:bldP spid="21" grpId="0"/>
      <p:bldP spid="21" grpId="1"/>
      <p:bldP spid="22" grpId="0" animBg="1"/>
      <p:bldP spid="22" grpId="1" animBg="1"/>
      <p:bldP spid="26" grpId="0"/>
      <p:bldP spid="26" grpId="1"/>
      <p:bldP spid="29" grpId="0" animBg="1"/>
      <p:bldP spid="41" grpId="1" animBg="1"/>
      <p:bldP spid="42" grpId="0"/>
      <p:bldP spid="5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831AD8-31F1-4510-87DC-B0A21117A58E}" type="slidenum">
              <a:rPr lang="en-US"/>
              <a:pPr/>
              <a:t>63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/>
          <a:lstStyle/>
          <a:p>
            <a:pPr eaLnBrk="1" hangingPunct="1"/>
            <a:r>
              <a:rPr lang="en-US" smtClean="0"/>
              <a:t>Perfect Tracking Feedforward Control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1676400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z="2400" b="1" dirty="0" smtClean="0"/>
              <a:t>Perfect tracking</a:t>
            </a:r>
            <a:r>
              <a:rPr lang="en-US" sz="2400" dirty="0" smtClean="0"/>
              <a:t> can be achieved if all plant zeros are cancelable, e.g.</a:t>
            </a:r>
          </a:p>
          <a:p>
            <a:pPr marL="533400" indent="-533400" eaLnBrk="1" hangingPunct="1">
              <a:buFontTx/>
              <a:buAutoNum type="arabicParenR"/>
            </a:pPr>
            <a:endParaRPr lang="en-US" sz="2400" dirty="0" smtClean="0"/>
          </a:p>
          <a:p>
            <a:pPr marL="533400" indent="-533400" eaLnBrk="1" hangingPunct="1">
              <a:buNone/>
            </a:pPr>
            <a:endParaRPr lang="en-US" sz="2400" dirty="0" smtClean="0"/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402247" y="2057400"/>
            <a:ext cx="2068140" cy="386390"/>
          </a:xfrm>
          <a:prstGeom prst="rect">
            <a:avLst/>
          </a:prstGeom>
          <a:noFill/>
          <a:ln/>
          <a:effectLst/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25146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this case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5800" y="3352800"/>
            <a:ext cx="7543800" cy="112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133600" y="3686162"/>
            <a:ext cx="1870145" cy="504838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524000" y="4495800"/>
            <a:ext cx="2950606" cy="354045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462569" y="5562600"/>
            <a:ext cx="4103318" cy="454019"/>
          </a:xfrm>
          <a:prstGeom prst="rect">
            <a:avLst/>
          </a:prstGeom>
          <a:noFill/>
          <a:ln/>
          <a:effectLst/>
        </p:spPr>
      </p:pic>
      <p:sp>
        <p:nvSpPr>
          <p:cNvPr id="18" name="Rectangle 17"/>
          <p:cNvSpPr/>
          <p:nvPr/>
        </p:nvSpPr>
        <p:spPr bwMode="auto">
          <a:xfrm>
            <a:off x="5410200" y="3429000"/>
            <a:ext cx="1524000" cy="990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486400" y="3429000"/>
            <a:ext cx="1447800" cy="92132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67F29C-FE52-4230-AB1A-BBA2B41135EA}" type="slidenum">
              <a:rPr lang="en-US"/>
              <a:pPr/>
              <a:t>64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Tracking with unstable zeros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When the plant has unstable zeros we need to find an approximate inverse 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362200" y="3048000"/>
            <a:ext cx="4114800" cy="599680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352800" y="2133600"/>
            <a:ext cx="1794726" cy="557080"/>
          </a:xfrm>
          <a:prstGeom prst="rect">
            <a:avLst/>
          </a:prstGeom>
          <a:noFill/>
          <a:ln/>
          <a:effectLst/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14400" y="4572000"/>
            <a:ext cx="7543800" cy="112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084993" y="4953000"/>
            <a:ext cx="1108470" cy="299227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3276600" y="4876800"/>
            <a:ext cx="1285341" cy="398968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752600" y="5715000"/>
            <a:ext cx="2950606" cy="35404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85800" y="34290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 we can interpret                         in two ways:</a:t>
            </a:r>
          </a:p>
          <a:p>
            <a:pPr marL="342900" marR="0" lvl="0" indent="-342900" algn="l" defTabSz="914400" rtl="0" eaLnBrk="1" fontAlgn="base" latinLnBrk="0" hangingPunct="1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is </a:t>
            </a:r>
            <a:r>
              <a:rPr kumimoji="0" lang="en-US" sz="2400" b="1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causal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but unstable</a:t>
            </a: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is </a:t>
            </a:r>
            <a:r>
              <a:rPr kumimoji="0" lang="en-US" sz="2400" b="1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a-causal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but BIBO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28257C-A3DC-46E7-94AD-E03AD0D494C9}" type="slidenum">
              <a:rPr lang="en-US"/>
              <a:pPr/>
              <a:t>65</a:t>
            </a:fld>
            <a:endParaRPr 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A-causal Bounded-Input  Bounded-Output (BIBO) realization of a purely unstable operator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772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Let</a:t>
            </a:r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i.e. all zeros of                                             are </a:t>
            </a:r>
          </a:p>
          <a:p>
            <a:pPr eaLnBrk="1" hangingPunct="1">
              <a:buFontTx/>
              <a:buNone/>
            </a:pPr>
            <a:r>
              <a:rPr lang="en-US" sz="2400" u="sng" dirty="0" smtClean="0"/>
              <a:t>outside the unit circle</a:t>
            </a:r>
          </a:p>
          <a:p>
            <a:pPr eaLnBrk="1" hangingPunct="1">
              <a:lnSpc>
                <a:spcPct val="60000"/>
              </a:lnSpc>
            </a:pPr>
            <a:endParaRPr lang="en-US" sz="2400" dirty="0" smtClean="0"/>
          </a:p>
          <a:p>
            <a:pPr eaLnBrk="1" hangingPunct="1">
              <a:buNone/>
            </a:pPr>
            <a:endParaRPr lang="en-US" sz="2400" dirty="0" smtClean="0"/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447800" y="1143000"/>
            <a:ext cx="1991251" cy="385342"/>
          </a:xfrm>
          <a:prstGeom prst="rect">
            <a:avLst/>
          </a:prstGeom>
          <a:noFill/>
          <a:ln/>
          <a:effectLst/>
        </p:spPr>
      </p:pic>
      <p:pic>
        <p:nvPicPr>
          <p:cNvPr id="54278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114800" y="3352800"/>
            <a:ext cx="1316038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9" name="Picture 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71600" y="4419600"/>
            <a:ext cx="1316038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eft-Right Arrow 12"/>
          <p:cNvSpPr/>
          <p:nvPr/>
        </p:nvSpPr>
        <p:spPr bwMode="auto">
          <a:xfrm>
            <a:off x="3733800" y="1219200"/>
            <a:ext cx="533400" cy="2286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495800" y="1143000"/>
            <a:ext cx="947131" cy="337229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983601" y="1981200"/>
            <a:ext cx="3244458" cy="369061"/>
          </a:xfrm>
          <a:prstGeom prst="rect">
            <a:avLst/>
          </a:prstGeom>
          <a:noFill/>
          <a:ln/>
          <a:effectLst/>
        </p:spPr>
      </p:pic>
      <p:pic>
        <p:nvPicPr>
          <p:cNvPr id="19" name="Picture 7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47800" y="5715000"/>
            <a:ext cx="1316038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28257C-A3DC-46E7-94AD-E03AD0D494C9}" type="slidenum">
              <a:rPr lang="en-US"/>
              <a:pPr/>
              <a:t>66</a:t>
            </a:fld>
            <a:endParaRPr 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A-causal Bounded-Input  Bounded-Output (BIBO) realization of a purely unstable operator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77200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Example: </a:t>
            </a: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505912" y="1371601"/>
            <a:ext cx="2913170" cy="297490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609600" y="3810000"/>
            <a:ext cx="3462399" cy="631526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562600" y="1371600"/>
            <a:ext cx="2218191" cy="297444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762000" y="2057400"/>
            <a:ext cx="3048000" cy="686212"/>
          </a:xfrm>
          <a:prstGeom prst="rect">
            <a:avLst/>
          </a:prstGeom>
          <a:noFill/>
          <a:ln/>
          <a:effectLst/>
        </p:spPr>
      </p:pic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381000" y="30480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 an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infinite series expansion,</a:t>
            </a:r>
          </a:p>
        </p:txBody>
      </p:sp>
      <p:pic>
        <p:nvPicPr>
          <p:cNvPr id="22" name="Picture 2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590800" y="4800600"/>
            <a:ext cx="5938225" cy="884707"/>
          </a:xfrm>
          <a:prstGeom prst="rect">
            <a:avLst/>
          </a:prstGeom>
          <a:noFill/>
          <a:ln/>
          <a:effectLst/>
        </p:spPr>
      </p:pic>
      <p:sp>
        <p:nvSpPr>
          <p:cNvPr id="23" name="Right Brace 22"/>
          <p:cNvSpPr/>
          <p:nvPr/>
        </p:nvSpPr>
        <p:spPr bwMode="auto">
          <a:xfrm rot="16200000" flipH="1" flipV="1">
            <a:off x="5562600" y="3124200"/>
            <a:ext cx="381000" cy="5715000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00400" y="6172200"/>
            <a:ext cx="4924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infinite dimensional a-causal operator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 bwMode="auto">
          <a:xfrm rot="10800000">
            <a:off x="4191000" y="2438400"/>
            <a:ext cx="7620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105400" y="22098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unstable causal operator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 animBg="1"/>
      <p:bldP spid="24" grpId="0"/>
      <p:bldP spid="2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AC475D-D283-4AA5-94EB-E6F9FCE94EED}" type="slidenum">
              <a:rPr lang="en-US"/>
              <a:pPr/>
              <a:t>67</a:t>
            </a:fld>
            <a:endParaRPr lang="en-U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A-causal BIBO realization of a purely unstable operator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2667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 Thus,  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Can be realized either as: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None/>
            </a:pPr>
            <a:r>
              <a:rPr lang="en-US" sz="2400" dirty="0" smtClean="0"/>
              <a:t> </a:t>
            </a:r>
          </a:p>
          <a:p>
            <a:pPr eaLnBrk="1" hangingPunct="1"/>
            <a:endParaRPr lang="en-US" sz="2400" dirty="0" smtClean="0"/>
          </a:p>
          <a:p>
            <a:pPr eaLnBrk="1" hangingPunct="1">
              <a:lnSpc>
                <a:spcPct val="0"/>
              </a:lnSpc>
            </a:pPr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>
              <a:lnSpc>
                <a:spcPct val="60000"/>
              </a:lnSpc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341632" y="1066800"/>
            <a:ext cx="3627295" cy="753961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524000" y="3048000"/>
            <a:ext cx="4927065" cy="320640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685800" y="4724400"/>
            <a:ext cx="8019460" cy="1145637"/>
          </a:xfrm>
          <a:prstGeom prst="rect">
            <a:avLst/>
          </a:prstGeom>
          <a:noFill/>
          <a:ln/>
          <a:effectLst/>
        </p:spPr>
      </p:pic>
      <p:sp>
        <p:nvSpPr>
          <p:cNvPr id="55304" name="Rectangle 19"/>
          <p:cNvSpPr>
            <a:spLocks noChangeArrowheads="1"/>
          </p:cNvSpPr>
          <p:nvPr/>
        </p:nvSpPr>
        <p:spPr bwMode="auto">
          <a:xfrm>
            <a:off x="7162800" y="2971800"/>
            <a:ext cx="1709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 (unstable) </a:t>
            </a:r>
          </a:p>
        </p:txBody>
      </p:sp>
      <p:sp>
        <p:nvSpPr>
          <p:cNvPr id="55305" name="Rectangle 20"/>
          <p:cNvSpPr>
            <a:spLocks noChangeArrowheads="1"/>
          </p:cNvSpPr>
          <p:nvPr/>
        </p:nvSpPr>
        <p:spPr bwMode="auto">
          <a:xfrm>
            <a:off x="685800" y="38862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or</a:t>
            </a:r>
          </a:p>
        </p:txBody>
      </p:sp>
      <p:sp>
        <p:nvSpPr>
          <p:cNvPr id="55306" name="Rectangle 21"/>
          <p:cNvSpPr>
            <a:spLocks noChangeArrowheads="1"/>
          </p:cNvSpPr>
          <p:nvPr/>
        </p:nvSpPr>
        <p:spPr bwMode="auto">
          <a:xfrm>
            <a:off x="6477000" y="6172200"/>
            <a:ext cx="23743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 dirty="0" smtClean="0">
                <a:latin typeface="Helvetica" pitchFamily="34" charset="0"/>
              </a:rPr>
              <a:t>(a-causal BIBO</a:t>
            </a:r>
            <a:r>
              <a:rPr lang="en-US" i="0" dirty="0">
                <a:latin typeface="Helvetica" pitchFamily="34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4" grpId="0"/>
      <p:bldP spid="55305" grpId="0"/>
      <p:bldP spid="5530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AC475D-D283-4AA5-94EB-E6F9FCE94EED}" type="slidenum">
              <a:rPr lang="en-US"/>
              <a:pPr/>
              <a:t>68</a:t>
            </a:fld>
            <a:endParaRPr lang="en-U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A-causal BIBO </a:t>
            </a:r>
            <a:r>
              <a:rPr lang="en-US" sz="2400" b="1" u="sng" dirty="0" smtClean="0"/>
              <a:t>approximation</a:t>
            </a:r>
            <a:r>
              <a:rPr lang="en-US" sz="2400" dirty="0" smtClean="0"/>
              <a:t> of a purely unstable operator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001000" cy="106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 We will now describe two methods of approximating a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purely unstable operator:  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None/>
            </a:pPr>
            <a:r>
              <a:rPr lang="en-US" sz="2400" dirty="0" smtClean="0"/>
              <a:t> </a:t>
            </a:r>
          </a:p>
          <a:p>
            <a:pPr eaLnBrk="1" hangingPunct="1"/>
            <a:endParaRPr lang="en-US" sz="2400" dirty="0" smtClean="0"/>
          </a:p>
          <a:p>
            <a:pPr eaLnBrk="1" hangingPunct="1">
              <a:lnSpc>
                <a:spcPct val="0"/>
              </a:lnSpc>
            </a:pPr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>
              <a:lnSpc>
                <a:spcPct val="60000"/>
              </a:lnSpc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295400" y="3200400"/>
            <a:ext cx="6430095" cy="599729"/>
          </a:xfrm>
          <a:prstGeom prst="rect">
            <a:avLst/>
          </a:prstGeom>
          <a:noFill/>
          <a:ln/>
          <a:effectLst/>
        </p:spPr>
      </p:pic>
      <p:sp>
        <p:nvSpPr>
          <p:cNvPr id="16" name="Rectangle 15"/>
          <p:cNvSpPr/>
          <p:nvPr/>
        </p:nvSpPr>
        <p:spPr>
          <a:xfrm>
            <a:off x="609600" y="2286000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1)	Truncated  a-casual series expansion: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5800" y="4343400"/>
            <a:ext cx="5943600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ct val="20000"/>
              </a:spcBef>
              <a:buAutoNum type="arabicParenR" startAt="2"/>
            </a:pPr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Zero-phase error </a:t>
            </a:r>
            <a:r>
              <a:rPr lang="en-US" i="0" kern="0" dirty="0" err="1" smtClean="0">
                <a:solidFill>
                  <a:srgbClr val="000000"/>
                </a:solidFill>
                <a:latin typeface="Helvetica"/>
              </a:rPr>
              <a:t>feedforward</a:t>
            </a:r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 operator:</a:t>
            </a:r>
          </a:p>
          <a:p>
            <a:pPr marL="457200" lvl="0" indent="-457200">
              <a:spcBef>
                <a:spcPct val="20000"/>
              </a:spcBef>
            </a:pPr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	(developed by Prof. </a:t>
            </a:r>
            <a:r>
              <a:rPr lang="en-US" i="0" kern="0" dirty="0" err="1" smtClean="0">
                <a:solidFill>
                  <a:srgbClr val="000000"/>
                </a:solidFill>
                <a:latin typeface="Helvetica"/>
              </a:rPr>
              <a:t>Tomizuka</a:t>
            </a:r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)</a:t>
            </a:r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331749" y="5715000"/>
            <a:ext cx="4814593" cy="782609"/>
          </a:xfrm>
          <a:prstGeom prst="rect">
            <a:avLst/>
          </a:prstGeom>
          <a:noFill/>
          <a:ln/>
          <a:effectLst/>
        </p:spPr>
      </p:pic>
      <p:cxnSp>
        <p:nvCxnSpPr>
          <p:cNvPr id="10" name="Straight Arrow Connector 9"/>
          <p:cNvCxnSpPr/>
          <p:nvPr/>
        </p:nvCxnSpPr>
        <p:spPr bwMode="auto">
          <a:xfrm flipH="1">
            <a:off x="6934200" y="5257800"/>
            <a:ext cx="838200" cy="685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696200" y="4800600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Not </a:t>
            </a:r>
            <a:r>
              <a:rPr lang="en-US" dirty="0" smtClean="0">
                <a:latin typeface="+mj-lt"/>
              </a:rPr>
              <a:t>q</a:t>
            </a:r>
            <a:r>
              <a:rPr lang="en-US" i="0" baseline="30000" dirty="0" smtClean="0">
                <a:latin typeface="+mj-lt"/>
              </a:rPr>
              <a:t>-1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AC475D-D283-4AA5-94EB-E6F9FCE94EED}" type="slidenum">
              <a:rPr lang="en-US"/>
              <a:pPr/>
              <a:t>69</a:t>
            </a:fld>
            <a:endParaRPr lang="en-U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Example: realizing 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848600" cy="91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 Let, 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None/>
            </a:pPr>
            <a:r>
              <a:rPr lang="en-US" sz="2400" dirty="0" smtClean="0"/>
              <a:t> </a:t>
            </a:r>
          </a:p>
          <a:p>
            <a:pPr eaLnBrk="1" hangingPunct="1"/>
            <a:endParaRPr lang="en-US" sz="2400" dirty="0" smtClean="0"/>
          </a:p>
          <a:p>
            <a:pPr eaLnBrk="1" hangingPunct="1">
              <a:lnSpc>
                <a:spcPct val="0"/>
              </a:lnSpc>
            </a:pPr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>
              <a:lnSpc>
                <a:spcPct val="60000"/>
              </a:lnSpc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828800" y="1219200"/>
            <a:ext cx="3124200" cy="319040"/>
          </a:xfrm>
          <a:prstGeom prst="rect">
            <a:avLst/>
          </a:prstGeom>
          <a:noFill/>
          <a:ln/>
          <a:effectLst/>
        </p:spPr>
      </p:pic>
      <p:sp>
        <p:nvSpPr>
          <p:cNvPr id="12" name="Rectangle 11"/>
          <p:cNvSpPr/>
          <p:nvPr/>
        </p:nvSpPr>
        <p:spPr>
          <a:xfrm>
            <a:off x="609600" y="2362200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1)	Truncated  a-casual series expansion:</a:t>
            </a: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609600" y="3352800"/>
            <a:ext cx="7472175" cy="482959"/>
          </a:xfrm>
          <a:prstGeom prst="rect">
            <a:avLst/>
          </a:prstGeom>
          <a:noFill/>
          <a:ln/>
          <a:effectLst/>
        </p:spPr>
      </p:pic>
      <p:sp>
        <p:nvSpPr>
          <p:cNvPr id="22" name="Rectangle 21"/>
          <p:cNvSpPr/>
          <p:nvPr/>
        </p:nvSpPr>
        <p:spPr>
          <a:xfrm>
            <a:off x="762000" y="4572000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ct val="20000"/>
              </a:spcBef>
              <a:buAutoNum type="arabicParenR" startAt="2"/>
            </a:pPr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Zero-phase error </a:t>
            </a:r>
            <a:r>
              <a:rPr lang="en-US" i="0" kern="0" dirty="0" err="1" smtClean="0">
                <a:solidFill>
                  <a:srgbClr val="000000"/>
                </a:solidFill>
                <a:latin typeface="Helvetica"/>
              </a:rPr>
              <a:t>feedforward</a:t>
            </a:r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 operator:</a:t>
            </a:r>
          </a:p>
        </p:txBody>
      </p:sp>
      <p:pic>
        <p:nvPicPr>
          <p:cNvPr id="25" name="Picture 2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836059" y="5410200"/>
            <a:ext cx="5080831" cy="782666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096000" y="304800"/>
            <a:ext cx="1703452" cy="528749"/>
          </a:xfrm>
          <a:prstGeom prst="rect">
            <a:avLst/>
          </a:prstGeom>
          <a:noFill/>
          <a:ln/>
          <a:effectLst/>
        </p:spPr>
      </p:pic>
      <p:cxnSp>
        <p:nvCxnSpPr>
          <p:cNvPr id="13" name="Straight Arrow Connector 12"/>
          <p:cNvCxnSpPr/>
          <p:nvPr/>
        </p:nvCxnSpPr>
        <p:spPr bwMode="auto">
          <a:xfrm flipH="1">
            <a:off x="6745413" y="4953000"/>
            <a:ext cx="838200" cy="685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507413" y="4495800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Not </a:t>
            </a:r>
            <a:r>
              <a:rPr lang="en-US" dirty="0" smtClean="0">
                <a:latin typeface="+mj-lt"/>
              </a:rPr>
              <a:t>q</a:t>
            </a:r>
            <a:r>
              <a:rPr lang="en-US" i="0" baseline="30000" dirty="0" smtClean="0">
                <a:latin typeface="+mj-lt"/>
              </a:rPr>
              <a:t>-1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8B775E-C2A5-46E5-9226-A6B7DD45F7FC}" type="slidenum">
              <a:rPr lang="en-US"/>
              <a:pPr/>
              <a:t>7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SISO ARMA models  </a:t>
            </a: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752600" y="1295400"/>
            <a:ext cx="5435575" cy="454874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685800" y="4419600"/>
            <a:ext cx="7295097" cy="386642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133600" y="5257800"/>
            <a:ext cx="5689317" cy="386642"/>
          </a:xfrm>
          <a:prstGeom prst="rect">
            <a:avLst/>
          </a:prstGeom>
          <a:noFill/>
          <a:ln/>
          <a:effectLst/>
        </p:spPr>
      </p:pic>
      <p:cxnSp>
        <p:nvCxnSpPr>
          <p:cNvPr id="8" name="Straight Connector 7"/>
          <p:cNvCxnSpPr/>
          <p:nvPr/>
        </p:nvCxnSpPr>
        <p:spPr bwMode="auto">
          <a:xfrm>
            <a:off x="4343400" y="1905000"/>
            <a:ext cx="1981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1752600" y="1905000"/>
            <a:ext cx="1295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371600" y="2362200"/>
            <a:ext cx="2462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accent2"/>
                </a:solidFill>
                <a:latin typeface="+mj-lt"/>
              </a:rPr>
              <a:t>Auto-Regressive</a:t>
            </a:r>
            <a:endParaRPr lang="en-US" i="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91000" y="2362200"/>
            <a:ext cx="2388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rgbClr val="FF0000"/>
                </a:solidFill>
                <a:latin typeface="+mj-lt"/>
              </a:rPr>
              <a:t>Moving Average</a:t>
            </a:r>
            <a:endParaRPr lang="en-US" i="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3886200" y="3124200"/>
            <a:ext cx="609600" cy="762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619F86-6536-434B-A906-7EC38C8401F3}" type="slidenum">
              <a:rPr lang="en-US"/>
              <a:pPr/>
              <a:t>70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Zero-phase error tracking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676400"/>
          </a:xfrm>
        </p:spPr>
        <p:txBody>
          <a:bodyPr/>
          <a:lstStyle/>
          <a:p>
            <a:pPr eaLnBrk="1" hangingPunct="1">
              <a:buNone/>
            </a:pPr>
            <a:r>
              <a:rPr lang="en-US" sz="2400" dirty="0" smtClean="0"/>
              <a:t>One of the most popular </a:t>
            </a:r>
            <a:r>
              <a:rPr lang="en-US" sz="2400" dirty="0" err="1" smtClean="0"/>
              <a:t>feedforward</a:t>
            </a:r>
            <a:r>
              <a:rPr lang="en-US" sz="2400" dirty="0" smtClean="0"/>
              <a:t> techniques for systems with unstable zeros.</a:t>
            </a:r>
          </a:p>
          <a:p>
            <a:pPr eaLnBrk="1" hangingPunct="1"/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590938" y="2286000"/>
            <a:ext cx="4094857" cy="684902"/>
          </a:xfrm>
          <a:prstGeom prst="rect">
            <a:avLst/>
          </a:prstGeom>
          <a:noFill/>
          <a:ln/>
          <a:effectLst/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3505200"/>
            <a:ext cx="777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Define the zero-phase operator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600200" y="4419600"/>
            <a:ext cx="5539832" cy="578070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581400" y="5334000"/>
            <a:ext cx="2697807" cy="83535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819962-E03A-4DDA-8FE4-5BAF093A8C2B}" type="slidenum">
              <a:rPr lang="en-US"/>
              <a:pPr/>
              <a:t>71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Zero-phase error transfer function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A-causal zero-phase transfer function:</a:t>
            </a:r>
            <a:r>
              <a:rPr lang="en-US" b="1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Properties: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 It has zero-phase, i.e. 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It has unity dc gain, i.e.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</p:txBody>
      </p:sp>
      <p:pic>
        <p:nvPicPr>
          <p:cNvPr id="34821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81200" y="2057400"/>
            <a:ext cx="4560888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2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29200" y="4419600"/>
            <a:ext cx="3709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3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0" y="5791200"/>
            <a:ext cx="2554288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AC475D-D283-4AA5-94EB-E6F9FCE94EED}" type="slidenum">
              <a:rPr lang="en-US"/>
              <a:pPr/>
              <a:t>72</a:t>
            </a:fld>
            <a:endParaRPr lang="en-U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Example: realizing 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848600" cy="91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 Let, 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None/>
            </a:pPr>
            <a:r>
              <a:rPr lang="en-US" sz="2400" dirty="0" smtClean="0"/>
              <a:t> </a:t>
            </a:r>
          </a:p>
          <a:p>
            <a:pPr eaLnBrk="1" hangingPunct="1"/>
            <a:endParaRPr lang="en-US" sz="2400" dirty="0" smtClean="0"/>
          </a:p>
          <a:p>
            <a:pPr eaLnBrk="1" hangingPunct="1">
              <a:lnSpc>
                <a:spcPct val="0"/>
              </a:lnSpc>
            </a:pPr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>
              <a:lnSpc>
                <a:spcPct val="60000"/>
              </a:lnSpc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828800" y="1219200"/>
            <a:ext cx="3124200" cy="319040"/>
          </a:xfrm>
          <a:prstGeom prst="rect">
            <a:avLst/>
          </a:prstGeom>
          <a:noFill/>
          <a:ln/>
          <a:effectLst/>
        </p:spPr>
      </p:pic>
      <p:sp>
        <p:nvSpPr>
          <p:cNvPr id="22" name="Rectangle 21"/>
          <p:cNvSpPr/>
          <p:nvPr/>
        </p:nvSpPr>
        <p:spPr>
          <a:xfrm>
            <a:off x="609600" y="1981200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Zero-phase </a:t>
            </a:r>
            <a:r>
              <a:rPr lang="en-US" i="0" kern="0" dirty="0" err="1" smtClean="0">
                <a:solidFill>
                  <a:srgbClr val="000000"/>
                </a:solidFill>
                <a:latin typeface="Helvetica"/>
              </a:rPr>
              <a:t>feedforward</a:t>
            </a:r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:</a:t>
            </a:r>
          </a:p>
        </p:txBody>
      </p:sp>
      <p:pic>
        <p:nvPicPr>
          <p:cNvPr id="25" name="Picture 2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029200" y="1981200"/>
            <a:ext cx="3802741" cy="585785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6096000" y="304800"/>
            <a:ext cx="1703452" cy="528749"/>
          </a:xfrm>
          <a:prstGeom prst="rect">
            <a:avLst/>
          </a:prstGeom>
          <a:noFill/>
          <a:ln/>
          <a:effectLst/>
        </p:spPr>
      </p:pic>
      <p:sp>
        <p:nvSpPr>
          <p:cNvPr id="13" name="Rectangle 12"/>
          <p:cNvSpPr/>
          <p:nvPr/>
        </p:nvSpPr>
        <p:spPr>
          <a:xfrm>
            <a:off x="762000" y="2971800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Zero-phase  transfer function:</a:t>
            </a: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04800" y="4419600"/>
            <a:ext cx="3886200" cy="543441"/>
          </a:xfrm>
          <a:prstGeom prst="rect">
            <a:avLst/>
          </a:prstGeom>
          <a:noFill/>
          <a:ln/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267200" y="3200400"/>
            <a:ext cx="4876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80257C-8D2A-4C78-884F-4AE58AF8FC31}" type="slidenum">
              <a:rPr lang="en-US"/>
              <a:pPr/>
              <a:t>73</a:t>
            </a:fld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Sinusoidal zero-phase error tracking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848600" cy="1066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400" dirty="0" smtClean="0"/>
              <a:t>If </a:t>
            </a:r>
            <a:r>
              <a:rPr lang="en-US" i="1" dirty="0" smtClean="0">
                <a:latin typeface="Century Schoolbook" pitchFamily="18" charset="0"/>
              </a:rPr>
              <a:t>y</a:t>
            </a:r>
            <a:r>
              <a:rPr lang="en-US" i="1" baseline="-25000" dirty="0" smtClean="0">
                <a:latin typeface="Century Schoolbook" pitchFamily="18" charset="0"/>
              </a:rPr>
              <a:t>d</a:t>
            </a:r>
            <a:r>
              <a:rPr lang="en-US" i="1" dirty="0" smtClean="0">
                <a:latin typeface="Century Schoolbook" pitchFamily="18" charset="0"/>
              </a:rPr>
              <a:t>(k)</a:t>
            </a:r>
            <a:r>
              <a:rPr lang="en-US" sz="2400" dirty="0" smtClean="0"/>
              <a:t> is a sinusoidal, there will be no phase shift between </a:t>
            </a:r>
            <a:r>
              <a:rPr lang="en-US" i="1" dirty="0" smtClean="0">
                <a:latin typeface="Century Schoolbook" pitchFamily="18" charset="0"/>
              </a:rPr>
              <a:t>y</a:t>
            </a:r>
            <a:r>
              <a:rPr lang="en-US" i="1" baseline="-25000" dirty="0" smtClean="0">
                <a:latin typeface="Century Schoolbook" pitchFamily="18" charset="0"/>
              </a:rPr>
              <a:t>d</a:t>
            </a:r>
            <a:r>
              <a:rPr lang="en-US" i="1" dirty="0" smtClean="0">
                <a:latin typeface="Century Schoolbook" pitchFamily="18" charset="0"/>
              </a:rPr>
              <a:t>(k)</a:t>
            </a:r>
            <a:r>
              <a:rPr lang="en-US" sz="2400" dirty="0" smtClean="0"/>
              <a:t> and </a:t>
            </a:r>
            <a:r>
              <a:rPr lang="en-US" sz="2400" i="1" dirty="0" smtClean="0">
                <a:latin typeface="Century Schoolbook" pitchFamily="18" charset="0"/>
              </a:rPr>
              <a:t>y(k)</a:t>
            </a:r>
            <a:endParaRPr lang="en-US" sz="2400" dirty="0" smtClean="0"/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sz="2400" dirty="0" smtClean="0"/>
          </a:p>
        </p:txBody>
      </p:sp>
      <p:pic>
        <p:nvPicPr>
          <p:cNvPr id="35846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2286000"/>
            <a:ext cx="4319588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3200400"/>
            <a:ext cx="680185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1600" y="1295400"/>
            <a:ext cx="6248400" cy="170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1FD3A0-207F-46CC-9E82-A466734AF359}" type="slidenum">
              <a:rPr lang="en-US"/>
              <a:pPr/>
              <a:t>74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Zero-phase error </a:t>
            </a:r>
            <a:r>
              <a:rPr lang="en-US" dirty="0" err="1" smtClean="0"/>
              <a:t>feedforward</a:t>
            </a:r>
            <a:endParaRPr lang="en-US" dirty="0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36870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3000" y="2514600"/>
            <a:ext cx="21875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ight Brace 11"/>
          <p:cNvSpPr/>
          <p:nvPr/>
        </p:nvSpPr>
        <p:spPr bwMode="auto">
          <a:xfrm rot="5400000">
            <a:off x="5181600" y="914400"/>
            <a:ext cx="457200" cy="4572000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572000" y="3581400"/>
            <a:ext cx="1524000" cy="690098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820753" y="5257800"/>
            <a:ext cx="4994387" cy="787268"/>
          </a:xfrm>
          <a:prstGeom prst="rect">
            <a:avLst/>
          </a:prstGeom>
          <a:noFill/>
          <a:ln/>
          <a:effectLst/>
        </p:spPr>
      </p:pic>
      <p:sp>
        <p:nvSpPr>
          <p:cNvPr id="16" name="Rectangle 15"/>
          <p:cNvSpPr/>
          <p:nvPr/>
        </p:nvSpPr>
        <p:spPr bwMode="auto">
          <a:xfrm>
            <a:off x="1066800" y="4953000"/>
            <a:ext cx="6781800" cy="1524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1295400"/>
            <a:ext cx="6248400" cy="170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1FD3A0-207F-46CC-9E82-A466734AF359}" type="slidenum">
              <a:rPr lang="en-US"/>
              <a:pPr/>
              <a:t>75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Zero-phase error </a:t>
            </a:r>
            <a:r>
              <a:rPr lang="en-US" dirty="0" err="1" smtClean="0"/>
              <a:t>feedforward</a:t>
            </a:r>
            <a:endParaRPr lang="en-US" dirty="0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1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0" y="4419600"/>
            <a:ext cx="4319588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66800" y="3505200"/>
            <a:ext cx="3302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Closed-loop dynamics: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8B775E-C2A5-46E5-9226-A6B7DD45F7FC}" type="slidenum">
              <a:rPr lang="en-US"/>
              <a:pPr/>
              <a:t>8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SISO ARMA models with persistent disturbances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SISO ARMA model with disturbance 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838200" y="3429000"/>
            <a:ext cx="8153400" cy="293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0" dirty="0">
                <a:latin typeface="Helvetica" pitchFamily="34" charset="0"/>
              </a:rPr>
              <a:t>Where all inputs and outputs are scalars:</a:t>
            </a:r>
          </a:p>
          <a:p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 dirty="0">
                <a:latin typeface="Helvetica" pitchFamily="34" charset="0"/>
              </a:rPr>
              <a:t>                   control input  </a:t>
            </a:r>
          </a:p>
          <a:p>
            <a:pPr>
              <a:buFontTx/>
              <a:buChar char="•"/>
            </a:pPr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 dirty="0">
                <a:latin typeface="Helvetica" pitchFamily="34" charset="0"/>
              </a:rPr>
              <a:t>                  </a:t>
            </a:r>
            <a:r>
              <a:rPr lang="en-US" sz="2000" i="0" dirty="0" smtClean="0">
                <a:latin typeface="Helvetica" pitchFamily="34" charset="0"/>
              </a:rPr>
              <a:t>persistent (deterministic) but </a:t>
            </a:r>
            <a:r>
              <a:rPr lang="en-US" sz="2000" i="0" dirty="0">
                <a:latin typeface="Helvetica" pitchFamily="34" charset="0"/>
              </a:rPr>
              <a:t>unknown disturbance</a:t>
            </a:r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 dirty="0">
                <a:latin typeface="Helvetica" pitchFamily="34" charset="0"/>
              </a:rPr>
              <a:t> 	         output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pic>
        <p:nvPicPr>
          <p:cNvPr id="3078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95400" y="4191000"/>
            <a:ext cx="83661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95400" y="4876800"/>
            <a:ext cx="795338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95400" y="5638800"/>
            <a:ext cx="8159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1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49338" y="2201863"/>
            <a:ext cx="7035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943DF0-D360-4BFF-9CAA-60C6576B3176}" type="slidenum">
              <a:rPr lang="en-US"/>
              <a:pPr/>
              <a:t>9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Deterministic SISO ARMA models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495300" y="2514600"/>
            <a:ext cx="8153400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Where polynomials: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4102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54100" y="1447800"/>
            <a:ext cx="7035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6800" y="3429000"/>
            <a:ext cx="5913438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4" name="Rectangle 13"/>
          <p:cNvSpPr>
            <a:spLocks noChangeArrowheads="1"/>
          </p:cNvSpPr>
          <p:nvPr/>
        </p:nvSpPr>
        <p:spPr bwMode="auto">
          <a:xfrm>
            <a:off x="609600" y="5410200"/>
            <a:ext cx="7083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are co-prime and   </a:t>
            </a:r>
            <a:r>
              <a:rPr lang="en-US" sz="3200" i="0">
                <a:latin typeface="Helvetica" pitchFamily="34" charset="0"/>
              </a:rPr>
              <a:t>d</a:t>
            </a:r>
            <a:r>
              <a:rPr lang="en-US" i="0">
                <a:latin typeface="Helvetica" pitchFamily="34" charset="0"/>
              </a:rPr>
              <a:t>  is the </a:t>
            </a:r>
            <a:r>
              <a:rPr lang="en-US" b="1">
                <a:latin typeface="Helvetica" pitchFamily="34" charset="0"/>
              </a:rPr>
              <a:t>known</a:t>
            </a:r>
            <a:r>
              <a:rPr lang="en-US" i="0">
                <a:latin typeface="Helvetica" pitchFamily="34" charset="0"/>
              </a:rPr>
              <a:t> pure time delay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amsmath}&#10;\begin{document}&#10;\input{me232_eq}&#10;\input{cm_def}&#10;&#10;&#10;\end{document}&#10;"/>
  <p:tag name="TEX2PS" val="latex $(base).tex; dvips -D $(res) -E -o $(base).ps $(base).dvi"/>
  <p:tag name="TEX2PSBATCH" val="latex --interaction=nonstopmode $(base).tex; dvips -D $(res) -E -o $(base).ps $(base).dvi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1"/>
  <p:tag name="DEFAULTFONTSIZE" val="10"/>
  <p:tag name="DEFAULTWIDTH" val="348"/>
  <p:tag name="DEFAULTHEIGHT" val="5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Y(z) = \left [ C  (z I - A )^{-1} B + D   \right ] \, U(z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2"/>
  <p:tag name="PICTUREFILESIZE" val="1536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r(k) + \Big( \qquad \Big) d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1"/>
  <p:tag name="PICTUREFILESIZE" val="54586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y(k) = \frac{q^{-\rm{d}} B^s(q^{-1}) B^u(q^{-1})}{B^s(q^{-1}) A_c'(q^{-1})}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0"/>
  <p:tag name="PICTUREFILESIZE" val="2310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r(k) + \Big( \qquad \Big) d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1"/>
  <p:tag name="PICTUREFILESIZE" val="54586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2}&#10;\addtocounter{equation}{-1}&#10;&#10;$B^s(q^{-1}) A_c'(q^{-1}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70"/>
  <p:tag name="PICTUREFILESIZE" val="2966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2}&#10;\addtocounter{equation}{-1}&#10;&#10;$A_c(q^{-1}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5"/>
  <p:tag name="PICTUREFILESIZE" val="1526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 = \frac{\qmd B(\qin)}  &#10;{ A(\qin) R(\qin)  + \qmd B(\qin) S(\qin) }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8"/>
  <p:tag name="PICTUREFILESIZE" val="2445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12em}}_{A_c(\qin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0"/>
  <p:tag name="PICTUREFILESIZE" val="634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y(k)  template TPT1  env TPENV1  fore 0  back 16777215  eqnno 1"/>
  <p:tag name="FILENAME" val="TP_tmp"/>
  <p:tag name="ORIGWIDTH" val="21"/>
  <p:tag name="PICTUREFILESIZE" val="2468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r(k) + \Big( \qquad \Big) d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1"/>
  <p:tag name="PICTUREFILESIZE" val="54586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  A(\qin) R(\qin)  + \qmd B(\qin) S(\qin) = A_c(\qin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8"/>
  <p:tag name="PICTUREFILESIZE" val="1992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B^*(z) &amp;=&amp; C Adj\{ (sI-A)\} B + D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2"/>
  <p:tag name="PICTUREFILESIZE" val="1526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9"/>
  <p:tag name="PICTUREFILESIZE" val="375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B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7"/>
  <p:tag name="PICTUREFILESIZE" val="406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A(\qin) &amp;=&amp;  1 + \a_1 \qin + \cdots + \a_n q^{-n} \\[.75em]&#10;\B(\qin) &amp;=&amp;   \b_o + \b_1 \qin + \cdots + \b_{m } q^{-m}&#10;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66"/>
  <p:tag name="BOXFONT" val="10"/>
  <p:tag name="BOXWRAP" val="False"/>
  <p:tag name="WORKAROUNDTRANSPARENCYBUG" val="False"/>
  <p:tag name="BITMAPFORMAT" val="pngmono"/>
  <p:tag name="DEBUGINTERACTIVE" val="True"/>
  <p:tag name="ORIGWIDTH" val="369"/>
  <p:tag name="PICTUREFILESIZE" val="2686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C(\qin) &amp;=&amp;  1 + \c_1 \qin + \cdots + \c_\nc q^{-\nc} \eeqns&#10;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66"/>
  <p:tag name="BOXFONT" val="10"/>
  <p:tag name="BOXWRAP" val="False"/>
  <p:tag name="WORKAROUNDTRANSPARENCYBUG" val="False"/>
  <p:tag name="BITMAPFORMAT" val="pngmono"/>
  <p:tag name="DEBUGINTERACTIVE" val="True"/>
  <p:tag name="ORIGWIDTH" val="363"/>
  <p:tag name="PICTUREFILESIZE" val="1200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Ccal(\qin) = \Acal(\qin)\, \R(\qin) + \qin \, \Bcal(\qin) \S(\qin)\\\nonumber&#10;\eeqns&#10;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66"/>
  <p:tag name="BOXFONT" val="10"/>
  <p:tag name="BOXWRAP" val="False"/>
  <p:tag name="WORKAROUNDTRANSPARENCYBUG" val="False"/>
  <p:tag name="BITMAPFORMAT" val="pngmono"/>
  <p:tag name="DEBUGINTERACTIVE" val="True"/>
  <p:tag name="ORIGWIDTH" val="445"/>
  <p:tag name="PICTUREFILESIZE" val="18388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R(\qin) &amp;=&amp; 1 + r_1 \qin + \cdots + r_{m} \,q^{- m } &#10;\nonumber \\[.75em]&#10;\S(\qin) &amp;=&amp; s_o + \cdots + s_{n_s }\,q^{- n_s  }&#10;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66"/>
  <p:tag name="BOXFONT" val="10"/>
  <p:tag name="BOXWRAP" val="False"/>
  <p:tag name="WORKAROUNDTRANSPARENCYBUG" val="False"/>
  <p:tag name="BITMAPFORMAT" val="pngmono"/>
  <p:tag name="DEBUGINTERACTIVE" val="True"/>
  <p:tag name="ORIGWIDTH" val="369"/>
  <p:tag name="PICTUREFILESIZE" val="25346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B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7"/>
  <p:tag name="PICTUREFILESIZE" val="406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qi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"/>
  <p:tag name="PICTUREFILESIZE" val="115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Ccal(\qin) = \Acal(\qin)\, \R(\qin) + \qin \, \Bcal(\qin) \S(\qin)\\\nonumber&#10;\eeqns&#10;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66"/>
  <p:tag name="BOXFONT" val="10"/>
  <p:tag name="BOXWRAP" val="False"/>
  <p:tag name="WORKAROUNDTRANSPARENCYBUG" val="False"/>
  <p:tag name="BITMAPFORMAT" val="pngmono"/>
  <p:tag name="DEBUGINTERACTIVE" val="True"/>
  <p:tag name="ORIGWIDTH" val="445"/>
  <p:tag name="PICTUREFILESIZE" val="18388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_c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0"/>
  <p:tag name="PICTUREFILESIZE" val="13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d = n - m \ge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8"/>
  <p:tag name="PICTUREFILESIZE" val="520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 + m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0"/>
  <p:tag name="PICTUREFILESIZE" val="2249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1 + m + n_s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7"/>
  <p:tag name="PICTUREFILESIZE" val="3558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_s  = \max \{ n - 1 , n_c - m -1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78"/>
  <p:tag name="PICTUREFILESIZE" val="1031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qi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"/>
  <p:tag name="PICTUREFILESIZE" val="115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Ccal(\qin) = \Acal(\qin)\, \R(\qin) + \qin \, \Bcal(\qin) \S(\qin)\\\nonumber&#10;\eeqns&#10;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66"/>
  <p:tag name="BOXFONT" val="10"/>
  <p:tag name="BOXWRAP" val="False"/>
  <p:tag name="WORKAROUNDTRANSPARENCYBUG" val="False"/>
  <p:tag name="BITMAPFORMAT" val="pngmono"/>
  <p:tag name="DEBUGINTERACTIVE" val="True"/>
  <p:tag name="ORIGWIDTH" val="445"/>
  <p:tag name="PICTUREFILESIZE" val="18388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D\; \mat{r_1 \\ r_2 \\\vdots \\  r_{m } \\ s_o \\ \vdots \\ s_{n_s}}&#10;=&#10;\mat{c_1 \\ c_2 \\\vdots \\   c_{nc}  \\ 0  \\ \vdots \\ 0} -&#10;\mat{a_1 \\ a_2 \\\vdots \\  a_{n} \\ 0 \\ \vdots \\ 0}&#10;\eeqns&#10;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66"/>
  <p:tag name="BOXFONT" val="10"/>
  <p:tag name="BOXWRAP" val="False"/>
  <p:tag name="WORKAROUNDTRANSPARENCYBUG" val="False"/>
  <p:tag name="BITMAPFORMAT" val="pngmono"/>
  <p:tag name="DEBUGINTERACTIVE" val="True"/>
  <p:tag name="ORIGWIDTH" val="273"/>
  <p:tag name="PICTUREFILESIZE" val="31976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barray{q^{-1}   \\ q^{-2} \\  \vdots \\  \vdots  \\ \vdots  \\ \vdots \\ q^{-(n_s+m+1)}}&#10;\eeqns&#10;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66"/>
  <p:tag name="BOXFONT" val="10"/>
  <p:tag name="BOXWRAP" val="False"/>
  <p:tag name="WORKAROUNDTRANSPARENCYBUG" val="False"/>
  <p:tag name="BITMAPFORMAT" val="pngmono"/>
  <p:tag name="DEBUGINTERACTIVE" val="True"/>
  <p:tag name="ORIGWIDTH" val="114"/>
  <p:tag name="PICTUREFILESIZE" val="1146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D \in \R^{(n_s+1+m) \times (n_s+1+m)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57"/>
  <p:tag name="PICTUREFILESIZE" val="11835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D =&#10;\mat{&#10;1 &amp; 0 &amp; 0 &amp; \cdots &amp; 0 &amp; b_0 &amp; 0 &amp; 0 &amp; \cdots &amp; 0 \\&#10;a_1 &amp; 1 &amp; 0 &amp; \cdots &amp; 0 &amp; b_1 &amp; b_0 &amp; 0 &amp; \cdots &amp; 0 \\&#10;a_2 &amp; a_1 &amp; 1 &amp; \cdots &amp; 0 &amp; b_2 &amp; b_1 &amp; b_0 &amp; \cdots &amp; 0 \\&#10;\vdots &amp; \vdots &amp; \vdots &amp; \vdots &amp; \vdots &amp; \vdots &amp; \vdots &amp; \vdots &amp; \vdots &amp; \vdots \\&#10;a_{n-1} &amp; a_{n-2} &amp; a_{n-3} &amp; \cdots &amp; 1 &amp; b_{m} &amp; b_{m-1} &amp; b_{m-2} &amp; \cdots &amp; b_o \\&#10;a_{n} &amp; a_{n-1} &amp; a_{n-2} &amp; \cdots &amp; a_1 &amp; 0 &amp; b_{m} &amp; b_{m-1} &amp; \cdots &amp; b_1 \\&#10;    0 &amp; a_{n}   &amp; a_{n-1} &amp; \cdots &amp; a_2 &amp; 0 &amp;     0    &amp; b_{m} &amp; \cdots &amp; b_2 \\&#10;    0 &amp;    0    &amp; a_{n}   &amp; \cdots &amp; a_3 &amp; 0 &amp;     0    &amp;   0     &amp; \cdots &amp; b_3 \\&#10;\vdots &amp; \vdots &amp; \vdots &amp; \vdots &amp; \vdots &amp; \vdots &amp; \vdots &amp; \vdots &amp; \vdots &amp; \vdots \\&#10;    0 &amp;    0    &amp;   \cdots   &amp;  0 &amp; a_n   &amp; 0 &amp;     0    &amp;   0     &amp; \cdots &amp; b_{m} }&#10;\eeqns&#10;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66"/>
  <p:tag name="BOXFONT" val="10"/>
  <p:tag name="BOXWRAP" val="False"/>
  <p:tag name="WORKAROUNDTRANSPARENCYBUG" val="False"/>
  <p:tag name="BITMAPFORMAT" val="pngmono"/>
  <p:tag name="DEBUGINTERACTIVE" val="True"/>
  <p:tag name="ORIGWIDTH" val="591"/>
  <p:tag name="PICTUREFILESIZE" val="104877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D \in \R^{(n_s+1+m) \times (n_s+1+m)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57"/>
  <p:tag name="PICTUREFILESIZE" val="1183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A}(z)  =  z^n + a_1 z^{n-1} + \cdots + a_n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8"/>
  <p:tag name="PICTUREFILESIZE" val="10777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"/>
  <p:tag name="PICTUREFILESIZE" val="1118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_s + 1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1"/>
  <p:tag name="PICTUREFILESIZE" val="1918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$$D = \begin{bmatrix}&#10;\begin{bmatrix}&#10;    1 &amp; 0 &amp; \cdots &amp; 0 \\&#10;    a_1 &amp; 1 &amp; \ddots &amp; \vdots \\&#10;    a_2 &amp; a_1 &amp; \ddots &amp; 0 \\&#10;    \vdots &amp; a_2 &amp; \ddots &amp; 1 \\&#10;    a_{n-1} &amp; \vdots &amp; \ddots &amp; a_1 \\&#10;    a_n &amp; a_{n-1} &amp; \ddots &amp; a_2 \\&#10;    0 &amp; a_n &amp; \ddots &amp; \vdots \\&#10;    \vdots &amp; \ddots &amp; \ddots &amp; a_{n-1} \\&#10;    0 &amp; \cdots &amp; 0 &amp; a_n \\&#10;    0 &amp; \cdots &amp; \cdots &amp; 0 \\&#10;    \vdots &amp; &amp; &amp; \vdots \\&#10;    0 &amp; \cdots &amp; \cdots &amp; 0&#10;\end{bmatrix} &amp; \begin{bmatrix}&#10;    b_0 &amp; 0 &amp; \cdots &amp; 0 &amp; 0 \\&#10;    b_1 &amp; b_0 &amp; \ddots &amp; \vdots &amp; \vdots \\&#10;    \vdots &amp; b_1 &amp; \ddots &amp; 0 &amp; 0 \\&#10;    b_{m-1} &amp; \vdots &amp; \ddots &amp; b_0 &amp; 0 \\&#10;    b_m &amp; b_{m-1} &amp; \ddots &amp; b_1 &amp; b_0 \\&#10;    0 &amp; b_m &amp; \ddots &amp; \vdots &amp; b_1 \\&#10;    0 &amp; 0 &amp; \ddots &amp; b_{m-1} &amp; \vdots \\&#10;    \vdots &amp; \vdots &amp; \ddots &amp; b_m &amp; b_{m-1} \\&#10;    0 &amp; 0 &amp; \ddots &amp; 0 &amp; b_m&#10;\end{bmatrix} \end{bmatrix}&#10;$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16"/>
  <p:tag name="PICTUREFILESIZE" val="45947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"/>
  <p:tag name="PICTUREFILESIZE" val="1118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_s + 1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1"/>
  <p:tag name="PICTUREFILESIZE" val="1918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$$D = \begin{bmatrix}&#10;\begin{bmatrix}&#10;    1 &amp; 0 &amp; \cdots &amp; 0 \\&#10;    a_1 &amp; 1 &amp; \ddots &amp; \vdots \\&#10;    a_2 &amp; a_1 &amp; \ddots &amp; 0 \\&#10;    \vdots &amp; a_2 &amp; \ddots &amp; 1 \\&#10;    a_{n-1} &amp; \vdots &amp; \ddots &amp; a_1 \\&#10;    a_n &amp; a_{n-1} &amp; \ddots &amp; a_2 \\&#10;    0 &amp; a_n &amp; \ddots &amp; \vdots \\&#10;    \vdots &amp; \ddots &amp; \ddots &amp; a_{n-1} \\&#10;    0 &amp; \cdots &amp; 0 &amp; a_n \\&#10;    0 &amp; \cdots &amp; \cdots &amp; 0 \\&#10;    \vdots &amp; &amp; &amp; \vdots \\&#10;    0 &amp; \cdots &amp; \cdots &amp; 0&#10;\end{bmatrix} &amp; \begin{bmatrix}&#10;    b_0 &amp; 0 &amp; \cdots &amp; 0 &amp; 0 \\&#10;    b_1 &amp; b_0 &amp; \ddots &amp; \vdots &amp; \vdots \\&#10;    \vdots &amp; b_1 &amp; \ddots &amp; 0 &amp; 0 \\&#10;    b_{m-1} &amp; \vdots &amp; \ddots &amp; b_0 &amp; 0 \\&#10;    b_m &amp; b_{m-1} &amp; \ddots &amp; b_1 &amp; b_0 \\&#10;    0 &amp; b_m &amp; \ddots &amp; \vdots &amp; b_1 \\&#10;    0 &amp; 0 &amp; \ddots &amp; b_{m-1} &amp; \vdots \\&#10;    \vdots &amp; \vdots &amp; \ddots &amp; b_m &amp; b_{m-1} \\&#10;    0 &amp; 0 &amp; \ddots &amp; 0 &amp; b_m&#10;\end{bmatrix} \end{bmatrix}&#10;$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16"/>
  <p:tag name="PICTUREFILESIZE" val="45947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9"/>
  <p:tag name="PICTUREFILESIZE" val="375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qin \, \B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05"/>
  <p:tag name="PICTUREFILESIZE" val="533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mat{r_1 \\ r_2 \\\vdots \\  r_{m} \\ s_o \\ \vdots \\ s_{n_s}}&#10;= D^{-1} \left \{&#10;\mat{c_1 \\ c_2 \\\vdots \\  c_{nc-1} \\ c_{nc} \\ \vdots \\ 0} -&#10;\mat{a_1 \\ a_2 \\\vdots \\  a_{n} \\ 0 \\ \vdots \\ 0} \right \} \:.&#10;\eeqns&#10;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66"/>
  <p:tag name="BOXFONT" val="10"/>
  <p:tag name="BOXWRAP" val="False"/>
  <p:tag name="WORKAROUNDTRANSPARENCYBUG" val="False"/>
  <p:tag name="BITMAPFORMAT" val="pngmono"/>
  <p:tag name="DEBUGINTERACTIVE" val="True"/>
  <p:tag name="ORIGWIDTH" val="360"/>
  <p:tag name="PICTUREFILESIZE" val="4005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Ccal(\qin) = \Acal(\qin)\, \R(\qin) + \qin \, \Bcal(\qin) \S(\qin)\\\nonumber&#10;\eeqns&#10;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66"/>
  <p:tag name="BOXFONT" val="10"/>
  <p:tag name="BOXWRAP" val="False"/>
  <p:tag name="WORKAROUNDTRANSPARENCYBUG" val="False"/>
  <p:tag name="BITMAPFORMAT" val="pngmono"/>
  <p:tag name="DEBUGINTERACTIVE" val="True"/>
  <p:tag name="ORIGWIDTH" val="445"/>
  <p:tag name="PICTUREFILESIZE" val="1838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&#10;$\bar{B}(z) =  b_o \, z^m + b_1 \, z^{n-1} + \cdots + b_m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9"/>
  <p:tag name="PICTUREFILESIZE" val="1317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Ccal(\qin) = (1 -0.5 \qin)(1 - 0.8 \qin)  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41"/>
  <p:tag name="PICTUREFILESIZE" val="13559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= (1 - 1.3 q^{-1} + 0.4 q^{-2})$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9"/>
  <p:tag name="PICTUREFILESIZE" val="8498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A(\qin) = (1 -  \qin)(1 - 1.2 \qin)  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5"/>
  <p:tag name="PICTUREFILESIZE" val="1116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  = ~(1    -2.2 \qin   + 1.2 q^{-2})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7"/>
  <p:tag name="PICTUREFILESIZE" val="854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B(\qin) = (2 \qin  + 2.4 q^{-2})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7"/>
  <p:tag name="PICTUREFILESIZE" val="1190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R(\qin)  = 1 + r_1 \qin + r_2 q^{-2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1"/>
  <p:tag name="PICTUREFILESIZE" val="1047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S(\qin)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6"/>
  <p:tag name="PICTUREFILESIZE" val="3816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Ccal(\qin) = \Acal(\qin)\, \R(\qin) + \qin \, \Bcal(\qin) \S(\qin)\\\nonumber&#10;\eeqns&#10;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66"/>
  <p:tag name="BOXFONT" val="10"/>
  <p:tag name="BOXWRAP" val="False"/>
  <p:tag name="WORKAROUNDTRANSPARENCYBUG" val="False"/>
  <p:tag name="BITMAPFORMAT" val="pngmono"/>
  <p:tag name="DEBUGINTERACTIVE" val="True"/>
  <p:tag name="ORIGWIDTH" val="445"/>
  <p:tag name="PICTUREFILESIZE" val="18388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_s  = \max \{ n - 1 , n_c - m -1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78"/>
  <p:tag name="PICTUREFILESIZE" val="10315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 = \max \{ 2 - 1 , 2 - 2 -1 \} = 1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8"/>
  <p:tag name="PICTUREFILESIZE" val="843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Y(z) = \frac{\bar{B}(z)}{\bar{A}(z)} U(z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1"/>
  <p:tag name="PICTUREFILESIZE" val="1400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1 - 1.3 q^{-1} + 0.4 q^{-2} = $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0"/>
  <p:tag name="PICTUREFILESIZE" val="7119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(1    -2.2 \qin  + 1.2 q^{-2})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4"/>
  <p:tag name="PICTUREFILESIZE" val="8096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(1 + r_1 \qin + r_2 q^{-2})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6"/>
  <p:tag name="PICTUREFILESIZE" val="731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+ \qin (2 \qin  + 2.4 q^{-2})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1"/>
  <p:tag name="PICTUREFILESIZE" val="855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(s_o + s_1 \qin)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8"/>
  <p:tag name="PICTUREFILESIZE" val="535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underbrace{\hspace{6em}}_{\Ccal(\qin)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0"/>
  <p:tag name="PICTUREFILESIZE" val="527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underbrace{\hspace{6em}}_{\A(\qin)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0"/>
  <p:tag name="PICTUREFILESIZE" val="528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underbrace{\hspace{6em}}_{\B(\qin)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0"/>
  <p:tag name="PICTUREFILESIZE" val="562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underbrace{\hspace{4em}}_{\S(\qin)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1"/>
  <p:tag name="PICTUREFILESIZE" val="5009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underbrace{\hspace{8em}}_{\R(\qin)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0"/>
  <p:tag name="PICTUREFILESIZE" val="580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textrm{d} = n - m \geq 0&#10;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0"/>
  <p:tag name="PICTUREFILESIZE" val="5216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Ccal(\qin) = \Acal(\qin)\, \R(\qin) + \qin \, \Bcal(\qin) \S(\qin)\\\nonumber&#10;\eeqns&#10;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66"/>
  <p:tag name="BOXFONT" val="10"/>
  <p:tag name="BOXWRAP" val="False"/>
  <p:tag name="WORKAROUNDTRANSPARENCYBUG" val="False"/>
  <p:tag name="BITMAPFORMAT" val="pngmono"/>
  <p:tag name="DEBUGINTERACTIVE" val="True"/>
  <p:tag name="ORIGWIDTH" val="445"/>
  <p:tag name="PICTUREFILESIZE" val="18388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mat{&#10;    1     &amp;    0     &amp;    0      &amp;   0\\&#10;   -2.2   &amp;  1  &amp;  2     &amp;     0\\&#10;    1.2  &amp;  -2.2  &amp;   2.4    &amp; 2 \\&#10;         0   &amp; 1.2       &amp;   0 &amp;   2.4 &#10;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2"/>
  <p:tag name="PICTUREFILESIZE" val="1902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mat{r_1 \\ r_2 \\ s_0 \\ s_1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0"/>
  <p:tag name="PICTUREFILESIZE" val="4907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= \mat{-1.3 \\    0.4\\         0   \\      0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5"/>
  <p:tag name="PICTUREFILESIZE" val="696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- \mat{-2.2 \\    1.2\\        0   \\      0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0"/>
  <p:tag name="PICTUREFILESIZE" val="6906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R(\qin)  = 1 + 0.9 \qin + 0.57 q^{-2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5"/>
  <p:tag name="PICTUREFILESIZE" val="12707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S(\qin) = 0.31   -0.28 \qin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4"/>
  <p:tag name="PICTUREFILESIZE" val="1044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 = \frac{1}{R(\qin)} \left [ r(k) - S(\qin) y(k) 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9"/>
  <p:tag name="PICTUREFILESIZE" val="19319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nderbrace{\hspace{6em}}&#10;_{\rm feedforward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50"/>
  <p:tag name="PICTUREFILESIZE" val="666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_d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96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qi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"/>
  <p:tag name="PICTUREFILESIZE" val="1153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r(k) = T(\qin,q)\, y_d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3"/>
  <p:tag name="PICTUREFILESIZE" val="11838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S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5"/>
  <p:tag name="PICTUREFILESIZE" val="3788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R(\qin) = \Rp(\qin)\, \Ad(\qin) \, \Bs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9"/>
  <p:tag name="PICTUREFILESIZE" val="17257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R(\qin),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4"/>
  <p:tag name="PICTUREFILESIZE" val="4025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 (\qin) =   A(\qin)\, R (\qin) + \qmd B (\qin) \, S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5"/>
  <p:tag name="PICTUREFILESIZE" val="2027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Ac(\qin) = \Bs(\qin) \, \Acp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7"/>
  <p:tag name="PICTUREFILESIZE" val="1278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^s(\qin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7"/>
  <p:tag name="PICTUREFILESIZE" val="4305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 (\qin) =   A(\qin)\, R (\qin) + \qmd B (\qin) \, S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5"/>
  <p:tag name="PICTUREFILESIZE" val="2027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Bs(\qin) \, \Acp(\qin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9"/>
  <p:tag name="PICTUREFILESIZE" val="9028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 =   B_s(\qin) A(\qin) A_d(\qin) R^{'}(\qin)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5"/>
  <p:tag name="PICTUREFILESIZE" val="1449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-1) = \qin \, y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9"/>
  <p:tag name="PICTUREFILESIZE" val="900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+ \qmd B^s (\qin) B^u (\qin)\, S(\qin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3"/>
  <p:tag name="PICTUREFILESIZE" val="14344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^s(\qin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7"/>
  <p:tag name="PICTUREFILESIZE" val="4305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 = \Ad(\qin)\, A(\qin)\, R^{'}(\qin) + \qmd B^u(\qin) \, S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53"/>
  <p:tag name="PICTUREFILESIZE" val="2614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R(\qin) = \Rp(\qin)\, \Ad(\qin) \, \Bs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9"/>
  <p:tag name="PICTUREFILESIZE" val="17257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Ac(\qin) = \Bs(\qin) \, \Acp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7"/>
  <p:tag name="PICTUREFILESIZE" val="1278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 = \Ad(\qin)\, A(\qin)\, R^{'}(\qin) + \qmd B^u(\qin) \, S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53"/>
  <p:tag name="PICTUREFILESIZE" val="2614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S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5"/>
  <p:tag name="PICTUREFILESIZE" val="3788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Rp(\qin),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9"/>
  <p:tag name="PICTUREFILESIZE" val="441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R(\qin) = \Rp(\qin)\, \Ad(\qin) \, \Bs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9"/>
  <p:tag name="PICTUREFILESIZE" val="17257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Ac(\qin) = \Bs(\qin) \, \Acp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7"/>
  <p:tag name="PICTUREFILESIZE" val="1278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A(q^{-1}) = q^{-n}\,  \bar{A}(q) = 1 + a_1 q^{-1} + \cdots + a_n q^{-n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51"/>
  <p:tag name="PICTUREFILESIZE" val="16025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 = \Ad(\qin)\, A(\qin)\, R^{'}(\qin) + \qmd B^u(\qin) \, S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53"/>
  <p:tag name="PICTUREFILESIZE" val="26142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Acp(\qin) = \left ( \Ad(\qin)\, A(\qin)\, \right ) \, R^{'}(\qin) 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5"/>
  <p:tag name="PICTUREFILESIZE" val="1814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+ q^{-1} \big( q^{-(\rm{d}-1)} B^u (q^{-1}) \big) S(q^{-1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6"/>
  <p:tag name="PICTUREFILESIZE" val="15297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underbrace{\hspace{3em}}_{\Ccal(\qin)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4694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underbrace{\hspace{7em}}_{\A(\qin)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6"/>
  <p:tag name="PICTUREFILESIZE" val="5439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underbrace{\hspace{6em}}_{\B(\qin)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0"/>
  <p:tag name="PICTUREFILESIZE" val="562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underbrace{\hspace{3em}}_{\S(\qin)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4813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underbrace{\hspace{3em}}_{\R(\qin)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493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 = \Ad(\qin)\, A(\qin)\, R^{'}(\qin) + \qmd B^u(\qin) \, S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53"/>
  <p:tag name="PICTUREFILESIZE" val="26142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R^{'}(\qin) &amp;=&amp; 1 + r^{'}_1 \qin + \cdots + r_{n^{'}_r} \, q^{-n^{'}_r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76"/>
  <p:tag name="PICTUREFILESIZE" val="1420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textrm{d} = n - m&#10;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0"/>
  <p:tag name="PICTUREFILESIZE" val="3249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n^{'}_r = \textrm{d} + m_u -1 &#10;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0"/>
  <p:tag name="PICTUREFILESIZE" val="5845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n_s = \max \{\, n + n_d -1 \,, \, n^{'}_c- \textrm{d}- m_u \,\}&#10;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4"/>
  <p:tag name="PICTUREFILESIZE" val="14010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R(\qin) = \Rp(\qin)\, \Ad(\qin) \, \Bs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9"/>
  <p:tag name="PICTUREFILESIZE" val="17257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_r = n^{'}_r + \nd + m_s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0"/>
  <p:tag name="PICTUREFILESIZE" val="7513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S(\qin) &amp;=&amp; s_o +  s_1 \qin + \cdots + s_{n_s} q^{-n_s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72"/>
  <p:tag name="PICTUREFILESIZE" val="1353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_r = n^{'}_r + \nd + m_s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0"/>
  <p:tag name="PICTUREFILESIZE" val="7513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 = \frac{1}{R(\qin)} \left [ r(k) - S(\qin) y(k) 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9"/>
  <p:tag name="PICTUREFILESIZE" val="19319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n^{'}_r = \textrm{d} + m_u -1 &#10;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0"/>
  <p:tag name="PICTUREFILESIZE" val="5845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n_s = \max \{\, n + n_d -1 \,, \, n^{'}_c- \textrm{d}- m_u \,\}&#10;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4"/>
  <p:tag name="PICTUREFILESIZE" val="14010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d(k) = d(k-1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1"/>
  <p:tag name="PICTUREFILESIZE" val="737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B(q^{-1}) = q^{-m}\,  \bar{B}(q) = b_o + b_1 q^{-1} + \cdots + b_m q^{-m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6"/>
  <p:tag name="PICTUREFILESIZE" val="18427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_d(\qin) = 1 - \qin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1"/>
  <p:tag name="PICTUREFILESIZE" val="6638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A_c^{'}(\qin) = (1 -0.5 \qin)(1 - 0.8 \qin)  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2"/>
  <p:tag name="PICTUREFILESIZE" val="14737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= (1 - 1.3 q^{-1} + 0.4 q^{-2})$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9"/>
  <p:tag name="PICTUREFILESIZE" val="8498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B(\qin) =  (2 + 2.4 \qin)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5"/>
  <p:tag name="PICTUREFILESIZE" val="978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B^u(\qin) =  (2 + 2.4 \qin)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5"/>
  <p:tag name="PICTUREFILESIZE" val="10383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B^s(\qin) =  1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1"/>
  <p:tag name="PICTUREFILESIZE" val="5103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  G(\qin) = \frac{q^{-2}(2 + 2.4 \qin)}{(1 - 1.2 \qin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2"/>
  <p:tag name="PICTUREFILESIZE" val="17718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  G(\qin) = \frac{q^{-d}B(\qin)}{A(\qin)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6"/>
  <p:tag name="PICTUREFILESIZE" val="1498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underbrace{\hspace{3em}}_{G(\qin)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4774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 = \Ad(\qin)\, A(\qin)\, R^{'}(\qin) + \qmd B^u(\qin) \, S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53"/>
  <p:tag name="PICTUREFILESIZE" val="2614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mathcal{Z} \{ q^{-1} y(k) \} = \mathcal{Z} \{ y(k-1) \} = z^{-1} Y(z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4"/>
  <p:tag name="PICTUREFILESIZE" val="18190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(1    -1.3 \qin   0.4 q^{-2}) = 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1"/>
  <p:tag name="PICTUREFILESIZE" val="794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(1    -2.2 \qin  + 1.2 q^{-2})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4"/>
  <p:tag name="PICTUREFILESIZE" val="8096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(1 + r_1^{'} \qin + r_2^{'} q^{-2})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6"/>
  <p:tag name="PICTUREFILESIZE" val="8028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+ q^{-2} (2   + 2.4 \qin)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7"/>
  <p:tag name="PICTUREFILESIZE" val="7607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(s_o + s_1 \qin)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8"/>
  <p:tag name="PICTUREFILESIZE" val="5354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R^{'}(\qin)  = 1 + 0.9 \qin + 0.57 q^{-2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7"/>
  <p:tag name="PICTUREFILESIZE" val="1294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S(\qin) = 0.31   -0.28 \qin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3"/>
  <p:tag name="PICTUREFILESIZE" val="10375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underbrace{\hspace{5em}}_{S(\qin)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6"/>
  <p:tag name="PICTUREFILESIZE" val="5226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underbrace{\hspace{9em}}_{R^{'}(\qin)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5"/>
  <p:tag name="PICTUREFILESIZE" val="5967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underbrace{\hspace{6em}}_{A(\qin)A_d(\qin)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0"/>
  <p:tag name="PICTUREFILESIZE" val="842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mathcal{Z} \{ A(q^{-1}) y(k) \} = A(z^{-1}) Y(z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5"/>
  <p:tag name="PICTUREFILESIZE" val="16424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underbrace{\hspace{5em}}_{B^u(\qin)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6"/>
  <p:tag name="PICTUREFILESIZE" val="5615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R(q^{-1}) = B^s(q^{-1}) A_d(q^{-1}) R^{'}(q^{-1})&#10;$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2"/>
  <p:tag name="PICTUREFILESIZE" val="14489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= (1 - q^{-1}) (1 + 0.9 q^{-1} + 0.57 q^{-2})&#10;$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47"/>
  <p:tag name="PICTUREFILESIZE" val="12987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 = \frac{1}{R(\qin)} \left [ r(k) - S(\qin) y(k) 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9"/>
  <p:tag name="PICTUREFILESIZE" val="19319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R(\qin) = 1    - 0.1 \qin    - 0.33 q^{-2}   - 0.57 q^{-3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0"/>
  <p:tag name="PICTUREFILESIZE" val="1522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S(\qin) = 0.31   -0.28 \qin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3"/>
  <p:tag name="PICTUREFILESIZE" val="10375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r(k) = r(k-1) = 1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3"/>
  <p:tag name="PICTUREFILESIZE" val="720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  G(\qin) = \frac{q^{-2}(2 + 2.4 \qin)}{(1 - 1.2 \qin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2"/>
  <p:tag name="PICTUREFILESIZE" val="17718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underbrace{\hspace{3em}}_{G(\qin)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4774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d(k) = d(k-1)  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1"/>
  <p:tag name="PICTUREFILESIZE" val="737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(\qin) \, y(k ) = \qmd \, B(\qin) &#10; \, u(k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9"/>
  <p:tag name="PICTUREFILESIZE" val="14150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(k) = \frac{\qmd  B^u(\qin) }{A^{'}_c(\qin)}\, r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4"/>
  <p:tag name="PICTUREFILESIZE" val="18447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y(k)  = \frac{\qmd B(\qin)}  &#10;{ A(\qin) R(\qin)  + \qmd B(\qin) S(\qin) }  \,   r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0"/>
  <p:tag name="PICTUREFILESIZE" val="30466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+ ~ \frac{\qmd B(\qin) \, R(\qin)}  &#10;{ A(\qin) R(\qin)  + \qmd B(\qin) S(\qin) }  \,  d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4"/>
  <p:tag name="PICTUREFILESIZE" val="30054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y(k)  =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6"/>
  <p:tag name="PICTUREFILESIZE" val="3610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frac{\qmd B(\qin) \, R(\qin)}  &#10;{ A(\qin) R(\qin)  + \qmd B(\qin) S(\qin) }  \,  d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7"/>
  <p:tag name="PICTUREFILESIZE" val="2926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(\qin) = B^{s}(\qin) \,B^{u}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3"/>
  <p:tag name="PICTUREFILESIZE" val="1132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R(\qin) = \Rp(\qin)\, \Ad(\qin) \, \Bs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9"/>
  <p:tag name="PICTUREFILESIZE" val="17257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y(k)  = \frac{B^s(\qin)}{B^s(\qin)}\, &#10;\frac{\qmd B (\qin) R^{'}(\qin) A_d(\qin)}  &#10; { \left [A(\qin) A_d(\qin) R^{'}(\qin)  + \qmd B^u(\qin) S(\qin)  \right ]  }\,   d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7"/>
  <p:tag name="PICTUREFILESIZE" val="52573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12em}}_{A^{'}_c(\qin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0"/>
  <p:tag name="PICTUREFILESIZE" val="683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y(k)  = \left [ \frac{\qmd B (\qin) R^{'}(\qin)}  &#10; { A^{'}_c(\qin) } \right ] \,    A_d(\qin) d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5"/>
  <p:tag name="PICTUREFILESIZE" val="2949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(k) &amp;=&amp; b_o u(k-d) + \cdots + b_m u(k-n) \\[.5em]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7"/>
  <p:tag name="PICTUREFILESIZE" val="15540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5em}}_{0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6"/>
  <p:tag name="PICTUREFILESIZE" val="2590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y(k)  = \frac{B^s(\qin)}{B^s(\qin)}\, &#10;\frac{\qmd B (\qin) R^{'}(\qin) A_d(\qin)}  &#10; { \left [A(\qin) A_d(\qin) R^{'}(\qin)  + \qmd B^u(\qin) S(\qin)  \right ]  }\,   d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7"/>
  <p:tag name="PICTUREFILESIZE" val="52573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12em}}_{A^{'}_c(\qin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0"/>
  <p:tag name="PICTUREFILESIZE" val="683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y(k)  = \frac{\qmd B(\qin)}  &#10;{ A(\qin) R(\qin)  + \qmd B(\qin) S(\qin) }  \,   r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0"/>
  <p:tag name="PICTUREFILESIZE" val="30466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+ ~ \frac{\qmd B(\qin) \, R(\qin)}  &#10;{ A(\qin) R(\qin)  + \qmd B(\qin) S(\qin) }  \,  d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4"/>
  <p:tag name="PICTUREFILESIZE" val="30054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12em}}_{ \to  0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0"/>
  <p:tag name="PICTUREFILESIZE" val="3736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y(k)  = \frac{\qmd B(\qin)}  &#10;{ A(\qin) R(\qin)  + \qmd B(\qin) S(\qin) }  \,   r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0"/>
  <p:tag name="PICTUREFILESIZE" val="30466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(\qin) = B^{s}(\qin) \,B^{u}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3"/>
  <p:tag name="PICTUREFILESIZE" val="11322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R(\qin) = \Rp(\qin)\, \Ad(\qin) \, \Bs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9"/>
  <p:tag name="PICTUREFILESIZE" val="17257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y(k)  = \frac{B^s(\qin)}{B^s(\qin)}\, &#10;\frac{\qmd B^u(\qin)}  &#10; { \left [A(\qin) A_d(\qin) R^{'}(\qin)  + \qmd B^u(\qin) S(\qin)  \right ]  }\,   r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6"/>
  <p:tag name="PICTUREFILESIZE" val="4737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&amp;&amp; - a_1 y(k-1) - \cdots - a_n y(k-n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4"/>
  <p:tag name="PICTUREFILESIZE" val="11312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12em}}_{A^{'}_c(\qin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0"/>
  <p:tag name="PICTUREFILESIZE" val="683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y(k)  = \frac{B^s(\qin)}{B^s(\qin)}\, &#10;\frac{\qmd B^u(\qin)}  &#10; { \left [A(\qin) A_d(\qin) R^{'}(\qin)  + \qmd B^u(\qin) S(\qin)  \right ]  }\,   r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6"/>
  <p:tag name="PICTUREFILESIZE" val="47377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12em}}_{A^{'}_c(\qin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0"/>
  <p:tag name="PICTUREFILESIZE" val="683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y(k)  =  &#10;\frac{\qmd B^u(\qin)}  &#10; {A^{'}_c(\qin)  }\,   r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4"/>
  <p:tag name="PICTUREFILESIZE" val="18447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 = \frac{1}{R(\qin)} \left [ r(k) - S(\qin) y(k) 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9"/>
  <p:tag name="PICTUREFILESIZE" val="19319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R(\qin) = 1    - 0.1 \qin    - 0.33 q^{-2}   - 0.57 q^{-3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0"/>
  <p:tag name="PICTUREFILESIZE" val="15220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S(\qin) = 0.31   -0.28 \qin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3"/>
  <p:tag name="PICTUREFILESIZE" val="10375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d(k) = d(k-1)  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1"/>
  <p:tag name="PICTUREFILESIZE" val="7370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  G(\qin) = \frac{q^{-2}(2 + 2.4 \qin)}{(1 - 1.2 \qin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2"/>
  <p:tag name="PICTUREFILESIZE" val="17718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underbrace{\hspace{3em}}_{G(\qin)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477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130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  G(\qin) = \frac{q^{-2}(2 + 2.4 \qin)}{(1 - 1.2 \qin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2"/>
  <p:tag name="PICTUREFILESIZE" val="17718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\underbrace{\hspace{3em}}_{G(\qin)}&#10;\eeqns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4774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y(k)  =  &#10;\frac{\qmd B^u(\qin)}  &#10; {A^{'}_c(\qin)  }\,   r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4"/>
  <p:tag name="PICTUREFILESIZE" val="18447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y(k) = \frac{q^{-2}(2 + 2.4q^{-1})}&#10;{(1-0.8q^{-1}) (1-0.5q^{-1})} r(k)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0"/>
  <p:tag name="PICTUREFILESIZE" val="25529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u(k) = \frac{A(\qin)}{B^s(\qin)A^{'}_c(\qin)}\, r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6"/>
  <p:tag name="PICTUREFILESIZE" val="19850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+  ~ \frac{\qmd B^u(\qin) S(\qin) }{ A^{'}_c(\qin)}\, d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7"/>
  <p:tag name="PICTUREFILESIZE" val="19496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nderbrace{\hspace{6em}}&#10;_{\rm feedforward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50"/>
  <p:tag name="PICTUREFILESIZE" val="6662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(k) = y_d(k)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2"/>
  <p:tag name="PICTUREFILESIZE" val="7615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(k) \approx y_d(k)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9"/>
  <p:tag name="PICTUREFILESIZE" val="8212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nderbrace{\hspace{6em}}&#10;_{\rm feedforward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50"/>
  <p:tag name="PICTUREFILESIZE" val="666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d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9"/>
  <p:tag name="PICTUREFILESIZE" val="3153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frac{\qmd B^u(\qin)}  &#10; {A^{'}_c(\qin)  }\,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7"/>
  <p:tag name="PICTUREFILESIZE" val="10930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6em}}&#10;_{  \approx \frac{1}{G_c(\qin)}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0"/>
  <p:tag name="PICTUREFILESIZE" val="6563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(k) \approx y_d(k)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9"/>
  <p:tag name="PICTUREFILESIZE" val="821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frac{A^{'}_c(\qin)  }{q^{-d}}\,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6764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eft ( B^u(\qin)\right )^\#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6"/>
  <p:tag name="PICTUREFILESIZE" val="7574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A^{'}_c(\qin)  q^d\,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7"/>
  <p:tag name="PICTUREFILESIZE" val="615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B^u(q^{-1}) = 1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3"/>
  <p:tag name="PICTUREFILESIZE" val="5204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q^{\textrm{d}} \, A_c^{'}(q^{-1})&#10;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0"/>
  <p:tag name="PICTUREFILESIZE" val="5908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10em}}&#10;_{  T(\qin,q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0"/>
  <p:tag name="PICTUREFILESIZE" val="6384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r(k) = A^{'}_c(q^{-1}) \, y_d(k+\textrm{d})&#10;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4"/>
  <p:tag name="PICTUREFILESIZE" val="1326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255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frac{q^{-\textrm{d}}}{A_c^{'} (q^{-1})}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6"/>
  <p:tag name="PICTUREFILESIZE" val="5202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 B^u(\qin)  \,   \left ( B^u(\qin) \right )^{\#} \approx 1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7"/>
  <p:tag name="PICTUREFILESIZE" val="14216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eft ( \Bu(\qin) \right ) ^{\#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6"/>
  <p:tag name="PICTUREFILESIZE" val="7574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q^{\textrm{d}} \, A^{'}_c(q^{-1}) &#10;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0"/>
  <p:tag name="PICTUREFILESIZE" val="5908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eft ( B^u(\qin)\right )^\#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6"/>
  <p:tag name="PICTUREFILESIZE" val="7574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10em}}&#10;_{  T(\qin,q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0"/>
  <p:tag name="PICTUREFILESIZE" val="6384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B^{u}(p^{-1}) =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4"/>
  <p:tag name="PICTUREFILESIZE" val="5902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1}{B^{u}(\qin)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2"/>
  <p:tag name="PICTUREFILESIZE" val="5124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1}{B^{u}(\qin)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2"/>
  <p:tag name="PICTUREFILESIZE" val="5124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| p | &gt; 1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9"/>
  <p:tag name="PICTUREFILESIZE" val="227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x(k+1)  &amp;=&amp;  A\, x(k)   + B \, u(k)   \\[.5em]&#10;y(k) &amp;=&amp; C\, x(k)  + D \, u(k)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9"/>
  <p:tag name="PICTUREFILESIZE" val="2636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\, y(k ) = \qmd \, B(\qin) &#10;\left [ \, u(k) + d(k) 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87"/>
  <p:tag name="PICTUREFILESIZE" val="18517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B}^{u}(q) = q^{m_u} B^u(q^{-1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2"/>
  <p:tag name="PICTUREFILESIZE" val="11079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1}{B^{u}(\qin)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2"/>
  <p:tag name="PICTUREFILESIZE" val="5124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B^{u}(\qin)   = (2 +  2.4 \qin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5"/>
  <p:tag name="PICTUREFILESIZE" val="10383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frac{0.41\bar{6}}{(0.8\bar{3} +  \qin)} &amp;=&amp; &#10;\frac{0.41\bar{6} q}{0.8\bar{3} q + 1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4"/>
  <p:tag name="PICTUREFILESIZE" val="18365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  = 2.4 (0.8\bar{3} +    \qin)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9"/>
  <p:tag name="PICTUREFILESIZE" val="8116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frac{1}{B^{u}(\qin)} = \frac{0.41\bar{6}}{0.8\bar{3} + \qin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2"/>
  <p:tag name="PICTUREFILESIZE" val="1351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&amp;=&amp; 0.41\bar{6} q \, &#10;\left [ \, 1 - 0.8\bar{3} q + (0.8\bar{3} q)^2 - (0.8\bar{3}8 q)^3 \cdots  \right . \\[.5em]&#10;&amp;&amp; \left . + ~ \cdots (- 1)^n (0.8\bar{3} q)^n \, \right ]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70"/>
  <p:tag name="PICTUREFILESIZE" val="34145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(k) = \frac{1}{2 + 2.4 \qin}&#10;\, u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6"/>
  <p:tag name="PICTUREFILESIZE" val="12590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(k) = - 1.2\, y(k-1)  + 0.5 \, u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7"/>
  <p:tag name="PICTUREFILESIZE" val="13839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(k) &amp;=&amp;   0.41\bar{6} \left [ u(k+1) - 0.8\bar{3} \, u(k+2) +   (0.8\bar{3})^2 \, u(k+3) \right . \\[.75em]&#10;&amp;&amp; \left . -  (0.8\bar{3})^3 \, u(k+4)  &#10; + \cdots    (- 0.8\bar{3})^n \, u(k+n+1) + \cdots  \right ]&#10;\eeqns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09"/>
  <p:tag name="PICTUREFILESIZE" val="5514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\, y(k ) = \qmd \, B(\qin) &#10;\left [ \, u(k) + d(k) 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87"/>
  <p:tag name="PICTUREFILESIZE" val="18517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  \left ( B^u(\qin) \right )^{\#} = \beta_1 q + \beta_2 q^2 + \cdots + \beta_3 q^M&#10;\eeqns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6"/>
  <p:tag name="PICTUREFILESIZE" val="19480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  \left ( B^u(\qin) \right )^{\#} =\frac{1}{  [B^u(1)]^2}&#10;B^u(q) &#10;\eeqns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9"/>
  <p:tag name="PICTUREFILESIZE" val="18609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B^{u}(\qin)   = (2 +  2.4 \qin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5"/>
  <p:tag name="PICTUREFILESIZE" val="10383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  \left ( B^u(\qin) \right )^{\#} =  &#10;0.41\bar{6}  &#10;\left [ \, q - 0.8\bar{3} q^2 + (0.8\bar{3} q)^3 - (0.8\bar{3}8 q)^4  &#10;\right ]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57"/>
  <p:tag name="PICTUREFILESIZE" val="29462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  \left ( B^u(\qin) \right )^{\#} =\frac{1}{  [4.4]^2}&#10;(2 + 2.4 q)&#10;\eeqns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5"/>
  <p:tag name="PICTUREFILESIZE" val="18156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  \left ( B^u(\qin) \right )^{\#} \eeqns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6"/>
  <p:tag name="PICTUREFILESIZE" val="7574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 \left ( B^u(q^{-1}) \right )^{\#} =\frac{1}{  |B^u(1)|^2}&#10;B^u(q) 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7"/>
  <p:tag name="PICTUREFILESIZE" val="18412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G_{zp}(q^{-1},q) =  B^u(q^{-1})\,  \left ( B^u(\qin) \right )^{\#} &#10;\eeqns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19529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= \frac{\Bu(q^{-1})\, \Bu(q)}{ [\Bu(1)]^2}&#10;\eeqns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8"/>
  <p:tag name="PICTUREFILESIZE" val="11944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G_{zp}(z^{-1},z) = \frac{\Bu(z^{-1})\, \Bu(z)}{ [\Bu(1)]^2}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84"/>
  <p:tag name="PICTUREFILESIZE" val="2128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&amp;=&amp;  1 + a_1 \qin + \cdots + a_n q^{-n}\\[1em]&#10;B(\qin) &amp;=&amp;  b_o + b_1 \qin + \cdots + b_m q^{-m}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68"/>
  <p:tag name="PICTUREFILESIZE" val="26379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{\rm Im} \left \{ G_{zp}(e^{-j \omega},e^{j \omega}) \right \}  = 0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31"/>
  <p:tag name="PICTUREFILESIZE" val="12548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G_{zp}(e^{-0},e^{0})   = 1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59"/>
  <p:tag name="PICTUREFILESIZE" val="8034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B^{u}(\qin)   = (2 +  2.4 \qin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5"/>
  <p:tag name="PICTUREFILESIZE" val="10383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  \left ( B^u(\qin) \right )^{\#} =\frac{1}{  [4.4]^2}&#10;(2 + 2.4 q)&#10;\eeqns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5"/>
  <p:tag name="PICTUREFILESIZE" val="18156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  \left ( B^u(\qin) \right )^{\#} \eeqns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6"/>
  <p:tag name="PICTUREFILESIZE" val="7574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G_{zp}(z^{-1},z) = \frac{(2 + 2.4 \zin) \, (2 z + 2.4) }{ [4.4]^2}&#10;\eeqns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2"/>
  <p:tag name="PICTUREFILESIZE" val="22996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= \frac{\Bu(q^{-1})\, \Bu(q)}{ [\Bu(1)]^2}\, \yd(k) \,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9"/>
  <p:tag name="PICTUREFILESIZE" val="20700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nderbrace{\hspace{6em}}&#10;_{\rm feedforward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50"/>
  <p:tag name="PICTUREFILESIZE" val="6662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frac{\qmd B^u(\qin)}  &#10; {A^{'}_c(\qin)  }\,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7"/>
  <p:tag name="PICTUREFILESIZE" val="10930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T(q^{-1},q) = A_c^{'}(q^{-1}) \, q^{\textrm{d}} \, \frac{B^u(q)}{[B^u(1)]^2}  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1"/>
  <p:tag name="PICTUREFILESIZE" val="2144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(\qin) &amp;=&amp;  1 + a_1 \qin + \cdots + a_n q^{-n}\\[1em]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7"/>
  <p:tag name="PICTUREFILESIZE" val="11338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= \frac{\Bu(q^{-1})\, \Bu(q)}{ [\Bu(1)]^2}\, \yd(k) \,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9"/>
  <p:tag name="PICTUREFILESIZE" val="2070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A}(q) = q^n A(q^{-1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5"/>
  <p:tag name="PICTUREFILESIZE" val="743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A}(q) =  q^n + a_1 q^{n-1} + \cdots + a_n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6"/>
  <p:tag name="PICTUREFILESIZE" val="1087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(\qin) &amp;=&amp;  1 + a_1 \qin + \cdots + a_n q^{-n}\\[1em]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7"/>
  <p:tag name="PICTUREFILESIZE" val="1133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B(\qin) &amp;=&amp;  b_o + b_1 \qin + \cdots + b_m q^{-m}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8"/>
  <p:tag name="PICTUREFILESIZE" val="1288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B(p) \neq 0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9"/>
  <p:tag name="PICTUREFILESIZE" val="6266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(\qin) &amp;=&amp;  1 + a_1 \qin + \cdots + a_n q^{-n}\\[1em]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7"/>
  <p:tag name="PICTUREFILESIZE" val="1133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u(k) \in \R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535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(\qin) &amp;=&amp;  1 + a_1 \qin + \cdots + a_n q^{-n}\\[1em]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7"/>
  <p:tag name="PICTUREFILESIZE" val="1133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(\qin) \, y(k) &amp;=&amp;  0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8"/>
  <p:tag name="PICTUREFILESIZE" val="845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im_{k \to \infty} y(k) = 0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811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{ y(k) \} \in \R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6"/>
  <p:tag name="PICTUREFILESIZE" val="679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B}(q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"/>
  <p:tag name="PICTUREFILESIZE" val="309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B(q^{-1}) = B^{s}(q^{-1}) \,B^{u}(q^{-1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4"/>
  <p:tag name="PICTUREFILESIZE" val="1003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B}(q) = \bar{B}^{s}(q) \bar{B}^{u}(q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7"/>
  <p:tag name="PICTUREFILESIZE" val="960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Rightarrow q^{-m}\bar{B}(q) = \big( q^{-m_s} \bar{B}^{s}(q) \big) &#10;\big(q^{-m_u} \bar{B}^{u}(q)\big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0"/>
  <p:tag name="PICTUREFILESIZE" val="2314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B}(q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"/>
  <p:tag name="PICTUREFILESIZE" val="309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B(q^{-1}) = B^{s}(q^{-1}) \,B^{u}(q^{-1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4"/>
  <p:tag name="PICTUREFILESIZE" val="1003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x(k) \in \R^n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7"/>
  <p:tag name="PICTUREFILESIZE" val="628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B^{s}(\qin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26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B}^{u}(q) = q^{m_{u}} B^{u}(q^{-1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2"/>
  <p:tag name="PICTUREFILESIZE" val="1107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ar{B}(q) = 1.2 (q - 0.5) (q - 1.2) (q - 0.95 e^{j \frac{\pi}{4}}) &#10;(q - 0.95 e^{-j \frac{\pi}{4}})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7"/>
  <p:tag name="PICTUREFILESIZE" val="2733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B(q^{-1}) = q^{-4} \bar{B}(q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0"/>
  <p:tag name="PICTUREFILESIZE" val="857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B}(q) =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8"/>
  <p:tag name="PICTUREFILESIZE" val="441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ar{B}(q) = 1.2 (q - 0.5) (q - 1.2) (q - 0.95 e^{j \frac{\pi}{4}}) &#10;(q - 0.95 e^{-j \frac{\pi}{4}})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7"/>
  <p:tag name="PICTUREFILESIZE" val="2733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B(\qin) = 1.2 (1 - 0.5\qin) (1 - 1.2 \qin )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5"/>
  <p:tag name="PICTUREFILESIZE" val="1410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times (1 - 0.95 e^{j \frac{\pi}{4}} q^{-1}) &#10;(1 - 0.95 e^{-j \frac{\pi}{4}} q^{-1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5"/>
  <p:tag name="PICTUREFILESIZE" val="1678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B^s(q^{-1}) =   (1 - 0.5q^{-1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1"/>
  <p:tag name="PICTUREFILESIZE" val="929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B^u(\qin) = 1.2 (1 - 1.2 \qin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3"/>
  <p:tag name="PICTUREFILESIZE" val="1071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(k) \in \R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6"/>
  <p:tag name="PICTUREFILESIZE" val="547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(1 - 0.95 e^{j \frac{\pi}{4}} \qin) &#10;(1 - 0.95 e^{-j \frac{\pi}{4}} \qin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40"/>
  <p:tag name="PICTUREFILESIZE" val="1575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 = B^{s}(\qin) \,B^{u}(\qin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7"/>
  <p:tag name="PICTUREFILESIZE" val="815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B}(q) =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8"/>
  <p:tag name="PICTUREFILESIZE" val="441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(\qin) = B^{s}(\qin) \,B^{u}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3"/>
  <p:tag name="PICTUREFILESIZE" val="1132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B^{s}(\qin) = 1 \,  + \cdots + b^s_{m_s}\, q^{-m_s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9"/>
  <p:tag name="PICTUREFILESIZE" val="1137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B^{u}(\qin) = b_o + \cdots + b^u_{m_u} \, q^{-m_u}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8"/>
  <p:tag name="PICTUREFILESIZE" val="1268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Ac(\qin) = \Bs(\qin) \, \Acp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7"/>
  <p:tag name="PICTUREFILESIZE" val="1278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Bs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7"/>
  <p:tag name="PICTUREFILESIZE" val="430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6"/>
  <p:tag name="PICTUREFILESIZE" val="450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 = 1 + \acp_1 \qin + \cdots + \acp_{\ncp} q^{-\ncp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74"/>
  <p:tag name="PICTUREFILESIZE" val="1616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 = \frac{B^*(z)}{A^*(z)}&#10;\,  U(z) 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1"/>
  <p:tag name="PICTUREFILESIZE" val="1177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25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d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9"/>
  <p:tag name="PICTUREFILESIZE" val="400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_m(\qin) \yd(k) = q^{-{\rm d}}\, \Bm(\qin)\,\ud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1945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25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d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9"/>
  <p:tag name="PICTUREFILESIZE" val="400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_m(\qin) \yd(k) = q^{-{\rm d}}\, \Bm(\qin)\,\ud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1945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_m(\qin)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4"/>
  <p:tag name="PICTUREFILESIZE" val="4559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Bm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3"/>
  <p:tag name="PICTUREFILESIZE" val="468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yd(k)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96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d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"/>
  <p:tag name="PICTUREFILESIZE" val="315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^*(z) &amp;=&amp;  {\rm det} \{ ( z I - A ) \}  =&#10;  z^n + a_1 z^{n-1} + \cdots + a_n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4"/>
  <p:tag name="PICTUREFILESIZE" val="1953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d(\qin) d(k) =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3"/>
  <p:tag name="PICTUREFILESIZE" val="917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d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7"/>
  <p:tag name="PICTUREFILESIZE" val="445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d(\qin), \: B(\qin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2"/>
  <p:tag name="PICTUREFILESIZE" val="874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d(k) = d(k-1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51"/>
  <p:tag name="PICTUREFILESIZE" val="741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d(\qin) = 1 - \qi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1"/>
  <p:tag name="PICTUREFILESIZE" val="664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d(k) = D \; \sin(\omega \; k + \phi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17"/>
  <p:tag name="PICTUREFILESIZE" val="1111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d(\qin) =  1 - 2 \cos(\omega) \, \qin + q^{-2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0"/>
  <p:tag name="PICTUREFILESIZE" val="1416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"/>
  <p:tag name="PICTUREFILESIZE" val="112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d(k) = d(k-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57"/>
  <p:tag name="PICTUREFILESIZE" val="8356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d(\qin) = 1 - q^{-N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8"/>
  <p:tag name="PICTUREFILESIZE" val="749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=  b_o \, z^m + b_1 \, z^{n-1} + \cdots + b_m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7"/>
  <p:tag name="PICTUREFILESIZE" val="987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d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7"/>
  <p:tag name="PICTUREFILESIZE" val="4456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 = \frac{1}{R(\qin)} \left [ r(k) - S(\qin) y(k) 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9"/>
  <p:tag name="PICTUREFILESIZE" val="19319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r(k) = T(\qin,q)\, y_d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3"/>
  <p:tag name="PICTUREFILESIZE" val="11838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nderbrace{\hspace{6em}}&#10;_{\rm feedforward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50"/>
  <p:tag name="PICTUREFILESIZE" val="666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_d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966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frac{y(k)}{r(k)} = \frac{  \frac{1}{R(\qin)} \, &#10;\frac{\qmd B(\qin)}{A(\qin} }&#10;{ 1 + \frac{S(\qin)}{R(\qin)} \, &#10;\frac{\qmd B(\qin)}{A(\qin)}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2"/>
  <p:tag name="PICTUREFILESIZE" val="3406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 = \frac{\qmd B(\qin)}  &#10;{ A(\qin) R(\qin)  + \qmd B(\qin) S(\qin) }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8"/>
  <p:tag name="PICTUREFILESIZE" val="2445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12em}}_{A_c(\qin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0"/>
  <p:tag name="PICTUREFILESIZE" val="634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y(k)  template TPT1  env TPENV1  fore 0  back 16777215  eqnno 1"/>
  <p:tag name="FILENAME" val="TP_tmp"/>
  <p:tag name="ORIGWIDTH" val="21"/>
  <p:tag name="PICTUREFILESIZE" val="2468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r(k) + \Big( \qquad \Big) d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1"/>
  <p:tag name="PICTUREFILESIZE" val="54586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i="0" dirty="0" smtClean="0">
            <a:latin typeface="+mj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43276</TotalTime>
  <Words>1574</Words>
  <Application>Microsoft Office PowerPoint</Application>
  <PresentationFormat>On-screen Show (4:3)</PresentationFormat>
  <Paragraphs>639</Paragraphs>
  <Slides>75</Slides>
  <Notes>75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Default Design</vt:lpstr>
      <vt:lpstr>ME 233 Advanced Control II   Lecture 16  Deterministic Input/Output Approach to SISO Discrete Time Systems  Pole Placement, Disturbance Rejection and Tracking Control</vt:lpstr>
      <vt:lpstr>SISO ARMA models</vt:lpstr>
      <vt:lpstr>SISO transfer function</vt:lpstr>
      <vt:lpstr>SISO transfer function</vt:lpstr>
      <vt:lpstr>ARMA  Models</vt:lpstr>
      <vt:lpstr>Back-step operator</vt:lpstr>
      <vt:lpstr>SISO ARMA models  </vt:lpstr>
      <vt:lpstr>SISO ARMA models with persistent disturbances</vt:lpstr>
      <vt:lpstr>Deterministic SISO ARMA models</vt:lpstr>
      <vt:lpstr>Polynomials in q-1 </vt:lpstr>
      <vt:lpstr>Polynomials in q-1 </vt:lpstr>
      <vt:lpstr>Polynomials in q-1 </vt:lpstr>
      <vt:lpstr>Polynomials in q-1 </vt:lpstr>
      <vt:lpstr>Factorization of the zero polynomial B(q-1)</vt:lpstr>
      <vt:lpstr>Factorization of the zero polynomial B(q-1)</vt:lpstr>
      <vt:lpstr>Example</vt:lpstr>
      <vt:lpstr>Example</vt:lpstr>
      <vt:lpstr>Deterministic SISO ARMA models</vt:lpstr>
      <vt:lpstr>Control Objectives</vt:lpstr>
      <vt:lpstr>Control Objectives</vt:lpstr>
      <vt:lpstr>Control Objectives</vt:lpstr>
      <vt:lpstr>Control Objectives</vt:lpstr>
      <vt:lpstr>Deterministic disturbance examples</vt:lpstr>
      <vt:lpstr>Deterministic disturbance examples</vt:lpstr>
      <vt:lpstr>Control Law</vt:lpstr>
      <vt:lpstr>Closed-Loop TF from r(k) to y(k)</vt:lpstr>
      <vt:lpstr>Closed-Loop TF from r(k) to y(k)</vt:lpstr>
      <vt:lpstr>Closed-Loop TF from r(k) to y(k)</vt:lpstr>
      <vt:lpstr>The Diophantine (Bezout) equation</vt:lpstr>
      <vt:lpstr>The Diophantine (Bezout) equation</vt:lpstr>
      <vt:lpstr>The Diophantine (Bezout) equation</vt:lpstr>
      <vt:lpstr>The Diophantine (Bezout) equation</vt:lpstr>
      <vt:lpstr>The Diophantine (Bezout) equation</vt:lpstr>
      <vt:lpstr>Slide 34</vt:lpstr>
      <vt:lpstr>Slide 35</vt:lpstr>
      <vt:lpstr>The Diophantine (Bezout) equation</vt:lpstr>
      <vt:lpstr>Example:</vt:lpstr>
      <vt:lpstr>Example:</vt:lpstr>
      <vt:lpstr>Example:</vt:lpstr>
      <vt:lpstr>Return to the Control Problem…</vt:lpstr>
      <vt:lpstr>Feedback Controller</vt:lpstr>
      <vt:lpstr>Controller Diophantine equation</vt:lpstr>
      <vt:lpstr>Feedback Controller</vt:lpstr>
      <vt:lpstr>Use previous solution of the Diophantine equation</vt:lpstr>
      <vt:lpstr> Diophantine equation</vt:lpstr>
      <vt:lpstr>Feedback Controller</vt:lpstr>
      <vt:lpstr>Example</vt:lpstr>
      <vt:lpstr> Diophantine equation</vt:lpstr>
      <vt:lpstr>Example</vt:lpstr>
      <vt:lpstr>Feedback Control Law</vt:lpstr>
      <vt:lpstr>Proof – block diagram algebra</vt:lpstr>
      <vt:lpstr>Proof – block diagram algebra</vt:lpstr>
      <vt:lpstr>Proof – block diagram algebra</vt:lpstr>
      <vt:lpstr>Proof – block diagram algebra</vt:lpstr>
      <vt:lpstr>Proof – block diagram algebra</vt:lpstr>
      <vt:lpstr>Proof – block diagram algebra</vt:lpstr>
      <vt:lpstr>Example</vt:lpstr>
      <vt:lpstr>Example</vt:lpstr>
      <vt:lpstr>Feedback Control Law</vt:lpstr>
      <vt:lpstr>Feedforward Control  </vt:lpstr>
      <vt:lpstr>Feedforward Control Synthesis</vt:lpstr>
      <vt:lpstr>Feedforward control  principle: plant inversion</vt:lpstr>
      <vt:lpstr>Perfect Tracking Feedforward Control</vt:lpstr>
      <vt:lpstr>Tracking with unstable zeros</vt:lpstr>
      <vt:lpstr>A-causal Bounded-Input  Bounded-Output (BIBO) realization of a purely unstable operator</vt:lpstr>
      <vt:lpstr>A-causal Bounded-Input  Bounded-Output (BIBO) realization of a purely unstable operator</vt:lpstr>
      <vt:lpstr>A-causal BIBO realization of a purely unstable operator</vt:lpstr>
      <vt:lpstr>A-causal BIBO approximation of a purely unstable operator</vt:lpstr>
      <vt:lpstr>Example: realizing </vt:lpstr>
      <vt:lpstr>Zero-phase error tracking</vt:lpstr>
      <vt:lpstr>Zero-phase error transfer function</vt:lpstr>
      <vt:lpstr>Example: realizing </vt:lpstr>
      <vt:lpstr>Sinusoidal zero-phase error tracking</vt:lpstr>
      <vt:lpstr>Zero-phase error feedforward</vt:lpstr>
      <vt:lpstr>Zero-phase error feedforward</vt:lpstr>
    </vt:vector>
  </TitlesOfParts>
  <Company>UC,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233 Review</dc:title>
  <dc:creator>Roberto Horowitz</dc:creator>
  <cp:lastModifiedBy>Richard</cp:lastModifiedBy>
  <cp:revision>491</cp:revision>
  <dcterms:created xsi:type="dcterms:W3CDTF">2003-05-19T17:57:23Z</dcterms:created>
  <dcterms:modified xsi:type="dcterms:W3CDTF">2012-04-23T00:42:56Z</dcterms:modified>
</cp:coreProperties>
</file>