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Default Extension="emf" ContentType="image/x-emf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notesSlides/notesSlide29.xml" ContentType="application/vnd.openxmlformats-officedocument.presentationml.notesSlide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840" r:id="rId3"/>
    <p:sldId id="942" r:id="rId4"/>
    <p:sldId id="908" r:id="rId5"/>
    <p:sldId id="909" r:id="rId6"/>
    <p:sldId id="910" r:id="rId7"/>
    <p:sldId id="913" r:id="rId8"/>
    <p:sldId id="911" r:id="rId9"/>
    <p:sldId id="912" r:id="rId10"/>
    <p:sldId id="917" r:id="rId11"/>
    <p:sldId id="925" r:id="rId12"/>
    <p:sldId id="918" r:id="rId13"/>
    <p:sldId id="867" r:id="rId14"/>
    <p:sldId id="975" r:id="rId15"/>
    <p:sldId id="943" r:id="rId16"/>
    <p:sldId id="949" r:id="rId17"/>
    <p:sldId id="947" r:id="rId18"/>
    <p:sldId id="961" r:id="rId19"/>
    <p:sldId id="950" r:id="rId20"/>
    <p:sldId id="951" r:id="rId21"/>
    <p:sldId id="952" r:id="rId22"/>
    <p:sldId id="956" r:id="rId23"/>
    <p:sldId id="954" r:id="rId24"/>
    <p:sldId id="978" r:id="rId25"/>
    <p:sldId id="976" r:id="rId26"/>
    <p:sldId id="977" r:id="rId27"/>
    <p:sldId id="957" r:id="rId28"/>
    <p:sldId id="980" r:id="rId29"/>
    <p:sldId id="958" r:id="rId30"/>
    <p:sldId id="959" r:id="rId31"/>
    <p:sldId id="960" r:id="rId32"/>
    <p:sldId id="985" r:id="rId33"/>
    <p:sldId id="962" r:id="rId34"/>
    <p:sldId id="981" r:id="rId35"/>
    <p:sldId id="982" r:id="rId36"/>
    <p:sldId id="965" r:id="rId37"/>
    <p:sldId id="966" r:id="rId38"/>
    <p:sldId id="967" r:id="rId39"/>
    <p:sldId id="968" r:id="rId40"/>
    <p:sldId id="969" r:id="rId41"/>
    <p:sldId id="970" r:id="rId42"/>
    <p:sldId id="971" r:id="rId43"/>
    <p:sldId id="972" r:id="rId44"/>
  </p:sldIdLst>
  <p:sldSz cx="9144000" cy="6858000" type="screen4x3"/>
  <p:notesSz cx="9601200" cy="7315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92" autoAdjust="0"/>
  </p:normalViewPr>
  <p:slideViewPr>
    <p:cSldViewPr>
      <p:cViewPr varScale="1">
        <p:scale>
          <a:sx n="86" d="100"/>
          <a:sy n="86" d="100"/>
        </p:scale>
        <p:origin x="-53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878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fld id="{2638BAB0-9F4C-4349-AF59-4200F2CCEC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fld id="{BC1A84BA-7FDC-4135-AC85-7BFF20DF84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F826-734B-40C4-A2B2-9BCA64183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13FAC-851D-43AF-8C76-7630569C5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08990-A8D0-42EC-9E43-8055490EF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D2E32-1A95-4DFA-8B98-DFA2E5EF6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8E3DA-6816-4CFB-B340-A6F4E4B74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8D200-D725-40F6-AFA2-9B6B248B92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AA99D-F3F4-42C2-95FD-1FC8E50C6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35DF4-2BCB-418A-9864-1ED832BB10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1184D-E360-4401-84DD-24F1C82E4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FE353-501F-4B3E-9C4D-5DEA46F3F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ADCA4-286F-4D41-9AD2-6A77BAB78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9A730814-4A37-463A-A10A-3E3C7B4A3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17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6.png"/><Relationship Id="rId5" Type="http://schemas.openxmlformats.org/officeDocument/2006/relationships/tags" Target="../tags/tag33.xml"/><Relationship Id="rId10" Type="http://schemas.openxmlformats.org/officeDocument/2006/relationships/image" Target="../media/image25.png"/><Relationship Id="rId4" Type="http://schemas.openxmlformats.org/officeDocument/2006/relationships/tags" Target="../tags/tag32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9.xml"/><Relationship Id="rId10" Type="http://schemas.openxmlformats.org/officeDocument/2006/relationships/image" Target="../media/image16.png"/><Relationship Id="rId4" Type="http://schemas.openxmlformats.org/officeDocument/2006/relationships/tags" Target="../tags/tag38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29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44.xml"/><Relationship Id="rId10" Type="http://schemas.openxmlformats.org/officeDocument/2006/relationships/image" Target="../media/image32.png"/><Relationship Id="rId4" Type="http://schemas.openxmlformats.org/officeDocument/2006/relationships/tags" Target="../tags/tag43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50.xml"/><Relationship Id="rId7" Type="http://schemas.openxmlformats.org/officeDocument/2006/relationships/image" Target="../media/image3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8.wmf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tags" Target="../tags/tag53.xml"/><Relationship Id="rId7" Type="http://schemas.openxmlformats.org/officeDocument/2006/relationships/image" Target="../media/image4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46.png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44.png"/><Relationship Id="rId5" Type="http://schemas.openxmlformats.org/officeDocument/2006/relationships/tags" Target="../tags/tag58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tags" Target="../tags/tag57.xml"/><Relationship Id="rId9" Type="http://schemas.openxmlformats.org/officeDocument/2006/relationships/image" Target="../media/image41.wmf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48.png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4.xml"/><Relationship Id="rId7" Type="http://schemas.openxmlformats.org/officeDocument/2006/relationships/image" Target="../media/image41.w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69.xml"/><Relationship Id="rId7" Type="http://schemas.openxmlformats.org/officeDocument/2006/relationships/image" Target="../media/image54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2.xml"/><Relationship Id="rId7" Type="http://schemas.openxmlformats.org/officeDocument/2006/relationships/image" Target="../media/image55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png"/><Relationship Id="rId4" Type="http://schemas.openxmlformats.org/officeDocument/2006/relationships/tags" Target="../tags/tag73.xml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6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63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tags" Target="../tags/tag78.xml"/><Relationship Id="rId10" Type="http://schemas.openxmlformats.org/officeDocument/2006/relationships/image" Target="../media/image61.png"/><Relationship Id="rId4" Type="http://schemas.openxmlformats.org/officeDocument/2006/relationships/tags" Target="../tags/tag77.xml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83.xml"/><Relationship Id="rId10" Type="http://schemas.openxmlformats.org/officeDocument/2006/relationships/image" Target="../media/image65.png"/><Relationship Id="rId4" Type="http://schemas.openxmlformats.org/officeDocument/2006/relationships/tags" Target="../tags/tag82.xml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13" Type="http://schemas.openxmlformats.org/officeDocument/2006/relationships/image" Target="../media/image70.png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68.png"/><Relationship Id="rId5" Type="http://schemas.openxmlformats.org/officeDocument/2006/relationships/tags" Target="../tags/tag88.xml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tags" Target="../tags/tag87.xml"/><Relationship Id="rId9" Type="http://schemas.openxmlformats.org/officeDocument/2006/relationships/image" Target="../media/image41.wmf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13" Type="http://schemas.openxmlformats.org/officeDocument/2006/relationships/image" Target="../media/image75.pn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4.wmf"/><Relationship Id="rId2" Type="http://schemas.openxmlformats.org/officeDocument/2006/relationships/tags" Target="../tags/tag91.xml"/><Relationship Id="rId16" Type="http://schemas.openxmlformats.org/officeDocument/2006/relationships/image" Target="../media/image70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3.png"/><Relationship Id="rId5" Type="http://schemas.openxmlformats.org/officeDocument/2006/relationships/tags" Target="../tags/tag94.xml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tags" Target="../tags/tag93.xml"/><Relationship Id="rId9" Type="http://schemas.openxmlformats.org/officeDocument/2006/relationships/image" Target="../media/image41.wmf"/><Relationship Id="rId1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00.xml"/><Relationship Id="rId7" Type="http://schemas.openxmlformats.org/officeDocument/2006/relationships/image" Target="../media/image81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8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5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tags" Target="../tags/tag105.xml"/><Relationship Id="rId7" Type="http://schemas.openxmlformats.org/officeDocument/2006/relationships/image" Target="../media/image86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85.wmf"/><Relationship Id="rId5" Type="http://schemas.openxmlformats.org/officeDocument/2006/relationships/notesSlide" Target="../notesSlides/notesSlide30.xml"/><Relationship Id="rId10" Type="http://schemas.openxmlformats.org/officeDocument/2006/relationships/image" Target="../media/image8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31.xml"/><Relationship Id="rId17" Type="http://schemas.openxmlformats.org/officeDocument/2006/relationships/image" Target="../media/image94.png"/><Relationship Id="rId2" Type="http://schemas.openxmlformats.org/officeDocument/2006/relationships/tags" Target="../tags/tag107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image" Target="../media/image92.png"/><Relationship Id="rId10" Type="http://schemas.openxmlformats.org/officeDocument/2006/relationships/tags" Target="../tags/tag115.xml"/><Relationship Id="rId19" Type="http://schemas.openxmlformats.org/officeDocument/2006/relationships/image" Target="../media/image96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100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99.png"/><Relationship Id="rId2" Type="http://schemas.openxmlformats.org/officeDocument/2006/relationships/tags" Target="../tags/tag117.xml"/><Relationship Id="rId16" Type="http://schemas.openxmlformats.org/officeDocument/2006/relationships/image" Target="../media/image102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98.png"/><Relationship Id="rId5" Type="http://schemas.openxmlformats.org/officeDocument/2006/relationships/tags" Target="../tags/tag120.xml"/><Relationship Id="rId15" Type="http://schemas.openxmlformats.org/officeDocument/2006/relationships/image" Target="../media/image101.png"/><Relationship Id="rId10" Type="http://schemas.openxmlformats.org/officeDocument/2006/relationships/notesSlide" Target="../notesSlides/notesSlide32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5" Type="http://schemas.openxmlformats.org/officeDocument/2006/relationships/image" Target="../media/image48.png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13" Type="http://schemas.openxmlformats.org/officeDocument/2006/relationships/image" Target="../media/image103.png"/><Relationship Id="rId3" Type="http://schemas.openxmlformats.org/officeDocument/2006/relationships/tags" Target="../tags/tag12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68.png"/><Relationship Id="rId5" Type="http://schemas.openxmlformats.org/officeDocument/2006/relationships/tags" Target="../tags/tag129.xml"/><Relationship Id="rId15" Type="http://schemas.openxmlformats.org/officeDocument/2006/relationships/image" Target="../media/image104.png"/><Relationship Id="rId10" Type="http://schemas.openxmlformats.org/officeDocument/2006/relationships/image" Target="../media/image67.png"/><Relationship Id="rId4" Type="http://schemas.openxmlformats.org/officeDocument/2006/relationships/tags" Target="../tags/tag128.xml"/><Relationship Id="rId9" Type="http://schemas.openxmlformats.org/officeDocument/2006/relationships/image" Target="../media/image41.wmf"/><Relationship Id="rId1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image" Target="../media/image75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4.wmf"/><Relationship Id="rId2" Type="http://schemas.openxmlformats.org/officeDocument/2006/relationships/tags" Target="../tags/tag132.xml"/><Relationship Id="rId16" Type="http://schemas.openxmlformats.org/officeDocument/2006/relationships/image" Target="../media/image70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73.png"/><Relationship Id="rId5" Type="http://schemas.openxmlformats.org/officeDocument/2006/relationships/tags" Target="../tags/tag135.xml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tags" Target="../tags/tag134.xml"/><Relationship Id="rId9" Type="http://schemas.openxmlformats.org/officeDocument/2006/relationships/image" Target="../media/image41.wmf"/><Relationship Id="rId1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39.xml"/><Relationship Id="rId7" Type="http://schemas.openxmlformats.org/officeDocument/2006/relationships/image" Target="../media/image105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42.xml"/><Relationship Id="rId7" Type="http://schemas.openxmlformats.org/officeDocument/2006/relationships/image" Target="../media/image108.wmf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37.xml"/><Relationship Id="rId10" Type="http://schemas.openxmlformats.org/officeDocument/2006/relationships/image" Target="../media/image10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45.xml"/><Relationship Id="rId7" Type="http://schemas.openxmlformats.org/officeDocument/2006/relationships/image" Target="../media/image75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1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10.png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50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4.png"/><Relationship Id="rId5" Type="http://schemas.openxmlformats.org/officeDocument/2006/relationships/tags" Target="../tags/tag152.xml"/><Relationship Id="rId10" Type="http://schemas.openxmlformats.org/officeDocument/2006/relationships/image" Target="../media/image113.png"/><Relationship Id="rId4" Type="http://schemas.openxmlformats.org/officeDocument/2006/relationships/tags" Target="../tags/tag151.xml"/><Relationship Id="rId9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155.xml"/><Relationship Id="rId7" Type="http://schemas.openxmlformats.org/officeDocument/2006/relationships/image" Target="../media/image116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15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58.xml"/><Relationship Id="rId7" Type="http://schemas.openxmlformats.org/officeDocument/2006/relationships/image" Target="../media/image105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5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120.wmf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2.xml"/><Relationship Id="rId7" Type="http://schemas.openxmlformats.org/officeDocument/2006/relationships/image" Target="../media/image1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23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8.xml"/><Relationship Id="rId10" Type="http://schemas.openxmlformats.org/officeDocument/2006/relationships/image" Target="../media/image21.png"/><Relationship Id="rId4" Type="http://schemas.openxmlformats.org/officeDocument/2006/relationships/tags" Target="../tags/tag2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8D5E-5702-4C79-8ED4-6B867569E8E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/>
              <a:t>Lecture </a:t>
            </a:r>
            <a:r>
              <a:rPr lang="en-US" smtClean="0"/>
              <a:t>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Deterministic </a:t>
            </a:r>
            <a:r>
              <a:rPr lang="en-US" dirty="0" err="1"/>
              <a:t>Input/Output</a:t>
            </a:r>
            <a:r>
              <a:rPr lang="en-US" dirty="0"/>
              <a:t> Approach to SISO </a:t>
            </a:r>
            <a:r>
              <a:rPr lang="en-US" dirty="0" smtClean="0"/>
              <a:t>Discrete-Time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Repetitive Control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i="0" smtClean="0">
                <a:latin typeface="+mj-lt"/>
              </a:rPr>
              <a:t>TexPoint fonts used in EMF. </a:t>
            </a:r>
          </a:p>
          <a:p>
            <a:r>
              <a:rPr lang="en-US" i="0" smtClean="0">
                <a:latin typeface="+mj-lt"/>
              </a:rPr>
              <a:t>Read the TexPoint manual before you delete this box.: </a:t>
            </a:r>
            <a:r>
              <a:rPr lang="en-US" i="0" smtClean="0">
                <a:latin typeface="CMMI10"/>
              </a:rPr>
              <a:t>A</a:t>
            </a:r>
            <a:r>
              <a:rPr lang="en-US" i="0" smtClean="0">
                <a:latin typeface="CMR10"/>
              </a:rPr>
              <a:t>A</a:t>
            </a:r>
            <a:r>
              <a:rPr lang="en-US" i="0" smtClean="0">
                <a:latin typeface="CMR7"/>
              </a:rPr>
              <a:t>A</a:t>
            </a:r>
            <a:r>
              <a:rPr lang="en-US" i="0" smtClean="0">
                <a:latin typeface="CMMI7"/>
              </a:rPr>
              <a:t>A</a:t>
            </a:r>
            <a:endParaRPr lang="en-US" i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72BA-79BE-4044-BED3-2E19701F46DC}" type="slidenum">
              <a:rPr lang="en-US"/>
              <a:pPr/>
              <a:t>10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Step1: Minor-loop pole placement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>
              <a:buFontTx/>
              <a:buNone/>
            </a:pPr>
            <a:r>
              <a:rPr lang="en-US" sz="2400" dirty="0" smtClean="0"/>
              <a:t>that satisfy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838200" y="2057400"/>
            <a:ext cx="73914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956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66" name="Text Box 14"/>
          <p:cNvSpPr txBox="1">
            <a:spLocks noChangeArrowheads="1"/>
          </p:cNvSpPr>
          <p:nvPr/>
        </p:nvSpPr>
        <p:spPr bwMode="auto">
          <a:xfrm>
            <a:off x="5943600" y="358140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plant zeros</a:t>
            </a:r>
          </a:p>
        </p:txBody>
      </p:sp>
      <p:sp>
        <p:nvSpPr>
          <p:cNvPr id="919567" name="Text Box 15"/>
          <p:cNvSpPr txBox="1">
            <a:spLocks noChangeArrowheads="1"/>
          </p:cNvSpPr>
          <p:nvPr/>
        </p:nvSpPr>
        <p:spPr bwMode="auto">
          <a:xfrm>
            <a:off x="2819400" y="35052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Plant poles</a:t>
            </a:r>
          </a:p>
        </p:txBody>
      </p:sp>
      <p:sp>
        <p:nvSpPr>
          <p:cNvPr id="919569" name="Text Box 17"/>
          <p:cNvSpPr txBox="1">
            <a:spLocks noChangeArrowheads="1"/>
          </p:cNvSpPr>
          <p:nvPr/>
        </p:nvSpPr>
        <p:spPr bwMode="auto">
          <a:xfrm>
            <a:off x="152400" y="3505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Closed-loop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poles</a:t>
            </a:r>
          </a:p>
        </p:txBody>
      </p:sp>
      <p:sp>
        <p:nvSpPr>
          <p:cNvPr id="919570" name="Line 18"/>
          <p:cNvSpPr>
            <a:spLocks noChangeShapeType="1"/>
          </p:cNvSpPr>
          <p:nvPr/>
        </p:nvSpPr>
        <p:spPr bwMode="auto">
          <a:xfrm flipV="1">
            <a:off x="13716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1" name="Line 19"/>
          <p:cNvSpPr>
            <a:spLocks noChangeShapeType="1"/>
          </p:cNvSpPr>
          <p:nvPr/>
        </p:nvSpPr>
        <p:spPr bwMode="auto">
          <a:xfrm flipV="1">
            <a:off x="32004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3" name="Line 21"/>
          <p:cNvSpPr>
            <a:spLocks noChangeShapeType="1"/>
          </p:cNvSpPr>
          <p:nvPr/>
        </p:nvSpPr>
        <p:spPr bwMode="auto">
          <a:xfrm flipV="1">
            <a:off x="6248400" y="2971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4" name="Rectangle 22"/>
          <p:cNvSpPr>
            <a:spLocks noChangeArrowheads="1"/>
          </p:cNvSpPr>
          <p:nvPr/>
        </p:nvSpPr>
        <p:spPr bwMode="auto">
          <a:xfrm>
            <a:off x="381000" y="4191000"/>
            <a:ext cx="60198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9578" name="Line 26"/>
          <p:cNvSpPr>
            <a:spLocks noChangeShapeType="1"/>
          </p:cNvSpPr>
          <p:nvPr/>
        </p:nvSpPr>
        <p:spPr bwMode="auto">
          <a:xfrm>
            <a:off x="3733800" y="2895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9" name="Line 27"/>
          <p:cNvSpPr>
            <a:spLocks noChangeShapeType="1"/>
          </p:cNvSpPr>
          <p:nvPr/>
        </p:nvSpPr>
        <p:spPr bwMode="auto">
          <a:xfrm>
            <a:off x="6858000" y="2895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0" name="Line 28"/>
          <p:cNvSpPr>
            <a:spLocks noChangeShapeType="1"/>
          </p:cNvSpPr>
          <p:nvPr/>
        </p:nvSpPr>
        <p:spPr bwMode="auto">
          <a:xfrm flipH="1">
            <a:off x="4724400" y="14478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1" name="Line 29"/>
          <p:cNvSpPr>
            <a:spLocks noChangeShapeType="1"/>
          </p:cNvSpPr>
          <p:nvPr/>
        </p:nvSpPr>
        <p:spPr bwMode="auto">
          <a:xfrm flipH="1">
            <a:off x="7467600" y="1524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19583" name="Picture 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40525" y="1016000"/>
            <a:ext cx="11001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84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450" y="2455863"/>
            <a:ext cx="6770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8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52578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86" name="Line 34"/>
          <p:cNvSpPr>
            <a:spLocks noChangeShapeType="1"/>
          </p:cNvSpPr>
          <p:nvPr/>
        </p:nvSpPr>
        <p:spPr bwMode="auto">
          <a:xfrm>
            <a:off x="3657600" y="5105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7" name="Line 35"/>
          <p:cNvSpPr>
            <a:spLocks noChangeShapeType="1"/>
          </p:cNvSpPr>
          <p:nvPr/>
        </p:nvSpPr>
        <p:spPr bwMode="auto">
          <a:xfrm>
            <a:off x="2438400" y="5791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8" name="Text Box 36"/>
          <p:cNvSpPr txBox="1">
            <a:spLocks noChangeArrowheads="1"/>
          </p:cNvSpPr>
          <p:nvPr/>
        </p:nvSpPr>
        <p:spPr bwMode="auto">
          <a:xfrm>
            <a:off x="6629400" y="4495800"/>
            <a:ext cx="2136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We will factor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out the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polynomial next</a:t>
            </a:r>
          </a:p>
        </p:txBody>
      </p:sp>
      <p:pic>
        <p:nvPicPr>
          <p:cNvPr id="919591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7000" y="4876800"/>
            <a:ext cx="1144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93" name="Picture 4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4400" y="4572000"/>
            <a:ext cx="39973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94" name="Text Box 42"/>
          <p:cNvSpPr txBox="1">
            <a:spLocks noChangeArrowheads="1"/>
          </p:cNvSpPr>
          <p:nvPr/>
        </p:nvSpPr>
        <p:spPr bwMode="auto">
          <a:xfrm>
            <a:off x="457200" y="6172200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The disturbance annihilating polynomial has not been included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8" grpId="0" animBg="1"/>
      <p:bldP spid="919566" grpId="0"/>
      <p:bldP spid="919567" grpId="0"/>
      <p:bldP spid="919569" grpId="0"/>
      <p:bldP spid="919570" grpId="0" animBg="1"/>
      <p:bldP spid="919571" grpId="0" animBg="1"/>
      <p:bldP spid="919573" grpId="0" animBg="1"/>
      <p:bldP spid="919574" grpId="0" animBg="1"/>
      <p:bldP spid="919578" grpId="0" animBg="1"/>
      <p:bldP spid="919579" grpId="0" animBg="1"/>
      <p:bldP spid="919580" grpId="0" animBg="1"/>
      <p:bldP spid="919581" grpId="0" animBg="1"/>
      <p:bldP spid="919586" grpId="0" animBg="1"/>
      <p:bldP spid="919587" grpId="0" animBg="1"/>
      <p:bldP spid="919588" grpId="0"/>
      <p:bldP spid="9195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9EB9-75A7-4698-8D8E-1076686C40B4}" type="slidenum">
              <a:rPr lang="en-US"/>
              <a:pPr/>
              <a:t>11</a:t>
            </a:fld>
            <a:endParaRPr lang="en-US"/>
          </a:p>
        </p:txBody>
      </p:sp>
      <p:sp>
        <p:nvSpPr>
          <p:cNvPr id="928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Minor-loop pole placement</a:t>
            </a:r>
          </a:p>
        </p:txBody>
      </p:sp>
      <p:sp>
        <p:nvSpPr>
          <p:cNvPr id="92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Diophantine equation: </a:t>
            </a:r>
            <a:r>
              <a:rPr lang="en-US" sz="2400"/>
              <a:t>Obtain polynomials</a:t>
            </a:r>
          </a:p>
          <a:p>
            <a:pPr>
              <a:buFontTx/>
              <a:buNone/>
            </a:pPr>
            <a:r>
              <a:rPr lang="en-US" sz="2400"/>
              <a:t>which satisfy: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28773" name="Rectangle 1029"/>
          <p:cNvSpPr>
            <a:spLocks noChangeArrowheads="1"/>
          </p:cNvSpPr>
          <p:nvPr/>
        </p:nvSpPr>
        <p:spPr bwMode="auto">
          <a:xfrm>
            <a:off x="228600" y="2286000"/>
            <a:ext cx="8001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8774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75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8776" name="Text Box 1032"/>
          <p:cNvSpPr txBox="1">
            <a:spLocks noChangeArrowheads="1"/>
          </p:cNvSpPr>
          <p:nvPr/>
        </p:nvSpPr>
        <p:spPr bwMode="auto">
          <a:xfrm>
            <a:off x="4800600" y="38100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Unstable plant zeros</a:t>
            </a:r>
          </a:p>
        </p:txBody>
      </p:sp>
      <p:sp>
        <p:nvSpPr>
          <p:cNvPr id="928777" name="Text Box 1033"/>
          <p:cNvSpPr txBox="1">
            <a:spLocks noChangeArrowheads="1"/>
          </p:cNvSpPr>
          <p:nvPr/>
        </p:nvSpPr>
        <p:spPr bwMode="auto">
          <a:xfrm>
            <a:off x="22098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Plant poles</a:t>
            </a:r>
          </a:p>
        </p:txBody>
      </p:sp>
      <p:sp>
        <p:nvSpPr>
          <p:cNvPr id="928778" name="Text Box 1034"/>
          <p:cNvSpPr txBox="1">
            <a:spLocks noChangeArrowheads="1"/>
          </p:cNvSpPr>
          <p:nvPr/>
        </p:nvSpPr>
        <p:spPr bwMode="auto">
          <a:xfrm>
            <a:off x="381000" y="6096000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The disturbance annihilating polynomial has not been included</a:t>
            </a:r>
          </a:p>
        </p:txBody>
      </p:sp>
      <p:sp>
        <p:nvSpPr>
          <p:cNvPr id="928779" name="Text Box 1035"/>
          <p:cNvSpPr txBox="1">
            <a:spLocks noChangeArrowheads="1"/>
          </p:cNvSpPr>
          <p:nvPr/>
        </p:nvSpPr>
        <p:spPr bwMode="auto">
          <a:xfrm>
            <a:off x="304800" y="3810000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Closed-loop </a:t>
            </a:r>
            <a:endParaRPr lang="en-US" dirty="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poles</a:t>
            </a:r>
          </a:p>
        </p:txBody>
      </p:sp>
      <p:sp>
        <p:nvSpPr>
          <p:cNvPr id="928780" name="Line 1036"/>
          <p:cNvSpPr>
            <a:spLocks noChangeShapeType="1"/>
          </p:cNvSpPr>
          <p:nvPr/>
        </p:nvSpPr>
        <p:spPr bwMode="auto">
          <a:xfrm flipV="1">
            <a:off x="914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1" name="Line 1037"/>
          <p:cNvSpPr>
            <a:spLocks noChangeShapeType="1"/>
          </p:cNvSpPr>
          <p:nvPr/>
        </p:nvSpPr>
        <p:spPr bwMode="auto">
          <a:xfrm flipV="1">
            <a:off x="23622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3" name="Line 1039"/>
          <p:cNvSpPr>
            <a:spLocks noChangeShapeType="1"/>
          </p:cNvSpPr>
          <p:nvPr/>
        </p:nvSpPr>
        <p:spPr bwMode="auto">
          <a:xfrm flipV="1">
            <a:off x="5486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4" name="Rectangle 1040"/>
          <p:cNvSpPr>
            <a:spLocks noChangeArrowheads="1"/>
          </p:cNvSpPr>
          <p:nvPr/>
        </p:nvSpPr>
        <p:spPr bwMode="auto">
          <a:xfrm>
            <a:off x="1524000" y="44196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85" name="Line 1041"/>
          <p:cNvSpPr>
            <a:spLocks noChangeShapeType="1"/>
          </p:cNvSpPr>
          <p:nvPr/>
        </p:nvSpPr>
        <p:spPr bwMode="auto">
          <a:xfrm>
            <a:off x="3276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6" name="Line 1042"/>
          <p:cNvSpPr>
            <a:spLocks noChangeShapeType="1"/>
          </p:cNvSpPr>
          <p:nvPr/>
        </p:nvSpPr>
        <p:spPr bwMode="auto">
          <a:xfrm>
            <a:off x="65532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8" name="Line 1044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9" name="Line 1045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0" name="Line 1046"/>
          <p:cNvSpPr>
            <a:spLocks noChangeShapeType="1"/>
          </p:cNvSpPr>
          <p:nvPr/>
        </p:nvSpPr>
        <p:spPr bwMode="auto">
          <a:xfrm flipH="1">
            <a:off x="4038600" y="1676400"/>
            <a:ext cx="2819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1" name="Line 1047"/>
          <p:cNvSpPr>
            <a:spLocks noChangeShapeType="1"/>
          </p:cNvSpPr>
          <p:nvPr/>
        </p:nvSpPr>
        <p:spPr bwMode="auto">
          <a:xfrm flipH="1">
            <a:off x="7086600" y="1676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28792" name="Picture 104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1816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3" name="Picture 104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4648200"/>
            <a:ext cx="38242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4" name="Picture 105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2667000"/>
            <a:ext cx="7008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6" grpId="0"/>
      <p:bldP spid="928777" grpId="0"/>
      <p:bldP spid="928779" grpId="0"/>
      <p:bldP spid="928780" grpId="0" animBg="1"/>
      <p:bldP spid="928781" grpId="0" animBg="1"/>
      <p:bldP spid="928783" grpId="0" animBg="1"/>
      <p:bldP spid="928784" grpId="0" animBg="1"/>
      <p:bldP spid="928785" grpId="0" animBg="1"/>
      <p:bldP spid="928786" grpId="0" animBg="1"/>
      <p:bldP spid="928788" grpId="0" animBg="1"/>
      <p:bldP spid="928789" grpId="0" animBg="1"/>
      <p:bldP spid="928790" grpId="0" animBg="1"/>
      <p:bldP spid="9287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B8F8-90B8-4BCB-98AF-5EC1AE636087}" type="slidenum">
              <a:rPr lang="en-US"/>
              <a:pPr/>
              <a:t>12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Diophantine equation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Solution: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9216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2438400"/>
            <a:ext cx="5595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30121" y="4800600"/>
            <a:ext cx="3245333" cy="547582"/>
          </a:xfrm>
          <a:prstGeom prst="rect">
            <a:avLst/>
          </a:prstGeom>
          <a:noFill/>
          <a:ln/>
          <a:effectLst/>
        </p:spPr>
      </p:pic>
      <p:pic>
        <p:nvPicPr>
          <p:cNvPr id="92161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3657600"/>
            <a:ext cx="553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36410" y="5791200"/>
            <a:ext cx="5871180" cy="513016"/>
          </a:xfrm>
          <a:prstGeom prst="rect">
            <a:avLst/>
          </a:prstGeom>
          <a:noFill/>
          <a:ln/>
          <a:effectLst/>
        </p:spPr>
      </p:pic>
      <p:pic>
        <p:nvPicPr>
          <p:cNvPr id="92161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20788" y="1214438"/>
            <a:ext cx="70088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072F-F229-4C18-A056-27DA5F0D8A73}" type="slidenum">
              <a:rPr lang="en-US"/>
              <a:pPr/>
              <a:t>13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Minor-loop pole placement</a:t>
            </a:r>
          </a:p>
        </p:txBody>
      </p:sp>
      <p:pic>
        <p:nvPicPr>
          <p:cNvPr id="860209" name="Picture 4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6213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7" name="Picture 5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219200"/>
            <a:ext cx="6176963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072F-F229-4C18-A056-27DA5F0D8A73}" type="slidenum">
              <a:rPr lang="en-US"/>
              <a:pPr/>
              <a:t>14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Minor-loop pole placement</a:t>
            </a:r>
          </a:p>
        </p:txBody>
      </p:sp>
      <p:pic>
        <p:nvPicPr>
          <p:cNvPr id="860217" name="Picture 5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752600"/>
            <a:ext cx="6176963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2000" y="4572000"/>
            <a:ext cx="7445426" cy="790912"/>
          </a:xfrm>
          <a:prstGeom prst="rect">
            <a:avLst/>
          </a:prstGeom>
          <a:noFill/>
          <a:ln/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Closed-loop dynamics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800600" y="5486400"/>
            <a:ext cx="3335498" cy="533400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457200" y="6019800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filtered repetitive disturbance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4724400" y="5867400"/>
            <a:ext cx="1219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644F-6076-4AF5-B4D1-C36146550092}" type="slidenum">
              <a:rPr lang="en-US"/>
              <a:pPr/>
              <a:t>15</a:t>
            </a:fld>
            <a:endParaRPr lang="en-US"/>
          </a:p>
        </p:txBody>
      </p:sp>
      <p:pic>
        <p:nvPicPr>
          <p:cNvPr id="9472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143000"/>
            <a:ext cx="8305800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Block Diagram</a:t>
            </a:r>
          </a:p>
        </p:txBody>
      </p:sp>
      <p:sp>
        <p:nvSpPr>
          <p:cNvPr id="947206" name="Rectangle 6"/>
          <p:cNvSpPr>
            <a:spLocks noChangeArrowheads="1"/>
          </p:cNvSpPr>
          <p:nvPr/>
        </p:nvSpPr>
        <p:spPr bwMode="auto">
          <a:xfrm>
            <a:off x="533400" y="4953000"/>
            <a:ext cx="792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Notice that      </a:t>
            </a:r>
            <a:r>
              <a:rPr lang="en-US"/>
              <a:t> </a:t>
            </a:r>
            <a:r>
              <a:rPr lang="en-US" i="0">
                <a:latin typeface="Helvetica" pitchFamily="34" charset="0"/>
              </a:rPr>
              <a:t>          is still a periodic disturbance</a:t>
            </a:r>
          </a:p>
          <a:p>
            <a:pPr marL="457200" indent="-457200">
              <a:lnSpc>
                <a:spcPct val="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472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5105400"/>
            <a:ext cx="7588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1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6096000"/>
            <a:ext cx="2844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1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6096000"/>
            <a:ext cx="28702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 bwMode="auto">
          <a:xfrm rot="5400000">
            <a:off x="2743200" y="3048000"/>
            <a:ext cx="304800" cy="152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388620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repetitive </a:t>
            </a:r>
          </a:p>
          <a:p>
            <a:r>
              <a:rPr lang="en-US" sz="1800" dirty="0" smtClean="0"/>
              <a:t>compensator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4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6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7CC-F2FD-4CF3-9DF0-C91224C8AABF}" type="slidenum">
              <a:rPr lang="en-US"/>
              <a:pPr/>
              <a:t>16</a:t>
            </a:fld>
            <a:endParaRPr lang="en-US"/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Block Diagram</a:t>
            </a:r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152400" y="4114800"/>
            <a:ext cx="792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 marL="457200" indent="-457200">
              <a:lnSpc>
                <a:spcPct val="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533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6096000"/>
            <a:ext cx="2844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6096000"/>
            <a:ext cx="28702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990600"/>
            <a:ext cx="8375650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4572000"/>
            <a:ext cx="3660775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 bwMode="auto">
          <a:xfrm rot="5400000">
            <a:off x="2895600" y="2249269"/>
            <a:ext cx="304800" cy="152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308746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repetitive </a:t>
            </a:r>
          </a:p>
          <a:p>
            <a:r>
              <a:rPr lang="en-US" sz="1800" dirty="0" smtClean="0"/>
              <a:t>compensator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A187-9EA4-45B8-9DB8-1757136C8895}" type="slidenum">
              <a:rPr lang="en-US"/>
              <a:pPr/>
              <a:t>17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5257800" cy="3200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 smtClean="0"/>
              <a:t>Repetitive compensator strategy</a:t>
            </a:r>
            <a:r>
              <a:rPr lang="en-US" sz="2400" dirty="0"/>
              <a:t>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000" dirty="0"/>
              <a:t>Cancel stable </a:t>
            </a:r>
            <a:r>
              <a:rPr lang="en-US" sz="2000" dirty="0" smtClean="0"/>
              <a:t>poles and delay </a:t>
            </a:r>
          </a:p>
          <a:p>
            <a:pPr marL="533400" indent="-533400">
              <a:buFontTx/>
              <a:buAutoNum type="arabicPeriod"/>
            </a:pPr>
            <a:endParaRPr lang="en-US" sz="1050" dirty="0"/>
          </a:p>
          <a:p>
            <a:pPr marL="533400" indent="-533400">
              <a:buFontTx/>
              <a:buAutoNum type="arabicPeriod"/>
            </a:pPr>
            <a:r>
              <a:rPr lang="en-US" sz="2000" dirty="0"/>
              <a:t>Zero-phase error </a:t>
            </a:r>
            <a:r>
              <a:rPr lang="en-US" sz="2000" dirty="0" smtClean="0"/>
              <a:t>compensation for</a:t>
            </a:r>
          </a:p>
          <a:p>
            <a:pPr marL="533400" indent="-533400">
              <a:buFontTx/>
              <a:buAutoNum type="arabicPeriod"/>
            </a:pPr>
            <a:endParaRPr lang="en-US" sz="1000" dirty="0"/>
          </a:p>
          <a:p>
            <a:pPr marL="533400" indent="-533400">
              <a:buFontTx/>
              <a:buAutoNum type="arabicPeriod"/>
            </a:pPr>
            <a:r>
              <a:rPr lang="en-US" sz="2000" dirty="0"/>
              <a:t>Include annihilating </a:t>
            </a:r>
            <a:r>
              <a:rPr lang="en-US" sz="2000" dirty="0" smtClean="0"/>
              <a:t>polynomial in the denominator</a:t>
            </a:r>
            <a:endParaRPr lang="en-US" sz="2400" dirty="0" smtClean="0"/>
          </a:p>
          <a:p>
            <a:pPr marL="533400" indent="-533400">
              <a:buNone/>
            </a:pPr>
            <a:endParaRPr lang="en-US" sz="2400" dirty="0"/>
          </a:p>
        </p:txBody>
      </p:sp>
      <p:pic>
        <p:nvPicPr>
          <p:cNvPr id="951308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762001"/>
            <a:ext cx="53723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131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1752600"/>
            <a:ext cx="2590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19600" y="3581400"/>
            <a:ext cx="1024935" cy="377778"/>
          </a:xfrm>
          <a:prstGeom prst="rect">
            <a:avLst/>
          </a:prstGeom>
          <a:noFill/>
          <a:ln/>
          <a:effectLst/>
        </p:spPr>
      </p:pic>
      <p:pic>
        <p:nvPicPr>
          <p:cNvPr id="951318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05400" y="4191000"/>
            <a:ext cx="10652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0" y="4800600"/>
            <a:ext cx="1025290" cy="323691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1981200" y="1524000"/>
            <a:ext cx="304800" cy="1066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2133600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repetitive </a:t>
            </a:r>
          </a:p>
          <a:p>
            <a:r>
              <a:rPr lang="en-US" sz="1100" dirty="0" smtClean="0"/>
              <a:t>compensator</a:t>
            </a:r>
            <a:endParaRPr lang="en-US" sz="11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638800" y="3581400"/>
            <a:ext cx="445013" cy="3374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51107" y="5715000"/>
            <a:ext cx="6003150" cy="748380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7239000" y="5715000"/>
            <a:ext cx="3048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15200" y="518160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q</a:t>
            </a:r>
            <a:r>
              <a:rPr lang="en-US" sz="1400" dirty="0" smtClean="0">
                <a:latin typeface="+mj-lt"/>
              </a:rPr>
              <a:t> </a:t>
            </a:r>
            <a:r>
              <a:rPr lang="en-US" i="0" baseline="30000" dirty="0" smtClean="0">
                <a:latin typeface="+mj-lt"/>
              </a:rPr>
              <a:t>-1</a:t>
            </a:r>
            <a:endParaRPr lang="en-US" i="0" baseline="30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9D82-FEDD-41A5-A90D-A1D55496541A}" type="slidenum">
              <a:rPr lang="en-US"/>
              <a:pPr/>
              <a:t>18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r>
              <a:rPr lang="en-US" dirty="0"/>
              <a:t>Repetitive </a:t>
            </a:r>
            <a:r>
              <a:rPr lang="en-US" dirty="0" smtClean="0"/>
              <a:t>compensator :</a:t>
            </a:r>
            <a:endParaRPr lang="en-US" dirty="0"/>
          </a:p>
        </p:txBody>
      </p:sp>
      <p:pic>
        <p:nvPicPr>
          <p:cNvPr id="9656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990600"/>
            <a:ext cx="64770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69634" y="4648200"/>
            <a:ext cx="6003139" cy="748379"/>
          </a:xfrm>
          <a:prstGeom prst="rect">
            <a:avLst/>
          </a:prstGeom>
          <a:noFill/>
          <a:ln/>
          <a:effectLst/>
        </p:spPr>
      </p:pic>
      <p:sp>
        <p:nvSpPr>
          <p:cNvPr id="965644" name="Rectangle 12"/>
          <p:cNvSpPr>
            <a:spLocks noChangeArrowheads="1"/>
          </p:cNvSpPr>
          <p:nvPr/>
        </p:nvSpPr>
        <p:spPr bwMode="auto">
          <a:xfrm>
            <a:off x="838200" y="4191000"/>
            <a:ext cx="73152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6564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6248400"/>
            <a:ext cx="18653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0800000">
            <a:off x="3505200" y="6400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43400" y="6172200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that C</a:t>
            </a:r>
            <a:r>
              <a:rPr lang="en-US" baseline="-25000" dirty="0" smtClean="0"/>
              <a:t>R</a:t>
            </a:r>
            <a:r>
              <a:rPr lang="en-US" dirty="0" smtClean="0"/>
              <a:t> is implementable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B0AA-77E0-484F-B5C3-DEDA0A2F5AD6}" type="slidenum">
              <a:rPr lang="en-US"/>
              <a:pPr/>
              <a:t>19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838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Closed-loop </a:t>
            </a:r>
            <a:r>
              <a:rPr lang="en-US" dirty="0"/>
              <a:t>dynamics</a:t>
            </a:r>
          </a:p>
        </p:txBody>
      </p:sp>
      <p:pic>
        <p:nvPicPr>
          <p:cNvPr id="95437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352800"/>
            <a:ext cx="62865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438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1143000"/>
            <a:ext cx="5638800" cy="183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4953000"/>
            <a:ext cx="3429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6799" y="5943600"/>
            <a:ext cx="6003139" cy="7483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CE6-2EB5-4B2E-A441-BE69DDB5B293}" type="slidenum">
              <a:rPr lang="en-US"/>
              <a:pPr/>
              <a:t>2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SISO ARMA model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all inputs and outputs are scalars: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is a periodic disturbance of period </a:t>
            </a:r>
            <a:r>
              <a:rPr lang="en-US"/>
              <a:t>N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 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876800"/>
            <a:ext cx="7953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9338" y="2201863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2776-9FEA-482F-9741-631512B144A6}" type="slidenum">
              <a:rPr lang="en-US"/>
              <a:pPr/>
              <a:t>20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Controller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  <a:r>
              <a:rPr lang="en-US" b="1" dirty="0" smtClean="0"/>
              <a:t>Closed-loop </a:t>
            </a:r>
            <a:r>
              <a:rPr lang="en-US" b="1" dirty="0"/>
              <a:t>dynamics:</a:t>
            </a:r>
            <a:r>
              <a:rPr lang="en-US" dirty="0"/>
              <a:t> doing a bit of algebra, we obtain,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498595" y="5410200"/>
            <a:ext cx="6298687" cy="744667"/>
          </a:xfrm>
          <a:prstGeom prst="rect">
            <a:avLst/>
          </a:prstGeom>
          <a:noFill/>
          <a:ln/>
          <a:effectLst/>
        </p:spPr>
      </p:pic>
      <p:sp>
        <p:nvSpPr>
          <p:cNvPr id="955402" name="Rectangle 10"/>
          <p:cNvSpPr>
            <a:spLocks noChangeArrowheads="1"/>
          </p:cNvSpPr>
          <p:nvPr/>
        </p:nvSpPr>
        <p:spPr bwMode="auto">
          <a:xfrm>
            <a:off x="609600" y="3962400"/>
            <a:ext cx="73436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 the </a:t>
            </a:r>
            <a:r>
              <a:rPr lang="en-US" sz="2800" i="0" dirty="0" smtClean="0">
                <a:latin typeface="Helvetica" pitchFamily="34" charset="0"/>
              </a:rPr>
              <a:t>closed-loop </a:t>
            </a:r>
            <a:r>
              <a:rPr lang="en-US" sz="2800" i="0" dirty="0">
                <a:latin typeface="Helvetica" pitchFamily="34" charset="0"/>
              </a:rPr>
              <a:t>poles are the </a:t>
            </a:r>
            <a:r>
              <a:rPr lang="en-US" sz="2800" i="0" dirty="0" smtClean="0">
                <a:latin typeface="Helvetica" pitchFamily="34" charset="0"/>
              </a:rPr>
              <a:t>zeros of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47689" y="2435225"/>
            <a:ext cx="4793009" cy="880970"/>
          </a:xfrm>
          <a:prstGeom prst="rect">
            <a:avLst/>
          </a:prstGeom>
          <a:noFill/>
          <a:ln/>
          <a:effectLst/>
        </p:spPr>
      </p:pic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914400" y="4953000"/>
            <a:ext cx="73152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05" name="Rectangle 13"/>
          <p:cNvSpPr>
            <a:spLocks noChangeArrowheads="1"/>
          </p:cNvSpPr>
          <p:nvPr/>
        </p:nvSpPr>
        <p:spPr bwMode="auto">
          <a:xfrm>
            <a:off x="914400" y="2057400"/>
            <a:ext cx="73152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02" grpId="0"/>
      <p:bldP spid="9554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2D3E-A431-4D4B-974D-A245729BB227}" type="slidenum">
              <a:rPr lang="en-US"/>
              <a:pPr/>
              <a:t>21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Controller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since,</a:t>
            </a:r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685800" y="4572000"/>
            <a:ext cx="1244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Where</a:t>
            </a:r>
            <a:endParaRPr lang="en-US" sz="2800" i="0" dirty="0">
              <a:latin typeface="Helvetica" pitchFamily="34" charset="0"/>
            </a:endParaRP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2743200" y="3124200"/>
            <a:ext cx="3581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5642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1600200"/>
            <a:ext cx="4691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01997" y="3429000"/>
            <a:ext cx="2438405" cy="372873"/>
          </a:xfrm>
          <a:prstGeom prst="rect">
            <a:avLst/>
          </a:prstGeom>
          <a:noFill/>
          <a:ln/>
          <a:effectLst/>
        </p:spPr>
      </p:pic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609600" y="2590800"/>
            <a:ext cx="1709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we obtain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98595" y="5334000"/>
            <a:ext cx="6298687" cy="7446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1" grpId="0"/>
      <p:bldP spid="956424" grpId="0" animBg="1"/>
      <p:bldP spid="9564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FE0-2DEB-4FCE-925F-B33D0E804897}" type="slidenum">
              <a:rPr lang="en-US"/>
              <a:pPr/>
              <a:t>22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Controller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 Theorem</a:t>
            </a:r>
          </a:p>
        </p:txBody>
      </p:sp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609600" y="1600200"/>
            <a:ext cx="6884988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 tracking error                     if the gains </a:t>
            </a:r>
          </a:p>
          <a:p>
            <a:r>
              <a:rPr lang="en-US" sz="2800" i="0">
                <a:latin typeface="Helvetica" pitchFamily="34" charset="0"/>
              </a:rPr>
              <a:t>are selected as follows: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1.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2. 	</a:t>
            </a:r>
          </a:p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9605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1676400"/>
            <a:ext cx="1422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052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3800" y="1752600"/>
            <a:ext cx="6937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427" y="3301895"/>
            <a:ext cx="3370608" cy="66050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04838" y="4724400"/>
            <a:ext cx="1598936" cy="2714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3223-FA35-419A-8393-307D3DC8B14C}" type="slidenum">
              <a:rPr lang="en-US"/>
              <a:pPr/>
              <a:t>23</a:t>
            </a:fld>
            <a:endParaRPr lang="en-US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minimum phase zeros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Consider </a:t>
            </a:r>
            <a:r>
              <a:rPr lang="en-US" sz="2400" dirty="0"/>
              <a:t>now the case when </a:t>
            </a:r>
            <a:r>
              <a:rPr lang="en-US" sz="2400" dirty="0" smtClean="0"/>
              <a:t>there are </a:t>
            </a:r>
            <a:r>
              <a:rPr lang="en-US" sz="2400" b="1" dirty="0"/>
              <a:t>no unstable zeros</a:t>
            </a:r>
            <a:r>
              <a:rPr lang="en-US" sz="2400" dirty="0"/>
              <a:t>, 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e.g.</a:t>
            </a:r>
            <a:endParaRPr lang="en-US" sz="2400" dirty="0"/>
          </a:p>
        </p:txBody>
      </p:sp>
      <p:sp>
        <p:nvSpPr>
          <p:cNvPr id="958474" name="Rectangle 10"/>
          <p:cNvSpPr>
            <a:spLocks noChangeArrowheads="1"/>
          </p:cNvSpPr>
          <p:nvPr/>
        </p:nvSpPr>
        <p:spPr bwMode="auto">
          <a:xfrm>
            <a:off x="381000" y="4114800"/>
            <a:ext cx="5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Then the closed-loop poles are given by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310110"/>
            <a:ext cx="1891010" cy="353297"/>
          </a:xfrm>
          <a:prstGeom prst="rect">
            <a:avLst/>
          </a:prstGeom>
          <a:noFill/>
          <a:ln/>
          <a:effectLst/>
        </p:spPr>
      </p:pic>
      <p:sp>
        <p:nvSpPr>
          <p:cNvPr id="958476" name="Rectangle 12"/>
          <p:cNvSpPr>
            <a:spLocks noChangeArrowheads="1"/>
          </p:cNvSpPr>
          <p:nvPr/>
        </p:nvSpPr>
        <p:spPr bwMode="auto">
          <a:xfrm>
            <a:off x="1524000" y="3124200"/>
            <a:ext cx="2964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choose b = 1 so that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95847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2971800"/>
            <a:ext cx="30226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84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4953000"/>
            <a:ext cx="27828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848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38800" y="4953000"/>
            <a:ext cx="18240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24560" y="5105400"/>
            <a:ext cx="320355" cy="1924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A73-9BF4-47E9-AF11-C4131EC4E7FE}" type="slidenum">
              <a:rPr lang="en-US"/>
              <a:pPr/>
              <a:t>24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minimum phase zeros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For the case when the are no unstable </a:t>
            </a:r>
            <a:r>
              <a:rPr lang="en-US" sz="2400" dirty="0" smtClean="0"/>
              <a:t>zeros,</a:t>
            </a:r>
          </a:p>
          <a:p>
            <a:pPr>
              <a:buFontTx/>
              <a:buNone/>
            </a:pPr>
            <a:r>
              <a:rPr lang="en-US" sz="2400" dirty="0" smtClean="0"/>
              <a:t>the closed-loop poles are given by the roots of</a:t>
            </a:r>
            <a:endParaRPr lang="en-US" sz="2400" dirty="0"/>
          </a:p>
        </p:txBody>
      </p:sp>
      <p:pic>
        <p:nvPicPr>
          <p:cNvPr id="95949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1981200"/>
            <a:ext cx="18240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4191000"/>
            <a:ext cx="3918727" cy="70350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19800" y="4419600"/>
            <a:ext cx="2799417" cy="30422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4800" y="2514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When 0 &lt; </a:t>
            </a:r>
            <a:r>
              <a:rPr lang="en-US" dirty="0" err="1" smtClean="0">
                <a:latin typeface="Helvetica" pitchFamily="34" charset="0"/>
              </a:rPr>
              <a:t>k</a:t>
            </a:r>
            <a:r>
              <a:rPr lang="en-US" baseline="-25000" dirty="0" err="1" smtClean="0">
                <a:latin typeface="Helvetica" pitchFamily="34" charset="0"/>
              </a:rPr>
              <a:t>r</a:t>
            </a:r>
            <a:r>
              <a:rPr lang="en-US" i="0" dirty="0" smtClean="0">
                <a:latin typeface="Helvetica" pitchFamily="34" charset="0"/>
              </a:rPr>
              <a:t> &lt; 2, we have </a:t>
            </a:r>
          </a:p>
          <a:p>
            <a:r>
              <a:rPr lang="en-US" dirty="0" smtClean="0">
                <a:latin typeface="Helvetica" pitchFamily="34" charset="0"/>
              </a:rPr>
              <a:t>N</a:t>
            </a:r>
            <a:r>
              <a:rPr lang="en-US" i="0" dirty="0" smtClean="0">
                <a:latin typeface="Helvetica" pitchFamily="34" charset="0"/>
              </a:rPr>
              <a:t> asymptotically stable closed-loop poles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04800" y="3733800"/>
            <a:ext cx="2739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</a:t>
            </a:r>
            <a:r>
              <a:rPr lang="en-US" i="0" u="sng" dirty="0" smtClean="0">
                <a:latin typeface="Helvetica" pitchFamily="34" charset="0"/>
              </a:rPr>
              <a:t>Case 1</a:t>
            </a:r>
            <a:r>
              <a:rPr lang="en-US" i="0" dirty="0" smtClean="0">
                <a:latin typeface="Helvetica" pitchFamily="34" charset="0"/>
              </a:rPr>
              <a:t>: 0 &lt; </a:t>
            </a:r>
            <a:r>
              <a:rPr lang="en-US" dirty="0" err="1" smtClean="0">
                <a:latin typeface="Helvetica" pitchFamily="34" charset="0"/>
              </a:rPr>
              <a:t>k</a:t>
            </a:r>
            <a:r>
              <a:rPr lang="en-US" baseline="-25000" dirty="0" err="1" smtClean="0">
                <a:latin typeface="Helvetica" pitchFamily="34" charset="0"/>
              </a:rPr>
              <a:t>r</a:t>
            </a:r>
            <a:r>
              <a:rPr lang="en-US" i="0" dirty="0" smtClean="0">
                <a:latin typeface="Helvetica" pitchFamily="34" charset="0"/>
              </a:rPr>
              <a:t> </a:t>
            </a:r>
            <a:r>
              <a:rPr lang="en-US" i="0" dirty="0" smtClean="0">
                <a:latin typeface="cmsy10"/>
              </a:rPr>
              <a:t>·</a:t>
            </a:r>
            <a:r>
              <a:rPr lang="en-US" i="0" dirty="0" smtClean="0">
                <a:latin typeface="Helvetica" pitchFamily="34" charset="0"/>
              </a:rPr>
              <a:t> 1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5638800"/>
            <a:ext cx="4910734" cy="83205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19800" y="5867400"/>
            <a:ext cx="2799417" cy="304221"/>
          </a:xfrm>
          <a:prstGeom prst="rect">
            <a:avLst/>
          </a:prstGeom>
          <a:noFill/>
          <a:ln/>
          <a:effectLst/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4800" y="5257800"/>
            <a:ext cx="2680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</a:t>
            </a:r>
            <a:r>
              <a:rPr lang="en-US" i="0" u="sng" dirty="0" smtClean="0">
                <a:latin typeface="Helvetica" pitchFamily="34" charset="0"/>
              </a:rPr>
              <a:t>Case 1</a:t>
            </a:r>
            <a:r>
              <a:rPr lang="en-US" i="0" dirty="0" smtClean="0">
                <a:latin typeface="Helvetica" pitchFamily="34" charset="0"/>
              </a:rPr>
              <a:t>: 1 &lt; </a:t>
            </a:r>
            <a:r>
              <a:rPr lang="en-US" dirty="0" err="1" smtClean="0">
                <a:latin typeface="Helvetica" pitchFamily="34" charset="0"/>
              </a:rPr>
              <a:t>k</a:t>
            </a:r>
            <a:r>
              <a:rPr lang="en-US" baseline="-25000" dirty="0" err="1" smtClean="0">
                <a:latin typeface="Helvetica" pitchFamily="34" charset="0"/>
              </a:rPr>
              <a:t>r</a:t>
            </a:r>
            <a:r>
              <a:rPr lang="en-US" i="0" dirty="0" smtClean="0">
                <a:latin typeface="Helvetica" pitchFamily="34" charset="0"/>
              </a:rPr>
              <a:t> &lt; 2</a:t>
            </a: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32E-2FEF-4B13-89C4-D42DBA70D5E3}" type="slidenum">
              <a:rPr lang="en-US"/>
              <a:pPr/>
              <a:t>25</a:t>
            </a:fld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Repetitive control example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b="1" dirty="0"/>
              <a:t>Assume that</a:t>
            </a:r>
            <a:r>
              <a:rPr lang="en-US" sz="2400" dirty="0"/>
              <a:t>     </a:t>
            </a:r>
            <a:r>
              <a:rPr lang="en-US" sz="2400" i="1" dirty="0">
                <a:latin typeface="Century Schoolbook" pitchFamily="18" charset="0"/>
              </a:rPr>
              <a:t>N = 4</a:t>
            </a:r>
          </a:p>
        </p:txBody>
      </p:sp>
      <p:pic>
        <p:nvPicPr>
          <p:cNvPr id="9676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066800"/>
            <a:ext cx="42672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602" y="2514600"/>
            <a:ext cx="4709155" cy="752394"/>
          </a:xfrm>
          <a:prstGeom prst="rect">
            <a:avLst/>
          </a:prstGeom>
          <a:noFill/>
          <a:ln/>
          <a:effectLst/>
        </p:spPr>
      </p:pic>
      <p:pic>
        <p:nvPicPr>
          <p:cNvPr id="967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6388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7697" name="Rectangle 17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11529" y="228600"/>
            <a:ext cx="2034379" cy="334465"/>
          </a:xfrm>
          <a:prstGeom prst="rect">
            <a:avLst/>
          </a:prstGeom>
          <a:noFill/>
          <a:ln/>
          <a:effectLst/>
        </p:spPr>
      </p:pic>
      <p:pic>
        <p:nvPicPr>
          <p:cNvPr id="96770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609600"/>
            <a:ext cx="9763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57200" y="3505200"/>
            <a:ext cx="449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Choose</a:t>
            </a:r>
            <a:endParaRPr lang="en-US" i="0" dirty="0">
              <a:latin typeface="+mj-lt"/>
            </a:endParaRP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937982" y="3556518"/>
            <a:ext cx="848435" cy="39188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7927" y="4114800"/>
            <a:ext cx="7330537" cy="777121"/>
          </a:xfrm>
          <a:prstGeom prst="rect">
            <a:avLst/>
          </a:prstGeom>
          <a:noFill/>
          <a:ln/>
          <a:effectLst/>
        </p:spPr>
      </p:pic>
      <p:sp>
        <p:nvSpPr>
          <p:cNvPr id="28" name="Right Arrow 27"/>
          <p:cNvSpPr/>
          <p:nvPr/>
        </p:nvSpPr>
        <p:spPr bwMode="auto">
          <a:xfrm>
            <a:off x="914400" y="5791200"/>
            <a:ext cx="609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BB68-D5F6-40F1-84B2-70CDC2D767E0}" type="slidenum">
              <a:rPr lang="en-US"/>
              <a:pPr/>
              <a:t>26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Repetitive control example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dirty="0" smtClean="0"/>
              <a:t>Open-loop </a:t>
            </a:r>
            <a:r>
              <a:rPr lang="en-US" sz="2400" dirty="0"/>
              <a:t>TF</a:t>
            </a:r>
            <a:endParaRPr lang="en-US" sz="2400" i="1" dirty="0">
              <a:latin typeface="Century Schoolbook" pitchFamily="18" charset="0"/>
            </a:endParaRPr>
          </a:p>
        </p:txBody>
      </p:sp>
      <p:pic>
        <p:nvPicPr>
          <p:cNvPr id="96870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26670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2" name="Rectangle 8"/>
          <p:cNvSpPr>
            <a:spLocks noChangeArrowheads="1"/>
          </p:cNvSpPr>
          <p:nvPr/>
        </p:nvSpPr>
        <p:spPr bwMode="auto">
          <a:xfrm>
            <a:off x="381000" y="3959225"/>
            <a:ext cx="295144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Closed-loop </a:t>
            </a:r>
            <a:r>
              <a:rPr lang="en-US" b="1" i="0" dirty="0">
                <a:latin typeface="Helvetica" pitchFamily="34" charset="0"/>
              </a:rPr>
              <a:t>poles:</a:t>
            </a:r>
          </a:p>
        </p:txBody>
      </p:sp>
      <p:pic>
        <p:nvPicPr>
          <p:cNvPr id="96871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5410200"/>
            <a:ext cx="23161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5" name="Rectangle 11"/>
          <p:cNvSpPr>
            <a:spLocks noChangeArrowheads="1"/>
          </p:cNvSpPr>
          <p:nvPr/>
        </p:nvSpPr>
        <p:spPr bwMode="auto">
          <a:xfrm>
            <a:off x="304800" y="50292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0" y="3200400"/>
            <a:ext cx="4864100" cy="3657600"/>
            <a:chOff x="2880" y="2208"/>
            <a:chExt cx="3064" cy="230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880" y="2208"/>
              <a:ext cx="3064" cy="2304"/>
              <a:chOff x="2880" y="2208"/>
              <a:chExt cx="3064" cy="2304"/>
            </a:xfrm>
          </p:grpSpPr>
          <p:pic>
            <p:nvPicPr>
              <p:cNvPr id="968717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880" y="2208"/>
                <a:ext cx="3064" cy="2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68718" name="Oval 14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1584" cy="1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68722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68" y="2592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8724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88" y="2928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11526" y="228600"/>
            <a:ext cx="2034383" cy="320251"/>
          </a:xfrm>
          <a:prstGeom prst="rect">
            <a:avLst/>
          </a:prstGeom>
          <a:noFill/>
          <a:ln/>
          <a:effectLst/>
        </p:spPr>
      </p:pic>
      <p:pic>
        <p:nvPicPr>
          <p:cNvPr id="96872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34200" y="609600"/>
            <a:ext cx="9763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2" grpId="0"/>
      <p:bldP spid="968712" grpId="1"/>
      <p:bldP spid="9687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93A-A9EE-4EF5-9B7F-F16B9BF70428}" type="slidenum">
              <a:rPr lang="en-US"/>
              <a:pPr/>
              <a:t>27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non-minimum phase zeros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Now consider the </a:t>
            </a:r>
            <a:r>
              <a:rPr lang="en-US" sz="2400" dirty="0"/>
              <a:t>general </a:t>
            </a:r>
            <a:r>
              <a:rPr lang="en-US" sz="2400" dirty="0" smtClean="0"/>
              <a:t>case, i.e. there are unstable zeros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Assume that we have chosen </a:t>
            </a:r>
            <a:r>
              <a:rPr lang="en-US" sz="2400" i="1" dirty="0" smtClean="0"/>
              <a:t>b</a:t>
            </a:r>
            <a:r>
              <a:rPr lang="en-US" sz="2400" dirty="0" smtClean="0"/>
              <a:t> such that</a:t>
            </a:r>
            <a:endParaRPr lang="en-US" sz="24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2895600"/>
            <a:ext cx="6180888" cy="84595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5410200"/>
            <a:ext cx="51816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57200" y="44958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The closed-loop poles are the roots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93A-A9EE-4EF5-9B7F-F16B9BF70428}" type="slidenum">
              <a:rPr lang="en-US"/>
              <a:pPr/>
              <a:t>28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non-minimum phase zeros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400" y="2133600"/>
            <a:ext cx="5165297" cy="76764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457200" y="129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The closed-loop poles are the roots of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88477" y="3810000"/>
            <a:ext cx="4941142" cy="815528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12662" y="5334000"/>
            <a:ext cx="4492770" cy="815471"/>
          </a:xfrm>
          <a:prstGeom prst="rect">
            <a:avLst/>
          </a:prstGeom>
          <a:noFill/>
          <a:ln/>
          <a:effectLst/>
        </p:spPr>
      </p:pic>
      <p:sp>
        <p:nvSpPr>
          <p:cNvPr id="22" name="Down Arrow 21"/>
          <p:cNvSpPr/>
          <p:nvPr/>
        </p:nvSpPr>
        <p:spPr bwMode="auto">
          <a:xfrm>
            <a:off x="4038600" y="32004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4038600" y="48006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9FD-F7F0-4E11-9614-7FD08709BE3D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non-minimum phase zeros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304800" y="1295400"/>
            <a:ext cx="578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</a:t>
            </a:r>
            <a:r>
              <a:rPr lang="en-US" sz="2800" i="0">
                <a:latin typeface="Helvetica" pitchFamily="34" charset="0"/>
              </a:rPr>
              <a:t>                      </a:t>
            </a:r>
            <a:r>
              <a:rPr lang="en-US" i="0">
                <a:latin typeface="Helvetica" pitchFamily="34" charset="0"/>
              </a:rPr>
              <a:t>is equivalent to 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922081" y="1371600"/>
            <a:ext cx="1761299" cy="372993"/>
          </a:xfrm>
          <a:prstGeom prst="rect">
            <a:avLst/>
          </a:prstGeom>
          <a:noFill/>
          <a:ln/>
          <a:effectLst/>
        </p:spPr>
      </p:pic>
      <p:pic>
        <p:nvPicPr>
          <p:cNvPr id="96257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9000" y="2209800"/>
            <a:ext cx="4824413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7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4114800"/>
            <a:ext cx="51736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B14E-403B-40A4-93AE-C0A5E637C235}" type="slidenum">
              <a:rPr lang="en-US"/>
              <a:pPr/>
              <a:t>3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 assumptions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924800" cy="2209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Both the disturbance and the reference model output are periodic sequences,</a:t>
            </a:r>
          </a:p>
        </p:txBody>
      </p:sp>
      <p:pic>
        <p:nvPicPr>
          <p:cNvPr id="9461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2954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61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657600"/>
            <a:ext cx="3835400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6183" name="Rectangle 7"/>
          <p:cNvSpPr>
            <a:spLocks noChangeArrowheads="1"/>
          </p:cNvSpPr>
          <p:nvPr/>
        </p:nvSpPr>
        <p:spPr bwMode="auto">
          <a:xfrm>
            <a:off x="762000" y="5791200"/>
            <a:ext cx="631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is a </a:t>
            </a:r>
            <a:r>
              <a:rPr lang="en-US" sz="2800" b="1">
                <a:latin typeface="Helvetica" pitchFamily="34" charset="0"/>
              </a:rPr>
              <a:t>known </a:t>
            </a:r>
            <a:r>
              <a:rPr lang="en-US" sz="2800" i="0">
                <a:latin typeface="Helvetica" pitchFamily="34" charset="0"/>
              </a:rPr>
              <a:t>and large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8A7-BEFD-4EE3-BB08-AF9A64F40EBD}" type="slidenum">
              <a:rPr lang="en-US"/>
              <a:pPr/>
              <a:t>30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non-minimum phase zeros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By </a:t>
            </a:r>
            <a:r>
              <a:rPr lang="en-US" sz="2000" dirty="0" err="1"/>
              <a:t>Nyquist’s</a:t>
            </a:r>
            <a:r>
              <a:rPr lang="en-US" sz="2000" dirty="0"/>
              <a:t> theorem, the </a:t>
            </a:r>
            <a:r>
              <a:rPr lang="en-US" sz="2000" dirty="0" smtClean="0"/>
              <a:t>closed-loop </a:t>
            </a:r>
            <a:r>
              <a:rPr lang="en-US" sz="2000" dirty="0"/>
              <a:t>system is  asymptotically stable if there are no encirclements around –1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9635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86000"/>
            <a:ext cx="3886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592" name="Rectangle 8"/>
          <p:cNvSpPr>
            <a:spLocks noChangeArrowheads="1"/>
          </p:cNvSpPr>
          <p:nvPr/>
        </p:nvSpPr>
        <p:spPr bwMode="auto">
          <a:xfrm>
            <a:off x="381000" y="4419600"/>
            <a:ext cx="5868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This is guaranteed </a:t>
            </a:r>
            <a:r>
              <a:rPr lang="en-US" i="0" dirty="0" smtClean="0">
                <a:latin typeface="Helvetica" pitchFamily="34" charset="0"/>
              </a:rPr>
              <a:t>if the following hold for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200" y="5257800"/>
            <a:ext cx="3615419" cy="841731"/>
          </a:xfrm>
          <a:prstGeom prst="rect">
            <a:avLst/>
          </a:prstGeom>
          <a:noFill/>
          <a:ln/>
          <a:effectLst/>
        </p:spPr>
      </p:pic>
      <p:pic>
        <p:nvPicPr>
          <p:cNvPr id="96359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1600200"/>
            <a:ext cx="404519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5257800"/>
            <a:ext cx="3733800" cy="67055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248400" y="4461332"/>
            <a:ext cx="1676399" cy="38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8EB-8715-451D-962E-780B73EFBD65}" type="slidenum">
              <a:rPr lang="en-US"/>
              <a:pPr/>
              <a:t>31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non-minimum phase zeros</a:t>
            </a: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609600" y="1143000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u="sng" dirty="0" smtClean="0">
                <a:latin typeface="Helvetica" pitchFamily="34" charset="0"/>
              </a:rPr>
              <a:t>Case 1</a:t>
            </a:r>
            <a:r>
              <a:rPr lang="en-US" i="0" dirty="0" smtClean="0">
                <a:latin typeface="Helvetica" pitchFamily="34" charset="0"/>
              </a:rPr>
              <a:t>: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609600" y="1905000"/>
            <a:ext cx="1394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We have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48293" y="1752600"/>
            <a:ext cx="5905107" cy="738138"/>
          </a:xfrm>
          <a:prstGeom prst="rect">
            <a:avLst/>
          </a:prstGeom>
          <a:noFill/>
          <a:ln/>
          <a:effectLst/>
        </p:spPr>
      </p:pic>
      <p:pic>
        <p:nvPicPr>
          <p:cNvPr id="96462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5140" y="3200400"/>
            <a:ext cx="15986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2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61140" y="32766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962400" y="3048000"/>
            <a:ext cx="3960153" cy="635646"/>
          </a:xfrm>
          <a:prstGeom prst="rect">
            <a:avLst/>
          </a:prstGeom>
          <a:noFill/>
          <a:ln/>
          <a:effectLst/>
        </p:spPr>
      </p:pic>
      <p:pic>
        <p:nvPicPr>
          <p:cNvPr id="96462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54927" y="5029200"/>
            <a:ext cx="47736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61140" y="54864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1905000" y="1219200"/>
            <a:ext cx="1905000" cy="367935"/>
          </a:xfrm>
          <a:prstGeom prst="rect">
            <a:avLst/>
          </a:prstGeom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004136" y="3810000"/>
            <a:ext cx="4078062" cy="66490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61140" y="40386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9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75140" y="5334000"/>
            <a:ext cx="16430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8EB-8715-451D-962E-780B73EFBD65}" type="slidenum">
              <a:rPr lang="en-US"/>
              <a:pPr/>
              <a:t>32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 smtClean="0"/>
              <a:t>Closed-loop </a:t>
            </a:r>
            <a:r>
              <a:rPr lang="en-US" sz="3200" dirty="0"/>
              <a:t>poles for non-minimum phase zeros</a:t>
            </a: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609600" y="1143000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u="sng" dirty="0" smtClean="0">
                <a:latin typeface="Helvetica" pitchFamily="34" charset="0"/>
              </a:rPr>
              <a:t>Case 2</a:t>
            </a:r>
            <a:r>
              <a:rPr lang="en-US" i="0" dirty="0" smtClean="0">
                <a:latin typeface="Helvetica" pitchFamily="34" charset="0"/>
              </a:rPr>
              <a:t>: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609600" y="2209800"/>
            <a:ext cx="1394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We have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1905000"/>
            <a:ext cx="6228628" cy="108363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05158" y="1219200"/>
            <a:ext cx="1904683" cy="36787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9600" y="3276600"/>
            <a:ext cx="7151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Since </a:t>
            </a:r>
            <a:r>
              <a:rPr lang="en-US" dirty="0" smtClean="0">
                <a:latin typeface="Helvetica" pitchFamily="34" charset="0"/>
              </a:rPr>
              <a:t>B</a:t>
            </a:r>
            <a:r>
              <a:rPr lang="en-US" baseline="30000" dirty="0" smtClean="0">
                <a:latin typeface="Helvetica" pitchFamily="34" charset="0"/>
              </a:rPr>
              <a:t>u</a:t>
            </a:r>
            <a:r>
              <a:rPr lang="en-US" i="0" dirty="0" smtClean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q</a:t>
            </a:r>
            <a:r>
              <a:rPr lang="en-US" i="0" baseline="30000" dirty="0" smtClean="0">
                <a:latin typeface="Helvetica" pitchFamily="34" charset="0"/>
              </a:rPr>
              <a:t>-1</a:t>
            </a:r>
            <a:r>
              <a:rPr lang="en-US" i="0" dirty="0" smtClean="0">
                <a:latin typeface="Helvetica" pitchFamily="34" charset="0"/>
              </a:rPr>
              <a:t>) and 1-</a:t>
            </a:r>
            <a:r>
              <a:rPr lang="en-US" dirty="0" smtClean="0">
                <a:latin typeface="Helvetica" pitchFamily="34" charset="0"/>
              </a:rPr>
              <a:t>q</a:t>
            </a:r>
            <a:r>
              <a:rPr lang="en-US" sz="1050" dirty="0" smtClean="0">
                <a:latin typeface="Helvetica" pitchFamily="34" charset="0"/>
              </a:rPr>
              <a:t> </a:t>
            </a:r>
            <a:r>
              <a:rPr lang="en-US" i="0" baseline="30000" dirty="0" smtClean="0">
                <a:latin typeface="Helvetica" pitchFamily="34" charset="0"/>
              </a:rPr>
              <a:t>-</a:t>
            </a:r>
            <a:r>
              <a:rPr lang="en-US" baseline="30000" dirty="0" smtClean="0">
                <a:latin typeface="Helvetica" pitchFamily="34" charset="0"/>
              </a:rPr>
              <a:t>N</a:t>
            </a:r>
            <a:r>
              <a:rPr lang="en-US" i="0" dirty="0" smtClean="0">
                <a:latin typeface="Helvetica" pitchFamily="34" charset="0"/>
              </a:rPr>
              <a:t> are co-prime, we have that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752600" y="4038600"/>
            <a:ext cx="1840675" cy="33844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19600" y="41148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486400" y="4038600"/>
            <a:ext cx="1281112" cy="33839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0" y="50292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52600" y="4724400"/>
            <a:ext cx="6144011" cy="86320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1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0" y="61722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295400" y="6019800"/>
            <a:ext cx="2943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Closed-loop stability</a:t>
            </a: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8" grpId="0"/>
      <p:bldP spid="22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EA4-8F62-4149-8EC2-6B4AB06004DC}" type="slidenum">
              <a:rPr lang="en-US"/>
              <a:pPr/>
              <a:t>33</a:t>
            </a:fld>
            <a:endParaRPr lang="en-US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Repetitive compensator:</a:t>
            </a:r>
          </a:p>
        </p:txBody>
      </p:sp>
      <p:pic>
        <p:nvPicPr>
          <p:cNvPr id="966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838200"/>
            <a:ext cx="54864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6662" name="Rectangle 6"/>
          <p:cNvSpPr>
            <a:spLocks noChangeArrowheads="1"/>
          </p:cNvSpPr>
          <p:nvPr/>
        </p:nvSpPr>
        <p:spPr bwMode="auto">
          <a:xfrm>
            <a:off x="1295400" y="3505200"/>
            <a:ext cx="6248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663" name="Rectangle 7"/>
          <p:cNvSpPr>
            <a:spLocks noChangeArrowheads="1"/>
          </p:cNvSpPr>
          <p:nvPr/>
        </p:nvSpPr>
        <p:spPr bwMode="auto">
          <a:xfrm>
            <a:off x="685800" y="5634038"/>
            <a:ext cx="6259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controller </a:t>
            </a:r>
            <a:r>
              <a:rPr lang="en-US" sz="2800" i="0" dirty="0" smtClean="0">
                <a:latin typeface="Helvetica" pitchFamily="34" charset="0"/>
              </a:rPr>
              <a:t>has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open-loop poles </a:t>
            </a:r>
          </a:p>
          <a:p>
            <a:r>
              <a:rPr lang="en-US" sz="2800" i="0" dirty="0" smtClean="0">
                <a:latin typeface="Helvetica" pitchFamily="34" charset="0"/>
              </a:rPr>
              <a:t>on </a:t>
            </a:r>
            <a:r>
              <a:rPr lang="en-US" sz="2800" i="0" dirty="0">
                <a:latin typeface="Helvetica" pitchFamily="34" charset="0"/>
              </a:rPr>
              <a:t>the unit circle</a:t>
            </a:r>
          </a:p>
        </p:txBody>
      </p:sp>
      <p:sp>
        <p:nvSpPr>
          <p:cNvPr id="966665" name="Line 9"/>
          <p:cNvSpPr>
            <a:spLocks noChangeShapeType="1"/>
          </p:cNvSpPr>
          <p:nvPr/>
        </p:nvSpPr>
        <p:spPr bwMode="auto">
          <a:xfrm>
            <a:off x="3429000" y="48006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86799" y="3962400"/>
            <a:ext cx="6003687" cy="7484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32E-2FEF-4B13-89C4-D42DBA70D5E3}" type="slidenum">
              <a:rPr lang="en-US"/>
              <a:pPr/>
              <a:t>34</a:t>
            </a:fld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Repetitive control example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b="1" dirty="0"/>
              <a:t>Assume that</a:t>
            </a:r>
            <a:r>
              <a:rPr lang="en-US" sz="2400" dirty="0"/>
              <a:t>     </a:t>
            </a:r>
            <a:r>
              <a:rPr lang="en-US" sz="2400" i="1" dirty="0">
                <a:latin typeface="Century Schoolbook" pitchFamily="18" charset="0"/>
              </a:rPr>
              <a:t>N = 4</a:t>
            </a:r>
          </a:p>
        </p:txBody>
      </p:sp>
      <p:pic>
        <p:nvPicPr>
          <p:cNvPr id="9676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066800"/>
            <a:ext cx="42672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602" y="2514600"/>
            <a:ext cx="4709155" cy="752394"/>
          </a:xfrm>
          <a:prstGeom prst="rect">
            <a:avLst/>
          </a:prstGeom>
          <a:noFill/>
          <a:ln/>
          <a:effectLst/>
        </p:spPr>
      </p:pic>
      <p:pic>
        <p:nvPicPr>
          <p:cNvPr id="967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6388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7697" name="Rectangle 17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11529" y="228600"/>
            <a:ext cx="2034379" cy="33446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453991" y="609600"/>
            <a:ext cx="1004209" cy="278668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457200" y="3505200"/>
            <a:ext cx="449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Choose</a:t>
            </a:r>
            <a:endParaRPr lang="en-US" i="0" dirty="0">
              <a:latin typeface="+mj-lt"/>
            </a:endParaRP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937982" y="3556518"/>
            <a:ext cx="848435" cy="39188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0716" y="4114800"/>
            <a:ext cx="7344957" cy="777123"/>
          </a:xfrm>
          <a:prstGeom prst="rect">
            <a:avLst/>
          </a:prstGeom>
          <a:noFill/>
          <a:ln/>
          <a:effectLst/>
        </p:spPr>
      </p:pic>
      <p:sp>
        <p:nvSpPr>
          <p:cNvPr id="28" name="Right Arrow 27"/>
          <p:cNvSpPr/>
          <p:nvPr/>
        </p:nvSpPr>
        <p:spPr bwMode="auto">
          <a:xfrm>
            <a:off x="914400" y="5791200"/>
            <a:ext cx="609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BB68-D5F6-40F1-84B2-70CDC2D767E0}" type="slidenum">
              <a:rPr lang="en-US"/>
              <a:pPr/>
              <a:t>35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Repetitive control example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dirty="0" smtClean="0"/>
              <a:t>Open-loop </a:t>
            </a:r>
            <a:r>
              <a:rPr lang="en-US" sz="2400" dirty="0"/>
              <a:t>TF</a:t>
            </a:r>
            <a:endParaRPr lang="en-US" sz="2400" i="1" dirty="0">
              <a:latin typeface="Century Schoolbook" pitchFamily="18" charset="0"/>
            </a:endParaRPr>
          </a:p>
        </p:txBody>
      </p:sp>
      <p:pic>
        <p:nvPicPr>
          <p:cNvPr id="96870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26670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2" name="Rectangle 8"/>
          <p:cNvSpPr>
            <a:spLocks noChangeArrowheads="1"/>
          </p:cNvSpPr>
          <p:nvPr/>
        </p:nvSpPr>
        <p:spPr bwMode="auto">
          <a:xfrm>
            <a:off x="381000" y="3959225"/>
            <a:ext cx="295144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Closed-loop </a:t>
            </a:r>
            <a:r>
              <a:rPr lang="en-US" b="1" i="0" dirty="0">
                <a:latin typeface="Helvetica" pitchFamily="34" charset="0"/>
              </a:rPr>
              <a:t>poles:</a:t>
            </a:r>
          </a:p>
        </p:txBody>
      </p:sp>
      <p:pic>
        <p:nvPicPr>
          <p:cNvPr id="96871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5410200"/>
            <a:ext cx="23161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5" name="Rectangle 11"/>
          <p:cNvSpPr>
            <a:spLocks noChangeArrowheads="1"/>
          </p:cNvSpPr>
          <p:nvPr/>
        </p:nvSpPr>
        <p:spPr bwMode="auto">
          <a:xfrm>
            <a:off x="304800" y="50292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0" y="3200400"/>
            <a:ext cx="4864100" cy="3657600"/>
            <a:chOff x="2880" y="2208"/>
            <a:chExt cx="3064" cy="230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880" y="2208"/>
              <a:ext cx="3064" cy="2304"/>
              <a:chOff x="2880" y="2208"/>
              <a:chExt cx="3064" cy="2304"/>
            </a:xfrm>
          </p:grpSpPr>
          <p:pic>
            <p:nvPicPr>
              <p:cNvPr id="968717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880" y="2208"/>
                <a:ext cx="3064" cy="2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68718" name="Oval 14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1584" cy="1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68722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68" y="2592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8724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88" y="2928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11529" y="228600"/>
            <a:ext cx="2034379" cy="320250"/>
          </a:xfrm>
          <a:prstGeom prst="rect">
            <a:avLst/>
          </a:prstGeom>
          <a:noFill/>
          <a:ln/>
          <a:effectLst/>
        </p:spPr>
      </p:pic>
      <p:pic>
        <p:nvPicPr>
          <p:cNvPr id="96872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34200" y="609600"/>
            <a:ext cx="9763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2" grpId="0"/>
      <p:bldP spid="968712" grpId="1"/>
      <p:bldP spid="9687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3B0A-24A3-4C95-9834-678BE190EA99}" type="slidenum">
              <a:rPr lang="en-US"/>
              <a:pPr/>
              <a:t>36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Repetitive control, inexact cancellation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dirty="0"/>
              <a:t>Assume that     </a:t>
            </a:r>
            <a:r>
              <a:rPr lang="en-US" sz="2400" i="1" dirty="0">
                <a:latin typeface="Century Schoolbook" pitchFamily="18" charset="0"/>
              </a:rPr>
              <a:t>N = 4</a:t>
            </a:r>
          </a:p>
        </p:txBody>
      </p:sp>
      <p:pic>
        <p:nvPicPr>
          <p:cNvPr id="9697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914400"/>
            <a:ext cx="40386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36" name="Rectangle 8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9739" name="Rectangle 11"/>
          <p:cNvSpPr>
            <a:spLocks noChangeArrowheads="1"/>
          </p:cNvSpPr>
          <p:nvPr/>
        </p:nvSpPr>
        <p:spPr bwMode="auto">
          <a:xfrm>
            <a:off x="304800" y="3581400"/>
            <a:ext cx="6245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But, </a:t>
            </a:r>
            <a:r>
              <a:rPr lang="en-US" i="0" dirty="0" err="1">
                <a:latin typeface="Helvetica" pitchFamily="34" charset="0"/>
              </a:rPr>
              <a:t>unmodeled</a:t>
            </a:r>
            <a:r>
              <a:rPr lang="en-US" i="0" dirty="0">
                <a:latin typeface="Helvetica" pitchFamily="34" charset="0"/>
              </a:rPr>
              <a:t> dynamics </a:t>
            </a:r>
            <a:r>
              <a:rPr lang="en-US" i="0" dirty="0" smtClean="0">
                <a:latin typeface="Helvetica" pitchFamily="34" charset="0"/>
              </a:rPr>
              <a:t>are not </a:t>
            </a:r>
            <a:r>
              <a:rPr lang="en-US" i="0" dirty="0">
                <a:latin typeface="Helvetica" pitchFamily="34" charset="0"/>
              </a:rPr>
              <a:t>cancelled</a:t>
            </a:r>
          </a:p>
        </p:txBody>
      </p:sp>
      <p:sp>
        <p:nvSpPr>
          <p:cNvPr id="969742" name="Rectangle 14"/>
          <p:cNvSpPr>
            <a:spLocks noChangeArrowheads="1"/>
          </p:cNvSpPr>
          <p:nvPr/>
        </p:nvSpPr>
        <p:spPr bwMode="auto">
          <a:xfrm>
            <a:off x="533400" y="19812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Plant:</a:t>
            </a:r>
          </a:p>
        </p:txBody>
      </p:sp>
      <p:sp>
        <p:nvSpPr>
          <p:cNvPr id="969746" name="Rectangle 18"/>
          <p:cNvSpPr>
            <a:spLocks noChangeArrowheads="1"/>
          </p:cNvSpPr>
          <p:nvPr/>
        </p:nvSpPr>
        <p:spPr bwMode="auto">
          <a:xfrm>
            <a:off x="381000" y="50292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969751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4813" y="2582863"/>
            <a:ext cx="604996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49" name="Oval 21"/>
          <p:cNvSpPr>
            <a:spLocks noChangeArrowheads="1"/>
          </p:cNvSpPr>
          <p:nvPr/>
        </p:nvSpPr>
        <p:spPr bwMode="auto">
          <a:xfrm>
            <a:off x="6096000" y="2362200"/>
            <a:ext cx="1981200" cy="121920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9753" name="Line 25"/>
          <p:cNvSpPr>
            <a:spLocks noChangeShapeType="1"/>
          </p:cNvSpPr>
          <p:nvPr/>
        </p:nvSpPr>
        <p:spPr bwMode="auto">
          <a:xfrm flipV="1">
            <a:off x="6324600" y="3657600"/>
            <a:ext cx="381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9754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1675" y="5788025"/>
            <a:ext cx="53959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43195" y="4267200"/>
            <a:ext cx="3531385" cy="7627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9" grpId="0"/>
      <p:bldP spid="969742" grpId="0"/>
      <p:bldP spid="969746" grpId="0"/>
      <p:bldP spid="969749" grpId="0" animBg="1"/>
      <p:bldP spid="9697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22F-3B48-495C-9BDC-80B356CDA327}" type="slidenum">
              <a:rPr lang="en-US"/>
              <a:pPr/>
              <a:t>37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Repetitive control, inexact cancellation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/>
              <a:t>Open loop TF</a:t>
            </a:r>
            <a:endParaRPr lang="en-US" sz="2400" i="1">
              <a:latin typeface="Century Schoolbook" pitchFamily="18" charset="0"/>
            </a:endParaRPr>
          </a:p>
        </p:txBody>
      </p:sp>
      <p:pic>
        <p:nvPicPr>
          <p:cNvPr id="9707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0758" name="Rectangle 6"/>
          <p:cNvSpPr>
            <a:spLocks noChangeArrowheads="1"/>
          </p:cNvSpPr>
          <p:nvPr/>
        </p:nvSpPr>
        <p:spPr bwMode="auto">
          <a:xfrm>
            <a:off x="381000" y="3959225"/>
            <a:ext cx="30364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Closed-loop </a:t>
            </a:r>
            <a:r>
              <a:rPr lang="en-US" b="1" i="0" dirty="0">
                <a:latin typeface="Helvetica" pitchFamily="34" charset="0"/>
              </a:rPr>
              <a:t>poles:</a:t>
            </a:r>
          </a:p>
        </p:txBody>
      </p:sp>
      <p:sp>
        <p:nvSpPr>
          <p:cNvPr id="970760" name="Rectangle 8"/>
          <p:cNvSpPr>
            <a:spLocks noChangeArrowheads="1"/>
          </p:cNvSpPr>
          <p:nvPr/>
        </p:nvSpPr>
        <p:spPr bwMode="auto">
          <a:xfrm>
            <a:off x="304800" y="5029200"/>
            <a:ext cx="41910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0774" name="Group 22"/>
          <p:cNvGrpSpPr>
            <a:grpSpLocks/>
          </p:cNvGrpSpPr>
          <p:nvPr/>
        </p:nvGrpSpPr>
        <p:grpSpPr bwMode="auto">
          <a:xfrm>
            <a:off x="4343400" y="2981325"/>
            <a:ext cx="5156200" cy="3876675"/>
            <a:chOff x="2736" y="1878"/>
            <a:chExt cx="3248" cy="2442"/>
          </a:xfrm>
        </p:grpSpPr>
        <p:pic>
          <p:nvPicPr>
            <p:cNvPr id="970773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36" y="1878"/>
              <a:ext cx="3248" cy="2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0764" name="Oval 12"/>
            <p:cNvSpPr>
              <a:spLocks noChangeArrowheads="1"/>
            </p:cNvSpPr>
            <p:nvPr/>
          </p:nvSpPr>
          <p:spPr bwMode="auto">
            <a:xfrm>
              <a:off x="3648" y="2496"/>
              <a:ext cx="1632" cy="1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0765" name="Picture 1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20" y="2640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70768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5486400"/>
            <a:ext cx="379888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0770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2667000"/>
            <a:ext cx="53959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8" grpId="0"/>
      <p:bldP spid="9707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50DC-15F6-4D28-8E22-ACF5B0A49DA1}" type="slidenum">
              <a:rPr lang="en-US"/>
              <a:pPr/>
              <a:t>38</a:t>
            </a:fld>
            <a:endParaRPr lang="en-US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Repetitive control, inexact cancellation</a:t>
            </a:r>
          </a:p>
        </p:txBody>
      </p:sp>
      <p:sp>
        <p:nvSpPr>
          <p:cNvPr id="971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/>
          </a:p>
        </p:txBody>
      </p:sp>
      <p:pic>
        <p:nvPicPr>
          <p:cNvPr id="9717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4" name="Rectangle 8"/>
          <p:cNvSpPr>
            <a:spLocks noChangeArrowheads="1"/>
          </p:cNvSpPr>
          <p:nvPr/>
        </p:nvSpPr>
        <p:spPr bwMode="auto">
          <a:xfrm>
            <a:off x="381000" y="3959225"/>
            <a:ext cx="30364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Closed-loop </a:t>
            </a:r>
            <a:r>
              <a:rPr lang="en-US" b="1" i="0" dirty="0">
                <a:latin typeface="Helvetica" pitchFamily="34" charset="0"/>
              </a:rPr>
              <a:t>poles:</a:t>
            </a:r>
          </a:p>
        </p:txBody>
      </p:sp>
      <p:sp>
        <p:nvSpPr>
          <p:cNvPr id="971785" name="Rectangle 9"/>
          <p:cNvSpPr>
            <a:spLocks noChangeArrowheads="1"/>
          </p:cNvSpPr>
          <p:nvPr/>
        </p:nvSpPr>
        <p:spPr bwMode="auto">
          <a:xfrm>
            <a:off x="304800" y="5029200"/>
            <a:ext cx="41910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7178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4191000"/>
            <a:ext cx="8763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5486400"/>
            <a:ext cx="379888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9" name="Rectangle 13"/>
          <p:cNvSpPr>
            <a:spLocks noChangeArrowheads="1"/>
          </p:cNvSpPr>
          <p:nvPr/>
        </p:nvSpPr>
        <p:spPr bwMode="auto">
          <a:xfrm>
            <a:off x="457200" y="2511425"/>
            <a:ext cx="82502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>
                <a:latin typeface="Helvetica" pitchFamily="34" charset="0"/>
              </a:rPr>
              <a:t>Repetitive control is not robust to unmodeled dynamics</a:t>
            </a:r>
          </a:p>
        </p:txBody>
      </p:sp>
      <p:grpSp>
        <p:nvGrpSpPr>
          <p:cNvPr id="971790" name="Group 14"/>
          <p:cNvGrpSpPr>
            <a:grpSpLocks/>
          </p:cNvGrpSpPr>
          <p:nvPr/>
        </p:nvGrpSpPr>
        <p:grpSpPr bwMode="auto">
          <a:xfrm>
            <a:off x="3987800" y="2981325"/>
            <a:ext cx="5156200" cy="3876675"/>
            <a:chOff x="2736" y="1878"/>
            <a:chExt cx="3248" cy="2442"/>
          </a:xfrm>
        </p:grpSpPr>
        <p:pic>
          <p:nvPicPr>
            <p:cNvPr id="971791" name="Picture 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36" y="1878"/>
              <a:ext cx="3248" cy="2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1792" name="Oval 16"/>
            <p:cNvSpPr>
              <a:spLocks noChangeArrowheads="1"/>
            </p:cNvSpPr>
            <p:nvPr/>
          </p:nvSpPr>
          <p:spPr bwMode="auto">
            <a:xfrm>
              <a:off x="3648" y="2496"/>
              <a:ext cx="1632" cy="1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1793" name="Picture 1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0" y="2640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7DC6-247A-43AC-8E0E-E65793019EB3}" type="slidenum">
              <a:rPr lang="en-US"/>
              <a:pPr/>
              <a:t>39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Repetitive Compensator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pic>
        <p:nvPicPr>
          <p:cNvPr id="9728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762000"/>
            <a:ext cx="54864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1371600" y="2819400"/>
            <a:ext cx="6248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07" name="Rectangle 7"/>
          <p:cNvSpPr>
            <a:spLocks noChangeArrowheads="1"/>
          </p:cNvSpPr>
          <p:nvPr/>
        </p:nvSpPr>
        <p:spPr bwMode="auto">
          <a:xfrm>
            <a:off x="304800" y="6096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Controller’s </a:t>
            </a:r>
            <a:r>
              <a:rPr lang="en-US" dirty="0"/>
              <a:t>N</a:t>
            </a:r>
            <a:r>
              <a:rPr lang="en-US" i="0" dirty="0">
                <a:latin typeface="Helvetica" pitchFamily="34" charset="0"/>
              </a:rPr>
              <a:t> open-loop poles are no </a:t>
            </a:r>
            <a:r>
              <a:rPr lang="en-US" i="0">
                <a:latin typeface="Helvetica" pitchFamily="34" charset="0"/>
              </a:rPr>
              <a:t>longer </a:t>
            </a:r>
            <a:r>
              <a:rPr lang="en-US" i="0" smtClean="0">
                <a:latin typeface="Helvetica" pitchFamily="34" charset="0"/>
              </a:rPr>
              <a:t>on </a:t>
            </a:r>
            <a:r>
              <a:rPr lang="en-US" i="0" dirty="0">
                <a:latin typeface="Helvetica" pitchFamily="34" charset="0"/>
              </a:rPr>
              <a:t>the unit circle</a:t>
            </a:r>
          </a:p>
        </p:txBody>
      </p:sp>
      <p:sp>
        <p:nvSpPr>
          <p:cNvPr id="972808" name="Line 8"/>
          <p:cNvSpPr>
            <a:spLocks noChangeShapeType="1"/>
          </p:cNvSpPr>
          <p:nvPr/>
        </p:nvSpPr>
        <p:spPr bwMode="auto">
          <a:xfrm>
            <a:off x="5638800" y="39624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7280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124200"/>
            <a:ext cx="589121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1600200" y="4648200"/>
            <a:ext cx="5981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moving average filter with zero-phase shift </a:t>
            </a:r>
          </a:p>
          <a:p>
            <a:r>
              <a:rPr lang="en-US" i="0">
                <a:latin typeface="Arial" charset="0"/>
              </a:rPr>
              <a:t>characteristics</a:t>
            </a:r>
          </a:p>
        </p:txBody>
      </p:sp>
      <p:pic>
        <p:nvPicPr>
          <p:cNvPr id="9728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47244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13" name="Rectangle 13"/>
          <p:cNvSpPr>
            <a:spLocks noChangeArrowheads="1"/>
          </p:cNvSpPr>
          <p:nvPr/>
        </p:nvSpPr>
        <p:spPr bwMode="auto">
          <a:xfrm>
            <a:off x="228600" y="5867400"/>
            <a:ext cx="8763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4" name="Rectangle 14"/>
          <p:cNvSpPr>
            <a:spLocks noChangeArrowheads="1"/>
          </p:cNvSpPr>
          <p:nvPr/>
        </p:nvSpPr>
        <p:spPr bwMode="auto">
          <a:xfrm>
            <a:off x="685800" y="13716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Add Q-filter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6" grpId="0" animBg="1"/>
      <p:bldP spid="972807" grpId="0"/>
      <p:bldP spid="972808" grpId="0" animBg="1"/>
      <p:bldP spid="972810" grpId="0"/>
      <p:bldP spid="9728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907F-04A8-4C86-8218-AA385A186647}" type="slidenum">
              <a:rPr lang="en-US"/>
              <a:pPr/>
              <a:t>4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95300" y="2133600"/>
            <a:ext cx="815340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</a:t>
            </a:r>
            <a:r>
              <a:rPr lang="en-US" i="0" dirty="0" smtClean="0">
                <a:latin typeface="Helvetica" pitchFamily="34" charset="0"/>
              </a:rPr>
              <a:t>the polynomials</a:t>
            </a:r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1034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14478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034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27432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609600" y="4343400"/>
            <a:ext cx="708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are co-prime and   </a:t>
            </a:r>
            <a:r>
              <a:rPr lang="en-US" sz="3200" i="0" dirty="0">
                <a:latin typeface="Helvetica" pitchFamily="34" charset="0"/>
              </a:rPr>
              <a:t>d</a:t>
            </a:r>
            <a:r>
              <a:rPr lang="en-US" i="0" dirty="0">
                <a:latin typeface="Helvetica" pitchFamily="34" charset="0"/>
              </a:rPr>
              <a:t>  is the </a:t>
            </a:r>
            <a:r>
              <a:rPr lang="en-US" b="1" dirty="0">
                <a:latin typeface="Helvetica" pitchFamily="34" charset="0"/>
              </a:rPr>
              <a:t>known</a:t>
            </a:r>
            <a:r>
              <a:rPr lang="en-US" i="0" dirty="0">
                <a:latin typeface="Helvetica" pitchFamily="34" charset="0"/>
              </a:rPr>
              <a:t> pure time delay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5300" y="5486400"/>
            <a:ext cx="815340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Also, the polynomials </a:t>
            </a:r>
            <a:r>
              <a:rPr lang="en-US" dirty="0" smtClean="0">
                <a:latin typeface="Helvetica" pitchFamily="34" charset="0"/>
              </a:rPr>
              <a:t>B</a:t>
            </a:r>
            <a:r>
              <a:rPr lang="en-US" i="0" dirty="0" smtClean="0">
                <a:latin typeface="Helvetica" pitchFamily="34" charset="0"/>
              </a:rPr>
              <a:t>(</a:t>
            </a:r>
            <a:r>
              <a:rPr lang="en-US" dirty="0" smtClean="0">
                <a:latin typeface="Helvetica" pitchFamily="34" charset="0"/>
              </a:rPr>
              <a:t>q</a:t>
            </a:r>
            <a:r>
              <a:rPr lang="en-US" i="0" baseline="30000" dirty="0" smtClean="0">
                <a:latin typeface="Helvetica" pitchFamily="34" charset="0"/>
              </a:rPr>
              <a:t>-1</a:t>
            </a:r>
            <a:r>
              <a:rPr lang="en-US" i="0" dirty="0" smtClean="0">
                <a:latin typeface="Helvetica" pitchFamily="34" charset="0"/>
              </a:rPr>
              <a:t>) and (1-</a:t>
            </a:r>
            <a:r>
              <a:rPr lang="en-US" dirty="0" smtClean="0">
                <a:latin typeface="Helvetica" pitchFamily="34" charset="0"/>
              </a:rPr>
              <a:t>q</a:t>
            </a:r>
            <a:r>
              <a:rPr lang="en-US" sz="1100" dirty="0" smtClean="0">
                <a:latin typeface="Helvetica" pitchFamily="34" charset="0"/>
              </a:rPr>
              <a:t> </a:t>
            </a:r>
            <a:r>
              <a:rPr lang="en-US" i="0" baseline="30000" dirty="0" smtClean="0">
                <a:latin typeface="Helvetica" pitchFamily="34" charset="0"/>
              </a:rPr>
              <a:t>-</a:t>
            </a:r>
            <a:r>
              <a:rPr lang="en-US" baseline="30000" dirty="0" smtClean="0">
                <a:latin typeface="Helvetica" pitchFamily="34" charset="0"/>
              </a:rPr>
              <a:t>N</a:t>
            </a:r>
            <a:r>
              <a:rPr lang="en-US" i="0" dirty="0" smtClean="0">
                <a:latin typeface="Helvetica" pitchFamily="34" charset="0"/>
              </a:rPr>
              <a:t>) are co-prime </a:t>
            </a:r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0" grpId="0"/>
      <p:bldP spid="91034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E48-3261-4885-9786-A69156645CD0}" type="slidenum">
              <a:rPr lang="en-US"/>
              <a:pPr/>
              <a:t>40</a:t>
            </a:fld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Repetitive Compensator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sp>
        <p:nvSpPr>
          <p:cNvPr id="973833" name="Rectangle 9"/>
          <p:cNvSpPr>
            <a:spLocks noChangeArrowheads="1"/>
          </p:cNvSpPr>
          <p:nvPr/>
        </p:nvSpPr>
        <p:spPr bwMode="auto">
          <a:xfrm>
            <a:off x="1981200" y="1295400"/>
            <a:ext cx="5981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moving average filter with zero-phase shift </a:t>
            </a:r>
          </a:p>
          <a:p>
            <a:r>
              <a:rPr lang="en-US" i="0">
                <a:latin typeface="Arial" charset="0"/>
              </a:rPr>
              <a:t>characteristics</a:t>
            </a:r>
          </a:p>
        </p:txBody>
      </p:sp>
      <p:pic>
        <p:nvPicPr>
          <p:cNvPr id="97383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3716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8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2655888"/>
            <a:ext cx="8534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84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191000"/>
            <a:ext cx="804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843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55626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3844" name="Rectangle 20"/>
          <p:cNvSpPr>
            <a:spLocks noChangeArrowheads="1"/>
          </p:cNvSpPr>
          <p:nvPr/>
        </p:nvSpPr>
        <p:spPr bwMode="auto">
          <a:xfrm>
            <a:off x="1600200" y="5562600"/>
            <a:ext cx="5678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has unit DC gain and gain decreases as </a:t>
            </a:r>
          </a:p>
          <a:p>
            <a:r>
              <a:rPr lang="en-US" i="0">
                <a:latin typeface="Arial" charset="0"/>
              </a:rPr>
              <a:t>frequency increases</a:t>
            </a:r>
          </a:p>
        </p:txBody>
      </p:sp>
      <p:pic>
        <p:nvPicPr>
          <p:cNvPr id="973845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19325" y="4176713"/>
            <a:ext cx="29797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7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A54-EDB7-42AA-A130-33E27CBD3F76}" type="slidenum">
              <a:rPr lang="en-US"/>
              <a:pPr/>
              <a:t>41</a:t>
            </a:fld>
            <a:endParaRPr lang="en-US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Repetitive Compensator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sp>
        <p:nvSpPr>
          <p:cNvPr id="974852" name="Line 4"/>
          <p:cNvSpPr>
            <a:spLocks noChangeShapeType="1"/>
          </p:cNvSpPr>
          <p:nvPr/>
        </p:nvSpPr>
        <p:spPr bwMode="auto">
          <a:xfrm>
            <a:off x="5562600" y="19812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95513" y="1143000"/>
            <a:ext cx="5452985" cy="777302"/>
          </a:xfrm>
          <a:prstGeom prst="rect">
            <a:avLst/>
          </a:prstGeom>
          <a:noFill/>
          <a:ln/>
          <a:effectLst/>
        </p:spPr>
      </p:pic>
      <p:sp>
        <p:nvSpPr>
          <p:cNvPr id="974860" name="Rectangle 12"/>
          <p:cNvSpPr>
            <a:spLocks noChangeArrowheads="1"/>
          </p:cNvSpPr>
          <p:nvPr/>
        </p:nvSpPr>
        <p:spPr bwMode="auto">
          <a:xfrm>
            <a:off x="457200" y="2509838"/>
            <a:ext cx="7659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Arial" charset="0"/>
              </a:rPr>
              <a:t>Notice that the disturbance </a:t>
            </a:r>
            <a:r>
              <a:rPr lang="en-US" dirty="0"/>
              <a:t>d(k)</a:t>
            </a:r>
            <a:r>
              <a:rPr lang="en-US" i="0" dirty="0">
                <a:latin typeface="Arial" charset="0"/>
              </a:rPr>
              <a:t> is no longer completely</a:t>
            </a:r>
          </a:p>
          <a:p>
            <a:r>
              <a:rPr lang="en-US" i="0" dirty="0">
                <a:latin typeface="Arial" charset="0"/>
              </a:rPr>
              <a:t>annihilated, since</a:t>
            </a:r>
          </a:p>
        </p:txBody>
      </p:sp>
      <p:pic>
        <p:nvPicPr>
          <p:cNvPr id="97486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657600"/>
            <a:ext cx="48006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4863" name="Rectangle 15"/>
          <p:cNvSpPr>
            <a:spLocks noChangeArrowheads="1"/>
          </p:cNvSpPr>
          <p:nvPr/>
        </p:nvSpPr>
        <p:spPr bwMode="auto">
          <a:xfrm>
            <a:off x="609600" y="4651375"/>
            <a:ext cx="577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However, with a proper choice of Q filter, </a:t>
            </a:r>
          </a:p>
        </p:txBody>
      </p:sp>
      <p:pic>
        <p:nvPicPr>
          <p:cNvPr id="9748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89075" y="5686425"/>
            <a:ext cx="594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4867" name="Rectangle 19"/>
          <p:cNvSpPr>
            <a:spLocks noChangeArrowheads="1"/>
          </p:cNvSpPr>
          <p:nvPr/>
        </p:nvSpPr>
        <p:spPr bwMode="auto">
          <a:xfrm>
            <a:off x="1219200" y="5334000"/>
            <a:ext cx="6629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60" grpId="0"/>
      <p:bldP spid="974863" grpId="0"/>
      <p:bldP spid="9748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C1B-1A6E-4834-9ADD-26B0678D60DC}" type="slidenum">
              <a:rPr lang="en-US"/>
              <a:pPr/>
              <a:t>42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Robust Rep. control, inexact cancellation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/>
              <a:t>Assume that     </a:t>
            </a:r>
            <a:r>
              <a:rPr lang="en-US" sz="2400" i="1">
                <a:latin typeface="Century Schoolbook" pitchFamily="18" charset="0"/>
              </a:rPr>
              <a:t>N = 4</a:t>
            </a:r>
          </a:p>
        </p:txBody>
      </p:sp>
      <p:pic>
        <p:nvPicPr>
          <p:cNvPr id="9758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14400"/>
            <a:ext cx="42672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304800" y="3581400"/>
            <a:ext cx="6245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But, </a:t>
            </a:r>
            <a:r>
              <a:rPr lang="en-US" i="0" dirty="0" err="1">
                <a:latin typeface="Helvetica" pitchFamily="34" charset="0"/>
              </a:rPr>
              <a:t>unmodeled</a:t>
            </a:r>
            <a:r>
              <a:rPr lang="en-US" i="0" dirty="0">
                <a:latin typeface="Helvetica" pitchFamily="34" charset="0"/>
              </a:rPr>
              <a:t> dynamics </a:t>
            </a:r>
            <a:r>
              <a:rPr lang="en-US" i="0" dirty="0" smtClean="0">
                <a:latin typeface="Helvetica" pitchFamily="34" charset="0"/>
              </a:rPr>
              <a:t>are not </a:t>
            </a:r>
            <a:r>
              <a:rPr lang="en-US" i="0" dirty="0">
                <a:latin typeface="Helvetica" pitchFamily="34" charset="0"/>
              </a:rPr>
              <a:t>cancelled</a:t>
            </a:r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533400" y="19812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Plant:</a:t>
            </a:r>
          </a:p>
        </p:txBody>
      </p:sp>
      <p:sp>
        <p:nvSpPr>
          <p:cNvPr id="975881" name="Rectangle 9"/>
          <p:cNvSpPr>
            <a:spLocks noChangeArrowheads="1"/>
          </p:cNvSpPr>
          <p:nvPr/>
        </p:nvSpPr>
        <p:spPr bwMode="auto">
          <a:xfrm>
            <a:off x="381000" y="50292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where,</a:t>
            </a:r>
          </a:p>
        </p:txBody>
      </p:sp>
      <p:grpSp>
        <p:nvGrpSpPr>
          <p:cNvPr id="975882" name="Group 10"/>
          <p:cNvGrpSpPr>
            <a:grpSpLocks/>
          </p:cNvGrpSpPr>
          <p:nvPr/>
        </p:nvGrpSpPr>
        <p:grpSpPr bwMode="auto">
          <a:xfrm>
            <a:off x="1674813" y="2362200"/>
            <a:ext cx="6402387" cy="1219200"/>
            <a:chOff x="1055" y="1488"/>
            <a:chExt cx="4033" cy="768"/>
          </a:xfrm>
        </p:grpSpPr>
        <p:pic>
          <p:nvPicPr>
            <p:cNvPr id="975883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55" y="1627"/>
              <a:ext cx="3811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5884" name="Oval 12"/>
            <p:cNvSpPr>
              <a:spLocks noChangeArrowheads="1"/>
            </p:cNvSpPr>
            <p:nvPr/>
          </p:nvSpPr>
          <p:spPr bwMode="auto">
            <a:xfrm>
              <a:off x="3840" y="1488"/>
              <a:ext cx="1248" cy="768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5885" name="Line 13"/>
          <p:cNvSpPr>
            <a:spLocks noChangeShapeType="1"/>
          </p:cNvSpPr>
          <p:nvPr/>
        </p:nvSpPr>
        <p:spPr bwMode="auto">
          <a:xfrm flipV="1">
            <a:off x="6324600" y="3657600"/>
            <a:ext cx="381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76034" y="4419600"/>
            <a:ext cx="4718955" cy="762899"/>
          </a:xfrm>
          <a:prstGeom prst="rect">
            <a:avLst/>
          </a:prstGeom>
          <a:noFill/>
          <a:ln/>
          <a:effectLst/>
        </p:spPr>
      </p:pic>
      <p:pic>
        <p:nvPicPr>
          <p:cNvPr id="97588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791200"/>
            <a:ext cx="33337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7004-0398-4516-B73E-3D565E3AF91E}" type="slidenum">
              <a:rPr lang="en-US"/>
              <a:pPr/>
              <a:t>43</a:t>
            </a:fld>
            <a:endParaRPr lang="en-US"/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1143000"/>
          </a:xfrm>
        </p:spPr>
        <p:txBody>
          <a:bodyPr/>
          <a:lstStyle/>
          <a:p>
            <a:r>
              <a:rPr lang="en-US"/>
              <a:t>Robust Rep. control, inexact cancellation</a:t>
            </a:r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 dirty="0"/>
          </a:p>
        </p:txBody>
      </p:sp>
      <p:pic>
        <p:nvPicPr>
          <p:cNvPr id="9769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838200"/>
            <a:ext cx="44196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33400" y="1600200"/>
            <a:ext cx="295144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 smtClean="0">
                <a:latin typeface="Helvetica" pitchFamily="34" charset="0"/>
              </a:rPr>
              <a:t>Closed-loop </a:t>
            </a:r>
            <a:r>
              <a:rPr lang="en-US" b="1" i="0" dirty="0">
                <a:latin typeface="Helvetica" pitchFamily="34" charset="0"/>
              </a:rPr>
              <a:t>poles:</a:t>
            </a:r>
          </a:p>
        </p:txBody>
      </p:sp>
      <p:grpSp>
        <p:nvGrpSpPr>
          <p:cNvPr id="976914" name="Group 18"/>
          <p:cNvGrpSpPr>
            <a:grpSpLocks/>
          </p:cNvGrpSpPr>
          <p:nvPr/>
        </p:nvGrpSpPr>
        <p:grpSpPr bwMode="auto">
          <a:xfrm>
            <a:off x="3962400" y="2743200"/>
            <a:ext cx="5689600" cy="4278313"/>
            <a:chOff x="2496" y="1728"/>
            <a:chExt cx="3584" cy="2695"/>
          </a:xfrm>
        </p:grpSpPr>
        <p:pic>
          <p:nvPicPr>
            <p:cNvPr id="976913" name="Picture 1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6" y="1728"/>
              <a:ext cx="3584" cy="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6900" name="Oval 4"/>
            <p:cNvSpPr>
              <a:spLocks noChangeArrowheads="1"/>
            </p:cNvSpPr>
            <p:nvPr/>
          </p:nvSpPr>
          <p:spPr bwMode="auto">
            <a:xfrm>
              <a:off x="3504" y="2352"/>
              <a:ext cx="1776" cy="14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6906" name="Picture 10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0" y="2640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7690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2438400"/>
            <a:ext cx="543718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6912" name="Rectangle 16"/>
          <p:cNvSpPr>
            <a:spLocks noChangeArrowheads="1"/>
          </p:cNvSpPr>
          <p:nvPr/>
        </p:nvSpPr>
        <p:spPr bwMode="auto">
          <a:xfrm>
            <a:off x="304800" y="4038600"/>
            <a:ext cx="3581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Closed-loop </a:t>
            </a:r>
            <a:r>
              <a:rPr lang="en-US" i="0" dirty="0">
                <a:latin typeface="Helvetica" pitchFamily="34" charset="0"/>
              </a:rPr>
              <a:t>system is</a:t>
            </a:r>
          </a:p>
          <a:p>
            <a:r>
              <a:rPr lang="en-US" i="0" dirty="0">
                <a:latin typeface="Helvetica" pitchFamily="34" charset="0"/>
              </a:rPr>
              <a:t>asymptotically stable for</a:t>
            </a:r>
          </a:p>
          <a:p>
            <a:pPr>
              <a:lnSpc>
                <a:spcPct val="130000"/>
              </a:lnSpc>
            </a:pPr>
            <a:r>
              <a:rPr lang="en-US" i="0" dirty="0">
                <a:latin typeface="Helvetica" pitchFamily="34" charset="0"/>
              </a:rPr>
              <a:t>a finite range of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A4EB-88EB-4853-9A35-3F16937E444E}" type="slidenum">
              <a:rPr lang="en-US"/>
              <a:pPr/>
              <a:t>5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The zero polynomial: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10000"/>
              </a:lnSpc>
              <a:buFontTx/>
              <a:buNone/>
            </a:pPr>
            <a:endParaRPr 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has 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u</a:t>
            </a:r>
            <a:r>
              <a:rPr lang="en-US" sz="2400" dirty="0"/>
              <a:t> zeros </a:t>
            </a:r>
            <a:r>
              <a:rPr lang="en-US" sz="2400" dirty="0" smtClean="0"/>
              <a:t>that we </a:t>
            </a:r>
            <a:r>
              <a:rPr lang="en-US" sz="2400" b="1" u="sng" dirty="0"/>
              <a:t>do not</a:t>
            </a:r>
            <a:r>
              <a:rPr lang="en-US" sz="2400" dirty="0"/>
              <a:t> </a:t>
            </a:r>
            <a:r>
              <a:rPr lang="en-US" sz="2400" dirty="0" smtClean="0"/>
              <a:t>want to </a:t>
            </a:r>
            <a:r>
              <a:rPr lang="en-US" sz="2400" dirty="0"/>
              <a:t>cancel.</a:t>
            </a:r>
          </a:p>
          <a:p>
            <a:pPr>
              <a:lnSpc>
                <a:spcPct val="120000"/>
              </a:lnSpc>
            </a:pPr>
            <a:r>
              <a:rPr lang="en-US" sz="2400" i="1" dirty="0" smtClean="0">
                <a:latin typeface="Century Schoolbook" pitchFamily="18" charset="0"/>
              </a:rPr>
              <a:t>m</a:t>
            </a:r>
            <a:r>
              <a:rPr lang="en-US" sz="2400" i="1" baseline="-25000" dirty="0" smtClean="0">
                <a:latin typeface="Century Schoolbook" pitchFamily="18" charset="0"/>
              </a:rPr>
              <a:t>s</a:t>
            </a:r>
            <a:r>
              <a:rPr lang="en-US" sz="2400" dirty="0" smtClean="0"/>
              <a:t> </a:t>
            </a:r>
            <a:r>
              <a:rPr lang="en-US" sz="2400" dirty="0"/>
              <a:t>zeros inside the </a:t>
            </a:r>
            <a:r>
              <a:rPr lang="en-US" sz="2400" dirty="0" smtClean="0"/>
              <a:t>unit </a:t>
            </a:r>
            <a:r>
              <a:rPr lang="en-US" sz="2400" dirty="0"/>
              <a:t>circle (asymptotically stable) </a:t>
            </a:r>
            <a:r>
              <a:rPr lang="en-US" sz="2400" dirty="0" smtClean="0"/>
              <a:t>that we </a:t>
            </a:r>
            <a:r>
              <a:rPr lang="en-US" sz="2400" b="1" u="sng" dirty="0" smtClean="0"/>
              <a:t>do</a:t>
            </a:r>
            <a:r>
              <a:rPr lang="en-US" sz="2400" dirty="0" smtClean="0"/>
              <a:t> want to </a:t>
            </a:r>
            <a:r>
              <a:rPr lang="en-US" sz="2400" dirty="0"/>
              <a:t>cancel.</a:t>
            </a:r>
          </a:p>
          <a:p>
            <a:endParaRPr lang="en-US" sz="2400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04203" y="1600200"/>
            <a:ext cx="3534006" cy="369110"/>
          </a:xfrm>
          <a:prstGeom prst="rect">
            <a:avLst/>
          </a:prstGeom>
          <a:noFill/>
          <a:ln/>
          <a:effectLst/>
        </p:spPr>
      </p:pic>
      <p:pic>
        <p:nvPicPr>
          <p:cNvPr id="91136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59038" y="4267200"/>
            <a:ext cx="4224337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90600" y="5105400"/>
            <a:ext cx="1236495" cy="36911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0320" y="6019800"/>
            <a:ext cx="3245072" cy="369131"/>
          </a:xfrm>
          <a:prstGeom prst="rect">
            <a:avLst/>
          </a:prstGeom>
          <a:noFill/>
          <a:ln/>
          <a:effectLst/>
        </p:spPr>
      </p:pic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4648200" y="5105400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i="0" dirty="0">
                <a:latin typeface="Helvetica" pitchFamily="34" charset="0"/>
              </a:rPr>
              <a:t>is </a:t>
            </a:r>
            <a:r>
              <a:rPr lang="en-US" i="0" dirty="0" smtClean="0">
                <a:latin typeface="Helvetica" pitchFamily="34" charset="0"/>
              </a:rPr>
              <a:t>anti-</a:t>
            </a:r>
            <a:r>
              <a:rPr lang="en-US" i="0" dirty="0" err="1" smtClean="0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4724400" y="5865813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has the zeros (in </a:t>
            </a:r>
            <a:r>
              <a:rPr lang="en-US" dirty="0" smtClean="0">
                <a:latin typeface="Helvetica" pitchFamily="34" charset="0"/>
              </a:rPr>
              <a:t>q</a:t>
            </a:r>
            <a:r>
              <a:rPr lang="en-US" i="0" dirty="0" smtClean="0">
                <a:latin typeface="Helvetica" pitchFamily="34" charset="0"/>
              </a:rPr>
              <a:t>) that we </a:t>
            </a:r>
            <a:r>
              <a:rPr lang="en-US" b="1" i="0" u="sng" dirty="0">
                <a:latin typeface="Helvetica" pitchFamily="34" charset="0"/>
              </a:rPr>
              <a:t>do not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 smtClean="0">
                <a:latin typeface="Helvetica" pitchFamily="34" charset="0"/>
              </a:rPr>
              <a:t>want to </a:t>
            </a:r>
            <a:r>
              <a:rPr lang="en-US" i="0" dirty="0">
                <a:latin typeface="Helvetica" pitchFamily="34" charset="0"/>
              </a:rPr>
              <a:t>cancel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1" grpId="0"/>
      <p:bldP spid="911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EE7-1DE9-40AC-8F6F-3818D34589F8}" type="slidenum">
              <a:rPr lang="en-US"/>
              <a:pPr/>
              <a:t>6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The zero polynomial: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10000"/>
              </a:lnSpc>
              <a:buFontTx/>
              <a:buNone/>
            </a:pPr>
            <a:endParaRPr lang="en-US" sz="240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/>
              <a:t>Without loss of generality, we will assume that </a:t>
            </a:r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9123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828800"/>
            <a:ext cx="42243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81231" y="3733800"/>
            <a:ext cx="4641735" cy="43362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03902" y="4648200"/>
            <a:ext cx="4788455" cy="433825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Arrow Connector 14"/>
          <p:cNvCxnSpPr/>
          <p:nvPr/>
        </p:nvCxnSpPr>
        <p:spPr bwMode="auto">
          <a:xfrm rot="5400000">
            <a:off x="3695700" y="34671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B7A4-2488-4B76-BF0D-7EA2E6DBA902}" type="slidenum">
              <a:rPr lang="en-US"/>
              <a:pPr/>
              <a:t>7</a:t>
            </a:fld>
            <a:endParaRPr lang="en-US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915473" name="Picture 1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066800" y="533400"/>
            <a:ext cx="8077200" cy="3429000"/>
          </a:xfrm>
          <a:noFill/>
          <a:ln/>
        </p:spPr>
      </p:pic>
      <p:pic>
        <p:nvPicPr>
          <p:cNvPr id="915475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2362200"/>
            <a:ext cx="21875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5481" name="Rectangle 25"/>
          <p:cNvSpPr>
            <a:spLocks noChangeArrowheads="1"/>
          </p:cNvSpPr>
          <p:nvPr/>
        </p:nvSpPr>
        <p:spPr bwMode="auto">
          <a:xfrm>
            <a:off x="304800" y="4114800"/>
            <a:ext cx="8518679" cy="275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Control strategy: </a:t>
            </a:r>
            <a:r>
              <a:rPr lang="en-US" i="0" dirty="0">
                <a:latin typeface="Helvetica" pitchFamily="34" charset="0"/>
              </a:rPr>
              <a:t>We design the controller in two stages</a:t>
            </a:r>
          </a:p>
          <a:p>
            <a:pPr marL="457200" indent="-457200">
              <a:lnSpc>
                <a:spcPct val="0"/>
              </a:lnSpc>
              <a:spcBef>
                <a:spcPct val="20000"/>
              </a:spcBef>
            </a:pPr>
            <a:endParaRPr lang="en-US" b="1" i="0" dirty="0">
              <a:latin typeface="Helvetica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en-US" b="1" i="0" dirty="0">
                <a:latin typeface="Helvetica" pitchFamily="34" charset="0"/>
              </a:rPr>
              <a:t>Minor-loop pole placement:</a:t>
            </a:r>
            <a:r>
              <a:rPr lang="en-US" i="0" dirty="0">
                <a:latin typeface="Helvetica" pitchFamily="34" charset="0"/>
              </a:rPr>
              <a:t> Place minor-loop </a:t>
            </a:r>
            <a:r>
              <a:rPr lang="en-US" i="0" dirty="0" smtClean="0">
                <a:latin typeface="Helvetica" pitchFamily="34" charset="0"/>
              </a:rPr>
              <a:t>poles</a:t>
            </a:r>
            <a:endParaRPr lang="en-US" i="0" dirty="0">
              <a:latin typeface="Helvetica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(</a:t>
            </a:r>
            <a:r>
              <a:rPr lang="en-US" i="0" dirty="0" smtClean="0">
                <a:latin typeface="Helvetica" pitchFamily="34" charset="0"/>
              </a:rPr>
              <a:t>these </a:t>
            </a:r>
            <a:r>
              <a:rPr lang="en-US" i="0" dirty="0">
                <a:latin typeface="Helvetica" pitchFamily="34" charset="0"/>
              </a:rPr>
              <a:t>will be cancelled later) </a:t>
            </a:r>
          </a:p>
          <a:p>
            <a:pPr marL="457200" indent="-4572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2.	Repetitive </a:t>
            </a:r>
            <a:r>
              <a:rPr lang="en-US" b="1" i="0" dirty="0" smtClean="0">
                <a:latin typeface="Helvetica" pitchFamily="34" charset="0"/>
              </a:rPr>
              <a:t>compensator: </a:t>
            </a:r>
            <a:r>
              <a:rPr lang="en-US" b="1" i="0" dirty="0">
                <a:latin typeface="Helvetica" pitchFamily="34" charset="0"/>
              </a:rPr>
              <a:t>	</a:t>
            </a:r>
            <a:r>
              <a:rPr lang="en-US" i="0" dirty="0">
                <a:latin typeface="Helvetica" pitchFamily="34" charset="0"/>
              </a:rPr>
              <a:t>Reject periodic disturbance</a:t>
            </a:r>
          </a:p>
          <a:p>
            <a:pPr marL="457200" indent="-4572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				           </a:t>
            </a:r>
            <a:r>
              <a:rPr lang="en-US" i="0" dirty="0" smtClean="0">
                <a:latin typeface="Helvetica" pitchFamily="34" charset="0"/>
              </a:rPr>
              <a:t>           Follow </a:t>
            </a:r>
            <a:r>
              <a:rPr lang="en-US" i="0" dirty="0">
                <a:latin typeface="Helvetica" pitchFamily="34" charset="0"/>
              </a:rPr>
              <a:t>periodic reference</a:t>
            </a:r>
          </a:p>
        </p:txBody>
      </p:sp>
      <p:pic>
        <p:nvPicPr>
          <p:cNvPr id="915483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505200"/>
            <a:ext cx="43751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1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8E3-B3CA-40EB-BD38-E2FCA52C8169}" type="slidenum">
              <a:rPr lang="en-US"/>
              <a:pPr/>
              <a:t>8</a:t>
            </a:fld>
            <a:endParaRPr 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Minor-loop Pole Placement: </a:t>
            </a:r>
            <a:r>
              <a:rPr lang="en-US" sz="2400" dirty="0"/>
              <a:t>The poles of the minor-loop system are placed at specific locations in the complex plane. </a:t>
            </a:r>
            <a:r>
              <a:rPr lang="en-US" sz="2400" b="1" dirty="0"/>
              <a:t>They will be cancelled later.</a:t>
            </a:r>
          </a:p>
          <a:p>
            <a:pPr marL="533400" indent="-533400">
              <a:lnSpc>
                <a:spcPct val="0"/>
              </a:lnSpc>
              <a:buFontTx/>
              <a:buAutoNum type="arabicPeriod"/>
            </a:pPr>
            <a:endParaRPr lang="en-US" sz="2400" dirty="0"/>
          </a:p>
          <a:p>
            <a:pPr marL="533400" indent="-533400"/>
            <a:r>
              <a:rPr lang="en-US" sz="2400" b="1" dirty="0"/>
              <a:t>Minor-loop pole polynomial:</a:t>
            </a:r>
          </a:p>
          <a:p>
            <a:pPr marL="533400" indent="-533400"/>
            <a:endParaRPr lang="en-US" sz="2400" b="1" dirty="0"/>
          </a:p>
          <a:p>
            <a:pPr marL="533400" indent="-533400"/>
            <a:endParaRPr lang="en-US" sz="2000" b="1" dirty="0"/>
          </a:p>
          <a:p>
            <a:pPr marL="533400" indent="-533400"/>
            <a:endParaRPr lang="en-US" sz="2000" b="1" dirty="0"/>
          </a:p>
          <a:p>
            <a:pPr marL="533400" indent="-533400">
              <a:lnSpc>
                <a:spcPct val="0"/>
              </a:lnSpc>
            </a:pPr>
            <a:endParaRPr lang="en-US" sz="2000" b="1" dirty="0"/>
          </a:p>
          <a:p>
            <a:pPr marL="533400" indent="-533400">
              <a:buFontTx/>
              <a:buNone/>
            </a:pPr>
            <a:r>
              <a:rPr lang="en-US" sz="2000" b="1" dirty="0"/>
              <a:t>Where:</a:t>
            </a:r>
          </a:p>
          <a:p>
            <a:pPr marL="533400" indent="-533400">
              <a:buFontTx/>
              <a:buNone/>
            </a:pPr>
            <a:endParaRPr lang="en-US" sz="2000" b="1" dirty="0"/>
          </a:p>
          <a:p>
            <a:pPr marL="533400" indent="-533400"/>
            <a:r>
              <a:rPr lang="en-US" sz="2000" b="1" dirty="0"/>
              <a:t>                     </a:t>
            </a:r>
            <a:r>
              <a:rPr lang="en-US" sz="2000" dirty="0"/>
              <a:t>cancelable plant zeros</a:t>
            </a:r>
          </a:p>
          <a:p>
            <a:pPr marL="533400" indent="-533400"/>
            <a:endParaRPr lang="en-US" sz="2000" dirty="0"/>
          </a:p>
          <a:p>
            <a:pPr marL="533400" indent="-533400"/>
            <a:r>
              <a:rPr lang="en-US" sz="2000" dirty="0"/>
              <a:t>                    </a:t>
            </a:r>
            <a:r>
              <a:rPr lang="en-US" sz="2000" dirty="0" smtClean="0"/>
              <a:t>anti-</a:t>
            </a:r>
            <a:r>
              <a:rPr lang="en-US" sz="2000" dirty="0" err="1" smtClean="0"/>
              <a:t>Schur</a:t>
            </a:r>
            <a:r>
              <a:rPr lang="en-US" sz="2000" dirty="0" smtClean="0"/>
              <a:t> </a:t>
            </a:r>
            <a:r>
              <a:rPr lang="en-US" sz="2000" dirty="0"/>
              <a:t>polynomial chosen by the designer</a:t>
            </a:r>
          </a:p>
        </p:txBody>
      </p:sp>
      <p:pic>
        <p:nvPicPr>
          <p:cNvPr id="91341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7288" y="3203575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495800"/>
            <a:ext cx="1236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7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6578-6CBF-4FC0-8D07-B99B405A2023}" type="slidenum">
              <a:rPr lang="en-US"/>
              <a:pPr/>
              <a:t>9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2.	Tracking: </a:t>
            </a:r>
            <a:r>
              <a:rPr lang="en-US" sz="2400" dirty="0"/>
              <a:t>The output sequence             must asymptotically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which is periodic</a:t>
            </a:r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/>
            <a:r>
              <a:rPr lang="en-US" sz="2400" b="1" dirty="0"/>
              <a:t>Error signal:</a:t>
            </a:r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dirty="0" smtClean="0"/>
              <a:t>3.</a:t>
            </a:r>
            <a:r>
              <a:rPr lang="en-US" dirty="0"/>
              <a:t>	Disturbance rejection: </a:t>
            </a:r>
            <a:r>
              <a:rPr lang="en-US" sz="2400" dirty="0"/>
              <a:t>The closed loop system must reject a class of deterministic disturbances             which satisfy</a:t>
            </a:r>
          </a:p>
        </p:txBody>
      </p:sp>
      <p:pic>
        <p:nvPicPr>
          <p:cNvPr id="91444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7600" y="16002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4451" name="Rectangle 19"/>
          <p:cNvSpPr>
            <a:spLocks noChangeArrowheads="1"/>
          </p:cNvSpPr>
          <p:nvPr/>
        </p:nvSpPr>
        <p:spPr bwMode="auto">
          <a:xfrm>
            <a:off x="3810000" y="3429000"/>
            <a:ext cx="3733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445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8600" y="36576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5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5943600"/>
            <a:ext cx="36893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56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14800" y="2362200"/>
            <a:ext cx="3835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1 + \frac{ \frac{k_r}{b} B^u(z) B^u(z^{-1}) - 1 }{ z^N }  =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1644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_{cr}(z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53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1    + &#10;\frac{\frac{k_r}{b} B^u(z)\, B^u(z^{-1}) - 1}{z^N} = 0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44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 \frac{k_r}{b} B^u(e^{j\omega}) B^u(e^{-j\omega}) - 1}&#10;{e^{j\omega N}} \right| \leq 1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2011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 \frac{k_r}{b} B^u(e^{j\omega}) B^u(e^{-j\omega}) - 1}&#10;{e^{j\omega N}} \neq -1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90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omega \in [0,\pi]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600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&lt; \frac{|B^u(e^{j\omega})|^2}{b} = \frac{B^u(e^{j \omega})\, B^u(e^{-j \omega})}{b} \leq 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4"/>
  <p:tag name="PICTUREFILESIZE" val="1835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2 &gt; k_r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54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&lt; \frac{k_r}{b} B^u(e^{j\omega}) B^u(e^{-j\omega}) &lt; 2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74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q^m \, B(q^{-1})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06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| \frac{\frac{k_r}{b}\, B^u(e^{j \omega} )\,&#10; B^u(e^{-j \omega}) - 1}{e^{j \omega N}} \right | &#10;&lt; 1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2"/>
  <p:tag name="PICTUREFILESIZE" val="1826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e^{j\omega}) \n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9504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k_r}{b} B^u(e^{j\omega}) B^u(e^{-j\omega}) - 1 \right| &lt; 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625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 e^{j \omega N} |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00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\frac{k_r}{b} B^u(e^{j\omega}) B^u(e^{-j\omega}) - 1}&#10;{e^{j\omega N}} \right| = \left| \frac{-1}{e^{j\omega N}} \right| = 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503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e^{j\omega}) =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9504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1 - e^{j\omega N} \neq 0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5"/>
  <p:tag name="PICTUREFILESIZE" val="10117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^{j\omega N} \neq 1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7"/>
  <p:tag name="PICTUREFILESIZE" val="7053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\frac{k_r}{b} B^u(e^{j\omega}) B^u(e^{-j\omega}) - 1}&#10;{e^{j\omega N}} = \frac{-1}{e^{j\omega N}} \neq -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329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_c(q^{-1}) = \frac{q^{-\rm{d}} B^u(q^{-1})}{A_c^{'}(q^{-1})} &#10;= \frac{b_o q^{-1}}{A_c^{'}(q^{-1})}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8"/>
  <p:tag name="PICTUREFILESIZE" val="2447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\Bu(\qin) = b_o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71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\textrm{d} = 1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267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b = b_o^2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12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^{s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18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 &#10;= \frac{k_r}{b} q^{-(N-\textrm{d})} \frac{A_c^{'}(q^{-1}) B^u(q)}{1 - q^{-N}}&#10;= \frac{k_r}{b_o} q^{-3} \frac{A_c^{'}(q^{-1})}{1 - q^{-4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0"/>
  <p:tag name="PICTUREFILESIZE" val="3588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1}{z^{4} - 1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4"/>
  <p:tag name="PICTUREFILESIZE" val="627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B^u(q^{-1}) = b_o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45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d = 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7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53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 &#10;\frac{\qin}{\Acp(\qin)} =  \frac{\qin}{ \bar{A}_c^{'}(\qin)}&#10;\:\: \frac{0.8\, \qin}{ 1 - 0.2 \qi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4"/>
  <p:tag name="PICTUREFILESIZE" val="2561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  \frac{0.8\, k_r }{(q - 0.2)\,(q^4 -1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2"/>
  <p:tag name="PICTUREFILESIZE" val="223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 &#10;= \frac{k_r}{b_o} q^{-3} \frac{\bar{A}_c^{'}(q^{-1})}{1 - q^{-4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779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^{u}(q) = q^{m_{u}}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07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0.8}{(z - 0.2)(z^{4} - 1)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40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  \frac{0.8\, k_r }{(q - 0.2)\,(q^4 -1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2"/>
  <p:tag name="PICTUREFILESIZE" val="2233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0.8}{(z - 0.2)(z^{4} - 1)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40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Cr(\qin) &amp;=&amp; \frac{k_r}{b} \, q^{-(N - d)} \; \frac{\Acp(\qin)\,B^u(q)}{1 - Q(q,\qin)\, q^{-N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308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(q,\qin) = \frac{\gamma_p q^p +   \cdots \gamma_{1} q&#10;+ \gamma_o + \gamma_{1} q^{-1} + \cdots \gamma_{p-1} q^{-(p-1)} + &#10;\gamma_p q^{-p}}{2\gamma_p + 2\gamma_{p-1} \cdots 2\gamma_{1} + \gamma_o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40"/>
  <p:tag name="PICTUREFILESIZE" val="370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&gt; p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"/>
  <p:tag name="PICTUREFILESIZE" val="294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gamma_o &gt; \gamma_1 &gt; \cdots &gt; \gamma_p  &gt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761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q^{-(N - \textrm{d})}&#10;\frac{A_c^{'}(q^{-1}) B^u(q)}{1 - Q(q,q^{-1}) q^{-N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3025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 1 - Q(q,\qin)\, q^{-N} \right ] d(k) \ne 0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38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|  \left [ 1 - Q(q,\qin)\, q^{-N} \right ] d(k) \right  | &#10;&lt;&lt; | d(k) |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8"/>
  <p:tag name="PICTUREFILESIZE" val="1774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&#10;= \frac{k_r}{b_o} q^{-3} \frac{ \bar{A}_c^{'}(q^{-1}) }{ 1 - Q(q,q^{-1}) q^{-4} 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2351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(q,\qin) = \frac{q + 4 + \qin}{6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6"/>
  <p:tag name="PICTUREFILESIZE" val="1147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 &#10;\frac{\qin}{\Acp(\qin)} =  \frac{\qin}{ \bar{A}_c^{'}(\qin)}&#10;\:\: \frac{0.8\, \qin}{ 1 - 0.2 \qi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4"/>
  <p:tag name="PICTUREFILESIZE" val="2561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2.4\,z}{(z - 0.2)(6\, z^{5} - z^{2} - 4\, z -1)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5"/>
  <p:tag name="PICTUREFILESIZE" val="1948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s}(\qin) = 1 \,  + \cdots + b^s_{m_s}\, q^{-m_s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138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= b_o + \cdots + b^u_{m_u} \, q^{-m_u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26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repetitive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12em}}&#10;_{\rm minor-loop ~pole\: placemen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0"/>
  <p:tag name="PICTUREFILESIZE" val="113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\yd(k) -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7"/>
  <p:tag name="PICTUREFILESIZE" val="108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(k) &amp;=&amp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78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890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4"/>
  <p:tag name="PICTUREFILESIZE" val="40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 (\qin) =   A(\qin)\, R (\qin) + \qmd B 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5"/>
  <p:tag name="PICTUREFILESIZE" val="202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s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262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26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1"/>
  <p:tag name="PICTUREFILESIZE" val="207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^{'}(\qin) &amp;=&amp; 1 + r^{'}_1 \qin + \cdots + r_{n^{'}_r} \, q^{-n^{'}_r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6"/>
  <p:tag name="PICTUREFILESIZE" val="1420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^{'}_r = \textrm{d} + m_u -1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584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&amp;=&amp; s_o +  s_1 \qin + \cdots + s_{n_s} q^{-n_s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3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_s = \max \{\, n  -1 \,, \, n^{'}_c- \textrm{d} - m_u,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122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1"/>
  <p:tag name="PICTUREFILESIZE" val="2072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u_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0"/>
  <p:tag name="PICTUREFILESIZE" val="197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&amp;=&amp; \frac{\qmd \Bu(\qin)}{\Acp(\qin)} \,  \ur(k) &#10;+ \:  &#10; \frac{\qmd B(\qin) \Rp(\qin) }{\Acp(\qin)} \,  d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7"/>
  <p:tag name="PICTUREFILESIZE" val="386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8em}}_{d_f(k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585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_f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9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89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_f(k) &amp;=&amp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8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890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_f(k) &amp;=&amp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8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Acp(\qin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50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u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3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 - q^{-N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4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qmd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15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N \ge d + m_u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689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\frac{1}{1 + C_R(\qin) G_c(\qin)} \, &#10;\left [ \yd(k) - d_f(k) \right 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2402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bar{A}_{cr}(q) = \left ( q^N -1 \right ) + \frac{k_r}{b}\, B^u(q)\, B^u(q^{-1}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204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e(k) = \frac{ q^N - 1}{\bar{A}_{cr}(q)} &#10;\left [ y_d(k) - d_f(k) \right ]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2067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 q^N - 1) \left ( \yd(k) - d_f(k) \right 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7"/>
  <p:tag name="PICTUREFILESIZE" val="160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_{cr}(q) e(k) 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837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bar{A}_{cr}(q) = \left ( q^N -1 \right ) + \frac{k_r}{b}\, B^u(q)\, B^u(q^{-1}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204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(k) 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45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,\, b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45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b \geq \max_{\omega \in [0,\pi]} | B^u(e^{j\omega})|^2 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451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0 &lt; k_r &lt; 2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74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q^{-1}) = 1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52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frac{B^u(q)\, B^u(\qin)}{b}\, 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925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( q^N -1 \right ) + 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4"/>
  <p:tag name="PICTUREFILESIZE" val="779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^N  = 1  - k_r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4"/>
  <p:tag name="PICTUREFILESIZE" val="413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65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^N  = 1  - k_r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4"/>
  <p:tag name="PICTUREFILESIZE" val="41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(k) &amp;=&amp; 0\\[1em]&#10;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1830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ambda_i = | 1 - k_r |^{\frac{1}{N}} \exp \left\{ j \frac{2\pi i}{N} \right\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56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i = 0,1,\ldots,N-1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493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ambda_i = | 1 - k_r |^{\frac{1}{N}} \exp \left\{ j \frac{\pi (2i+1)}{N} \right\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7"/>
  <p:tag name="PICTUREFILESIZE" val="187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i = 0,1,\ldots,N-1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493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_c(q^{-1}) = \frac{q^{-\rm{d}} B^u(q^{-1})}{A_c^{'}(q^{-1})} &#10;= \frac{b_o q^{-1}}{A_c^{'}(q^{-1})}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8"/>
  <p:tag name="PICTUREFILESIZE" val="2447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\Bu(\qin) = b_o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7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d = 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b = b_o^2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126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 &#10;= \frac{k_r}{b} q^{-(N-d)} \frac{A_c^{'}(q^{-1}) B^u(q)}{1 - q^{-N}}&#10;= \frac{k_r}{b_o} q^{-3} \frac{A_c^{'}(q^{-1})}{1 - q^{-4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9"/>
  <p:tag name="PICTUREFILESIZE" val="369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1}{z^{4} - 1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4"/>
  <p:tag name="PICTUREFILESIZE" val="627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B^u(q^{-1}) = b_o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45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d = 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7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53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eft | \frac{B^u(z)\, B^u(z^{-1})}{b} \right |&#10;_{z = e^{j \omega}} \leq 1, \qquad \forall \omega \in [0,\pi]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2"/>
  <p:tag name="PICTUREFILESIZE" val="2068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( q^N -1 \right ) + k_r\, \frac{B^u(q)\, B^u(\qin)}{b}\, 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4"/>
  <p:tag name="PICTUREFILESIZE" val="1673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\left ( z^N -1 \right ) + k_r\, \frac{B^u(z)\, B^u(z^{-1})}{b}  =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1687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1 - z^{-N} + \frac{ \frac{k_r}{b} B^u(z) B^u(z^{-1}) }{ z^N }  =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18397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43237</TotalTime>
  <Words>950</Words>
  <Application>Microsoft Office PowerPoint</Application>
  <PresentationFormat>On-screen Show (4:3)</PresentationFormat>
  <Paragraphs>337</Paragraphs>
  <Slides>43</Slides>
  <Notes>43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ME 233 Advanced Control II   Lecture 17  Deterministic Input/Output Approach to SISO Discrete-Time Systems  Repetitive Control</vt:lpstr>
      <vt:lpstr>Deterministic SISO ARMA models</vt:lpstr>
      <vt:lpstr>Repetitive control assumptions</vt:lpstr>
      <vt:lpstr>Deterministic SISO ARMA models</vt:lpstr>
      <vt:lpstr>Deterministic SISO ARMA models</vt:lpstr>
      <vt:lpstr>Deterministic SISO ARMA models</vt:lpstr>
      <vt:lpstr>Block Diagram</vt:lpstr>
      <vt:lpstr>Control Objectives</vt:lpstr>
      <vt:lpstr>Control Objectives</vt:lpstr>
      <vt:lpstr>Step1: Minor-loop pole placement</vt:lpstr>
      <vt:lpstr>Minor-loop pole placement</vt:lpstr>
      <vt:lpstr> Diophantine equation</vt:lpstr>
      <vt:lpstr>Minor-loop pole placement</vt:lpstr>
      <vt:lpstr>Minor-loop pole placement</vt:lpstr>
      <vt:lpstr>Equivalent Block Diagram</vt:lpstr>
      <vt:lpstr>Equivalent Block Diagram</vt:lpstr>
      <vt:lpstr>Repetitive Compensator</vt:lpstr>
      <vt:lpstr>Repetitive Compensator</vt:lpstr>
      <vt:lpstr>Repetitive Compensator</vt:lpstr>
      <vt:lpstr>Repetitive Controller</vt:lpstr>
      <vt:lpstr>Repetitive Controller</vt:lpstr>
      <vt:lpstr>Repetitive Controller</vt:lpstr>
      <vt:lpstr>Closed-loop poles for minimum phase zeros</vt:lpstr>
      <vt:lpstr>Closed-loop poles for minimum phase zeros</vt:lpstr>
      <vt:lpstr>Repetitive control example</vt:lpstr>
      <vt:lpstr>Repetitive control example</vt:lpstr>
      <vt:lpstr>Closed-loop poles for non-minimum phase zeros</vt:lpstr>
      <vt:lpstr>Closed-loop poles for non-minimum phase zeros</vt:lpstr>
      <vt:lpstr>Closed-loop poles for non-minimum phase zeros</vt:lpstr>
      <vt:lpstr>Closed-loop poles for non-minimum phase zeros</vt:lpstr>
      <vt:lpstr>Closed-loop poles for non-minimum phase zeros</vt:lpstr>
      <vt:lpstr>Closed-loop poles for non-minimum phase zeros</vt:lpstr>
      <vt:lpstr>Repetitive Compensator</vt:lpstr>
      <vt:lpstr>Repetitive control example</vt:lpstr>
      <vt:lpstr>Repetitive control example</vt:lpstr>
      <vt:lpstr>Repetitive control, inexact cancellation</vt:lpstr>
      <vt:lpstr>Repetitive control, inexact cancellation</vt:lpstr>
      <vt:lpstr>Repetitive control, inexact cancellation</vt:lpstr>
      <vt:lpstr>Robust Repetitive Compensator</vt:lpstr>
      <vt:lpstr>Robust Repetitive Compensator</vt:lpstr>
      <vt:lpstr>Robust Repetitive Compensator</vt:lpstr>
      <vt:lpstr>Robust Rep. control, inexact cancellation</vt:lpstr>
      <vt:lpstr>Robust Rep. control, inexact cancellation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518</cp:revision>
  <dcterms:created xsi:type="dcterms:W3CDTF">2003-05-19T17:57:23Z</dcterms:created>
  <dcterms:modified xsi:type="dcterms:W3CDTF">2012-04-04T01:09:17Z</dcterms:modified>
</cp:coreProperties>
</file>