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slides/slide88.xml" ContentType="application/vnd.openxmlformats-officedocument.presentationml.slid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notesSlides/notesSlide79.xml" ContentType="application/vnd.openxmlformats-officedocument.presentationml.notes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358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60.xml" ContentType="application/vnd.openxmlformats-officedocument.presentationml.notesSlide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notesSlides/notesSlide76.xml" ContentType="application/vnd.openxmlformats-officedocument.presentationml.notesSlide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54.xml" ContentType="application/vnd.openxmlformats-officedocument.presentationml.notesSlide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73.xml" ContentType="application/vnd.openxmlformats-officedocument.presentationml.notesSlide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notesSlides/notesSlide67.xml" ContentType="application/vnd.openxmlformats-officedocument.presentationml.notesSlide+xml"/>
  <Override PartName="/ppt/tags/tag292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tags/tag368.xml" ContentType="application/vnd.openxmlformats-officedocument.presentationml.tags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notesSlides/notesSlide70.xml" ContentType="application/vnd.openxmlformats-officedocument.presentationml.notesSlide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notesSlides/notesSlide64.xml" ContentType="application/vnd.openxmlformats-officedocument.presentationml.notesSlide+xml"/>
  <Override PartName="/ppt/tags/tag253.xml" ContentType="application/vnd.openxmlformats-officedocument.presentationml.tags+xml"/>
  <Override PartName="/ppt/notesSlides/notesSlide75.xml" ContentType="application/vnd.openxmlformats-officedocument.presentationml.notesSlide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notesSlides/notesSlide53.xml" ContentType="application/vnd.openxmlformats-officedocument.presentationml.notesSlide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slides/slide89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notesSlides/notesSlide69.xml" ContentType="application/vnd.openxmlformats-officedocument.presentationml.notesSlide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notesSlides/notesSlide83.xml" ContentType="application/vnd.openxmlformats-officedocument.presentationml.notesSlide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notesSlides/notesSlide72.xml" ContentType="application/vnd.openxmlformats-officedocument.presentationml.notesSlide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notesSlides/notesSlide66.xml" ContentType="application/vnd.openxmlformats-officedocument.presentationml.notesSlide+xml"/>
  <Override PartName="/ppt/tags/tag255.xml" ContentType="application/vnd.openxmlformats-officedocument.presentationml.tags+xml"/>
  <Override PartName="/ppt/notesSlides/notesSlide77.xml" ContentType="application/vnd.openxmlformats-officedocument.presentationml.notesSlide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notesSlides/notesSlide80.xml" ContentType="application/vnd.openxmlformats-officedocument.presentationml.notesSlide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notesSlides/notesSlide74.xml" ContentType="application/vnd.openxmlformats-officedocument.presentationml.notesSlide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notesSlides/notesSlide52.xml" ContentType="application/vnd.openxmlformats-officedocument.presentationml.notesSlide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tags/tag407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notesSlides/notesSlide87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notesSlides/notesSlide65.xml" ContentType="application/vnd.openxmlformats-officedocument.presentationml.notesSlide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notesSlides/notesSlide84.xml" ContentType="application/vnd.openxmlformats-officedocument.presentationml.notes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notesSlides/notesSlide62.xml" ContentType="application/vnd.openxmlformats-officedocument.presentationml.notesSlide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slides/slide87.xml" ContentType="application/vnd.openxmlformats-officedocument.presentationml.slide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notesSlides/notesSlide78.xml" ContentType="application/vnd.openxmlformats-officedocument.presentationml.notesSlide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notesSlides/notesSlide56.xml" ContentType="application/vnd.openxmlformats-officedocument.presentationml.notesSlide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tags/tag357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1069" r:id="rId3"/>
    <p:sldId id="1070" r:id="rId4"/>
    <p:sldId id="1071" r:id="rId5"/>
    <p:sldId id="1047" r:id="rId6"/>
    <p:sldId id="1048" r:id="rId7"/>
    <p:sldId id="1061" r:id="rId8"/>
    <p:sldId id="1076" r:id="rId9"/>
    <p:sldId id="1049" r:id="rId10"/>
    <p:sldId id="1050" r:id="rId11"/>
    <p:sldId id="1051" r:id="rId12"/>
    <p:sldId id="1052" r:id="rId13"/>
    <p:sldId id="1060" r:id="rId14"/>
    <p:sldId id="1053" r:id="rId15"/>
    <p:sldId id="1075" r:id="rId16"/>
    <p:sldId id="1072" r:id="rId17"/>
    <p:sldId id="1073" r:id="rId18"/>
    <p:sldId id="1080" r:id="rId19"/>
    <p:sldId id="973" r:id="rId20"/>
    <p:sldId id="1009" r:id="rId21"/>
    <p:sldId id="1010" r:id="rId22"/>
    <p:sldId id="1011" r:id="rId23"/>
    <p:sldId id="1012" r:id="rId24"/>
    <p:sldId id="1013" r:id="rId25"/>
    <p:sldId id="1054" r:id="rId26"/>
    <p:sldId id="1055" r:id="rId27"/>
    <p:sldId id="1016" r:id="rId28"/>
    <p:sldId id="1062" r:id="rId29"/>
    <p:sldId id="1063" r:id="rId30"/>
    <p:sldId id="1019" r:id="rId31"/>
    <p:sldId id="1056" r:id="rId32"/>
    <p:sldId id="1017" r:id="rId33"/>
    <p:sldId id="1057" r:id="rId34"/>
    <p:sldId id="1018" r:id="rId35"/>
    <p:sldId id="1030" r:id="rId36"/>
    <p:sldId id="1059" r:id="rId37"/>
    <p:sldId id="1014" r:id="rId38"/>
    <p:sldId id="1015" r:id="rId39"/>
    <p:sldId id="1020" r:id="rId40"/>
    <p:sldId id="1021" r:id="rId41"/>
    <p:sldId id="1022" r:id="rId42"/>
    <p:sldId id="1026" r:id="rId43"/>
    <p:sldId id="1023" r:id="rId44"/>
    <p:sldId id="1024" r:id="rId45"/>
    <p:sldId id="1025" r:id="rId46"/>
    <p:sldId id="1027" r:id="rId47"/>
    <p:sldId id="1028" r:id="rId48"/>
    <p:sldId id="1029" r:id="rId49"/>
    <p:sldId id="1031" r:id="rId50"/>
    <p:sldId id="1032" r:id="rId51"/>
    <p:sldId id="1033" r:id="rId52"/>
    <p:sldId id="1064" r:id="rId53"/>
    <p:sldId id="1066" r:id="rId54"/>
    <p:sldId id="1067" r:id="rId55"/>
    <p:sldId id="1068" r:id="rId56"/>
    <p:sldId id="1116" r:id="rId57"/>
    <p:sldId id="1117" r:id="rId58"/>
    <p:sldId id="1118" r:id="rId59"/>
    <p:sldId id="1119" r:id="rId60"/>
    <p:sldId id="1037" r:id="rId61"/>
    <p:sldId id="1038" r:id="rId62"/>
    <p:sldId id="1039" r:id="rId63"/>
    <p:sldId id="1040" r:id="rId64"/>
    <p:sldId id="1041" r:id="rId65"/>
    <p:sldId id="1042" r:id="rId66"/>
    <p:sldId id="1043" r:id="rId67"/>
    <p:sldId id="1044" r:id="rId68"/>
    <p:sldId id="1111" r:id="rId69"/>
    <p:sldId id="1046" r:id="rId70"/>
    <p:sldId id="1109" r:id="rId71"/>
    <p:sldId id="1090" r:id="rId72"/>
    <p:sldId id="1112" r:id="rId73"/>
    <p:sldId id="1113" r:id="rId74"/>
    <p:sldId id="1094" r:id="rId75"/>
    <p:sldId id="1095" r:id="rId76"/>
    <p:sldId id="1096" r:id="rId77"/>
    <p:sldId id="1114" r:id="rId78"/>
    <p:sldId id="1098" r:id="rId79"/>
    <p:sldId id="1115" r:id="rId80"/>
    <p:sldId id="1077" r:id="rId81"/>
    <p:sldId id="1078" r:id="rId82"/>
    <p:sldId id="1079" r:id="rId83"/>
    <p:sldId id="1081" r:id="rId84"/>
    <p:sldId id="1082" r:id="rId85"/>
    <p:sldId id="1083" r:id="rId86"/>
    <p:sldId id="1084" r:id="rId87"/>
    <p:sldId id="1108" r:id="rId88"/>
    <p:sldId id="1110" r:id="rId89"/>
    <p:sldId id="1085" r:id="rId90"/>
    <p:sldId id="1086" r:id="rId91"/>
    <p:sldId id="1087" r:id="rId92"/>
    <p:sldId id="1088" r:id="rId93"/>
    <p:sldId id="1089" r:id="rId94"/>
    <p:sldId id="1101" r:id="rId95"/>
  </p:sldIdLst>
  <p:sldSz cx="9144000" cy="6858000" type="screen4x3"/>
  <p:notesSz cx="9601200" cy="7315200"/>
  <p:custDataLst>
    <p:tags r:id="rId9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26" autoAdjust="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312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59217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t" anchorCtr="0" compatLnSpc="1">
            <a:prstTxWarp prst="textNoShape">
              <a:avLst/>
            </a:prstTxWarp>
          </a:bodyPr>
          <a:lstStyle>
            <a:lvl1pPr defTabSz="96332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86" y="0"/>
            <a:ext cx="4159215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t" anchorCtr="0" compatLnSpc="1">
            <a:prstTxWarp prst="textNoShape">
              <a:avLst/>
            </a:prstTxWarp>
          </a:bodyPr>
          <a:lstStyle>
            <a:lvl1pPr algn="r" defTabSz="96332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440"/>
            <a:ext cx="4159217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b" anchorCtr="0" compatLnSpc="1">
            <a:prstTxWarp prst="textNoShape">
              <a:avLst/>
            </a:prstTxWarp>
          </a:bodyPr>
          <a:lstStyle>
            <a:lvl1pPr defTabSz="96332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86" y="6950440"/>
            <a:ext cx="4159215" cy="36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73" tIns="48186" rIns="96373" bIns="48186" numCol="1" anchor="b" anchorCtr="0" compatLnSpc="1">
            <a:prstTxWarp prst="textNoShape">
              <a:avLst/>
            </a:prstTxWarp>
          </a:bodyPr>
          <a:lstStyle>
            <a:lvl1pPr algn="r" defTabSz="963328">
              <a:defRPr sz="1200" i="0">
                <a:latin typeface="Times New Roman" pitchFamily="18" charset="0"/>
              </a:defRPr>
            </a:lvl1pPr>
          </a:lstStyle>
          <a:p>
            <a:fld id="{803A369A-EEA2-445C-B259-C44D1782E2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09222" cy="34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t" anchorCtr="0" compatLnSpc="1">
            <a:prstTxWarp prst="textNoShape">
              <a:avLst/>
            </a:prstTxWarp>
          </a:bodyPr>
          <a:lstStyle>
            <a:lvl1pPr defTabSz="913927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547" y="1"/>
            <a:ext cx="4207047" cy="34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t" anchorCtr="0" compatLnSpc="1">
            <a:prstTxWarp prst="textNoShape">
              <a:avLst/>
            </a:prstTxWarp>
          </a:bodyPr>
          <a:lstStyle>
            <a:lvl1pPr algn="r" defTabSz="913927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39" y="3488962"/>
            <a:ext cx="7013920" cy="32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673"/>
            <a:ext cx="4209222" cy="34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b" anchorCtr="0" compatLnSpc="1">
            <a:prstTxWarp prst="textNoShape">
              <a:avLst/>
            </a:prstTxWarp>
          </a:bodyPr>
          <a:lstStyle>
            <a:lvl1pPr defTabSz="913927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547" y="6976673"/>
            <a:ext cx="4207047" cy="34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5" tIns="45654" rIns="91305" bIns="45654" numCol="1" anchor="b" anchorCtr="0" compatLnSpc="1">
            <a:prstTxWarp prst="textNoShape">
              <a:avLst/>
            </a:prstTxWarp>
          </a:bodyPr>
          <a:lstStyle>
            <a:lvl1pPr algn="r" defTabSz="913927">
              <a:defRPr sz="1100">
                <a:latin typeface="Times New Roman" pitchFamily="18" charset="0"/>
              </a:defRPr>
            </a:lvl1pPr>
          </a:lstStyle>
          <a:p>
            <a:fld id="{5B5E5B47-3C9D-424E-99D9-AC8AFB765A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A1128-7FF0-44C5-BC41-96D0B19291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073AF-31C3-489D-BF20-878853E41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BD06C-8F79-457E-96DF-8672919F6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ACC34-F7A8-4A4C-82A1-DCE477B8A4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F3C78-F514-4972-A42D-45B0E143D9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1B86-6D77-4BB7-82B8-0C6EDED3E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22B78-52DB-4ACC-BFD9-8828A3157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094C8-397C-416F-8B8A-F270D06BD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E9CF-9616-45D1-80C9-159C14993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48831-324E-4EB2-BA8F-A1530540DE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2E3BA-1357-4868-947B-69CDFF85A4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B0985F12-2DA8-42B3-B56F-E66142F70A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7.xml"/><Relationship Id="rId7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0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5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2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tags" Target="../tags/tag29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3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7.png"/><Relationship Id="rId5" Type="http://schemas.openxmlformats.org/officeDocument/2006/relationships/tags" Target="../tags/tag36.xml"/><Relationship Id="rId10" Type="http://schemas.openxmlformats.org/officeDocument/2006/relationships/image" Target="../media/image11.png"/><Relationship Id="rId4" Type="http://schemas.openxmlformats.org/officeDocument/2006/relationships/tags" Target="../tags/tag35.xml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40.xml"/><Relationship Id="rId7" Type="http://schemas.openxmlformats.org/officeDocument/2006/relationships/image" Target="../media/image3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41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4.xml"/><Relationship Id="rId7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5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34.emf"/><Relationship Id="rId18" Type="http://schemas.openxmlformats.org/officeDocument/2006/relationships/image" Target="../media/image38.png"/><Relationship Id="rId3" Type="http://schemas.openxmlformats.org/officeDocument/2006/relationships/tags" Target="../tags/tag48.xml"/><Relationship Id="rId21" Type="http://schemas.openxmlformats.org/officeDocument/2006/relationships/image" Target="../media/image41.png"/><Relationship Id="rId7" Type="http://schemas.openxmlformats.org/officeDocument/2006/relationships/tags" Target="../tags/tag52.xml"/><Relationship Id="rId12" Type="http://schemas.openxmlformats.org/officeDocument/2006/relationships/notesSlide" Target="../notesSlides/notesSlide18.xml"/><Relationship Id="rId17" Type="http://schemas.openxmlformats.org/officeDocument/2006/relationships/image" Target="../media/image37.png"/><Relationship Id="rId2" Type="http://schemas.openxmlformats.org/officeDocument/2006/relationships/tags" Target="../tags/tag47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15" Type="http://schemas.openxmlformats.org/officeDocument/2006/relationships/image" Target="../media/image15.png"/><Relationship Id="rId10" Type="http://schemas.openxmlformats.org/officeDocument/2006/relationships/tags" Target="../tags/tag55.xml"/><Relationship Id="rId19" Type="http://schemas.openxmlformats.org/officeDocument/2006/relationships/image" Target="../media/image39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58.xml"/><Relationship Id="rId7" Type="http://schemas.openxmlformats.org/officeDocument/2006/relationships/image" Target="../media/image42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59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5.xml"/><Relationship Id="rId7" Type="http://schemas.openxmlformats.org/officeDocument/2006/relationships/image" Target="../media/image4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5.wmf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5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70.xml"/><Relationship Id="rId10" Type="http://schemas.openxmlformats.org/officeDocument/2006/relationships/image" Target="../media/image50.png"/><Relationship Id="rId4" Type="http://schemas.openxmlformats.org/officeDocument/2006/relationships/tags" Target="../tags/tag69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52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75.xml"/><Relationship Id="rId10" Type="http://schemas.openxmlformats.org/officeDocument/2006/relationships/image" Target="../media/image55.png"/><Relationship Id="rId4" Type="http://schemas.openxmlformats.org/officeDocument/2006/relationships/tags" Target="../tags/tag74.xml"/><Relationship Id="rId9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78.xml"/><Relationship Id="rId7" Type="http://schemas.openxmlformats.org/officeDocument/2006/relationships/image" Target="../media/image54.wmf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79.xml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60.png"/><Relationship Id="rId18" Type="http://schemas.openxmlformats.org/officeDocument/2006/relationships/image" Target="../media/image52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59.png"/><Relationship Id="rId17" Type="http://schemas.openxmlformats.org/officeDocument/2006/relationships/image" Target="../media/image51.png"/><Relationship Id="rId2" Type="http://schemas.openxmlformats.org/officeDocument/2006/relationships/tags" Target="../tags/tag8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notesSlide" Target="../notesSlides/notesSlide28.xml"/><Relationship Id="rId5" Type="http://schemas.openxmlformats.org/officeDocument/2006/relationships/tags" Target="../tags/tag84.xml"/><Relationship Id="rId15" Type="http://schemas.openxmlformats.org/officeDocument/2006/relationships/image" Target="../media/image6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3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tags" Target="../tags/tag91.xml"/><Relationship Id="rId21" Type="http://schemas.openxmlformats.org/officeDocument/2006/relationships/image" Target="../media/image72.png"/><Relationship Id="rId7" Type="http://schemas.openxmlformats.org/officeDocument/2006/relationships/tags" Target="../tags/tag95.xml"/><Relationship Id="rId12" Type="http://schemas.openxmlformats.org/officeDocument/2006/relationships/notesSlide" Target="../notesSlides/notesSlide29.xml"/><Relationship Id="rId17" Type="http://schemas.openxmlformats.org/officeDocument/2006/relationships/image" Target="../media/image59.png"/><Relationship Id="rId2" Type="http://schemas.openxmlformats.org/officeDocument/2006/relationships/tags" Target="../tags/tag90.xml"/><Relationship Id="rId16" Type="http://schemas.openxmlformats.org/officeDocument/2006/relationships/image" Target="../media/image68.png"/><Relationship Id="rId20" Type="http://schemas.openxmlformats.org/officeDocument/2006/relationships/image" Target="../media/image71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15" Type="http://schemas.openxmlformats.org/officeDocument/2006/relationships/image" Target="../media/image67.png"/><Relationship Id="rId10" Type="http://schemas.openxmlformats.org/officeDocument/2006/relationships/tags" Target="../tags/tag98.xml"/><Relationship Id="rId19" Type="http://schemas.openxmlformats.org/officeDocument/2006/relationships/image" Target="../media/image70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image" Target="../media/image66.png"/><Relationship Id="rId22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wm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01.xml"/><Relationship Id="rId7" Type="http://schemas.openxmlformats.org/officeDocument/2006/relationships/image" Target="../media/image51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74.wmf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04.xml"/><Relationship Id="rId7" Type="http://schemas.openxmlformats.org/officeDocument/2006/relationships/image" Target="../media/image76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74.wmf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07.xml"/><Relationship Id="rId7" Type="http://schemas.openxmlformats.org/officeDocument/2006/relationships/image" Target="../media/image74.w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8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9.png"/><Relationship Id="rId4" Type="http://schemas.openxmlformats.org/officeDocument/2006/relationships/tags" Target="../tags/tag108.xml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11.xml"/><Relationship Id="rId7" Type="http://schemas.openxmlformats.org/officeDocument/2006/relationships/image" Target="../media/image76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4.wmf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14.xml"/><Relationship Id="rId7" Type="http://schemas.openxmlformats.org/officeDocument/2006/relationships/image" Target="../media/image74.wmf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34.xml"/><Relationship Id="rId11" Type="http://schemas.openxmlformats.org/officeDocument/2006/relationships/image" Target="../media/image8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4.png"/><Relationship Id="rId4" Type="http://schemas.openxmlformats.org/officeDocument/2006/relationships/tags" Target="../tags/tag115.xml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18.xml"/><Relationship Id="rId7" Type="http://schemas.openxmlformats.org/officeDocument/2006/relationships/image" Target="../media/image50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86.wmf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21.xml"/><Relationship Id="rId7" Type="http://schemas.openxmlformats.org/officeDocument/2006/relationships/image" Target="../media/image5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87.wmf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4.xml"/><Relationship Id="rId7" Type="http://schemas.openxmlformats.org/officeDocument/2006/relationships/image" Target="../media/image48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45.wmf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1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90.png"/><Relationship Id="rId5" Type="http://schemas.openxmlformats.org/officeDocument/2006/relationships/image" Target="../media/image45.wmf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92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tags" Target="../tags/tag131.xml"/><Relationship Id="rId7" Type="http://schemas.openxmlformats.org/officeDocument/2006/relationships/image" Target="../media/image46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41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5.png"/><Relationship Id="rId4" Type="http://schemas.openxmlformats.org/officeDocument/2006/relationships/tags" Target="../tags/tag132.xml"/><Relationship Id="rId9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35.xml"/><Relationship Id="rId7" Type="http://schemas.openxmlformats.org/officeDocument/2006/relationships/image" Target="../media/image97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93.wmf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99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05.png"/><Relationship Id="rId3" Type="http://schemas.openxmlformats.org/officeDocument/2006/relationships/tags" Target="../tags/tag1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4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103.png"/><Relationship Id="rId5" Type="http://schemas.openxmlformats.org/officeDocument/2006/relationships/tags" Target="../tags/tag144.xml"/><Relationship Id="rId10" Type="http://schemas.openxmlformats.org/officeDocument/2006/relationships/image" Target="../media/image102.png"/><Relationship Id="rId4" Type="http://schemas.openxmlformats.org/officeDocument/2006/relationships/tags" Target="../tags/tag143.xml"/><Relationship Id="rId9" Type="http://schemas.openxmlformats.org/officeDocument/2006/relationships/image" Target="../media/image46.png"/><Relationship Id="rId1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48.xml"/><Relationship Id="rId7" Type="http://schemas.openxmlformats.org/officeDocument/2006/relationships/image" Target="../media/image107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00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51.xml"/><Relationship Id="rId7" Type="http://schemas.openxmlformats.org/officeDocument/2006/relationships/image" Target="../media/image108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101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54.xml"/><Relationship Id="rId7" Type="http://schemas.openxmlformats.org/officeDocument/2006/relationships/image" Target="../media/image110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3.png"/><Relationship Id="rId4" Type="http://schemas.openxmlformats.org/officeDocument/2006/relationships/tags" Target="../tags/tag155.xml"/><Relationship Id="rId9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6.wmf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60.xml"/><Relationship Id="rId7" Type="http://schemas.openxmlformats.org/officeDocument/2006/relationships/image" Target="../media/image117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13" Type="http://schemas.openxmlformats.org/officeDocument/2006/relationships/image" Target="../media/image58.png"/><Relationship Id="rId3" Type="http://schemas.openxmlformats.org/officeDocument/2006/relationships/tags" Target="../tags/tag16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9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image" Target="../media/image55.png"/><Relationship Id="rId5" Type="http://schemas.openxmlformats.org/officeDocument/2006/relationships/tags" Target="../tags/tag165.xml"/><Relationship Id="rId15" Type="http://schemas.openxmlformats.org/officeDocument/2006/relationships/image" Target="../media/image120.png"/><Relationship Id="rId10" Type="http://schemas.openxmlformats.org/officeDocument/2006/relationships/image" Target="../media/image54.wmf"/><Relationship Id="rId4" Type="http://schemas.openxmlformats.org/officeDocument/2006/relationships/tags" Target="../tags/tag164.xml"/><Relationship Id="rId9" Type="http://schemas.openxmlformats.org/officeDocument/2006/relationships/image" Target="../media/image53.png"/><Relationship Id="rId1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image" Target="../media/image122.png"/><Relationship Id="rId18" Type="http://schemas.openxmlformats.org/officeDocument/2006/relationships/image" Target="../media/image120.png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121.png"/><Relationship Id="rId17" Type="http://schemas.openxmlformats.org/officeDocument/2006/relationships/image" Target="../media/image37.png"/><Relationship Id="rId2" Type="http://schemas.openxmlformats.org/officeDocument/2006/relationships/tags" Target="../tags/tag168.xml"/><Relationship Id="rId16" Type="http://schemas.openxmlformats.org/officeDocument/2006/relationships/image" Target="../media/image124.png"/><Relationship Id="rId20" Type="http://schemas.openxmlformats.org/officeDocument/2006/relationships/image" Target="../media/image126.png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notesSlide" Target="../notesSlides/notesSlide52.xml"/><Relationship Id="rId5" Type="http://schemas.openxmlformats.org/officeDocument/2006/relationships/tags" Target="../tags/tag171.xml"/><Relationship Id="rId15" Type="http://schemas.openxmlformats.org/officeDocument/2006/relationships/image" Target="../media/image12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5.png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image" Target="../media/image121.png"/><Relationship Id="rId18" Type="http://schemas.openxmlformats.org/officeDocument/2006/relationships/image" Target="../media/image132.png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128.png"/><Relationship Id="rId17" Type="http://schemas.openxmlformats.org/officeDocument/2006/relationships/image" Target="../media/image131.png"/><Relationship Id="rId2" Type="http://schemas.openxmlformats.org/officeDocument/2006/relationships/tags" Target="../tags/tag177.xml"/><Relationship Id="rId16" Type="http://schemas.openxmlformats.org/officeDocument/2006/relationships/image" Target="../media/image130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image" Target="../media/image127.png"/><Relationship Id="rId5" Type="http://schemas.openxmlformats.org/officeDocument/2006/relationships/tags" Target="../tags/tag180.xml"/><Relationship Id="rId15" Type="http://schemas.openxmlformats.org/officeDocument/2006/relationships/image" Target="../media/image129.png"/><Relationship Id="rId10" Type="http://schemas.openxmlformats.org/officeDocument/2006/relationships/notesSlide" Target="../notesSlides/notesSlide53.xml"/><Relationship Id="rId4" Type="http://schemas.openxmlformats.org/officeDocument/2006/relationships/tags" Target="../tags/tag17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image" Target="../media/image135.png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tags" Target="../tags/tag185.xml"/><Relationship Id="rId16" Type="http://schemas.openxmlformats.org/officeDocument/2006/relationships/image" Target="../media/image138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../media/image133.png"/><Relationship Id="rId5" Type="http://schemas.openxmlformats.org/officeDocument/2006/relationships/tags" Target="../tags/tag188.xml"/><Relationship Id="rId15" Type="http://schemas.openxmlformats.org/officeDocument/2006/relationships/image" Target="../media/image137.png"/><Relationship Id="rId10" Type="http://schemas.openxmlformats.org/officeDocument/2006/relationships/notesSlide" Target="../notesSlides/notesSlide54.xml"/><Relationship Id="rId4" Type="http://schemas.openxmlformats.org/officeDocument/2006/relationships/tags" Target="../tags/tag18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2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141.png"/><Relationship Id="rId2" Type="http://schemas.openxmlformats.org/officeDocument/2006/relationships/tags" Target="../tags/tag193.xml"/><Relationship Id="rId16" Type="http://schemas.openxmlformats.org/officeDocument/2006/relationships/image" Target="../media/image120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37.png"/><Relationship Id="rId5" Type="http://schemas.openxmlformats.org/officeDocument/2006/relationships/tags" Target="../tags/tag196.xml"/><Relationship Id="rId15" Type="http://schemas.openxmlformats.org/officeDocument/2006/relationships/image" Target="../media/image37.png"/><Relationship Id="rId10" Type="http://schemas.openxmlformats.org/officeDocument/2006/relationships/image" Target="../media/image140.png"/><Relationship Id="rId4" Type="http://schemas.openxmlformats.org/officeDocument/2006/relationships/tags" Target="../tags/tag195.xml"/><Relationship Id="rId9" Type="http://schemas.openxmlformats.org/officeDocument/2006/relationships/notesSlide" Target="../notesSlides/notesSlide55.xml"/><Relationship Id="rId1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144.png"/><Relationship Id="rId18" Type="http://schemas.openxmlformats.org/officeDocument/2006/relationships/image" Target="../media/image120.png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143.png"/><Relationship Id="rId17" Type="http://schemas.openxmlformats.org/officeDocument/2006/relationships/image" Target="../media/image37.png"/><Relationship Id="rId2" Type="http://schemas.openxmlformats.org/officeDocument/2006/relationships/tags" Target="../tags/tag200.xml"/><Relationship Id="rId16" Type="http://schemas.openxmlformats.org/officeDocument/2006/relationships/image" Target="../media/image124.png"/><Relationship Id="rId20" Type="http://schemas.openxmlformats.org/officeDocument/2006/relationships/image" Target="../media/image126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notesSlide" Target="../notesSlides/notesSlide56.xml"/><Relationship Id="rId5" Type="http://schemas.openxmlformats.org/officeDocument/2006/relationships/tags" Target="../tags/tag203.xml"/><Relationship Id="rId15" Type="http://schemas.openxmlformats.org/officeDocument/2006/relationships/image" Target="../media/image12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5.png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image" Target="../media/image143.png"/><Relationship Id="rId18" Type="http://schemas.openxmlformats.org/officeDocument/2006/relationships/image" Target="../media/image132.png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image" Target="../media/image145.png"/><Relationship Id="rId17" Type="http://schemas.openxmlformats.org/officeDocument/2006/relationships/image" Target="../media/image131.png"/><Relationship Id="rId2" Type="http://schemas.openxmlformats.org/officeDocument/2006/relationships/tags" Target="../tags/tag209.xml"/><Relationship Id="rId16" Type="http://schemas.openxmlformats.org/officeDocument/2006/relationships/image" Target="../media/image147.png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image" Target="../media/image127.png"/><Relationship Id="rId5" Type="http://schemas.openxmlformats.org/officeDocument/2006/relationships/tags" Target="../tags/tag212.xml"/><Relationship Id="rId15" Type="http://schemas.openxmlformats.org/officeDocument/2006/relationships/image" Target="../media/image146.png"/><Relationship Id="rId10" Type="http://schemas.openxmlformats.org/officeDocument/2006/relationships/notesSlide" Target="../notesSlides/notesSlide57.xml"/><Relationship Id="rId4" Type="http://schemas.openxmlformats.org/officeDocument/2006/relationships/tags" Target="../tags/tag21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image" Target="../media/image135.png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tags" Target="../tags/tag217.xml"/><Relationship Id="rId16" Type="http://schemas.openxmlformats.org/officeDocument/2006/relationships/image" Target="../media/image138.png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image" Target="../media/image133.png"/><Relationship Id="rId5" Type="http://schemas.openxmlformats.org/officeDocument/2006/relationships/tags" Target="../tags/tag220.xml"/><Relationship Id="rId15" Type="http://schemas.openxmlformats.org/officeDocument/2006/relationships/image" Target="../media/image137.png"/><Relationship Id="rId10" Type="http://schemas.openxmlformats.org/officeDocument/2006/relationships/notesSlide" Target="../notesSlides/notesSlide58.xml"/><Relationship Id="rId4" Type="http://schemas.openxmlformats.org/officeDocument/2006/relationships/tags" Target="../tags/tag2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2.png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image" Target="../media/image141.png"/><Relationship Id="rId2" Type="http://schemas.openxmlformats.org/officeDocument/2006/relationships/tags" Target="../tags/tag225.xml"/><Relationship Id="rId16" Type="http://schemas.openxmlformats.org/officeDocument/2006/relationships/image" Target="../media/image120.png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image" Target="../media/image137.png"/><Relationship Id="rId5" Type="http://schemas.openxmlformats.org/officeDocument/2006/relationships/tags" Target="../tags/tag228.xml"/><Relationship Id="rId15" Type="http://schemas.openxmlformats.org/officeDocument/2006/relationships/image" Target="../media/image37.png"/><Relationship Id="rId10" Type="http://schemas.openxmlformats.org/officeDocument/2006/relationships/image" Target="../media/image140.png"/><Relationship Id="rId4" Type="http://schemas.openxmlformats.org/officeDocument/2006/relationships/tags" Target="../tags/tag227.xml"/><Relationship Id="rId9" Type="http://schemas.openxmlformats.org/officeDocument/2006/relationships/notesSlide" Target="../notesSlides/notesSlide59.xml"/><Relationship Id="rId1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8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86.wmf"/><Relationship Id="rId5" Type="http://schemas.openxmlformats.org/officeDocument/2006/relationships/image" Target="../media/image87.wmf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235.xml"/><Relationship Id="rId7" Type="http://schemas.openxmlformats.org/officeDocument/2006/relationships/image" Target="../media/image148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image" Target="../media/image89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Relationship Id="rId5" Type="http://schemas.openxmlformats.org/officeDocument/2006/relationships/image" Target="../media/image116.wmf"/><Relationship Id="rId4" Type="http://schemas.openxmlformats.org/officeDocument/2006/relationships/image" Target="../media/image1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39.xml"/><Relationship Id="rId7" Type="http://schemas.openxmlformats.org/officeDocument/2006/relationships/image" Target="../media/image150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114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242.xml"/><Relationship Id="rId7" Type="http://schemas.openxmlformats.org/officeDocument/2006/relationships/image" Target="../media/image114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65.xml"/><Relationship Id="rId11" Type="http://schemas.openxmlformats.org/officeDocument/2006/relationships/image" Target="../media/image155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4.png"/><Relationship Id="rId4" Type="http://schemas.openxmlformats.org/officeDocument/2006/relationships/tags" Target="../tags/tag243.xml"/><Relationship Id="rId9" Type="http://schemas.openxmlformats.org/officeDocument/2006/relationships/image" Target="../media/image15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tags" Target="../tags/tag246.xml"/><Relationship Id="rId7" Type="http://schemas.openxmlformats.org/officeDocument/2006/relationships/image" Target="../media/image157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image" Target="../media/image156.png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tags" Target="../tags/tag249.xml"/><Relationship Id="rId7" Type="http://schemas.openxmlformats.org/officeDocument/2006/relationships/image" Target="../media/image159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image" Target="../media/image114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52.xml"/><Relationship Id="rId7" Type="http://schemas.openxmlformats.org/officeDocument/2006/relationships/image" Target="../media/image161.pn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4.png"/><Relationship Id="rId5" Type="http://schemas.openxmlformats.org/officeDocument/2006/relationships/tags" Target="../tags/tag254.xml"/><Relationship Id="rId10" Type="http://schemas.openxmlformats.org/officeDocument/2006/relationships/image" Target="../media/image163.png"/><Relationship Id="rId4" Type="http://schemas.openxmlformats.org/officeDocument/2006/relationships/tags" Target="../tags/tag253.xml"/><Relationship Id="rId9" Type="http://schemas.openxmlformats.org/officeDocument/2006/relationships/image" Target="../media/image16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8.xml"/><Relationship Id="rId13" Type="http://schemas.openxmlformats.org/officeDocument/2006/relationships/image" Target="../media/image166.png"/><Relationship Id="rId3" Type="http://schemas.openxmlformats.org/officeDocument/2006/relationships/tags" Target="../tags/tag25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4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image" Target="../media/image165.png"/><Relationship Id="rId5" Type="http://schemas.openxmlformats.org/officeDocument/2006/relationships/tags" Target="../tags/tag259.xml"/><Relationship Id="rId10" Type="http://schemas.openxmlformats.org/officeDocument/2006/relationships/image" Target="../media/image114.png"/><Relationship Id="rId4" Type="http://schemas.openxmlformats.org/officeDocument/2006/relationships/tags" Target="../tags/tag258.xml"/><Relationship Id="rId9" Type="http://schemas.openxmlformats.org/officeDocument/2006/relationships/image" Target="../media/image105.png"/><Relationship Id="rId14" Type="http://schemas.openxmlformats.org/officeDocument/2006/relationships/image" Target="../media/image1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264.xml"/><Relationship Id="rId7" Type="http://schemas.openxmlformats.org/officeDocument/2006/relationships/notesSlide" Target="../notesSlides/notesSlide69.xml"/><Relationship Id="rId12" Type="http://schemas.openxmlformats.org/officeDocument/2006/relationships/image" Target="../media/image170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5" Type="http://schemas.openxmlformats.org/officeDocument/2006/relationships/tags" Target="../tags/tag266.xml"/><Relationship Id="rId10" Type="http://schemas.openxmlformats.org/officeDocument/2006/relationships/image" Target="../media/image159.png"/><Relationship Id="rId4" Type="http://schemas.openxmlformats.org/officeDocument/2006/relationships/tags" Target="../tags/tag265.xml"/><Relationship Id="rId9" Type="http://schemas.openxmlformats.org/officeDocument/2006/relationships/image" Target="../media/image16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13" Type="http://schemas.openxmlformats.org/officeDocument/2006/relationships/image" Target="../media/image175.png"/><Relationship Id="rId3" Type="http://schemas.openxmlformats.org/officeDocument/2006/relationships/tags" Target="../tags/tag26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4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image" Target="../media/image173.png"/><Relationship Id="rId5" Type="http://schemas.openxmlformats.org/officeDocument/2006/relationships/tags" Target="../tags/tag271.xml"/><Relationship Id="rId10" Type="http://schemas.openxmlformats.org/officeDocument/2006/relationships/image" Target="../media/image172.png"/><Relationship Id="rId4" Type="http://schemas.openxmlformats.org/officeDocument/2006/relationships/tags" Target="../tags/tag270.xml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275.xml"/><Relationship Id="rId7" Type="http://schemas.openxmlformats.org/officeDocument/2006/relationships/image" Target="../media/image178.png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image" Target="../media/image177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78.xml"/><Relationship Id="rId7" Type="http://schemas.openxmlformats.org/officeDocument/2006/relationships/image" Target="../media/image180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16.wmf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tags" Target="../tags/tag281.xml"/><Relationship Id="rId7" Type="http://schemas.openxmlformats.org/officeDocument/2006/relationships/image" Target="../media/image181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116.wmf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0.png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image" Target="../media/image182.png"/><Relationship Id="rId17" Type="http://schemas.openxmlformats.org/officeDocument/2006/relationships/image" Target="../media/image186.png"/><Relationship Id="rId2" Type="http://schemas.openxmlformats.org/officeDocument/2006/relationships/tags" Target="../tags/tag283.xml"/><Relationship Id="rId16" Type="http://schemas.openxmlformats.org/officeDocument/2006/relationships/image" Target="../media/image185.png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114.png"/><Relationship Id="rId5" Type="http://schemas.openxmlformats.org/officeDocument/2006/relationships/tags" Target="../tags/tag286.xml"/><Relationship Id="rId15" Type="http://schemas.openxmlformats.org/officeDocument/2006/relationships/image" Target="../media/image184.png"/><Relationship Id="rId10" Type="http://schemas.openxmlformats.org/officeDocument/2006/relationships/image" Target="../media/image116.wmf"/><Relationship Id="rId4" Type="http://schemas.openxmlformats.org/officeDocument/2006/relationships/tags" Target="../tags/tag285.xml"/><Relationship Id="rId9" Type="http://schemas.openxmlformats.org/officeDocument/2006/relationships/notesSlide" Target="../notesSlides/notesSlide74.xml"/><Relationship Id="rId14" Type="http://schemas.openxmlformats.org/officeDocument/2006/relationships/image" Target="../media/image18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90.png"/><Relationship Id="rId3" Type="http://schemas.openxmlformats.org/officeDocument/2006/relationships/tags" Target="../tags/tag291.xml"/><Relationship Id="rId7" Type="http://schemas.openxmlformats.org/officeDocument/2006/relationships/notesSlide" Target="../notesSlides/notesSlide75.xml"/><Relationship Id="rId12" Type="http://schemas.openxmlformats.org/officeDocument/2006/relationships/image" Target="../media/image189.png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8.png"/><Relationship Id="rId5" Type="http://schemas.openxmlformats.org/officeDocument/2006/relationships/tags" Target="../tags/tag293.xml"/><Relationship Id="rId10" Type="http://schemas.openxmlformats.org/officeDocument/2006/relationships/image" Target="../media/image187.png"/><Relationship Id="rId4" Type="http://schemas.openxmlformats.org/officeDocument/2006/relationships/tags" Target="../tags/tag292.xml"/><Relationship Id="rId9" Type="http://schemas.openxmlformats.org/officeDocument/2006/relationships/image" Target="../media/image11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6.xml"/><Relationship Id="rId13" Type="http://schemas.openxmlformats.org/officeDocument/2006/relationships/image" Target="../media/image192.png"/><Relationship Id="rId3" Type="http://schemas.openxmlformats.org/officeDocument/2006/relationships/tags" Target="../tags/tag29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1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image" Target="../media/image184.png"/><Relationship Id="rId5" Type="http://schemas.openxmlformats.org/officeDocument/2006/relationships/tags" Target="../tags/tag298.xml"/><Relationship Id="rId15" Type="http://schemas.openxmlformats.org/officeDocument/2006/relationships/image" Target="../media/image194.png"/><Relationship Id="rId10" Type="http://schemas.openxmlformats.org/officeDocument/2006/relationships/image" Target="../media/image114.png"/><Relationship Id="rId4" Type="http://schemas.openxmlformats.org/officeDocument/2006/relationships/tags" Target="../tags/tag297.xml"/><Relationship Id="rId9" Type="http://schemas.openxmlformats.org/officeDocument/2006/relationships/image" Target="../media/image116.wmf"/><Relationship Id="rId14" Type="http://schemas.openxmlformats.org/officeDocument/2006/relationships/image" Target="../media/image19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302.xml"/><Relationship Id="rId7" Type="http://schemas.openxmlformats.org/officeDocument/2006/relationships/image" Target="../media/image116.wmf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77.xml"/><Relationship Id="rId11" Type="http://schemas.openxmlformats.org/officeDocument/2006/relationships/image" Target="../media/image19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6.png"/><Relationship Id="rId4" Type="http://schemas.openxmlformats.org/officeDocument/2006/relationships/tags" Target="../tags/tag303.xml"/><Relationship Id="rId9" Type="http://schemas.openxmlformats.org/officeDocument/2006/relationships/image" Target="../media/image19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07.xml"/><Relationship Id="rId7" Type="http://schemas.openxmlformats.org/officeDocument/2006/relationships/image" Target="../media/image28.png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308.xml"/><Relationship Id="rId9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image" Target="../media/image34.emf"/><Relationship Id="rId17" Type="http://schemas.openxmlformats.org/officeDocument/2006/relationships/image" Target="../media/image38.png"/><Relationship Id="rId2" Type="http://schemas.openxmlformats.org/officeDocument/2006/relationships/tags" Target="../tags/tag310.xml"/><Relationship Id="rId16" Type="http://schemas.openxmlformats.org/officeDocument/2006/relationships/image" Target="../media/image37.png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notesSlide" Target="../notesSlides/notesSlide80.xml"/><Relationship Id="rId5" Type="http://schemas.openxmlformats.org/officeDocument/2006/relationships/tags" Target="../tags/tag313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image" Target="../media/image15.png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2" Type="http://schemas.openxmlformats.org/officeDocument/2006/relationships/tags" Target="../tags/tag319.xml"/><Relationship Id="rId16" Type="http://schemas.openxmlformats.org/officeDocument/2006/relationships/image" Target="../media/image38.png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image" Target="../media/image34.emf"/><Relationship Id="rId5" Type="http://schemas.openxmlformats.org/officeDocument/2006/relationships/tags" Target="../tags/tag322.xml"/><Relationship Id="rId15" Type="http://schemas.openxmlformats.org/officeDocument/2006/relationships/image" Target="../media/image37.png"/><Relationship Id="rId10" Type="http://schemas.openxmlformats.org/officeDocument/2006/relationships/notesSlide" Target="../notesSlides/notesSlide81.xml"/><Relationship Id="rId4" Type="http://schemas.openxmlformats.org/officeDocument/2006/relationships/tags" Target="../tags/tag32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notesSlide" Target="../notesSlides/notesSlide82.xml"/><Relationship Id="rId18" Type="http://schemas.openxmlformats.org/officeDocument/2006/relationships/image" Target="../media/image37.png"/><Relationship Id="rId3" Type="http://schemas.openxmlformats.org/officeDocument/2006/relationships/tags" Target="../tags/tag328.xml"/><Relationship Id="rId21" Type="http://schemas.openxmlformats.org/officeDocument/2006/relationships/image" Target="../media/image198.png"/><Relationship Id="rId7" Type="http://schemas.openxmlformats.org/officeDocument/2006/relationships/tags" Target="../tags/tag33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6.png"/><Relationship Id="rId2" Type="http://schemas.openxmlformats.org/officeDocument/2006/relationships/tags" Target="../tags/tag327.xml"/><Relationship Id="rId16" Type="http://schemas.openxmlformats.org/officeDocument/2006/relationships/image" Target="../media/image15.png"/><Relationship Id="rId20" Type="http://schemas.openxmlformats.org/officeDocument/2006/relationships/image" Target="../media/image39.png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5" Type="http://schemas.openxmlformats.org/officeDocument/2006/relationships/tags" Target="../tags/tag330.xml"/><Relationship Id="rId15" Type="http://schemas.openxmlformats.org/officeDocument/2006/relationships/image" Target="../media/image35.png"/><Relationship Id="rId23" Type="http://schemas.openxmlformats.org/officeDocument/2006/relationships/image" Target="../media/image199.png"/><Relationship Id="rId10" Type="http://schemas.openxmlformats.org/officeDocument/2006/relationships/tags" Target="../tags/tag335.xml"/><Relationship Id="rId19" Type="http://schemas.openxmlformats.org/officeDocument/2006/relationships/image" Target="../media/image38.png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image" Target="../media/image34.emf"/><Relationship Id="rId22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image" Target="../media/image34.emf"/><Relationship Id="rId18" Type="http://schemas.openxmlformats.org/officeDocument/2006/relationships/image" Target="../media/image38.png"/><Relationship Id="rId3" Type="http://schemas.openxmlformats.org/officeDocument/2006/relationships/tags" Target="../tags/tag339.xml"/><Relationship Id="rId21" Type="http://schemas.openxmlformats.org/officeDocument/2006/relationships/image" Target="../media/image201.png"/><Relationship Id="rId7" Type="http://schemas.openxmlformats.org/officeDocument/2006/relationships/tags" Target="../tags/tag343.xml"/><Relationship Id="rId12" Type="http://schemas.openxmlformats.org/officeDocument/2006/relationships/notesSlide" Target="../notesSlides/notesSlide83.xml"/><Relationship Id="rId17" Type="http://schemas.openxmlformats.org/officeDocument/2006/relationships/image" Target="../media/image37.png"/><Relationship Id="rId2" Type="http://schemas.openxmlformats.org/officeDocument/2006/relationships/tags" Target="../tags/tag338.xml"/><Relationship Id="rId16" Type="http://schemas.openxmlformats.org/officeDocument/2006/relationships/image" Target="../media/image36.png"/><Relationship Id="rId20" Type="http://schemas.openxmlformats.org/officeDocument/2006/relationships/image" Target="../media/image200.png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1.xml"/><Relationship Id="rId15" Type="http://schemas.openxmlformats.org/officeDocument/2006/relationships/image" Target="../media/image15.png"/><Relationship Id="rId10" Type="http://schemas.openxmlformats.org/officeDocument/2006/relationships/tags" Target="../tags/tag346.xml"/><Relationship Id="rId19" Type="http://schemas.openxmlformats.org/officeDocument/2006/relationships/image" Target="../media/image39.png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13" Type="http://schemas.openxmlformats.org/officeDocument/2006/relationships/notesSlide" Target="../notesSlides/notesSlide84.xml"/><Relationship Id="rId18" Type="http://schemas.openxmlformats.org/officeDocument/2006/relationships/image" Target="../media/image37.png"/><Relationship Id="rId3" Type="http://schemas.openxmlformats.org/officeDocument/2006/relationships/tags" Target="../tags/tag349.xml"/><Relationship Id="rId21" Type="http://schemas.openxmlformats.org/officeDocument/2006/relationships/image" Target="../media/image202.png"/><Relationship Id="rId7" Type="http://schemas.openxmlformats.org/officeDocument/2006/relationships/tags" Target="../tags/tag35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6.png"/><Relationship Id="rId2" Type="http://schemas.openxmlformats.org/officeDocument/2006/relationships/tags" Target="../tags/tag348.xml"/><Relationship Id="rId16" Type="http://schemas.openxmlformats.org/officeDocument/2006/relationships/image" Target="../media/image15.png"/><Relationship Id="rId20" Type="http://schemas.openxmlformats.org/officeDocument/2006/relationships/image" Target="../media/image39.png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tags" Target="../tags/tag357.xml"/><Relationship Id="rId5" Type="http://schemas.openxmlformats.org/officeDocument/2006/relationships/tags" Target="../tags/tag351.xml"/><Relationship Id="rId15" Type="http://schemas.openxmlformats.org/officeDocument/2006/relationships/image" Target="../media/image35.png"/><Relationship Id="rId23" Type="http://schemas.openxmlformats.org/officeDocument/2006/relationships/image" Target="../media/image201.png"/><Relationship Id="rId10" Type="http://schemas.openxmlformats.org/officeDocument/2006/relationships/tags" Target="../tags/tag356.xml"/><Relationship Id="rId19" Type="http://schemas.openxmlformats.org/officeDocument/2006/relationships/image" Target="../media/image38.png"/><Relationship Id="rId4" Type="http://schemas.openxmlformats.org/officeDocument/2006/relationships/tags" Target="../tags/tag350.xml"/><Relationship Id="rId9" Type="http://schemas.openxmlformats.org/officeDocument/2006/relationships/tags" Target="../tags/tag355.xml"/><Relationship Id="rId14" Type="http://schemas.openxmlformats.org/officeDocument/2006/relationships/image" Target="../media/image34.emf"/><Relationship Id="rId22" Type="http://schemas.openxmlformats.org/officeDocument/2006/relationships/image" Target="../media/image20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13" Type="http://schemas.openxmlformats.org/officeDocument/2006/relationships/image" Target="../media/image34.emf"/><Relationship Id="rId18" Type="http://schemas.openxmlformats.org/officeDocument/2006/relationships/image" Target="../media/image38.png"/><Relationship Id="rId3" Type="http://schemas.openxmlformats.org/officeDocument/2006/relationships/tags" Target="../tags/tag360.xml"/><Relationship Id="rId21" Type="http://schemas.openxmlformats.org/officeDocument/2006/relationships/image" Target="../media/image203.png"/><Relationship Id="rId7" Type="http://schemas.openxmlformats.org/officeDocument/2006/relationships/tags" Target="../tags/tag364.xml"/><Relationship Id="rId12" Type="http://schemas.openxmlformats.org/officeDocument/2006/relationships/notesSlide" Target="../notesSlides/notesSlide85.xml"/><Relationship Id="rId17" Type="http://schemas.openxmlformats.org/officeDocument/2006/relationships/image" Target="../media/image37.png"/><Relationship Id="rId2" Type="http://schemas.openxmlformats.org/officeDocument/2006/relationships/tags" Target="../tags/tag359.xml"/><Relationship Id="rId16" Type="http://schemas.openxmlformats.org/officeDocument/2006/relationships/image" Target="../media/image36.png"/><Relationship Id="rId20" Type="http://schemas.openxmlformats.org/officeDocument/2006/relationships/image" Target="../media/image202.png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62.xml"/><Relationship Id="rId15" Type="http://schemas.openxmlformats.org/officeDocument/2006/relationships/image" Target="../media/image15.png"/><Relationship Id="rId10" Type="http://schemas.openxmlformats.org/officeDocument/2006/relationships/tags" Target="../tags/tag367.xml"/><Relationship Id="rId19" Type="http://schemas.openxmlformats.org/officeDocument/2006/relationships/image" Target="../media/image39.png"/><Relationship Id="rId4" Type="http://schemas.openxmlformats.org/officeDocument/2006/relationships/tags" Target="../tags/tag361.xml"/><Relationship Id="rId9" Type="http://schemas.openxmlformats.org/officeDocument/2006/relationships/tags" Target="../tags/tag366.xml"/><Relationship Id="rId1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370.xml"/><Relationship Id="rId7" Type="http://schemas.openxmlformats.org/officeDocument/2006/relationships/image" Target="../media/image33.png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73.xml"/><Relationship Id="rId7" Type="http://schemas.openxmlformats.org/officeDocument/2006/relationships/image" Target="../media/image205.png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8.png"/><Relationship Id="rId4" Type="http://schemas.openxmlformats.org/officeDocument/2006/relationships/tags" Target="../tags/tag374.xml"/><Relationship Id="rId9" Type="http://schemas.openxmlformats.org/officeDocument/2006/relationships/image" Target="../media/image20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1.png"/><Relationship Id="rId3" Type="http://schemas.openxmlformats.org/officeDocument/2006/relationships/tags" Target="../tags/tag377.xml"/><Relationship Id="rId7" Type="http://schemas.openxmlformats.org/officeDocument/2006/relationships/tags" Target="../tags/tag381.xml"/><Relationship Id="rId12" Type="http://schemas.openxmlformats.org/officeDocument/2006/relationships/image" Target="../media/image210.png"/><Relationship Id="rId2" Type="http://schemas.openxmlformats.org/officeDocument/2006/relationships/tags" Target="../tags/tag376.xml"/><Relationship Id="rId16" Type="http://schemas.openxmlformats.org/officeDocument/2006/relationships/image" Target="../media/image214.png"/><Relationship Id="rId1" Type="http://schemas.openxmlformats.org/officeDocument/2006/relationships/tags" Target="../tags/tag375.xml"/><Relationship Id="rId6" Type="http://schemas.openxmlformats.org/officeDocument/2006/relationships/tags" Target="../tags/tag380.xml"/><Relationship Id="rId11" Type="http://schemas.openxmlformats.org/officeDocument/2006/relationships/image" Target="../media/image209.png"/><Relationship Id="rId5" Type="http://schemas.openxmlformats.org/officeDocument/2006/relationships/tags" Target="../tags/tag379.xml"/><Relationship Id="rId15" Type="http://schemas.openxmlformats.org/officeDocument/2006/relationships/image" Target="../media/image213.png"/><Relationship Id="rId10" Type="http://schemas.openxmlformats.org/officeDocument/2006/relationships/image" Target="../media/image32.png"/><Relationship Id="rId4" Type="http://schemas.openxmlformats.org/officeDocument/2006/relationships/tags" Target="../tags/tag378.xml"/><Relationship Id="rId9" Type="http://schemas.openxmlformats.org/officeDocument/2006/relationships/notesSlide" Target="../notesSlides/notesSlide88.xml"/><Relationship Id="rId14" Type="http://schemas.openxmlformats.org/officeDocument/2006/relationships/image" Target="../media/image21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tags" Target="../tags/tag384.xml"/><Relationship Id="rId7" Type="http://schemas.openxmlformats.org/officeDocument/2006/relationships/image" Target="../media/image207.png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image" Target="../media/image214.png"/><Relationship Id="rId5" Type="http://schemas.openxmlformats.org/officeDocument/2006/relationships/notesSlide" Target="../notesSlides/notesSlide89.xml"/><Relationship Id="rId4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tags" Target="../tags/tag387.xml"/><Relationship Id="rId21" Type="http://schemas.openxmlformats.org/officeDocument/2006/relationships/image" Target="../media/image223.png"/><Relationship Id="rId7" Type="http://schemas.openxmlformats.org/officeDocument/2006/relationships/tags" Target="../tags/tag391.xml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tags" Target="../tags/tag386.xml"/><Relationship Id="rId16" Type="http://schemas.openxmlformats.org/officeDocument/2006/relationships/image" Target="../media/image219.png"/><Relationship Id="rId20" Type="http://schemas.openxmlformats.org/officeDocument/2006/relationships/image" Target="../media/image14.emf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notesSlide" Target="../notesSlides/notesSlide90.xml"/><Relationship Id="rId5" Type="http://schemas.openxmlformats.org/officeDocument/2006/relationships/tags" Target="../tags/tag389.xml"/><Relationship Id="rId15" Type="http://schemas.openxmlformats.org/officeDocument/2006/relationships/image" Target="../media/image21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22.png"/><Relationship Id="rId4" Type="http://schemas.openxmlformats.org/officeDocument/2006/relationships/tags" Target="../tags/tag388.xml"/><Relationship Id="rId9" Type="http://schemas.openxmlformats.org/officeDocument/2006/relationships/tags" Target="../tags/tag393.xml"/><Relationship Id="rId14" Type="http://schemas.openxmlformats.org/officeDocument/2006/relationships/image" Target="../media/image21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401.xml"/><Relationship Id="rId13" Type="http://schemas.openxmlformats.org/officeDocument/2006/relationships/image" Target="../media/image224.png"/><Relationship Id="rId18" Type="http://schemas.openxmlformats.org/officeDocument/2006/relationships/image" Target="../media/image223.png"/><Relationship Id="rId3" Type="http://schemas.openxmlformats.org/officeDocument/2006/relationships/tags" Target="../tags/tag396.xml"/><Relationship Id="rId7" Type="http://schemas.openxmlformats.org/officeDocument/2006/relationships/tags" Target="../tags/tag400.xml"/><Relationship Id="rId12" Type="http://schemas.openxmlformats.org/officeDocument/2006/relationships/image" Target="../media/image214.png"/><Relationship Id="rId17" Type="http://schemas.openxmlformats.org/officeDocument/2006/relationships/image" Target="../media/image14.emf"/><Relationship Id="rId2" Type="http://schemas.openxmlformats.org/officeDocument/2006/relationships/tags" Target="../tags/tag395.xml"/><Relationship Id="rId16" Type="http://schemas.openxmlformats.org/officeDocument/2006/relationships/image" Target="../media/image226.png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11" Type="http://schemas.openxmlformats.org/officeDocument/2006/relationships/image" Target="../media/image215.png"/><Relationship Id="rId5" Type="http://schemas.openxmlformats.org/officeDocument/2006/relationships/tags" Target="../tags/tag398.xml"/><Relationship Id="rId15" Type="http://schemas.openxmlformats.org/officeDocument/2006/relationships/image" Target="../media/image225.png"/><Relationship Id="rId10" Type="http://schemas.openxmlformats.org/officeDocument/2006/relationships/notesSlide" Target="../notesSlides/notesSlide91.xml"/><Relationship Id="rId19" Type="http://schemas.openxmlformats.org/officeDocument/2006/relationships/image" Target="../media/image221.png"/><Relationship Id="rId4" Type="http://schemas.openxmlformats.org/officeDocument/2006/relationships/tags" Target="../tags/tag39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409.xml"/><Relationship Id="rId13" Type="http://schemas.openxmlformats.org/officeDocument/2006/relationships/image" Target="../media/image204.png"/><Relationship Id="rId18" Type="http://schemas.openxmlformats.org/officeDocument/2006/relationships/image" Target="../media/image228.png"/><Relationship Id="rId3" Type="http://schemas.openxmlformats.org/officeDocument/2006/relationships/tags" Target="../tags/tag404.xml"/><Relationship Id="rId7" Type="http://schemas.openxmlformats.org/officeDocument/2006/relationships/tags" Target="../tags/tag408.xml"/><Relationship Id="rId12" Type="http://schemas.openxmlformats.org/officeDocument/2006/relationships/image" Target="../media/image222.png"/><Relationship Id="rId17" Type="http://schemas.openxmlformats.org/officeDocument/2006/relationships/image" Target="../media/image223.png"/><Relationship Id="rId2" Type="http://schemas.openxmlformats.org/officeDocument/2006/relationships/tags" Target="../tags/tag403.xml"/><Relationship Id="rId16" Type="http://schemas.openxmlformats.org/officeDocument/2006/relationships/image" Target="../media/image14.emf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11" Type="http://schemas.openxmlformats.org/officeDocument/2006/relationships/image" Target="../media/image215.png"/><Relationship Id="rId5" Type="http://schemas.openxmlformats.org/officeDocument/2006/relationships/tags" Target="../tags/tag406.xml"/><Relationship Id="rId15" Type="http://schemas.openxmlformats.org/officeDocument/2006/relationships/image" Target="../media/image227.png"/><Relationship Id="rId10" Type="http://schemas.openxmlformats.org/officeDocument/2006/relationships/notesSlide" Target="../notesSlides/notesSlide92.xml"/><Relationship Id="rId19" Type="http://schemas.openxmlformats.org/officeDocument/2006/relationships/image" Target="../media/image221.png"/><Relationship Id="rId4" Type="http://schemas.openxmlformats.org/officeDocument/2006/relationships/tags" Target="../tags/tag40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3123-C086-48F5-BB0A-0CCB6617002B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</a:t>
            </a:r>
            <a:r>
              <a:rPr lang="en-US" dirty="0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/>
              <a:t>Lecture </a:t>
            </a:r>
            <a:r>
              <a:rPr lang="en-US" smtClean="0"/>
              <a:t>19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Stability Analysis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Hyperstability</a:t>
            </a:r>
            <a:r>
              <a:rPr lang="en-US" dirty="0"/>
              <a:t> Theorem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B2CB-2BFB-49A1-BC9F-6B4F50AE1CAE}" type="slidenum">
              <a:rPr lang="en-US"/>
              <a:pPr/>
              <a:t>10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Unknown</a:t>
            </a:r>
            <a:r>
              <a:rPr lang="en-US" dirty="0" smtClean="0"/>
              <a:t> </a:t>
            </a:r>
            <a:r>
              <a:rPr lang="en-US" b="1" dirty="0" smtClean="0"/>
              <a:t>plant </a:t>
            </a:r>
            <a:r>
              <a:rPr lang="en-US" b="1" dirty="0"/>
              <a:t>parameters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i="1" dirty="0" smtClean="0"/>
              <a:t>Assume </a:t>
            </a:r>
            <a:r>
              <a:rPr lang="en-US" sz="2400" dirty="0" smtClean="0"/>
              <a:t> ARMA model parameters are </a:t>
            </a:r>
            <a:r>
              <a:rPr lang="en-US" sz="2400" b="1" u="sng" dirty="0" smtClean="0"/>
              <a:t>unknown</a:t>
            </a:r>
            <a:endParaRPr lang="en-US" sz="2400" b="1" u="sng" dirty="0"/>
          </a:p>
        </p:txBody>
      </p:sp>
      <p:pic>
        <p:nvPicPr>
          <p:cNvPr id="106497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209800"/>
            <a:ext cx="6931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7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3241675"/>
            <a:ext cx="63690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76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68463" y="5029200"/>
            <a:ext cx="5807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4977" name="Rectangle 17"/>
          <p:cNvSpPr>
            <a:spLocks noChangeArrowheads="1"/>
          </p:cNvSpPr>
          <p:nvPr/>
        </p:nvSpPr>
        <p:spPr bwMode="auto">
          <a:xfrm>
            <a:off x="685800" y="6096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As the </a:t>
            </a:r>
            <a:r>
              <a:rPr lang="en-US" sz="2800" u="sng" dirty="0" smtClean="0">
                <a:latin typeface="Helvetica" pitchFamily="34" charset="0"/>
              </a:rPr>
              <a:t>unknown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parameter vector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33400" y="403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Define:</a:t>
            </a:r>
            <a:endParaRPr lang="en-US" sz="2800" i="0" dirty="0">
              <a:latin typeface="Helvetica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514600" y="2667000"/>
            <a:ext cx="457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715000" y="2667000"/>
            <a:ext cx="381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819400" y="5715000"/>
            <a:ext cx="18288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667000" y="3733800"/>
            <a:ext cx="381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715000" y="3733800"/>
            <a:ext cx="533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029200" y="5715000"/>
            <a:ext cx="1905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7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3B5C-30B0-417B-9B9F-679D89595C2E}" type="slidenum">
              <a:rPr lang="en-US"/>
              <a:pPr/>
              <a:t>11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Regressor</a:t>
            </a:r>
            <a:r>
              <a:rPr lang="en-US" b="1" dirty="0" smtClean="0"/>
              <a:t> vector</a:t>
            </a:r>
            <a:endParaRPr lang="en-US" b="1" dirty="0"/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Collect all measurable signals in one vector</a:t>
            </a:r>
            <a:endParaRPr lang="en-US" dirty="0"/>
          </a:p>
        </p:txBody>
      </p:sp>
      <p:pic>
        <p:nvPicPr>
          <p:cNvPr id="10659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209800"/>
            <a:ext cx="6931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9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3241675"/>
            <a:ext cx="63690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992" name="Rectangle 8"/>
          <p:cNvSpPr>
            <a:spLocks noChangeArrowheads="1"/>
          </p:cNvSpPr>
          <p:nvPr/>
        </p:nvSpPr>
        <p:spPr bwMode="auto">
          <a:xfrm>
            <a:off x="685800" y="6019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as the </a:t>
            </a:r>
            <a:r>
              <a:rPr lang="en-US" sz="2800" b="1" u="sng" dirty="0" smtClean="0">
                <a:latin typeface="Helvetica" pitchFamily="34" charset="0"/>
              </a:rPr>
              <a:t>known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 err="1">
                <a:latin typeface="Helvetica" pitchFamily="34" charset="0"/>
              </a:rPr>
              <a:t>regressor</a:t>
            </a:r>
            <a:r>
              <a:rPr lang="en-US" sz="2800" i="0" dirty="0">
                <a:latin typeface="Helvetica" pitchFamily="34" charset="0"/>
              </a:rPr>
              <a:t> vector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0318" y="4876800"/>
            <a:ext cx="5640650" cy="309600"/>
          </a:xfrm>
          <a:prstGeom prst="rect">
            <a:avLst/>
          </a:prstGeom>
          <a:noFill/>
          <a:ln/>
          <a:effectLst/>
        </p:spPr>
      </p:pic>
      <p:pic>
        <p:nvPicPr>
          <p:cNvPr id="1065996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5410200"/>
            <a:ext cx="40909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997" name="Rectangle 13"/>
          <p:cNvSpPr>
            <a:spLocks noChangeArrowheads="1"/>
          </p:cNvSpPr>
          <p:nvPr/>
        </p:nvSpPr>
        <p:spPr bwMode="auto">
          <a:xfrm>
            <a:off x="685800" y="403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We define</a:t>
            </a:r>
            <a:endParaRPr lang="en-US" sz="2800" i="0" dirty="0">
              <a:latin typeface="Helvetic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124200" y="2667000"/>
            <a:ext cx="1219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248400" y="2667000"/>
            <a:ext cx="1219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124200" y="3733800"/>
            <a:ext cx="1295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248400" y="3733800"/>
            <a:ext cx="22098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124200" y="5334000"/>
            <a:ext cx="35052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267200" y="5867400"/>
            <a:ext cx="36576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92" grpId="0"/>
      <p:bldP spid="10659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F8B-BC29-41E6-A083-4CF0E88ECA08}" type="slidenum">
              <a:rPr lang="en-US"/>
              <a:pPr/>
              <a:t>12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Plant ARMA Model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Plant model</a:t>
            </a:r>
          </a:p>
          <a:p>
            <a:endParaRPr lang="en-US"/>
          </a:p>
        </p:txBody>
      </p:sp>
      <p:pic>
        <p:nvPicPr>
          <p:cNvPr id="106701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2209800"/>
            <a:ext cx="33909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7015" name="Rectangle 7"/>
          <p:cNvSpPr>
            <a:spLocks noChangeArrowheads="1"/>
          </p:cNvSpPr>
          <p:nvPr/>
        </p:nvSpPr>
        <p:spPr bwMode="auto">
          <a:xfrm>
            <a:off x="685800" y="3124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10670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3962400"/>
            <a:ext cx="5807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0318" y="5486400"/>
            <a:ext cx="5640650" cy="309600"/>
          </a:xfrm>
          <a:prstGeom prst="rect">
            <a:avLst/>
          </a:prstGeom>
          <a:noFill/>
          <a:ln/>
          <a:effectLst/>
        </p:spPr>
      </p:pic>
      <p:pic>
        <p:nvPicPr>
          <p:cNvPr id="106701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6019800"/>
            <a:ext cx="40909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F8B-BC29-41E6-A083-4CF0E88ECA08}" type="slidenum">
              <a:rPr lang="en-US"/>
              <a:pPr/>
              <a:t>13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Plant ARMA Model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Plant </a:t>
            </a:r>
            <a:r>
              <a:rPr lang="en-US" dirty="0" smtClean="0"/>
              <a:t>estimate (series-parallel)</a:t>
            </a:r>
            <a:endParaRPr lang="en-US" dirty="0"/>
          </a:p>
          <a:p>
            <a:endParaRPr lang="en-US" dirty="0"/>
          </a:p>
        </p:txBody>
      </p:sp>
      <p:sp>
        <p:nvSpPr>
          <p:cNvPr id="1067015" name="Rectangle 7"/>
          <p:cNvSpPr>
            <a:spLocks noChangeArrowheads="1"/>
          </p:cNvSpPr>
          <p:nvPr/>
        </p:nvSpPr>
        <p:spPr bwMode="auto">
          <a:xfrm>
            <a:off x="685800" y="3124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70461" y="4114800"/>
            <a:ext cx="8673539" cy="67437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0318" y="5486400"/>
            <a:ext cx="5640650" cy="309600"/>
          </a:xfrm>
          <a:prstGeom prst="rect">
            <a:avLst/>
          </a:prstGeom>
          <a:noFill/>
          <a:ln/>
          <a:effectLst/>
        </p:spPr>
      </p:pic>
      <p:pic>
        <p:nvPicPr>
          <p:cNvPr id="106701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7200" y="6019800"/>
            <a:ext cx="40909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4188" y="2185988"/>
            <a:ext cx="39528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14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Plant output estimate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Plant a-posteriori estimate</a:t>
            </a:r>
          </a:p>
          <a:p>
            <a:endParaRPr lang="en-US" dirty="0"/>
          </a:p>
        </p:txBody>
      </p:sp>
      <p:pic>
        <p:nvPicPr>
          <p:cNvPr id="106804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4188" y="2185988"/>
            <a:ext cx="39528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429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Plant a-priori estimate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88540" y="4800600"/>
            <a:ext cx="4833392" cy="4496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15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a-posteriori error</a:t>
            </a:r>
            <a:endParaRPr lang="en-US" dirty="0"/>
          </a:p>
        </p:txBody>
      </p:sp>
      <p:pic>
        <p:nvPicPr>
          <p:cNvPr id="106804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2209800"/>
            <a:ext cx="39528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80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0" y="3276600"/>
            <a:ext cx="33543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09600" y="3200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error:</a:t>
            </a: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407" y="4343400"/>
            <a:ext cx="4854491" cy="581370"/>
          </a:xfrm>
          <a:prstGeom prst="rect">
            <a:avLst/>
          </a:prstGeom>
          <a:noFill/>
          <a:ln/>
          <a:effectLst/>
        </p:spPr>
      </p:pic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0" y="6324600"/>
            <a:ext cx="2144713" cy="32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52600" y="1295400"/>
            <a:ext cx="33909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90800" y="5715000"/>
            <a:ext cx="2979704" cy="4497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16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Parameter Adaptation Algorithm</a:t>
            </a:r>
            <a:endParaRPr lang="en-US" b="1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PAA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209800"/>
            <a:ext cx="5994518" cy="412524"/>
          </a:xfrm>
          <a:prstGeom prst="rect">
            <a:avLst/>
          </a:prstGeom>
          <a:noFill/>
          <a:ln/>
          <a:effectLst/>
        </p:spPr>
      </p:pic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505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Parameter error update law:</a:t>
            </a: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35814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172200" y="1219200"/>
            <a:ext cx="2173101" cy="39347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5105400"/>
            <a:ext cx="5937956" cy="4124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17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Adaptation Dynamics</a:t>
            </a:r>
            <a:endParaRPr lang="en-US" b="1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a-posteriori error:</a:t>
            </a:r>
            <a:endParaRPr lang="en-US" dirty="0"/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733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Parameter error update law:</a:t>
            </a: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38100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5181600"/>
            <a:ext cx="5937956" cy="412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219200"/>
            <a:ext cx="33543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2438400"/>
            <a:ext cx="38417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1295400"/>
            <a:ext cx="788490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18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Adaptation Dynamics</a:t>
            </a:r>
            <a:endParaRPr lang="en-US" b="1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6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7432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172200" y="45720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895600" y="44958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676400" y="3810000"/>
            <a:ext cx="609600" cy="31230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554628" y="1371600"/>
            <a:ext cx="625544" cy="31230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48200" y="1676400"/>
            <a:ext cx="140747" cy="234578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625968" y="1371600"/>
            <a:ext cx="844062" cy="312304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2514600" y="2971800"/>
            <a:ext cx="5410200" cy="2133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94360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PAA: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019931" y="5943600"/>
            <a:ext cx="6012894" cy="41247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581400" y="2590800"/>
            <a:ext cx="687326" cy="303629"/>
          </a:xfrm>
          <a:prstGeom prst="rect">
            <a:avLst/>
          </a:prstGeom>
          <a:noFill/>
          <a:ln/>
          <a:effectLst/>
        </p:spPr>
      </p:pic>
      <p:sp>
        <p:nvSpPr>
          <p:cNvPr id="30" name="Freeform 29"/>
          <p:cNvSpPr/>
          <p:nvPr/>
        </p:nvSpPr>
        <p:spPr bwMode="auto">
          <a:xfrm>
            <a:off x="3277312" y="2905570"/>
            <a:ext cx="380288" cy="649480"/>
          </a:xfrm>
          <a:custGeom>
            <a:avLst/>
            <a:gdLst>
              <a:gd name="connsiteX0" fmla="*/ 380288 w 380288"/>
              <a:gd name="connsiteY0" fmla="*/ 0 h 649480"/>
              <a:gd name="connsiteX1" fmla="*/ 47002 w 380288"/>
              <a:gd name="connsiteY1" fmla="*/ 350378 h 649480"/>
              <a:gd name="connsiteX2" fmla="*/ 98277 w 380288"/>
              <a:gd name="connsiteY2" fmla="*/ 649480 h 64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288" h="649480">
                <a:moveTo>
                  <a:pt x="380288" y="0"/>
                </a:moveTo>
                <a:cubicBezTo>
                  <a:pt x="237146" y="121065"/>
                  <a:pt x="94004" y="242131"/>
                  <a:pt x="47002" y="350378"/>
                </a:cubicBezTo>
                <a:cubicBezTo>
                  <a:pt x="0" y="458625"/>
                  <a:pt x="49138" y="554052"/>
                  <a:pt x="98277" y="649480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2B9B-28D5-4039-B443-DE7EC72C50D7}" type="slidenum">
              <a:rPr lang="en-US"/>
              <a:pPr/>
              <a:t>19</a:t>
            </a:fld>
            <a:endParaRPr 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 of Adaptive Systems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Adaptive systems are nonlinear</a:t>
            </a:r>
          </a:p>
          <a:p>
            <a:pPr>
              <a:lnSpc>
                <a:spcPct val="30000"/>
              </a:lnSpc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dirty="0"/>
              <a:t>We need to prove that the algorithms converge: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dirty="0"/>
          </a:p>
          <a:p>
            <a:r>
              <a:rPr lang="en-US" b="1" dirty="0"/>
              <a:t>Output error convergence</a:t>
            </a:r>
          </a:p>
          <a:p>
            <a:endParaRPr lang="en-US" b="1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b="1" dirty="0"/>
              <a:t>Parameter error convergence</a:t>
            </a:r>
          </a:p>
          <a:p>
            <a:pPr>
              <a:buFontTx/>
              <a:buNone/>
            </a:pPr>
            <a:endParaRPr lang="en-US" b="1" dirty="0"/>
          </a:p>
        </p:txBody>
      </p:sp>
      <p:pic>
        <p:nvPicPr>
          <p:cNvPr id="97793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2819400"/>
            <a:ext cx="15732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79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4876800"/>
            <a:ext cx="1611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793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8674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7935" name="Rectangle 15"/>
          <p:cNvSpPr>
            <a:spLocks noChangeArrowheads="1"/>
          </p:cNvSpPr>
          <p:nvPr/>
        </p:nvSpPr>
        <p:spPr bwMode="auto">
          <a:xfrm>
            <a:off x="6172200" y="2590800"/>
            <a:ext cx="2286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36" name="Rectangle 16"/>
          <p:cNvSpPr>
            <a:spLocks noChangeArrowheads="1"/>
          </p:cNvSpPr>
          <p:nvPr/>
        </p:nvSpPr>
        <p:spPr bwMode="auto">
          <a:xfrm>
            <a:off x="6248400" y="4648200"/>
            <a:ext cx="2286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7793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4500" y="3838575"/>
            <a:ext cx="3354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35" grpId="0" animBg="1"/>
      <p:bldP spid="9779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033-7BF8-4749-B589-4E233780629E}" type="slidenum">
              <a:rPr lang="en-US"/>
              <a:pPr/>
              <a:t>2</a:t>
            </a:fld>
            <a:endParaRPr 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 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Basic Adaptive Control Principle</a:t>
            </a:r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r>
              <a:rPr lang="en-US"/>
              <a:t>Controller parameters </a:t>
            </a:r>
            <a:r>
              <a:rPr lang="en-US" b="1"/>
              <a:t>are not constant, </a:t>
            </a:r>
            <a:r>
              <a:rPr lang="en-US"/>
              <a:t>rather, they are adjusted in an online fashion  by a </a:t>
            </a:r>
            <a:r>
              <a:rPr lang="en-US" b="1" i="1"/>
              <a:t>Parameter Adaptation Algorithm (PAA)</a:t>
            </a:r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r>
              <a:rPr lang="en-US" b="1"/>
              <a:t>When is adaptive control used?</a:t>
            </a:r>
          </a:p>
          <a:p>
            <a:pPr>
              <a:buFontTx/>
              <a:buNone/>
            </a:pPr>
            <a:endParaRPr lang="en-US" b="1"/>
          </a:p>
          <a:p>
            <a:r>
              <a:rPr lang="en-US"/>
              <a:t>Plant parameters are unknown</a:t>
            </a:r>
          </a:p>
          <a:p>
            <a:r>
              <a:rPr lang="en-US"/>
              <a:t>Plant parameters are time varying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1F3D-7E0A-49B6-8F03-9588C5ED0AB6}" type="slidenum">
              <a:rPr lang="en-US"/>
              <a:pPr/>
              <a:t>20</a:t>
            </a:fld>
            <a:endParaRPr lang="en-US"/>
          </a:p>
        </p:txBody>
      </p:sp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error Convergence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dirty="0"/>
              <a:t>Our first goal will be to prove the asymptotic convergence of the output error: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Two frequently used methods of stability analysis are</a:t>
            </a:r>
            <a:r>
              <a:rPr lang="en-US" sz="2400" b="1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Stability analysis using </a:t>
            </a:r>
            <a:r>
              <a:rPr lang="en-US" sz="2400" b="1" dirty="0" err="1"/>
              <a:t>Lyapunov’s</a:t>
            </a:r>
            <a:r>
              <a:rPr lang="en-US" sz="2400" b="1" dirty="0"/>
              <a:t> direct method</a:t>
            </a:r>
          </a:p>
          <a:p>
            <a:endParaRPr lang="en-US" sz="2400" b="1" dirty="0"/>
          </a:p>
          <a:p>
            <a:pPr lvl="1"/>
            <a:r>
              <a:rPr lang="en-US" sz="2400" dirty="0"/>
              <a:t> State space approach</a:t>
            </a:r>
          </a:p>
          <a:p>
            <a:pPr>
              <a:buFontTx/>
              <a:buNone/>
            </a:pPr>
            <a:endParaRPr lang="en-US" sz="2400" b="1" dirty="0"/>
          </a:p>
          <a:p>
            <a:r>
              <a:rPr lang="en-US" sz="2400" b="1" dirty="0"/>
              <a:t>Stability analysis using the Passivity or </a:t>
            </a:r>
            <a:r>
              <a:rPr lang="en-US" sz="2400" b="1" dirty="0" err="1"/>
              <a:t>Hyperstability</a:t>
            </a:r>
            <a:r>
              <a:rPr lang="en-US" sz="2400" b="1" dirty="0"/>
              <a:t>  theorems</a:t>
            </a:r>
          </a:p>
          <a:p>
            <a:pPr>
              <a:lnSpc>
                <a:spcPct val="40000"/>
              </a:lnSpc>
            </a:pPr>
            <a:endParaRPr lang="en-US" sz="2400" b="1" dirty="0"/>
          </a:p>
          <a:p>
            <a:pPr lvl="1"/>
            <a:r>
              <a:rPr lang="en-US" sz="2400" dirty="0"/>
              <a:t> Input/output approach</a:t>
            </a:r>
            <a:endParaRPr lang="en-US" sz="2400" b="1" dirty="0"/>
          </a:p>
        </p:txBody>
      </p:sp>
      <p:pic>
        <p:nvPicPr>
          <p:cNvPr id="1018890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905000"/>
            <a:ext cx="15732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1D28-B662-4B74-B168-EB4E8F37E175}" type="slidenum">
              <a:rPr lang="en-US"/>
              <a:pPr/>
              <a:t>21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Hyperstability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 Theory</a:t>
            </a:r>
          </a:p>
          <a:p>
            <a:pPr eaLnBrk="0" hangingPunct="0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lnSpc>
                <a:spcPct val="10000"/>
              </a:lnSpc>
              <a:buFontTx/>
              <a:buNone/>
            </a:pPr>
            <a:endParaRPr lang="en-US" sz="2400" b="1" dirty="0"/>
          </a:p>
          <a:p>
            <a:r>
              <a:rPr lang="en-US" sz="2400" dirty="0"/>
              <a:t>Developed by V.M. Popov to analyze the stability of a class of feedback systems (monograph published in 1973)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160000"/>
              </a:lnSpc>
            </a:pPr>
            <a:endParaRPr lang="en-US" sz="2400" dirty="0"/>
          </a:p>
          <a:p>
            <a:r>
              <a:rPr lang="en-US" sz="2400" dirty="0"/>
              <a:t>Popularized by I.D. Landau for the analysis of adaptive systems (first book published in 1979)</a:t>
            </a:r>
            <a:endParaRPr lang="en-US" sz="2400" b="1" dirty="0"/>
          </a:p>
        </p:txBody>
      </p:sp>
      <p:pic>
        <p:nvPicPr>
          <p:cNvPr id="10199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6608763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4E5A-5EF6-4DA0-AEFA-FCAE51E1C889}" type="slidenum">
              <a:rPr lang="en-US"/>
              <a:pPr/>
              <a:t>22</a:t>
            </a:fld>
            <a:endParaRPr lang="en-US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Hyperstability Theory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1"/>
              <a:t>Hyperstability Theory</a:t>
            </a:r>
          </a:p>
          <a:p>
            <a:pPr eaLnBrk="0" hangingPunct="0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>
              <a:lnSpc>
                <a:spcPct val="10000"/>
              </a:lnSpc>
              <a:buFontTx/>
              <a:buNone/>
            </a:pPr>
            <a:endParaRPr lang="en-US" sz="2400" b="1"/>
          </a:p>
          <a:p>
            <a:r>
              <a:rPr lang="en-US" sz="2400"/>
              <a:t>Applies to both continuous time and discrete time systems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lnSpc>
                <a:spcPct val="160000"/>
              </a:lnSpc>
            </a:pPr>
            <a:endParaRPr lang="en-US" sz="2400"/>
          </a:p>
          <a:p>
            <a:pPr>
              <a:lnSpc>
                <a:spcPct val="160000"/>
              </a:lnSpc>
            </a:pPr>
            <a:r>
              <a:rPr lang="en-US" sz="2400" b="1"/>
              <a:t>Abuse of notation:</a:t>
            </a:r>
            <a:r>
              <a:rPr lang="en-US" sz="2400"/>
              <a:t> We will denote the LTI block by its transfer function</a:t>
            </a:r>
          </a:p>
        </p:txBody>
      </p:sp>
      <p:pic>
        <p:nvPicPr>
          <p:cNvPr id="1020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743200"/>
            <a:ext cx="61722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1327-606D-4C64-9BA9-C2397FFDB7FC}" type="slidenum">
              <a:rPr lang="en-US"/>
              <a:pPr/>
              <a:t>23</a:t>
            </a:fld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 </a:t>
            </a:r>
            <a:r>
              <a:rPr lang="en-US" dirty="0" err="1"/>
              <a:t>Hyperstability</a:t>
            </a:r>
            <a:r>
              <a:rPr lang="en-US" dirty="0"/>
              <a:t> Theory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A state </a:t>
            </a:r>
            <a:r>
              <a:rPr lang="en-US" sz="2400" dirty="0"/>
              <a:t>space description of the LTI Block:</a:t>
            </a:r>
          </a:p>
        </p:txBody>
      </p:sp>
      <p:pic>
        <p:nvPicPr>
          <p:cNvPr id="10219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1981200"/>
            <a:ext cx="5465763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19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11430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19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5105400"/>
            <a:ext cx="4505325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AAE4-7E4E-482C-84DF-57D6E98C43F9}" type="slidenum">
              <a:rPr lang="en-US"/>
              <a:pPr/>
              <a:t>24</a:t>
            </a:fld>
            <a:endParaRPr 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 Hyperstability Theory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170000"/>
              </a:lnSpc>
            </a:pPr>
            <a:endParaRPr lang="en-US" sz="2400" dirty="0"/>
          </a:p>
          <a:p>
            <a:r>
              <a:rPr lang="en-US" sz="2400" dirty="0"/>
              <a:t>P-class nonlinearity: (passive nonlinearities)</a:t>
            </a:r>
          </a:p>
        </p:txBody>
      </p:sp>
      <p:pic>
        <p:nvPicPr>
          <p:cNvPr id="10229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143000"/>
            <a:ext cx="5465763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298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4800600"/>
            <a:ext cx="11398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2988" name="Rectangle 12"/>
          <p:cNvSpPr>
            <a:spLocks noChangeArrowheads="1"/>
          </p:cNvSpPr>
          <p:nvPr/>
        </p:nvSpPr>
        <p:spPr bwMode="auto">
          <a:xfrm>
            <a:off x="1143000" y="4267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89" name="Rectangle 13"/>
          <p:cNvSpPr>
            <a:spLocks noChangeArrowheads="1"/>
          </p:cNvSpPr>
          <p:nvPr/>
        </p:nvSpPr>
        <p:spPr bwMode="auto">
          <a:xfrm>
            <a:off x="685800" y="5867400"/>
            <a:ext cx="7562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              is a constant which is a function of the </a:t>
            </a:r>
          </a:p>
          <a:p>
            <a:r>
              <a:rPr lang="en-US" i="0" dirty="0">
                <a:latin typeface="Helvetica" pitchFamily="34" charset="0"/>
              </a:rPr>
              <a:t>initial conditions</a:t>
            </a:r>
          </a:p>
        </p:txBody>
      </p:sp>
      <p:pic>
        <p:nvPicPr>
          <p:cNvPr id="102299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25675" y="5973763"/>
            <a:ext cx="350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299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3425" y="4562475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8" grpId="0" animBg="1"/>
      <p:bldP spid="10229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74E6-A55B-49FB-BA5C-DCA8E7D39DF2}" type="slidenum">
              <a:rPr lang="en-US"/>
              <a:pPr/>
              <a:t>25</a:t>
            </a:fld>
            <a:endParaRPr lang="en-US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 Hyperstability Theory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>
              <a:buFontTx/>
              <a:buNone/>
            </a:pPr>
            <a:r>
              <a:rPr lang="en-US" sz="2400"/>
              <a:t>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lnSpc>
                <a:spcPct val="170000"/>
              </a:lnSpc>
            </a:pPr>
            <a:endParaRPr lang="en-US" sz="2400"/>
          </a:p>
          <a:p>
            <a:endParaRPr lang="en-US" sz="2400"/>
          </a:p>
        </p:txBody>
      </p:sp>
      <p:pic>
        <p:nvPicPr>
          <p:cNvPr id="10690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0300" y="4343400"/>
            <a:ext cx="11398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1028700" y="38100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685800" y="5867400"/>
            <a:ext cx="7562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               is a constant which is a function of the </a:t>
            </a:r>
          </a:p>
          <a:p>
            <a:r>
              <a:rPr lang="en-US" i="0">
                <a:latin typeface="Helvetica" pitchFamily="34" charset="0"/>
              </a:rPr>
              <a:t>initial conditions</a:t>
            </a:r>
          </a:p>
        </p:txBody>
      </p:sp>
      <p:pic>
        <p:nvPicPr>
          <p:cNvPr id="10690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25675" y="5973763"/>
            <a:ext cx="350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90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89125" y="4105275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9066" name="Rectangle 10"/>
          <p:cNvSpPr>
            <a:spLocks noChangeArrowheads="1"/>
          </p:cNvSpPr>
          <p:nvPr/>
        </p:nvSpPr>
        <p:spPr bwMode="auto">
          <a:xfrm>
            <a:off x="3352800" y="1828800"/>
            <a:ext cx="2514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9067" name="Line 11"/>
          <p:cNvSpPr>
            <a:spLocks noChangeShapeType="1"/>
          </p:cNvSpPr>
          <p:nvPr/>
        </p:nvSpPr>
        <p:spPr bwMode="auto">
          <a:xfrm>
            <a:off x="5867400" y="2438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9068" name="Line 12"/>
          <p:cNvSpPr>
            <a:spLocks noChangeShapeType="1"/>
          </p:cNvSpPr>
          <p:nvPr/>
        </p:nvSpPr>
        <p:spPr bwMode="auto">
          <a:xfrm>
            <a:off x="1752600" y="2438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6907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1752600"/>
            <a:ext cx="9001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9072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80138" y="1668463"/>
            <a:ext cx="1025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9073" name="Rectangle 17"/>
          <p:cNvSpPr>
            <a:spLocks noChangeArrowheads="1"/>
          </p:cNvSpPr>
          <p:nvPr/>
        </p:nvSpPr>
        <p:spPr bwMode="auto">
          <a:xfrm>
            <a:off x="3733800" y="2057400"/>
            <a:ext cx="1746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P-class </a:t>
            </a:r>
          </a:p>
          <a:p>
            <a:r>
              <a:rPr lang="en-US" i="0">
                <a:latin typeface="Arial" charset="0"/>
              </a:rPr>
              <a:t>nonlinearity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26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Static</a:t>
            </a:r>
            <a:r>
              <a:rPr lang="en-US" b="1" dirty="0" smtClean="0"/>
              <a:t> </a:t>
            </a:r>
            <a:r>
              <a:rPr lang="en-US" dirty="0" smtClean="0"/>
              <a:t>P-class NL</a:t>
            </a:r>
            <a:endParaRPr lang="en-US" dirty="0"/>
          </a:p>
        </p:txBody>
      </p:sp>
      <p:pic>
        <p:nvPicPr>
          <p:cNvPr id="10700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3581400"/>
            <a:ext cx="19880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008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733800"/>
            <a:ext cx="435292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00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5029200"/>
            <a:ext cx="22156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1905000" y="1752600"/>
            <a:ext cx="4686300" cy="1150937"/>
            <a:chOff x="1714500" y="4564063"/>
            <a:chExt cx="5638800" cy="1379537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314700" y="4724400"/>
              <a:ext cx="25146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8293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7145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70091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43100" y="4648200"/>
              <a:ext cx="900113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70092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142038" y="4564063"/>
              <a:ext cx="1025525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70095" name="Picture 15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886200" y="4953000"/>
              <a:ext cx="1371600" cy="66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27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Static</a:t>
            </a:r>
            <a:r>
              <a:rPr lang="en-US" b="1" dirty="0" smtClean="0"/>
              <a:t> </a:t>
            </a:r>
            <a:r>
              <a:rPr lang="en-US" dirty="0" smtClean="0"/>
              <a:t>P-class </a:t>
            </a:r>
            <a:r>
              <a:rPr lang="en-US" dirty="0"/>
              <a:t>NL</a:t>
            </a:r>
          </a:p>
        </p:txBody>
      </p:sp>
      <p:pic>
        <p:nvPicPr>
          <p:cNvPr id="1026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990600"/>
            <a:ext cx="435292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0025" y="5010150"/>
            <a:ext cx="56975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2057400"/>
            <a:ext cx="19880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2895600"/>
            <a:ext cx="22156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962400" y="5638800"/>
            <a:ext cx="1331805" cy="4551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28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4495800"/>
            <a:ext cx="2841445" cy="420955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66800" y="3429000"/>
            <a:ext cx="3225471" cy="77087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371600" y="6172200"/>
            <a:ext cx="2032729" cy="36805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781800" y="3505200"/>
            <a:ext cx="1792483" cy="380918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781799" y="4191000"/>
            <a:ext cx="1830628" cy="419901"/>
          </a:xfrm>
          <a:prstGeom prst="rect">
            <a:avLst/>
          </a:prstGeom>
          <a:noFill/>
          <a:ln/>
          <a:effectLst/>
        </p:spPr>
      </p:pic>
      <p:grpSp>
        <p:nvGrpSpPr>
          <p:cNvPr id="26" name="Group 25"/>
          <p:cNvGrpSpPr/>
          <p:nvPr/>
        </p:nvGrpSpPr>
        <p:grpSpPr>
          <a:xfrm>
            <a:off x="2209800" y="1371600"/>
            <a:ext cx="4610100" cy="1066800"/>
            <a:chOff x="1714500" y="4564063"/>
            <a:chExt cx="5638800" cy="1379537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314700" y="4724400"/>
              <a:ext cx="25146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8293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714500" y="53340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70091" name="Picture 1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943100" y="4648200"/>
              <a:ext cx="900113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70092" name="Picture 12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142038" y="4564063"/>
              <a:ext cx="1025525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Rectangle 24"/>
            <p:cNvSpPr/>
            <p:nvPr/>
          </p:nvSpPr>
          <p:spPr>
            <a:xfrm>
              <a:off x="3886200" y="4953000"/>
              <a:ext cx="12362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 smtClean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P-NL</a:t>
              </a:r>
              <a:endParaRPr lang="en-US" dirty="0"/>
            </a:p>
          </p:txBody>
        </p:sp>
      </p:grpSp>
      <p:pic>
        <p:nvPicPr>
          <p:cNvPr id="41" name="Picture 4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857824" y="5029200"/>
            <a:ext cx="1753982" cy="402985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1" y="5715000"/>
            <a:ext cx="1718231" cy="368268"/>
          </a:xfrm>
          <a:prstGeom prst="rect">
            <a:avLst/>
          </a:prstGeom>
          <a:noFill/>
          <a:ln/>
          <a:effectLst/>
        </p:spPr>
      </p:pic>
      <p:sp>
        <p:nvSpPr>
          <p:cNvPr id="39" name="Left Brace 38"/>
          <p:cNvSpPr/>
          <p:nvPr/>
        </p:nvSpPr>
        <p:spPr bwMode="auto">
          <a:xfrm>
            <a:off x="533400" y="3276600"/>
            <a:ext cx="609600" cy="2057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29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04800" y="1828801"/>
            <a:ext cx="2529999" cy="670216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048000" y="1828800"/>
            <a:ext cx="2880533" cy="67029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514600" y="2819400"/>
            <a:ext cx="3582596" cy="670422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14800" y="3352800"/>
            <a:ext cx="1769430" cy="57824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2000" y="1066801"/>
            <a:ext cx="2393223" cy="354552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136884" y="1066800"/>
            <a:ext cx="2406916" cy="383583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514600" y="4267200"/>
            <a:ext cx="4329308" cy="670480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514600" y="5257800"/>
            <a:ext cx="5259205" cy="65579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486400" y="5943600"/>
            <a:ext cx="2362200" cy="525574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2667000" y="6248400"/>
            <a:ext cx="928819" cy="4091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4A86-93E9-4228-972C-96A6E6029D2E}" type="slidenum">
              <a:rPr lang="en-US"/>
              <a:pPr/>
              <a:t>3</a:t>
            </a:fld>
            <a:endParaRPr 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 sz="3200"/>
              <a:t>Example of a system with varying parameters</a:t>
            </a:r>
          </a:p>
        </p:txBody>
      </p:sp>
      <p:sp>
        <p:nvSpPr>
          <p:cNvPr id="978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772400" cy="5105400"/>
          </a:xfrm>
        </p:spPr>
        <p:txBody>
          <a:bodyPr/>
          <a:lstStyle/>
          <a:p>
            <a:r>
              <a:rPr lang="en-US"/>
              <a:t>Temperature control system</a:t>
            </a:r>
          </a:p>
        </p:txBody>
      </p:sp>
      <p:pic>
        <p:nvPicPr>
          <p:cNvPr id="9789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295400"/>
            <a:ext cx="647700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55" name="Picture 11" descr="txp_fig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5410200"/>
            <a:ext cx="61277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8957" name="Picture 13" descr="txp_fig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6675" y="2362200"/>
            <a:ext cx="755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0" y="1371600"/>
            <a:ext cx="228600" cy="293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C3-C1C1-4E3C-A843-F77C3BB79E5A}" type="slidenum">
              <a:rPr lang="en-US"/>
              <a:pPr/>
              <a:t>30</a:t>
            </a:fld>
            <a:endParaRPr lang="en-US"/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Passive mechanical system</a:t>
            </a:r>
            <a:endParaRPr lang="en-US" sz="3200" dirty="0"/>
          </a:p>
        </p:txBody>
      </p:sp>
      <p:pic>
        <p:nvPicPr>
          <p:cNvPr id="1029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752600"/>
            <a:ext cx="41148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129" name="Rectangle 9"/>
          <p:cNvSpPr>
            <a:spLocks noChangeArrowheads="1"/>
          </p:cNvSpPr>
          <p:nvPr/>
        </p:nvSpPr>
        <p:spPr bwMode="auto">
          <a:xfrm>
            <a:off x="457200" y="114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Input is force and output is velocity</a:t>
            </a:r>
          </a:p>
        </p:txBody>
      </p:sp>
      <p:sp>
        <p:nvSpPr>
          <p:cNvPr id="1029132" name="Rectangle 12"/>
          <p:cNvSpPr>
            <a:spLocks noChangeArrowheads="1"/>
          </p:cNvSpPr>
          <p:nvPr/>
        </p:nvSpPr>
        <p:spPr bwMode="auto">
          <a:xfrm>
            <a:off x="3314700" y="5029200"/>
            <a:ext cx="2514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829300" y="5638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134" name="Line 14"/>
          <p:cNvSpPr>
            <a:spLocks noChangeShapeType="1"/>
          </p:cNvSpPr>
          <p:nvPr/>
        </p:nvSpPr>
        <p:spPr bwMode="auto">
          <a:xfrm>
            <a:off x="1714500" y="5638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913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3100" y="4953000"/>
            <a:ext cx="9001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3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2038" y="4868863"/>
            <a:ext cx="1025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139" name="Rectangle 19"/>
          <p:cNvSpPr>
            <a:spLocks noChangeArrowheads="1"/>
          </p:cNvSpPr>
          <p:nvPr/>
        </p:nvSpPr>
        <p:spPr bwMode="auto">
          <a:xfrm>
            <a:off x="3636963" y="4953000"/>
            <a:ext cx="18684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passive</a:t>
            </a:r>
          </a:p>
          <a:p>
            <a:r>
              <a:rPr lang="en-US"/>
              <a:t>mechanical </a:t>
            </a:r>
          </a:p>
          <a:p>
            <a:r>
              <a:rPr lang="en-US"/>
              <a:t>system</a:t>
            </a:r>
          </a:p>
        </p:txBody>
      </p:sp>
      <p:sp>
        <p:nvSpPr>
          <p:cNvPr id="1029140" name="Rectangle 20"/>
          <p:cNvSpPr>
            <a:spLocks noChangeArrowheads="1"/>
          </p:cNvSpPr>
          <p:nvPr/>
        </p:nvSpPr>
        <p:spPr bwMode="auto">
          <a:xfrm>
            <a:off x="1828800" y="57150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force</a:t>
            </a:r>
          </a:p>
        </p:txBody>
      </p:sp>
      <p:sp>
        <p:nvSpPr>
          <p:cNvPr id="1029141" name="Rectangle 21"/>
          <p:cNvSpPr>
            <a:spLocks noChangeArrowheads="1"/>
          </p:cNvSpPr>
          <p:nvPr/>
        </p:nvSpPr>
        <p:spPr bwMode="auto">
          <a:xfrm>
            <a:off x="6096000" y="5715000"/>
            <a:ext cx="1228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velocity</a:t>
            </a:r>
          </a:p>
        </p:txBody>
      </p:sp>
      <p:pic>
        <p:nvPicPr>
          <p:cNvPr id="102914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2895600"/>
            <a:ext cx="381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C91-5A6A-4CB5-800C-FFE4C81D5299}" type="slidenum">
              <a:rPr lang="en-US"/>
              <a:pPr/>
              <a:t>31</a:t>
            </a:fld>
            <a:endParaRPr 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Helvetica" pitchFamily="34" charset="0"/>
              </a:rPr>
              <a:t>Input is force and output is velocity</a:t>
            </a:r>
            <a:endParaRPr lang="en-US" b="1" dirty="0">
              <a:latin typeface="Helvetica" pitchFamily="34" charset="0"/>
            </a:endParaRPr>
          </a:p>
        </p:txBody>
      </p:sp>
      <p:pic>
        <p:nvPicPr>
          <p:cNvPr id="10711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752600"/>
            <a:ext cx="41148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10" name="Rectangle 6"/>
          <p:cNvSpPr>
            <a:spLocks noChangeArrowheads="1"/>
          </p:cNvSpPr>
          <p:nvPr/>
        </p:nvSpPr>
        <p:spPr bwMode="auto">
          <a:xfrm>
            <a:off x="685800" y="3657600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System Energy:</a:t>
            </a:r>
          </a:p>
        </p:txBody>
      </p:sp>
      <p:pic>
        <p:nvPicPr>
          <p:cNvPr id="10711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5638800"/>
            <a:ext cx="55403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057400"/>
            <a:ext cx="381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2590800"/>
            <a:ext cx="1104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93D-F132-4BF9-B25E-22BD5057F50D}" type="slidenum">
              <a:rPr lang="en-US"/>
              <a:pPr/>
              <a:t>32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Helvetica" pitchFamily="34" charset="0"/>
              </a:rPr>
              <a:t>Input is force and output is velocity</a:t>
            </a:r>
            <a:endParaRPr lang="en-US" b="1" dirty="0">
              <a:latin typeface="Helvetica" pitchFamily="34" charset="0"/>
            </a:endParaRPr>
          </a:p>
        </p:txBody>
      </p:sp>
      <p:pic>
        <p:nvPicPr>
          <p:cNvPr id="1027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1066800"/>
            <a:ext cx="3810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08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981200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088" name="Rectangle 16"/>
          <p:cNvSpPr>
            <a:spLocks noChangeArrowheads="1"/>
          </p:cNvSpPr>
          <p:nvPr/>
        </p:nvSpPr>
        <p:spPr bwMode="auto">
          <a:xfrm>
            <a:off x="381000" y="29718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Differentiating energy</a:t>
            </a:r>
          </a:p>
        </p:txBody>
      </p:sp>
      <p:pic>
        <p:nvPicPr>
          <p:cNvPr id="1027099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8050" y="4032250"/>
            <a:ext cx="3086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0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5029200"/>
            <a:ext cx="4875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2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47800" y="6096000"/>
            <a:ext cx="50149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104" name="Line 32"/>
          <p:cNvSpPr>
            <a:spLocks noChangeShapeType="1"/>
          </p:cNvSpPr>
          <p:nvPr/>
        </p:nvSpPr>
        <p:spPr bwMode="auto">
          <a:xfrm flipV="1">
            <a:off x="2133600" y="59436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105" name="Line 33"/>
          <p:cNvSpPr>
            <a:spLocks noChangeShapeType="1"/>
          </p:cNvSpPr>
          <p:nvPr/>
        </p:nvSpPr>
        <p:spPr bwMode="auto">
          <a:xfrm flipV="1">
            <a:off x="5791200" y="59436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0535-7C52-4037-A34F-1BE4EEB9D7D3}" type="slidenum">
              <a:rPr lang="en-US"/>
              <a:pPr/>
              <a:t>33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Helvetica" pitchFamily="34" charset="0"/>
              </a:rPr>
              <a:t>Input is force and output is velocity</a:t>
            </a:r>
            <a:endParaRPr lang="en-US" b="1" dirty="0">
              <a:latin typeface="Helvetica" pitchFamily="34" charset="0"/>
            </a:endParaRPr>
          </a:p>
        </p:txBody>
      </p:sp>
      <p:pic>
        <p:nvPicPr>
          <p:cNvPr id="10721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066800"/>
            <a:ext cx="3810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213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981200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2134" name="Rectangle 6"/>
          <p:cNvSpPr>
            <a:spLocks noChangeArrowheads="1"/>
          </p:cNvSpPr>
          <p:nvPr/>
        </p:nvSpPr>
        <p:spPr bwMode="auto">
          <a:xfrm>
            <a:off x="381000" y="29718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Differentiating energy</a:t>
            </a:r>
          </a:p>
        </p:txBody>
      </p:sp>
      <p:pic>
        <p:nvPicPr>
          <p:cNvPr id="107214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8538" y="4008438"/>
            <a:ext cx="28940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214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24200" y="5181600"/>
            <a:ext cx="2613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2145" name="AutoShape 17"/>
          <p:cNvSpPr>
            <a:spLocks/>
          </p:cNvSpPr>
          <p:nvPr/>
        </p:nvSpPr>
        <p:spPr bwMode="auto">
          <a:xfrm rot="5400000">
            <a:off x="3200400" y="54102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46" name="Text Box 18"/>
          <p:cNvSpPr txBox="1">
            <a:spLocks noChangeArrowheads="1"/>
          </p:cNvSpPr>
          <p:nvPr/>
        </p:nvSpPr>
        <p:spPr bwMode="auto">
          <a:xfrm>
            <a:off x="2651125" y="6056313"/>
            <a:ext cx="185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power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F35C-65A4-492C-900E-980F93F1BF54}" type="slidenum">
              <a:rPr lang="en-US"/>
              <a:pPr/>
              <a:t>34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Example: Passive mechanical system</a:t>
            </a:r>
            <a:endParaRPr lang="en-US" dirty="0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Helvetica" pitchFamily="34" charset="0"/>
              </a:rPr>
              <a:t>Input is force and output is velocity</a:t>
            </a:r>
            <a:endParaRPr lang="en-US" b="1" dirty="0">
              <a:latin typeface="Helvetica" pitchFamily="34" charset="0"/>
            </a:endParaRPr>
          </a:p>
        </p:txBody>
      </p:sp>
      <p:pic>
        <p:nvPicPr>
          <p:cNvPr id="1028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1057275"/>
            <a:ext cx="3810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04" name="Rectangle 8"/>
          <p:cNvSpPr>
            <a:spLocks noChangeArrowheads="1"/>
          </p:cNvSpPr>
          <p:nvPr/>
        </p:nvSpPr>
        <p:spPr bwMode="auto">
          <a:xfrm>
            <a:off x="457200" y="2971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integrating power,</a:t>
            </a:r>
          </a:p>
        </p:txBody>
      </p:sp>
      <p:pic>
        <p:nvPicPr>
          <p:cNvPr id="102811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0800" y="6019800"/>
            <a:ext cx="221138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12" name="Rectangle 16"/>
          <p:cNvSpPr>
            <a:spLocks noChangeArrowheads="1"/>
          </p:cNvSpPr>
          <p:nvPr/>
        </p:nvSpPr>
        <p:spPr bwMode="auto">
          <a:xfrm>
            <a:off x="304800" y="3886200"/>
            <a:ext cx="8534400" cy="2667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116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1981200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18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25575" y="4191000"/>
            <a:ext cx="6291263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19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1800" y="5334000"/>
            <a:ext cx="10906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164D-E4EA-4DC7-867E-F8D56E4978EC}" type="slidenum">
              <a:rPr lang="en-US"/>
              <a:pPr/>
              <a:t>35</a:t>
            </a:fld>
            <a:endParaRPr 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P-class NL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848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/>
              <a:t>Lemma:</a:t>
            </a:r>
          </a:p>
          <a:p>
            <a:pPr marL="533400" indent="-533400"/>
            <a:r>
              <a:rPr lang="en-US" sz="2400"/>
              <a:t>The parallel combination of two P-class nonlinearities is also a P-class nonlinearity.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</p:txBody>
      </p:sp>
      <p:pic>
        <p:nvPicPr>
          <p:cNvPr id="104039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2590800"/>
            <a:ext cx="54102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39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791200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39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2004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40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3251200"/>
            <a:ext cx="7286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D3AC-74F8-4B86-958F-D6D93A424E14}" type="slidenum">
              <a:rPr lang="en-US"/>
              <a:pPr/>
              <a:t>36</a:t>
            </a:fld>
            <a:endParaRPr lang="en-US"/>
          </a:p>
        </p:txBody>
      </p:sp>
      <p:pic>
        <p:nvPicPr>
          <p:cNvPr id="10741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895600"/>
            <a:ext cx="5181600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P-class NL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848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/>
              <a:t>Lemma:</a:t>
            </a:r>
          </a:p>
          <a:p>
            <a:pPr marL="533400" indent="-533400"/>
            <a:r>
              <a:rPr lang="en-US" sz="2400"/>
              <a:t>The feedback combination of two P-class nonlinearities is also a P-class nonlinearity.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</p:txBody>
      </p:sp>
      <p:pic>
        <p:nvPicPr>
          <p:cNvPr id="10741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8175" y="5562600"/>
            <a:ext cx="2787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418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895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418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819400"/>
            <a:ext cx="7286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F5D-BF47-4CB2-9BE9-A6DF65E7902F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</a:t>
            </a:r>
            <a:r>
              <a:rPr lang="en-US" dirty="0" err="1"/>
              <a:t>Hyperstability</a:t>
            </a:r>
            <a:endParaRPr lang="en-US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60000"/>
              </a:lnSpc>
            </a:pPr>
            <a:endParaRPr lang="en-US" sz="2400" dirty="0"/>
          </a:p>
          <a:p>
            <a:pPr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  <a:r>
              <a:rPr lang="en-US" sz="2400" b="1" dirty="0"/>
              <a:t> </a:t>
            </a:r>
            <a:r>
              <a:rPr lang="en-US" sz="2400" dirty="0"/>
              <a:t>there exist positive bounded constants                  such </a:t>
            </a:r>
            <a:r>
              <a:rPr lang="en-US" sz="2400" dirty="0" smtClean="0"/>
              <a:t>that, for any state space realization of </a:t>
            </a:r>
            <a:r>
              <a:rPr lang="en-US" sz="2400" i="1" dirty="0" smtClean="0">
                <a:latin typeface="Bookman Old Style" pitchFamily="18" charset="0"/>
              </a:rPr>
              <a:t>G(s)</a:t>
            </a:r>
            <a:r>
              <a:rPr lang="en-US" sz="2400" dirty="0" smtClean="0"/>
              <a:t>,</a:t>
            </a:r>
            <a:endParaRPr lang="en-US" sz="2400" b="1" dirty="0"/>
          </a:p>
        </p:txBody>
      </p:sp>
      <p:pic>
        <p:nvPicPr>
          <p:cNvPr id="10240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066800"/>
            <a:ext cx="449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5181600"/>
            <a:ext cx="11398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07" name="Rectangle 7"/>
          <p:cNvSpPr>
            <a:spLocks noChangeArrowheads="1"/>
          </p:cNvSpPr>
          <p:nvPr/>
        </p:nvSpPr>
        <p:spPr bwMode="auto">
          <a:xfrm>
            <a:off x="1143000" y="4648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08" name="Rectangle 8"/>
          <p:cNvSpPr>
            <a:spLocks noChangeArrowheads="1"/>
          </p:cNvSpPr>
          <p:nvPr/>
        </p:nvSpPr>
        <p:spPr bwMode="auto">
          <a:xfrm>
            <a:off x="685800" y="6172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latin typeface="Helvetica" pitchFamily="34" charset="0"/>
              </a:rPr>
              <a:t>FOR ALL</a:t>
            </a:r>
            <a:r>
              <a:rPr lang="en-US" i="0" dirty="0">
                <a:latin typeface="Helvetica" pitchFamily="34" charset="0"/>
              </a:rPr>
              <a:t>  P-class nonlinearities</a:t>
            </a:r>
          </a:p>
        </p:txBody>
      </p:sp>
      <p:pic>
        <p:nvPicPr>
          <p:cNvPr id="102401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1300" y="5149850"/>
            <a:ext cx="3786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3581400"/>
            <a:ext cx="911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7" grpId="0" animBg="1"/>
      <p:bldP spid="10240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37AC-B402-496A-8373-D1E99EE1B2EA}" type="slidenum">
              <a:rPr lang="en-US"/>
              <a:pPr/>
              <a:t>38</a:t>
            </a:fld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Asymptotic Hyperstability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b="1" dirty="0"/>
              <a:t>Asymptotic </a:t>
            </a: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asymptotically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2400" b="1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It is </a:t>
            </a:r>
            <a:r>
              <a:rPr lang="en-US" sz="2400" dirty="0" err="1"/>
              <a:t>hyperstable</a:t>
            </a:r>
            <a:endParaRPr lang="en-US" sz="2400" dirty="0"/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For all signals                                (I.e. bounded output  of any P-class nonlinearity</a:t>
            </a:r>
            <a:r>
              <a:rPr lang="en-US" sz="2400" dirty="0" smtClean="0"/>
              <a:t>), and any state space realization of </a:t>
            </a:r>
            <a:r>
              <a:rPr lang="en-US" sz="2400" i="1" dirty="0" smtClean="0">
                <a:latin typeface="Bookman Old Style" pitchFamily="18" charset="0"/>
              </a:rPr>
              <a:t>G(s)</a:t>
            </a:r>
            <a:r>
              <a:rPr lang="en-US" sz="2400" dirty="0" smtClean="0"/>
              <a:t>,</a:t>
            </a:r>
            <a:endParaRPr lang="en-US" sz="2400" dirty="0"/>
          </a:p>
        </p:txBody>
      </p:sp>
      <p:pic>
        <p:nvPicPr>
          <p:cNvPr id="1025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1066800"/>
            <a:ext cx="449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9530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6019800"/>
            <a:ext cx="22272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E0F6-74CE-4C14-832A-21EED322394B}" type="slidenum">
              <a:rPr lang="en-US"/>
              <a:pPr/>
              <a:t>39</a:t>
            </a:fld>
            <a:endParaRPr 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Hyperstability Theorems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 Theorem: </a:t>
            </a:r>
            <a:r>
              <a:rPr lang="en-US" sz="2400" dirty="0"/>
              <a:t>The above feedback system is </a:t>
            </a:r>
            <a:r>
              <a:rPr lang="en-US" sz="2400" dirty="0" err="1"/>
              <a:t>hyperstable</a:t>
            </a:r>
            <a:r>
              <a:rPr lang="en-US" sz="2400" dirty="0"/>
              <a:t> </a:t>
            </a:r>
            <a:r>
              <a:rPr lang="en-US" sz="2400" b="1" dirty="0" err="1"/>
              <a:t>iff</a:t>
            </a:r>
            <a:r>
              <a:rPr lang="en-US" sz="2400" dirty="0"/>
              <a:t> the transfer function 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of the LTI block is </a:t>
            </a:r>
            <a:r>
              <a:rPr lang="en-US" sz="2400" b="1" dirty="0"/>
              <a:t>Positive Real.</a:t>
            </a:r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b="1" dirty="0"/>
              <a:t>Asymptotical </a:t>
            </a:r>
            <a:r>
              <a:rPr lang="en-US" sz="2400" b="1" dirty="0" err="1"/>
              <a:t>Hyperstability</a:t>
            </a:r>
            <a:r>
              <a:rPr lang="en-US" sz="2400" b="1" dirty="0"/>
              <a:t> Theorem: </a:t>
            </a:r>
            <a:r>
              <a:rPr lang="en-US" sz="2400" dirty="0"/>
              <a:t>The above feedback system is asymptotically </a:t>
            </a:r>
            <a:r>
              <a:rPr lang="en-US" sz="2400" dirty="0" err="1"/>
              <a:t>hyperstable</a:t>
            </a:r>
            <a:r>
              <a:rPr lang="en-US" sz="2400" dirty="0"/>
              <a:t> </a:t>
            </a:r>
            <a:r>
              <a:rPr lang="en-US" sz="2400" b="1" dirty="0" err="1"/>
              <a:t>iff</a:t>
            </a:r>
            <a:r>
              <a:rPr lang="en-US" sz="2400" b="1" dirty="0"/>
              <a:t> </a:t>
            </a:r>
            <a:r>
              <a:rPr lang="en-US" sz="2400" dirty="0"/>
              <a:t>the transfer function 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of the LTI block 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Real.</a:t>
            </a:r>
          </a:p>
        </p:txBody>
      </p:sp>
      <p:pic>
        <p:nvPicPr>
          <p:cNvPr id="1030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066800"/>
            <a:ext cx="449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474-F43B-47CC-8BFE-F190E10AB312}" type="slidenum">
              <a:rPr lang="en-US"/>
              <a:pPr/>
              <a:t>4</a:t>
            </a:fld>
            <a:endParaRPr lang="en-US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 Classification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696200" cy="3048000"/>
          </a:xfrm>
        </p:spPr>
        <p:txBody>
          <a:bodyPr/>
          <a:lstStyle/>
          <a:p>
            <a:r>
              <a:rPr lang="en-US" dirty="0"/>
              <a:t>Continuous time VS </a:t>
            </a:r>
            <a:r>
              <a:rPr lang="en-US" b="1" u="sng" dirty="0"/>
              <a:t>discrete time</a:t>
            </a:r>
          </a:p>
          <a:p>
            <a:endParaRPr lang="en-US" dirty="0"/>
          </a:p>
          <a:p>
            <a:r>
              <a:rPr lang="en-US" dirty="0"/>
              <a:t>Direct VS indirect</a:t>
            </a:r>
          </a:p>
          <a:p>
            <a:endParaRPr lang="en-US" dirty="0"/>
          </a:p>
          <a:p>
            <a:r>
              <a:rPr lang="en-US" dirty="0"/>
              <a:t>MRAS VS </a:t>
            </a:r>
            <a:r>
              <a:rPr lang="en-US" b="1" u="sng" dirty="0"/>
              <a:t>STR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B98-D618-4A0C-A592-D6A3DCC7EE1E}" type="slidenum">
              <a:rPr lang="en-US"/>
              <a:pPr/>
              <a:t>40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CT Positive Real TF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Positive Real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does not have any unstable poles (I.e. no Re{s} &gt; 0).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Any pole of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 that is in the imaginary axis </a:t>
            </a:r>
            <a:r>
              <a:rPr lang="en-US" sz="2400" u="sng" dirty="0"/>
              <a:t>does not repeat </a:t>
            </a:r>
            <a:r>
              <a:rPr lang="en-US" sz="2400" dirty="0"/>
              <a:t>and its associated residue (I.e. the coefficient appearing in the partial fraction expansion) is non-negative.</a:t>
            </a:r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   for all real </a:t>
            </a:r>
            <a:r>
              <a:rPr lang="en-US" sz="2400" dirty="0" err="1">
                <a:latin typeface="Symbol" pitchFamily="18" charset="2"/>
              </a:rPr>
              <a:t>w</a:t>
            </a:r>
            <a:r>
              <a:rPr lang="en-US" sz="2400" dirty="0" err="1"/>
              <a:t>’s</a:t>
            </a:r>
            <a:r>
              <a:rPr lang="en-US" sz="2400" dirty="0"/>
              <a:t> for which </a:t>
            </a:r>
            <a:r>
              <a:rPr lang="en-US" sz="2400" i="1" dirty="0">
                <a:latin typeface="Century Schoolbook" pitchFamily="18" charset="0"/>
              </a:rPr>
              <a:t>s = j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en-US" sz="2400" dirty="0"/>
              <a:t> is not a pole of </a:t>
            </a:r>
            <a:r>
              <a:rPr lang="en-US" sz="2400" i="1" dirty="0">
                <a:latin typeface="Century Schoolbook" pitchFamily="18" charset="0"/>
              </a:rPr>
              <a:t>G(s)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</p:txBody>
      </p:sp>
      <p:pic>
        <p:nvPicPr>
          <p:cNvPr id="103117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2192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5129213"/>
            <a:ext cx="65198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0A3-B423-4E53-9E81-9EC791CF3D62}" type="slidenum">
              <a:rPr lang="en-US"/>
              <a:pPr/>
              <a:t>41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 (SPR)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G(s)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/>
              <a:t>      for all </a:t>
            </a:r>
          </a:p>
        </p:txBody>
      </p:sp>
      <p:pic>
        <p:nvPicPr>
          <p:cNvPr id="10321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12192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19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832225"/>
            <a:ext cx="40386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0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5410200"/>
            <a:ext cx="33305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02" name="Rectangle 10"/>
          <p:cNvSpPr>
            <a:spLocks noChangeArrowheads="1"/>
          </p:cNvSpPr>
          <p:nvPr/>
        </p:nvSpPr>
        <p:spPr bwMode="auto">
          <a:xfrm>
            <a:off x="762000" y="45720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Example:</a:t>
            </a:r>
          </a:p>
        </p:txBody>
      </p:sp>
      <p:pic>
        <p:nvPicPr>
          <p:cNvPr id="103220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200400"/>
            <a:ext cx="65198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0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3886200"/>
            <a:ext cx="26463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0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21919-0F71-4159-9F0E-B4F74CBF22D8}" type="slidenum">
              <a:rPr lang="en-US"/>
              <a:pPr/>
              <a:t>42</a:t>
            </a:fld>
            <a:endParaRPr 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For scalar rational transfer functions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G(s)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                                     for all</a:t>
            </a:r>
          </a:p>
        </p:txBody>
      </p:sp>
      <p:pic>
        <p:nvPicPr>
          <p:cNvPr id="1036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4232275"/>
            <a:ext cx="35052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6295" name="Rectangle 7"/>
          <p:cNvSpPr>
            <a:spLocks noChangeArrowheads="1"/>
          </p:cNvSpPr>
          <p:nvPr/>
        </p:nvSpPr>
        <p:spPr bwMode="auto">
          <a:xfrm>
            <a:off x="228600" y="4392613"/>
            <a:ext cx="5656263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Note: </a:t>
            </a:r>
          </a:p>
          <a:p>
            <a:pPr>
              <a:lnSpc>
                <a:spcPct val="50000"/>
              </a:lnSpc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A necessary (but not sufficient) </a:t>
            </a:r>
          </a:p>
          <a:p>
            <a:r>
              <a:rPr lang="en-US" i="0" dirty="0">
                <a:latin typeface="Helvetica" pitchFamily="34" charset="0"/>
              </a:rPr>
              <a:t>condition for </a:t>
            </a:r>
            <a:r>
              <a:rPr lang="en-US" dirty="0"/>
              <a:t>G(s)</a:t>
            </a:r>
            <a:r>
              <a:rPr lang="en-US" i="0" dirty="0">
                <a:latin typeface="Helvetica" pitchFamily="34" charset="0"/>
              </a:rPr>
              <a:t> to be SPR is that</a:t>
            </a:r>
          </a:p>
          <a:p>
            <a:r>
              <a:rPr lang="en-US" i="0" dirty="0">
                <a:latin typeface="Helvetica" pitchFamily="34" charset="0"/>
              </a:rPr>
              <a:t>its relative degree must be less than or </a:t>
            </a:r>
          </a:p>
          <a:p>
            <a:r>
              <a:rPr lang="en-US" i="0" dirty="0">
                <a:latin typeface="Helvetica" pitchFamily="34" charset="0"/>
              </a:rPr>
              <a:t>equal to 1.</a:t>
            </a: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103629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1905000"/>
            <a:ext cx="2173288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29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3733800"/>
            <a:ext cx="2541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30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0" y="3810000"/>
            <a:ext cx="264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420D-DDB4-453E-934F-F9245CF333ED}" type="slidenum">
              <a:rPr lang="en-US"/>
              <a:pPr/>
              <a:t>43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Kalman Yakubovich Popov Lemma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sz="2200" dirty="0"/>
              <a:t>Is </a:t>
            </a:r>
            <a:r>
              <a:rPr lang="en-US" sz="2200" b="1" dirty="0"/>
              <a:t>Strictly</a:t>
            </a:r>
            <a:r>
              <a:rPr lang="en-US" sz="2200" dirty="0"/>
              <a:t> </a:t>
            </a:r>
            <a:r>
              <a:rPr lang="en-US" sz="2200" b="1" dirty="0"/>
              <a:t>Positive Real (SPR) </a:t>
            </a:r>
            <a:r>
              <a:rPr lang="en-US" sz="2200" dirty="0" smtClean="0"/>
              <a:t>if and only if </a:t>
            </a:r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sz="2200" dirty="0" smtClean="0"/>
          </a:p>
          <a:p>
            <a:pPr marL="533400" indent="-533400" eaLnBrk="0" hangingPunct="0">
              <a:spcBef>
                <a:spcPct val="0"/>
              </a:spcBef>
            </a:pPr>
            <a:r>
              <a:rPr lang="en-US" sz="2200" dirty="0" smtClean="0"/>
              <a:t>there </a:t>
            </a:r>
            <a:r>
              <a:rPr lang="en-US" sz="2200" dirty="0"/>
              <a:t>exist </a:t>
            </a:r>
            <a:r>
              <a:rPr lang="en-US" sz="2200" dirty="0" smtClean="0"/>
              <a:t>a symmetric </a:t>
            </a:r>
            <a:r>
              <a:rPr lang="en-US" sz="2200" dirty="0"/>
              <a:t>and positive definite </a:t>
            </a:r>
            <a:r>
              <a:rPr lang="en-US" sz="2200" dirty="0" smtClean="0"/>
              <a:t>matrix </a:t>
            </a:r>
            <a:r>
              <a:rPr lang="en-US" sz="2200" i="1" dirty="0" smtClean="0">
                <a:latin typeface="Century Schoolbook" pitchFamily="18" charset="0"/>
              </a:rPr>
              <a:t>P,</a:t>
            </a:r>
            <a:r>
              <a:rPr lang="en-US" sz="2200" dirty="0" smtClean="0"/>
              <a:t> </a:t>
            </a:r>
          </a:p>
          <a:p>
            <a:pPr marL="533400" indent="-533400" eaLnBrk="0" hangingPunct="0">
              <a:spcBef>
                <a:spcPct val="0"/>
              </a:spcBef>
            </a:pPr>
            <a:r>
              <a:rPr lang="en-US" sz="2200" dirty="0" smtClean="0"/>
              <a:t> matrices </a:t>
            </a:r>
            <a:r>
              <a:rPr lang="en-US" sz="2200" i="1" dirty="0" smtClean="0">
                <a:latin typeface="Century Schoolbook" pitchFamily="18" charset="0"/>
              </a:rPr>
              <a:t>L </a:t>
            </a:r>
            <a:r>
              <a:rPr lang="en-US" sz="2200" dirty="0" smtClean="0"/>
              <a:t> and </a:t>
            </a:r>
            <a:r>
              <a:rPr lang="en-US" sz="2200" i="1" dirty="0" smtClean="0">
                <a:latin typeface="Century Schoolbook" pitchFamily="18" charset="0"/>
              </a:rPr>
              <a:t>K,</a:t>
            </a:r>
          </a:p>
          <a:p>
            <a:pPr marL="533400" indent="-533400" eaLnBrk="0" hangingPunct="0">
              <a:spcBef>
                <a:spcPct val="0"/>
              </a:spcBef>
            </a:pPr>
            <a:r>
              <a:rPr lang="en-US" sz="2200" dirty="0" smtClean="0"/>
              <a:t>and a  constant </a:t>
            </a:r>
            <a:r>
              <a:rPr lang="el-GR" sz="2200" dirty="0" smtClean="0">
                <a:latin typeface="Bookman Old Style"/>
              </a:rPr>
              <a:t>ε</a:t>
            </a:r>
            <a:r>
              <a:rPr lang="en-US" sz="2200" dirty="0" smtClean="0">
                <a:latin typeface="Bookman Old Style"/>
              </a:rPr>
              <a:t> &gt; 0 </a:t>
            </a:r>
            <a:r>
              <a:rPr lang="en-US" sz="2200" dirty="0" smtClean="0"/>
              <a:t>such that</a:t>
            </a:r>
            <a:endParaRPr lang="en-US" sz="2200" i="1" dirty="0" smtClean="0">
              <a:latin typeface="Century Schoolbook" pitchFamily="18" charset="0"/>
            </a:endParaRP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</p:txBody>
      </p:sp>
      <p:pic>
        <p:nvPicPr>
          <p:cNvPr id="1033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2192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710" y="4114800"/>
            <a:ext cx="4661194" cy="1717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FF2-44EC-4862-88E6-E790747492A1}" type="slidenum">
              <a:rPr lang="en-US"/>
              <a:pPr/>
              <a:t>44</a:t>
            </a:fld>
            <a:endParaRPr lang="en-US"/>
          </a:p>
        </p:txBody>
      </p:sp>
      <p:sp>
        <p:nvSpPr>
          <p:cNvPr id="103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Kalman Yakubovich Popov Lemma</a:t>
            </a:r>
          </a:p>
        </p:txBody>
      </p:sp>
      <p:sp>
        <p:nvSpPr>
          <p:cNvPr id="1034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/>
              <a:t> 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Is </a:t>
            </a:r>
            <a:r>
              <a:rPr lang="en-US" sz="2400" b="1"/>
              <a:t>Strictly</a:t>
            </a:r>
            <a:r>
              <a:rPr lang="en-US" sz="2400"/>
              <a:t> </a:t>
            </a:r>
            <a:r>
              <a:rPr lang="en-US" sz="2400" b="1"/>
              <a:t>Positive Real (SPR) iff</a:t>
            </a:r>
            <a:r>
              <a:rPr lang="en-US" sz="2400"/>
              <a:t> there exist symmetric and positive definite matrices </a:t>
            </a:r>
            <a:r>
              <a:rPr lang="en-US" sz="2400" i="1">
                <a:latin typeface="Century Schoolbook" pitchFamily="18" charset="0"/>
              </a:rPr>
              <a:t>P</a:t>
            </a:r>
            <a:r>
              <a:rPr lang="en-US" sz="2400"/>
              <a:t> and </a:t>
            </a:r>
            <a:r>
              <a:rPr lang="en-US" sz="2400" i="1">
                <a:latin typeface="Century Schoolbook" pitchFamily="18" charset="0"/>
              </a:rPr>
              <a:t>Q,</a:t>
            </a:r>
            <a:r>
              <a:rPr lang="en-US" sz="2400"/>
              <a:t> such that: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/>
          </a:p>
        </p:txBody>
      </p:sp>
      <p:pic>
        <p:nvPicPr>
          <p:cNvPr id="1034248" name="Picture 10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524000"/>
            <a:ext cx="37512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50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0838" y="4216400"/>
            <a:ext cx="33131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582-B81F-4DA6-8EF9-80218CB46674}" type="slidenum">
              <a:rPr lang="en-US"/>
              <a:pPr/>
              <a:t>45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 TF implies </a:t>
            </a:r>
            <a:r>
              <a:rPr lang="en-US" dirty="0" err="1" smtClean="0"/>
              <a:t>Possitivity</a:t>
            </a:r>
            <a:endParaRPr lang="en-US" dirty="0"/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Let                                                                  be SPR </a:t>
            </a: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10352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1066800"/>
            <a:ext cx="4557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5274" name="Rectangle 10"/>
          <p:cNvSpPr>
            <a:spLocks noChangeArrowheads="1"/>
          </p:cNvSpPr>
          <p:nvPr/>
        </p:nvSpPr>
        <p:spPr bwMode="auto">
          <a:xfrm>
            <a:off x="381000" y="1828800"/>
            <a:ext cx="6003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 there exist </a:t>
            </a:r>
            <a:r>
              <a:rPr lang="en-US" i="0" dirty="0" smtClean="0">
                <a:latin typeface="Helvetica" pitchFamily="34" charset="0"/>
              </a:rPr>
              <a:t>positive definite functions 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866456" y="2514600"/>
            <a:ext cx="1647971" cy="35020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060" y="5257800"/>
            <a:ext cx="7574439" cy="958521"/>
          </a:xfrm>
          <a:prstGeom prst="rect">
            <a:avLst/>
          </a:prstGeom>
          <a:noFill/>
          <a:ln/>
          <a:effectLst/>
        </p:spPr>
      </p:pic>
      <p:sp>
        <p:nvSpPr>
          <p:cNvPr id="1035291" name="Rectangle 27"/>
          <p:cNvSpPr>
            <a:spLocks noChangeArrowheads="1"/>
          </p:cNvSpPr>
          <p:nvPr/>
        </p:nvSpPr>
        <p:spPr bwMode="auto">
          <a:xfrm>
            <a:off x="533400" y="4876800"/>
            <a:ext cx="8305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514600"/>
            <a:ext cx="1541816" cy="349984"/>
          </a:xfrm>
          <a:prstGeom prst="rect">
            <a:avLst/>
          </a:prstGeom>
          <a:noFill/>
          <a:ln/>
          <a:effectLst/>
        </p:spPr>
      </p:pic>
      <p:pic>
        <p:nvPicPr>
          <p:cNvPr id="1035293" name="Picture 2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203950"/>
            <a:ext cx="17795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33400" y="3276600"/>
            <a:ext cx="5184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and a positive  semi-definite function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67400" y="3352800"/>
            <a:ext cx="2016489" cy="35028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57200" y="4114800"/>
            <a:ext cx="6838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Such </a:t>
            </a:r>
            <a:r>
              <a:rPr lang="en-US" i="0" dirty="0" smtClean="0">
                <a:latin typeface="Helvetica" pitchFamily="34" charset="0"/>
              </a:rPr>
              <a:t>that the input </a:t>
            </a:r>
            <a:r>
              <a:rPr lang="en-US" dirty="0" smtClean="0"/>
              <a:t>u(t)</a:t>
            </a:r>
            <a:r>
              <a:rPr lang="en-US" i="0" dirty="0" smtClean="0">
                <a:latin typeface="Helvetica" pitchFamily="34" charset="0"/>
              </a:rPr>
              <a:t> output </a:t>
            </a:r>
            <a:r>
              <a:rPr lang="en-US" dirty="0" smtClean="0"/>
              <a:t>y(t)</a:t>
            </a:r>
            <a:r>
              <a:rPr lang="en-US" i="0" dirty="0" smtClean="0">
                <a:latin typeface="Helvetica" pitchFamily="34" charset="0"/>
              </a:rPr>
              <a:t> pair  satisfies</a:t>
            </a:r>
            <a:endParaRPr lang="en-US" i="0" dirty="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3A02-8BA6-43B2-A40E-3B9D20B8B774}" type="slidenum">
              <a:rPr lang="en-US"/>
              <a:pPr/>
              <a:t>46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 TF implies Passivity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b="1" dirty="0"/>
              <a:t> Proof: </a:t>
            </a:r>
            <a:r>
              <a:rPr lang="en-US" sz="2400" dirty="0"/>
              <a:t> </a:t>
            </a:r>
            <a:r>
              <a:rPr lang="en-US" sz="2400" dirty="0" smtClean="0"/>
              <a:t>We </a:t>
            </a:r>
            <a:r>
              <a:rPr lang="en-US" sz="2400" dirty="0"/>
              <a:t>consider </a:t>
            </a:r>
            <a:r>
              <a:rPr lang="en-US" sz="2400" dirty="0" smtClean="0"/>
              <a:t>a strictly causal transfer function</a:t>
            </a: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 smtClean="0"/>
              <a:t>which is </a:t>
            </a:r>
            <a:r>
              <a:rPr lang="en-US" sz="2400" dirty="0"/>
              <a:t>SPR, with state space realization</a:t>
            </a:r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1037317" name="Rectangle 5"/>
          <p:cNvSpPr>
            <a:spLocks noChangeArrowheads="1"/>
          </p:cNvSpPr>
          <p:nvPr/>
        </p:nvSpPr>
        <p:spPr bwMode="auto">
          <a:xfrm>
            <a:off x="228600" y="4419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By the Kalman Yakubovich, Popov lemma, there exist symmetric and positive definite matrices </a:t>
            </a:r>
            <a:r>
              <a:rPr lang="en-US"/>
              <a:t>P</a:t>
            </a:r>
            <a:r>
              <a:rPr lang="en-US" i="0">
                <a:latin typeface="Helvetica" pitchFamily="34" charset="0"/>
              </a:rPr>
              <a:t> and </a:t>
            </a:r>
            <a:r>
              <a:rPr lang="en-US"/>
              <a:t>Q,</a:t>
            </a:r>
            <a:r>
              <a:rPr lang="en-US" i="0">
                <a:latin typeface="Helvetica" pitchFamily="34" charset="0"/>
              </a:rPr>
              <a:t> such that</a:t>
            </a:r>
          </a:p>
        </p:txBody>
      </p:sp>
      <p:pic>
        <p:nvPicPr>
          <p:cNvPr id="103732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1752600"/>
            <a:ext cx="37512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124200"/>
            <a:ext cx="2767013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562600"/>
            <a:ext cx="33131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CD6-3851-4736-90FB-8F33643CB0EA}" type="slidenum">
              <a:rPr lang="en-US"/>
              <a:pPr/>
              <a:t>47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 TF implies Passivity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 b="1"/>
              <a:t> Proof: </a:t>
            </a:r>
            <a:r>
              <a:rPr lang="en-US" sz="2400"/>
              <a:t> Define the PD function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and compute: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1038350" name="Rectangle 14"/>
          <p:cNvSpPr>
            <a:spLocks noChangeArrowheads="1"/>
          </p:cNvSpPr>
          <p:nvPr/>
        </p:nvSpPr>
        <p:spPr bwMode="auto">
          <a:xfrm>
            <a:off x="457200" y="5334000"/>
            <a:ext cx="5910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by the Kalman Yakubovich, Popov lemma.</a:t>
            </a:r>
          </a:p>
        </p:txBody>
      </p:sp>
      <p:pic>
        <p:nvPicPr>
          <p:cNvPr id="103835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5867400"/>
            <a:ext cx="2627313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353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914400"/>
            <a:ext cx="25606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35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9650" y="2265363"/>
            <a:ext cx="711835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F5EF-C957-4AF3-B6E2-5DFDBA1D9CA7}" type="slidenum">
              <a:rPr lang="en-US"/>
              <a:pPr/>
              <a:t>48</a:t>
            </a:fld>
            <a:endParaRPr lang="en-US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 TF implies Passivity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b="1" dirty="0"/>
              <a:t> Proof: </a:t>
            </a:r>
            <a:r>
              <a:rPr lang="en-US" sz="2400" dirty="0"/>
              <a:t> Thus, since 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381000" y="2971800"/>
            <a:ext cx="833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Define the </a:t>
            </a:r>
            <a:r>
              <a:rPr lang="en-US" i="0" dirty="0" smtClean="0">
                <a:latin typeface="Helvetica" pitchFamily="34" charset="0"/>
              </a:rPr>
              <a:t>PD </a:t>
            </a:r>
            <a:r>
              <a:rPr lang="en-US" i="0" dirty="0">
                <a:latin typeface="Helvetica" pitchFamily="34" charset="0"/>
              </a:rPr>
              <a:t>function                                    and integrate </a:t>
            </a:r>
          </a:p>
        </p:txBody>
      </p:sp>
      <p:pic>
        <p:nvPicPr>
          <p:cNvPr id="103936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1905000"/>
            <a:ext cx="29591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7459" y="2895600"/>
            <a:ext cx="2307595" cy="653196"/>
          </a:xfrm>
          <a:prstGeom prst="rect">
            <a:avLst/>
          </a:prstGeom>
          <a:noFill/>
          <a:ln/>
          <a:effectLst/>
        </p:spPr>
      </p:pic>
      <p:pic>
        <p:nvPicPr>
          <p:cNvPr id="1039379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1219200"/>
            <a:ext cx="14859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85800" y="4267200"/>
            <a:ext cx="7529885" cy="1726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9337-27FD-43F1-9EF2-C44B5045ACEC}" type="slidenum">
              <a:rPr lang="en-US"/>
              <a:pPr/>
              <a:t>49</a:t>
            </a:fld>
            <a:endParaRPr 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 Hyperstability Theory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State space description of the LTI Block:</a:t>
            </a:r>
          </a:p>
        </p:txBody>
      </p:sp>
      <p:pic>
        <p:nvPicPr>
          <p:cNvPr id="104141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7575" y="113665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4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8038" y="5251450"/>
            <a:ext cx="506571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41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905000"/>
            <a:ext cx="592296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69DF-6D6E-4EAE-AF78-40D0AA969ED2}" type="slidenum">
              <a:rPr lang="en-US"/>
              <a:pPr/>
              <a:t>5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200" b="1"/>
              <a:t>Model Reference Adaptive Systems (MRAS)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1060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932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49-7F3D-4136-BA42-EDD020C07B1C}" type="slidenum">
              <a:rPr lang="en-US"/>
              <a:pPr/>
              <a:t>50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 Hyperstability Theory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170000"/>
              </a:lnSpc>
            </a:pPr>
            <a:endParaRPr lang="en-US" sz="2400" dirty="0"/>
          </a:p>
          <a:p>
            <a:r>
              <a:rPr lang="en-US" sz="2400" dirty="0"/>
              <a:t>P-class nonlinearity: (passive nonlinearities)</a:t>
            </a:r>
          </a:p>
        </p:txBody>
      </p:sp>
      <p:sp>
        <p:nvSpPr>
          <p:cNvPr id="1042438" name="Rectangle 6"/>
          <p:cNvSpPr>
            <a:spLocks noChangeArrowheads="1"/>
          </p:cNvSpPr>
          <p:nvPr/>
        </p:nvSpPr>
        <p:spPr bwMode="auto">
          <a:xfrm>
            <a:off x="1143000" y="4267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439" name="Rectangle 7"/>
          <p:cNvSpPr>
            <a:spLocks noChangeArrowheads="1"/>
          </p:cNvSpPr>
          <p:nvPr/>
        </p:nvSpPr>
        <p:spPr bwMode="auto">
          <a:xfrm>
            <a:off x="685800" y="5867400"/>
            <a:ext cx="554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              is a </a:t>
            </a:r>
            <a:r>
              <a:rPr lang="en-US" i="0" dirty="0" smtClean="0">
                <a:latin typeface="Helvetica" pitchFamily="34" charset="0"/>
              </a:rPr>
              <a:t>bounded  constant.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0424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5675" y="5973763"/>
            <a:ext cx="350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91263" y="4795838"/>
            <a:ext cx="12096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8138" y="4410075"/>
            <a:ext cx="3557587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1600" y="1066800"/>
            <a:ext cx="592296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8" grpId="0" animBg="1"/>
      <p:bldP spid="10424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D80-666A-483B-BA32-EC034C69D538}" type="slidenum">
              <a:rPr lang="en-US"/>
              <a:pPr/>
              <a:t>51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Static nonlinearity:</a:t>
            </a:r>
            <a:endParaRPr lang="en-US" dirty="0"/>
          </a:p>
        </p:txBody>
      </p:sp>
      <p:pic>
        <p:nvPicPr>
          <p:cNvPr id="10434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2209800"/>
            <a:ext cx="2188286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6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76800" y="2819400"/>
            <a:ext cx="3791559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6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3581400"/>
            <a:ext cx="2069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83374" y="5469416"/>
            <a:ext cx="7432839" cy="106964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0" y="6172200"/>
            <a:ext cx="1905000" cy="546872"/>
          </a:xfrm>
          <a:prstGeom prst="rect">
            <a:avLst/>
          </a:prstGeom>
          <a:noFill/>
          <a:ln/>
          <a:effectLst/>
        </p:spPr>
      </p:pic>
      <p:grpSp>
        <p:nvGrpSpPr>
          <p:cNvPr id="11" name="Group 10"/>
          <p:cNvGrpSpPr/>
          <p:nvPr/>
        </p:nvGrpSpPr>
        <p:grpSpPr>
          <a:xfrm>
            <a:off x="2438400" y="1066800"/>
            <a:ext cx="4343400" cy="990600"/>
            <a:chOff x="2133600" y="5334000"/>
            <a:chExt cx="4610100" cy="1066800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3581400" y="5638800"/>
              <a:ext cx="1723549" cy="646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 smtClean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52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4267200"/>
            <a:ext cx="3034037" cy="42095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" y="3505200"/>
            <a:ext cx="4960887" cy="38597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5334000"/>
            <a:ext cx="2032729" cy="36805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934200" y="4038600"/>
            <a:ext cx="1868382" cy="38099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55179" y="4724400"/>
            <a:ext cx="2136118" cy="419902"/>
          </a:xfrm>
          <a:prstGeom prst="rect">
            <a:avLst/>
          </a:prstGeom>
          <a:noFill/>
          <a:ln/>
          <a:effectLst/>
        </p:spPr>
      </p:pic>
      <p:grpSp>
        <p:nvGrpSpPr>
          <p:cNvPr id="29" name="Group 28"/>
          <p:cNvGrpSpPr/>
          <p:nvPr/>
        </p:nvGrpSpPr>
        <p:grpSpPr>
          <a:xfrm>
            <a:off x="1981200" y="1447800"/>
            <a:ext cx="4343400" cy="990600"/>
            <a:chOff x="2133600" y="5334000"/>
            <a:chExt cx="4610100" cy="1066800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5" name="Rectangle 24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 smtClean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477000" y="5562600"/>
            <a:ext cx="2192408" cy="42101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779290" y="6248400"/>
            <a:ext cx="1927902" cy="386002"/>
          </a:xfrm>
          <a:prstGeom prst="rect">
            <a:avLst/>
          </a:prstGeom>
          <a:noFill/>
          <a:ln/>
          <a:effectLst/>
        </p:spPr>
      </p:pic>
      <p:sp>
        <p:nvSpPr>
          <p:cNvPr id="30" name="Left Brace 29"/>
          <p:cNvSpPr/>
          <p:nvPr/>
        </p:nvSpPr>
        <p:spPr bwMode="auto">
          <a:xfrm>
            <a:off x="304800" y="3124200"/>
            <a:ext cx="381000" cy="1828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53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1814" y="1828800"/>
            <a:ext cx="2255971" cy="93000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71800" y="1828800"/>
            <a:ext cx="2605910" cy="92989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" y="1066800"/>
            <a:ext cx="2746054" cy="3810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43400" y="1143000"/>
            <a:ext cx="4490010" cy="34934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38400" y="2971800"/>
            <a:ext cx="3216124" cy="929997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657600" y="3733800"/>
            <a:ext cx="2609657" cy="560188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400" y="4648200"/>
            <a:ext cx="4785785" cy="93008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438400" y="5927970"/>
            <a:ext cx="6294387" cy="9300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54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8600" y="1219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1219200"/>
            <a:ext cx="4713684" cy="73751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28800" y="2209800"/>
            <a:ext cx="3505200" cy="73759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504647" y="2209800"/>
            <a:ext cx="3468704" cy="737544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00" y="3886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3886200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438400" y="5105400"/>
            <a:ext cx="5548416" cy="73761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743200" y="5867400"/>
            <a:ext cx="5410200" cy="5129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55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174" y="3248466"/>
            <a:ext cx="1740711" cy="73762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3248466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011296" y="4543866"/>
            <a:ext cx="4654428" cy="52006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648200" y="5153466"/>
            <a:ext cx="2133600" cy="57912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57400" y="5686866"/>
            <a:ext cx="928819" cy="409134"/>
          </a:xfrm>
          <a:prstGeom prst="rect">
            <a:avLst/>
          </a:prstGeom>
          <a:noFill/>
          <a:ln/>
          <a:effectLst/>
        </p:spPr>
      </p:pic>
      <p:grpSp>
        <p:nvGrpSpPr>
          <p:cNvPr id="10" name="Group 9"/>
          <p:cNvGrpSpPr/>
          <p:nvPr/>
        </p:nvGrpSpPr>
        <p:grpSpPr>
          <a:xfrm>
            <a:off x="2514600" y="1295400"/>
            <a:ext cx="4343400" cy="990600"/>
            <a:chOff x="2133600" y="5334000"/>
            <a:chExt cx="4610100" cy="1066800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 smtClean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C9D7-D00C-4336-9B8D-616DFEAD5719}" type="slidenum">
              <a:rPr lang="en-US"/>
              <a:pPr/>
              <a:t>56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1934" y="4267200"/>
            <a:ext cx="3717666" cy="40302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26365" y="3505200"/>
            <a:ext cx="5574435" cy="38600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5334000"/>
            <a:ext cx="2032729" cy="36805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934200" y="4038600"/>
            <a:ext cx="1868382" cy="38099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55179" y="4724400"/>
            <a:ext cx="2136118" cy="419902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28"/>
          <p:cNvGrpSpPr/>
          <p:nvPr/>
        </p:nvGrpSpPr>
        <p:grpSpPr>
          <a:xfrm>
            <a:off x="1981200" y="1447800"/>
            <a:ext cx="4343400" cy="990600"/>
            <a:chOff x="2133600" y="5334000"/>
            <a:chExt cx="4610100" cy="1066800"/>
          </a:xfrm>
        </p:grpSpPr>
        <p:sp>
          <p:nvSpPr>
            <p:cNvPr id="1070088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089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5" name="Rectangle 24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 smtClean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477000" y="5562600"/>
            <a:ext cx="2192408" cy="42101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779290" y="6248400"/>
            <a:ext cx="1927902" cy="386002"/>
          </a:xfrm>
          <a:prstGeom prst="rect">
            <a:avLst/>
          </a:prstGeom>
          <a:noFill/>
          <a:ln/>
          <a:effectLst/>
        </p:spPr>
      </p:pic>
      <p:sp>
        <p:nvSpPr>
          <p:cNvPr id="30" name="Left Brace 29"/>
          <p:cNvSpPr/>
          <p:nvPr/>
        </p:nvSpPr>
        <p:spPr bwMode="auto">
          <a:xfrm>
            <a:off x="304800" y="3124200"/>
            <a:ext cx="381000" cy="1828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57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1814" y="1828800"/>
            <a:ext cx="2255971" cy="93000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835098" y="1828800"/>
            <a:ext cx="3184702" cy="91435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" y="1143000"/>
            <a:ext cx="2878571" cy="31205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572000" y="1143000"/>
            <a:ext cx="4316256" cy="29888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22589" y="2971800"/>
            <a:ext cx="3749611" cy="91454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038600" y="3962400"/>
            <a:ext cx="2286000" cy="367331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400" y="4648200"/>
            <a:ext cx="4785785" cy="93008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392413" y="5715000"/>
            <a:ext cx="6294387" cy="930030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5400000">
            <a:off x="5029200" y="2743199"/>
            <a:ext cx="381000" cy="2057400"/>
          </a:xfrm>
          <a:prstGeom prst="rightBrace">
            <a:avLst>
              <a:gd name="adj1" fmla="val 37249"/>
              <a:gd name="adj2" fmla="val 50000"/>
            </a:avLst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58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8600" y="1219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1219200"/>
            <a:ext cx="4713684" cy="73751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28800" y="2209800"/>
            <a:ext cx="3505200" cy="73759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504647" y="2209800"/>
            <a:ext cx="3468704" cy="737544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00" y="3886200"/>
            <a:ext cx="1789061" cy="73752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3886200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438400" y="5105400"/>
            <a:ext cx="5548416" cy="73761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743200" y="5867400"/>
            <a:ext cx="5410200" cy="5129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9FB-5902-4852-8DAC-3989F6059BDD}" type="slidenum">
              <a:rPr lang="en-US"/>
              <a:pPr/>
              <a:t>59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P-class block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174" y="3248466"/>
            <a:ext cx="1740711" cy="73762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3248466"/>
            <a:ext cx="5379173" cy="73757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011296" y="4543866"/>
            <a:ext cx="4654428" cy="52006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495800" y="5153466"/>
            <a:ext cx="2133600" cy="57912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57400" y="5686866"/>
            <a:ext cx="928819" cy="409134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9"/>
          <p:cNvGrpSpPr/>
          <p:nvPr/>
        </p:nvGrpSpPr>
        <p:grpSpPr>
          <a:xfrm>
            <a:off x="2514600" y="1295400"/>
            <a:ext cx="4343400" cy="990600"/>
            <a:chOff x="2133600" y="5334000"/>
            <a:chExt cx="4610100" cy="1066800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41872" y="5457989"/>
              <a:ext cx="2055855" cy="942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497727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3600" y="5929395"/>
              <a:ext cx="12459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279407" y="5399063"/>
              <a:ext cx="818080" cy="40842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712511" y="5334000"/>
              <a:ext cx="920236" cy="4085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3581400" y="5638800"/>
              <a:ext cx="17235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0" kern="0" dirty="0" smtClean="0">
                  <a:solidFill>
                    <a:srgbClr val="000000"/>
                  </a:solidFill>
                  <a:latin typeface="Helvetica"/>
                  <a:ea typeface="+mj-ea"/>
                  <a:cs typeface="+mj-cs"/>
                </a:rPr>
                <a:t>P-block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784-202F-4672-8A48-84FD4A234920}" type="slidenum">
              <a:rPr lang="en-US"/>
              <a:pPr/>
              <a:t>6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Self-Tuning Regulators (STR)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6858000" cy="5105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106189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6738" y="1052513"/>
            <a:ext cx="80089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8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4100513"/>
            <a:ext cx="7493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89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19600" y="4100513"/>
            <a:ext cx="7683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89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1905000"/>
            <a:ext cx="7302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1899" name="Line 11"/>
          <p:cNvSpPr>
            <a:spLocks noChangeShapeType="1"/>
          </p:cNvSpPr>
          <p:nvPr/>
        </p:nvSpPr>
        <p:spPr bwMode="auto">
          <a:xfrm>
            <a:off x="7086600" y="2957513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6190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18450" y="2433638"/>
            <a:ext cx="7493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903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95600" y="6248400"/>
            <a:ext cx="3352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1905" name="Rectangle 17"/>
          <p:cNvSpPr>
            <a:spLocks noChangeArrowheads="1"/>
          </p:cNvSpPr>
          <p:nvPr/>
        </p:nvSpPr>
        <p:spPr bwMode="auto">
          <a:xfrm>
            <a:off x="5334000" y="1371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904" name="Rectangle 16"/>
          <p:cNvSpPr>
            <a:spLocks noChangeArrowheads="1"/>
          </p:cNvSpPr>
          <p:nvPr/>
        </p:nvSpPr>
        <p:spPr bwMode="auto">
          <a:xfrm>
            <a:off x="5334000" y="12954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60B-ACFF-4DE0-A081-5078ED0588AD}" type="slidenum">
              <a:rPr lang="en-US"/>
              <a:pPr/>
              <a:t>60</a:t>
            </a:fld>
            <a:endParaRPr lang="en-US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P-class NL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848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/>
              <a:t>Lemma:</a:t>
            </a:r>
          </a:p>
          <a:p>
            <a:pPr marL="533400" indent="-533400"/>
            <a:r>
              <a:rPr lang="en-US" sz="2400"/>
              <a:t>The parallel combination of two P-class nonlinearities is also a P-class nonlinearity.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r>
              <a:rPr lang="en-US" sz="2400"/>
              <a:t>The feedback combination of two P-class nonlinearities is also a P-class nonlinearity.</a:t>
            </a:r>
          </a:p>
          <a:p>
            <a:pPr marL="533400" indent="-533400"/>
            <a:endParaRPr lang="en-US" sz="2400"/>
          </a:p>
        </p:txBody>
      </p:sp>
      <p:pic>
        <p:nvPicPr>
          <p:cNvPr id="1047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181600"/>
            <a:ext cx="36544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133600"/>
            <a:ext cx="4141788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14988" y="2428875"/>
            <a:ext cx="30194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5410200"/>
            <a:ext cx="30194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A577-6646-48DF-AE93-AB86027CFF61}" type="slidenum">
              <a:rPr lang="en-US"/>
              <a:pPr/>
              <a:t>61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Hyperstability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60000"/>
              </a:lnSpc>
            </a:pPr>
            <a:endParaRPr lang="en-US" sz="2400" dirty="0"/>
          </a:p>
          <a:p>
            <a:pPr>
              <a:buFontTx/>
              <a:buNone/>
            </a:pP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  <a:r>
              <a:rPr lang="en-US" sz="2400" b="1" dirty="0"/>
              <a:t> </a:t>
            </a:r>
            <a:r>
              <a:rPr lang="en-US" sz="2400" dirty="0"/>
              <a:t>there exist positive bounded constants                  such </a:t>
            </a:r>
            <a:r>
              <a:rPr lang="en-US" sz="2400" dirty="0" smtClean="0"/>
              <a:t>that, </a:t>
            </a:r>
          </a:p>
          <a:p>
            <a:pPr>
              <a:buFontTx/>
              <a:buNone/>
            </a:pPr>
            <a:r>
              <a:rPr lang="en-US" sz="2400" dirty="0" smtClean="0"/>
              <a:t>    for any state space realization of </a:t>
            </a:r>
            <a:r>
              <a:rPr lang="en-US" sz="2400" i="1" dirty="0" smtClean="0">
                <a:latin typeface="Bookman Old Style" pitchFamily="18" charset="0"/>
              </a:rPr>
              <a:t>G(q)</a:t>
            </a:r>
            <a:r>
              <a:rPr lang="en-US" sz="2400" dirty="0" smtClean="0"/>
              <a:t>,</a:t>
            </a:r>
            <a:endParaRPr lang="en-US" sz="2400" b="1" dirty="0"/>
          </a:p>
        </p:txBody>
      </p:sp>
      <p:sp>
        <p:nvSpPr>
          <p:cNvPr id="1048582" name="Rectangle 6"/>
          <p:cNvSpPr>
            <a:spLocks noChangeArrowheads="1"/>
          </p:cNvSpPr>
          <p:nvPr/>
        </p:nvSpPr>
        <p:spPr bwMode="auto">
          <a:xfrm>
            <a:off x="1143000" y="4648200"/>
            <a:ext cx="7086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>
                <a:latin typeface="Helvetica" pitchFamily="34" charset="0"/>
              </a:rPr>
              <a:t>FOR ALL</a:t>
            </a:r>
            <a:r>
              <a:rPr lang="en-US" i="0">
                <a:latin typeface="Helvetica" pitchFamily="34" charset="0"/>
              </a:rPr>
              <a:t>  P-class nonlinearities</a:t>
            </a:r>
          </a:p>
        </p:txBody>
      </p:sp>
      <p:pic>
        <p:nvPicPr>
          <p:cNvPr id="104858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581400"/>
            <a:ext cx="911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18448" y="5143500"/>
            <a:ext cx="4171890" cy="385956"/>
          </a:xfrm>
          <a:prstGeom prst="rect">
            <a:avLst/>
          </a:prstGeom>
          <a:noFill/>
          <a:ln/>
          <a:effectLst/>
        </p:spPr>
      </p:pic>
      <p:pic>
        <p:nvPicPr>
          <p:cNvPr id="104858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91263" y="5176838"/>
            <a:ext cx="12096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58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914400"/>
            <a:ext cx="53895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AA7D-4880-4067-A883-A1DA7088DA6D}" type="slidenum">
              <a:rPr lang="en-US"/>
              <a:pPr/>
              <a:t>62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Asymptotic Hyperstability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b="1" dirty="0"/>
              <a:t>Asymptotic </a:t>
            </a:r>
            <a:r>
              <a:rPr lang="en-US" sz="2400" b="1" dirty="0" err="1"/>
              <a:t>Hyperstability</a:t>
            </a:r>
            <a:r>
              <a:rPr lang="en-US" sz="2400" b="1" dirty="0"/>
              <a:t>: </a:t>
            </a:r>
            <a:r>
              <a:rPr lang="en-US" sz="2400" dirty="0"/>
              <a:t>The above feedback system is asymptotically </a:t>
            </a:r>
            <a:r>
              <a:rPr lang="en-US" sz="2400" dirty="0" err="1"/>
              <a:t>hyperstable</a:t>
            </a:r>
            <a:r>
              <a:rPr lang="en-US" sz="2400" dirty="0"/>
              <a:t> if</a:t>
            </a:r>
          </a:p>
          <a:p>
            <a:pPr marL="533400" indent="-533400">
              <a:lnSpc>
                <a:spcPct val="70000"/>
              </a:lnSpc>
              <a:buFontTx/>
              <a:buNone/>
            </a:pPr>
            <a:endParaRPr lang="en-US" sz="2400" b="1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It is </a:t>
            </a:r>
            <a:r>
              <a:rPr lang="en-US" sz="2400" dirty="0" err="1" smtClean="0"/>
              <a:t>hyperstable</a:t>
            </a:r>
            <a:endParaRPr lang="en-US" sz="2400" dirty="0" smtClean="0"/>
          </a:p>
          <a:p>
            <a:pPr marL="533400" indent="-533400">
              <a:buFontTx/>
              <a:buAutoNum type="arabicPeriod"/>
            </a:pPr>
            <a:endParaRPr lang="en-US" sz="2400" dirty="0" smtClean="0"/>
          </a:p>
          <a:p>
            <a:pPr marL="533400" indent="-533400">
              <a:buFontTx/>
              <a:buAutoNum type="arabicPeriod"/>
            </a:pPr>
            <a:r>
              <a:rPr lang="en-US" sz="2400" dirty="0" smtClean="0"/>
              <a:t> for any state space realization of </a:t>
            </a:r>
            <a:r>
              <a:rPr lang="en-US" sz="2400" i="1" dirty="0" smtClean="0">
                <a:latin typeface="Bookman Old Style" pitchFamily="18" charset="0"/>
              </a:rPr>
              <a:t>G(z)</a:t>
            </a:r>
            <a:r>
              <a:rPr lang="en-US" sz="2400" dirty="0" smtClean="0"/>
              <a:t>,</a:t>
            </a:r>
            <a:endParaRPr lang="en-US" sz="2400" dirty="0"/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</p:txBody>
      </p:sp>
      <p:pic>
        <p:nvPicPr>
          <p:cNvPr id="104960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943600"/>
            <a:ext cx="233203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96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914400"/>
            <a:ext cx="53895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1D15-67A8-4B99-BEAB-F9ABF0A30D81}" type="slidenum">
              <a:rPr lang="en-US"/>
              <a:pPr/>
              <a:t>63</a:t>
            </a:fld>
            <a:endParaRPr 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 Hyperstability Theorems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/>
              <a:t> 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>
              <a:lnSpc>
                <a:spcPct val="60000"/>
              </a:lnSpc>
            </a:pPr>
            <a:endParaRPr lang="en-US" sz="2400"/>
          </a:p>
          <a:p>
            <a:pPr marL="533400" indent="-533400">
              <a:lnSpc>
                <a:spcPct val="60000"/>
              </a:lnSpc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 b="1"/>
              <a:t>Hyperstability Theorem: </a:t>
            </a:r>
            <a:r>
              <a:rPr lang="en-US" sz="2400"/>
              <a:t>The above feedback system is hyperstable </a:t>
            </a:r>
            <a:r>
              <a:rPr lang="en-US" sz="2400" b="1"/>
              <a:t>iff</a:t>
            </a:r>
            <a:r>
              <a:rPr lang="en-US" sz="2400"/>
              <a:t> the transfer function  </a:t>
            </a:r>
            <a:r>
              <a:rPr lang="en-US" sz="2400" i="1">
                <a:latin typeface="Century Schoolbook" pitchFamily="18" charset="0"/>
              </a:rPr>
              <a:t>G(z)</a:t>
            </a:r>
            <a:r>
              <a:rPr lang="en-US" sz="2400"/>
              <a:t> of the LTI block is </a:t>
            </a:r>
            <a:r>
              <a:rPr lang="en-US" sz="2400" b="1"/>
              <a:t>Positive Real.</a:t>
            </a:r>
          </a:p>
          <a:p>
            <a:pPr marL="533400" indent="-533400">
              <a:buFontTx/>
              <a:buNone/>
            </a:pPr>
            <a:endParaRPr lang="en-US" sz="2400" b="1"/>
          </a:p>
          <a:p>
            <a:pPr marL="533400" indent="-533400">
              <a:buFontTx/>
              <a:buNone/>
            </a:pPr>
            <a:r>
              <a:rPr lang="en-US" sz="2400" b="1"/>
              <a:t>Asymptotical Hyperstability Theorem: </a:t>
            </a:r>
            <a:r>
              <a:rPr lang="en-US" sz="2400"/>
              <a:t>The above feedback system is asymptotically hyperstable </a:t>
            </a:r>
            <a:r>
              <a:rPr lang="en-US" sz="2400" b="1"/>
              <a:t>iff </a:t>
            </a:r>
            <a:r>
              <a:rPr lang="en-US" sz="2400"/>
              <a:t>the transfer function  </a:t>
            </a:r>
            <a:r>
              <a:rPr lang="en-US" sz="2400" i="1">
                <a:latin typeface="Century Schoolbook" pitchFamily="18" charset="0"/>
              </a:rPr>
              <a:t>G(z)</a:t>
            </a:r>
            <a:r>
              <a:rPr lang="en-US" sz="2400"/>
              <a:t> of the LTI block is </a:t>
            </a:r>
            <a:r>
              <a:rPr lang="en-US" sz="2400" b="1"/>
              <a:t>Strictly</a:t>
            </a:r>
            <a:r>
              <a:rPr lang="en-US" sz="2400"/>
              <a:t> </a:t>
            </a:r>
            <a:r>
              <a:rPr lang="en-US" sz="2400" b="1"/>
              <a:t>Positive Real.</a:t>
            </a:r>
          </a:p>
        </p:txBody>
      </p:sp>
      <p:pic>
        <p:nvPicPr>
          <p:cNvPr id="10506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14400"/>
            <a:ext cx="53895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D65A-3606-485B-B577-719AD12D0FC9}" type="slidenum">
              <a:rPr lang="en-US"/>
              <a:pPr/>
              <a:t>64</a:t>
            </a:fld>
            <a:endParaRPr 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/>
              <a:t>Real TF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Positive Real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i="1" dirty="0">
                <a:latin typeface="Century Schoolbook" pitchFamily="18" charset="0"/>
              </a:rPr>
              <a:t>G(z)</a:t>
            </a:r>
            <a:r>
              <a:rPr lang="en-US" sz="2400" dirty="0"/>
              <a:t> does not have any unstable poles (I.e.  no </a:t>
            </a:r>
            <a:r>
              <a:rPr lang="en-US" sz="2400" i="1" dirty="0">
                <a:latin typeface="Century Schoolbook" pitchFamily="18" charset="0"/>
              </a:rPr>
              <a:t>|z| &gt; 1</a:t>
            </a:r>
            <a:r>
              <a:rPr lang="en-US" sz="2400" dirty="0"/>
              <a:t>).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Any pole of </a:t>
            </a:r>
            <a:r>
              <a:rPr lang="en-US" sz="2400" i="1" dirty="0">
                <a:latin typeface="Century Schoolbook" pitchFamily="18" charset="0"/>
              </a:rPr>
              <a:t>G(z)</a:t>
            </a:r>
            <a:r>
              <a:rPr lang="en-US" sz="2400" dirty="0"/>
              <a:t>  that is in the unit circle does not repeat and its associated residue </a:t>
            </a:r>
            <a:r>
              <a:rPr lang="en-US" sz="2400" dirty="0" smtClean="0"/>
              <a:t>(i.e</a:t>
            </a:r>
            <a:r>
              <a:rPr lang="en-US" sz="2400" dirty="0"/>
              <a:t>. the coefficient appearing in the partial fraction expansion) is non-negative.</a:t>
            </a:r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   for all                      </a:t>
            </a:r>
            <a:r>
              <a:rPr lang="en-US" sz="2400" dirty="0" smtClean="0"/>
              <a:t>for </a:t>
            </a:r>
            <a:r>
              <a:rPr lang="en-US" sz="2400" dirty="0"/>
              <a:t>which </a:t>
            </a:r>
            <a:r>
              <a:rPr lang="en-US" sz="2400" i="1" dirty="0">
                <a:latin typeface="Century Schoolbook" pitchFamily="18" charset="0"/>
              </a:rPr>
              <a:t>z = e </a:t>
            </a:r>
            <a:r>
              <a:rPr lang="en-US" sz="2400" i="1" baseline="30000" dirty="0">
                <a:latin typeface="Century Schoolbook" pitchFamily="18" charset="0"/>
              </a:rPr>
              <a:t>j</a:t>
            </a:r>
            <a:r>
              <a:rPr lang="en-US" sz="2400" baseline="30000" dirty="0"/>
              <a:t> </a:t>
            </a:r>
            <a:r>
              <a:rPr lang="en-US" sz="2400" baseline="30000" dirty="0">
                <a:latin typeface="Symbol" pitchFamily="18" charset="2"/>
              </a:rPr>
              <a:t>w</a:t>
            </a:r>
            <a:r>
              <a:rPr lang="en-US" sz="2400" dirty="0"/>
              <a:t> is not a pole of </a:t>
            </a:r>
            <a:r>
              <a:rPr lang="en-US" sz="2400" i="1" dirty="0" smtClean="0">
                <a:latin typeface="Century Schoolbook" pitchFamily="18" charset="0"/>
              </a:rPr>
              <a:t>G(z)</a:t>
            </a:r>
            <a:r>
              <a:rPr lang="en-US" sz="2400" dirty="0" smtClean="0"/>
              <a:t> </a:t>
            </a:r>
            <a:endParaRPr lang="en-US" sz="2400" dirty="0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</p:txBody>
      </p:sp>
      <p:pic>
        <p:nvPicPr>
          <p:cNvPr id="105165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87575" y="121285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14220" y="4764087"/>
            <a:ext cx="3962036" cy="40283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52600" y="5638800"/>
            <a:ext cx="1507155" cy="35023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CA8-931C-4D18-8D81-14AB33D517FE}" type="slidenum">
              <a:rPr lang="en-US"/>
              <a:pPr/>
              <a:t>65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 (SPR)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G(z)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      for all</a:t>
            </a:r>
          </a:p>
        </p:txBody>
      </p:sp>
      <p:sp>
        <p:nvSpPr>
          <p:cNvPr id="1052679" name="Rectangle 7"/>
          <p:cNvSpPr>
            <a:spLocks noChangeArrowheads="1"/>
          </p:cNvSpPr>
          <p:nvPr/>
        </p:nvSpPr>
        <p:spPr bwMode="auto">
          <a:xfrm>
            <a:off x="762000" y="45720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Example:</a:t>
            </a:r>
          </a:p>
        </p:txBody>
      </p:sp>
      <p:pic>
        <p:nvPicPr>
          <p:cNvPr id="105268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87575" y="121285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38200" y="3276600"/>
            <a:ext cx="3962036" cy="402830"/>
          </a:xfrm>
          <a:prstGeom prst="rect">
            <a:avLst/>
          </a:prstGeom>
          <a:noFill/>
          <a:ln/>
          <a:effectLst/>
        </p:spPr>
      </p:pic>
      <p:pic>
        <p:nvPicPr>
          <p:cNvPr id="105268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52513" y="5457825"/>
            <a:ext cx="25939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3962400"/>
            <a:ext cx="1648089" cy="315524"/>
          </a:xfrm>
          <a:prstGeom prst="rect">
            <a:avLst/>
          </a:prstGeom>
          <a:noFill/>
          <a:ln/>
          <a:effectLst/>
        </p:spPr>
      </p:pic>
      <p:pic>
        <p:nvPicPr>
          <p:cNvPr id="1052687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8200" y="3783013"/>
            <a:ext cx="449580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96CE-FCA4-4E77-89CC-839DEA9ADE70}" type="slidenum">
              <a:rPr lang="en-US"/>
              <a:pPr/>
              <a:t>66</a:t>
            </a:fld>
            <a:endParaRPr lang="en-US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Strictly Positive Real (SPR) TF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For scalar rational transfer functions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</a:t>
            </a:r>
            <a:r>
              <a:rPr lang="en-US" sz="2400" i="1" dirty="0" smtClean="0">
                <a:latin typeface="Century Schoolbook" pitchFamily="18" charset="0"/>
              </a:rPr>
              <a:t>G(z)</a:t>
            </a:r>
            <a:r>
              <a:rPr lang="en-US" sz="2400" dirty="0" smtClean="0"/>
              <a:t> </a:t>
            </a:r>
            <a:r>
              <a:rPr lang="en-US" sz="2400" dirty="0"/>
              <a:t>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                                     for all</a:t>
            </a:r>
          </a:p>
        </p:txBody>
      </p:sp>
      <p:sp>
        <p:nvSpPr>
          <p:cNvPr id="1053701" name="Rectangle 5"/>
          <p:cNvSpPr>
            <a:spLocks noChangeArrowheads="1"/>
          </p:cNvSpPr>
          <p:nvPr/>
        </p:nvSpPr>
        <p:spPr bwMode="auto">
          <a:xfrm>
            <a:off x="228600" y="4392613"/>
            <a:ext cx="5656263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Note: </a:t>
            </a:r>
          </a:p>
          <a:p>
            <a:pPr>
              <a:lnSpc>
                <a:spcPct val="50000"/>
              </a:lnSpc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A necessary (but not sufficient) </a:t>
            </a:r>
          </a:p>
          <a:p>
            <a:r>
              <a:rPr lang="en-US" i="0" dirty="0">
                <a:latin typeface="Helvetica" pitchFamily="34" charset="0"/>
              </a:rPr>
              <a:t>condition for </a:t>
            </a:r>
            <a:r>
              <a:rPr lang="en-US" dirty="0"/>
              <a:t>G(z)</a:t>
            </a:r>
            <a:r>
              <a:rPr lang="en-US" i="0" dirty="0">
                <a:latin typeface="Helvetica" pitchFamily="34" charset="0"/>
              </a:rPr>
              <a:t> to be SPR is that</a:t>
            </a:r>
          </a:p>
          <a:p>
            <a:r>
              <a:rPr lang="en-US" i="0" dirty="0">
                <a:latin typeface="Helvetica" pitchFamily="34" charset="0"/>
              </a:rPr>
              <a:t>its relative degree must be 0.</a:t>
            </a: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10537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0388" y="1908175"/>
            <a:ext cx="2208212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370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2013" y="3692525"/>
            <a:ext cx="26463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370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56163" y="3767138"/>
            <a:ext cx="25066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370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3962400"/>
            <a:ext cx="44958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7D2-AE65-46E8-BBE4-B3C2CFD3D7D8}" type="slidenum">
              <a:rPr lang="en-US"/>
              <a:pPr/>
              <a:t>67</a:t>
            </a:fld>
            <a:endParaRPr lang="en-US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Matrix Inequality Interpretation of SPR</a:t>
            </a:r>
            <a:endParaRPr lang="en-US" sz="3200" b="1" dirty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 smtClean="0"/>
              <a:t>The transfer function</a:t>
            </a: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 smtClean="0"/>
          </a:p>
          <a:p>
            <a:pPr marL="533400" indent="-533400">
              <a:buFontTx/>
              <a:buNone/>
            </a:pPr>
            <a:endParaRPr lang="en-US" sz="2400" dirty="0" smtClean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sz="2400" dirty="0" smtClean="0"/>
              <a:t>is </a:t>
            </a:r>
            <a:r>
              <a:rPr lang="en-US" sz="2400" b="1" dirty="0" smtClean="0"/>
              <a:t>Strictly</a:t>
            </a:r>
            <a:r>
              <a:rPr lang="en-US" sz="2400" dirty="0" smtClean="0"/>
              <a:t> </a:t>
            </a:r>
            <a:r>
              <a:rPr lang="en-US" sz="2400" b="1" dirty="0" smtClean="0"/>
              <a:t>Positive Real (SPR) </a:t>
            </a:r>
            <a:r>
              <a:rPr lang="en-US" sz="2400" dirty="0" smtClean="0"/>
              <a:t>if and only if </a:t>
            </a:r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sz="2400" dirty="0" smtClean="0"/>
              <a:t>there exists                such that</a:t>
            </a:r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 smtClean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</p:txBody>
      </p:sp>
      <p:pic>
        <p:nvPicPr>
          <p:cNvPr id="10547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175260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4419600"/>
            <a:ext cx="6222877" cy="928646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133600" y="3581400"/>
            <a:ext cx="838200" cy="24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 state-space realization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If </a:t>
            </a:r>
            <a:r>
              <a:rPr lang="en-US" i="1" dirty="0" smtClean="0"/>
              <a:t>G(z) = C(</a:t>
            </a:r>
            <a:r>
              <a:rPr lang="en-US" i="1" dirty="0" err="1" smtClean="0"/>
              <a:t>zI</a:t>
            </a:r>
            <a:r>
              <a:rPr lang="en-US" i="1" dirty="0" smtClean="0"/>
              <a:t>-A)</a:t>
            </a:r>
            <a:r>
              <a:rPr lang="en-US" i="1" baseline="30000" dirty="0" smtClean="0"/>
              <a:t>-1</a:t>
            </a:r>
            <a:r>
              <a:rPr lang="en-US" i="1" dirty="0" smtClean="0"/>
              <a:t>B + D</a:t>
            </a:r>
            <a:r>
              <a:rPr lang="en-US" dirty="0" smtClean="0"/>
              <a:t> is SPR, then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Proof</a:t>
            </a:r>
            <a:r>
              <a:rPr lang="en-US" i="1" dirty="0" smtClean="0"/>
              <a:t>: </a:t>
            </a:r>
            <a:r>
              <a:rPr lang="en-US" dirty="0" smtClean="0"/>
              <a:t>Choose               such that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Note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14766" y="1905000"/>
            <a:ext cx="2061049" cy="382439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24000" y="3505200"/>
            <a:ext cx="6222877" cy="928646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352800" y="2743200"/>
            <a:ext cx="1099906" cy="320256"/>
          </a:xfrm>
          <a:prstGeom prst="rect">
            <a:avLst/>
          </a:prstGeom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438400" y="5105400"/>
            <a:ext cx="4025651" cy="416489"/>
          </a:xfrm>
          <a:prstGeom prst="rect">
            <a:avLst/>
          </a:prstGeom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943600"/>
            <a:ext cx="4660642" cy="436676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06EE-1338-46FA-A3A9-0B4148E5B5CB}" type="slidenum">
              <a:rPr lang="en-US"/>
              <a:pPr/>
              <a:t>69</a:t>
            </a:fld>
            <a:endParaRPr lang="en-US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 TF </a:t>
            </a:r>
            <a:r>
              <a:rPr lang="en-US" dirty="0" smtClean="0"/>
              <a:t>is P-class</a:t>
            </a:r>
            <a:endParaRPr lang="en-US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Let                                                                            be SPR </a:t>
            </a: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1056777" name="Rectangle 9"/>
          <p:cNvSpPr>
            <a:spLocks noChangeArrowheads="1"/>
          </p:cNvSpPr>
          <p:nvPr/>
        </p:nvSpPr>
        <p:spPr bwMode="auto">
          <a:xfrm>
            <a:off x="228600" y="4343400"/>
            <a:ext cx="8763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677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1800" y="5943600"/>
            <a:ext cx="17795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678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91440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81000" y="1600200"/>
            <a:ext cx="6003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 there exist </a:t>
            </a:r>
            <a:r>
              <a:rPr lang="en-US" i="0" dirty="0" smtClean="0">
                <a:latin typeface="Helvetica" pitchFamily="34" charset="0"/>
              </a:rPr>
              <a:t>positive definite functions 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76600" y="2362200"/>
            <a:ext cx="2016489" cy="35028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33400" y="3124200"/>
            <a:ext cx="6983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Such </a:t>
            </a:r>
            <a:r>
              <a:rPr lang="en-US" i="0" dirty="0" smtClean="0">
                <a:latin typeface="Helvetica" pitchFamily="34" charset="0"/>
              </a:rPr>
              <a:t>that any input </a:t>
            </a:r>
            <a:r>
              <a:rPr lang="en-US" dirty="0" smtClean="0"/>
              <a:t>u(k)</a:t>
            </a:r>
            <a:r>
              <a:rPr lang="en-US" i="0" dirty="0" smtClean="0">
                <a:latin typeface="Helvetica" pitchFamily="34" charset="0"/>
              </a:rPr>
              <a:t> output </a:t>
            </a:r>
            <a:r>
              <a:rPr lang="en-US" dirty="0" smtClean="0"/>
              <a:t>y(k)</a:t>
            </a:r>
            <a:r>
              <a:rPr lang="en-US" i="0" dirty="0" smtClean="0">
                <a:latin typeface="Helvetica" pitchFamily="34" charset="0"/>
              </a:rPr>
              <a:t> pair  satisfies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5800" y="2362200"/>
            <a:ext cx="1541816" cy="34998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80991" y="4495800"/>
            <a:ext cx="8473737" cy="87936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438400" y="5943600"/>
            <a:ext cx="850364" cy="3745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7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219200"/>
            <a:ext cx="5581650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Identification of a LTI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27432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PAA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4495800" y="35052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886200" y="3505200"/>
            <a:ext cx="609600" cy="344190"/>
          </a:xfrm>
          <a:prstGeom prst="rect">
            <a:avLst/>
          </a:prstGeom>
          <a:noFill/>
          <a:ln/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 model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00400" y="1828800"/>
            <a:ext cx="2619804" cy="36619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06EE-1338-46FA-A3A9-0B4148E5B5CB}" type="slidenum">
              <a:rPr lang="en-US"/>
              <a:pPr/>
              <a:t>71</a:t>
            </a:fld>
            <a:endParaRPr lang="en-US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Let                                                             be SPR </a:t>
            </a: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105678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91440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81000" y="1676400"/>
            <a:ext cx="3855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Choose                such that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7200" y="3429000"/>
            <a:ext cx="4163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Define the Lyapunov function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00" y="4114800"/>
            <a:ext cx="3267390" cy="66934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362200" y="2438400"/>
            <a:ext cx="4742238" cy="70768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752600" y="1813344"/>
            <a:ext cx="838200" cy="244056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57200" y="5014689"/>
            <a:ext cx="2375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and the function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80992" y="5638800"/>
            <a:ext cx="8296842" cy="7961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600" y="1219200"/>
            <a:ext cx="8745760" cy="63130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2209800"/>
            <a:ext cx="5042667" cy="79616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20960" y="3352800"/>
            <a:ext cx="6468566" cy="796311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022311" y="4419600"/>
            <a:ext cx="5833104" cy="584942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60867" y="5334000"/>
            <a:ext cx="4554133" cy="34954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6096000"/>
            <a:ext cx="2961754" cy="3629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75821" y="1981200"/>
            <a:ext cx="5392358" cy="377206"/>
          </a:xfrm>
          <a:prstGeom prst="rect">
            <a:avLst/>
          </a:prstGeom>
          <a:noFill/>
          <a:ln/>
          <a:effectLst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81000" y="1143000"/>
            <a:ext cx="3385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From the previous slide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31347" y="2971800"/>
            <a:ext cx="5881306" cy="377168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81000" y="4191000"/>
            <a:ext cx="5971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Summing both sides of the equation yields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84517" y="4876800"/>
            <a:ext cx="6174964" cy="852442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>
            <a:off x="8686800" y="64770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Proof of the sufficiency part of the Asymptotic </a:t>
            </a:r>
            <a:r>
              <a:rPr lang="en-US" sz="2800" dirty="0" err="1" smtClean="0"/>
              <a:t>Hyperstability</a:t>
            </a:r>
            <a:r>
              <a:rPr lang="en-US" sz="2800" dirty="0" smtClean="0"/>
              <a:t> Theorem - Discrete Time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86200"/>
            <a:ext cx="7772400" cy="838200"/>
          </a:xfrm>
        </p:spPr>
        <p:txBody>
          <a:bodyPr/>
          <a:lstStyle/>
          <a:p>
            <a:r>
              <a:rPr lang="en-US" sz="2400" dirty="0" smtClean="0"/>
              <a:t>Since the nonlinearity is P-class,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1371600"/>
            <a:ext cx="4724400" cy="189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562600" y="3733800"/>
            <a:ext cx="2101769" cy="838235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876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LTI block is SPR, we can use the </a:t>
            </a:r>
            <a:r>
              <a:rPr lang="en-US" i="0" dirty="0" smtClean="0">
                <a:latin typeface="Helvetica" pitchFamily="34" charset="0"/>
              </a:rPr>
              <a:t>choose    such that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20574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SPR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33528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P-class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5867400"/>
            <a:ext cx="4742238" cy="70768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467600" y="5029200"/>
            <a:ext cx="838200" cy="2440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4648200" cy="1219200"/>
          </a:xfrm>
        </p:spPr>
        <p:txBody>
          <a:bodyPr/>
          <a:lstStyle/>
          <a:p>
            <a:pPr algn="l"/>
            <a:r>
              <a:rPr lang="en-US" sz="3200" dirty="0" err="1" smtClean="0"/>
              <a:t>Hyperstability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19812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From the previous proof (SPR TF is P-class), we have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84371" y="2514600"/>
            <a:ext cx="6175255" cy="852482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228600" y="37338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where</a:t>
            </a:r>
            <a:endParaRPr lang="en-US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0" y="4114800"/>
            <a:ext cx="3267390" cy="66934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0992" y="5029200"/>
            <a:ext cx="8296842" cy="7961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319705" y="3352800"/>
            <a:ext cx="3645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From the P-class nonlinearity: </a:t>
            </a:r>
            <a:endParaRPr lang="en-US" sz="2000" i="0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4739305" y="4191000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19800" y="3962400"/>
            <a:ext cx="1840510" cy="83824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843705" y="3962400"/>
            <a:ext cx="2101769" cy="838235"/>
          </a:xfrm>
          <a:prstGeom prst="rect">
            <a:avLst/>
          </a:prstGeom>
          <a:noFill/>
          <a:ln/>
          <a:effectLst/>
        </p:spPr>
      </p:pic>
      <p:sp>
        <p:nvSpPr>
          <p:cNvPr id="39" name="TextBox 38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04800" y="198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Rearranging terms,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038600" y="0"/>
            <a:ext cx="464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Hyperstability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4800600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i="0" kern="0" dirty="0" smtClean="0">
                <a:solidFill>
                  <a:srgbClr val="000000"/>
                </a:solidFill>
                <a:latin typeface="Helvetica"/>
              </a:rPr>
              <a:t>Therefore,</a:t>
            </a:r>
            <a:endParaRPr lang="en-US" sz="2000" i="0" kern="0" dirty="0">
              <a:solidFill>
                <a:srgbClr val="000000"/>
              </a:solidFill>
              <a:latin typeface="Helvetica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491484" y="2514600"/>
            <a:ext cx="6161028" cy="852486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38200" y="5181600"/>
            <a:ext cx="5266641" cy="85248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629400" y="5410200"/>
            <a:ext cx="1816365" cy="362938"/>
          </a:xfrm>
          <a:prstGeom prst="rect">
            <a:avLst/>
          </a:prstGeom>
          <a:noFill/>
          <a:ln/>
          <a:effectLst/>
        </p:spPr>
      </p:pic>
      <p:sp>
        <p:nvSpPr>
          <p:cNvPr id="28" name="Right Brace 27"/>
          <p:cNvSpPr/>
          <p:nvPr/>
        </p:nvSpPr>
        <p:spPr bwMode="auto">
          <a:xfrm rot="5400000">
            <a:off x="4991100" y="5295900"/>
            <a:ext cx="381000" cy="1828800"/>
          </a:xfrm>
          <a:prstGeom prst="rightBrace">
            <a:avLst>
              <a:gd name="adj1" fmla="val 2627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410200" y="6400800"/>
            <a:ext cx="457200" cy="2427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/>
      <p:bldP spid="2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04800" y="198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previous slide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038600" y="0"/>
            <a:ext cx="464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Hyperstability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79391" y="2438400"/>
            <a:ext cx="2724135" cy="362939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083308" y="3124200"/>
            <a:ext cx="3995383" cy="600942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4038600"/>
            <a:ext cx="5783133" cy="362913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34709" y="4876800"/>
            <a:ext cx="6104514" cy="740119"/>
          </a:xfrm>
          <a:prstGeom prst="rect">
            <a:avLst/>
          </a:prstGeom>
          <a:noFill/>
          <a:ln/>
          <a:effectLst/>
        </p:spPr>
      </p:pic>
      <p:sp>
        <p:nvSpPr>
          <p:cNvPr id="43" name="TextBox 42"/>
          <p:cNvSpPr txBox="1"/>
          <p:nvPr/>
        </p:nvSpPr>
        <p:spPr>
          <a:xfrm>
            <a:off x="1371600" y="6096000"/>
            <a:ext cx="649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Therefore, the feedback system is </a:t>
            </a:r>
            <a:r>
              <a:rPr lang="en-US" dirty="0" err="1" smtClean="0">
                <a:latin typeface="+mj-lt"/>
              </a:rPr>
              <a:t>hyperstable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4648200" cy="1219200"/>
          </a:xfrm>
        </p:spPr>
        <p:txBody>
          <a:bodyPr/>
          <a:lstStyle/>
          <a:p>
            <a:pPr algn="l"/>
            <a:r>
              <a:rPr lang="en-US" sz="2800" dirty="0" smtClean="0"/>
              <a:t>Asymptotic  </a:t>
            </a:r>
            <a:r>
              <a:rPr lang="en-US" sz="2800" dirty="0" err="1" smtClean="0"/>
              <a:t>Hyperstability</a:t>
            </a:r>
            <a:endParaRPr lang="en-US" sz="2800" dirty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89332" y="1828800"/>
            <a:ext cx="5266382" cy="85244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2743200"/>
            <a:ext cx="4470096" cy="852445"/>
          </a:xfrm>
          <a:prstGeom prst="rect">
            <a:avLst/>
          </a:prstGeom>
          <a:noFill/>
          <a:ln/>
          <a:effectLst/>
        </p:spPr>
      </p:pic>
      <p:sp>
        <p:nvSpPr>
          <p:cNvPr id="24" name="Right Brace 23"/>
          <p:cNvSpPr/>
          <p:nvPr/>
        </p:nvSpPr>
        <p:spPr bwMode="auto">
          <a:xfrm rot="5400000">
            <a:off x="1638300" y="2857500"/>
            <a:ext cx="381000" cy="1828800"/>
          </a:xfrm>
          <a:prstGeom prst="rightBrace">
            <a:avLst>
              <a:gd name="adj1" fmla="val 26277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62400" y="3581400"/>
            <a:ext cx="4934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0" dirty="0" smtClean="0">
                <a:latin typeface="+mj-lt"/>
                <a:cs typeface="Times New Roman" pitchFamily="18" charset="0"/>
              </a:rPr>
              <a:t> monotonic </a:t>
            </a:r>
            <a:r>
              <a:rPr lang="en-US" sz="2000" i="0" dirty="0" err="1" smtClean="0">
                <a:latin typeface="+mj-lt"/>
                <a:cs typeface="Times New Roman" pitchFamily="18" charset="0"/>
              </a:rPr>
              <a:t>nondecreasing</a:t>
            </a:r>
            <a:r>
              <a:rPr lang="en-US" sz="2000" i="0" dirty="0" smtClean="0">
                <a:latin typeface="+mj-lt"/>
                <a:cs typeface="Times New Roman" pitchFamily="18" charset="0"/>
              </a:rPr>
              <a:t> sequence in k</a:t>
            </a:r>
          </a:p>
          <a:p>
            <a:pPr>
              <a:buFont typeface="Arial" pitchFamily="34" charset="0"/>
              <a:buChar char="•"/>
            </a:pPr>
            <a:r>
              <a:rPr lang="en-US" sz="2000" i="0" dirty="0" smtClean="0">
                <a:latin typeface="+mj-lt"/>
                <a:cs typeface="Times New Roman" pitchFamily="18" charset="0"/>
              </a:rPr>
              <a:t> bounded above</a:t>
            </a:r>
            <a:endParaRPr lang="en-US" sz="2000" i="0" dirty="0">
              <a:latin typeface="+mj-lt"/>
              <a:cs typeface="Times New Roman" pitchFamily="18" charset="0"/>
            </a:endParaRP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81000" y="4724400"/>
            <a:ext cx="3325567" cy="433405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752600" y="2133600"/>
            <a:ext cx="461007" cy="25145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166919" y="4724400"/>
            <a:ext cx="4135728" cy="419190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381000" y="5791200"/>
            <a:ext cx="834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Therefore, the feedback system is </a:t>
            </a:r>
            <a:r>
              <a:rPr lang="en-US" dirty="0" err="1" smtClean="0">
                <a:latin typeface="+mj-lt"/>
              </a:rPr>
              <a:t>asymtotically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hyperstable</a:t>
            </a:r>
            <a:endParaRPr lang="en-US" dirty="0" smtClean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2819400" y="3733800"/>
            <a:ext cx="10668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8686800" y="64770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40" grpId="0"/>
      <p:bldP spid="4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CC34-F7A8-4A4C-82A1-DCE477B8A447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81000"/>
            <a:ext cx="3429000" cy="13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143000"/>
            <a:ext cx="3733800" cy="34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905000" y="152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SPR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4648200" cy="1219200"/>
          </a:xfrm>
        </p:spPr>
        <p:txBody>
          <a:bodyPr/>
          <a:lstStyle/>
          <a:p>
            <a:pPr algn="l"/>
            <a:r>
              <a:rPr lang="en-US" sz="2800" dirty="0" smtClean="0"/>
              <a:t>Additional Result</a:t>
            </a:r>
            <a:endParaRPr lang="en-US" sz="2800" dirty="0"/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133600" y="4114800"/>
            <a:ext cx="4373790" cy="433439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914400" y="5715000"/>
            <a:ext cx="688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Therefore, </a:t>
            </a:r>
            <a:r>
              <a:rPr lang="en-US" dirty="0" smtClean="0">
                <a:latin typeface="+mj-lt"/>
              </a:rPr>
              <a:t>x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, u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, v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), and </a:t>
            </a:r>
            <a:r>
              <a:rPr lang="en-US" dirty="0" smtClean="0">
                <a:latin typeface="+mj-lt"/>
              </a:rPr>
              <a:t>w(k</a:t>
            </a:r>
            <a:r>
              <a:rPr lang="en-US" i="0" dirty="0" smtClean="0">
                <a:latin typeface="+mj-lt"/>
              </a:rPr>
              <a:t>) converge to 0</a:t>
            </a:r>
            <a:endParaRPr lang="en-US" i="0" dirty="0">
              <a:latin typeface="+mj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198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 already shown that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429000" y="2438400"/>
            <a:ext cx="1648985" cy="936409"/>
          </a:xfrm>
          <a:prstGeom prst="rect">
            <a:avLst/>
          </a:prstGeom>
          <a:noFill/>
          <a:ln/>
          <a:effectLst/>
        </p:spPr>
      </p:pic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04800" y="3505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this we see that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410200"/>
            <a:ext cx="86106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0" y="4724400"/>
            <a:ext cx="3493728" cy="4334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3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294843"/>
            <a:ext cx="5653089" cy="395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Identification of a LTI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962400"/>
            <a:ext cx="177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</a:t>
            </a:r>
          </a:p>
          <a:p>
            <a:r>
              <a:rPr lang="en-US" dirty="0" smtClean="0"/>
              <a:t>Adaptation</a:t>
            </a:r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3733800" y="35814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514600" y="3600666"/>
            <a:ext cx="1158945" cy="293037"/>
          </a:xfrm>
          <a:prstGeom prst="rect">
            <a:avLst/>
          </a:prstGeom>
          <a:noFill/>
          <a:ln/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0" y="54102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Series-parallel model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289560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62000" y="60960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(We will use this model throughout this lecture)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80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0" y="1294843"/>
            <a:ext cx="5653089" cy="3958196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796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Parameter</a:t>
              </a:r>
            </a:p>
            <a:p>
              <a:r>
                <a:rPr lang="en-US" dirty="0" smtClean="0"/>
                <a:t>Adaptation</a:t>
              </a:r>
            </a:p>
            <a:p>
              <a:r>
                <a:rPr lang="en-US" dirty="0" smtClean="0"/>
                <a:t>Algorithm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regressor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81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Series-Parallel ID Dynamics (review)</a:t>
            </a:r>
            <a:endParaRPr lang="en-US" b="1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a-posteriori error:</a:t>
            </a:r>
            <a:endParaRPr lang="en-US" dirty="0"/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85800" y="3733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Parameter error update law:</a:t>
            </a: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80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38100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5181600"/>
            <a:ext cx="5937956" cy="412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219200"/>
            <a:ext cx="33543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2438400"/>
            <a:ext cx="38417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" y="1295400"/>
            <a:ext cx="788490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82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Series-Parallel ID Dynamics (review)</a:t>
            </a:r>
            <a:endParaRPr lang="en-US" b="1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0866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743200" y="3505200"/>
            <a:ext cx="224841" cy="28105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172200" y="45720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895600" y="4495800"/>
            <a:ext cx="1480183" cy="37426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76400" y="3810000"/>
            <a:ext cx="609600" cy="31230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554628" y="1371600"/>
            <a:ext cx="625544" cy="31230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648200" y="1676400"/>
            <a:ext cx="140747" cy="234578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625968" y="1371600"/>
            <a:ext cx="844062" cy="312304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 bwMode="auto">
          <a:xfrm>
            <a:off x="2514600" y="2971800"/>
            <a:ext cx="5410200" cy="2133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94360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PAA: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19931" y="5943600"/>
            <a:ext cx="6012894" cy="4124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83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1143000"/>
            <a:ext cx="6400800" cy="33528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PAA</a:t>
              </a:r>
              <a:endParaRPr lang="en-US" dirty="0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3657600" y="990600"/>
            <a:ext cx="1447800" cy="1295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 flipH="1" flipV="1">
            <a:off x="1219200" y="2286000"/>
            <a:ext cx="2590800" cy="2438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1000" y="4953000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Strictly Positive Real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84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143000" y="1143000"/>
            <a:ext cx="6400800" cy="33528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PAA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 flipV="1">
            <a:off x="762000" y="3657600"/>
            <a:ext cx="18288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7" name="Picture 3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685800" y="6019800"/>
            <a:ext cx="2767115" cy="32392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85800" y="5410200"/>
            <a:ext cx="4330461" cy="297062"/>
          </a:xfrm>
          <a:prstGeom prst="rect">
            <a:avLst/>
          </a:prstGeom>
          <a:noFill/>
          <a:ln/>
          <a:effectLst/>
        </p:spPr>
      </p:pic>
      <p:sp>
        <p:nvSpPr>
          <p:cNvPr id="34" name="Left Brace 33"/>
          <p:cNvSpPr/>
          <p:nvPr/>
        </p:nvSpPr>
        <p:spPr bwMode="auto">
          <a:xfrm>
            <a:off x="228600" y="4876800"/>
            <a:ext cx="381000" cy="1828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5257800" y="57912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096000" y="5486400"/>
            <a:ext cx="2705809" cy="838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85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1143000"/>
            <a:ext cx="5791200" cy="28956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62400" y="19050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41148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P-class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9600" y="4648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By the sufficiency portion of </a:t>
            </a:r>
            <a:r>
              <a:rPr lang="en-US" i="0" dirty="0" err="1" smtClean="0">
                <a:latin typeface="Helvetica" pitchFamily="34" charset="0"/>
              </a:rPr>
              <a:t>Hyperstability</a:t>
            </a:r>
            <a:r>
              <a:rPr lang="en-US" i="0" dirty="0" smtClean="0">
                <a:latin typeface="Helvetica" pitchFamily="34" charset="0"/>
              </a:rPr>
              <a:t> Theorem: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990600" y="5638800"/>
            <a:ext cx="1373785" cy="288438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6248400"/>
            <a:ext cx="1360050" cy="28849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2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86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1143000"/>
            <a:ext cx="5791200" cy="28956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62400" y="19050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41148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P-class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96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By the sufficiency portion of Asymptotic </a:t>
            </a:r>
            <a:r>
              <a:rPr lang="en-US" i="0" dirty="0" err="1" smtClean="0">
                <a:latin typeface="Helvetica" pitchFamily="34" charset="0"/>
              </a:rPr>
              <a:t>Hyperstability</a:t>
            </a:r>
            <a:r>
              <a:rPr lang="en-US" i="0" dirty="0" smtClean="0">
                <a:latin typeface="Helvetica" pitchFamily="34" charset="0"/>
              </a:rPr>
              <a:t> Theorem: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5791200"/>
            <a:ext cx="1318835" cy="288496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990600" y="6248400"/>
            <a:ext cx="1304825" cy="28849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762000" y="3886200"/>
            <a:ext cx="1360050" cy="288496"/>
          </a:xfrm>
          <a:prstGeom prst="rect">
            <a:avLst/>
          </a:prstGeom>
          <a:noFill/>
          <a:ln/>
          <a:effectLst/>
        </p:spPr>
      </p:pic>
      <p:sp>
        <p:nvSpPr>
          <p:cNvPr id="33" name="Rectangle 32"/>
          <p:cNvSpPr/>
          <p:nvPr/>
        </p:nvSpPr>
        <p:spPr>
          <a:xfrm>
            <a:off x="7848600" y="61722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Q.E.D.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87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1143000"/>
            <a:ext cx="5791200" cy="2895600"/>
            <a:chOff x="685800" y="1295400"/>
            <a:chExt cx="7884906" cy="3810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85800" y="1295400"/>
              <a:ext cx="7884906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70866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743200" y="3505200"/>
              <a:ext cx="224841" cy="2810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6172200" y="45720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2895600" y="4495800"/>
              <a:ext cx="1480183" cy="37426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1676400" y="3810000"/>
              <a:ext cx="609600" cy="3123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554628" y="1371600"/>
              <a:ext cx="625544" cy="3123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4648200" y="1676400"/>
              <a:ext cx="140747" cy="23457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625968" y="1371600"/>
              <a:ext cx="844062" cy="31230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5" name="Rectangle 34"/>
            <p:cNvSpPr/>
            <p:nvPr/>
          </p:nvSpPr>
          <p:spPr bwMode="auto">
            <a:xfrm>
              <a:off x="2514600" y="2971800"/>
              <a:ext cx="5410200" cy="2133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4290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62400" y="19050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41148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P-class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96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By the sufficiency portion of Asymptotic </a:t>
            </a:r>
            <a:r>
              <a:rPr lang="en-US" i="0" dirty="0" err="1" smtClean="0">
                <a:latin typeface="Helvetica" pitchFamily="34" charset="0"/>
              </a:rPr>
              <a:t>Hyperstability</a:t>
            </a:r>
            <a:r>
              <a:rPr lang="en-US" i="0" dirty="0" smtClean="0">
                <a:latin typeface="Helvetica" pitchFamily="34" charset="0"/>
              </a:rPr>
              <a:t> Theorem: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810000" y="5638800"/>
            <a:ext cx="1318835" cy="288496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810000" y="6096000"/>
            <a:ext cx="1304825" cy="28849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 bwMode="auto">
          <a:xfrm>
            <a:off x="8686800" y="64770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88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we implement the PAA?</a:t>
            </a:r>
            <a:endParaRPr lang="en-US" b="1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a-posteriori error &amp; PAA:</a:t>
            </a:r>
            <a:endParaRPr lang="en-US" dirty="0"/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09600" y="4572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Solution: Use the a-priori error</a:t>
            </a: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2000" y="2971800"/>
            <a:ext cx="5937956" cy="41249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057400"/>
            <a:ext cx="38417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Brace 12"/>
          <p:cNvSpPr/>
          <p:nvPr/>
        </p:nvSpPr>
        <p:spPr bwMode="auto">
          <a:xfrm>
            <a:off x="6858000" y="1828800"/>
            <a:ext cx="304800" cy="1981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5200" y="2514600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coupling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2000" y="5638800"/>
            <a:ext cx="4741666" cy="4497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  <p:bldP spid="13" grpId="0" animBg="1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89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we implement the PAA?</a:t>
            </a:r>
            <a:endParaRPr lang="en-US" b="1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a-posteriori estimate &amp; PAA:</a:t>
            </a:r>
            <a:endParaRPr lang="en-US" dirty="0"/>
          </a:p>
          <a:p>
            <a:endParaRPr lang="en-US" dirty="0"/>
          </a:p>
        </p:txBody>
      </p:sp>
      <p:sp>
        <p:nvSpPr>
          <p:cNvPr id="1068046" name="Rectangle 14"/>
          <p:cNvSpPr>
            <a:spLocks noChangeArrowheads="1"/>
          </p:cNvSpPr>
          <p:nvPr/>
        </p:nvSpPr>
        <p:spPr bwMode="auto">
          <a:xfrm>
            <a:off x="609600" y="411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Solution: Use the a-priori error</a:t>
            </a: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71173" y="2971800"/>
            <a:ext cx="5919610" cy="41247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51303" y="2057400"/>
            <a:ext cx="5116097" cy="430652"/>
          </a:xfrm>
          <a:prstGeom prst="rect">
            <a:avLst/>
          </a:prstGeom>
          <a:noFill/>
          <a:ln/>
          <a:effectLst/>
        </p:spPr>
      </p:pic>
      <p:sp>
        <p:nvSpPr>
          <p:cNvPr id="13" name="Right Brace 12"/>
          <p:cNvSpPr/>
          <p:nvPr/>
        </p:nvSpPr>
        <p:spPr bwMode="auto">
          <a:xfrm>
            <a:off x="6858000" y="1828800"/>
            <a:ext cx="304800" cy="1981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5200" y="2514600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coupling</a:t>
            </a:r>
            <a:endParaRPr lang="en-US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5029200"/>
            <a:ext cx="5997001" cy="43068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5867400"/>
            <a:ext cx="3691759" cy="430687"/>
          </a:xfrm>
          <a:prstGeom prst="rect">
            <a:avLst/>
          </a:prstGeom>
          <a:noFill/>
          <a:ln/>
          <a:effectLst/>
        </p:spPr>
      </p:pic>
      <p:cxnSp>
        <p:nvCxnSpPr>
          <p:cNvPr id="22" name="Straight Connector 21"/>
          <p:cNvCxnSpPr/>
          <p:nvPr/>
        </p:nvCxnSpPr>
        <p:spPr bwMode="auto">
          <a:xfrm>
            <a:off x="5562600" y="5486400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267200" y="6324600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6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284-DDF8-41C9-9AE5-A42B420777CA}" type="slidenum">
              <a:rPr lang="en-US"/>
              <a:pPr/>
              <a:t>9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ARMA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Plant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6394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286000"/>
            <a:ext cx="53768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394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48768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3944" name="Rectangle 8"/>
          <p:cNvSpPr>
            <a:spLocks noChangeArrowheads="1"/>
          </p:cNvSpPr>
          <p:nvPr/>
        </p:nvSpPr>
        <p:spPr bwMode="auto">
          <a:xfrm>
            <a:off x="685800" y="3810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90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we implement the PAA?</a:t>
            </a:r>
            <a:endParaRPr lang="en-US" b="1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1066800"/>
            <a:ext cx="4928505" cy="34237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153" y="1905000"/>
            <a:ext cx="2643859" cy="419957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Multiply by</a:t>
            </a:r>
            <a:endParaRPr lang="en-US" sz="2400" dirty="0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895600"/>
            <a:ext cx="6545464" cy="41976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429000"/>
            <a:ext cx="1768616" cy="507571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90800" y="3429000"/>
            <a:ext cx="1981200" cy="56858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524000" y="4572000"/>
            <a:ext cx="4648377" cy="419782"/>
          </a:xfrm>
          <a:prstGeom prst="rect">
            <a:avLst/>
          </a:prstGeom>
          <a:noFill/>
          <a:ln/>
          <a:effectLst/>
        </p:spPr>
      </p:pic>
      <p:sp>
        <p:nvSpPr>
          <p:cNvPr id="29" name="Content Placeholder 10"/>
          <p:cNvSpPr txBox="1">
            <a:spLocks/>
          </p:cNvSpPr>
          <p:nvPr/>
        </p:nvSpPr>
        <p:spPr bwMode="auto">
          <a:xfrm>
            <a:off x="457200" y="5486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438400" y="5715000"/>
            <a:ext cx="4968676" cy="78564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we implement the PAA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91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62200" y="3048000"/>
            <a:ext cx="5806876" cy="91817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133600" y="1676400"/>
            <a:ext cx="5997001" cy="430687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62200" y="4800600"/>
            <a:ext cx="5919610" cy="4124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92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228600" y="3276600"/>
            <a:ext cx="472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Under the following assumptions: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53" name="Picture 5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1752600"/>
            <a:ext cx="1153742" cy="27442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81854" y="3886200"/>
            <a:ext cx="1401007" cy="302453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419600" y="3886200"/>
            <a:ext cx="920341" cy="329576"/>
          </a:xfrm>
          <a:prstGeom prst="rect">
            <a:avLst/>
          </a:prstGeom>
          <a:noFill/>
          <a:ln/>
          <a:effectLst/>
        </p:spPr>
      </p:pic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562600" y="38100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is anti-</a:t>
            </a:r>
            <a:r>
              <a:rPr lang="en-US" i="0" dirty="0" err="1" smtClean="0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6019800" y="47244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09800" y="4495800"/>
            <a:ext cx="3035483" cy="71457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239000" y="4724400"/>
            <a:ext cx="1374079" cy="302512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847252" y="5562600"/>
            <a:ext cx="2747970" cy="1143103"/>
          </a:xfrm>
          <a:prstGeom prst="rect">
            <a:avLst/>
          </a:prstGeom>
          <a:noFill/>
          <a:ln/>
          <a:effectLst/>
        </p:spPr>
      </p:pic>
      <p:sp>
        <p:nvSpPr>
          <p:cNvPr id="50" name="Right Arrow 49"/>
          <p:cNvSpPr/>
          <p:nvPr/>
        </p:nvSpPr>
        <p:spPr bwMode="auto">
          <a:xfrm>
            <a:off x="5971577" y="59436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629400" y="5943600"/>
            <a:ext cx="2033215" cy="302469"/>
          </a:xfrm>
          <a:prstGeom prst="rect">
            <a:avLst/>
          </a:prstGeom>
          <a:noFill/>
          <a:ln/>
          <a:effectLst/>
        </p:spPr>
      </p:pic>
      <p:sp>
        <p:nvSpPr>
          <p:cNvPr id="57" name="Rectangle 56"/>
          <p:cNvSpPr/>
          <p:nvPr/>
        </p:nvSpPr>
        <p:spPr>
          <a:xfrm>
            <a:off x="381000" y="1143000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We have shown that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228600" y="2209800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Now we will show that</a:t>
            </a:r>
            <a:endParaRPr lang="en-US" sz="2000" dirty="0"/>
          </a:p>
        </p:txBody>
      </p:sp>
      <p:pic>
        <p:nvPicPr>
          <p:cNvPr id="60" name="Picture 5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16986" y="2895600"/>
            <a:ext cx="1291369" cy="274427"/>
          </a:xfrm>
          <a:prstGeom prst="rect">
            <a:avLst/>
          </a:prstGeom>
          <a:noFill/>
          <a:ln/>
          <a:effectLst/>
        </p:spPr>
      </p:pic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228600" y="46482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Since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304800" y="58674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Since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791200" y="838200"/>
            <a:ext cx="3062289" cy="2667000"/>
            <a:chOff x="2013577" y="1193370"/>
            <a:chExt cx="5653089" cy="3958196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013577" y="1193370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3279587" y="3907560"/>
              <a:ext cx="2051316" cy="1096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</a:t>
              </a:r>
            </a:p>
            <a:p>
              <a:r>
                <a:rPr lang="en-US" sz="1400" dirty="0" smtClean="0"/>
                <a:t>Adaptation</a:t>
              </a:r>
            </a:p>
            <a:p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sp>
          <p:nvSpPr>
            <p:cNvPr id="74" name="Down Arrow 73"/>
            <p:cNvSpPr/>
            <p:nvPr/>
          </p:nvSpPr>
          <p:spPr bwMode="auto">
            <a:xfrm>
              <a:off x="3982926" y="3455195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75" name="Picture 7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2576248" y="3455195"/>
              <a:ext cx="1158946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6" name="TextBox 75"/>
            <p:cNvSpPr txBox="1"/>
            <p:nvPr/>
          </p:nvSpPr>
          <p:spPr>
            <a:xfrm>
              <a:off x="3279587" y="2776647"/>
              <a:ext cx="1833761" cy="49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regressor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/>
      <p:bldP spid="40" grpId="0" animBg="1"/>
      <p:bldP spid="50" grpId="0" animBg="1"/>
      <p:bldP spid="58" grpId="0"/>
      <p:bldP spid="62" grpId="0"/>
      <p:bldP spid="6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93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pic>
        <p:nvPicPr>
          <p:cNvPr id="51" name="Picture 5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1828800"/>
            <a:ext cx="1153742" cy="27442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3886200"/>
            <a:ext cx="4191000" cy="662676"/>
          </a:xfrm>
          <a:prstGeom prst="rect">
            <a:avLst/>
          </a:prstGeom>
          <a:noFill/>
          <a:ln/>
          <a:effectLst/>
        </p:spPr>
      </p:pic>
      <p:sp>
        <p:nvSpPr>
          <p:cNvPr id="36" name="Right Arrow 35"/>
          <p:cNvSpPr/>
          <p:nvPr/>
        </p:nvSpPr>
        <p:spPr bwMode="auto">
          <a:xfrm>
            <a:off x="685800" y="48768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524000" y="4800600"/>
            <a:ext cx="6219308" cy="427454"/>
          </a:xfrm>
          <a:prstGeom prst="rect">
            <a:avLst/>
          </a:prstGeom>
          <a:noFill/>
          <a:ln/>
          <a:effectLst/>
        </p:spPr>
      </p:pic>
      <p:sp>
        <p:nvSpPr>
          <p:cNvPr id="46" name="Right Arrow 45"/>
          <p:cNvSpPr/>
          <p:nvPr/>
        </p:nvSpPr>
        <p:spPr bwMode="auto">
          <a:xfrm>
            <a:off x="762000" y="61722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00200" y="6172200"/>
            <a:ext cx="1792871" cy="381000"/>
          </a:xfrm>
          <a:prstGeom prst="rect">
            <a:avLst/>
          </a:prstGeom>
          <a:noFill/>
          <a:ln/>
          <a:effectLst/>
        </p:spPr>
      </p:pic>
      <p:sp>
        <p:nvSpPr>
          <p:cNvPr id="68" name="Rectangle 67"/>
          <p:cNvSpPr/>
          <p:nvPr/>
        </p:nvSpPr>
        <p:spPr>
          <a:xfrm>
            <a:off x="304800" y="1066800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Thus, we know that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>
          <a:xfrm>
            <a:off x="381000" y="3200400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Remember that</a:t>
            </a:r>
            <a:endParaRPr lang="en-US" sz="2000" dirty="0"/>
          </a:p>
        </p:txBody>
      </p:sp>
      <p:pic>
        <p:nvPicPr>
          <p:cNvPr id="73" name="Picture 7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657600" y="5257800"/>
            <a:ext cx="3978716" cy="457201"/>
          </a:xfrm>
          <a:prstGeom prst="rect">
            <a:avLst/>
          </a:prstGeom>
          <a:noFill/>
          <a:ln/>
          <a:effectLst/>
        </p:spPr>
      </p:pic>
      <p:pic>
        <p:nvPicPr>
          <p:cNvPr id="76" name="Picture 7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19400" y="5257800"/>
            <a:ext cx="636366" cy="477573"/>
          </a:xfrm>
          <a:prstGeom prst="rect">
            <a:avLst/>
          </a:prstGeom>
          <a:noFill/>
          <a:ln/>
          <a:effectLst/>
        </p:spPr>
      </p:pic>
      <p:grpSp>
        <p:nvGrpSpPr>
          <p:cNvPr id="83" name="Group 82"/>
          <p:cNvGrpSpPr/>
          <p:nvPr/>
        </p:nvGrpSpPr>
        <p:grpSpPr>
          <a:xfrm>
            <a:off x="5791200" y="838200"/>
            <a:ext cx="3062289" cy="2667000"/>
            <a:chOff x="2013577" y="1193370"/>
            <a:chExt cx="5653089" cy="395819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013577" y="1193370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5" name="TextBox 84"/>
            <p:cNvSpPr txBox="1"/>
            <p:nvPr/>
          </p:nvSpPr>
          <p:spPr>
            <a:xfrm>
              <a:off x="3279587" y="3907560"/>
              <a:ext cx="2051316" cy="1096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</a:t>
              </a:r>
            </a:p>
            <a:p>
              <a:r>
                <a:rPr lang="en-US" sz="1400" dirty="0" smtClean="0"/>
                <a:t>Adaptation</a:t>
              </a:r>
            </a:p>
            <a:p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sp>
          <p:nvSpPr>
            <p:cNvPr id="86" name="Down Arrow 85"/>
            <p:cNvSpPr/>
            <p:nvPr/>
          </p:nvSpPr>
          <p:spPr bwMode="auto">
            <a:xfrm>
              <a:off x="3982926" y="3455195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87" name="Picture 86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576248" y="3455195"/>
              <a:ext cx="1158946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8" name="TextBox 87"/>
            <p:cNvSpPr txBox="1"/>
            <p:nvPr/>
          </p:nvSpPr>
          <p:spPr>
            <a:xfrm>
              <a:off x="3279587" y="2776647"/>
              <a:ext cx="1833761" cy="49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regressor</a:t>
              </a:r>
              <a:endParaRPr lang="en-US" sz="1800" dirty="0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57200" y="2514600"/>
            <a:ext cx="2033215" cy="3024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6" grpId="0" animBg="1"/>
      <p:bldP spid="6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636E-8F08-4E59-83CB-AB3F41B02F6D}" type="slidenum">
              <a:rPr lang="en-US"/>
              <a:pPr/>
              <a:t>94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Stability analysis of Series-parallel ID</a:t>
            </a:r>
            <a:endParaRPr lang="en-US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04800" y="29718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What about the parameter error          ?</a:t>
            </a: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53" name="Picture 5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1752600"/>
            <a:ext cx="1153742" cy="274426"/>
          </a:xfrm>
          <a:prstGeom prst="rect">
            <a:avLst/>
          </a:prstGeom>
          <a:noFill/>
          <a:ln/>
          <a:effectLst/>
        </p:spPr>
      </p:pic>
      <p:sp>
        <p:nvSpPr>
          <p:cNvPr id="57" name="Rectangle 56"/>
          <p:cNvSpPr/>
          <p:nvPr/>
        </p:nvSpPr>
        <p:spPr>
          <a:xfrm>
            <a:off x="381000" y="1143000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We have shown that</a:t>
            </a:r>
            <a:endParaRPr lang="en-US" sz="2000" dirty="0"/>
          </a:p>
        </p:txBody>
      </p:sp>
      <p:pic>
        <p:nvPicPr>
          <p:cNvPr id="60" name="Picture 5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133600" y="1752600"/>
            <a:ext cx="1291369" cy="274427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4267200"/>
            <a:ext cx="3657600" cy="346939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>
          <a:xfrm>
            <a:off x="381000" y="3581400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since</a:t>
            </a:r>
            <a:endParaRPr lang="en-US" dirty="0"/>
          </a:p>
        </p:txBody>
      </p:sp>
      <p:pic>
        <p:nvPicPr>
          <p:cNvPr id="41" name="Picture 4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1000" y="4648200"/>
            <a:ext cx="685800" cy="477573"/>
          </a:xfrm>
          <a:prstGeom prst="rect">
            <a:avLst/>
          </a:prstGeom>
          <a:noFill/>
          <a:ln/>
          <a:effectLst/>
        </p:spPr>
      </p:pic>
      <p:sp>
        <p:nvSpPr>
          <p:cNvPr id="43" name="Right Arrow 42"/>
          <p:cNvSpPr/>
          <p:nvPr/>
        </p:nvSpPr>
        <p:spPr bwMode="auto">
          <a:xfrm>
            <a:off x="5257800" y="43434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66" name="Picture 6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400800" y="4267200"/>
            <a:ext cx="2228813" cy="381002"/>
          </a:xfrm>
          <a:prstGeom prst="rect">
            <a:avLst/>
          </a:prstGeom>
          <a:noFill/>
          <a:ln/>
          <a:effectLst/>
        </p:spPr>
      </p:pic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304800" y="5334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i="0" dirty="0" smtClean="0">
                <a:latin typeface="Helvetica" pitchFamily="34" charset="0"/>
              </a:rPr>
              <a:t>However, this </a:t>
            </a:r>
            <a:r>
              <a:rPr lang="en-US" sz="2200" b="1" i="0" u="sng" dirty="0" smtClean="0">
                <a:latin typeface="Helvetica" pitchFamily="34" charset="0"/>
              </a:rPr>
              <a:t>does not imply </a:t>
            </a:r>
            <a:r>
              <a:rPr lang="en-US" sz="2200" i="0" dirty="0" smtClean="0">
                <a:latin typeface="Helvetica" pitchFamily="34" charset="0"/>
              </a:rPr>
              <a:t>that the parameter error goes to zero</a:t>
            </a:r>
            <a:endParaRPr lang="en-US" sz="22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i="0" dirty="0">
              <a:latin typeface="Helvetica" pitchFamily="34" charset="0"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381000" y="5943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i="0" dirty="0" smtClean="0">
                <a:latin typeface="Helvetica" pitchFamily="34" charset="0"/>
              </a:rPr>
              <a:t>We need to impose another condition on</a:t>
            </a:r>
            <a:r>
              <a:rPr lang="en-US" sz="2200" dirty="0" smtClean="0"/>
              <a:t> u(k)</a:t>
            </a:r>
            <a:r>
              <a:rPr lang="en-US" sz="2200" i="0" dirty="0" smtClean="0"/>
              <a:t> </a:t>
            </a:r>
            <a:r>
              <a:rPr lang="en-US" sz="2200" i="0" dirty="0" smtClean="0">
                <a:latin typeface="Helvetica" pitchFamily="34" charset="0"/>
              </a:rPr>
              <a:t>to guarantee that the parameter error goes to zero.</a:t>
            </a:r>
            <a:r>
              <a:rPr lang="en-US" sz="2200" i="0" dirty="0" smtClean="0"/>
              <a:t> </a:t>
            </a:r>
            <a:r>
              <a:rPr lang="en-US" sz="2200" i="0" dirty="0" smtClean="0">
                <a:latin typeface="+mj-lt"/>
              </a:rPr>
              <a:t>(</a:t>
            </a:r>
            <a:r>
              <a:rPr lang="en-US" sz="2200" b="1" i="0" u="sng" dirty="0" smtClean="0">
                <a:latin typeface="+mj-lt"/>
              </a:rPr>
              <a:t>persistence of excitation</a:t>
            </a:r>
            <a:r>
              <a:rPr lang="en-US" sz="2200" i="0" dirty="0" smtClean="0"/>
              <a:t>)</a:t>
            </a:r>
            <a:endParaRPr lang="en-US" sz="2200" i="0" dirty="0">
              <a:latin typeface="Helvetic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791200" y="838200"/>
            <a:ext cx="3062289" cy="2667000"/>
            <a:chOff x="2013577" y="1193370"/>
            <a:chExt cx="5653089" cy="395819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013577" y="1193370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3279587" y="3907560"/>
              <a:ext cx="2051316" cy="1096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</a:t>
              </a:r>
            </a:p>
            <a:p>
              <a:r>
                <a:rPr lang="en-US" sz="1400" dirty="0" smtClean="0"/>
                <a:t>Adaptation</a:t>
              </a:r>
            </a:p>
            <a:p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sp>
          <p:nvSpPr>
            <p:cNvPr id="61" name="Down Arrow 60"/>
            <p:cNvSpPr/>
            <p:nvPr/>
          </p:nvSpPr>
          <p:spPr bwMode="auto">
            <a:xfrm>
              <a:off x="3982926" y="3455195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62" name="Picture 61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576248" y="3455195"/>
              <a:ext cx="1158946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3" name="TextBox 62"/>
            <p:cNvSpPr txBox="1"/>
            <p:nvPr/>
          </p:nvSpPr>
          <p:spPr>
            <a:xfrm>
              <a:off x="3279587" y="2776647"/>
              <a:ext cx="1833761" cy="49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regressor</a:t>
              </a:r>
              <a:endParaRPr lang="en-US" sz="1800" dirty="0"/>
            </a:p>
          </p:txBody>
        </p:sp>
      </p:grpSp>
      <p:pic>
        <p:nvPicPr>
          <p:cNvPr id="65" name="Picture 6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00600" y="3048000"/>
            <a:ext cx="571941" cy="32292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57200" y="2438400"/>
            <a:ext cx="2033215" cy="3024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43" grpId="0" animBg="1"/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4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y (k) - \hat y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808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M \dot{w} + B w + K x = v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85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M \dot{w} + B w + K x = v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854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dot x = w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07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&amp;\dot{E} = M  \dot{w} w +  K x w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79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= \left [-K x -B w + v \right ] w +  K x w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78"/>
  <p:tag name="PICTUREFILESIZE" val="977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=  - K x w  - B w^2 + w v + K x w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194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336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&amp;\dot{E} = - B  w^2 +  w\, v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638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&amp; w\, v = \dot E + B w^2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39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^2 = E(0)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2"/>
  <p:tag name="PICTUREFILESIZE" val="750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E(t) = \half M w^2(t) + \half K x^2(t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16"/>
  <p:tag name="PICTUREFILESIZE" val="1895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  v \,  d \tau &amp;=&amp;   &#10;E(t) - E(0) + \int_0^t  B w^2(\tau) \, d\tau \\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04"/>
  <p:tag name="PICTUREFILESIZE" val="2174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&amp;\ge&amp; - \gamma_o^2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324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t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20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x(t) | &lt; \delta_1 \left [ | x(0) | + \delta_2 \right 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098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delta_1,\, \delta_2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52"/>
  <p:tag name="PICTUREFILESIZE" val="297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w(t) | &lt; \infty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56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t \to \infty} x(t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722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2 \: {\rm Re} \{ G(j \omega) \}  = G(j\omega) + G^T(-j\omega) \ge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201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y (k) = q^{-d} B(\qin)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7"/>
  <p:tag name="PICTUREFILESIZE" val="1574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\frac{s + 1}{s^2 + 3s + 1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90"/>
  <p:tag name="PICTUREFILESIZE" val="102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2 \: {\rm Re} \{ G(j \omega) \}  = G(j\omega) + G^T(-j\omega) &gt;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200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omega ,\hspace{1em} 0 \le \omega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615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\frac{B(s)}{A(s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24"/>
  <p:tag name="PICTUREFILESIZE" val="1043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{\rm Re} \{ G(j \omega) \}   &gt;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5"/>
  <p:tag name="PICTUREFILESIZE" val="87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omega ,\hspace{1em} 0 \le \omega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615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A^T P + P A &amp;=&amp; -L^T L - \epsilon P\\[.25em]&#10;B^T P  - C &amp;=&amp;   - K^T  L\\[.25em]&#10;D + D^T &amp;=&amp; K^T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2415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14"/>
  <p:tag name="PICTUREFILESIZE" val="99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^T P + P A &amp;=&amp; -Q\\[.25em]&#10;B^T P  &amp;=&amp; C\\[.2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117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mbda_1(x)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24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int_0^t y^T u \,d  \tau &amp;=&amp; V(x(t)) - V(x(0)) + &#10;\int_0^t ( \lambda_1(x) + \lambda_2(x,u) )\,d  \tau \\&#10;&amp; \ge &amp; -\gamma_o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7"/>
  <p:tag name="PICTUREFILESIZE" val="3731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)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98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^2 = V(x(0)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764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mbda_2(x,u) \succeq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67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14"/>
  <p:tag name="PICTUREFILESIZE" val="99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rac{d}{dt} x  &amp;=&amp; A\, x  + B \, u \\[.25em]&#10;v &amp;=&amp; C\, x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75"/>
  <p:tag name="PICTUREFILESIZE" val="1286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^T P + P A &amp;=&amp; -Q\\[.25em]&#10;B^T P  &amp;=&amp; C\\[.2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1176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^T P + P A &amp;=&amp; -Q\\[.25em]&#10;B^T P  &amp;=&amp; C\\[.2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117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-~a_1 \,y(k-1) \cdots -~a_n\, y(k-n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0"/>
  <p:tag name="PICTUREFILESIZE" val="1498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x) = \half{x^T P x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6"/>
  <p:tag name="PICTUREFILESIZE" val="894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2 \, \dot{V}(x) &amp;=&amp; \dot{x}^T P x + x^T P \dot{x} \\[.5em]&#10;&amp;=&amp; (A x + B u)^T P x + x^T P (A x + B u)\\[.5em]&#10;&amp;=&amp;  x^T \left [&#10;\underbrace{ A^T P + PA }_{-Q} \right ] x + 2 u^T &#10;\underbrace{\underbrace{B^T P}_{C} x}_v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5827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u^T v = \dot{V} + \half x^T Q x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1012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mbda_1(x) = \half x^T Q x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957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 &amp;=&amp; C\, x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21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int_0^t u^T v \, d \tau &amp;=&amp; \int_0^t \dot{V} \, d \tau + &#10;\int_0^t \lambda_1(x) \, d \tau \\[.5em]&#10;&amp;=&amp; V(x(t)) - V(x(0)) + \int_0^t \lambda_1(x) \, d \tau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8"/>
  <p:tag name="PICTUREFILESIZE" val="4153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x(k+1) &amp;=&amp; A\, x(k) + B \, u(k)\\[.5em]&#10;v(k) &amp;=&amp; C\, x(k) + D\, u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89"/>
  <p:tag name="PICTUREFILESIZE" val="2741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26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+~  b_o u(k-d) \cdots +~ b_m\, u(k-d-m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40"/>
  <p:tag name="PICTUREFILESIZE" val="1375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^T(j) v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1588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 = 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419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\, f(v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512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^T(j) v(j) = \sum_{j=0}^k  f(v(j))v(j)  \ge 0 &gt; - \gamma^2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00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3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97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 = \phi^T(k) \tilde \theta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022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tilde \theta (k) =  \tilde \theta (k-1) + F\,  \phi(k) 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409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F = F^T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 a_1 &amp; \cdots &amp; a_n  &amp; b_o &amp; \cdots &amp; b_m}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999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k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655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-1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591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tilde{\theta}(-1) \| &lt; 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59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3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sum_{j=0}^k  \phi^T(j) \tilde \theta(j) v(j)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467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 = \phi^T(k) \tilde \theta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022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tilde \theta (k) =  \tilde \theta (k-1) + F\,  \phi(k) 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409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-~a_1 \,y(k-1) \cdots -~a_n\, y(k-n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0"/>
  <p:tag name="PICTUREFILESIZE" val="1498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tilde \theta^T(j) \left [ \phi(j)  v(j)  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1698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3em}}_{F^{-1} &#10;\left [  \tilde \theta (j)  -   \tilde \theta (j-1)  \right ]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861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tilde \theta^T(j) F^{-1} \left [ \tilde \theta(j) -  \tilde \theta(j-1)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983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3"/>
  <p:tag name="PICTUREFILESIZE" val="2204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54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+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0"/>
  <p:tag name="PICTUREFILESIZE" val="1757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-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37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+~  b_o u(k-d) \cdots +~ b_m\, u(k-d-m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40"/>
  <p:tag name="PICTUREFILESIZE" val="1375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+ ~ \half \sum_{j=0}^k   &#10;\left [ \tilde \theta(j) - \tilde \theta(j-1) \right ]^T F^{-1}  &#10;\left [  \tilde \theta(j)&#10;- \tilde \theta (j-1) 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9"/>
  <p:tag name="PICTUREFILESIZE" val="2196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1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393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\ge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1264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frac{1}{2} \tilde{\theta}^T(k) F^{-1} \tilde{\theta}(k) &#10;- \frac{1}{2} \tilde{\theta}^T (-1) F^{-1} \tilde{\theta}(-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5"/>
  <p:tag name="PICTUREFILESIZE" val="2090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\gamma^2_o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354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ge - \gamma^2_o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04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w(k) = \phi^T(k-1) \tilde{\theta}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17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(k-1) = [-y(k-1) \ \cdots \ -y(k-n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4"/>
  <p:tag name="PICTUREFILESIZE" val="1226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ilde{\theta}(k) = \tilde{\theta}(k-1) + F \phi(k-1) v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1572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F = F^T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k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655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-1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591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tilde{\theta}(-1) \| &lt; 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591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33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j=0}^k \phi^T(j-1) \tilde{\theta}(j) v(j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670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-d) \: \cdots \: u(k-d-m)]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114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w(k) = \phi^T(k-1) \tilde{\theta}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172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&#10;\tilde{\theta}(k) = \tilde{\theta}(k-1) + F \phi(k-1) v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1572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sum_{j=0}^k \tilde{\theta}^T(j) [ \phi(j-1) v(j) 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6"/>
  <p:tag name="PICTUREFILESIZE" val="1750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{-1} &#10;\left [  \tilde \theta (j)  -   \tilde \theta (j-1)  \right ]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898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tilde \theta^T(j) F^{-1} \left [ \tilde \theta(j) -  \tilde \theta(j-1)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983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3"/>
  <p:tag name="PICTUREFILESIZE" val="2204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sum_{j=0}^k  \left \{ \tilde \theta^T(j) F^{-1}   \tilde \theta(j) -  &#10;\tilde \theta^T(j) F^{-1} \tilde \theta(j-1)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54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+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0"/>
  <p:tag name="PICTUREFILESIZE" val="1757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- ~ \half \sum_{j=0}^k   \tilde \theta^T(j-1) F^{-1}   \tilde \theta(j-1)  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37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\phi^T(k-1) \, \theta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959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202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+ ~ \half \sum_{j=0}^k   &#10;\left [ \tilde \theta(j) - \tilde \theta(j-1) \right ]^T F^{-1}  &#10;\left [  \tilde \theta(j)&#10;- \tilde \theta (j-1)  \right 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9"/>
  <p:tag name="PICTUREFILESIZE" val="2196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1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393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(j)   v(j)   \ge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1264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 ~ \half \sum_{j=0}^k   \left \{ &#10;\tilde \theta^T(j) F^{-1}   \tilde \theta(j)&#10;- \tilde \theta^T(j-1) F^{-1}   \tilde \theta(j-1)    \right 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653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frac{1}{2} \tilde{\theta}^T(k) F^{-1} \tilde{\theta}(k) &#10;- \frac{1}{2} \tilde{\theta}^T (-1) F^{-1} \tilde{\theta}(-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5"/>
  <p:tag name="PICTUREFILESIZE" val="209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\gamma^2_o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354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ge - \gamma^2_o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04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 a_1 &amp; \cdots &amp; a_n  &amp; b_o &amp; \cdots &amp; b_m}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999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323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^T(j) v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1588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^T(j) v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1588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delta_1,\, \delta_2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52"/>
  <p:tag name="PICTUREFILESIZE" val="297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x(k) \| &lt; \delta_1 \left [ \| x(0) \| + \delta_2 \right 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144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k \to \infty} x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3"/>
  <p:tag name="PICTUREFILESIZE" val="807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(e^{j \omega}) + G^T(e^{-j 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197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mega \in [0,\pi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37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(k-1) = [-y(k-1) \ \cdots \ -y(k-n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4"/>
  <p:tag name="PICTUREFILESIZE" val="1226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(e^{j \omega}) + &#10;G^T(e^{-j 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189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\frac{z}{z + 0.5 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8"/>
  <p:tag name="PICTUREFILESIZE" val="844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0 \le \omega \le \pi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381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\frac{B(z)}{A(z)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1081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{\rm Re} \{ G(e^{j \omega}) \}   &gt; 0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933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omega ,\hspace{1em} 0 \le \omega \le \p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526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-d) \: \cdots \: u(k-d-m)]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114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D + D^T \succ 0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1943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T PB - D - D^T \pre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3"/>
  <p:tag name="PICTUREFILESIZE" val="14846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Rightarrow D + D^T \succ B^T PB \succ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5"/>
  <p:tag name="PICTUREFILESIZE" val="18062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^2 = V(x(0)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764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x,u) \suc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623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)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98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j=0}^k y^T(j) u(j)  &#10;&amp; = V(x(k+1)) - V(x(0)) + \sum_{j=0}^k \lambda_1(x(j),u(j))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79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\theta (k) = \mat{ \hat a_1(k) &amp; \cdots &amp; \hat a_n (k) &amp; \hat b_o (k) &amp; \cdots &amp; \hat b_m(k)}^T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263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geq - \gamma_0^2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12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) &amp; \rightarrow x_k \\&#10;u(k) &amp; \rightarrow u_k \\&#10;y(k) &amp; \rightarrow y_k \\&#10;v(k) &amp; \rightarrow v_k \\&#10;w(k) &amp; \rightarrow w_k&#10;\end{align*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2887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_k) = \half \, x_k^T P x_k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3148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1(x,u)&#10;= - \ \frac{1}{2} \begin{bmatrix} x \\ u \end{bmatrix}^T&#10;\begin{bmatrix}&#10;A^T PA - P &amp;&amp; A^T P B - C^T \\&#10;B^T PA - C &amp;&amp; B^T PB - D - D^T&#10;\end{bmatrix} &#10;\begin{bmatrix} x \\ u \end{bmatrix}&#10;\succ 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809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_{k+1})   - V(x_{k}) =   \half  (Ax_k + Bu_k)^T P (Ax_k + Bu_k) &#10;- \half x_k^TP x_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6"/>
  <p:tag name="PICTUREFILESIZE" val="3240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2} \begin{bmatrix} x_k \\ u_k \end{bmatrix}^T&#10;\begin{bmatrix}&#10;A^T PA - P &amp;&amp; A^T P B  \\&#10;B^T PA &amp;&amp; B^T PB&#10;\end{bmatrix} &#10;\begin{bmatrix} x_k \\ u_k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2525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\begin{align*}&#10;= &#10;\color{red}&#10;\frac{1}{2} \begin{bmatrix} x_k \\ u_k \end{bmatrix}^T&#10;\begin{bmatrix}&#10;A^T PA - P &amp;&amp; A^T PB - C^T  \\&#10;B^T PA - C &amp;&amp; B^T PB - D - D^T &#10;\end{bmatrix} &#10;\begin{bmatrix} x_k \\ u_k \end{bmatrix}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63"/>
  <p:tag name="PICTUREFILESIZE" val="73350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(k-1) = [-y(k-1) \ \cdots \ -y(k-n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4"/>
  <p:tag name="PICTUREFILESIZE" val="1226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$$&#10;+ \&#10;\color{blue} &#10;\frac{1}{2} \left[u_k^T Cx_k + u_k^T Du_k + u_k^T D^T u_k + x_k^T C^T u_k \right]&#10;$$&#10;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429"/>
  <p:tag name="PICTUREFILESIZE" val="512906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\begin{align*}&#10;= &#10;{\color{red} - \lambda_1(x_k,u_k)}&#10;+&#10;\color{blue}&#10;(Cx_k + Du_k)^T u_k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26"/>
  <p:tag name="PICTUREFILESIZE" val="226789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color}&#10;\begin{document}&#10;&#10;\begin{align*}&#10;= &#10;{\color{red} - \lambda_1(x_k,u_k)}&#10;+&#10;\color{blue}&#10;y_k^T u_k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12"/>
  <p:tag name="PICTUREFILESIZE" val="153216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- V(x_k) = - \lambda_1(x_k,u_k) + y_k^T u_k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86"/>
  <p:tag name="PICTUREFILESIZE" val="289727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y_k^T u_k = V(x_{k+1}) - V(x_k) + \lambda_1(x_k,u_k)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21"/>
  <p:tag name="PICTUREFILESIZE" val="316007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j=0}^k y_j^T u_j = V(x_{k+1}) - V(x_0) + \sum_{j=0}^k \lambda_1(x_j,u_j)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42"/>
  <p:tag name="PICTUREFILESIZE" val="749433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_j^T v_j \ge - \gamma_1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1195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begin{bmatrix}&#10;A^T PA - P &amp;&amp; A^T P B - C^T \\&#10;B^T PA - C &amp;&amp; B^T PB - D - D^T&#10;\end{bmatrix} \prec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2303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3103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j=0}^k v_j^T u_j = V(x_{k+1}) - V(x_0) + \sum_{j=0}^k \lambda_1(x_j,u_j) 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42"/>
  <p:tag name="PICTUREFILESIZE" val="74943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-d) \: \cdots \: u(k-d-m)]^T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4"/>
  <p:tag name="PICTUREFILESIZE" val="1114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V(x_k) = \half \, x_k^T P x_k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314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1(x,u)&#10;= - \ \frac{1}{2} \begin{bmatrix} x \\ u \end{bmatrix}^T&#10;\begin{bmatrix}&#10;A^T PA - P &amp;&amp; A^T P B - C^T \\&#10;B^T PA - C &amp;&amp; B^T PB - D - D^T&#10;\end{bmatrix} &#10;\begin{bmatrix} x \\ u \end{bmatrix}&#10;\succ 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3809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v_j^T u_j \le  \gamma_1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152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w_j^T v_j \ge - \gamma_1^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1195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= V(x_0) + \sum_{j=0}^k v_j^T u_j - \sum_{j=0}^k \lambda_1(x_j,u_j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41"/>
  <p:tag name="PICTUREFILESIZE" val="747806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\leq V(x_0) + \gamma_1^2 - \sum_{j=0}^k \lambda_1(x_j,u_j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77"/>
  <p:tag name="PICTUREFILESIZE" val="639190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q V(x_0)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130"/>
  <p:tag name="PICTUREFILESIZE" val="93982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g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"/>
  <p:tag name="PICTUREFILESIZE" val="1930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hat y (k) = \phi^T(k-1) \, \thh(k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10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k) \leq V(x_0)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195"/>
  <p:tag name="PICTUREFILESIZE" val="140919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frac{1}{2} x_k^T P x_k \leq \frac{1}{2} x_0^T P x_0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86"/>
  <p:tag name="PICTUREFILESIZE" val="341973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lambda_{min}(P) \| x_k \|^2 \leq \lambda_{max}(P) \| x_0 \|^2 + 2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14"/>
  <p:tag name="PICTUREFILESIZE" val="298877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| x_k \|^2 \leq \frac{\lambda_{max}(P)}{\lambda_{min}(P) }&#10;\left( \| x_0 \|^2 + \frac{2}{\lambda_{max}(P)} \gamma_1^2 \right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437"/>
  <p:tag name="PICTUREFILESIZE" val="643285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V(x_{k+1}) \leq V(x_0) + \gamma_1^2 - \sum_{j=0}^k \lambda_1(x_j,u_j)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77"/>
  <p:tag name="PICTUREFILESIZE" val="639190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sum_{j=0}^k \lambda_1(x_j,u_j) \leq V(x_0) + \gamma_1^2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20"/>
  <p:tag name="PICTUREFILESIZE" val="542779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lim_{k\rightarrow \infty} \lambda_1(x_k,u_k)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38"/>
  <p:tag name="PICTUREFILESIZE" val="205253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0 \leq 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3"/>
  <p:tag name="PICTUREFILESIZE" val="16667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Rightarrow \quad \lim_{k\rightarrow \infty}x_k = 0, \&#10;\lim_{k\rightarrow \infty} u_k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96"/>
  <p:tag name="PICTUREFILESIZE" val="2469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\theta(t) = &#10;-  &#10;\underbrace{\frac{q}{V}}_{a(q)} \: \theta(t) + &#10;\underbrace{\frac{k q}{V}}_{b(q)} \: u(t-t_d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7"/>
  <p:tag name="PICTUREFILESIZE" val="274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hat y (k) = \phi^T(k-1) \, \thh(k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10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\rightarrow \infty} v_k = &#10;\lim_{k\rightarrow \infty} (Cx_k + Du_k)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313"/>
  <p:tag name="PICTUREFILESIZE" val="269981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\rightarrow \infty}x_k = 0, \\&#10;\lim_{k\rightarrow \infty} u_k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118"/>
  <p:tag name="PICTUREFILESIZE" val="219933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\rightarrow \infty} w_k = &#10;\lim_{k\rightarrow \infty} (-u_k) = 0&#10;\end{align*}&#10;&#10;\end{document}&#10;"/>
  <p:tag name="FILENAME" val="txp_fig"/>
  <p:tag name="FORMAT" val="bmp256"/>
  <p:tag name="RES" val="1200"/>
  <p:tag name="BLEND" val="0"/>
  <p:tag name="TRANSPARENT" val="0"/>
  <p:tag name="TBUG" val="0"/>
  <p:tag name="ALLOWFS" val="0"/>
  <p:tag name="ORIGWIDTH" val="250"/>
  <p:tag name="PICTUREFILESIZE" val="215593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\phi^T(k-1)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169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hat y^o (k) = \phi^T(k-1) \, \thh(k-1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330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+ F \, \phi(k-1) v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1"/>
  <p:tag name="PICTUREFILESIZE" val="1547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hat y (k) = \phi^T(k-1) \, \thh(k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10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e(k) = \phi^T(k-1) \tilde \theta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5"/>
  <p:tag name="PICTUREFILESIZE" val="1163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tilde \theta (k) =  \tilde \theta (k-1) + F\,  \phi(k-1) v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1"/>
  <p:tag name="PICTUREFILESIZE" val="154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sum_{j=0}^k e^T(j) v(j) \ge  - \gamma^2_o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554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v(k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80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572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= &#10;\phi^T(k-1) \left [ \theta - \thh(k) \right 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82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v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899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869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57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v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89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e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86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 (k) = \phi^T(k-1) \, \theta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959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\phi^T(k-1)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169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&#10;\phi^T(k-1) \tht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856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^o(k) = &#10;\phi^T(k-1) \tht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292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\theta}(k)  = \hat{\theta}(k-1) + F \phi(k-1) e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557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(k) = y(k) - \phi^T(k-1) \hat{\theta}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1365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^o(k) = y(k) - \phi^T(k-1) \hat{\theta}(k-1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0"/>
  <p:tag name="PICTUREFILESIZE" val="15717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phi^T(k-1) \tilde{\theta}(k-1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8968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^T(k-1) = \phi_{k-1}^T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826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^T_{k-1}\tht(k)  = \phi^T_{k-1} \tht(k-1) - \phi^T_{k-1}F \, \phi_{k-1}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1"/>
  <p:tag name="PICTUREFILESIZE" val="21828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e(k)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40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e^o(k)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48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h(k)  = \thh(k-1) +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0"/>
  <p:tag name="PICTUREFILESIZE" val="1430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e^o(k)  - \phi^T_{k-1}F \, \phi_{k-1}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9"/>
  <p:tag name="PICTUREFILESIZE" val="1697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\frac{e^o(k)}{1 + \phi^T({k-1})F \, \phi({k-1} 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1931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\frac{e^o(k)}{1 + \phi^T({k-1})F \, \phi({k-1} 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1931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^o(k) = y(k) - \phi^T(k-1) \hat{\theta}(k-1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0"/>
  <p:tag name="PICTUREFILESIZE" val="15717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\theta}(k)  = \hat{\theta}(k-1) + F \phi(k-1) e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557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0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u(k)|   &lt; \infty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580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A(q^{-1}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608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y(k) = \frac{q^{-d} B(q^{-1})}{A(q^{-1})&#10;} u(k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1"/>
  <p:tag name="PICTUREFILESIZE" val="1717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y(k)| 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k-1) = \mat{y(k-1) \\ \vdots \\ u(k-d) \\ \vdots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702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-1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96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^o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09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(k)  = \frac{e^o(k)}{1 + \phi^T({k-1})F \, \phi({k-1} 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1931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  = e(k)  \{1 + \phi^T({k-1})F \, \phi({k-1} )\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7288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^o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8em}}_{&lt; \infty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393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em}}_{\to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2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66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= F^T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-1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963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0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e^o(k)  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 (k) = &#10;\phi^T(k-1) \tht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292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1em}}_{\to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23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\phi^T(k) \tht(k) | \to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9397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3336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-1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963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- F \, \phi(k-1) e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403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\phi^T(k-1)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16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i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25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-1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 template TPT1  env TPENV1  fore 0  back 16777215  eqnno 1"/>
  <p:tag name="FILENAME" val="TP_tmp"/>
  <p:tag name="ORIGWIDTH" val="7"/>
  <p:tag name="PICTUREFILESIZE" val="9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29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v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302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- e 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14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tht(k)  = \tht(k-1) + F \, \phi(k-1) v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1"/>
  <p:tag name="PICTUREFILESIZE" val="1547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\theta}^T(k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90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452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 (k)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498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hat{y}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25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452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s) = C (s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0"/>
  <p:tag name="PICTUREFILESIZE" val="1137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rac{d}{dt} x(t) &amp;=&amp; A\, x(t) + B \, u(t)\\[.5em]&#10;v(t) &amp;=&amp; C\, x(t) + D\, u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259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t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20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26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t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20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gamma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26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^T v\, d\tau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025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1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 = 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41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\, f(v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51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77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int_0^t w   v\, d\tau  = \int_0^t f(v)v \, d\tau \ge 0 &gt;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325"/>
  <p:tag name="PICTUREFILESIZE" val="194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 = f(v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419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\, f(v) \ge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51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3em}}_{\ge 0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97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"/>
  <p:tag name="PICTUREFILESIZE" val="34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t) = \phi^T(t) \tilde \theta(t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970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frac{d}{dt}\tilde \theta (t) =  F\,  \phi(t) v(t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123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F = F^T \succ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38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phi(t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60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0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611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\tht(0) | &lt; 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89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| \phi(t) | &lt; \infty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73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w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83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int_0^t w(\tau)   v(\tau)\, d\tau  =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106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 y 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41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\int_0^t  \phi^T(\tau) \tilde \theta(\tau) v(\tau)  d\tau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37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int_0^t  \tilde \theta^T(\tau)  \left [ \phi (\tau) \tilde  v(\tau)   \right ] d\tau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522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4em}}_{F^{-1} \dot{\tilde \theta}(\tau)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521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w(t) = \phi^T(t) \tilde \theta(t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970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dot{\tilde \theta} (t) =  F\,  \phi(t) v(t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900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half \int_0^t  \frac{d}{d \tau} &#10;\left \{ \tilde \theta^T(\tau)  F^{-1} \tilde \theta(\tau) \right \}  d\tau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4"/>
  <p:tag name="PICTUREFILESIZE" val="180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= \half  &#10;  \tilde \theta^T(t)  F^{-1} \tilde \theta(t)  - \half  &#10;  \tilde \theta^T(0)  F^{-1} \tilde \theta(0)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8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underbrace{\hspace{6em}}_{\gamma^2_o 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389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ge - \gamma^2_o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304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v(t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578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53338</TotalTime>
  <Words>2081</Words>
  <Application>Microsoft Office PowerPoint</Application>
  <PresentationFormat>On-screen Show (4:3)</PresentationFormat>
  <Paragraphs>743</Paragraphs>
  <Slides>94</Slides>
  <Notes>92</Notes>
  <HiddenSlides>34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Default Design</vt:lpstr>
      <vt:lpstr>ME 233 Advanced Control II   Lecture 19  Stability Analysis Using The Hyperstability Theorem</vt:lpstr>
      <vt:lpstr>Adaptive Control </vt:lpstr>
      <vt:lpstr>Example of a system with varying parameters</vt:lpstr>
      <vt:lpstr>Adaptive Control Classification</vt:lpstr>
      <vt:lpstr>Model Reference Adaptive Systems (MRAS)</vt:lpstr>
      <vt:lpstr>Self-Tuning Regulators (STR)</vt:lpstr>
      <vt:lpstr>Identification of a LTI system</vt:lpstr>
      <vt:lpstr>Identification of a LTI system</vt:lpstr>
      <vt:lpstr>Plant ARMA Model</vt:lpstr>
      <vt:lpstr>Unknown plant parameters</vt:lpstr>
      <vt:lpstr>Regressor vector</vt:lpstr>
      <vt:lpstr>Plant ARMA Model</vt:lpstr>
      <vt:lpstr>Plant ARMA Model</vt:lpstr>
      <vt:lpstr>Plant output estimate</vt:lpstr>
      <vt:lpstr>Plant a-posteriori error</vt:lpstr>
      <vt:lpstr>A Parameter Adaptation Algorithm</vt:lpstr>
      <vt:lpstr>Adaptation Dynamics</vt:lpstr>
      <vt:lpstr>Adaptation Dynamics</vt:lpstr>
      <vt:lpstr>Convergence of Adaptive Systems</vt:lpstr>
      <vt:lpstr>Output error Convergence</vt:lpstr>
      <vt:lpstr>Hyperstability</vt:lpstr>
      <vt:lpstr>Hyperstability Theory</vt:lpstr>
      <vt:lpstr>CT  Hyperstability Theory</vt:lpstr>
      <vt:lpstr>CT  Hyperstability Theory</vt:lpstr>
      <vt:lpstr>CT  Hyperstability Theory</vt:lpstr>
      <vt:lpstr>Example: Static P-class NL</vt:lpstr>
      <vt:lpstr>Example: Static P-class NL</vt:lpstr>
      <vt:lpstr>Example: Dynamic P-class block</vt:lpstr>
      <vt:lpstr>Example: Dynamic P-class block</vt:lpstr>
      <vt:lpstr>Example: Passive mechanical system</vt:lpstr>
      <vt:lpstr>Example: Passive mechanical system</vt:lpstr>
      <vt:lpstr>Example: Passive mechanical system</vt:lpstr>
      <vt:lpstr>Example: Passive mechanical system</vt:lpstr>
      <vt:lpstr>Example: Passive mechanical system</vt:lpstr>
      <vt:lpstr>Examples of P-class NL</vt:lpstr>
      <vt:lpstr>Examples of P-class NL</vt:lpstr>
      <vt:lpstr>CT Hyperstability</vt:lpstr>
      <vt:lpstr>CT Asymptotic Hyperstability</vt:lpstr>
      <vt:lpstr>CT Hyperstability Theorems</vt:lpstr>
      <vt:lpstr>CT Positive Real TF</vt:lpstr>
      <vt:lpstr>Strictly Positive Real (SPR) TF</vt:lpstr>
      <vt:lpstr>Strictly Positive Real (SPR) TF</vt:lpstr>
      <vt:lpstr>Kalman Yakubovich Popov Lemma</vt:lpstr>
      <vt:lpstr>Kalman Yakubovich Popov Lemma</vt:lpstr>
      <vt:lpstr>SPR TF implies Possitivity</vt:lpstr>
      <vt:lpstr>SPR TF implies Passivity</vt:lpstr>
      <vt:lpstr>SPR TF implies Passivity</vt:lpstr>
      <vt:lpstr>SPR TF implies Passivity</vt:lpstr>
      <vt:lpstr>DT  Hyperstability Theory</vt:lpstr>
      <vt:lpstr>DT  Hyperstability Theory</vt:lpstr>
      <vt:lpstr>Example: Static nonlinearity: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Example: Dynamic P-class block</vt:lpstr>
      <vt:lpstr>Examples of P-class NL</vt:lpstr>
      <vt:lpstr>DT Hyperstability</vt:lpstr>
      <vt:lpstr>DT Asymptotic Hyperstability</vt:lpstr>
      <vt:lpstr>DT Hyperstability Theorems</vt:lpstr>
      <vt:lpstr>Positive Real TF</vt:lpstr>
      <vt:lpstr>Strictly Positive Real (SPR) TF</vt:lpstr>
      <vt:lpstr>Strictly Positive Real (SPR) TF</vt:lpstr>
      <vt:lpstr>Matrix Inequality Interpretation of SPR</vt:lpstr>
      <vt:lpstr>SPR state-space realization fact</vt:lpstr>
      <vt:lpstr>SPR TF is P-class</vt:lpstr>
      <vt:lpstr>Shorthand notation</vt:lpstr>
      <vt:lpstr>Proof</vt:lpstr>
      <vt:lpstr>Proof</vt:lpstr>
      <vt:lpstr>Proof</vt:lpstr>
      <vt:lpstr>Proof of the sufficiency part of the Asymptotic Hyperstability Theorem - Discrete Time</vt:lpstr>
      <vt:lpstr>Hyperstability</vt:lpstr>
      <vt:lpstr>Slide 76</vt:lpstr>
      <vt:lpstr>Slide 77</vt:lpstr>
      <vt:lpstr>Asymptotic  Hyperstability</vt:lpstr>
      <vt:lpstr>Additional Result</vt:lpstr>
      <vt:lpstr>Stability analysis of Series-parallel ID</vt:lpstr>
      <vt:lpstr>Series-Parallel ID Dynamics (review)</vt:lpstr>
      <vt:lpstr>Series-Parallel ID Dynamics (review)</vt:lpstr>
      <vt:lpstr>Stability analysis of Series-parallel ID</vt:lpstr>
      <vt:lpstr>Stability analysis of Series-parallel ID</vt:lpstr>
      <vt:lpstr>Stability analysis of Series-parallel ID</vt:lpstr>
      <vt:lpstr>Stability analysis of Series-parallel ID</vt:lpstr>
      <vt:lpstr>Stability analysis of Series-parallel ID</vt:lpstr>
      <vt:lpstr>How to we implement the PAA?</vt:lpstr>
      <vt:lpstr>How to we implement the PAA?</vt:lpstr>
      <vt:lpstr>How to we implement the PAA?</vt:lpstr>
      <vt:lpstr>How we implement the PAA</vt:lpstr>
      <vt:lpstr>Stability analysis of Series-parallel ID</vt:lpstr>
      <vt:lpstr>Stability analysis of Series-parallel ID</vt:lpstr>
      <vt:lpstr>Stability analysis of Series-parallel ID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586</cp:revision>
  <dcterms:created xsi:type="dcterms:W3CDTF">2003-05-19T17:57:23Z</dcterms:created>
  <dcterms:modified xsi:type="dcterms:W3CDTF">2012-04-18T22:01:07Z</dcterms:modified>
</cp:coreProperties>
</file>