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notesSlides/notesSlide30.xml" ContentType="application/vnd.openxmlformats-officedocument.presentationml.notesSlide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Override PartName="/ppt/tags/tag215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notesSlides/notesSlide40.xml" ContentType="application/vnd.openxmlformats-officedocument.presentationml.notesSlide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978" r:id="rId3"/>
    <p:sldId id="979" r:id="rId4"/>
    <p:sldId id="840" r:id="rId5"/>
    <p:sldId id="1020" r:id="rId6"/>
    <p:sldId id="1021" r:id="rId7"/>
    <p:sldId id="1028" r:id="rId8"/>
    <p:sldId id="1029" r:id="rId9"/>
    <p:sldId id="1030" r:id="rId10"/>
    <p:sldId id="983" r:id="rId11"/>
    <p:sldId id="1027" r:id="rId12"/>
    <p:sldId id="985" r:id="rId13"/>
    <p:sldId id="1023" r:id="rId14"/>
    <p:sldId id="1026" r:id="rId15"/>
    <p:sldId id="1024" r:id="rId16"/>
    <p:sldId id="1025" r:id="rId17"/>
    <p:sldId id="991" r:id="rId18"/>
    <p:sldId id="996" r:id="rId19"/>
    <p:sldId id="997" r:id="rId20"/>
    <p:sldId id="998" r:id="rId21"/>
    <p:sldId id="992" r:id="rId22"/>
    <p:sldId id="993" r:id="rId23"/>
    <p:sldId id="994" r:id="rId24"/>
    <p:sldId id="995" r:id="rId25"/>
    <p:sldId id="999" r:id="rId26"/>
    <p:sldId id="1003" r:id="rId27"/>
    <p:sldId id="1013" r:id="rId28"/>
    <p:sldId id="1014" r:id="rId29"/>
    <p:sldId id="1001" r:id="rId30"/>
    <p:sldId id="1002" r:id="rId31"/>
    <p:sldId id="1012" r:id="rId32"/>
    <p:sldId id="1015" r:id="rId33"/>
    <p:sldId id="1016" r:id="rId34"/>
    <p:sldId id="1017" r:id="rId35"/>
    <p:sldId id="1032" r:id="rId36"/>
    <p:sldId id="1033" r:id="rId37"/>
    <p:sldId id="1018" r:id="rId38"/>
    <p:sldId id="1006" r:id="rId39"/>
    <p:sldId id="1019" r:id="rId40"/>
    <p:sldId id="1034" r:id="rId41"/>
    <p:sldId id="1035" r:id="rId42"/>
    <p:sldId id="1036" r:id="rId43"/>
    <p:sldId id="1037" r:id="rId44"/>
    <p:sldId id="1038" r:id="rId45"/>
    <p:sldId id="1039" r:id="rId46"/>
    <p:sldId id="1040" r:id="rId47"/>
    <p:sldId id="1042" r:id="rId48"/>
    <p:sldId id="1041" r:id="rId49"/>
    <p:sldId id="1043" r:id="rId50"/>
  </p:sldIdLst>
  <p:sldSz cx="9144000" cy="6858000" type="screen4x3"/>
  <p:notesSz cx="9601200" cy="7315200"/>
  <p:custDataLst>
    <p:tags r:id="rId5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6" autoAdjust="0"/>
  </p:normalViewPr>
  <p:slideViewPr>
    <p:cSldViewPr>
      <p:cViewPr>
        <p:scale>
          <a:sx n="80" d="100"/>
          <a:sy n="80" d="100"/>
        </p:scale>
        <p:origin x="-228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78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fld id="{7409A177-051A-483F-A6A9-83881FB97D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fld id="{F0736AF4-CB08-497A-8A32-69CC6DD56C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6AF4-CB08-497A-8A32-69CC6DD56C9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61333-9C0C-4898-AA8E-F573207367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B0D8A-84DE-4B72-A8D9-8ECE2B7E7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50F70-A57B-4C42-BE7D-BC17A7038A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25883-1424-47A5-B07C-5A8A3B094A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6E982-821D-400D-8E62-08E738E77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A38CF-9EBB-49AA-A9D7-7B3027EAD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2529A-C995-490C-801E-ADA20FB78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2E767-843C-479C-8107-4200D6D676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ED2D9-CBFB-4A1E-AFDC-1F18B05F3B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09F21-B18D-43E7-80A9-3868EF157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820A1-02CD-464A-AFCE-61B5C05E3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C3C5F629-0A66-4015-A071-2C9C01E9EF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46.xml"/><Relationship Id="rId7" Type="http://schemas.openxmlformats.org/officeDocument/2006/relationships/image" Target="../media/image3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42.png"/><Relationship Id="rId3" Type="http://schemas.openxmlformats.org/officeDocument/2006/relationships/tags" Target="../tags/tag50.xml"/><Relationship Id="rId21" Type="http://schemas.openxmlformats.org/officeDocument/2006/relationships/image" Target="../media/image45.png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1.png"/><Relationship Id="rId2" Type="http://schemas.openxmlformats.org/officeDocument/2006/relationships/tags" Target="../tags/tag49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tags" Target="../tags/tag57.xml"/><Relationship Id="rId19" Type="http://schemas.openxmlformats.org/officeDocument/2006/relationships/image" Target="../media/image4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61.xml"/><Relationship Id="rId7" Type="http://schemas.openxmlformats.org/officeDocument/2006/relationships/image" Target="../media/image4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62.xml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4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53.png"/><Relationship Id="rId2" Type="http://schemas.openxmlformats.org/officeDocument/2006/relationships/tags" Target="../tags/tag64.xml"/><Relationship Id="rId16" Type="http://schemas.openxmlformats.org/officeDocument/2006/relationships/image" Target="../media/image56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2.png"/><Relationship Id="rId5" Type="http://schemas.openxmlformats.org/officeDocument/2006/relationships/tags" Target="../tags/tag67.xml"/><Relationship Id="rId15" Type="http://schemas.openxmlformats.org/officeDocument/2006/relationships/image" Target="../media/image55.png"/><Relationship Id="rId10" Type="http://schemas.openxmlformats.org/officeDocument/2006/relationships/image" Target="../media/image52.png"/><Relationship Id="rId4" Type="http://schemas.openxmlformats.org/officeDocument/2006/relationships/tags" Target="../tags/tag66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2.xml"/><Relationship Id="rId7" Type="http://schemas.openxmlformats.org/officeDocument/2006/relationships/image" Target="../media/image58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57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75.xml"/><Relationship Id="rId7" Type="http://schemas.openxmlformats.org/officeDocument/2006/relationships/image" Target="../media/image60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76.xml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9.xml"/><Relationship Id="rId7" Type="http://schemas.openxmlformats.org/officeDocument/2006/relationships/image" Target="../media/image60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6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2.xml"/><Relationship Id="rId7" Type="http://schemas.openxmlformats.org/officeDocument/2006/relationships/image" Target="../media/image64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3.xml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6.xml"/><Relationship Id="rId7" Type="http://schemas.openxmlformats.org/officeDocument/2006/relationships/image" Target="../media/image70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69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89.xml"/><Relationship Id="rId7" Type="http://schemas.openxmlformats.org/officeDocument/2006/relationships/image" Target="../media/image5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7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92.xml"/><Relationship Id="rId7" Type="http://schemas.openxmlformats.org/officeDocument/2006/relationships/image" Target="../media/image60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3.png"/><Relationship Id="rId4" Type="http://schemas.openxmlformats.org/officeDocument/2006/relationships/tags" Target="../tags/tag93.xml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13" Type="http://schemas.openxmlformats.org/officeDocument/2006/relationships/image" Target="../media/image53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73.png"/><Relationship Id="rId5" Type="http://schemas.openxmlformats.org/officeDocument/2006/relationships/tags" Target="../tags/tag98.xml"/><Relationship Id="rId10" Type="http://schemas.openxmlformats.org/officeDocument/2006/relationships/image" Target="../media/image72.png"/><Relationship Id="rId4" Type="http://schemas.openxmlformats.org/officeDocument/2006/relationships/tags" Target="../tags/tag97.xml"/><Relationship Id="rId9" Type="http://schemas.openxmlformats.org/officeDocument/2006/relationships/image" Target="../media/image63.png"/><Relationship Id="rId1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102.xml"/><Relationship Id="rId7" Type="http://schemas.openxmlformats.org/officeDocument/2006/relationships/image" Target="../media/image76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75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05.xml"/><Relationship Id="rId7" Type="http://schemas.openxmlformats.org/officeDocument/2006/relationships/image" Target="../media/image77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78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08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83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110.xml"/><Relationship Id="rId10" Type="http://schemas.openxmlformats.org/officeDocument/2006/relationships/image" Target="../media/image81.png"/><Relationship Id="rId4" Type="http://schemas.openxmlformats.org/officeDocument/2006/relationships/tags" Target="../tags/tag109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tags" Target="../tags/tag113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86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115.xml"/><Relationship Id="rId10" Type="http://schemas.openxmlformats.org/officeDocument/2006/relationships/image" Target="../media/image83.png"/><Relationship Id="rId4" Type="http://schemas.openxmlformats.org/officeDocument/2006/relationships/tags" Target="../tags/tag114.xml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18.xml"/><Relationship Id="rId7" Type="http://schemas.openxmlformats.org/officeDocument/2006/relationships/image" Target="../media/image57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9.png"/><Relationship Id="rId4" Type="http://schemas.openxmlformats.org/officeDocument/2006/relationships/tags" Target="../tags/tag119.xml"/><Relationship Id="rId9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22.xml"/><Relationship Id="rId7" Type="http://schemas.openxmlformats.org/officeDocument/2006/relationships/image" Target="../media/image90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3.png"/><Relationship Id="rId4" Type="http://schemas.openxmlformats.org/officeDocument/2006/relationships/tags" Target="../tags/tag123.xml"/><Relationship Id="rId9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126.xml"/><Relationship Id="rId7" Type="http://schemas.openxmlformats.org/officeDocument/2006/relationships/image" Target="../media/image57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4.png"/><Relationship Id="rId4" Type="http://schemas.openxmlformats.org/officeDocument/2006/relationships/tags" Target="../tags/tag127.xml"/><Relationship Id="rId9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6.png"/><Relationship Id="rId5" Type="http://schemas.openxmlformats.org/officeDocument/2006/relationships/tags" Target="../tags/tag11.xml"/><Relationship Id="rId10" Type="http://schemas.openxmlformats.org/officeDocument/2006/relationships/image" Target="../media/image5.png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tags" Target="../tags/tag130.xml"/><Relationship Id="rId7" Type="http://schemas.openxmlformats.org/officeDocument/2006/relationships/image" Target="../media/image9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8.png"/><Relationship Id="rId4" Type="http://schemas.openxmlformats.org/officeDocument/2006/relationships/tags" Target="../tags/tag131.xml"/><Relationship Id="rId9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34.xml"/><Relationship Id="rId7" Type="http://schemas.openxmlformats.org/officeDocument/2006/relationships/image" Target="../media/image100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99.png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tags" Target="../tags/tag137.xml"/><Relationship Id="rId7" Type="http://schemas.openxmlformats.org/officeDocument/2006/relationships/image" Target="../media/image6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4.png"/><Relationship Id="rId4" Type="http://schemas.openxmlformats.org/officeDocument/2006/relationships/tags" Target="../tags/tag138.xml"/><Relationship Id="rId9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tags" Target="../tags/tag141.xml"/><Relationship Id="rId7" Type="http://schemas.openxmlformats.org/officeDocument/2006/relationships/image" Target="../media/image106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05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44.xml"/><Relationship Id="rId7" Type="http://schemas.openxmlformats.org/officeDocument/2006/relationships/image" Target="../media/image108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1.png"/><Relationship Id="rId4" Type="http://schemas.openxmlformats.org/officeDocument/2006/relationships/tags" Target="../tags/tag145.xml"/><Relationship Id="rId9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tags" Target="../tags/tag148.xml"/><Relationship Id="rId7" Type="http://schemas.openxmlformats.org/officeDocument/2006/relationships/image" Target="../media/image112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2.png"/><Relationship Id="rId4" Type="http://schemas.openxmlformats.org/officeDocument/2006/relationships/tags" Target="../tags/tag149.xml"/><Relationship Id="rId9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tags" Target="../tags/tag152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86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154.xml"/><Relationship Id="rId10" Type="http://schemas.openxmlformats.org/officeDocument/2006/relationships/image" Target="../media/image112.png"/><Relationship Id="rId4" Type="http://schemas.openxmlformats.org/officeDocument/2006/relationships/tags" Target="../tags/tag153.xml"/><Relationship Id="rId9" Type="http://schemas.openxmlformats.org/officeDocument/2006/relationships/image" Target="../media/image1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57.xml"/><Relationship Id="rId7" Type="http://schemas.openxmlformats.org/officeDocument/2006/relationships/image" Target="../media/image117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16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13" Type="http://schemas.openxmlformats.org/officeDocument/2006/relationships/image" Target="../media/image123.png"/><Relationship Id="rId3" Type="http://schemas.openxmlformats.org/officeDocument/2006/relationships/tags" Target="../tags/tag16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2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image" Target="../media/image121.png"/><Relationship Id="rId5" Type="http://schemas.openxmlformats.org/officeDocument/2006/relationships/tags" Target="../tags/tag162.xml"/><Relationship Id="rId10" Type="http://schemas.openxmlformats.org/officeDocument/2006/relationships/image" Target="../media/image120.png"/><Relationship Id="rId4" Type="http://schemas.openxmlformats.org/officeDocument/2006/relationships/tags" Target="../tags/tag161.xml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tags" Target="../tags/tag166.xml"/><Relationship Id="rId7" Type="http://schemas.openxmlformats.org/officeDocument/2006/relationships/notesSlide" Target="../notesSlides/notesSlide38.xml"/><Relationship Id="rId12" Type="http://schemas.openxmlformats.org/officeDocument/2006/relationships/image" Target="../media/image125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1.png"/><Relationship Id="rId5" Type="http://schemas.openxmlformats.org/officeDocument/2006/relationships/tags" Target="../tags/tag168.xml"/><Relationship Id="rId10" Type="http://schemas.openxmlformats.org/officeDocument/2006/relationships/image" Target="../media/image120.png"/><Relationship Id="rId4" Type="http://schemas.openxmlformats.org/officeDocument/2006/relationships/tags" Target="../tags/tag167.xml"/><Relationship Id="rId9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71.xml"/><Relationship Id="rId7" Type="http://schemas.openxmlformats.org/officeDocument/2006/relationships/notesSlide" Target="../notesSlides/notesSlide39.xml"/><Relationship Id="rId12" Type="http://schemas.openxmlformats.org/officeDocument/2006/relationships/image" Target="../media/image82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7.png"/><Relationship Id="rId5" Type="http://schemas.openxmlformats.org/officeDocument/2006/relationships/tags" Target="../tags/tag173.xml"/><Relationship Id="rId10" Type="http://schemas.openxmlformats.org/officeDocument/2006/relationships/image" Target="../media/image125.png"/><Relationship Id="rId4" Type="http://schemas.openxmlformats.org/officeDocument/2006/relationships/tags" Target="../tags/tag172.xml"/><Relationship Id="rId9" Type="http://schemas.openxmlformats.org/officeDocument/2006/relationships/image" Target="../media/image1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176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81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9.png"/><Relationship Id="rId5" Type="http://schemas.openxmlformats.org/officeDocument/2006/relationships/tags" Target="../tags/tag178.xml"/><Relationship Id="rId10" Type="http://schemas.openxmlformats.org/officeDocument/2006/relationships/image" Target="../media/image128.png"/><Relationship Id="rId4" Type="http://schemas.openxmlformats.org/officeDocument/2006/relationships/tags" Target="../tags/tag177.xml"/><Relationship Id="rId9" Type="http://schemas.openxmlformats.org/officeDocument/2006/relationships/image" Target="../media/image1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tags" Target="../tags/tag181.xml"/><Relationship Id="rId7" Type="http://schemas.openxmlformats.org/officeDocument/2006/relationships/image" Target="../media/image130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4.png"/><Relationship Id="rId5" Type="http://schemas.openxmlformats.org/officeDocument/2006/relationships/tags" Target="../tags/tag183.xml"/><Relationship Id="rId10" Type="http://schemas.openxmlformats.org/officeDocument/2006/relationships/image" Target="../media/image133.png"/><Relationship Id="rId4" Type="http://schemas.openxmlformats.org/officeDocument/2006/relationships/tags" Target="../tags/tag182.xml"/><Relationship Id="rId9" Type="http://schemas.openxmlformats.org/officeDocument/2006/relationships/image" Target="../media/image1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8.pn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137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36.png"/><Relationship Id="rId5" Type="http://schemas.openxmlformats.org/officeDocument/2006/relationships/tags" Target="../tags/tag188.xml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tags" Target="../tags/tag187.xml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tags" Target="../tags/tag19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5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image" Target="../media/image144.png"/><Relationship Id="rId5" Type="http://schemas.openxmlformats.org/officeDocument/2006/relationships/tags" Target="../tags/tag195.xml"/><Relationship Id="rId10" Type="http://schemas.openxmlformats.org/officeDocument/2006/relationships/image" Target="../media/image143.png"/><Relationship Id="rId4" Type="http://schemas.openxmlformats.org/officeDocument/2006/relationships/tags" Target="../tags/tag194.xml"/><Relationship Id="rId9" Type="http://schemas.openxmlformats.org/officeDocument/2006/relationships/image" Target="../media/image14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199.xml"/><Relationship Id="rId7" Type="http://schemas.openxmlformats.org/officeDocument/2006/relationships/image" Target="../media/image147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1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0.xml"/><Relationship Id="rId9" Type="http://schemas.openxmlformats.org/officeDocument/2006/relationships/image" Target="../media/image1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tags" Target="../tags/tag202.xml"/><Relationship Id="rId16" Type="http://schemas.openxmlformats.org/officeDocument/2006/relationships/image" Target="../media/image155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150.png"/><Relationship Id="rId5" Type="http://schemas.openxmlformats.org/officeDocument/2006/relationships/tags" Target="../tags/tag205.xml"/><Relationship Id="rId15" Type="http://schemas.openxmlformats.org/officeDocument/2006/relationships/image" Target="../media/image154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62.png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12" Type="http://schemas.openxmlformats.org/officeDocument/2006/relationships/image" Target="../media/image161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image" Target="../media/image160.png"/><Relationship Id="rId5" Type="http://schemas.openxmlformats.org/officeDocument/2006/relationships/tags" Target="../tags/tag214.xml"/><Relationship Id="rId1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tags" Target="../tags/tag213.xml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tags" Target="../tags/tag219.xml"/><Relationship Id="rId7" Type="http://schemas.openxmlformats.org/officeDocument/2006/relationships/image" Target="../media/image164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15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Relationship Id="rId9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24.xml"/><Relationship Id="rId10" Type="http://schemas.openxmlformats.org/officeDocument/2006/relationships/image" Target="../media/image16.png"/><Relationship Id="rId4" Type="http://schemas.openxmlformats.org/officeDocument/2006/relationships/tags" Target="../tags/tag23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2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9.xml"/><Relationship Id="rId10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27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5.png"/><Relationship Id="rId5" Type="http://schemas.openxmlformats.org/officeDocument/2006/relationships/tags" Target="../tags/tag34.xml"/><Relationship Id="rId10" Type="http://schemas.openxmlformats.org/officeDocument/2006/relationships/image" Target="../media/image24.png"/><Relationship Id="rId4" Type="http://schemas.openxmlformats.org/officeDocument/2006/relationships/tags" Target="../tags/tag33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2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0.png"/><Relationship Id="rId5" Type="http://schemas.openxmlformats.org/officeDocument/2006/relationships/tags" Target="../tags/tag40.xml"/><Relationship Id="rId10" Type="http://schemas.openxmlformats.org/officeDocument/2006/relationships/image" Target="../media/image29.png"/><Relationship Id="rId4" Type="http://schemas.openxmlformats.org/officeDocument/2006/relationships/tags" Target="../tags/tag39.xml"/><Relationship Id="rId9" Type="http://schemas.openxmlformats.org/officeDocument/2006/relationships/image" Target="../media/image28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38BD-4C22-4C74-8667-893BF606E9E8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</a:t>
            </a:r>
            <a:r>
              <a:rPr lang="en-US"/>
              <a:t>233 </a:t>
            </a:r>
            <a:r>
              <a:rPr lang="en-US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/>
              <a:t>Lecture </a:t>
            </a:r>
            <a:r>
              <a:rPr lang="en-US" smtClean="0"/>
              <a:t>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Least Squares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Parameter Estimation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EX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914400" y="4343400"/>
            <a:ext cx="7608630" cy="1095790"/>
          </a:xfrm>
          <a:prstGeom prst="rect">
            <a:avLst/>
          </a:prstGeom>
          <a:noFill/>
          <a:ln/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DBFA-B4FC-4A80-AB80-65CE33C2093F}" type="slidenum">
              <a:rPr lang="en-US"/>
              <a:pPr/>
              <a:t>10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Least </a:t>
            </a:r>
            <a:r>
              <a:rPr lang="en-US" dirty="0"/>
              <a:t>Squares Estimation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The solution of the normal equation</a:t>
            </a:r>
          </a:p>
        </p:txBody>
      </p:sp>
      <p:sp>
        <p:nvSpPr>
          <p:cNvPr id="990213" name="Rectangle 5"/>
          <p:cNvSpPr>
            <a:spLocks noChangeArrowheads="1"/>
          </p:cNvSpPr>
          <p:nvPr/>
        </p:nvSpPr>
        <p:spPr bwMode="auto">
          <a:xfrm>
            <a:off x="381000" y="3429000"/>
            <a:ext cx="81534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Is given by:</a:t>
            </a: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990224" name="Text Box 16"/>
          <p:cNvSpPr txBox="1">
            <a:spLocks noChangeArrowheads="1"/>
          </p:cNvSpPr>
          <p:nvPr/>
        </p:nvSpPr>
        <p:spPr bwMode="auto">
          <a:xfrm>
            <a:off x="5029200" y="6019800"/>
            <a:ext cx="2350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Pseudoinverse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38200" y="1981200"/>
            <a:ext cx="7302027" cy="999072"/>
          </a:xfrm>
          <a:prstGeom prst="rect">
            <a:avLst/>
          </a:prstGeom>
          <a:noFill/>
          <a:ln/>
          <a:effectLst/>
        </p:spPr>
      </p:pic>
      <p:cxnSp>
        <p:nvCxnSpPr>
          <p:cNvPr id="16" name="Straight Arrow Connector 15"/>
          <p:cNvCxnSpPr/>
          <p:nvPr/>
        </p:nvCxnSpPr>
        <p:spPr bwMode="auto">
          <a:xfrm rot="5400000" flipH="1" flipV="1">
            <a:off x="5257800" y="5334000"/>
            <a:ext cx="1219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Moore-Penrose </a:t>
            </a:r>
            <a:r>
              <a:rPr lang="en-US" dirty="0" err="1" smtClean="0"/>
              <a:t>pseudoinverse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A</a:t>
            </a:r>
            <a:r>
              <a:rPr lang="en-US" sz="2400" dirty="0" smtClean="0"/>
              <a:t> have the singular value decomposition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Then the Moore-Penrose </a:t>
            </a:r>
            <a:r>
              <a:rPr lang="en-US" sz="2400" dirty="0" err="1" smtClean="0"/>
              <a:t>pseudoinverse</a:t>
            </a:r>
            <a:r>
              <a:rPr lang="en-US" sz="2400" dirty="0" smtClean="0"/>
              <a:t> of </a:t>
            </a:r>
            <a:r>
              <a:rPr lang="en-US" sz="2400" i="1" dirty="0" smtClean="0"/>
              <a:t>A</a:t>
            </a:r>
            <a:r>
              <a:rPr lang="en-US" sz="2400" dirty="0" smtClean="0"/>
              <a:t> is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" name="Picture 3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114883" y="2514600"/>
            <a:ext cx="4736161" cy="993528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0800000" flipV="1">
            <a:off x="3810000" y="2209800"/>
            <a:ext cx="4572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6096000" y="2133600"/>
            <a:ext cx="3048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886200" y="1676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>
                <a:latin typeface="+mj-lt"/>
              </a:rPr>
              <a:t>orthogonal matrices</a:t>
            </a:r>
            <a:endParaRPr lang="en-US" i="0" dirty="0">
              <a:latin typeface="+mj-lt"/>
            </a:endParaRPr>
          </a:p>
        </p:txBody>
      </p:sp>
      <p:pic>
        <p:nvPicPr>
          <p:cNvPr id="23" name="Picture 2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524000" y="3657600"/>
            <a:ext cx="3276599" cy="332351"/>
          </a:xfrm>
          <a:prstGeom prst="rect">
            <a:avLst/>
          </a:prstGeom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867400" y="3657600"/>
            <a:ext cx="2727399" cy="316350"/>
          </a:xfrm>
          <a:prstGeom prst="rect">
            <a:avLst/>
          </a:prstGeom>
          <a:noFill/>
          <a:ln/>
          <a:effectLst/>
        </p:spPr>
      </p:pic>
      <p:sp>
        <p:nvSpPr>
          <p:cNvPr id="13" name="TextBox 12"/>
          <p:cNvSpPr txBox="1"/>
          <p:nvPr/>
        </p:nvSpPr>
        <p:spPr>
          <a:xfrm>
            <a:off x="990600" y="6019800"/>
            <a:ext cx="319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In MATLAB: </a:t>
            </a:r>
            <a:r>
              <a:rPr lang="en-US" i="0" dirty="0" err="1" smtClean="0">
                <a:latin typeface="Courier New" pitchFamily="49" charset="0"/>
                <a:cs typeface="Courier New" pitchFamily="49" charset="0"/>
              </a:rPr>
              <a:t>pinv</a:t>
            </a:r>
            <a:r>
              <a:rPr lang="en-US" i="0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pic>
        <p:nvPicPr>
          <p:cNvPr id="32" name="Picture 3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133600" y="4721464"/>
            <a:ext cx="5271360" cy="99353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FB1E-AAB2-49F2-A1DC-795D3574EA3C}" type="slidenum">
              <a:rPr lang="en-US"/>
              <a:pPr/>
              <a:t>12</a:t>
            </a:fld>
            <a:endParaRPr lang="en-US"/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Moore-Penrose </a:t>
            </a:r>
            <a:r>
              <a:rPr lang="en-US" dirty="0" err="1" smtClean="0"/>
              <a:t>pseudoinverse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Let                          and             be its </a:t>
            </a:r>
            <a:r>
              <a:rPr lang="en-US" dirty="0" smtClean="0"/>
              <a:t>Moore-Penrose </a:t>
            </a:r>
            <a:r>
              <a:rPr lang="en-US" dirty="0" err="1" smtClean="0"/>
              <a:t>pseudoinverse</a:t>
            </a:r>
            <a:endParaRPr lang="en-US" dirty="0"/>
          </a:p>
        </p:txBody>
      </p:sp>
      <p:sp>
        <p:nvSpPr>
          <p:cNvPr id="992260" name="Rectangle 4"/>
          <p:cNvSpPr>
            <a:spLocks noChangeArrowheads="1"/>
          </p:cNvSpPr>
          <p:nvPr/>
        </p:nvSpPr>
        <p:spPr bwMode="auto">
          <a:xfrm>
            <a:off x="381000" y="2133600"/>
            <a:ext cx="815340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             has the dimension of             and satisfies: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40000"/>
              </a:lnSpc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</a:t>
            </a:r>
          </a:p>
          <a:p>
            <a:pPr>
              <a:lnSpc>
                <a:spcPct val="5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992283" name="Rectangle 27"/>
          <p:cNvSpPr>
            <a:spLocks noChangeArrowheads="1"/>
          </p:cNvSpPr>
          <p:nvPr/>
        </p:nvSpPr>
        <p:spPr bwMode="auto">
          <a:xfrm>
            <a:off x="457200" y="5486400"/>
            <a:ext cx="319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In this case,  since      </a:t>
            </a:r>
          </a:p>
        </p:txBody>
      </p:sp>
      <p:sp>
        <p:nvSpPr>
          <p:cNvPr id="992293" name="Rectangle 37"/>
          <p:cNvSpPr>
            <a:spLocks noChangeArrowheads="1"/>
          </p:cNvSpPr>
          <p:nvPr/>
        </p:nvSpPr>
        <p:spPr bwMode="auto">
          <a:xfrm>
            <a:off x="5867400" y="5257800"/>
            <a:ext cx="28956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2296" name="Rectangle 40"/>
          <p:cNvSpPr>
            <a:spLocks noChangeArrowheads="1"/>
          </p:cNvSpPr>
          <p:nvPr/>
        </p:nvSpPr>
        <p:spPr bwMode="auto">
          <a:xfrm>
            <a:off x="2209800" y="4648200"/>
            <a:ext cx="699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and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992297" name="Picture 4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35100" y="1060450"/>
            <a:ext cx="18954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299" name="Picture 4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486400" y="2057400"/>
            <a:ext cx="53657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3" name="Picture 4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276600" y="5486400"/>
            <a:ext cx="17446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5" name="Picture 4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02363" y="5649913"/>
            <a:ext cx="2035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6" name="Picture 5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572000" y="9906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7" name="Picture 5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447800" y="2057400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8" name="Picture 5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254125" y="2987675"/>
            <a:ext cx="1963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09" name="Picture 53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025525" y="3749675"/>
            <a:ext cx="2216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2310" name="Picture 54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066800" y="4572000"/>
            <a:ext cx="7270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33400" y="6096000"/>
            <a:ext cx="3743373" cy="457200"/>
          </a:xfrm>
          <a:prstGeom prst="rect">
            <a:avLst/>
          </a:prstGeom>
          <a:noFill/>
          <a:ln/>
          <a:effectLst/>
        </p:spPr>
      </p:pic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3886200" y="4648200"/>
            <a:ext cx="20345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are </a:t>
            </a:r>
            <a:r>
              <a:rPr lang="en-US" i="0" dirty="0" err="1">
                <a:latin typeface="Helvetica" pitchFamily="34" charset="0"/>
              </a:rPr>
              <a:t>Hermitian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3057375" y="4572000"/>
            <a:ext cx="708325" cy="38229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00" y="4495800"/>
            <a:ext cx="7705687" cy="1080363"/>
          </a:xfrm>
          <a:prstGeom prst="rect">
            <a:avLst/>
          </a:prstGeom>
          <a:noFill/>
          <a:ln/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DBFA-B4FC-4A80-AB80-65CE33C2093F}" type="slidenum">
              <a:rPr lang="en-US"/>
              <a:pPr/>
              <a:t>13</a:t>
            </a:fld>
            <a:endParaRPr 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Least </a:t>
            </a:r>
            <a:r>
              <a:rPr lang="en-US" dirty="0"/>
              <a:t>Squares Estimation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8486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Assume that we have collected sufficient data</a:t>
            </a:r>
          </a:p>
          <a:p>
            <a:pPr>
              <a:buFontTx/>
              <a:buNone/>
            </a:pPr>
            <a:r>
              <a:rPr lang="en-US" dirty="0" smtClean="0"/>
              <a:t>and the data has sufficient  richness so that</a:t>
            </a:r>
            <a:endParaRPr lang="en-US" dirty="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81000" y="2514600"/>
            <a:ext cx="2666915" cy="765257"/>
          </a:xfrm>
          <a:prstGeom prst="rect">
            <a:avLst/>
          </a:prstGeom>
          <a:noFill/>
          <a:ln/>
          <a:effectLst/>
        </p:spPr>
      </p:pic>
      <p:sp>
        <p:nvSpPr>
          <p:cNvPr id="15" name="Rectangle 14"/>
          <p:cNvSpPr/>
          <p:nvPr/>
        </p:nvSpPr>
        <p:spPr>
          <a:xfrm>
            <a:off x="304800" y="33528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has full rank</a:t>
            </a:r>
            <a:r>
              <a:rPr lang="en-US" sz="2800" dirty="0" smtClean="0"/>
              <a:t>. 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228600" y="3886200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Then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,</a:t>
            </a:r>
            <a:endParaRPr lang="en-US" dirty="0" smtClean="0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352800" y="2743200"/>
            <a:ext cx="5343322" cy="249980"/>
          </a:xfrm>
          <a:prstGeom prst="rect">
            <a:avLst/>
          </a:prstGeom>
          <a:noFill/>
          <a:ln/>
          <a:effectLst/>
        </p:spPr>
      </p:pic>
      <p:sp>
        <p:nvSpPr>
          <p:cNvPr id="10" name="Right Brace 9"/>
          <p:cNvSpPr/>
          <p:nvPr/>
        </p:nvSpPr>
        <p:spPr bwMode="auto">
          <a:xfrm rot="5400000">
            <a:off x="3695700" y="3771900"/>
            <a:ext cx="304800" cy="40386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038600" y="6019800"/>
            <a:ext cx="781951" cy="34718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14AE-FF38-45B4-80F4-1AECA76F3FB9}" type="slidenum">
              <a:rPr lang="en-US"/>
              <a:pPr/>
              <a:t>14</a:t>
            </a:fld>
            <a:endParaRPr 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</a:t>
            </a:r>
            <a:r>
              <a:rPr lang="en-US" dirty="0" smtClean="0"/>
              <a:t>(RLS)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2296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 Assume that we have collected </a:t>
            </a:r>
            <a:r>
              <a:rPr lang="en-US" sz="2400" i="1" dirty="0">
                <a:latin typeface="Century Schoolbook" pitchFamily="18" charset="0"/>
              </a:rPr>
              <a:t>k-1</a:t>
            </a:r>
            <a:r>
              <a:rPr lang="en-US" sz="2400" dirty="0"/>
              <a:t> sets of </a:t>
            </a:r>
            <a:r>
              <a:rPr lang="en-US" sz="2400" dirty="0" smtClean="0"/>
              <a:t>data and have computed                   using </a:t>
            </a:r>
            <a:endParaRPr lang="en-US" sz="2400" dirty="0"/>
          </a:p>
        </p:txBody>
      </p:sp>
      <p:sp>
        <p:nvSpPr>
          <p:cNvPr id="998404" name="Rectangle 4"/>
          <p:cNvSpPr>
            <a:spLocks noChangeArrowheads="1"/>
          </p:cNvSpPr>
          <p:nvPr/>
        </p:nvSpPr>
        <p:spPr bwMode="auto">
          <a:xfrm>
            <a:off x="381000" y="3505200"/>
            <a:ext cx="815340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Then, given  a new set of data:  </a:t>
            </a:r>
            <a:endParaRPr lang="en-US" i="0" dirty="0" smtClean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We want to </a:t>
            </a:r>
            <a:r>
              <a:rPr lang="en-US" i="0" dirty="0" smtClean="0">
                <a:latin typeface="Helvetica" pitchFamily="34" charset="0"/>
              </a:rPr>
              <a:t>find               in a recursive fashion:</a:t>
            </a:r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98418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95412" y="1828800"/>
            <a:ext cx="6148388" cy="79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841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54663" y="3502025"/>
            <a:ext cx="7270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8420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89750" y="3502025"/>
            <a:ext cx="14351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842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43000" y="5867400"/>
            <a:ext cx="611663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19400" y="4648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1447800"/>
            <a:ext cx="1219200" cy="348751"/>
          </a:xfrm>
          <a:prstGeom prst="rect">
            <a:avLst/>
          </a:prstGeom>
          <a:noFill/>
          <a:ln/>
          <a:effectLst/>
        </p:spPr>
      </p:pic>
      <p:sp>
        <p:nvSpPr>
          <p:cNvPr id="13" name="Right Brace 12"/>
          <p:cNvSpPr/>
          <p:nvPr/>
        </p:nvSpPr>
        <p:spPr bwMode="auto">
          <a:xfrm rot="5400000">
            <a:off x="4062412" y="1295400"/>
            <a:ext cx="304800" cy="30480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690812" y="2895600"/>
            <a:ext cx="1441920" cy="3471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13FA-FFFB-4B90-8A3B-3F1076463E74}" type="slidenum">
              <a:rPr lang="en-US"/>
              <a:pPr/>
              <a:t>15</a:t>
            </a:fld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924800" cy="2819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Define the </a:t>
            </a:r>
            <a:r>
              <a:rPr lang="en-US" b="1" i="1" dirty="0"/>
              <a:t>a-priori</a:t>
            </a:r>
            <a:r>
              <a:rPr lang="en-US" dirty="0"/>
              <a:t> output estimate: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and the </a:t>
            </a:r>
            <a:r>
              <a:rPr lang="en-US" b="1" i="1" dirty="0"/>
              <a:t>a-priori</a:t>
            </a:r>
            <a:r>
              <a:rPr lang="en-US" dirty="0"/>
              <a:t> output estimation error:</a:t>
            </a: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381000" y="3886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 RLS algorithm  is given by:</a:t>
            </a:r>
          </a:p>
        </p:txBody>
      </p:sp>
      <p:sp>
        <p:nvSpPr>
          <p:cNvPr id="1006600" name="Rectangle 8"/>
          <p:cNvSpPr>
            <a:spLocks noChangeArrowheads="1"/>
          </p:cNvSpPr>
          <p:nvPr/>
        </p:nvSpPr>
        <p:spPr bwMode="auto">
          <a:xfrm>
            <a:off x="457200" y="4572000"/>
            <a:ext cx="83058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660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124200"/>
            <a:ext cx="52514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1828800"/>
            <a:ext cx="41560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4953000"/>
            <a:ext cx="7086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7200" y="6019800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where </a:t>
            </a:r>
            <a:r>
              <a:rPr lang="en-US" dirty="0" smtClean="0">
                <a:latin typeface="+mj-lt"/>
              </a:rPr>
              <a:t>F(k)</a:t>
            </a:r>
            <a:r>
              <a:rPr lang="en-US" i="0" dirty="0" smtClean="0">
                <a:latin typeface="+mj-lt"/>
              </a:rPr>
              <a:t> has the recursive relationship on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6" grpId="0"/>
      <p:bldP spid="100660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9267-DF98-4C2F-BEB4-366D8214579C}" type="slidenum">
              <a:rPr lang="en-US"/>
              <a:pPr/>
              <a:t>16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</a:t>
            </a:r>
            <a:r>
              <a:rPr lang="en-US" dirty="0" smtClean="0"/>
              <a:t>Gain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The RLS gain              is defined by  </a:t>
            </a:r>
            <a:endParaRPr lang="en-US" sz="2400" dirty="0"/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533400" y="25908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Therefore,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0004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1066800"/>
            <a:ext cx="7826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0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1600200"/>
            <a:ext cx="5289550" cy="93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1" name="Rectangle 13"/>
          <p:cNvSpPr>
            <a:spLocks noChangeArrowheads="1"/>
          </p:cNvSpPr>
          <p:nvPr/>
        </p:nvSpPr>
        <p:spPr bwMode="auto">
          <a:xfrm>
            <a:off x="457200" y="4343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Using the matrix inversion lemma, we obtain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100046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562600"/>
            <a:ext cx="8001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4" name="Rectangle 16"/>
          <p:cNvSpPr>
            <a:spLocks noChangeArrowheads="1"/>
          </p:cNvSpPr>
          <p:nvPr/>
        </p:nvSpPr>
        <p:spPr bwMode="auto">
          <a:xfrm>
            <a:off x="381000" y="5181600"/>
            <a:ext cx="85344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04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3276600"/>
            <a:ext cx="8329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2" grpId="0"/>
      <p:bldP spid="1000461" grpId="0"/>
      <p:bldP spid="10004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4C83-13B7-4CA7-BB46-34220EAAF8DA}" type="slidenum">
              <a:rPr lang="en-US"/>
              <a:pPr/>
              <a:t>17</a:t>
            </a:fld>
            <a:endParaRPr lang="en-US"/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</a:t>
            </a:r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Define the least squares gain matrix</a:t>
            </a:r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457200" y="49530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999429" name="Rectangle 5"/>
          <p:cNvSpPr>
            <a:spLocks noChangeArrowheads="1"/>
          </p:cNvSpPr>
          <p:nvPr/>
        </p:nvSpPr>
        <p:spPr bwMode="auto">
          <a:xfrm>
            <a:off x="685800" y="1752600"/>
            <a:ext cx="7924800" cy="2743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99437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3313" y="5499100"/>
            <a:ext cx="4778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9439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1143000"/>
            <a:ext cx="7826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944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2362200"/>
            <a:ext cx="664368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9DFE-2B94-4D74-8531-7233449EF065}" type="slidenum">
              <a:rPr lang="en-US"/>
              <a:pPr/>
              <a:t>18</a:t>
            </a:fld>
            <a:endParaRPr lang="en-US"/>
          </a:p>
        </p:txBody>
      </p:sp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</a:t>
            </a:r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Notice that</a:t>
            </a:r>
          </a:p>
        </p:txBody>
      </p:sp>
      <p:pic>
        <p:nvPicPr>
          <p:cNvPr id="100455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1752600"/>
            <a:ext cx="4778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4563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5188" y="6022975"/>
            <a:ext cx="7212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4564" name="Line 20"/>
          <p:cNvSpPr>
            <a:spLocks noChangeShapeType="1"/>
          </p:cNvSpPr>
          <p:nvPr/>
        </p:nvSpPr>
        <p:spPr bwMode="auto">
          <a:xfrm flipV="1">
            <a:off x="1905000" y="5257800"/>
            <a:ext cx="3352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78500" y="3190422"/>
            <a:ext cx="6879700" cy="1076778"/>
          </a:xfrm>
          <a:prstGeom prst="rect">
            <a:avLst/>
          </a:prstGeom>
          <a:noFill/>
          <a:ln/>
          <a:effectLst/>
        </p:spPr>
      </p:pic>
      <p:sp>
        <p:nvSpPr>
          <p:cNvPr id="14" name="Right Brace 13"/>
          <p:cNvSpPr/>
          <p:nvPr/>
        </p:nvSpPr>
        <p:spPr bwMode="auto">
          <a:xfrm rot="5400000">
            <a:off x="6858000" y="3276600"/>
            <a:ext cx="304800" cy="25908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334000" y="4800600"/>
            <a:ext cx="3137160" cy="4196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64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FB89D-5068-4A21-9E32-9564CDE76776}" type="slidenum">
              <a:rPr lang="en-US"/>
              <a:pPr/>
              <a:t>19</a:t>
            </a:fld>
            <a:endParaRPr lang="en-US"/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Least Squares </a:t>
            </a:r>
            <a:r>
              <a:rPr lang="en-US" dirty="0" smtClean="0"/>
              <a:t>Derivation</a:t>
            </a:r>
            <a:endParaRPr lang="en-US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Therefore plugging the previous two results,</a:t>
            </a:r>
          </a:p>
        </p:txBody>
      </p:sp>
      <p:sp>
        <p:nvSpPr>
          <p:cNvPr id="1005575" name="Rectangle 7"/>
          <p:cNvSpPr>
            <a:spLocks noChangeArrowheads="1"/>
          </p:cNvSpPr>
          <p:nvPr/>
        </p:nvSpPr>
        <p:spPr bwMode="auto">
          <a:xfrm>
            <a:off x="457200" y="3429000"/>
            <a:ext cx="4694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And rearranging terms, we obtain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267200" y="5486400"/>
            <a:ext cx="4267200" cy="733149"/>
          </a:xfrm>
          <a:prstGeom prst="rect">
            <a:avLst/>
          </a:prstGeom>
          <a:noFill/>
          <a:ln/>
          <a:effectLst/>
        </p:spPr>
      </p:pic>
      <p:pic>
        <p:nvPicPr>
          <p:cNvPr id="100558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4238" y="4262438"/>
            <a:ext cx="7477125" cy="117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558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1905000"/>
            <a:ext cx="86106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37A3-2990-4A58-8ED0-4EE93A241EB4}" type="slidenum">
              <a:rPr lang="en-US"/>
              <a:pPr/>
              <a:t>2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Estimation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Model</a:t>
            </a:r>
          </a:p>
        </p:txBody>
      </p:sp>
      <p:pic>
        <p:nvPicPr>
          <p:cNvPr id="98407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1905000"/>
            <a:ext cx="4495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4073" name="Rectangle 9"/>
          <p:cNvSpPr>
            <a:spLocks noChangeArrowheads="1"/>
          </p:cNvSpPr>
          <p:nvPr/>
        </p:nvSpPr>
        <p:spPr bwMode="auto">
          <a:xfrm>
            <a:off x="838200" y="3429000"/>
            <a:ext cx="81534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 observed output  </a:t>
            </a:r>
          </a:p>
          <a:p>
            <a:pPr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                 </a:t>
            </a:r>
            <a:r>
              <a:rPr lang="en-US" b="1" i="0" dirty="0">
                <a:latin typeface="Helvetica" pitchFamily="34" charset="0"/>
              </a:rPr>
              <a:t>known</a:t>
            </a:r>
            <a:r>
              <a:rPr lang="en-US" i="0" dirty="0">
                <a:latin typeface="Helvetica" pitchFamily="34" charset="0"/>
              </a:rPr>
              <a:t> and measurable function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i="0" dirty="0">
                <a:latin typeface="Helvetica" pitchFamily="34" charset="0"/>
              </a:rPr>
              <a:t> 	         </a:t>
            </a:r>
            <a:r>
              <a:rPr lang="en-US" b="1" i="0" dirty="0">
                <a:latin typeface="Helvetica" pitchFamily="34" charset="0"/>
              </a:rPr>
              <a:t>unknown</a:t>
            </a:r>
            <a:r>
              <a:rPr lang="en-US" i="0" dirty="0">
                <a:latin typeface="Helvetica" pitchFamily="34" charset="0"/>
              </a:rPr>
              <a:t> but constant parameter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8407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1910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40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4876800"/>
            <a:ext cx="9588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4078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62100" y="5648325"/>
            <a:ext cx="3063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513FA-FFFB-4B90-8A3B-3F1076463E74}" type="slidenum">
              <a:rPr lang="en-US"/>
              <a:pPr/>
              <a:t>20</a:t>
            </a:fld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Define the </a:t>
            </a:r>
            <a:r>
              <a:rPr lang="en-US" b="1" i="1"/>
              <a:t>a-priori</a:t>
            </a:r>
            <a:r>
              <a:rPr lang="en-US"/>
              <a:t> output estimate: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and the </a:t>
            </a:r>
            <a:r>
              <a:rPr lang="en-US" b="1" i="1"/>
              <a:t>a-priori</a:t>
            </a:r>
            <a:r>
              <a:rPr lang="en-US"/>
              <a:t> output estimation error:</a:t>
            </a:r>
          </a:p>
        </p:txBody>
      </p:sp>
      <p:sp>
        <p:nvSpPr>
          <p:cNvPr id="1006596" name="Rectangle 4"/>
          <p:cNvSpPr>
            <a:spLocks noChangeArrowheads="1"/>
          </p:cNvSpPr>
          <p:nvPr/>
        </p:nvSpPr>
        <p:spPr bwMode="auto">
          <a:xfrm>
            <a:off x="381000" y="4267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 RLS algorithm  is given by:</a:t>
            </a:r>
          </a:p>
        </p:txBody>
      </p:sp>
      <p:sp>
        <p:nvSpPr>
          <p:cNvPr id="1006600" name="Rectangle 8"/>
          <p:cNvSpPr>
            <a:spLocks noChangeArrowheads="1"/>
          </p:cNvSpPr>
          <p:nvPr/>
        </p:nvSpPr>
        <p:spPr bwMode="auto">
          <a:xfrm>
            <a:off x="457200" y="4953000"/>
            <a:ext cx="83820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660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429000"/>
            <a:ext cx="525145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00200" y="1828800"/>
            <a:ext cx="41560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6606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0600" y="5486400"/>
            <a:ext cx="7086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59267-DF98-4C2F-BEB4-366D8214579C}" type="slidenum">
              <a:rPr lang="en-US"/>
              <a:pPr/>
              <a:t>21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Recursive computation of</a:t>
            </a:r>
          </a:p>
        </p:txBody>
      </p:sp>
      <p:sp>
        <p:nvSpPr>
          <p:cNvPr id="1000452" name="Rectangle 4"/>
          <p:cNvSpPr>
            <a:spLocks noChangeArrowheads="1"/>
          </p:cNvSpPr>
          <p:nvPr/>
        </p:nvSpPr>
        <p:spPr bwMode="auto">
          <a:xfrm>
            <a:off x="685800" y="28956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045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1066800"/>
            <a:ext cx="78263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0458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6400" y="1676400"/>
            <a:ext cx="6203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1" name="Rectangle 13"/>
          <p:cNvSpPr>
            <a:spLocks noChangeArrowheads="1"/>
          </p:cNvSpPr>
          <p:nvPr/>
        </p:nvSpPr>
        <p:spPr bwMode="auto">
          <a:xfrm>
            <a:off x="457200" y="4343400"/>
            <a:ext cx="8153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Using the matrix inversion lemma, we obtain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0463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410200"/>
            <a:ext cx="8001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0464" name="Rectangle 16"/>
          <p:cNvSpPr>
            <a:spLocks noChangeArrowheads="1"/>
          </p:cNvSpPr>
          <p:nvPr/>
        </p:nvSpPr>
        <p:spPr bwMode="auto">
          <a:xfrm>
            <a:off x="381000" y="4953000"/>
            <a:ext cx="86106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00465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5788" y="3581400"/>
            <a:ext cx="8329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9A44-AB52-4D97-9ABB-C7C5D077E78F}" type="slidenum">
              <a:rPr lang="en-US"/>
              <a:pPr/>
              <a:t>22</a:t>
            </a:fld>
            <a:endParaRPr 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Matrix inversion lemma:</a:t>
            </a:r>
          </a:p>
        </p:txBody>
      </p:sp>
      <p:sp>
        <p:nvSpPr>
          <p:cNvPr id="1001476" name="Rectangle 4"/>
          <p:cNvSpPr>
            <a:spLocks noChangeArrowheads="1"/>
          </p:cNvSpPr>
          <p:nvPr/>
        </p:nvSpPr>
        <p:spPr bwMode="auto">
          <a:xfrm>
            <a:off x="304800" y="25146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Multiply by                   on the right and                on the left: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148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66800" y="1752600"/>
            <a:ext cx="7262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48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3352800"/>
            <a:ext cx="77692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48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2590800"/>
            <a:ext cx="1138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49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67400" y="2590800"/>
            <a:ext cx="617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1492" name="Rectangle 20"/>
          <p:cNvSpPr>
            <a:spLocks noChangeArrowheads="1"/>
          </p:cNvSpPr>
          <p:nvPr/>
        </p:nvSpPr>
        <p:spPr bwMode="auto">
          <a:xfrm>
            <a:off x="228600" y="42672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Multiply by                        on the right: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1502" name="Picture 3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4343400"/>
            <a:ext cx="14557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1506" name="Picture 3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200" y="5181600"/>
            <a:ext cx="7299325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E0122-165C-49D2-B81C-50987F4F1436}" type="slidenum">
              <a:rPr lang="en-US"/>
              <a:pPr/>
              <a:t>23</a:t>
            </a:fld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Matrix inversion lemma:</a:t>
            </a:r>
          </a:p>
        </p:txBody>
      </p:sp>
      <p:sp>
        <p:nvSpPr>
          <p:cNvPr id="1002500" name="Rectangle 4"/>
          <p:cNvSpPr>
            <a:spLocks noChangeArrowheads="1"/>
          </p:cNvSpPr>
          <p:nvPr/>
        </p:nvSpPr>
        <p:spPr bwMode="auto">
          <a:xfrm>
            <a:off x="381000" y="17526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Rearranging terms,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02505" name="Rectangle 9"/>
          <p:cNvSpPr>
            <a:spLocks noChangeArrowheads="1"/>
          </p:cNvSpPr>
          <p:nvPr/>
        </p:nvSpPr>
        <p:spPr bwMode="auto">
          <a:xfrm>
            <a:off x="533400" y="39624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Solving for 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251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4038600"/>
            <a:ext cx="2187575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2512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438400"/>
            <a:ext cx="8305800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251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4953000"/>
            <a:ext cx="80978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20DE1-703E-41ED-975E-7F25C420EB67}" type="slidenum">
              <a:rPr lang="en-US"/>
              <a:pPr/>
              <a:t>24</a:t>
            </a:fld>
            <a:endParaRPr lang="en-US"/>
          </a:p>
        </p:txBody>
      </p:sp>
      <p:pic>
        <p:nvPicPr>
          <p:cNvPr id="1003534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613" y="3735388"/>
            <a:ext cx="7724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Least Squares Estimation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Matrix inversion lemma:</a:t>
            </a:r>
          </a:p>
        </p:txBody>
      </p:sp>
      <p:sp>
        <p:nvSpPr>
          <p:cNvPr id="1003524" name="Rectangle 4"/>
          <p:cNvSpPr>
            <a:spLocks noChangeArrowheads="1"/>
          </p:cNvSpPr>
          <p:nvPr/>
        </p:nvSpPr>
        <p:spPr bwMode="auto">
          <a:xfrm>
            <a:off x="381000" y="17526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Plug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03525" name="Rectangle 5"/>
          <p:cNvSpPr>
            <a:spLocks noChangeArrowheads="1"/>
          </p:cNvSpPr>
          <p:nvPr/>
        </p:nvSpPr>
        <p:spPr bwMode="auto">
          <a:xfrm>
            <a:off x="533400" y="30480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 into 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10035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209800"/>
            <a:ext cx="80978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30" name="Oval 10"/>
          <p:cNvSpPr>
            <a:spLocks noChangeArrowheads="1"/>
          </p:cNvSpPr>
          <p:nvPr/>
        </p:nvSpPr>
        <p:spPr bwMode="auto">
          <a:xfrm>
            <a:off x="3733800" y="3429000"/>
            <a:ext cx="19812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3531" name="Line 11"/>
          <p:cNvSpPr>
            <a:spLocks noChangeShapeType="1"/>
          </p:cNvSpPr>
          <p:nvPr/>
        </p:nvSpPr>
        <p:spPr bwMode="auto">
          <a:xfrm>
            <a:off x="1752600" y="2895600"/>
            <a:ext cx="2057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0353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5486400"/>
            <a:ext cx="8001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33" name="Rectangle 13"/>
          <p:cNvSpPr>
            <a:spLocks noChangeArrowheads="1"/>
          </p:cNvSpPr>
          <p:nvPr/>
        </p:nvSpPr>
        <p:spPr bwMode="auto">
          <a:xfrm>
            <a:off x="533400" y="4495800"/>
            <a:ext cx="861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 to obtain </a:t>
            </a:r>
          </a:p>
          <a:p>
            <a:endParaRPr lang="en-US" i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sp>
        <p:nvSpPr>
          <p:cNvPr id="1003535" name="Rectangle 15"/>
          <p:cNvSpPr>
            <a:spLocks noChangeArrowheads="1"/>
          </p:cNvSpPr>
          <p:nvPr/>
        </p:nvSpPr>
        <p:spPr bwMode="auto">
          <a:xfrm>
            <a:off x="381000" y="5105400"/>
            <a:ext cx="86106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81D2-5D55-406F-BFB5-A1CED74E3F72}" type="slidenum">
              <a:rPr lang="en-US"/>
              <a:pPr/>
              <a:t>25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0010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007627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6181725"/>
            <a:ext cx="3357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762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67400" y="6181725"/>
            <a:ext cx="7461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7630" name="Rectangle 14"/>
          <p:cNvSpPr>
            <a:spLocks noChangeArrowheads="1"/>
          </p:cNvSpPr>
          <p:nvPr/>
        </p:nvSpPr>
        <p:spPr bwMode="auto">
          <a:xfrm>
            <a:off x="152400" y="1609725"/>
            <a:ext cx="88392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7631" name="Rectangle 15"/>
          <p:cNvSpPr>
            <a:spLocks noChangeArrowheads="1"/>
          </p:cNvSpPr>
          <p:nvPr/>
        </p:nvSpPr>
        <p:spPr bwMode="auto">
          <a:xfrm>
            <a:off x="457200" y="5419725"/>
            <a:ext cx="243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Initial conditions: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8600" y="1076325"/>
            <a:ext cx="2680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A-priori version: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1981201"/>
            <a:ext cx="5572532" cy="427710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399" y="2971800"/>
            <a:ext cx="6799349" cy="37150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19200" y="3810000"/>
            <a:ext cx="6400800" cy="8603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26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47800" y="2895600"/>
            <a:ext cx="5190104" cy="842502"/>
          </a:xfrm>
          <a:prstGeom prst="rect">
            <a:avLst/>
          </a:prstGeom>
          <a:noFill/>
          <a:ln/>
          <a:effectLst/>
        </p:spPr>
      </p:pic>
      <p:sp>
        <p:nvSpPr>
          <p:cNvPr id="1011727" name="Rectangle 15"/>
          <p:cNvSpPr>
            <a:spLocks noChangeArrowheads="1"/>
          </p:cNvSpPr>
          <p:nvPr/>
        </p:nvSpPr>
        <p:spPr bwMode="auto">
          <a:xfrm>
            <a:off x="228600" y="1065213"/>
            <a:ext cx="8036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A-posteriori </a:t>
            </a:r>
            <a:r>
              <a:rPr lang="en-US" b="1" i="0" dirty="0" smtClean="0">
                <a:latin typeface="Helvetica" pitchFamily="34" charset="0"/>
              </a:rPr>
              <a:t>version (used to prove that                      ):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371600" y="4419600"/>
            <a:ext cx="5955432" cy="37151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219200" y="5334000"/>
            <a:ext cx="6400800" cy="860386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19200" y="1981201"/>
            <a:ext cx="5572532" cy="42771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1143000"/>
            <a:ext cx="1613157" cy="33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CEC4-031D-4FB9-9CFD-CEEA186E378C}" type="slidenum">
              <a:rPr lang="en-US"/>
              <a:pPr/>
              <a:t>27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02195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733800"/>
            <a:ext cx="6013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381000" y="1752600"/>
            <a:ext cx="260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Notice that, since </a:t>
            </a:r>
          </a:p>
        </p:txBody>
      </p:sp>
      <p:sp>
        <p:nvSpPr>
          <p:cNvPr id="1021959" name="Rectangle 7"/>
          <p:cNvSpPr>
            <a:spLocks noChangeArrowheads="1"/>
          </p:cNvSpPr>
          <p:nvPr/>
        </p:nvSpPr>
        <p:spPr bwMode="auto">
          <a:xfrm>
            <a:off x="304800" y="3048000"/>
            <a:ext cx="330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And the a-priori error is</a:t>
            </a:r>
          </a:p>
        </p:txBody>
      </p:sp>
      <p:sp>
        <p:nvSpPr>
          <p:cNvPr id="1021961" name="Rectangle 9"/>
          <p:cNvSpPr>
            <a:spLocks noChangeArrowheads="1"/>
          </p:cNvSpPr>
          <p:nvPr/>
        </p:nvSpPr>
        <p:spPr bwMode="auto">
          <a:xfrm>
            <a:off x="304800" y="426720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We obtain,</a:t>
            </a:r>
          </a:p>
        </p:txBody>
      </p:sp>
      <p:pic>
        <p:nvPicPr>
          <p:cNvPr id="102196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2362200"/>
            <a:ext cx="33353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69" name="Rectangle 17"/>
          <p:cNvSpPr>
            <a:spLocks noChangeArrowheads="1"/>
          </p:cNvSpPr>
          <p:nvPr/>
        </p:nvSpPr>
        <p:spPr bwMode="auto">
          <a:xfrm>
            <a:off x="228600" y="1066800"/>
            <a:ext cx="533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Define the parameter estimation error:</a:t>
            </a:r>
          </a:p>
        </p:txBody>
      </p:sp>
      <p:pic>
        <p:nvPicPr>
          <p:cNvPr id="102197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19800" y="1143000"/>
            <a:ext cx="2754313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1972" name="Rectangle 20"/>
          <p:cNvSpPr>
            <a:spLocks noChangeArrowheads="1"/>
          </p:cNvSpPr>
          <p:nvPr/>
        </p:nvSpPr>
        <p:spPr bwMode="auto">
          <a:xfrm>
            <a:off x="5638800" y="914400"/>
            <a:ext cx="33528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1973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14438" y="4868863"/>
            <a:ext cx="6919912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D134-6D2F-4A9D-A365-FC51043E9274}" type="slidenum">
              <a:rPr lang="en-US"/>
              <a:pPr/>
              <a:t>28</a:t>
            </a:fld>
            <a:endParaRPr lang="en-US"/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228600" y="1065213"/>
            <a:ext cx="801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 the a-priori output estimation error can be written as</a:t>
            </a:r>
            <a:endParaRPr lang="en-US" b="1" i="0">
              <a:latin typeface="Helvetica" pitchFamily="34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/>
        </p:nvSpPr>
        <p:spPr bwMode="auto">
          <a:xfrm>
            <a:off x="304800" y="53340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then,</a:t>
            </a:r>
          </a:p>
        </p:txBody>
      </p:sp>
      <p:sp>
        <p:nvSpPr>
          <p:cNvPr id="1022986" name="Rectangle 10"/>
          <p:cNvSpPr>
            <a:spLocks noChangeArrowheads="1"/>
          </p:cNvSpPr>
          <p:nvPr/>
        </p:nvSpPr>
        <p:spPr bwMode="auto">
          <a:xfrm>
            <a:off x="1828800" y="5791200"/>
            <a:ext cx="5257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2988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4600" y="6019800"/>
            <a:ext cx="38639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2989" name="Rectangle 13"/>
          <p:cNvSpPr>
            <a:spLocks noChangeArrowheads="1"/>
          </p:cNvSpPr>
          <p:nvPr/>
        </p:nvSpPr>
        <p:spPr bwMode="auto">
          <a:xfrm>
            <a:off x="290513" y="2971800"/>
            <a:ext cx="8853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Similarly, define the</a:t>
            </a:r>
            <a:r>
              <a:rPr lang="en-US" b="1" i="0">
                <a:latin typeface="Helvetica" pitchFamily="34" charset="0"/>
              </a:rPr>
              <a:t> a-posteriori output and estimation error :</a:t>
            </a:r>
          </a:p>
        </p:txBody>
      </p:sp>
      <p:pic>
        <p:nvPicPr>
          <p:cNvPr id="1022991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7050" y="1901825"/>
            <a:ext cx="4687888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2992" name="Rectangle 16"/>
          <p:cNvSpPr>
            <a:spLocks noChangeArrowheads="1"/>
          </p:cNvSpPr>
          <p:nvPr/>
        </p:nvSpPr>
        <p:spPr bwMode="auto">
          <a:xfrm>
            <a:off x="1524000" y="1676400"/>
            <a:ext cx="5257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93" name="Rectangle 17"/>
          <p:cNvSpPr>
            <a:spLocks noChangeArrowheads="1"/>
          </p:cNvSpPr>
          <p:nvPr/>
        </p:nvSpPr>
        <p:spPr bwMode="auto">
          <a:xfrm>
            <a:off x="1600200" y="3657600"/>
            <a:ext cx="53340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2995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3810000"/>
            <a:ext cx="38782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2996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438400" y="4648200"/>
            <a:ext cx="33543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6ACD-E9D8-4AFC-A096-7A5A7218209C}" type="slidenum">
              <a:rPr lang="en-US"/>
              <a:pPr/>
              <a:t>29</a:t>
            </a:fld>
            <a:endParaRPr lang="en-US"/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10096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590800"/>
            <a:ext cx="6013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966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1828800"/>
            <a:ext cx="7086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9674" name="Rectangle 10"/>
          <p:cNvSpPr>
            <a:spLocks noChangeArrowheads="1"/>
          </p:cNvSpPr>
          <p:nvPr/>
        </p:nvSpPr>
        <p:spPr bwMode="auto">
          <a:xfrm>
            <a:off x="228600" y="1065213"/>
            <a:ext cx="636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>
                <a:latin typeface="Helvetica" pitchFamily="34" charset="0"/>
              </a:rPr>
              <a:t>Derivation of the RLS A-posteriori version:</a:t>
            </a:r>
          </a:p>
        </p:txBody>
      </p:sp>
      <p:sp>
        <p:nvSpPr>
          <p:cNvPr id="1009675" name="Rectangle 11"/>
          <p:cNvSpPr>
            <a:spLocks noChangeArrowheads="1"/>
          </p:cNvSpPr>
          <p:nvPr/>
        </p:nvSpPr>
        <p:spPr bwMode="auto">
          <a:xfrm>
            <a:off x="381000" y="3352800"/>
            <a:ext cx="237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Remember that,</a:t>
            </a:r>
          </a:p>
        </p:txBody>
      </p:sp>
      <p:pic>
        <p:nvPicPr>
          <p:cNvPr id="100967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962400"/>
            <a:ext cx="80978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9677" name="Rectangle 13"/>
          <p:cNvSpPr>
            <a:spLocks noChangeArrowheads="1"/>
          </p:cNvSpPr>
          <p:nvPr/>
        </p:nvSpPr>
        <p:spPr bwMode="auto">
          <a:xfrm>
            <a:off x="457200" y="48768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</a:t>
            </a:r>
          </a:p>
        </p:txBody>
      </p:sp>
      <p:pic>
        <p:nvPicPr>
          <p:cNvPr id="1009679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638800"/>
            <a:ext cx="7912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9DFA-9DF7-460F-805D-D55A86EB60C8}" type="slidenum">
              <a:rPr lang="en-US"/>
              <a:pPr/>
              <a:t>3</a:t>
            </a:fld>
            <a:endParaRPr lang="en-US"/>
          </a:p>
        </p:txBody>
      </p:sp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Squares Estimation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Model</a:t>
            </a:r>
          </a:p>
        </p:txBody>
      </p:sp>
      <p:sp>
        <p:nvSpPr>
          <p:cNvPr id="985093" name="Rectangle 5"/>
          <p:cNvSpPr>
            <a:spLocks noChangeArrowheads="1"/>
          </p:cNvSpPr>
          <p:nvPr/>
        </p:nvSpPr>
        <p:spPr bwMode="auto">
          <a:xfrm>
            <a:off x="685800" y="2971800"/>
            <a:ext cx="8153400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</a:t>
            </a: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           </a:t>
            </a:r>
            <a:r>
              <a:rPr lang="en-US" i="0" dirty="0" smtClean="0">
                <a:latin typeface="Helvetica" pitchFamily="34" charset="0"/>
              </a:rPr>
              <a:t>measured output  </a:t>
            </a:r>
            <a:endParaRPr lang="en-US" i="0" dirty="0">
              <a:latin typeface="Helvetica" pitchFamily="34" charset="0"/>
            </a:endParaRPr>
          </a:p>
          <a:p>
            <a:pPr>
              <a:lnSpc>
                <a:spcPct val="16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  <a:p>
            <a:r>
              <a:rPr lang="en-US" i="0" dirty="0">
                <a:latin typeface="Helvetica" pitchFamily="34" charset="0"/>
              </a:rPr>
              <a:t>                  </a:t>
            </a:r>
          </a:p>
          <a:p>
            <a:endParaRPr lang="en-US" i="0" dirty="0">
              <a:latin typeface="Helvetica" pitchFamily="34" charset="0"/>
            </a:endParaRPr>
          </a:p>
          <a:p>
            <a:endParaRPr lang="en-US" dirty="0"/>
          </a:p>
          <a:p>
            <a:r>
              <a:rPr lang="en-US" i="0" dirty="0">
                <a:latin typeface="Helvetica" pitchFamily="34" charset="0"/>
              </a:rPr>
              <a:t> 	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850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3000" y="3733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509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9800" y="1752600"/>
            <a:ext cx="4648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791200" y="4572000"/>
            <a:ext cx="1960941" cy="1491542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4648200"/>
            <a:ext cx="3304883" cy="1489646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50046" y="6172200"/>
            <a:ext cx="2283835" cy="52967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895935" y="6172200"/>
            <a:ext cx="2630597" cy="48941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40BE-D1ED-4D9A-8FA4-86A351B3B74D}" type="slidenum">
              <a:rPr lang="en-US"/>
              <a:pPr/>
              <a:t>30</a:t>
            </a:fld>
            <a:endParaRPr 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228600" y="1066800"/>
            <a:ext cx="631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Multiplying by                                to the left of</a:t>
            </a:r>
          </a:p>
        </p:txBody>
      </p:sp>
      <p:sp>
        <p:nvSpPr>
          <p:cNvPr id="1010695" name="Rectangle 7"/>
          <p:cNvSpPr>
            <a:spLocks noChangeArrowheads="1"/>
          </p:cNvSpPr>
          <p:nvPr/>
        </p:nvSpPr>
        <p:spPr bwMode="auto">
          <a:xfrm>
            <a:off x="304800" y="2667000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to obtain,</a:t>
            </a:r>
          </a:p>
        </p:txBody>
      </p:sp>
      <p:sp>
        <p:nvSpPr>
          <p:cNvPr id="1010697" name="Rectangle 9"/>
          <p:cNvSpPr>
            <a:spLocks noChangeArrowheads="1"/>
          </p:cNvSpPr>
          <p:nvPr/>
        </p:nvSpPr>
        <p:spPr bwMode="auto">
          <a:xfrm>
            <a:off x="304800" y="44958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Thus,</a:t>
            </a:r>
          </a:p>
        </p:txBody>
      </p:sp>
      <p:pic>
        <p:nvPicPr>
          <p:cNvPr id="1010709" name="Picture 2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1676400"/>
            <a:ext cx="78628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870524" y="1066800"/>
            <a:ext cx="1031227" cy="449827"/>
          </a:xfrm>
          <a:prstGeom prst="rect">
            <a:avLst/>
          </a:prstGeom>
          <a:noFill/>
          <a:ln/>
          <a:effectLst/>
        </p:spPr>
      </p:pic>
      <p:pic>
        <p:nvPicPr>
          <p:cNvPr id="1010723" name="Picture 3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3352800"/>
            <a:ext cx="85121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0725" name="Picture 3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4953000"/>
            <a:ext cx="7634288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367A1-A500-4646-AC67-E8121C5718EF}" type="slidenum">
              <a:rPr lang="en-US"/>
              <a:pPr/>
              <a:t>31</a:t>
            </a:fld>
            <a:endParaRPr lang="en-US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Estimation Algorithm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228600" y="1065213"/>
            <a:ext cx="228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Therefore, from</a:t>
            </a:r>
            <a:endParaRPr lang="en-US" b="1" i="0">
              <a:latin typeface="Helvetica" pitchFamily="34" charset="0"/>
            </a:endParaRPr>
          </a:p>
        </p:txBody>
      </p:sp>
      <p:sp>
        <p:nvSpPr>
          <p:cNvPr id="1020934" name="Rectangle 6"/>
          <p:cNvSpPr>
            <a:spLocks noChangeArrowheads="1"/>
          </p:cNvSpPr>
          <p:nvPr/>
        </p:nvSpPr>
        <p:spPr bwMode="auto">
          <a:xfrm>
            <a:off x="457200" y="2971800"/>
            <a:ext cx="1641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We obtain,</a:t>
            </a:r>
          </a:p>
        </p:txBody>
      </p:sp>
      <p:pic>
        <p:nvPicPr>
          <p:cNvPr id="1020936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5562600"/>
            <a:ext cx="525303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0938" name="Rectangle 10"/>
          <p:cNvSpPr>
            <a:spLocks noChangeArrowheads="1"/>
          </p:cNvSpPr>
          <p:nvPr/>
        </p:nvSpPr>
        <p:spPr bwMode="auto">
          <a:xfrm>
            <a:off x="914400" y="5257800"/>
            <a:ext cx="7924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094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113" y="1747838"/>
            <a:ext cx="7878762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0949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4191000"/>
            <a:ext cx="61499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7320-9D3E-41C2-9203-FD867336617C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91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The inverse of </a:t>
            </a:r>
            <a:r>
              <a:rPr lang="en-US" sz="2400" dirty="0" smtClean="0"/>
              <a:t>the gain </a:t>
            </a:r>
            <a:r>
              <a:rPr lang="en-US" sz="2400" dirty="0"/>
              <a:t>matrix in the RLS algorithm is </a:t>
            </a:r>
            <a:r>
              <a:rPr lang="en-US" sz="2400" dirty="0" smtClean="0"/>
              <a:t>given </a:t>
            </a:r>
            <a:r>
              <a:rPr lang="en-US" sz="2400" dirty="0"/>
              <a:t>by</a:t>
            </a:r>
            <a:r>
              <a:rPr lang="en-US" dirty="0"/>
              <a:t>:</a:t>
            </a:r>
          </a:p>
        </p:txBody>
      </p:sp>
      <p:pic>
        <p:nvPicPr>
          <p:cNvPr id="102400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1905000"/>
            <a:ext cx="7821613" cy="43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685800" y="31242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Its trace is given by:</a:t>
            </a:r>
          </a:p>
        </p:txBody>
      </p:sp>
      <p:sp>
        <p:nvSpPr>
          <p:cNvPr id="1024012" name="Rectangle 12"/>
          <p:cNvSpPr>
            <a:spLocks noChangeArrowheads="1"/>
          </p:cNvSpPr>
          <p:nvPr/>
        </p:nvSpPr>
        <p:spPr bwMode="auto">
          <a:xfrm>
            <a:off x="457200" y="60960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790837" y="5867400"/>
            <a:ext cx="2737326" cy="421569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400800" y="4343400"/>
            <a:ext cx="2533560" cy="483965"/>
          </a:xfrm>
          <a:prstGeom prst="rect">
            <a:avLst/>
          </a:prstGeom>
          <a:noFill/>
          <a:ln/>
          <a:effectLst/>
        </p:spPr>
      </p:pic>
      <p:pic>
        <p:nvPicPr>
          <p:cNvPr id="1024016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4343400"/>
            <a:ext cx="5880765" cy="59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57200" y="5867400"/>
            <a:ext cx="437972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i="0" dirty="0" smtClean="0">
                <a:latin typeface="Helvetica" pitchFamily="34" charset="0"/>
              </a:rPr>
              <a:t>which always increases when </a:t>
            </a: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54625-DCC3-4403-B04D-D4F5FBDCDB28}" type="slidenum">
              <a:rPr lang="en-US"/>
              <a:pPr/>
              <a:t>33</a:t>
            </a:fld>
            <a:endParaRPr lang="en-US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914400"/>
            <a:ext cx="78486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Similarly, the trace of the gain matrix is given by</a:t>
            </a:r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228600" y="47244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always </a:t>
            </a:r>
            <a:r>
              <a:rPr lang="en-US" sz="2800" i="0" dirty="0" smtClean="0">
                <a:latin typeface="Helvetica" pitchFamily="34" charset="0"/>
              </a:rPr>
              <a:t>decreases </a:t>
            </a:r>
            <a:r>
              <a:rPr lang="en-US" sz="2800" i="0" dirty="0">
                <a:latin typeface="Helvetica" pitchFamily="34" charset="0"/>
              </a:rPr>
              <a:t>when 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68309" y="4800600"/>
            <a:ext cx="4047568" cy="390910"/>
          </a:xfrm>
          <a:prstGeom prst="rect">
            <a:avLst/>
          </a:prstGeom>
          <a:noFill/>
          <a:ln/>
          <a:effectLst/>
        </p:spPr>
      </p:pic>
      <p:sp>
        <p:nvSpPr>
          <p:cNvPr id="1025039" name="Rectangle 15"/>
          <p:cNvSpPr>
            <a:spLocks noChangeArrowheads="1"/>
          </p:cNvSpPr>
          <p:nvPr/>
        </p:nvSpPr>
        <p:spPr bwMode="auto">
          <a:xfrm>
            <a:off x="381000" y="59436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Problem:  RLS eventually stops updating</a:t>
            </a:r>
          </a:p>
        </p:txBody>
      </p:sp>
      <p:pic>
        <p:nvPicPr>
          <p:cNvPr id="1025040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2286000"/>
            <a:ext cx="3936194" cy="3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505200" y="2743200"/>
            <a:ext cx="5042646" cy="8121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32" grpId="0"/>
      <p:bldP spid="10250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1B4D-FFBE-470B-A43B-DE16C943F67A}" type="slidenum">
              <a:rPr lang="en-US"/>
              <a:pPr/>
              <a:t>34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121320" y="3124200"/>
            <a:ext cx="1697827" cy="335760"/>
          </a:xfrm>
          <a:prstGeom prst="rect">
            <a:avLst/>
          </a:prstGeom>
          <a:noFill/>
          <a:ln/>
          <a:effectLst/>
        </p:spPr>
      </p:pic>
      <p:sp>
        <p:nvSpPr>
          <p:cNvPr id="1026058" name="Rectangle 10"/>
          <p:cNvSpPr>
            <a:spLocks noChangeArrowheads="1"/>
          </p:cNvSpPr>
          <p:nvPr/>
        </p:nvSpPr>
        <p:spPr bwMode="auto">
          <a:xfrm>
            <a:off x="647700" y="39624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Key idea: Discount old data, e.g. the term</a:t>
            </a:r>
          </a:p>
        </p:txBody>
      </p:sp>
      <p:pic>
        <p:nvPicPr>
          <p:cNvPr id="1026064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2057400"/>
            <a:ext cx="6742113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065" name="Rectangle 17"/>
          <p:cNvSpPr>
            <a:spLocks noChangeArrowheads="1"/>
          </p:cNvSpPr>
          <p:nvPr/>
        </p:nvSpPr>
        <p:spPr bwMode="auto">
          <a:xfrm>
            <a:off x="647700" y="59436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is small when </a:t>
            </a:r>
            <a:r>
              <a:rPr lang="en-US" sz="3200" b="1" dirty="0"/>
              <a:t>k</a:t>
            </a:r>
            <a:r>
              <a:rPr lang="en-US" sz="2800" i="0" dirty="0">
                <a:latin typeface="Helvetica" pitchFamily="34" charset="0"/>
              </a:rPr>
              <a:t> is large since </a:t>
            </a:r>
          </a:p>
        </p:txBody>
      </p:sp>
      <p:pic>
        <p:nvPicPr>
          <p:cNvPr id="10260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6000" y="4953000"/>
            <a:ext cx="3865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576820" y="6096000"/>
            <a:ext cx="2219458" cy="479480"/>
          </a:xfrm>
          <a:prstGeom prst="rect">
            <a:avLst/>
          </a:prstGeom>
          <a:noFill/>
          <a:ln/>
          <a:effectLst/>
        </p:spPr>
      </p:pic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9600" y="11430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 smtClean="0">
                <a:latin typeface="Helvetica" pitchFamily="34" charset="0"/>
              </a:rPr>
              <a:t>We can modify cost function to “forget” old data</a:t>
            </a:r>
            <a:endParaRPr lang="en-US" sz="2800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8" grpId="0"/>
      <p:bldP spid="10260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81D2-5D55-406F-BFB5-A1CED74E3F72}" type="slidenum">
              <a:rPr lang="en-US"/>
              <a:pPr/>
              <a:t>35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RLS </a:t>
            </a:r>
            <a:r>
              <a:rPr lang="en-US" dirty="0" smtClean="0"/>
              <a:t>with forgetting factor</a:t>
            </a:r>
            <a:endParaRPr lang="en-US" dirty="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0010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07630" name="Rectangle 14"/>
          <p:cNvSpPr>
            <a:spLocks noChangeArrowheads="1"/>
          </p:cNvSpPr>
          <p:nvPr/>
        </p:nvSpPr>
        <p:spPr bwMode="auto">
          <a:xfrm>
            <a:off x="152400" y="1609725"/>
            <a:ext cx="88392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8600" y="1076325"/>
            <a:ext cx="2577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A-priori </a:t>
            </a:r>
            <a:r>
              <a:rPr lang="en-US" b="1" i="0" dirty="0">
                <a:latin typeface="Helvetica" pitchFamily="34" charset="0"/>
              </a:rPr>
              <a:t>version: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6934200" y="1905000"/>
            <a:ext cx="381000" cy="1676400"/>
          </a:xfrm>
          <a:prstGeom prst="rightBrace">
            <a:avLst>
              <a:gd name="adj1" fmla="val 29762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2133600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as RLS without forgetting factor</a:t>
            </a:r>
          </a:p>
        </p:txBody>
      </p:sp>
      <p:pic>
        <p:nvPicPr>
          <p:cNvPr id="16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962400"/>
            <a:ext cx="7604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5486400"/>
            <a:ext cx="5910194" cy="38366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1981201"/>
            <a:ext cx="5245895" cy="40264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2971800"/>
            <a:ext cx="6400801" cy="34972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36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RLS with forgetting factor</a:t>
            </a:r>
            <a:endParaRPr lang="en-US" dirty="0"/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143000" y="4267200"/>
            <a:ext cx="6233800" cy="74504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143000" y="3048000"/>
            <a:ext cx="5190423" cy="842554"/>
          </a:xfrm>
          <a:prstGeom prst="rect">
            <a:avLst/>
          </a:prstGeom>
          <a:noFill/>
          <a:ln/>
          <a:effectLst/>
        </p:spPr>
      </p:pic>
      <p:sp>
        <p:nvSpPr>
          <p:cNvPr id="1011727" name="Rectangle 15"/>
          <p:cNvSpPr>
            <a:spLocks noChangeArrowheads="1"/>
          </p:cNvSpPr>
          <p:nvPr/>
        </p:nvSpPr>
        <p:spPr bwMode="auto">
          <a:xfrm>
            <a:off x="228600" y="1065213"/>
            <a:ext cx="80361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A-posteriori </a:t>
            </a:r>
            <a:r>
              <a:rPr lang="en-US" b="1" i="0" dirty="0" smtClean="0">
                <a:latin typeface="Helvetica" pitchFamily="34" charset="0"/>
              </a:rPr>
              <a:t>version (used to prove that                      ):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7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5486400"/>
            <a:ext cx="760412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2133600"/>
            <a:ext cx="5245895" cy="40264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1143000"/>
            <a:ext cx="1613157" cy="332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003C-66A6-4821-BB2A-A94B3E93C242}" type="slidenum">
              <a:rPr lang="en-US"/>
              <a:pPr/>
              <a:t>37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RLS with forgetting factor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gain of the RLS with FF may blow up</a:t>
            </a:r>
          </a:p>
        </p:txBody>
      </p:sp>
      <p:pic>
        <p:nvPicPr>
          <p:cNvPr id="1027079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286000"/>
            <a:ext cx="3916179" cy="64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082" name="Rectangle 10"/>
          <p:cNvSpPr>
            <a:spLocks noChangeArrowheads="1"/>
          </p:cNvSpPr>
          <p:nvPr/>
        </p:nvSpPr>
        <p:spPr bwMode="auto">
          <a:xfrm>
            <a:off x="457200" y="5181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i</a:t>
            </a:r>
            <a:r>
              <a:rPr lang="en-US" sz="2800" i="0" dirty="0" smtClean="0">
                <a:latin typeface="Helvetica" pitchFamily="34" charset="0"/>
              </a:rPr>
              <a:t>f                   </a:t>
            </a:r>
            <a:r>
              <a:rPr lang="en-US" sz="2800" i="0" dirty="0">
                <a:latin typeface="Helvetica" pitchFamily="34" charset="0"/>
              </a:rPr>
              <a:t>is not persistently exciting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i="0" dirty="0">
                <a:latin typeface="Helvetica" pitchFamily="34" charset="0"/>
              </a:rPr>
              <a:t>(more on this later)</a:t>
            </a:r>
          </a:p>
        </p:txBody>
      </p:sp>
      <p:pic>
        <p:nvPicPr>
          <p:cNvPr id="102708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5257800"/>
            <a:ext cx="78422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313241" y="3124200"/>
            <a:ext cx="5092561" cy="76560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8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77AD-9718-4EE5-880F-73E0F63AF7DD}" type="slidenum">
              <a:rPr lang="en-US"/>
              <a:pPr/>
              <a:t>38</a:t>
            </a:fld>
            <a:endParaRPr lang="en-US"/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PAA gain formula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4789" name="Rectangle 5"/>
          <p:cNvSpPr>
            <a:spLocks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1479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0088" y="1603375"/>
            <a:ext cx="794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79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2667000"/>
            <a:ext cx="24828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796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2667000"/>
            <a:ext cx="25019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4798" name="Rectangle 14"/>
          <p:cNvSpPr>
            <a:spLocks noChangeArrowheads="1"/>
          </p:cNvSpPr>
          <p:nvPr/>
        </p:nvSpPr>
        <p:spPr bwMode="auto">
          <a:xfrm>
            <a:off x="533400" y="3733800"/>
            <a:ext cx="784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Constant adaptation gain: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RLS: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>
                <a:latin typeface="Helvetica" pitchFamily="34" charset="0"/>
              </a:rPr>
              <a:t>RLS with forgetting factor:</a:t>
            </a:r>
          </a:p>
        </p:txBody>
      </p:sp>
      <p:pic>
        <p:nvPicPr>
          <p:cNvPr id="1014800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791200" y="3886200"/>
            <a:ext cx="29575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802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7400" y="4876800"/>
            <a:ext cx="29432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4804" name="Picture 2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97563" y="5865813"/>
            <a:ext cx="288607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838200" y="4191000"/>
            <a:ext cx="5287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(We talked about this case in the previous lecture)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E0AD-F639-4820-AA0B-3B638D8EC6D6}" type="slidenum">
              <a:rPr lang="en-US"/>
              <a:pPr/>
              <a:t>39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PAA gain formula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304800" y="1219200"/>
            <a:ext cx="8534400" cy="2209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101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088" y="1603375"/>
            <a:ext cx="794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105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5867400"/>
            <a:ext cx="335756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2667000"/>
            <a:ext cx="248285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62600" y="2667000"/>
            <a:ext cx="25019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81000" y="4343400"/>
            <a:ext cx="8445925" cy="7495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800" y="4953000"/>
            <a:ext cx="6489656" cy="1145234"/>
          </a:xfrm>
          <a:prstGeom prst="rect">
            <a:avLst/>
          </a:prstGeom>
          <a:noFill/>
          <a:ln/>
          <a:effectLst/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029C-BD46-4ABD-A438-4A48152EE634}" type="slidenum">
              <a:rPr lang="en-US"/>
              <a:pPr/>
              <a:t>4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Least </a:t>
            </a:r>
            <a:r>
              <a:rPr lang="en-US" dirty="0"/>
              <a:t>Squares Estimation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Assume that we have collected </a:t>
            </a:r>
            <a:r>
              <a:rPr lang="en-US" sz="2400" i="1" kern="1200" dirty="0" smtClean="0">
                <a:latin typeface="Century Schoolbook" pitchFamily="18" charset="0"/>
              </a:rPr>
              <a:t>k</a:t>
            </a:r>
            <a:r>
              <a:rPr lang="en-US" sz="2400" dirty="0" smtClean="0"/>
              <a:t> data sets:</a:t>
            </a:r>
            <a:endParaRPr lang="en-US" sz="2400" dirty="0"/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457200" y="3429001"/>
            <a:ext cx="8382000" cy="1458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We want to find the parameter estimate at instant </a:t>
            </a:r>
            <a:r>
              <a:rPr lang="en-US" dirty="0" smtClean="0"/>
              <a:t>k:</a:t>
            </a:r>
            <a:r>
              <a:rPr lang="en-US" i="0" dirty="0" smtClean="0">
                <a:latin typeface="Helvetica" pitchFamily="34" charset="0"/>
              </a:rPr>
              <a:t> </a:t>
            </a:r>
            <a:endParaRPr lang="en-US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r>
              <a:rPr lang="en-US" i="0" dirty="0" smtClean="0">
                <a:latin typeface="Helvetica" pitchFamily="34" charset="0"/>
              </a:rPr>
              <a:t> </a:t>
            </a:r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sp>
        <p:nvSpPr>
          <p:cNvPr id="829458" name="Rectangle 18"/>
          <p:cNvSpPr>
            <a:spLocks noChangeArrowheads="1"/>
          </p:cNvSpPr>
          <p:nvPr/>
        </p:nvSpPr>
        <p:spPr bwMode="auto">
          <a:xfrm>
            <a:off x="381000" y="4114800"/>
            <a:ext cx="82092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that best fits </a:t>
            </a:r>
            <a:r>
              <a:rPr lang="en-US" b="1" i="0" u="sng" dirty="0" smtClean="0">
                <a:latin typeface="Helvetica" pitchFamily="34" charset="0"/>
              </a:rPr>
              <a:t>all collected</a:t>
            </a:r>
            <a:r>
              <a:rPr lang="en-US" i="0" dirty="0" smtClean="0">
                <a:latin typeface="Helvetica" pitchFamily="34" charset="0"/>
              </a:rPr>
              <a:t> data in the </a:t>
            </a:r>
            <a:r>
              <a:rPr lang="en-US" b="1" i="0" u="sng" dirty="0" smtClean="0">
                <a:latin typeface="Helvetica" pitchFamily="34" charset="0"/>
              </a:rPr>
              <a:t>least squares</a:t>
            </a:r>
            <a:r>
              <a:rPr lang="en-US" i="0" dirty="0" smtClean="0">
                <a:latin typeface="Helvetica" pitchFamily="34" charset="0"/>
              </a:rPr>
              <a:t> sense:</a:t>
            </a:r>
            <a:endParaRPr lang="en-US" i="0" dirty="0">
              <a:latin typeface="Helvetica" pitchFamily="34" charset="0"/>
            </a:endParaRPr>
          </a:p>
        </p:txBody>
      </p:sp>
      <p:pic>
        <p:nvPicPr>
          <p:cNvPr id="82945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34290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6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28800" y="1981200"/>
            <a:ext cx="28765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6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8800" y="2667000"/>
            <a:ext cx="369252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ight Brace 12"/>
          <p:cNvSpPr/>
          <p:nvPr/>
        </p:nvSpPr>
        <p:spPr bwMode="auto">
          <a:xfrm>
            <a:off x="5867400" y="1676400"/>
            <a:ext cx="457200" cy="16002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3200" y="2286000"/>
            <a:ext cx="22894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collected </a:t>
            </a:r>
            <a:r>
              <a:rPr lang="en-US" dirty="0"/>
              <a:t>data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09800" y="6248400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kept constant in the summation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 flipH="1" flipV="1">
            <a:off x="6553200" y="6019800"/>
            <a:ext cx="685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  <p:bldP spid="82945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481D2-5D55-406F-BFB5-A1CED74E3F72}" type="slidenum">
              <a:rPr lang="en-US"/>
              <a:pPr/>
              <a:t>40</a:t>
            </a:fld>
            <a:endParaRPr lang="en-US"/>
          </a:p>
        </p:txBody>
      </p:sp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PAA</a:t>
            </a:r>
            <a:endParaRPr lang="en-US" dirty="0"/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04925"/>
            <a:ext cx="80010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1981200"/>
            <a:ext cx="4766538" cy="365847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2819400"/>
            <a:ext cx="8153400" cy="677934"/>
          </a:xfrm>
          <a:prstGeom prst="rect">
            <a:avLst/>
          </a:prstGeom>
          <a:noFill/>
          <a:ln/>
          <a:effectLst/>
        </p:spPr>
      </p:pic>
      <p:sp>
        <p:nvSpPr>
          <p:cNvPr id="1007630" name="Rectangle 14"/>
          <p:cNvSpPr>
            <a:spLocks noChangeArrowheads="1"/>
          </p:cNvSpPr>
          <p:nvPr/>
        </p:nvSpPr>
        <p:spPr bwMode="auto">
          <a:xfrm>
            <a:off x="152400" y="1609725"/>
            <a:ext cx="8839200" cy="3581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28600" y="1076325"/>
            <a:ext cx="2577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smtClean="0">
                <a:latin typeface="Helvetica" pitchFamily="34" charset="0"/>
              </a:rPr>
              <a:t>A-priori </a:t>
            </a:r>
            <a:r>
              <a:rPr lang="en-US" b="1" i="0" dirty="0">
                <a:latin typeface="Helvetica" pitchFamily="34" charset="0"/>
              </a:rPr>
              <a:t>version:</a:t>
            </a: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1000" y="3962400"/>
            <a:ext cx="8445925" cy="749523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457200" y="5334000"/>
            <a:ext cx="764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 smtClean="0">
                <a:latin typeface="+mj-lt"/>
              </a:rPr>
              <a:t>When                      , the parameter estimate equation simplifies to</a:t>
            </a:r>
          </a:p>
        </p:txBody>
      </p:sp>
      <p:pic>
        <p:nvPicPr>
          <p:cNvPr id="24" name="Picture 2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295400" y="5410200"/>
            <a:ext cx="1371600" cy="288531"/>
          </a:xfrm>
          <a:prstGeom prst="rect">
            <a:avLst/>
          </a:prstGeom>
        </p:spPr>
      </p:pic>
      <p:pic>
        <p:nvPicPr>
          <p:cNvPr id="26" name="Picture 2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47800" y="6096000"/>
            <a:ext cx="5815910" cy="3177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14B3-2A68-48A8-971A-F38899537DA5}" type="slidenum">
              <a:rPr lang="en-US"/>
              <a:pPr/>
              <a:t>41</a:t>
            </a:fld>
            <a:endParaRPr lang="en-US"/>
          </a:p>
        </p:txBody>
      </p:sp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PAA</a:t>
            </a:r>
            <a:endParaRPr lang="en-US" dirty="0"/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77724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1011721" name="Rectangle 9"/>
          <p:cNvSpPr>
            <a:spLocks noChangeArrowheads="1"/>
          </p:cNvSpPr>
          <p:nvPr/>
        </p:nvSpPr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1727" name="Rectangle 15"/>
          <p:cNvSpPr>
            <a:spLocks noChangeArrowheads="1"/>
          </p:cNvSpPr>
          <p:nvPr/>
        </p:nvSpPr>
        <p:spPr bwMode="auto">
          <a:xfrm>
            <a:off x="228600" y="1065213"/>
            <a:ext cx="8000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>
                <a:latin typeface="Helvetica" pitchFamily="34" charset="0"/>
              </a:rPr>
              <a:t>A-posteriori </a:t>
            </a:r>
            <a:r>
              <a:rPr lang="en-US" b="1" i="0" dirty="0" smtClean="0">
                <a:latin typeface="Helvetica" pitchFamily="34" charset="0"/>
              </a:rPr>
              <a:t>version (used to prove that                      ):</a:t>
            </a:r>
            <a:endParaRPr lang="en-US" b="1" i="0" dirty="0">
              <a:latin typeface="Helvetica" pitchFamily="34" charset="0"/>
            </a:endParaRPr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1143000"/>
            <a:ext cx="1613157" cy="332209"/>
          </a:xfrm>
          <a:prstGeom prst="rect">
            <a:avLst/>
          </a:prstGeom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5486400"/>
            <a:ext cx="8445925" cy="74952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4267200"/>
            <a:ext cx="6928680" cy="795827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3048000"/>
            <a:ext cx="7442706" cy="84255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43000" y="2133600"/>
            <a:ext cx="5245895" cy="4026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br>
              <a:rPr lang="en-US" dirty="0" smtClean="0"/>
            </a:br>
            <a:r>
              <a:rPr lang="en-US" dirty="0" smtClean="0"/>
              <a:t>(you are not responsible for this)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Matrix Inversion Lemma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Relationships for the General PAA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4724400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(these will be included in the next version…)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Inversion Lemma </a:t>
            </a:r>
            <a:br>
              <a:rPr lang="en-US" dirty="0" smtClean="0"/>
            </a:br>
            <a:r>
              <a:rPr lang="en-US" dirty="0" smtClean="0"/>
              <a:t>(simplified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Since                                                   , we know that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matrix inversion lemma (simplified version) states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4" name="Picture 13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166124" y="1752600"/>
            <a:ext cx="4715381" cy="347626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64698" y="2819400"/>
            <a:ext cx="3340546" cy="29542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564694" y="3810000"/>
            <a:ext cx="3340553" cy="29543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21706" y="3276600"/>
            <a:ext cx="226530" cy="383119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5867400"/>
            <a:ext cx="5619435" cy="3998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Inversion Lemma </a:t>
            </a:r>
            <a:br>
              <a:rPr lang="en-US" dirty="0" smtClean="0"/>
            </a:br>
            <a:r>
              <a:rPr lang="en-US" dirty="0" smtClean="0"/>
              <a:t>(simplified version)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8" name="Picture 1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05000" y="1371600"/>
            <a:ext cx="5619435" cy="399823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762000" y="1828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0" y="2362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Define</a:t>
            </a:r>
          </a:p>
        </p:txBody>
      </p:sp>
      <p:pic>
        <p:nvPicPr>
          <p:cNvPr id="20" name="Picture 1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90800" y="2438400"/>
            <a:ext cx="3966668" cy="399799"/>
          </a:xfrm>
          <a:prstGeom prst="rect">
            <a:avLst/>
          </a:prstGeom>
          <a:noFill/>
          <a:ln/>
          <a:effectLst/>
        </p:spPr>
      </p:pic>
      <p:sp>
        <p:nvSpPr>
          <p:cNvPr id="21" name="TextBox 20"/>
          <p:cNvSpPr txBox="1"/>
          <p:nvPr/>
        </p:nvSpPr>
        <p:spPr>
          <a:xfrm>
            <a:off x="1295400" y="2971800"/>
            <a:ext cx="320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We want to show that </a:t>
            </a:r>
          </a:p>
        </p:txBody>
      </p:sp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0" y="3048000"/>
            <a:ext cx="2557462" cy="34760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0" y="3733800"/>
            <a:ext cx="8089947" cy="399801"/>
          </a:xfrm>
          <a:prstGeom prst="rect">
            <a:avLst/>
          </a:prstGeom>
          <a:noFill/>
          <a:ln/>
          <a:effectLst/>
        </p:spPr>
      </p:pic>
      <p:sp>
        <p:nvSpPr>
          <p:cNvPr id="26" name="Right Brace 25"/>
          <p:cNvSpPr/>
          <p:nvPr/>
        </p:nvSpPr>
        <p:spPr bwMode="auto">
          <a:xfrm rot="5400000">
            <a:off x="5410200" y="3505200"/>
            <a:ext cx="381000" cy="1752600"/>
          </a:xfrm>
          <a:prstGeom prst="rightBrace">
            <a:avLst>
              <a:gd name="adj1" fmla="val 4573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4800600" y="4648200"/>
            <a:ext cx="3914490" cy="347607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457200" y="5334000"/>
            <a:ext cx="8072218" cy="399801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362200" y="6096000"/>
            <a:ext cx="2609558" cy="295401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Inversion Lemma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7" name="Picture 1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57200" y="1524000"/>
            <a:ext cx="8360474" cy="576584"/>
          </a:xfrm>
          <a:prstGeom prst="rect">
            <a:avLst/>
          </a:prstGeom>
          <a:noFill/>
          <a:ln/>
          <a:effectLst/>
        </p:spPr>
      </p:pic>
      <p:sp>
        <p:nvSpPr>
          <p:cNvPr id="10" name="TextBox 9"/>
          <p:cNvSpPr txBox="1"/>
          <p:nvPr/>
        </p:nvSpPr>
        <p:spPr>
          <a:xfrm>
            <a:off x="609600" y="21336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800" y="990600"/>
            <a:ext cx="566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If </a:t>
            </a:r>
            <a:r>
              <a:rPr lang="en-US" dirty="0" smtClean="0">
                <a:latin typeface="+mj-lt"/>
              </a:rPr>
              <a:t>A</a:t>
            </a:r>
            <a:r>
              <a:rPr lang="en-US" i="0" dirty="0" smtClean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C</a:t>
            </a:r>
            <a:r>
              <a:rPr lang="en-US" i="0" dirty="0" smtClean="0">
                <a:latin typeface="+mj-lt"/>
              </a:rPr>
              <a:t>, and</a:t>
            </a:r>
            <a:r>
              <a:rPr lang="en-US" dirty="0" smtClean="0">
                <a:latin typeface="+mj-lt"/>
              </a:rPr>
              <a:t> 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A+UCV</a:t>
            </a:r>
            <a:r>
              <a:rPr lang="en-US" i="0" dirty="0" smtClean="0">
                <a:latin typeface="+mj-lt"/>
              </a:rPr>
              <a:t>) are invertible, then</a:t>
            </a:r>
          </a:p>
        </p:txBody>
      </p:sp>
      <p:pic>
        <p:nvPicPr>
          <p:cNvPr id="22" name="Picture 2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90600" y="2590800"/>
            <a:ext cx="6022437" cy="57658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590800" y="3352800"/>
            <a:ext cx="3860453" cy="576617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905000" y="4191000"/>
            <a:ext cx="6263557" cy="689116"/>
          </a:xfrm>
          <a:prstGeom prst="rect">
            <a:avLst/>
          </a:prstGeom>
          <a:noFill/>
          <a:ln/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295400" y="5105400"/>
            <a:ext cx="6968421" cy="689153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09600" y="6019800"/>
            <a:ext cx="6374153" cy="576586"/>
          </a:xfrm>
          <a:prstGeom prst="rect">
            <a:avLst/>
          </a:prstGeom>
          <a:noFill/>
          <a:ln/>
          <a:effectLst/>
        </p:spPr>
      </p:pic>
      <p:sp>
        <p:nvSpPr>
          <p:cNvPr id="38" name="Rectangle 37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for General PAA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1000" y="1219200"/>
            <a:ext cx="8445925" cy="749523"/>
          </a:xfrm>
          <a:prstGeom prst="rect">
            <a:avLst/>
          </a:prstGeom>
          <a:noFill/>
          <a:ln/>
          <a:effectLst/>
        </p:spPr>
      </p:pic>
      <p:sp>
        <p:nvSpPr>
          <p:cNvPr id="6" name="TextBox 5"/>
          <p:cNvSpPr txBox="1"/>
          <p:nvPr/>
        </p:nvSpPr>
        <p:spPr>
          <a:xfrm>
            <a:off x="381000" y="2209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209800"/>
            <a:ext cx="204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We know that</a:t>
            </a: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90600" y="2819400"/>
            <a:ext cx="7437696" cy="383882"/>
          </a:xfrm>
          <a:prstGeom prst="rect">
            <a:avLst/>
          </a:prstGeom>
          <a:noFill/>
          <a:ln/>
          <a:effectLst/>
        </p:spPr>
      </p:pic>
      <p:sp>
        <p:nvSpPr>
          <p:cNvPr id="9" name="TextBox 8"/>
          <p:cNvSpPr txBox="1"/>
          <p:nvPr/>
        </p:nvSpPr>
        <p:spPr>
          <a:xfrm>
            <a:off x="457200" y="3505200"/>
            <a:ext cx="44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By the Matrix Inversion Lemma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304800" y="4038600"/>
            <a:ext cx="2638472" cy="56093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09600" y="4724400"/>
            <a:ext cx="8382000" cy="770868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5943600"/>
            <a:ext cx="6899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This simplifies to the stated expression for </a:t>
            </a:r>
            <a:r>
              <a:rPr lang="en-US" dirty="0" smtClean="0">
                <a:latin typeface="+mj-lt"/>
              </a:rPr>
              <a:t>F</a:t>
            </a:r>
            <a:r>
              <a:rPr lang="en-US" i="0" dirty="0" smtClean="0">
                <a:latin typeface="+mj-lt"/>
              </a:rPr>
              <a:t>(</a:t>
            </a:r>
            <a:r>
              <a:rPr lang="en-US" dirty="0" smtClean="0">
                <a:latin typeface="+mj-lt"/>
              </a:rPr>
              <a:t>k</a:t>
            </a:r>
            <a:r>
              <a:rPr lang="en-US" i="0" dirty="0" smtClean="0">
                <a:latin typeface="+mj-lt"/>
              </a:rPr>
              <a:t>+1)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for General PAA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" y="1219200"/>
            <a:ext cx="8207215" cy="731669"/>
          </a:xfrm>
          <a:prstGeom prst="rect">
            <a:avLst/>
          </a:prstGeom>
          <a:noFill/>
          <a:ln/>
          <a:effectLst/>
        </p:spPr>
      </p:pic>
      <p:sp>
        <p:nvSpPr>
          <p:cNvPr id="8" name="TextBox 7"/>
          <p:cNvSpPr txBox="1"/>
          <p:nvPr/>
        </p:nvSpPr>
        <p:spPr>
          <a:xfrm>
            <a:off x="381000" y="2209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118712" y="2590800"/>
            <a:ext cx="7181470" cy="367567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8601" y="3448402"/>
            <a:ext cx="4800600" cy="49206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95400" y="3962400"/>
            <a:ext cx="7620000" cy="46592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2971800"/>
            <a:ext cx="271476" cy="396580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4495800"/>
            <a:ext cx="271476" cy="39658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81001" y="4953000"/>
            <a:ext cx="4953000" cy="32448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400" y="5410200"/>
            <a:ext cx="5540678" cy="381000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905000" y="6019800"/>
            <a:ext cx="6519166" cy="457200"/>
          </a:xfrm>
          <a:prstGeom prst="rect">
            <a:avLst/>
          </a:prstGeom>
          <a:noFill/>
          <a:ln/>
          <a:effectLst/>
        </p:spPr>
      </p:pic>
      <p:sp>
        <p:nvSpPr>
          <p:cNvPr id="34" name="Rectangle 33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for General PAA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540929" y="1219200"/>
            <a:ext cx="6126066" cy="693501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381000" y="2209800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71600" y="2667000"/>
            <a:ext cx="5757630" cy="66463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85800" y="4038600"/>
            <a:ext cx="7512494" cy="74955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623863" y="5189334"/>
            <a:ext cx="6096907" cy="664608"/>
          </a:xfrm>
          <a:prstGeom prst="rect">
            <a:avLst/>
          </a:prstGeom>
          <a:noFill/>
          <a:ln/>
          <a:effectLst/>
        </p:spPr>
      </p:pic>
      <p:sp>
        <p:nvSpPr>
          <p:cNvPr id="22" name="Right Brace 21"/>
          <p:cNvSpPr/>
          <p:nvPr/>
        </p:nvSpPr>
        <p:spPr bwMode="auto">
          <a:xfrm rot="5400000">
            <a:off x="1371600" y="3962400"/>
            <a:ext cx="381000" cy="1752600"/>
          </a:xfrm>
          <a:prstGeom prst="rightBrace">
            <a:avLst>
              <a:gd name="adj1" fmla="val 4573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 bwMode="auto">
          <a:xfrm rot="5400000">
            <a:off x="3467100" y="5227434"/>
            <a:ext cx="381000" cy="1371600"/>
          </a:xfrm>
          <a:prstGeom prst="rightBrace">
            <a:avLst>
              <a:gd name="adj1" fmla="val 4573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3124200" y="6256134"/>
            <a:ext cx="1258709" cy="29706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908771" y="6256134"/>
            <a:ext cx="1117566" cy="282574"/>
          </a:xfrm>
          <a:prstGeom prst="rect">
            <a:avLst/>
          </a:prstGeom>
          <a:noFill/>
          <a:ln/>
          <a:effectLst/>
        </p:spPr>
      </p:pic>
      <p:cxnSp>
        <p:nvCxnSpPr>
          <p:cNvPr id="29" name="Straight Arrow Connector 28"/>
          <p:cNvCxnSpPr/>
          <p:nvPr/>
        </p:nvCxnSpPr>
        <p:spPr bwMode="auto">
          <a:xfrm flipV="1">
            <a:off x="1676400" y="5113134"/>
            <a:ext cx="762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29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4419600" y="3489620"/>
            <a:ext cx="381000" cy="556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for General PAA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25883-1424-47A5-B07C-5A8A3B094A2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40929" y="1219200"/>
            <a:ext cx="6126066" cy="693501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381000" y="2209800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>
                <a:latin typeface="+mj-lt"/>
              </a:rPr>
              <a:t>Proof (continued):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28600" y="914400"/>
            <a:ext cx="8763000" cy="12192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0600" y="27432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From the previous slide,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447800" y="3429000"/>
            <a:ext cx="6705196" cy="664578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 bwMode="auto">
          <a:xfrm>
            <a:off x="8610600" y="63246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91483" y="5181600"/>
            <a:ext cx="6817828" cy="438792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419599" y="4419600"/>
            <a:ext cx="312973" cy="4572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029C-BD46-4ABD-A438-4A48152EE634}" type="slidenum">
              <a:rPr lang="en-US"/>
              <a:pPr/>
              <a:t>5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Least </a:t>
            </a:r>
            <a:r>
              <a:rPr lang="en-US" dirty="0"/>
              <a:t>Squares Estimation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Defining the cost functional</a:t>
            </a:r>
            <a:endParaRPr lang="en-US" dirty="0"/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505200"/>
            <a:ext cx="8153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        is obtained by solving</a:t>
            </a:r>
            <a:endParaRPr lang="en-US" i="0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82945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2057400"/>
            <a:ext cx="7216775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9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505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514600" y="4572000"/>
            <a:ext cx="2399536" cy="92709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029C-BD46-4ABD-A438-4A48152EE634}" type="slidenum">
              <a:rPr lang="en-US"/>
              <a:pPr/>
              <a:t>6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Least </a:t>
            </a:r>
            <a:r>
              <a:rPr lang="en-US" dirty="0"/>
              <a:t>Squares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01000" cy="99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The least squares parameter estimate           which solves</a:t>
            </a:r>
            <a:endParaRPr lang="en-US" dirty="0"/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 smtClean="0">
                <a:latin typeface="Helvetica" pitchFamily="34" charset="0"/>
              </a:rPr>
              <a:t>Satisfies the </a:t>
            </a:r>
            <a:r>
              <a:rPr lang="en-US" b="1" i="0" u="sng" dirty="0" smtClean="0">
                <a:latin typeface="Helvetica" pitchFamily="34" charset="0"/>
              </a:rPr>
              <a:t>normal equation:</a:t>
            </a:r>
            <a:endParaRPr lang="en-US" b="1" i="0" u="sng" dirty="0">
              <a:latin typeface="Helvetica" pitchFamily="34" charset="0"/>
            </a:endParaRPr>
          </a:p>
          <a:p>
            <a:endParaRPr lang="en-US" i="0" dirty="0">
              <a:latin typeface="Helvetica" pitchFamily="34" charset="0"/>
            </a:endParaRP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829459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1219200"/>
            <a:ext cx="70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267200" y="2057400"/>
            <a:ext cx="2399536" cy="92709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838200" y="4495800"/>
            <a:ext cx="7302027" cy="999072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838200" y="5791200"/>
            <a:ext cx="3657600" cy="58521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638800" y="5638800"/>
            <a:ext cx="2767102" cy="65766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3B6E-2665-4712-8C8B-730993B39429}" type="slidenum">
              <a:rPr lang="en-US"/>
              <a:pPr/>
              <a:t>7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Equation Derivation</a:t>
            </a:r>
            <a:endParaRPr lang="en-US" dirty="0"/>
          </a:p>
        </p:txBody>
      </p:sp>
      <p:pic>
        <p:nvPicPr>
          <p:cNvPr id="997400" name="Picture 2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990600"/>
            <a:ext cx="5768975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600" y="4011187"/>
            <a:ext cx="5466494" cy="134121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752600" y="2163909"/>
            <a:ext cx="4997894" cy="1341291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 rot="5400000">
            <a:off x="3048000" y="5154187"/>
            <a:ext cx="304800" cy="9144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5029200" y="4696987"/>
            <a:ext cx="304800" cy="18288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743200" y="5916187"/>
            <a:ext cx="799759" cy="355094"/>
          </a:xfrm>
          <a:prstGeom prst="rect">
            <a:avLst/>
          </a:prstGeom>
        </p:spPr>
      </p:pic>
      <p:pic>
        <p:nvPicPr>
          <p:cNvPr id="22" name="Picture 21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406003" y="5916187"/>
            <a:ext cx="1741350" cy="40841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3B6E-2665-4712-8C8B-730993B39429}" type="slidenum">
              <a:rPr lang="en-US"/>
              <a:pPr/>
              <a:t>8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Equation Derivation</a:t>
            </a:r>
            <a:endParaRPr lang="en-US" dirty="0"/>
          </a:p>
        </p:txBody>
      </p:sp>
      <p:pic>
        <p:nvPicPr>
          <p:cNvPr id="11" name="Picture 1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04801" y="1295401"/>
            <a:ext cx="5715000" cy="664448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76400" y="2286000"/>
            <a:ext cx="6469752" cy="593426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3048000"/>
            <a:ext cx="3048000" cy="441103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09600" y="4343400"/>
            <a:ext cx="7917306" cy="855435"/>
          </a:xfrm>
          <a:prstGeom prst="rect">
            <a:avLst/>
          </a:prstGeom>
          <a:noFill/>
          <a:ln/>
          <a:effectLst/>
        </p:spPr>
      </p:pic>
      <p:sp>
        <p:nvSpPr>
          <p:cNvPr id="27" name="TextBox 26"/>
          <p:cNvSpPr txBox="1"/>
          <p:nvPr/>
        </p:nvSpPr>
        <p:spPr>
          <a:xfrm>
            <a:off x="457200" y="3657600"/>
            <a:ext cx="598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Taking the partial derivative with respect to</a:t>
            </a:r>
          </a:p>
        </p:txBody>
      </p:sp>
      <p:pic>
        <p:nvPicPr>
          <p:cNvPr id="30" name="Picture 29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400800" y="3701890"/>
            <a:ext cx="685800" cy="387213"/>
          </a:xfrm>
          <a:prstGeom prst="rect">
            <a:avLst/>
          </a:prstGeom>
          <a:noFill/>
          <a:ln/>
          <a:effectLst/>
        </p:spPr>
      </p:pic>
      <p:sp>
        <p:nvSpPr>
          <p:cNvPr id="31" name="TextBox 30"/>
          <p:cNvSpPr txBox="1"/>
          <p:nvPr/>
        </p:nvSpPr>
        <p:spPr>
          <a:xfrm>
            <a:off x="457200" y="5334000"/>
            <a:ext cx="4663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For optimality, we therefore need</a:t>
            </a:r>
          </a:p>
        </p:txBody>
      </p:sp>
      <p:pic>
        <p:nvPicPr>
          <p:cNvPr id="33" name="Picture 32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288771" y="5943600"/>
            <a:ext cx="6558963" cy="40257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3B6E-2665-4712-8C8B-730993B39429}" type="slidenum">
              <a:rPr lang="en-US"/>
              <a:pPr/>
              <a:t>9</a:t>
            </a:fld>
            <a:endParaRPr lang="en-US"/>
          </a:p>
        </p:txBody>
      </p:sp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Equation Derivation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" y="2057400"/>
            <a:ext cx="334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For optimality, we need</a:t>
            </a:r>
          </a:p>
        </p:txBody>
      </p:sp>
      <p:pic>
        <p:nvPicPr>
          <p:cNvPr id="33" name="Picture 3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88771" y="2667000"/>
            <a:ext cx="6558963" cy="402576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876800" y="990600"/>
            <a:ext cx="3998016" cy="405894"/>
          </a:xfrm>
          <a:prstGeom prst="rect">
            <a:avLst/>
          </a:prstGeom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335981" y="1524000"/>
            <a:ext cx="3198419" cy="456917"/>
          </a:xfrm>
          <a:prstGeom prst="rect">
            <a:avLst/>
          </a:prstGeom>
          <a:noFill/>
          <a:ln/>
          <a:effectLst/>
        </p:spPr>
      </p:pic>
      <p:sp>
        <p:nvSpPr>
          <p:cNvPr id="16" name="Right Brace 15"/>
          <p:cNvSpPr/>
          <p:nvPr/>
        </p:nvSpPr>
        <p:spPr bwMode="auto">
          <a:xfrm rot="5400000">
            <a:off x="2667000" y="1676400"/>
            <a:ext cx="304800" cy="32004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883475" y="3505200"/>
            <a:ext cx="3510905" cy="990602"/>
          </a:xfrm>
          <a:prstGeom prst="rect">
            <a:avLst/>
          </a:prstGeom>
          <a:noFill/>
          <a:ln/>
          <a:effectLst/>
        </p:spPr>
      </p:pic>
      <p:sp>
        <p:nvSpPr>
          <p:cNvPr id="29" name="Right Brace 28"/>
          <p:cNvSpPr/>
          <p:nvPr/>
        </p:nvSpPr>
        <p:spPr bwMode="auto">
          <a:xfrm rot="5400000">
            <a:off x="6553200" y="2209800"/>
            <a:ext cx="304800" cy="2133600"/>
          </a:xfrm>
          <a:prstGeom prst="rightBrace">
            <a:avLst>
              <a:gd name="adj1" fmla="val 3560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679742" y="3505198"/>
            <a:ext cx="2589123" cy="990602"/>
          </a:xfrm>
          <a:prstGeom prst="rect">
            <a:avLst/>
          </a:prstGeom>
          <a:noFill/>
          <a:ln/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838200" y="5257800"/>
            <a:ext cx="7302027" cy="999072"/>
          </a:xfrm>
          <a:prstGeom prst="rect">
            <a:avLst/>
          </a:prstGeom>
          <a:noFill/>
          <a:ln/>
          <a:effectLst/>
        </p:spPr>
      </p:pic>
      <p:sp>
        <p:nvSpPr>
          <p:cNvPr id="39" name="Rectangle 38"/>
          <p:cNvSpPr/>
          <p:nvPr/>
        </p:nvSpPr>
        <p:spPr bwMode="auto">
          <a:xfrm>
            <a:off x="8610600" y="6248400"/>
            <a:ext cx="304800" cy="3048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572000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Therefore, we need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  <p:bldP spid="39" grpId="0" animBg="1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(k)  = \mat{\phi_1(k) \\ \vdots \\ \phi_n(k)}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1449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\phi(\km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7"/>
  <p:tag name="PICTUREFILESIZE" val="729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\phi(k-1)  &amp;=&amp; \\[.5em]&#10;&amp;&amp; \hspace{-6em} \left [ 1 + \phi(\km)^T \,F(k-1)\phi(\km)&#10;\right ] &#10;  F(k) \phi(k-1)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1"/>
  <p:tag name="PICTUREFILESIZE" val="2832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F(k) \phi(k-1)  &amp;=&amp; \frac{F(k-1) \phi(k-1) }{\left [ 1 + \phi(\km)^T \,F(k-1)\phi(\km)&#10;\right ]} &#10;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3"/>
  <p:tag name="PICTUREFILESIZE" val="3125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  &amp;=&amp;  F(k-1) - F(k)\,\phi(\km)\,\phi(\km)^T \,F(k-1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6"/>
  <p:tag name="PICTUREFILESIZE" val="1866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F(k) \phi(k-1)  &amp;=&amp; \frac{F(k-1) \phi(k-1) }{\left [ 1 + \phi(\km)^T \,F(k-1)\phi(\km)&#10;\right ]} &#10;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3"/>
  <p:tag name="PICTUREFILESIZE" val="3125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F(k-1) -&#10;\frac{F(k-1)\,\phi(\km)\,\phi(\km)^T\,F(\km)}{1 + \phi(\km)^T\,F(\km)\,\phi(\km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7"/>
  <p:tag name="PICTUREFILESIZE" val="3449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0) = F^T(0)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827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0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1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F(k+1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n \times 1 \, \rm regressor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2"/>
  <p:tag name="PICTUREFILESIZE" val="693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F(k) - \frac{ F(k) \phi(k) \phi^T(k) F(k) }&#10;{ 1 + \phi^T(k) F(k) \phi(k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3091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\frac{e^o(k+1)}{1 + \phi^T(k) F(k) \phi(k)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144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3"/>
  <p:tag name="PICTUREFILESIZE" val="1674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F(k) - \frac{ F(k) \phi(k) \phi^T(k) F(k) }&#10;{ 1 + \phi^T(k) F(k) \phi(k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3091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&#10;   \phi^T (\km)  \th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8"/>
  <p:tag name="PICTUREFILESIZE" val="962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) = \th - \thh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7"/>
  <p:tag name="PICTUREFILESIZE" val="837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&amp;=&amp; &#10;\phi^T (\km) \th  -  \phi^T (\km)  \thh(k-1)\\[.5em]&#10; &amp;=&amp; \phi^T (\km)  &#10;\underbrace{\left [ \th - \thh(k-1) \right ]}&#10;_{\tht(k-1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3"/>
  <p:tag name="PICTUREFILESIZE" val="3839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2em}}_{\rm unknown \,vector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9"/>
  <p:tag name="PICTUREFILESIZE" val="733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&amp;=&amp;  \phi^T (\km)  \th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5"/>
  <p:tag name="PICTUREFILESIZE" val="1181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 (k) &amp;=&amp;  \phi^T (\km)  \tht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304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hat{y}(k) =  \phi^T (\km)  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1220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 (k) = &#10;y(k)  -  \y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9"/>
  <p:tag name="PICTUREFILESIZE" val="808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 + F(k)\phi(\km) \, &#10;e^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0"/>
  <p:tag name="PICTUREFILESIZE" val="1843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F(k) \phi(k-1)  &amp;=&amp; \frac{F(k-1) \phi(k-1) }{\left [ 1 + \phi(\km)^T \,F(k-1)\phi(\km)&#10;\right ]} &#10;   \eeqns&#10;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03"/>
  <p:tag name="PICTUREFILESIZE" val="3125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+1) &amp;=&amp; \thh(k)  + &#10;\frac{F(k)\phi(k)}&#10;{1 + \phi^T(k) F(k)\phi(k)} \, &#10;e^o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5"/>
  <p:tag name="PICTUREFILESIZE" val="3362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t(k+1) &amp;=&amp; \tht(k)  - &#10;\frac{F(k)\phi(k)}&#10;{1 + \phi^T(k) F(k)\phi(k)} \, &#10;e^o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2"/>
  <p:tag name="PICTUREFILESIZE" val="3289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^T (k)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40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min_{\thh(k)} \left \{ \frac{1}{2}\,\sum_{j=1}^{k} \left [ y(j) - \phi^T(\jm)\, \thh(k) \right ] ^2 \right \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7"/>
  <p:tag name="PICTUREFILESIZE" val="2783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phi^T(k) \tht(k+1)}_{e(k+1)} &amp;=&amp; &#10;\underbrace{\phi^T(k) \tht(k)}_{e^o(k+1)}  - &#10;\frac{\phi^T(k) F(k)\phi(k)}&#10;{1 + \phi^T(k) F(k)\phi(k)} \, &#10;e^o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92"/>
  <p:tag name="PICTUREFILESIZE" val="5664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&#10;e^o(k+1)  - &#10;\frac{\phi^T(k) F(k)\phi(k)}&#10;{1 + \phi^T(k) F(k)\phi(k)} \, &#10;e^o(k+1)\\[.5em]&#10;&amp;=&amp; \frac{e^o(k+1)}&#10;{1 + \phi^T(k) F(k)\phi(k)}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1"/>
  <p:tag name="PICTUREFILESIZE" val="5898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+1) &amp;=&amp; \frac{e^o(k+1)}&#10;{1 + \phi^T(k) F(k)\phi(k)}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2"/>
  <p:tag name="PICTUREFILESIZE" val="2220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+1) &amp;=&amp; \thh(k)  + F(k)\phi(k)&#10;\frac{e^o(k+1)}&#10;{1 + \phi^T(k) F(k)\phi(k)} \,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83"/>
  <p:tag name="PICTUREFILESIZE" val="3261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+1) &amp;=&amp; \thh(k)  + &#10;F(k)\phi(k) \, &#10;e(k+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7"/>
  <p:tag name="PICTUREFILESIZE" val="1755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| \phi(k-1) \| \neq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654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+ \| \phi(k-1) \|^2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1"/>
  <p:tag name="PICTUREFILESIZE" val="576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 } \left [ F^{-1}(k) \right ] &amp;=&amp;  {\rm tr } \left [ F^{-1}(k-1) \right ]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4"/>
  <p:tag name="PICTUREFILESIZE" val="1129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| F(k-1) \phi(k-1) \| \neq 0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99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 } \left [ F(k) \right ] &amp;=&amp;  {\rm tr } \left [ F(k-1) \right ]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944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, \frac{ \| F(k-1) \phi(k-1) \|^2 }{ 1 + \phi^T(k-1) F(k-1) \phi(k-1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2321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0 &lt; \lambda \leq 1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369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&#10;\lambda^{(k-j)} \,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64"/>
  <p:tag name="PICTUREFILESIZE" val="3125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^{(k-1)} \, \left [ y(1) - \phi^T(0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620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m \to \infty} \lambda^m =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5"/>
  <p:tag name="PICTUREFILESIZE" val="668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+1) &amp;=&amp; &#10;\frac{1}{\lambda} \left [ F(k) -&#10;\frac{F(k)\,\phi(k)\,\phi(k)^T\,F(k)}{\lambda + \phi(k)^T\,F(k)\,\phi(k)}&#10;\right ]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2"/>
  <p:tag name="PICTUREFILESIZE" val="383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^{-1}(k+1) = \lambda F^{-1}(k) + \phi(k) \phi^T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4"/>
  <p:tag name="PICTUREFILESIZE" val="1696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F(k+1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1) ,\,  \cdots,\, y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41"/>
  <p:tag name="PICTUREFILESIZE" val="688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103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 e^o(k+1) }{ \lambda + \phi^T(k) F(k) \phi(k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2"/>
  <p:tag name="PICTUREFILESIZE" val="2292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+1) &amp;=&amp; &#10;\frac{1}{\lambda} \left [ F(k) -&#10;\frac{F(k)\,\phi(k)\,\phi(k)^T\,F(k)}{\lambda + \phi(k)^T\,F(k)\,\phi(k)}&#10;\right ]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2"/>
  <p:tag name="PICTUREFILESIZE" val="3831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{\rm tr } \left [ F(k) \right ] &amp;=&amp;  \frac{1}{\lambda} {\rm tr } \left [ F(k-1) \right ] 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248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phi(k 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1"/>
  <p:tag name="PICTUREFILESIZE" val="345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- \, \frac{ \| F(k-1) \phi(k-1) \|^2 }{ \lambda^2 + \lambda \phi^T(k-1) F(k-1) \phi(k-1) 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6"/>
  <p:tag name="PICTUREFILESIZE" val="2571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+1) &amp;=&amp;  \lambda_1(k) \, F^{-1}(k ) + &#10;\lambda_2(k) \,\phi(k ) \phi^T(k 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6"/>
  <p:tag name="PICTUREFILESIZE" val="2191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lambda_1(k) \le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64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0) ,\,  \cdots,\, \phi(k-1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8377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\le\lambda_2(k) &lt;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4"/>
  <p:tag name="PICTUREFILESIZE" val="735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1(k) = 1,\: \lambda_2(k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8"/>
  <p:tag name="PICTUREFILESIZE" val="821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1(k) = 1,\: \lambda_2(k)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7"/>
  <p:tag name="PICTUREFILESIZE" val="770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ambda_1(k) &lt; 1,\: \lambda_2(k)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858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+1) &amp;=&amp;  \lambda_1(k) \, F^{-1}(k ) + &#10;\lambda_2(k) \,\phi(k ) \phi^T(k 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6"/>
  <p:tag name="PICTUREFILESIZE" val="2191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0) = F^T(0)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0"/>
  <p:tag name="PICTUREFILESIZE" val="827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&lt; \lambda_1(k) \le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3"/>
  <p:tag name="PICTUREFILESIZE" val="646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0 \le\lambda_2(k) &lt;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4"/>
  <p:tag name="PICTUREFILESIZE" val="735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\frac{1}{\lambda_1(k) + \phi^T(k) F(k) \phi(k)} F(k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5"/>
  <p:tag name="PICTUREFILESIZE" val="3620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lambda_2(k) = 1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5"/>
  <p:tag name="PICTUREFILESIZE" val="6666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&#10;+ F(k+1) \phi(k)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3"/>
  <p:tag name="PICTUREFILESIZE" val="1892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e(k) \longrightarrow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7"/>
  <p:tag name="PICTUREFILESIZE" val="6799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+1) = \hat{\theta}(k) +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9"/>
  <p:tag name="PICTUREFILESIZE" val="2321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&#10;$$&#10;e(k+1) = \frac{ \lambda_1(k) 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800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 = y(k+1) - \phi^T(k) \hat{\theta}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6"/>
  <p:tag name="PICTUREFILESIZE" val="1572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et(I+RL) = \det(I+LR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71"/>
  <p:tag name="PICTUREFILESIZE" val="1892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I+RL$ is invertible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2"/>
  <p:tag name="PICTUREFILESIZE" val="11326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I+LR$ is invertible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2"/>
  <p:tag name="PICTUREFILESIZE" val="11326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Updownarrow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3"/>
  <p:tag name="PICTUREFILESIZE" val="1033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^{-1} = I - R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3"/>
  <p:tag name="PICTUREFILESIZE" val="25897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^{-1} = I - R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3"/>
  <p:tag name="PICTUREFILESIZE" val="25897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Phi = I - R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8"/>
  <p:tag name="PICTUREFILESIZE" val="18237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 \Phi = I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7"/>
  <p:tag name="PICTUREFILESIZE" val="10262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 \Phi = (I+RL) - (I+RL)R 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5"/>
  <p:tag name="PICTUREFILESIZE" val="37233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R+RLR = R(I+LR)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5"/>
  <p:tag name="PICTUREFILESIZE" val="15723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I+RL) \Phi = I+RL - R(I+LR) (I+LR)^{-1} 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4"/>
  <p:tag name="PICTUREFILESIZE" val="3708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d V(\thh(k))}{d \thh(k)} = 0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1283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I+RL - RL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0"/>
  <p:tag name="PICTUREFILESIZE" val="8949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A+UCV)^{-1} = A^{-1} - A^{-1}U \left( C^{-1} + V A^{-1} U \right)^{-1} V A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22"/>
  <p:tag name="PICTUREFILESIZE" val="65286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A+UCV)^{-1} = \left[ \left( I + UCV A^{-1} \right) A \right]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6"/>
  <p:tag name="PICTUREFILESIZE" val="47046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\left( I + UCV A^{-1} \right)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1"/>
  <p:tag name="PICTUREFILESIZE" val="30246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\left[ I - UC \left( I + VA^{-1} UC \right)^{-1} V A^{-1} \right]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1"/>
  <p:tag name="PICTUREFILESIZE" val="58513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\left[ I - U \left[ \left( I + VA^{-1} UC \right) C^{-1} \right]^{-1} V A^{-1} \right]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35"/>
  <p:tag name="PICTUREFILESIZE" val="6510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A^{-1} - A^{-1}U \left( C^{-1} + V A^{-1} U \right)^{-1} V A^{-1}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8"/>
  <p:tag name="PICTUREFILESIZE" val="49926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= \frac{1}{\lambda_1(k)} \left[ F(k) &#10;- \lambda_2(k) \frac{ F(k) \phi(k) \phi^T(k) F(k) }&#10;{ \lambda_1(k) + \lambda_2(k) \phi^T(k) F(k) \phi(k) }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97"/>
  <p:tag name="PICTUREFILESIZE" val="4752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^{-1}(k+1) = \lambda_1(k) F^{-1}(k) + \left[ \lambda_2(k) \phi(k) \right] \phi^T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5"/>
  <p:tag name="PICTUREFILESIZE" val="2138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+1) = \frac{1}{\lambda_1(k)} F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1"/>
  <p:tag name="PICTUREFILESIZE" val="123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- \left[ \frac{1}{\lambda_1(k)} F(k) \right] \left[ \lambda_2(k) \phi(k) \right]&#10;\left[ \frac{1}{ 1 + \phi^T(k) \left[ \frac{1}{\lambda_1(k)} F(k) \right] \left[ \lambda_2(k) \phi(k) \right] } \right]&#10;\phi^T(k) \left[ \frac{1}{\lambda_1(k)} F(k) \righ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0"/>
  <p:tag name="PICTUREFILESIZE" val="5491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+1) \phi(k) = \frac{1}{\lambda_1(k) + \lambda_2(k) \phi^T(k) F(k) \phi(k)} F(k) \phi(k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7"/>
  <p:tag name="PICTUREFILESIZE" val="3022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^{-1}(k+1) = \lambda_1(k) F^{-1}(k) + \lambda_2(k) \phi(k) \phi^T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9"/>
  <p:tag name="PICTUREFILESIZE" val="2167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F(k+1) \left[ F^{-1}(k+1) \right] F(k)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2"/>
  <p:tag name="PICTUREFILESIZE" val="1518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F(k+1) \left[ \lambda_1(k) F^{-1}(k) + \lambda_2(k) \phi(k) \phi^T(k) \right] F(k) \phi(k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3"/>
  <p:tag name="PICTUREFILESIZE" val="2774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F(k) \phi(k) = \lambda_1(k) F(k+1) \phi(k) 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5"/>
  <p:tag name="PICTUREFILESIZE" val="1620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+ \lambda_2(k) F(k+1) \phi(k) \phi^T(k) F(k) \phi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9"/>
  <p:tag name="PICTUREFILESIZE" val="19037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= F(k+1) \phi(k) \left[ \lambda_1(k)  + \lambda_2(k) \phi^T(k) F(k) \phi(k) \right]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6"/>
  <p:tag name="PICTUREFILESIZE" val="232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frac{d V(\thh(k))}{d \thh(k)} = 0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1283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\frac{\lambda_1(k)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tilde{\theta}(k+1) = \tilde{\theta}(k) - \frac{1}{\lambda_1(k)}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7"/>
  <p:tag name="PICTUREFILESIZE" val="2264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^T(k) \tilde{\theta}(k+1) &#10;= \phi^T(k) \left[ \tilde{\theta}(k) - \frac{1}{\lambda_1(k)} F(k) \phi(k) e(k+1)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1"/>
  <p:tag name="PICTUREFILESIZE" val="31565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phi^T(k) \tilde{\theta}(k) - \frac{1}{\lambda_1(k)} \phi^T(k)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1"/>
  <p:tag name="PICTUREFILESIZE" val="26914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9"/>
  <p:tag name="PICTUREFILESIZE" val="430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9"/>
  <p:tag name="PICTUREFILESIZE" val="3645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\frac{\lambda_1(k)}{ \lambda_1(k) + \phi^T(k) F(k) \phi(k) } e^o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2799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e(k+1) = e^o(k+1) - \frac{1}{\lambda_1(k)} \phi^T(k) F(k) \phi(k) e(k+1)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4"/>
  <p:tag name="PICTUREFILESIZE" val="2616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[ \lambda_1(k) + \phi^T(k) F(k) \phi(k) \right] e(k+1) = \lambda_1(k) e^o(k+1) 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82"/>
  <p:tag name="PICTUREFILESIZE" val="254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[ \sum_{i=1}^{k} \phi(i-1) \phi^T(i-1) \right ] \, &#10;\thh(k) = 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3"/>
  <p:tag name="PICTUREFILESIZE" val="30423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Downarrow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"/>
  <p:tag name="PICTUREFILESIZE" val="7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6em}}_{ n \times n \:{\rm matrix}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6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4em}}_{ n \times 1 \:{\rm vector}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570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V(\thh(k))=\frac{1}{2}\,\sum_{j=1}^{k} \left [ y(j) - \phi^T(\jm)\, \thh(k) \right ] ^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7"/>
  <p:tag name="PICTUREFILESIZE" val="272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\| &#10;\begin{bmatrix}&#10;y(1) \\ \vdots \\ y(k)&#10;\end{bmatrix} - \begin{bmatrix}&#10;\phi^T(0) \\ \vdots \\ \phi^T(k-1)&#10;\end{bmatrix} \hat{\theta}(k)&#10;\right\|^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6"/>
  <p:tag name="PICTUREFILESIZE" val="9065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\| &#10;\begin{bmatrix}&#10;y(1) - \phi^T(0) \hat{\theta}(k) \\ \vdots \\ y(k) - \phi^T(k-1) \hat{\theta}(k)&#10;\end{bmatrix}&#10;\right\|^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98"/>
  <p:tag name="PICTUREFILESIZE" val="83185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Y(k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Phi^T(k-1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797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sum_{i=1}^n \, \phi_i(\km) \, \th_i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9"/>
  <p:tag name="PICTUREFILESIZE" val="149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V(\hat{\theta}(k))= \frac{1}{2} \left\| Y(k) - \Phi^T(k-1) \hat{\theta}(k)&#10;\right\|^2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70"/>
  <p:tag name="PICTUREFILESIZE" val="5535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\frac{1}{2} \left[ Y^T(k) Y(k) &#10;+ \hat{\theta}^T(k) \Phi(k-1) \Phi^T(k-1) \hat{\theta}(k) \right.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69"/>
  <p:tag name="PICTUREFILESIZE" val="7027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. - 2 \hat{\theta}^T(k) \Phi(k-1) Y(k) \right]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1"/>
  <p:tag name="PICTUREFILESIZE" val="2473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\partial V(\hat{\theta}(k))}{\hat{\theta}(k)} &#10;= \Phi(k-1) \Phi^T(k-1) \hat{\theta}(k) - \Phi(k-1) Y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72"/>
  <p:tag name="PICTUREFILESIZE" val="8364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hat{\theta}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"/>
  <p:tag name="PICTUREFILESIZE" val="308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(k-1) \Phi^T(k-1) \hat{\theta}(k) = \Phi(k-1) Y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1"/>
  <p:tag name="PICTUREFILESIZE" val="32646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(k-1) \Phi^T(k-1) \hat{\theta}(k) = \Phi(k-1) Y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91"/>
  <p:tag name="PICTUREFILESIZE" val="3264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Phi(k-1) = \begin{bmatrix} \phi(0) &amp; \cdots &amp; \phi(k-1) \end{bmatrix}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15"/>
  <p:tag name="PICTUREFILESIZE" val="35184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Y(k) = \begin{bmatrix} y(1) &amp; \cdots &amp; y(k) \end{bmatrix}^T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2"/>
  <p:tag name="PICTUREFILESIZE" val="3168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1}^k \phi(i-1) \phi^T(i-1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2"/>
  <p:tag name="PICTUREFILESIZE" val="4028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sum_{i=1}^k \phi(i-1) y(i) 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9"/>
  <p:tag name="PICTUREFILESIZE" val="2964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[ \sum_{i=1}^{k} \phi(i-1) \phi^T(i-1) \right ] \, &#10;\thh(k) = 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3"/>
  <p:tag name="PICTUREFILESIZE" val="3042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) = &#10;\left [ \sum_{i=1}^{k} \phi(i-1) \phi^T(i-1) \right ]^{\#}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2"/>
  <p:tag name="PICTUREFILESIZE" val="324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eft [ \sum_{i=1}^{k} \phi(i-1) \phi^T(i-1) \right ] \, &#10;\thh(k) = 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53"/>
  <p:tag name="PICTUREFILESIZE" val="304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A = \begin{bmatrix} U_1 &amp; U_2 \end{bmatrix}&#10;\begin{bmatrix} \Sigma &amp; 0 \\ 0 &amp; 0 \end{bmatrix}&#10;\begin{bmatrix} V_1^T \\ V_2^T \end{bmatrix} 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8"/>
  <p:tag name="PICTUREFILESIZE" val="1492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igma = \rm{diag}(\sigma_1,\ldots,\sigma_r)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783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sigma_1 \geq \cdots \geq \sigma_r &gt; 0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4"/>
  <p:tag name="PICTUREFILESIZE" val="52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A^\sharp = \begin{bmatrix} V_1 &amp; V_2 \end{bmatrix}&#10;\begin{bmatrix} \Sigma^{-1} &amp; 0 \\ 0 &amp; 0 \end{bmatrix}&#10;\begin{bmatrix} U_1^T \\ U_2^T \end{bmatrix} $$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62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\in \R^{n \times m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9"/>
  <p:tag name="PICTUREFILESIZE" val="55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"/>
  <p:tag name="PICTUREFILESIZE" val="15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_i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7"/>
  <p:tag name="PICTUREFILESIZE" val="394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 = \Phi \Phi^T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6"/>
  <p:tag name="PICTUREFILESIZE" val="376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, A^\sharp \, \Phi = \Phi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2"/>
  <p:tag name="PICTUREFILESIZE" val="459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\sharp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"/>
  <p:tag name="PICTUREFILESIZE" val="123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{\sharp}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2"/>
  <p:tag name="PICTUREFILESIZE" val="123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\, A^\sharp \, A = 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8"/>
  <p:tag name="PICTUREFILESIZE" val="43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\sharp\, A\, A^\sharp = A^\sharp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516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\sharp A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"/>
  <p:tag name="PICTUREFILESIZE" val="205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Phi   &amp;=&amp;  \mat{\phi(0) \cdots \phi(\km)}&#10;\eeqns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043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A A^\sharp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"/>
  <p:tag name="PICTUREFILESIZE" val="198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) = &#10;\left [ \sum_{i=1}^{k} \phi(i-1) \phi^T(i-1) \right ]^{-1} \sum_{i=1}^{k} \phi(i-1) \, y(i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8"/>
  <p:tag name="PICTUREFILESIZE" val="315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eta_i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5"/>
  <p:tag name="PICTUREFILESIZE" val="133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\left  [ \sum_{i=1}^{k} \phi(i-1) \phi^T(i-1) \right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1417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 =&#10;\phi(0) \phi^T(0) + \phi(1) \phi^T(1)  + \cdots + \phi(k-1) \phi^T(k-1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3"/>
  <p:tag name="PICTUREFILESIZE" val="2248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45"/>
  <p:tag name="PICTUREFILESIZE" val="320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-1) = \left [ \sum_{i=1}^{k-1}&#10;\phi(i-1) \phi^T(i-1)\right ]^{-1}\, &#10;\sum_{i=1}^{k-1}&#10;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9"/>
  <p:tag name="PICTUREFILESIZE" val="3413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09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\thh(k-1) + [\: correction \: \: term \: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2"/>
  <p:tag name="PICTUREFILESIZE" val="1703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4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h(k-1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394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(k-1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3"/>
  <p:tag name="PICTUREFILESIZE" val="586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=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4"/>
  <p:tag name="PICTUREFILESIZE" val="1350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 + F(k)\phi(\km) \, &#10;e^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0"/>
  <p:tag name="PICTUREFILESIZE" val="1843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\sum_{i=1}^k&#10;\phi(i-1) \phi^T(i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4"/>
  <p:tag name="PICTUREFILESIZE" val="1815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F(k-1) -&#10;\frac{F(k-1)\,\phi(\km)\,\phi(\km)^T\,F(\km)}{1 + \phi(\km)^T\,F(\km)\,\phi(\km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7"/>
  <p:tag name="PICTUREFILESIZE" val="344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F(k) \, &#10;\sum_{i=1}^k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98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\left [ \sum_{i=1}^k&#10;\phi(i-1) \phi^T(i-1)\right ]^{-1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47"/>
  <p:tag name="PICTUREFILESIZE" val="205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= \phi^T(k-1) \, \theta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1"/>
  <p:tag name="PICTUREFILESIZE" val="959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= F(k) \, &#10;\sum_{i=1}^k \phi(i-1) y(i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198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-1) &amp;=&amp;    F^{-1}(k) -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2"/>
  <p:tag name="PICTUREFILESIZE" val="1384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= F(k) \left[&#10;\phi(k-1) y(k) + \sum_{i=1}^{k-1} \phi(i-1) y(i) \right]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6"/>
  <p:tag name="PICTUREFILESIZE" val="230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F^{-1}(k-1) \hat{\theta}(k-1)&#10;$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7"/>
  <p:tag name="PICTUREFILESIZE" val="16352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6em}}_{e^o(k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13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\\[.5em]&#10;&amp;&amp; \hspace{-2em} + \: F(k)\phi(\km) \, \left [ y(k)  -  \phi^T (\km)  \thh(k-1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7"/>
  <p:tag name="PICTUREFILESIZE" val="3210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F(k)\, \left [ \left ( F(k)^{-1} - \phi(\km)\,\phi^T(\km) \right )\,\thh(k-1) \right .\\[.5em]&#10;&amp;&amp; \left . + \:\phi(\km)\,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36"/>
  <p:tag name="PICTUREFILESIZE" val="3765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^o(k) = &#10;y(k)  - 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1"/>
  <p:tag name="PICTUREFILESIZE" val="1508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h^o(k) = \phi^T (\km)  \thh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4"/>
  <p:tag name="PICTUREFILESIZE" val="13507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thh(k) &amp;=&amp; \thh(k-1)  + F(k)\phi(\km) \, &#10;e^o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0"/>
  <p:tag name="PICTUREFILESIZE" val="184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th  = \mat{\th_1 \\ \vdots \\ \th_n}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6"/>
  <p:tag name="PICTUREFILESIZE" val="596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\sum_{i=1}^k&#10;\phi(i-1) \phi^T(i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4"/>
  <p:tag name="PICTUREFILESIZE" val="1815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amp;=&amp; F(k-1) -&#10;\frac{F(k-1)\,\phi(\km)\,\phi(\km)^T\,F(\km)}{1 + \phi(\km)^T\,F(\km)\,\phi(\km)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7"/>
  <p:tag name="PICTUREFILESIZE" val="3449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^{-1}(k) &amp;=&amp;  F^{-1}(k-1) + \phi(k-1) \phi^T(k-1) 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5"/>
  <p:tag name="PICTUREFILESIZE" val="1699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 &amp;=&amp; F(k) + F(k)\,\phi(\km)\,\phi(\km)^T \,F(k-1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29"/>
  <p:tag name="PICTUREFILESIZE" val="2099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3"/>
  <p:tag name="PICTUREFILESIZE" val="373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"/>
  <p:tag name="PICTUREFILESIZE" val="302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phi(k-1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09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F(k-1) \phi(k-1)  &amp;=&amp; F(k)  \phi(k-1) \\[.5em]&#10;&amp;&amp; \hspace{-6em} + \:  F(k) \phi(k-1)  \, \,&#10;\underbrace{\phi(\km)^T \,F(k-1)\phi(\km)}_{scalar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7"/>
  <p:tag name="PICTUREFILESIZE" val="41685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49437</TotalTime>
  <Words>978</Words>
  <Application>Microsoft Office PowerPoint</Application>
  <PresentationFormat>On-screen Show (4:3)</PresentationFormat>
  <Paragraphs>326</Paragraphs>
  <Slides>49</Slides>
  <Notes>40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Default Design</vt:lpstr>
      <vt:lpstr>ME 233 Advanced Control II   Lecture 20  Least Squares  Parameter Estimation</vt:lpstr>
      <vt:lpstr>Least Squares Estimation</vt:lpstr>
      <vt:lpstr>Least Squares Estimation</vt:lpstr>
      <vt:lpstr>Batch Least Squares Estimation</vt:lpstr>
      <vt:lpstr>Batch Least Squares Estimation</vt:lpstr>
      <vt:lpstr>Batch Least Squares Solution</vt:lpstr>
      <vt:lpstr>Normal Equation Derivation</vt:lpstr>
      <vt:lpstr>Normal Equation Derivation</vt:lpstr>
      <vt:lpstr>Normal Equation Derivation</vt:lpstr>
      <vt:lpstr>Batch Least Squares Estimation</vt:lpstr>
      <vt:lpstr>Moore-Penrose pseudoinverse</vt:lpstr>
      <vt:lpstr>Moore-Penrose pseudoinverse</vt:lpstr>
      <vt:lpstr>Batch Least Squares Estimation</vt:lpstr>
      <vt:lpstr>Recursive Least Squares (RLS)</vt:lpstr>
      <vt:lpstr>Recursive Least Squares Algorithm</vt:lpstr>
      <vt:lpstr>Recursive Least Squares Gain</vt:lpstr>
      <vt:lpstr>Recursive Least Squares Derivation</vt:lpstr>
      <vt:lpstr>Recursive Least Squares Derivation</vt:lpstr>
      <vt:lpstr>Recursive Least Squares Derivation</vt:lpstr>
      <vt:lpstr>Recursive Least Squares Estimation</vt:lpstr>
      <vt:lpstr>Recursive Least Squares Estimation</vt:lpstr>
      <vt:lpstr>Recursive Least Squares Estimation</vt:lpstr>
      <vt:lpstr>Recursive Least Squares Estimation</vt:lpstr>
      <vt:lpstr>Recursive Least Squares Estimation</vt:lpstr>
      <vt:lpstr>RLS Estimation Algorithm</vt:lpstr>
      <vt:lpstr>RLS Estimation Algorithm</vt:lpstr>
      <vt:lpstr>RLS Estimation Algorithm</vt:lpstr>
      <vt:lpstr>RLS Estimation Algorithm</vt:lpstr>
      <vt:lpstr>RLS Estimation Algorithm</vt:lpstr>
      <vt:lpstr>RLS Estimation Algorithm</vt:lpstr>
      <vt:lpstr>RLS Estimation Algorithm</vt:lpstr>
      <vt:lpstr>RLS with forgetting factor</vt:lpstr>
      <vt:lpstr>RLS with forgetting factor</vt:lpstr>
      <vt:lpstr>RLS with forgetting factor</vt:lpstr>
      <vt:lpstr>RLS with forgetting factor</vt:lpstr>
      <vt:lpstr>RLS with forgetting factor</vt:lpstr>
      <vt:lpstr>RLS with forgetting factor</vt:lpstr>
      <vt:lpstr>General PAA gain formula</vt:lpstr>
      <vt:lpstr>General PAA gain formula</vt:lpstr>
      <vt:lpstr>General PAA</vt:lpstr>
      <vt:lpstr>General PAA</vt:lpstr>
      <vt:lpstr>Additional Material (you are not responsible for this)</vt:lpstr>
      <vt:lpstr>Matrix Inversion Lemma  (simplified version)</vt:lpstr>
      <vt:lpstr>Matrix Inversion Lemma  (simplified version)</vt:lpstr>
      <vt:lpstr>Matrix Inversion Lemma </vt:lpstr>
      <vt:lpstr>Relationships for General PAA</vt:lpstr>
      <vt:lpstr>Relationships for General PAA</vt:lpstr>
      <vt:lpstr>Relationships for General PAA</vt:lpstr>
      <vt:lpstr>Relationships for General PAA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642</cp:revision>
  <dcterms:created xsi:type="dcterms:W3CDTF">2003-05-19T17:57:23Z</dcterms:created>
  <dcterms:modified xsi:type="dcterms:W3CDTF">2012-04-23T03:22:10Z</dcterms:modified>
</cp:coreProperties>
</file>