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tags/tag112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notesSlides/notesSlide28.xml" ContentType="application/vnd.openxmlformats-officedocument.presentationml.notesSlide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notesSlides/notesSlide24.xml" ContentType="application/vnd.openxmlformats-officedocument.presentationml.notesSlide+xml"/>
  <Override PartName="/ppt/tags/tag75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notesSlides/notesSlide37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notesSlides/notesSlide33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942" r:id="rId3"/>
    <p:sldId id="943" r:id="rId4"/>
    <p:sldId id="944" r:id="rId5"/>
    <p:sldId id="945" r:id="rId6"/>
    <p:sldId id="946" r:id="rId7"/>
    <p:sldId id="947" r:id="rId8"/>
    <p:sldId id="840" r:id="rId9"/>
    <p:sldId id="908" r:id="rId10"/>
    <p:sldId id="910" r:id="rId11"/>
    <p:sldId id="980" r:id="rId12"/>
    <p:sldId id="981" r:id="rId13"/>
    <p:sldId id="982" r:id="rId14"/>
    <p:sldId id="976" r:id="rId15"/>
    <p:sldId id="977" r:id="rId16"/>
    <p:sldId id="978" r:id="rId17"/>
    <p:sldId id="979" r:id="rId18"/>
    <p:sldId id="969" r:id="rId19"/>
    <p:sldId id="949" r:id="rId20"/>
    <p:sldId id="950" r:id="rId21"/>
    <p:sldId id="951" r:id="rId22"/>
    <p:sldId id="952" r:id="rId23"/>
    <p:sldId id="953" r:id="rId24"/>
    <p:sldId id="954" r:id="rId25"/>
    <p:sldId id="955" r:id="rId26"/>
    <p:sldId id="956" r:id="rId27"/>
    <p:sldId id="970" r:id="rId28"/>
    <p:sldId id="957" r:id="rId29"/>
    <p:sldId id="958" r:id="rId30"/>
    <p:sldId id="959" r:id="rId31"/>
    <p:sldId id="960" r:id="rId32"/>
    <p:sldId id="961" r:id="rId33"/>
    <p:sldId id="971" r:id="rId34"/>
    <p:sldId id="964" r:id="rId35"/>
    <p:sldId id="965" r:id="rId36"/>
    <p:sldId id="966" r:id="rId37"/>
    <p:sldId id="967" r:id="rId38"/>
    <p:sldId id="968" r:id="rId39"/>
  </p:sldIdLst>
  <p:sldSz cx="9144000" cy="6858000" type="screen4x3"/>
  <p:notesSz cx="9601200" cy="73152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26" autoAdjust="0"/>
  </p:normalViewPr>
  <p:slideViewPr>
    <p:cSldViewPr>
      <p:cViewPr>
        <p:scale>
          <a:sx n="80" d="100"/>
          <a:sy n="80" d="100"/>
        </p:scale>
        <p:origin x="-1272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006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345">
              <a:defRPr sz="1300" i="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903" y="0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345">
              <a:defRPr sz="1300" i="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50196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345">
              <a:defRPr sz="1300" i="0"/>
            </a:lvl1pPr>
          </a:lstStyle>
          <a:p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903" y="6950196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345">
              <a:defRPr sz="1300" i="0"/>
            </a:lvl1pPr>
          </a:lstStyle>
          <a:p>
            <a:fld id="{2039ED70-B2FD-4ED6-83AF-C5F5B51E34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209415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3257">
              <a:defRPr sz="1200"/>
            </a:lvl1pPr>
          </a:lstStyle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790" y="0"/>
            <a:ext cx="4207191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3257">
              <a:defRPr sz="1200"/>
            </a:lvl1pPr>
          </a:lstStyle>
          <a:p>
            <a:endParaRPr lang="en-US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9575" y="523875"/>
            <a:ext cx="3721100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385" y="3488943"/>
            <a:ext cx="7014210" cy="325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76628"/>
            <a:ext cx="4209415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3257">
              <a:defRPr sz="1200"/>
            </a:lvl1pPr>
          </a:lstStyle>
          <a:p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790" y="6976628"/>
            <a:ext cx="4207191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3257">
              <a:defRPr sz="1200"/>
            </a:lvl1pPr>
          </a:lstStyle>
          <a:p>
            <a:fld id="{4DB9F40B-9F5E-49DB-8DC1-BF78126E2A5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23956-8671-43F1-98CD-689868735C2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9F40B-9F5E-49DB-8DC1-BF78126E2A5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54148-FC39-45B8-A909-53492C9679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85846-0207-4ABA-B148-A12BAA742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2D64E-0D5B-432D-B4B9-8638BDCE0C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5D62EB-62BA-43CC-BE6A-890F798B5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F0C80-2732-4C2D-9F71-BEA56CDFF6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B8CBDD-FBA6-4D8B-AD04-D4DF29059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DCEDC-870F-411C-A75F-D83B57031D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5504A-AC89-4EF4-B45B-128C948629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53B7D-7D04-4384-8EBD-0B8758C304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CFF74-1558-4CD4-B580-FD80314802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EA35F-4A63-4622-9366-80F50A0798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fld id="{C6313F1B-4E3A-46AF-AF02-F8D6F3B24C0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1.xml"/><Relationship Id="rId7" Type="http://schemas.openxmlformats.org/officeDocument/2006/relationships/image" Target="../media/image8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4.xml"/><Relationship Id="rId7" Type="http://schemas.openxmlformats.org/officeDocument/2006/relationships/image" Target="../media/image1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.png"/><Relationship Id="rId4" Type="http://schemas.openxmlformats.org/officeDocument/2006/relationships/tags" Target="../tags/tag15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8.xml"/><Relationship Id="rId7" Type="http://schemas.openxmlformats.org/officeDocument/2006/relationships/image" Target="../media/image14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1.xml"/><Relationship Id="rId7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.png"/><Relationship Id="rId4" Type="http://schemas.openxmlformats.org/officeDocument/2006/relationships/tags" Target="../tags/tag22.xml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5.xml"/><Relationship Id="rId7" Type="http://schemas.openxmlformats.org/officeDocument/2006/relationships/image" Target="../media/image1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14.xml"/><Relationship Id="rId11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2.png"/><Relationship Id="rId4" Type="http://schemas.openxmlformats.org/officeDocument/2006/relationships/tags" Target="../tags/tag26.xml"/><Relationship Id="rId9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29.xml"/><Relationship Id="rId7" Type="http://schemas.openxmlformats.org/officeDocument/2006/relationships/notesSlide" Target="../notesSlides/notesSlide15.xml"/><Relationship Id="rId12" Type="http://schemas.openxmlformats.org/officeDocument/2006/relationships/image" Target="../media/image10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31.xml"/><Relationship Id="rId10" Type="http://schemas.openxmlformats.org/officeDocument/2006/relationships/image" Target="../media/image26.png"/><Relationship Id="rId4" Type="http://schemas.openxmlformats.org/officeDocument/2006/relationships/tags" Target="../tags/tag30.xml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34.xml"/><Relationship Id="rId7" Type="http://schemas.openxmlformats.org/officeDocument/2006/relationships/image" Target="../media/image29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8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37.xml"/><Relationship Id="rId7" Type="http://schemas.openxmlformats.org/officeDocument/2006/relationships/image" Target="../media/image22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32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8.png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image" Target="../media/image37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36.png"/><Relationship Id="rId5" Type="http://schemas.openxmlformats.org/officeDocument/2006/relationships/tags" Target="../tags/tag42.xml"/><Relationship Id="rId10" Type="http://schemas.openxmlformats.org/officeDocument/2006/relationships/image" Target="../media/image35.png"/><Relationship Id="rId4" Type="http://schemas.openxmlformats.org/officeDocument/2006/relationships/tags" Target="../tags/tag41.xml"/><Relationship Id="rId9" Type="http://schemas.openxmlformats.org/officeDocument/2006/relationships/notesSlide" Target="../notesSlides/notesSlide19.xml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47.xml"/><Relationship Id="rId7" Type="http://schemas.openxmlformats.org/officeDocument/2006/relationships/image" Target="../media/image5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1.png"/><Relationship Id="rId4" Type="http://schemas.openxmlformats.org/officeDocument/2006/relationships/tags" Target="../tags/tag48.xml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53.xml"/><Relationship Id="rId7" Type="http://schemas.openxmlformats.org/officeDocument/2006/relationships/image" Target="../media/image43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6.png"/><Relationship Id="rId4" Type="http://schemas.openxmlformats.org/officeDocument/2006/relationships/tags" Target="../tags/tag54.xml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57.xml"/><Relationship Id="rId7" Type="http://schemas.openxmlformats.org/officeDocument/2006/relationships/image" Target="../media/image47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0.png"/><Relationship Id="rId4" Type="http://schemas.openxmlformats.org/officeDocument/2006/relationships/tags" Target="../tags/tag58.xml"/><Relationship Id="rId9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61.xml"/><Relationship Id="rId7" Type="http://schemas.openxmlformats.org/officeDocument/2006/relationships/image" Target="../media/image52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51.png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64.xml"/><Relationship Id="rId7" Type="http://schemas.openxmlformats.org/officeDocument/2006/relationships/image" Target="../media/image54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7.png"/><Relationship Id="rId4" Type="http://schemas.openxmlformats.org/officeDocument/2006/relationships/tags" Target="../tags/tag65.xml"/><Relationship Id="rId9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9.png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58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36.png"/><Relationship Id="rId5" Type="http://schemas.openxmlformats.org/officeDocument/2006/relationships/tags" Target="../tags/tag70.xml"/><Relationship Id="rId15" Type="http://schemas.openxmlformats.org/officeDocument/2006/relationships/image" Target="../media/image61.png"/><Relationship Id="rId10" Type="http://schemas.openxmlformats.org/officeDocument/2006/relationships/image" Target="../media/image35.png"/><Relationship Id="rId4" Type="http://schemas.openxmlformats.org/officeDocument/2006/relationships/tags" Target="../tags/tag69.xml"/><Relationship Id="rId9" Type="http://schemas.openxmlformats.org/officeDocument/2006/relationships/notesSlide" Target="../notesSlides/notesSlide28.xml"/><Relationship Id="rId1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75.xml"/><Relationship Id="rId7" Type="http://schemas.openxmlformats.org/officeDocument/2006/relationships/image" Target="../media/image63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62.png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78.xml"/><Relationship Id="rId7" Type="http://schemas.openxmlformats.org/officeDocument/2006/relationships/notesSlide" Target="../notesSlides/notesSlide30.xml"/><Relationship Id="rId12" Type="http://schemas.openxmlformats.org/officeDocument/2006/relationships/image" Target="../media/image69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8.png"/><Relationship Id="rId5" Type="http://schemas.openxmlformats.org/officeDocument/2006/relationships/tags" Target="../tags/tag80.xml"/><Relationship Id="rId10" Type="http://schemas.openxmlformats.org/officeDocument/2006/relationships/image" Target="../media/image67.png"/><Relationship Id="rId4" Type="http://schemas.openxmlformats.org/officeDocument/2006/relationships/tags" Target="../tags/tag79.xml"/><Relationship Id="rId9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13" Type="http://schemas.openxmlformats.org/officeDocument/2006/relationships/image" Target="../media/image73.png"/><Relationship Id="rId3" Type="http://schemas.openxmlformats.org/officeDocument/2006/relationships/tags" Target="../tags/tag8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2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image" Target="../media/image72.png"/><Relationship Id="rId5" Type="http://schemas.openxmlformats.org/officeDocument/2006/relationships/tags" Target="../tags/tag85.xml"/><Relationship Id="rId10" Type="http://schemas.openxmlformats.org/officeDocument/2006/relationships/image" Target="../media/image71.png"/><Relationship Id="rId4" Type="http://schemas.openxmlformats.org/officeDocument/2006/relationships/tags" Target="../tags/tag84.xml"/><Relationship Id="rId9" Type="http://schemas.openxmlformats.org/officeDocument/2006/relationships/image" Target="../media/image70.png"/><Relationship Id="rId1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8.png"/><Relationship Id="rId3" Type="http://schemas.openxmlformats.org/officeDocument/2006/relationships/tags" Target="../tags/tag89.xml"/><Relationship Id="rId7" Type="http://schemas.openxmlformats.org/officeDocument/2006/relationships/notesSlide" Target="../notesSlides/notesSlide32.xml"/><Relationship Id="rId12" Type="http://schemas.openxmlformats.org/officeDocument/2006/relationships/image" Target="../media/image77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6.png"/><Relationship Id="rId5" Type="http://schemas.openxmlformats.org/officeDocument/2006/relationships/tags" Target="../tags/tag91.xml"/><Relationship Id="rId10" Type="http://schemas.openxmlformats.org/officeDocument/2006/relationships/image" Target="../media/image23.png"/><Relationship Id="rId4" Type="http://schemas.openxmlformats.org/officeDocument/2006/relationships/tags" Target="../tags/tag90.xml"/><Relationship Id="rId9" Type="http://schemas.openxmlformats.org/officeDocument/2006/relationships/image" Target="../media/image21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94.xml"/><Relationship Id="rId7" Type="http://schemas.openxmlformats.org/officeDocument/2006/relationships/notesSlide" Target="../notesSlides/notesSlide3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0.png"/><Relationship Id="rId5" Type="http://schemas.openxmlformats.org/officeDocument/2006/relationships/tags" Target="../tags/tag96.xml"/><Relationship Id="rId10" Type="http://schemas.openxmlformats.org/officeDocument/2006/relationships/image" Target="../media/image58.png"/><Relationship Id="rId4" Type="http://schemas.openxmlformats.org/officeDocument/2006/relationships/tags" Target="../tags/tag95.xml"/><Relationship Id="rId9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99.xml"/><Relationship Id="rId7" Type="http://schemas.openxmlformats.org/officeDocument/2006/relationships/image" Target="../media/image63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62.png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13" Type="http://schemas.openxmlformats.org/officeDocument/2006/relationships/image" Target="../media/image83.png"/><Relationship Id="rId3" Type="http://schemas.openxmlformats.org/officeDocument/2006/relationships/tags" Target="../tags/tag10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2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image" Target="../media/image62.png"/><Relationship Id="rId5" Type="http://schemas.openxmlformats.org/officeDocument/2006/relationships/tags" Target="../tags/tag106.xml"/><Relationship Id="rId10" Type="http://schemas.openxmlformats.org/officeDocument/2006/relationships/image" Target="../media/image17.png"/><Relationship Id="rId4" Type="http://schemas.openxmlformats.org/officeDocument/2006/relationships/tags" Target="../tags/tag105.xml"/><Relationship Id="rId9" Type="http://schemas.openxmlformats.org/officeDocument/2006/relationships/image" Target="../media/image70.png"/><Relationship Id="rId14" Type="http://schemas.openxmlformats.org/officeDocument/2006/relationships/image" Target="../media/image8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8.xml"/><Relationship Id="rId13" Type="http://schemas.openxmlformats.org/officeDocument/2006/relationships/image" Target="../media/image76.png"/><Relationship Id="rId3" Type="http://schemas.openxmlformats.org/officeDocument/2006/relationships/tags" Target="../tags/tag10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8.png"/><Relationship Id="rId2" Type="http://schemas.openxmlformats.org/officeDocument/2006/relationships/tags" Target="../tags/tag108.xml"/><Relationship Id="rId1" Type="http://schemas.openxmlformats.org/officeDocument/2006/relationships/vmlDrawing" Target="../drawings/vmlDrawing1.vml"/><Relationship Id="rId6" Type="http://schemas.openxmlformats.org/officeDocument/2006/relationships/tags" Target="../tags/tag112.xml"/><Relationship Id="rId11" Type="http://schemas.openxmlformats.org/officeDocument/2006/relationships/image" Target="../media/image87.png"/><Relationship Id="rId5" Type="http://schemas.openxmlformats.org/officeDocument/2006/relationships/tags" Target="../tags/tag111.xml"/><Relationship Id="rId10" Type="http://schemas.openxmlformats.org/officeDocument/2006/relationships/image" Target="../media/image86.wmf"/><Relationship Id="rId4" Type="http://schemas.openxmlformats.org/officeDocument/2006/relationships/tags" Target="../tags/tag110.xml"/><Relationship Id="rId9" Type="http://schemas.openxmlformats.org/officeDocument/2006/relationships/image" Target="../media/image85.png"/><Relationship Id="rId1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4" Type="http://schemas.openxmlformats.org/officeDocument/2006/relationships/tags" Target="../tags/tag6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C055-0497-44AB-9E43-6AD17D2DCA94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057400"/>
            <a:ext cx="8458200" cy="1905000"/>
          </a:xfrm>
        </p:spPr>
        <p:txBody>
          <a:bodyPr/>
          <a:lstStyle/>
          <a:p>
            <a:r>
              <a:rPr lang="en-US" dirty="0"/>
              <a:t>ME </a:t>
            </a:r>
            <a:r>
              <a:rPr lang="en-US"/>
              <a:t>233 </a:t>
            </a:r>
            <a:r>
              <a:rPr lang="en-US" smtClean="0"/>
              <a:t>Advanced </a:t>
            </a:r>
            <a:r>
              <a:rPr lang="en-US" dirty="0"/>
              <a:t>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/>
              <a:t>Lecture </a:t>
            </a:r>
            <a:r>
              <a:rPr lang="en-US" smtClean="0"/>
              <a:t>23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Indirect Adaptive </a:t>
            </a:r>
            <a:r>
              <a:rPr lang="en-US" dirty="0"/>
              <a:t>Pole Placement, Disturbance Rejection and Tracking Control</a:t>
            </a:r>
            <a:endParaRPr lang="en-US" sz="2800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R7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8642-409D-4BD4-8597-CC57DCD6BAAB}" type="slidenum">
              <a:rPr lang="en-US"/>
              <a:pPr/>
              <a:t>10</a:t>
            </a:fld>
            <a:endParaRPr lang="en-US"/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SISO ARMA models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105400"/>
          </a:xfrm>
        </p:spPr>
        <p:txBody>
          <a:bodyPr/>
          <a:lstStyle/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We factor the </a:t>
            </a:r>
            <a:r>
              <a:rPr lang="en-US" sz="2400" dirty="0"/>
              <a:t>zero </a:t>
            </a:r>
            <a:r>
              <a:rPr lang="en-US" sz="2400" dirty="0" smtClean="0"/>
              <a:t>polynomial as:</a:t>
            </a:r>
            <a:endParaRPr lang="en-US" sz="2400" dirty="0"/>
          </a:p>
          <a:p>
            <a:pPr>
              <a:lnSpc>
                <a:spcPct val="60000"/>
              </a:lnSpc>
              <a:buFontTx/>
              <a:buNone/>
            </a:pPr>
            <a:endParaRPr lang="en-US" sz="2400" dirty="0"/>
          </a:p>
          <a:p>
            <a:pPr>
              <a:lnSpc>
                <a:spcPct val="60000"/>
              </a:lnSpc>
              <a:buFontTx/>
              <a:buNone/>
            </a:pPr>
            <a:endParaRPr lang="en-US" sz="2400" dirty="0"/>
          </a:p>
          <a:p>
            <a:pPr>
              <a:lnSpc>
                <a:spcPct val="60000"/>
              </a:lnSpc>
              <a:buFontTx/>
              <a:buNone/>
            </a:pPr>
            <a:endParaRPr lang="en-US" sz="2400" dirty="0"/>
          </a:p>
          <a:p>
            <a:pPr>
              <a:lnSpc>
                <a:spcPct val="0"/>
              </a:lnSpc>
              <a:buFontTx/>
              <a:buNone/>
            </a:pPr>
            <a:endParaRPr lang="en-US" sz="2400" dirty="0"/>
          </a:p>
          <a:p>
            <a:pPr>
              <a:lnSpc>
                <a:spcPct val="10000"/>
              </a:lnSpc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 smtClean="0"/>
              <a:t>where</a:t>
            </a:r>
            <a:endParaRPr lang="en-US" sz="2400" dirty="0"/>
          </a:p>
          <a:p>
            <a:pPr>
              <a:lnSpc>
                <a:spcPct val="70000"/>
              </a:lnSpc>
              <a:buFontTx/>
              <a:buNone/>
            </a:pPr>
            <a:endParaRPr lang="en-US" dirty="0"/>
          </a:p>
          <a:p>
            <a:pPr>
              <a:lnSpc>
                <a:spcPct val="70000"/>
              </a:lnSpc>
              <a:buFontTx/>
              <a:buNone/>
            </a:pPr>
            <a:endParaRPr lang="en-US" dirty="0"/>
          </a:p>
        </p:txBody>
      </p:sp>
      <p:sp>
        <p:nvSpPr>
          <p:cNvPr id="912388" name="Rectangle 4"/>
          <p:cNvSpPr>
            <a:spLocks noChangeArrowheads="1"/>
          </p:cNvSpPr>
          <p:nvPr/>
        </p:nvSpPr>
        <p:spPr bwMode="auto">
          <a:xfrm>
            <a:off x="609600" y="26670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800" i="0">
              <a:latin typeface="Helvetica" pitchFamily="34" charset="0"/>
            </a:endParaRPr>
          </a:p>
        </p:txBody>
      </p:sp>
      <p:pic>
        <p:nvPicPr>
          <p:cNvPr id="91239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2133600"/>
            <a:ext cx="4224338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639887" y="3733800"/>
            <a:ext cx="1236232" cy="369039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00200" y="4648200"/>
            <a:ext cx="1269569" cy="369207"/>
          </a:xfrm>
          <a:prstGeom prst="rect">
            <a:avLst/>
          </a:prstGeom>
          <a:noFill/>
          <a:ln/>
          <a:effectLst/>
        </p:spPr>
      </p:pic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4114800" y="3733800"/>
            <a:ext cx="18966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is </a:t>
            </a:r>
            <a:r>
              <a:rPr lang="en-US" i="0" dirty="0" smtClean="0">
                <a:latin typeface="Helvetica" pitchFamily="34" charset="0"/>
              </a:rPr>
              <a:t>anti-</a:t>
            </a:r>
            <a:r>
              <a:rPr lang="en-US" i="0" dirty="0" err="1" smtClean="0">
                <a:latin typeface="Helvetica" pitchFamily="34" charset="0"/>
              </a:rPr>
              <a:t>Schur</a:t>
            </a:r>
            <a:endParaRPr lang="en-US" i="0" dirty="0">
              <a:latin typeface="Helvetica" pitchFamily="34" charset="0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114800" y="4648200"/>
            <a:ext cx="33265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has the zeros that we </a:t>
            </a:r>
          </a:p>
          <a:p>
            <a:r>
              <a:rPr lang="en-US" b="1" i="0" u="sng" dirty="0" smtClean="0">
                <a:latin typeface="Helvetica" pitchFamily="34" charset="0"/>
              </a:rPr>
              <a:t>do </a:t>
            </a:r>
            <a:r>
              <a:rPr lang="en-US" b="1" i="0" u="sng" dirty="0">
                <a:latin typeface="Helvetica" pitchFamily="34" charset="0"/>
              </a:rPr>
              <a:t>not </a:t>
            </a:r>
            <a:r>
              <a:rPr lang="en-US" b="1" i="0" u="sng" dirty="0" smtClean="0">
                <a:latin typeface="Helvetica" pitchFamily="34" charset="0"/>
              </a:rPr>
              <a:t>want to </a:t>
            </a:r>
            <a:r>
              <a:rPr lang="en-US" b="1" i="0" u="sng" dirty="0">
                <a:latin typeface="Helvetica" pitchFamily="34" charset="0"/>
              </a:rPr>
              <a:t>cancel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EDE71E-B8A7-4E28-AB50-02911CE7EA0E}" type="slidenum">
              <a:rPr lang="en-US"/>
              <a:pPr/>
              <a:t>11</a:t>
            </a:fld>
            <a:endParaRPr lang="en-US"/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Objectives</a:t>
            </a:r>
          </a:p>
        </p:txBody>
      </p:sp>
      <p:sp>
        <p:nvSpPr>
          <p:cNvPr id="717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2095500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b="1" u="sng" dirty="0" smtClean="0"/>
              <a:t>Pole Placement</a:t>
            </a:r>
            <a:r>
              <a:rPr lang="en-US" dirty="0" smtClean="0"/>
              <a:t>: </a:t>
            </a:r>
            <a:r>
              <a:rPr lang="en-US" sz="2400" dirty="0" smtClean="0"/>
              <a:t>The poles of the closed-loop system must be placed at specific locations in the complex plane.</a:t>
            </a:r>
          </a:p>
          <a:p>
            <a:pPr marL="533400" indent="-533400" eaLnBrk="1" hangingPunct="1">
              <a:lnSpc>
                <a:spcPct val="0"/>
              </a:lnSpc>
              <a:buFontTx/>
              <a:buAutoNum type="arabicPeriod"/>
            </a:pPr>
            <a:endParaRPr lang="en-US" sz="2400" dirty="0" smtClean="0"/>
          </a:p>
          <a:p>
            <a:pPr marL="533400" indent="-533400" eaLnBrk="1" hangingPunct="1"/>
            <a:r>
              <a:rPr lang="en-US" sz="2400" b="1" dirty="0" smtClean="0"/>
              <a:t>Closed-loop polynomial:</a:t>
            </a:r>
          </a:p>
          <a:p>
            <a:pPr marL="533400" indent="-533400" eaLnBrk="1" hangingPunct="1"/>
            <a:endParaRPr lang="en-US" sz="2400" b="1" dirty="0" smtClean="0"/>
          </a:p>
          <a:p>
            <a:pPr marL="533400" indent="-533400" eaLnBrk="1" hangingPunct="1"/>
            <a:endParaRPr lang="en-US" sz="2000" b="1" dirty="0" smtClean="0"/>
          </a:p>
          <a:p>
            <a:pPr marL="533400" indent="-533400" eaLnBrk="1" hangingPunct="1"/>
            <a:endParaRPr lang="en-US" sz="2000" b="1" dirty="0" smtClean="0"/>
          </a:p>
          <a:p>
            <a:pPr marL="533400" indent="-533400" eaLnBrk="1" hangingPunct="1">
              <a:lnSpc>
                <a:spcPct val="0"/>
              </a:lnSpc>
            </a:pPr>
            <a:endParaRPr lang="en-US" sz="2000" b="1" dirty="0" smtClean="0"/>
          </a:p>
          <a:p>
            <a:pPr marL="533400" indent="-533400" eaLnBrk="1" hangingPunct="1">
              <a:buFontTx/>
              <a:buNone/>
            </a:pPr>
            <a:r>
              <a:rPr lang="en-US" sz="2000" b="1" dirty="0" smtClean="0"/>
              <a:t>Where:</a:t>
            </a:r>
          </a:p>
          <a:p>
            <a:pPr marL="533400" indent="-533400" eaLnBrk="1" hangingPunct="1">
              <a:buFontTx/>
              <a:buNone/>
            </a:pPr>
            <a:endParaRPr lang="en-US" sz="2000" b="1" dirty="0" smtClean="0"/>
          </a:p>
          <a:p>
            <a:pPr marL="533400" indent="-533400" eaLnBrk="1" hangingPunct="1"/>
            <a:r>
              <a:rPr lang="en-US" sz="2000" b="1" dirty="0" smtClean="0"/>
              <a:t>                     </a:t>
            </a:r>
            <a:r>
              <a:rPr lang="en-US" sz="2000" dirty="0" smtClean="0"/>
              <a:t>cancelable plant zeros</a:t>
            </a:r>
          </a:p>
          <a:p>
            <a:pPr marL="533400" indent="-533400" eaLnBrk="1" hangingPunct="1"/>
            <a:endParaRPr lang="en-US" sz="2000" dirty="0" smtClean="0"/>
          </a:p>
          <a:p>
            <a:pPr marL="533400" indent="-533400" eaLnBrk="1" hangingPunct="1"/>
            <a:r>
              <a:rPr lang="en-US" sz="2000" dirty="0" smtClean="0"/>
              <a:t>                    anti-</a:t>
            </a:r>
            <a:r>
              <a:rPr lang="en-US" sz="2000" dirty="0" err="1" smtClean="0"/>
              <a:t>Schur</a:t>
            </a:r>
            <a:r>
              <a:rPr lang="en-US" sz="2000" dirty="0" smtClean="0"/>
              <a:t> polynomial of the form</a:t>
            </a:r>
          </a:p>
        </p:txBody>
      </p:sp>
      <p:pic>
        <p:nvPicPr>
          <p:cNvPr id="7173" name="Picture 10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27288" y="3203575"/>
            <a:ext cx="4287837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03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4495800"/>
            <a:ext cx="123666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103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5181600"/>
            <a:ext cx="122078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103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0" y="5867400"/>
            <a:ext cx="600710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Rectangle 1037"/>
          <p:cNvSpPr>
            <a:spLocks noChangeArrowheads="1"/>
          </p:cNvSpPr>
          <p:nvPr/>
        </p:nvSpPr>
        <p:spPr bwMode="auto">
          <a:xfrm>
            <a:off x="2057400" y="2895600"/>
            <a:ext cx="50292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2800" y="41910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chosen by the designer</a:t>
            </a:r>
            <a:endParaRPr lang="en-US" i="0" dirty="0" smtClean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rot="10800000" flipV="1">
            <a:off x="4800600" y="4648200"/>
            <a:ext cx="24384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6200000" flipV="1">
            <a:off x="3314700" y="6438900"/>
            <a:ext cx="304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DADD5E-6B4D-4B26-ABF3-D66FCB74DD26}" type="slidenum">
              <a:rPr lang="en-US"/>
              <a:pPr/>
              <a:t>12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Objectives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077200" cy="57531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 startAt="2"/>
            </a:pPr>
            <a:r>
              <a:rPr lang="en-US" b="1" u="sng" dirty="0" smtClean="0"/>
              <a:t>Tracking</a:t>
            </a:r>
            <a:r>
              <a:rPr lang="en-US" dirty="0" smtClean="0"/>
              <a:t>: </a:t>
            </a:r>
            <a:r>
              <a:rPr lang="en-US" sz="2400" dirty="0" smtClean="0"/>
              <a:t>The output sequence             must follow a </a:t>
            </a:r>
            <a:r>
              <a:rPr lang="en-US" sz="2400" b="1" i="1" dirty="0" smtClean="0"/>
              <a:t>reference</a:t>
            </a:r>
            <a:r>
              <a:rPr lang="en-US" sz="2400" dirty="0" smtClean="0"/>
              <a:t> sequence                which is known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 startAt="2"/>
            </a:pPr>
            <a:endParaRPr lang="en-US" sz="2400" dirty="0" smtClean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sz="2400" dirty="0" smtClean="0"/>
              <a:t>In general, </a:t>
            </a:r>
            <a:r>
              <a:rPr lang="en-US" sz="2400" i="1" dirty="0" smtClean="0">
                <a:latin typeface="Helvetica"/>
              </a:rPr>
              <a:t>y</a:t>
            </a:r>
            <a:r>
              <a:rPr lang="en-US" sz="2400" i="1" baseline="-25000" dirty="0" smtClean="0">
                <a:latin typeface="Helvetica"/>
              </a:rPr>
              <a:t>d</a:t>
            </a:r>
            <a:r>
              <a:rPr lang="en-US" sz="2400" i="1" dirty="0" smtClean="0">
                <a:latin typeface="Helvetica"/>
              </a:rPr>
              <a:t>(k</a:t>
            </a:r>
            <a:r>
              <a:rPr lang="en-US" sz="2400" i="1" dirty="0" smtClean="0"/>
              <a:t>) </a:t>
            </a:r>
            <a:r>
              <a:rPr lang="en-US" sz="2400" dirty="0" smtClean="0"/>
              <a:t>can be generated by a reference model of the form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13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sz="2400" dirty="0" smtClean="0"/>
              <a:t>The design of </a:t>
            </a:r>
            <a:r>
              <a:rPr lang="en-US" sz="2400" i="1" dirty="0" smtClean="0">
                <a:latin typeface="Helvetica"/>
              </a:rPr>
              <a:t>A</a:t>
            </a:r>
            <a:r>
              <a:rPr lang="en-US" sz="2400" i="1" baseline="-25000" dirty="0" smtClean="0">
                <a:latin typeface="Helvetica"/>
              </a:rPr>
              <a:t>m</a:t>
            </a:r>
            <a:r>
              <a:rPr lang="en-US" sz="2400" dirty="0" smtClean="0"/>
              <a:t>(</a:t>
            </a:r>
            <a:r>
              <a:rPr lang="en-US" sz="2400" i="1" dirty="0" smtClean="0"/>
              <a:t>q 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) and </a:t>
            </a:r>
            <a:r>
              <a:rPr lang="en-US" sz="2400" i="1" dirty="0" err="1" smtClean="0">
                <a:latin typeface="Helvetica"/>
              </a:rPr>
              <a:t>B</a:t>
            </a:r>
            <a:r>
              <a:rPr lang="en-US" sz="2400" i="1" baseline="-25000" dirty="0" err="1" smtClean="0">
                <a:latin typeface="Helvetica"/>
              </a:rPr>
              <a:t>m</a:t>
            </a:r>
            <a:r>
              <a:rPr lang="en-US" sz="2400" dirty="0" smtClean="0"/>
              <a:t>(</a:t>
            </a:r>
            <a:r>
              <a:rPr lang="en-US" sz="2400" i="1" dirty="0" smtClean="0"/>
              <a:t>q 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) is not a part of this control design technique and these polynomials do not enter into the analysis</a:t>
            </a:r>
          </a:p>
          <a:p>
            <a:pPr marL="533400" indent="-533400" eaLnBrk="1" hangingPunct="1">
              <a:lnSpc>
                <a:spcPct val="50000"/>
              </a:lnSpc>
              <a:buFontTx/>
              <a:buNone/>
            </a:pPr>
            <a:endParaRPr lang="en-US" sz="1600" b="1" dirty="0" smtClean="0"/>
          </a:p>
        </p:txBody>
      </p:sp>
      <p:pic>
        <p:nvPicPr>
          <p:cNvPr id="8197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3600" y="1066800"/>
            <a:ext cx="64293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1524000"/>
            <a:ext cx="787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09800" y="3505200"/>
            <a:ext cx="5541893" cy="417329"/>
          </a:xfrm>
          <a:prstGeom prst="rect">
            <a:avLst/>
          </a:prstGeom>
          <a:noFill/>
          <a:ln/>
          <a:effectLst/>
        </p:spPr>
      </p:pic>
      <p:cxnSp>
        <p:nvCxnSpPr>
          <p:cNvPr id="9" name="Straight Arrow Connector 8"/>
          <p:cNvCxnSpPr/>
          <p:nvPr/>
        </p:nvCxnSpPr>
        <p:spPr bwMode="auto">
          <a:xfrm flipH="1" flipV="1">
            <a:off x="2667000" y="3962400"/>
            <a:ext cx="6096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429000" y="426720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 smtClean="0">
                <a:latin typeface="+mj-lt"/>
              </a:rPr>
              <a:t>anti-</a:t>
            </a:r>
            <a:r>
              <a:rPr lang="en-US" sz="1800" i="0" dirty="0" err="1" smtClean="0">
                <a:latin typeface="+mj-lt"/>
              </a:rPr>
              <a:t>Schur</a:t>
            </a:r>
            <a:r>
              <a:rPr lang="en-US" sz="1800" i="0" dirty="0" smtClean="0">
                <a:latin typeface="+mj-lt"/>
              </a:rPr>
              <a:t> polynomial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414B5E-E8A7-4608-9F41-2958BE78B737}" type="slidenum">
              <a:rPr lang="en-US"/>
              <a:pPr/>
              <a:t>13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Objectives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077200" cy="57531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 startAt="3"/>
            </a:pPr>
            <a:r>
              <a:rPr lang="en-US" b="1" u="sng" dirty="0" smtClean="0"/>
              <a:t>Disturbance rejection</a:t>
            </a:r>
            <a:r>
              <a:rPr lang="en-US" dirty="0" smtClean="0"/>
              <a:t>: </a:t>
            </a:r>
            <a:r>
              <a:rPr lang="en-US" sz="2400" dirty="0" smtClean="0"/>
              <a:t>The closed-loop system must reject a class of </a:t>
            </a:r>
            <a:r>
              <a:rPr lang="en-US" sz="2400" b="1" u="sng" dirty="0" smtClean="0"/>
              <a:t>persistent</a:t>
            </a:r>
            <a:r>
              <a:rPr lang="en-US" sz="2400" dirty="0" smtClean="0"/>
              <a:t> disturbances</a:t>
            </a:r>
          </a:p>
          <a:p>
            <a:pPr marL="533400" indent="-533400" eaLnBrk="1" hangingPunct="1">
              <a:lnSpc>
                <a:spcPct val="30000"/>
              </a:lnSpc>
              <a:buFontTx/>
              <a:buNone/>
            </a:pPr>
            <a:endParaRPr lang="en-US" sz="2400" b="1" dirty="0" smtClean="0"/>
          </a:p>
          <a:p>
            <a:pPr marL="533400" indent="-533400" eaLnBrk="1" hangingPunct="1">
              <a:lnSpc>
                <a:spcPct val="30000"/>
              </a:lnSpc>
              <a:buFontTx/>
              <a:buNone/>
            </a:pPr>
            <a:endParaRPr lang="en-US" sz="2400" b="1" dirty="0" smtClean="0"/>
          </a:p>
          <a:p>
            <a:pPr marL="533400" indent="-533400" eaLnBrk="1" hangingPunct="1"/>
            <a:r>
              <a:rPr lang="en-US" sz="2400" b="1" dirty="0" smtClean="0"/>
              <a:t>Disturbance model:</a:t>
            </a:r>
          </a:p>
          <a:p>
            <a:pPr marL="533400" indent="-533400" eaLnBrk="1" hangingPunct="1"/>
            <a:endParaRPr lang="en-US" sz="2400" b="1" dirty="0" smtClean="0"/>
          </a:p>
          <a:p>
            <a:pPr marL="533400" indent="-533400" eaLnBrk="1" hangingPunct="1"/>
            <a:endParaRPr lang="en-US" sz="2400" b="1" dirty="0" smtClean="0"/>
          </a:p>
          <a:p>
            <a:pPr marL="533400" indent="-533400" eaLnBrk="1" hangingPunct="1"/>
            <a:endParaRPr lang="en-US" sz="1600" b="1" dirty="0" smtClean="0"/>
          </a:p>
          <a:p>
            <a:pPr marL="533400" indent="-533400" eaLnBrk="1" hangingPunct="1">
              <a:buFontTx/>
              <a:buNone/>
            </a:pPr>
            <a:r>
              <a:rPr lang="en-US" sz="2400" dirty="0" smtClean="0"/>
              <a:t>Where</a:t>
            </a:r>
          </a:p>
          <a:p>
            <a:pPr marL="533400" indent="-533400" eaLnBrk="1" hangingPunct="1">
              <a:buFontTx/>
              <a:buNone/>
            </a:pPr>
            <a:endParaRPr lang="en-US" sz="2400" b="1" dirty="0" smtClean="0"/>
          </a:p>
          <a:p>
            <a:pPr marL="533400" indent="-533400" eaLnBrk="1" hangingPunct="1"/>
            <a:r>
              <a:rPr lang="en-US" sz="2400" b="1" dirty="0" smtClean="0"/>
              <a:t>               </a:t>
            </a:r>
            <a:r>
              <a:rPr lang="en-US" sz="2400" dirty="0" smtClean="0"/>
              <a:t>is a </a:t>
            </a:r>
            <a:r>
              <a:rPr lang="en-US" sz="2400" b="1" i="1" dirty="0" smtClean="0"/>
              <a:t>known</a:t>
            </a:r>
            <a:r>
              <a:rPr lang="en-US" sz="2400" dirty="0" smtClean="0"/>
              <a:t> annihilating polynomial </a:t>
            </a:r>
          </a:p>
          <a:p>
            <a:pPr marL="533400" indent="-533400" eaLnBrk="1" hangingPunct="1">
              <a:buNone/>
            </a:pPr>
            <a:r>
              <a:rPr lang="en-US" sz="2400" dirty="0" smtClean="0"/>
              <a:t> 			</a:t>
            </a:r>
            <a:r>
              <a:rPr lang="en-US" sz="2400" u="sng" dirty="0" smtClean="0"/>
              <a:t>with zeros on the unit circle</a:t>
            </a:r>
          </a:p>
          <a:p>
            <a:pPr marL="533400" indent="-533400" eaLnBrk="1" hangingPunct="1"/>
            <a:endParaRPr lang="en-US" sz="2400" dirty="0" smtClean="0"/>
          </a:p>
          <a:p>
            <a:pPr marL="533400" indent="-533400" eaLnBrk="1" hangingPunct="1"/>
            <a:r>
              <a:rPr lang="en-US" sz="2400" dirty="0" smtClean="0"/>
              <a:t>                                are co-prime</a:t>
            </a:r>
          </a:p>
        </p:txBody>
      </p:sp>
      <p:sp>
        <p:nvSpPr>
          <p:cNvPr id="9221" name="Rectangle 10"/>
          <p:cNvSpPr>
            <a:spLocks noChangeArrowheads="1"/>
          </p:cNvSpPr>
          <p:nvPr/>
        </p:nvSpPr>
        <p:spPr bwMode="auto">
          <a:xfrm>
            <a:off x="2895600" y="3124200"/>
            <a:ext cx="33528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222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96200" y="1600200"/>
            <a:ext cx="627063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62313" y="3429000"/>
            <a:ext cx="2617787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3000" y="4876800"/>
            <a:ext cx="123666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43000" y="6172200"/>
            <a:ext cx="26019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E4651-E141-4038-8E6F-6B2FFBECDCFB}" type="slidenum">
              <a:rPr lang="en-US"/>
              <a:pPr/>
              <a:t>14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Law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5105400"/>
          </a:xfrm>
        </p:spPr>
        <p:txBody>
          <a:bodyPr/>
          <a:lstStyle/>
          <a:p>
            <a:pPr eaLnBrk="1" hangingPunct="1"/>
            <a:r>
              <a:rPr lang="en-US" dirty="0" smtClean="0"/>
              <a:t> Feedback and </a:t>
            </a:r>
            <a:r>
              <a:rPr lang="en-US" dirty="0" err="1" smtClean="0"/>
              <a:t>feedforward</a:t>
            </a:r>
            <a:r>
              <a:rPr lang="en-US" dirty="0" smtClean="0"/>
              <a:t> actions:</a:t>
            </a:r>
          </a:p>
        </p:txBody>
      </p:sp>
      <p:pic>
        <p:nvPicPr>
          <p:cNvPr id="12293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76400" y="4648200"/>
            <a:ext cx="544512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92298" y="5943600"/>
            <a:ext cx="3421014" cy="417268"/>
          </a:xfrm>
          <a:prstGeom prst="rect">
            <a:avLst/>
          </a:prstGeom>
          <a:noFill/>
          <a:ln/>
          <a:effectLst/>
        </p:spPr>
      </p:pic>
      <p:sp>
        <p:nvSpPr>
          <p:cNvPr id="12295" name="Text Box 10"/>
          <p:cNvSpPr txBox="1">
            <a:spLocks noChangeArrowheads="1"/>
          </p:cNvSpPr>
          <p:nvPr/>
        </p:nvSpPr>
        <p:spPr bwMode="auto">
          <a:xfrm>
            <a:off x="5638800" y="5943600"/>
            <a:ext cx="27011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Feedforward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action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(a-causal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12296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" y="1828800"/>
            <a:ext cx="8440738" cy="26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" y="3200400"/>
            <a:ext cx="21875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52400" y="2133600"/>
            <a:ext cx="863576" cy="369954"/>
          </a:xfrm>
          <a:prstGeom prst="rect">
            <a:avLst/>
          </a:prstGeom>
          <a:noFill/>
          <a:ln/>
          <a:effectLst/>
        </p:spPr>
      </p:pic>
      <p:cxnSp>
        <p:nvCxnSpPr>
          <p:cNvPr id="18" name="Straight Arrow Connector 17"/>
          <p:cNvCxnSpPr>
            <a:stCxn id="19" idx="1"/>
          </p:cNvCxnSpPr>
          <p:nvPr/>
        </p:nvCxnSpPr>
        <p:spPr bwMode="auto">
          <a:xfrm rot="10800000" flipV="1">
            <a:off x="304800" y="1754832"/>
            <a:ext cx="457200" cy="3025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762000" y="1524000"/>
            <a:ext cx="21848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reference output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3CF23B-4CDE-4DE6-9057-00064FEC7D92}" type="slidenum">
              <a:rPr lang="en-US"/>
              <a:pPr/>
              <a:t>15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Feedback Controller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Diophantine equation: </a:t>
            </a:r>
            <a:r>
              <a:rPr lang="en-US" sz="2400" dirty="0" smtClean="0"/>
              <a:t>Obtain polynomials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that satisfy: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14341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2667000"/>
            <a:ext cx="82296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228600" y="2286000"/>
            <a:ext cx="8686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343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01000" y="1066800"/>
            <a:ext cx="9667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05600" y="990600"/>
            <a:ext cx="11747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248400" y="3810000"/>
            <a:ext cx="270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Unstable plant zeros</a:t>
            </a:r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3200400" y="3733800"/>
            <a:ext cx="156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Plant poles</a:t>
            </a:r>
          </a:p>
        </p:txBody>
      </p:sp>
      <p:sp>
        <p:nvSpPr>
          <p:cNvPr id="14347" name="Text Box 10"/>
          <p:cNvSpPr txBox="1">
            <a:spLocks noChangeArrowheads="1"/>
          </p:cNvSpPr>
          <p:nvPr/>
        </p:nvSpPr>
        <p:spPr bwMode="auto">
          <a:xfrm>
            <a:off x="2362200" y="4267200"/>
            <a:ext cx="470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Disturbance annihilating polynomial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304800" y="3810000"/>
            <a:ext cx="20776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Close loop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poles minus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cancelled zeros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 flipV="1">
            <a:off x="914400" y="3124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 flipV="1">
            <a:off x="3581400" y="3124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 flipV="1">
            <a:off x="2514600" y="31242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 flipV="1">
            <a:off x="6705600" y="3200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1295400" y="5029200"/>
            <a:ext cx="60198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4419600" y="3200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Line 18"/>
          <p:cNvSpPr>
            <a:spLocks noChangeShapeType="1"/>
          </p:cNvSpPr>
          <p:nvPr/>
        </p:nvSpPr>
        <p:spPr bwMode="auto">
          <a:xfrm>
            <a:off x="7620000" y="3200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4356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0" y="5257800"/>
            <a:ext cx="50450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7" name="Line 20"/>
          <p:cNvSpPr>
            <a:spLocks noChangeShapeType="1"/>
          </p:cNvSpPr>
          <p:nvPr/>
        </p:nvSpPr>
        <p:spPr bwMode="auto">
          <a:xfrm>
            <a:off x="6553200" y="15240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8" name="Line 21"/>
          <p:cNvSpPr>
            <a:spLocks noChangeShapeType="1"/>
          </p:cNvSpPr>
          <p:nvPr/>
        </p:nvSpPr>
        <p:spPr bwMode="auto">
          <a:xfrm>
            <a:off x="7848600" y="15240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Line 22"/>
          <p:cNvSpPr>
            <a:spLocks noChangeShapeType="1"/>
          </p:cNvSpPr>
          <p:nvPr/>
        </p:nvSpPr>
        <p:spPr bwMode="auto">
          <a:xfrm flipH="1">
            <a:off x="5181600" y="16764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Line 23"/>
          <p:cNvSpPr>
            <a:spLocks noChangeShapeType="1"/>
          </p:cNvSpPr>
          <p:nvPr/>
        </p:nvSpPr>
        <p:spPr bwMode="auto">
          <a:xfrm flipH="1">
            <a:off x="8229600" y="16764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4361" name="Picture 2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0" y="5791200"/>
            <a:ext cx="42878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 smtClean="0"/>
              <a:t>Feedback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019C-7B60-4EE0-A683-B84774BAEA6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762000"/>
            <a:ext cx="5715000" cy="180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371600" y="3124200"/>
            <a:ext cx="3810000" cy="862623"/>
          </a:xfrm>
          <a:prstGeom prst="rect">
            <a:avLst/>
          </a:prstGeom>
          <a:noFill/>
          <a:ln/>
          <a:effectLst/>
        </p:spPr>
      </p:pic>
      <p:sp>
        <p:nvSpPr>
          <p:cNvPr id="22" name="Rectangle 21"/>
          <p:cNvSpPr/>
          <p:nvPr/>
        </p:nvSpPr>
        <p:spPr bwMode="auto">
          <a:xfrm>
            <a:off x="990600" y="2971800"/>
            <a:ext cx="4800600" cy="12954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722103" y="4365250"/>
            <a:ext cx="5071392" cy="830440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971800" y="5257800"/>
            <a:ext cx="4953000" cy="47904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1295400"/>
            <a:ext cx="6248400" cy="170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1FD3A0-207F-46CC-9E82-A466734AF359}" type="slidenum">
              <a:rPr lang="en-US"/>
              <a:pPr/>
              <a:t>17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Zero-phase error </a:t>
            </a:r>
            <a:r>
              <a:rPr lang="en-US" dirty="0" err="1" smtClean="0"/>
              <a:t>feedforward</a:t>
            </a:r>
            <a:endParaRPr 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36870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2514600"/>
            <a:ext cx="21875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Brace 11"/>
          <p:cNvSpPr/>
          <p:nvPr/>
        </p:nvSpPr>
        <p:spPr bwMode="auto">
          <a:xfrm rot="5400000">
            <a:off x="5181600" y="914400"/>
            <a:ext cx="457200" cy="4572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572000" y="3581400"/>
            <a:ext cx="1524000" cy="690098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724572" y="5181600"/>
            <a:ext cx="5186750" cy="787214"/>
          </a:xfrm>
          <a:prstGeom prst="rect">
            <a:avLst/>
          </a:prstGeom>
          <a:noFill/>
          <a:ln/>
          <a:effectLst/>
        </p:spPr>
      </p:pic>
      <p:sp>
        <p:nvSpPr>
          <p:cNvPr id="16" name="Rectangle 15"/>
          <p:cNvSpPr/>
          <p:nvPr/>
        </p:nvSpPr>
        <p:spPr bwMode="auto">
          <a:xfrm>
            <a:off x="1066800" y="4953000"/>
            <a:ext cx="6781800" cy="1524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40F1-09DB-42F9-9525-834CC292EFA8}" type="slidenum">
              <a:rPr lang="en-US"/>
              <a:pPr/>
              <a:t>18</a:t>
            </a:fld>
            <a:endParaRPr lang="en-US"/>
          </a:p>
        </p:txBody>
      </p:sp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/>
              <a:t>Review lecture 16: Pole-placement, tracking control and deterministic disturbance rejection for ARMA models.</a:t>
            </a:r>
          </a:p>
          <a:p>
            <a:pPr marL="533400" indent="-533400">
              <a:lnSpc>
                <a:spcPct val="30000"/>
              </a:lnSpc>
              <a:buFontTx/>
              <a:buAutoNum type="arabicPeriod"/>
            </a:pPr>
            <a:endParaRPr lang="en-US"/>
          </a:p>
          <a:p>
            <a:pPr marL="533400" indent="-533400">
              <a:buFontTx/>
              <a:buAutoNum type="arabicPeriod"/>
            </a:pPr>
            <a:r>
              <a:rPr lang="en-US">
                <a:solidFill>
                  <a:srgbClr val="FF0000"/>
                </a:solidFill>
              </a:rPr>
              <a:t>Formulate the plant’s Parameter Adaptation Algorithm (PAA).</a:t>
            </a:r>
          </a:p>
          <a:p>
            <a:pPr marL="533400" indent="-533400">
              <a:lnSpc>
                <a:spcPct val="40000"/>
              </a:lnSpc>
              <a:buFontTx/>
              <a:buAutoNum type="arabicPeriod"/>
            </a:pPr>
            <a:endParaRPr lang="en-US">
              <a:solidFill>
                <a:srgbClr val="FF0000"/>
              </a:solidFill>
            </a:endParaRPr>
          </a:p>
          <a:p>
            <a:pPr marL="533400" indent="-533400">
              <a:buFontTx/>
              <a:buAutoNum type="arabicPeriod"/>
            </a:pPr>
            <a:r>
              <a:rPr lang="en-US"/>
              <a:t>Implement  an indirect adaptive controller, using the certainty equivalence principle.</a:t>
            </a:r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/>
          </a:p>
          <a:p>
            <a:pPr marL="533400" indent="-533400">
              <a:buFontTx/>
              <a:buAutoNum type="arabicPeriod"/>
            </a:pPr>
            <a:r>
              <a:rPr lang="en-US"/>
              <a:t>For plants with minimum phase zeros, we will simplify the indirect adaptive controller.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21860-3587-4C8C-A04E-4308D7B27D59}" type="slidenum">
              <a:rPr lang="en-US"/>
              <a:pPr/>
              <a:t>19</a:t>
            </a:fld>
            <a:endParaRPr lang="en-US"/>
          </a:p>
        </p:txBody>
      </p:sp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Certainty Equivalence Principle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Use pole-placement, tracking control and deterministic disturbance rejection controller synthesis methodology.</a:t>
            </a:r>
          </a:p>
          <a:p>
            <a:pPr marL="533400" indent="-533400">
              <a:buFontTx/>
              <a:buAutoNum type="arabicPeriod"/>
            </a:pPr>
            <a:endParaRPr lang="en-US" sz="2400" dirty="0" smtClean="0"/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Estimate plant parameters using RLS PAA:</a:t>
            </a:r>
          </a:p>
          <a:p>
            <a:pPr marL="990600" lvl="1" indent="-533400">
              <a:lnSpc>
                <a:spcPct val="140000"/>
              </a:lnSpc>
              <a:buFontTx/>
              <a:buChar char="•"/>
            </a:pPr>
            <a:r>
              <a:rPr lang="en-US" sz="2400" dirty="0"/>
              <a:t>Polynomial estimates:</a:t>
            </a:r>
          </a:p>
          <a:p>
            <a:pPr marL="533400" indent="-533400">
              <a:lnSpc>
                <a:spcPct val="18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Controller polynomials </a:t>
            </a:r>
          </a:p>
          <a:p>
            <a:pPr marL="533400" indent="-533400">
              <a:buFontTx/>
              <a:buNone/>
            </a:pPr>
            <a:r>
              <a:rPr lang="en-US" sz="2400" dirty="0"/>
              <a:t>      </a:t>
            </a:r>
            <a:r>
              <a:rPr lang="en-US" sz="2400" dirty="0" err="1"/>
              <a:t>Feedforward</a:t>
            </a:r>
            <a:r>
              <a:rPr lang="en-US" sz="2400" dirty="0"/>
              <a:t> compensator</a:t>
            </a:r>
          </a:p>
          <a:p>
            <a:pPr marL="533400" indent="-533400">
              <a:buFontTx/>
              <a:buNone/>
            </a:pPr>
            <a:r>
              <a:rPr lang="en-US" sz="2400" dirty="0"/>
              <a:t>	</a:t>
            </a:r>
          </a:p>
          <a:p>
            <a:pPr marL="533400" indent="-533400">
              <a:buFontTx/>
              <a:buNone/>
            </a:pPr>
            <a:r>
              <a:rPr lang="en-US" sz="2400" dirty="0"/>
              <a:t>	are computed using</a:t>
            </a:r>
          </a:p>
        </p:txBody>
      </p:sp>
      <p:pic>
        <p:nvPicPr>
          <p:cNvPr id="95334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29200" y="3352800"/>
            <a:ext cx="1301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335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05600" y="3352800"/>
            <a:ext cx="1301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3352" name="Rectangle 8"/>
          <p:cNvSpPr>
            <a:spLocks noChangeArrowheads="1"/>
          </p:cNvSpPr>
          <p:nvPr/>
        </p:nvSpPr>
        <p:spPr bwMode="auto">
          <a:xfrm>
            <a:off x="609600" y="2590800"/>
            <a:ext cx="77724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191763" y="4540435"/>
            <a:ext cx="1361475" cy="380335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858000" y="4572000"/>
            <a:ext cx="1257845" cy="336187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181600" y="5073835"/>
            <a:ext cx="1580828" cy="336365"/>
          </a:xfrm>
          <a:prstGeom prst="rect">
            <a:avLst/>
          </a:prstGeom>
          <a:noFill/>
          <a:ln/>
          <a:effectLst/>
        </p:spPr>
      </p:pic>
      <p:pic>
        <p:nvPicPr>
          <p:cNvPr id="953360" name="Picture 1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81600" y="6019800"/>
            <a:ext cx="1301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3361" name="Picture 17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58000" y="6019800"/>
            <a:ext cx="1301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3362" name="Rectangle 18"/>
          <p:cNvSpPr>
            <a:spLocks noChangeArrowheads="1"/>
          </p:cNvSpPr>
          <p:nvPr/>
        </p:nvSpPr>
        <p:spPr bwMode="auto">
          <a:xfrm>
            <a:off x="533400" y="4343400"/>
            <a:ext cx="78486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52" grpId="0" animBg="1"/>
      <p:bldP spid="9533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A741-612A-4459-B6DC-7930B7ACFB01}" type="slidenum">
              <a:rPr lang="en-US"/>
              <a:pPr/>
              <a:t>2</a:t>
            </a:fld>
            <a:endParaRPr lang="en-US"/>
          </a:p>
        </p:txBody>
      </p: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Control 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Adaptive Control Principle</a:t>
            </a:r>
          </a:p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r>
              <a:rPr lang="en-US"/>
              <a:t>Controller parameters </a:t>
            </a:r>
            <a:r>
              <a:rPr lang="en-US" b="1"/>
              <a:t>are not constant, </a:t>
            </a:r>
            <a:r>
              <a:rPr lang="en-US"/>
              <a:t>rather, they are adjusted in an online fashion  by a </a:t>
            </a:r>
            <a:r>
              <a:rPr lang="en-US" b="1" i="1"/>
              <a:t>Parameter Adaptation Algorithm (PAA)</a:t>
            </a:r>
          </a:p>
          <a:p>
            <a:pPr>
              <a:buFontTx/>
              <a:buNone/>
            </a:pPr>
            <a:endParaRPr lang="en-US" b="1" i="1"/>
          </a:p>
          <a:p>
            <a:pPr>
              <a:buFontTx/>
              <a:buNone/>
            </a:pPr>
            <a:r>
              <a:rPr lang="en-US" b="1"/>
              <a:t>When is adaptive control used?</a:t>
            </a:r>
          </a:p>
          <a:p>
            <a:pPr>
              <a:buFontTx/>
              <a:buNone/>
            </a:pPr>
            <a:endParaRPr lang="en-US" b="1"/>
          </a:p>
          <a:p>
            <a:r>
              <a:rPr lang="en-US"/>
              <a:t>Plant parameters are unknown</a:t>
            </a:r>
          </a:p>
          <a:p>
            <a:r>
              <a:rPr lang="en-US"/>
              <a:t>Plant parameters are slowly time varying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608-A1E2-4248-A6A5-8567DB38344E}" type="slidenum">
              <a:rPr lang="en-US"/>
              <a:pPr/>
              <a:t>20</a:t>
            </a:fld>
            <a:endParaRPr lang="en-US"/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r>
              <a:rPr lang="en-US"/>
              <a:t>Parameter Adaptation Algorithm (PAA)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54864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sz="2400" dirty="0"/>
              <a:t>Use a series-parallel RLS algorithm to estimate plant parameters.</a:t>
            </a:r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lnSpc>
                <a:spcPct val="110000"/>
              </a:lnSpc>
              <a:buFontTx/>
              <a:buAutoNum type="arabicPeriod"/>
            </a:pPr>
            <a:r>
              <a:rPr lang="en-US" sz="2400" dirty="0"/>
              <a:t>Pre-filter input </a:t>
            </a:r>
            <a:r>
              <a:rPr lang="en-US" sz="2400" i="1" dirty="0">
                <a:latin typeface="Century Schoolbook" pitchFamily="18" charset="0"/>
              </a:rPr>
              <a:t>u(k)</a:t>
            </a:r>
            <a:r>
              <a:rPr lang="en-US" sz="2400" dirty="0"/>
              <a:t> and output </a:t>
            </a:r>
            <a:r>
              <a:rPr lang="en-US" sz="2400" i="1" dirty="0">
                <a:latin typeface="Century Schoolbook" pitchFamily="18" charset="0"/>
              </a:rPr>
              <a:t>y(k)</a:t>
            </a:r>
            <a:r>
              <a:rPr lang="en-US" sz="2400" dirty="0"/>
              <a:t> using the disturbance annihilating polynomial, to prevent parameter biasing.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sz="2400" dirty="0"/>
          </a:p>
          <a:p>
            <a:pPr marL="533400" indent="-533400">
              <a:lnSpc>
                <a:spcPct val="110000"/>
              </a:lnSpc>
              <a:buFontTx/>
              <a:buAutoNum type="arabicPeriod"/>
            </a:pPr>
            <a:r>
              <a:rPr lang="en-US" sz="2400" dirty="0"/>
              <a:t>Use </a:t>
            </a:r>
            <a:r>
              <a:rPr lang="en-US" sz="2400" dirty="0" smtClean="0"/>
              <a:t>“parameter </a:t>
            </a:r>
            <a:r>
              <a:rPr lang="en-US" sz="2400" dirty="0"/>
              <a:t>projection” to prevent unbounded control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E7E-4281-49C2-84A0-BC7A966AC2D1}" type="slidenum">
              <a:rPr lang="en-US"/>
              <a:pPr/>
              <a:t>21</a:t>
            </a:fld>
            <a:endParaRPr lang="en-US"/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PAA: sequence pre-filtering 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/>
              <a:t>Plant dynamics:</a:t>
            </a:r>
          </a:p>
          <a:p>
            <a:pPr marL="533400" indent="-533400">
              <a:buFontTx/>
              <a:buNone/>
            </a:pPr>
            <a:endParaRPr lang="en-US" sz="2400"/>
          </a:p>
          <a:p>
            <a:pPr marL="533400" indent="-533400">
              <a:buFontTx/>
              <a:buNone/>
            </a:pPr>
            <a:endParaRPr lang="en-US" sz="2400"/>
          </a:p>
          <a:p>
            <a:pPr marL="533400" indent="-533400">
              <a:buFontTx/>
              <a:buNone/>
            </a:pPr>
            <a:r>
              <a:rPr lang="en-US" sz="2400"/>
              <a:t>Disturbance:</a:t>
            </a:r>
          </a:p>
        </p:txBody>
      </p:sp>
      <p:pic>
        <p:nvPicPr>
          <p:cNvPr id="95539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81200" y="1676400"/>
            <a:ext cx="65024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5398" name="Rectangle 6"/>
          <p:cNvSpPr>
            <a:spLocks noChangeArrowheads="1"/>
          </p:cNvSpPr>
          <p:nvPr/>
        </p:nvSpPr>
        <p:spPr bwMode="auto">
          <a:xfrm>
            <a:off x="838200" y="3733800"/>
            <a:ext cx="5118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Filtered input and output sequences:</a:t>
            </a:r>
          </a:p>
        </p:txBody>
      </p:sp>
      <p:pic>
        <p:nvPicPr>
          <p:cNvPr id="95540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1200" y="2971800"/>
            <a:ext cx="26177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5405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09800" y="4724400"/>
            <a:ext cx="3629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5406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33600" y="5715000"/>
            <a:ext cx="3678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5407" name="Rectangle 15"/>
          <p:cNvSpPr>
            <a:spLocks noChangeArrowheads="1"/>
          </p:cNvSpPr>
          <p:nvPr/>
        </p:nvSpPr>
        <p:spPr bwMode="auto">
          <a:xfrm>
            <a:off x="1676400" y="4495800"/>
            <a:ext cx="4648200" cy="2057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8" grpId="0"/>
      <p:bldP spid="95540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8783-AB07-447B-A5B9-F731634D37C3}" type="slidenum">
              <a:rPr lang="en-US"/>
              <a:pPr/>
              <a:t>22</a:t>
            </a:fld>
            <a:endParaRPr lang="en-US"/>
          </a:p>
        </p:txBody>
      </p:sp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PAA: sequence pre-filtering 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/>
              <a:t>Multiply plant dynamics by annihilating polynomial:</a:t>
            </a:r>
          </a:p>
          <a:p>
            <a:pPr marL="533400" indent="-533400">
              <a:buFontTx/>
              <a:buNone/>
            </a:pPr>
            <a:endParaRPr lang="en-US" sz="2400"/>
          </a:p>
        </p:txBody>
      </p:sp>
      <p:pic>
        <p:nvPicPr>
          <p:cNvPr id="956425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2209800"/>
            <a:ext cx="80645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6427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5257800"/>
            <a:ext cx="532606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6428" name="Rectangle 12"/>
          <p:cNvSpPr>
            <a:spLocks noChangeArrowheads="1"/>
          </p:cNvSpPr>
          <p:nvPr/>
        </p:nvSpPr>
        <p:spPr bwMode="auto">
          <a:xfrm>
            <a:off x="1143000" y="4876800"/>
            <a:ext cx="61722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5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8A5E-25DF-4C2E-87A2-A681C56F1CA9}" type="slidenum">
              <a:rPr lang="en-US"/>
              <a:pPr/>
              <a:t>23</a:t>
            </a:fld>
            <a:endParaRPr lang="en-US"/>
          </a:p>
        </p:txBody>
      </p:sp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PAA: series parallel RLS 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/>
              <a:t>Filtered plant dynamics</a:t>
            </a:r>
          </a:p>
          <a:p>
            <a:pPr marL="533400" indent="-533400">
              <a:buFontTx/>
              <a:buNone/>
            </a:pPr>
            <a:endParaRPr lang="en-US" sz="2400"/>
          </a:p>
          <a:p>
            <a:pPr marL="533400" indent="-533400">
              <a:buFontTx/>
              <a:buNone/>
            </a:pPr>
            <a:endParaRPr lang="en-US" sz="2400"/>
          </a:p>
          <a:p>
            <a:pPr marL="533400" indent="-533400">
              <a:buFontTx/>
              <a:buNone/>
            </a:pPr>
            <a:r>
              <a:rPr lang="en-US" sz="2400"/>
              <a:t>Can be written as</a:t>
            </a:r>
          </a:p>
          <a:p>
            <a:pPr marL="533400" indent="-533400">
              <a:buFontTx/>
              <a:buNone/>
            </a:pPr>
            <a:endParaRPr lang="en-US" sz="2400"/>
          </a:p>
        </p:txBody>
      </p:sp>
      <p:pic>
        <p:nvPicPr>
          <p:cNvPr id="95744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5200" y="1676400"/>
            <a:ext cx="4945063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479442" y="3048000"/>
            <a:ext cx="3393454" cy="470670"/>
          </a:xfrm>
          <a:prstGeom prst="rect">
            <a:avLst/>
          </a:prstGeom>
          <a:noFill/>
          <a:ln/>
          <a:effectLst/>
        </p:spPr>
      </p:pic>
      <p:sp>
        <p:nvSpPr>
          <p:cNvPr id="957449" name="Rectangle 9"/>
          <p:cNvSpPr>
            <a:spLocks noChangeArrowheads="1"/>
          </p:cNvSpPr>
          <p:nvPr/>
        </p:nvSpPr>
        <p:spPr bwMode="auto">
          <a:xfrm>
            <a:off x="457200" y="3657600"/>
            <a:ext cx="84582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Where:</a:t>
            </a:r>
          </a:p>
          <a:p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  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r>
              <a:rPr lang="en-US" i="0">
                <a:latin typeface="Helvetica" pitchFamily="34" charset="0"/>
              </a:rPr>
              <a:t> </a:t>
            </a:r>
          </a:p>
        </p:txBody>
      </p:sp>
      <p:pic>
        <p:nvPicPr>
          <p:cNvPr id="957450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8200" y="4495800"/>
            <a:ext cx="6910388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28600" y="5791198"/>
            <a:ext cx="8763000" cy="438150"/>
          </a:xfrm>
          <a:prstGeom prst="rect">
            <a:avLst/>
          </a:prstGeom>
          <a:noFill/>
          <a:ln/>
          <a:effectLst/>
        </p:spPr>
      </p:pic>
      <p:sp>
        <p:nvSpPr>
          <p:cNvPr id="957455" name="Rectangle 15"/>
          <p:cNvSpPr>
            <a:spLocks noChangeArrowheads="1"/>
          </p:cNvSpPr>
          <p:nvPr/>
        </p:nvSpPr>
        <p:spPr bwMode="auto">
          <a:xfrm>
            <a:off x="4114800" y="2819400"/>
            <a:ext cx="42672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61F7-3B7B-42F9-B4BB-24D5405D024D}" type="slidenum">
              <a:rPr lang="en-US"/>
              <a:pPr/>
              <a:t>24</a:t>
            </a:fld>
            <a:endParaRPr lang="en-US"/>
          </a:p>
        </p:txBody>
      </p:sp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PAA: parameter projection 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dirty="0"/>
              <a:t>Assume that we know: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Minimum magnitude of DC gain of</a:t>
            </a:r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 smtClean="0"/>
              <a:t>Sign and minimum value of  leading coefficient of 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</p:txBody>
      </p:sp>
      <p:pic>
        <p:nvPicPr>
          <p:cNvPr id="958475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4588" y="1903413"/>
            <a:ext cx="1268412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8476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19400" y="3048000"/>
            <a:ext cx="31972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56423" y="4648200"/>
            <a:ext cx="4367454" cy="369013"/>
          </a:xfrm>
          <a:prstGeom prst="rect">
            <a:avLst/>
          </a:prstGeom>
          <a:noFill/>
          <a:ln/>
          <a:effectLst/>
        </p:spPr>
      </p:pic>
      <p:pic>
        <p:nvPicPr>
          <p:cNvPr id="958479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27375" y="5808663"/>
            <a:ext cx="2433638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8480" name="Rectangle 16"/>
          <p:cNvSpPr>
            <a:spLocks noChangeArrowheads="1"/>
          </p:cNvSpPr>
          <p:nvPr/>
        </p:nvSpPr>
        <p:spPr bwMode="auto">
          <a:xfrm>
            <a:off x="2286000" y="2743200"/>
            <a:ext cx="42672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8481" name="Rectangle 17"/>
          <p:cNvSpPr>
            <a:spLocks noChangeArrowheads="1"/>
          </p:cNvSpPr>
          <p:nvPr/>
        </p:nvSpPr>
        <p:spPr bwMode="auto">
          <a:xfrm>
            <a:off x="2209800" y="5410200"/>
            <a:ext cx="42672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80" grpId="0" animBg="1"/>
      <p:bldP spid="95848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BC72-7B5A-4398-9022-625471CBC065}" type="slidenum">
              <a:rPr lang="en-US"/>
              <a:pPr/>
              <a:t>25</a:t>
            </a:fld>
            <a:endParaRPr lang="en-US"/>
          </a:p>
        </p:txBody>
      </p:sp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Series parallel RL with projection 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dirty="0"/>
              <a:t>PAA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61865" y="1676400"/>
            <a:ext cx="7962278" cy="3093779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57198" y="6019800"/>
            <a:ext cx="1590678" cy="343400"/>
          </a:xfrm>
          <a:prstGeom prst="rect">
            <a:avLst/>
          </a:prstGeom>
          <a:noFill/>
          <a:ln/>
          <a:effectLst/>
        </p:spPr>
      </p:pic>
      <p:sp>
        <p:nvSpPr>
          <p:cNvPr id="959501" name="Rectangle 13"/>
          <p:cNvSpPr>
            <a:spLocks noChangeArrowheads="1"/>
          </p:cNvSpPr>
          <p:nvPr/>
        </p:nvSpPr>
        <p:spPr bwMode="auto">
          <a:xfrm>
            <a:off x="2286000" y="5943600"/>
            <a:ext cx="652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A-priori parameter estimate (prior to projection)</a:t>
            </a:r>
          </a:p>
        </p:txBody>
      </p:sp>
      <p:pic>
        <p:nvPicPr>
          <p:cNvPr id="18" name="Picture 17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62000" y="5105400"/>
            <a:ext cx="1777750" cy="65043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 bwMode="auto">
          <a:xfrm>
            <a:off x="228600" y="1600200"/>
            <a:ext cx="8763000" cy="32766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5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50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2A34-4F0F-4E00-A4A1-C0E91B60070B}" type="slidenum">
              <a:rPr lang="en-US"/>
              <a:pPr/>
              <a:t>26</a:t>
            </a:fld>
            <a:endParaRPr lang="en-US"/>
          </a:p>
        </p:txBody>
      </p:sp>
      <p:pic>
        <p:nvPicPr>
          <p:cNvPr id="960529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2819400"/>
            <a:ext cx="8237537" cy="81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Series parallel RL with projection 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/>
              <a:t>PAA:  Projection</a:t>
            </a:r>
          </a:p>
          <a:p>
            <a:pPr marL="533400" indent="-533400">
              <a:buFontTx/>
              <a:buNone/>
            </a:pPr>
            <a:endParaRPr lang="en-US" sz="2400"/>
          </a:p>
        </p:txBody>
      </p:sp>
      <p:sp>
        <p:nvSpPr>
          <p:cNvPr id="960518" name="Rectangle 6"/>
          <p:cNvSpPr>
            <a:spLocks noChangeArrowheads="1"/>
          </p:cNvSpPr>
          <p:nvPr/>
        </p:nvSpPr>
        <p:spPr bwMode="auto">
          <a:xfrm>
            <a:off x="1676400" y="4349750"/>
            <a:ext cx="6477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Replace              by               if it becomes too small.</a:t>
            </a:r>
          </a:p>
        </p:txBody>
      </p:sp>
      <p:sp>
        <p:nvSpPr>
          <p:cNvPr id="960520" name="Line 8"/>
          <p:cNvSpPr>
            <a:spLocks noChangeShapeType="1"/>
          </p:cNvSpPr>
          <p:nvPr/>
        </p:nvSpPr>
        <p:spPr bwMode="auto">
          <a:xfrm flipV="1">
            <a:off x="4267200" y="374015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60521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24200" y="4425950"/>
            <a:ext cx="7493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0523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49775" y="4456113"/>
            <a:ext cx="78105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0527" name="Line 15"/>
          <p:cNvSpPr>
            <a:spLocks noChangeShapeType="1"/>
          </p:cNvSpPr>
          <p:nvPr/>
        </p:nvSpPr>
        <p:spPr bwMode="auto">
          <a:xfrm>
            <a:off x="4267200" y="2209800"/>
            <a:ext cx="0" cy="9969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60528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62400" y="1676400"/>
            <a:ext cx="7493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 bwMode="auto">
          <a:xfrm>
            <a:off x="228600" y="2590800"/>
            <a:ext cx="8686800" cy="14478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6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8" grpId="0"/>
      <p:bldP spid="960520" grpId="0" animBg="1"/>
      <p:bldP spid="9605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BB71-8264-466E-A736-2BC5A0F3419B}" type="slidenum">
              <a:rPr lang="en-US"/>
              <a:pPr/>
              <a:t>27</a:t>
            </a:fld>
            <a:endParaRPr lang="en-US"/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/>
              <a:t>Review lecture 16: Pole-placement, tracking control and deterministic disturbance rejection for ARMA models.</a:t>
            </a:r>
          </a:p>
          <a:p>
            <a:pPr marL="533400" indent="-533400">
              <a:lnSpc>
                <a:spcPct val="30000"/>
              </a:lnSpc>
              <a:buFontTx/>
              <a:buAutoNum type="arabicPeriod"/>
            </a:pPr>
            <a:endParaRPr lang="en-US" dirty="0"/>
          </a:p>
          <a:p>
            <a:pPr marL="533400" indent="-533400">
              <a:buFontTx/>
              <a:buAutoNum type="arabicPeriod"/>
            </a:pPr>
            <a:r>
              <a:rPr lang="en-US" dirty="0"/>
              <a:t>Formulate the plant’s Parameter Adaptation Algorithm (PAA).</a:t>
            </a:r>
          </a:p>
          <a:p>
            <a:pPr marL="533400" indent="-533400">
              <a:lnSpc>
                <a:spcPct val="40000"/>
              </a:lnSpc>
              <a:buFontTx/>
              <a:buAutoNum type="arabicPeriod"/>
            </a:pPr>
            <a:endParaRPr lang="en-US" dirty="0"/>
          </a:p>
          <a:p>
            <a:pPr marL="533400" indent="-5334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Implement  an indirect adaptive controller, using the certainty equivalence principle.</a:t>
            </a:r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533400" indent="-533400">
              <a:buFontTx/>
              <a:buAutoNum type="arabicPeriod"/>
            </a:pPr>
            <a:r>
              <a:rPr lang="en-US" dirty="0"/>
              <a:t>For plants with minimum phase zeros, we will simplify the indirect adaptive controller.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14CF-75F8-4A35-85B5-18D10D30E88E}" type="slidenum">
              <a:rPr lang="en-US"/>
              <a:pPr/>
              <a:t>28</a:t>
            </a:fld>
            <a:endParaRPr lang="en-US"/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 Adaptive Controller</a:t>
            </a:r>
          </a:p>
        </p:txBody>
      </p:sp>
      <p:sp>
        <p:nvSpPr>
          <p:cNvPr id="961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dirty="0"/>
              <a:t>After each PAA iteration: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 typeface="+mj-lt"/>
              <a:buAutoNum type="arabicParenR"/>
            </a:pPr>
            <a:r>
              <a:rPr lang="en-US" sz="2400" dirty="0"/>
              <a:t>Update                                          polynomials: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>
              <a:buFont typeface="+mj-lt"/>
              <a:buAutoNum type="arabicParenR" startAt="2"/>
            </a:pPr>
            <a:r>
              <a:rPr lang="en-US" sz="2400" dirty="0"/>
              <a:t>Factorize                        polynomial:</a:t>
            </a:r>
          </a:p>
        </p:txBody>
      </p:sp>
      <p:pic>
        <p:nvPicPr>
          <p:cNvPr id="961549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90800" y="1905000"/>
            <a:ext cx="1301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1550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67200" y="1905000"/>
            <a:ext cx="1301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1551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476375" y="2743200"/>
            <a:ext cx="64008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1554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95600" y="4572000"/>
            <a:ext cx="1301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1556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52600" y="5334000"/>
            <a:ext cx="5181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1559" name="Rectangle 23"/>
          <p:cNvSpPr>
            <a:spLocks noChangeArrowheads="1"/>
          </p:cNvSpPr>
          <p:nvPr/>
        </p:nvSpPr>
        <p:spPr bwMode="auto">
          <a:xfrm>
            <a:off x="4724400" y="6172200"/>
            <a:ext cx="403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: </a:t>
            </a:r>
            <a:r>
              <a:rPr lang="en-US" i="0" dirty="0" smtClean="0">
                <a:latin typeface="Helvetica" pitchFamily="34" charset="0"/>
              </a:rPr>
              <a:t>has constant coefficient 1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961560" name="Picture 2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55738" y="3575050"/>
            <a:ext cx="7065962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1561" name="Rectangle 25"/>
          <p:cNvSpPr>
            <a:spLocks noChangeArrowheads="1"/>
          </p:cNvSpPr>
          <p:nvPr/>
        </p:nvSpPr>
        <p:spPr bwMode="auto">
          <a:xfrm>
            <a:off x="3200400" y="6019800"/>
            <a:ext cx="5334000" cy="685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3345929" y="6238875"/>
            <a:ext cx="1347292" cy="30954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59" grpId="0"/>
      <p:bldP spid="96156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F141-9B08-4FFC-92D0-B2D245A875D4}" type="slidenum">
              <a:rPr lang="en-US"/>
              <a:pPr/>
              <a:t>29</a:t>
            </a:fld>
            <a:endParaRPr lang="en-US"/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 Adaptive Controller</a:t>
            </a:r>
          </a:p>
        </p:txBody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AutoNum type="arabicParenR" startAt="3"/>
            </a:pPr>
            <a:r>
              <a:rPr lang="en-US" sz="2400"/>
              <a:t>Calculate controller polynomials:</a:t>
            </a:r>
          </a:p>
          <a:p>
            <a:pPr marL="533400" indent="-533400">
              <a:buFontTx/>
              <a:buAutoNum type="arabicParenR" startAt="3"/>
            </a:pPr>
            <a:endParaRPr lang="en-US" sz="2400"/>
          </a:p>
          <a:p>
            <a:pPr marL="533400" indent="-533400">
              <a:buFontTx/>
              <a:buAutoNum type="arabicParenR" startAt="3"/>
            </a:pPr>
            <a:endParaRPr lang="en-US" sz="2400"/>
          </a:p>
          <a:p>
            <a:pPr marL="533400" indent="-533400">
              <a:buFontTx/>
              <a:buNone/>
            </a:pPr>
            <a:r>
              <a:rPr lang="en-US" sz="2400"/>
              <a:t>by solving the  Diophantine equation:</a:t>
            </a:r>
          </a:p>
        </p:txBody>
      </p:sp>
      <p:pic>
        <p:nvPicPr>
          <p:cNvPr id="962573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1676400"/>
            <a:ext cx="13604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574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1752600"/>
            <a:ext cx="12731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2578" name="Line 18"/>
          <p:cNvSpPr>
            <a:spLocks noChangeShapeType="1"/>
          </p:cNvSpPr>
          <p:nvPr/>
        </p:nvSpPr>
        <p:spPr bwMode="auto">
          <a:xfrm>
            <a:off x="3048000" y="37338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579" name="Line 19"/>
          <p:cNvSpPr>
            <a:spLocks noChangeShapeType="1"/>
          </p:cNvSpPr>
          <p:nvPr/>
        </p:nvSpPr>
        <p:spPr bwMode="auto">
          <a:xfrm>
            <a:off x="6172200" y="37338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581" name="Rectangle 21"/>
          <p:cNvSpPr>
            <a:spLocks noChangeArrowheads="1"/>
          </p:cNvSpPr>
          <p:nvPr/>
        </p:nvSpPr>
        <p:spPr bwMode="auto">
          <a:xfrm>
            <a:off x="1295400" y="4800600"/>
            <a:ext cx="664368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Plant parameter polynomial estimates are used </a:t>
            </a:r>
          </a:p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instead of actual polynomials</a:t>
            </a:r>
          </a:p>
        </p:txBody>
      </p:sp>
      <p:sp>
        <p:nvSpPr>
          <p:cNvPr id="962582" name="Line 22"/>
          <p:cNvSpPr>
            <a:spLocks noChangeShapeType="1"/>
          </p:cNvSpPr>
          <p:nvPr/>
        </p:nvSpPr>
        <p:spPr bwMode="auto">
          <a:xfrm flipV="1">
            <a:off x="3657600" y="38862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583" name="Line 23"/>
          <p:cNvSpPr>
            <a:spLocks noChangeShapeType="1"/>
          </p:cNvSpPr>
          <p:nvPr/>
        </p:nvSpPr>
        <p:spPr bwMode="auto">
          <a:xfrm flipV="1">
            <a:off x="6781800" y="38862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2584" name="Rectangle 24"/>
          <p:cNvSpPr>
            <a:spLocks noChangeArrowheads="1"/>
          </p:cNvSpPr>
          <p:nvPr/>
        </p:nvSpPr>
        <p:spPr bwMode="auto">
          <a:xfrm>
            <a:off x="1219200" y="4572000"/>
            <a:ext cx="6858000" cy="1295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02696" y="3275012"/>
            <a:ext cx="7914795" cy="34636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2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2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2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78" grpId="0" animBg="1"/>
      <p:bldP spid="962579" grpId="0" animBg="1"/>
      <p:bldP spid="962581" grpId="0"/>
      <p:bldP spid="962582" grpId="0" animBg="1"/>
      <p:bldP spid="962583" grpId="0" animBg="1"/>
      <p:bldP spid="9625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AE5F-FEBF-4EEA-A8CB-8CE53CEDF0BD}" type="slidenum">
              <a:rPr lang="en-US"/>
              <a:pPr/>
              <a:t>3</a:t>
            </a:fld>
            <a:endParaRPr lang="en-US"/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Self-Tuning Regulator (STR):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6858000" cy="5105400"/>
          </a:xfrm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endParaRPr lang="en-US" b="1"/>
          </a:p>
        </p:txBody>
      </p:sp>
      <p:pic>
        <p:nvPicPr>
          <p:cNvPr id="9472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19200"/>
            <a:ext cx="8008938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9867-DB96-4555-AF5E-287B70CAE6E3}" type="slidenum">
              <a:rPr lang="en-US"/>
              <a:pPr/>
              <a:t>30</a:t>
            </a:fld>
            <a:endParaRPr lang="en-US"/>
          </a:p>
        </p:txBody>
      </p:sp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 Adaptive Controller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/>
              <a:t>4)	Calculate feedforward filter:</a:t>
            </a:r>
          </a:p>
          <a:p>
            <a:pPr marL="533400" indent="-533400"/>
            <a:endParaRPr lang="en-US" sz="2400"/>
          </a:p>
          <a:p>
            <a:pPr marL="533400" indent="-533400">
              <a:buFontTx/>
              <a:buNone/>
            </a:pPr>
            <a:endParaRPr lang="en-US" sz="2400"/>
          </a:p>
        </p:txBody>
      </p:sp>
      <p:sp>
        <p:nvSpPr>
          <p:cNvPr id="963593" name="Rectangle 9"/>
          <p:cNvSpPr>
            <a:spLocks noChangeArrowheads="1"/>
          </p:cNvSpPr>
          <p:nvPr/>
        </p:nvSpPr>
        <p:spPr bwMode="auto">
          <a:xfrm>
            <a:off x="609600" y="3048000"/>
            <a:ext cx="1166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Where:</a:t>
            </a:r>
          </a:p>
        </p:txBody>
      </p:sp>
      <p:pic>
        <p:nvPicPr>
          <p:cNvPr id="963598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1066800"/>
            <a:ext cx="157956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86239" y="1828800"/>
            <a:ext cx="4899933" cy="760924"/>
          </a:xfrm>
          <a:prstGeom prst="rect">
            <a:avLst/>
          </a:prstGeom>
          <a:noFill/>
          <a:ln/>
          <a:effectLst/>
        </p:spPr>
      </p:pic>
      <p:pic>
        <p:nvPicPr>
          <p:cNvPr id="963603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95400" y="3810000"/>
            <a:ext cx="62738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3604" name="Line 20"/>
          <p:cNvSpPr>
            <a:spLocks noChangeShapeType="1"/>
          </p:cNvSpPr>
          <p:nvPr/>
        </p:nvSpPr>
        <p:spPr bwMode="auto">
          <a:xfrm flipV="1">
            <a:off x="3276600" y="51054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3605" name="Rectangle 21"/>
          <p:cNvSpPr>
            <a:spLocks noChangeArrowheads="1"/>
          </p:cNvSpPr>
          <p:nvPr/>
        </p:nvSpPr>
        <p:spPr bwMode="auto">
          <a:xfrm>
            <a:off x="1524000" y="5867400"/>
            <a:ext cx="6477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Replace                      by               </a:t>
            </a:r>
          </a:p>
          <a:p>
            <a:r>
              <a:rPr lang="en-US" i="0">
                <a:latin typeface="Helvetica" pitchFamily="34" charset="0"/>
              </a:rPr>
              <a:t>if it becomes too small.</a:t>
            </a:r>
          </a:p>
        </p:txBody>
      </p:sp>
      <p:pic>
        <p:nvPicPr>
          <p:cNvPr id="963608" name="Picture 2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48000" y="5943600"/>
            <a:ext cx="12017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3609" name="Picture 2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29200" y="5943600"/>
            <a:ext cx="7032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3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3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604" grpId="0" animBg="1"/>
      <p:bldP spid="96360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AE74-4CEE-435B-AE2B-B12D0180F14B}" type="slidenum">
              <a:rPr lang="en-US"/>
              <a:pPr/>
              <a:t>31</a:t>
            </a:fld>
            <a:endParaRPr lang="en-US"/>
          </a:p>
        </p:txBody>
      </p:sp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Adaptive Controller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dirty="0"/>
              <a:t>5)	Calculate polynomial:</a:t>
            </a:r>
          </a:p>
          <a:p>
            <a:pPr marL="533400" indent="-533400"/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</p:txBody>
      </p:sp>
      <p:sp>
        <p:nvSpPr>
          <p:cNvPr id="964612" name="Rectangle 4"/>
          <p:cNvSpPr>
            <a:spLocks noChangeArrowheads="1"/>
          </p:cNvSpPr>
          <p:nvPr/>
        </p:nvSpPr>
        <p:spPr bwMode="auto">
          <a:xfrm>
            <a:off x="609600" y="3048000"/>
            <a:ext cx="4577728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Notice that </a:t>
            </a:r>
            <a:r>
              <a:rPr lang="en-US" i="0" dirty="0" smtClean="0">
                <a:latin typeface="Helvetica" pitchFamily="34" charset="0"/>
              </a:rPr>
              <a:t>                   and </a:t>
            </a:r>
          </a:p>
          <a:p>
            <a:pPr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each have constant coefficient 1</a:t>
            </a:r>
            <a:endParaRPr lang="en-US" i="0" dirty="0"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 dirty="0" smtClean="0"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Thus</a:t>
            </a:r>
            <a:r>
              <a:rPr lang="en-US" i="0" dirty="0">
                <a:latin typeface="Helvetica" pitchFamily="34" charset="0"/>
              </a:rPr>
              <a:t>,</a:t>
            </a:r>
          </a:p>
        </p:txBody>
      </p:sp>
      <p:pic>
        <p:nvPicPr>
          <p:cNvPr id="964621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18025" y="1006475"/>
            <a:ext cx="1301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4622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43000" y="1981200"/>
            <a:ext cx="61722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514600" y="3048000"/>
            <a:ext cx="1125132" cy="365690"/>
          </a:xfrm>
          <a:prstGeom prst="rect">
            <a:avLst/>
          </a:prstGeom>
          <a:noFill/>
          <a:ln/>
          <a:effectLst/>
        </p:spPr>
      </p:pic>
      <p:pic>
        <p:nvPicPr>
          <p:cNvPr id="964626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648200" y="3048000"/>
            <a:ext cx="13604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123806" y="5029200"/>
            <a:ext cx="6816933" cy="351072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6"/>
          <p:cNvSpPr/>
          <p:nvPr/>
        </p:nvSpPr>
        <p:spPr>
          <a:xfrm>
            <a:off x="685800" y="5867400"/>
            <a:ext cx="3481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has constant coefficient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343400" y="5943600"/>
            <a:ext cx="3057092" cy="32212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2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274C-9D92-41CD-AFE1-9C22DCECA6AC}" type="slidenum">
              <a:rPr lang="en-US"/>
              <a:pPr/>
              <a:t>32</a:t>
            </a:fld>
            <a:endParaRPr lang="en-US"/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 Adaptive Controller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/>
              <a:t>6)	Adaptive control law is given by:</a:t>
            </a:r>
          </a:p>
          <a:p>
            <a:pPr marL="533400" indent="-533400"/>
            <a:endParaRPr lang="en-US" sz="2400"/>
          </a:p>
          <a:p>
            <a:pPr marL="533400" indent="-533400">
              <a:buFontTx/>
              <a:buNone/>
            </a:pPr>
            <a:endParaRPr lang="en-US" sz="2400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05218" y="2286000"/>
            <a:ext cx="7108163" cy="379980"/>
          </a:xfrm>
          <a:prstGeom prst="rect">
            <a:avLst/>
          </a:prstGeom>
          <a:noFill/>
          <a:ln/>
          <a:effectLst/>
        </p:spPr>
      </p:pic>
      <p:sp>
        <p:nvSpPr>
          <p:cNvPr id="965647" name="Rectangle 15"/>
          <p:cNvSpPr>
            <a:spLocks noChangeArrowheads="1"/>
          </p:cNvSpPr>
          <p:nvPr/>
        </p:nvSpPr>
        <p:spPr bwMode="auto">
          <a:xfrm>
            <a:off x="685800" y="1905000"/>
            <a:ext cx="80010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09600" y="4114800"/>
            <a:ext cx="7526338" cy="2325688"/>
            <a:chOff x="609600" y="4114800"/>
            <a:chExt cx="7526338" cy="2325688"/>
          </a:xfrm>
        </p:grpSpPr>
        <p:pic>
          <p:nvPicPr>
            <p:cNvPr id="965648" name="Picture 1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62000" y="4114800"/>
              <a:ext cx="7373938" cy="2325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13" descr="txp_fi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609600" y="4343400"/>
              <a:ext cx="863576" cy="36995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0" name="Rectangle 19"/>
            <p:cNvSpPr/>
            <p:nvPr/>
          </p:nvSpPr>
          <p:spPr bwMode="auto">
            <a:xfrm>
              <a:off x="3810000" y="4572000"/>
              <a:ext cx="838200" cy="6096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31" name="Picture 30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tretch>
              <a:fillRect/>
            </a:stretch>
          </p:blipFill>
          <p:spPr bwMode="auto">
            <a:xfrm>
              <a:off x="3829794" y="4572000"/>
              <a:ext cx="831415" cy="49528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1" name="Rectangle 20"/>
            <p:cNvSpPr/>
            <p:nvPr/>
          </p:nvSpPr>
          <p:spPr bwMode="auto">
            <a:xfrm>
              <a:off x="3810000" y="5638800"/>
              <a:ext cx="838200" cy="5334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32" name="Picture 31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3830335" y="5791200"/>
              <a:ext cx="793106" cy="264775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4" name="Rectangle 23"/>
            <p:cNvSpPr/>
            <p:nvPr/>
          </p:nvSpPr>
          <p:spPr bwMode="auto">
            <a:xfrm>
              <a:off x="1600200" y="4572000"/>
              <a:ext cx="762000" cy="457200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30" name="Picture 29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1604940" y="4724400"/>
              <a:ext cx="764048" cy="199037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ED936-8CF0-45EB-8D2F-ACD5F8ABC97E}" type="slidenum">
              <a:rPr lang="en-US"/>
              <a:pPr/>
              <a:t>33</a:t>
            </a:fld>
            <a:endParaRPr lang="en-US"/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/>
              <a:t>Review lecture 16: Pole-placement, tracking control and deterministic disturbance rejection for ARMA models.</a:t>
            </a:r>
          </a:p>
          <a:p>
            <a:pPr marL="533400" indent="-533400">
              <a:lnSpc>
                <a:spcPct val="30000"/>
              </a:lnSpc>
              <a:buFontTx/>
              <a:buAutoNum type="arabicPeriod"/>
            </a:pPr>
            <a:endParaRPr lang="en-US"/>
          </a:p>
          <a:p>
            <a:pPr marL="533400" indent="-533400">
              <a:buFontTx/>
              <a:buAutoNum type="arabicPeriod"/>
            </a:pPr>
            <a:r>
              <a:rPr lang="en-US"/>
              <a:t>Formulate the plant’s Parameter Adaptation Algorithm (PAA).</a:t>
            </a:r>
          </a:p>
          <a:p>
            <a:pPr marL="533400" indent="-533400">
              <a:lnSpc>
                <a:spcPct val="40000"/>
              </a:lnSpc>
              <a:buFontTx/>
              <a:buAutoNum type="arabicPeriod"/>
            </a:pPr>
            <a:endParaRPr lang="en-US"/>
          </a:p>
          <a:p>
            <a:pPr marL="533400" indent="-533400">
              <a:buFontTx/>
              <a:buAutoNum type="arabicPeriod"/>
            </a:pPr>
            <a:r>
              <a:rPr lang="en-US"/>
              <a:t>Implement  an indirect adaptive controller, using the certainty equivalence principle.</a:t>
            </a:r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/>
          </a:p>
          <a:p>
            <a:pPr marL="533400" indent="-533400">
              <a:buFontTx/>
              <a:buAutoNum type="arabicPeriod"/>
            </a:pPr>
            <a:r>
              <a:rPr lang="en-US">
                <a:solidFill>
                  <a:srgbClr val="FF0000"/>
                </a:solidFill>
              </a:rPr>
              <a:t>For plants with minimum phase zeros, we will simplify the indirect adaptive controller.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2FFB-39EF-4DC4-8409-4C0B459C5198}" type="slidenum">
              <a:rPr lang="en-US"/>
              <a:pPr/>
              <a:t>34</a:t>
            </a:fld>
            <a:endParaRPr lang="en-US"/>
          </a:p>
        </p:txBody>
      </p:sp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en-US" sz="3200"/>
              <a:t>Indirect Adaptive Controller with Stable Zeros</a:t>
            </a:r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dirty="0"/>
              <a:t>After each PAA iteration: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 typeface="+mj-lt"/>
              <a:buAutoNum type="arabicParenR"/>
            </a:pPr>
            <a:r>
              <a:rPr lang="en-US" sz="2400" dirty="0"/>
              <a:t>Update                                          polynomials: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r>
              <a:rPr lang="en-US" sz="2400" dirty="0"/>
              <a:t>(no need to factorize                        )</a:t>
            </a:r>
          </a:p>
        </p:txBody>
      </p:sp>
      <p:pic>
        <p:nvPicPr>
          <p:cNvPr id="96870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90800" y="1905000"/>
            <a:ext cx="1301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870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67200" y="1905000"/>
            <a:ext cx="1301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8710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0" y="3200400"/>
            <a:ext cx="64008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8711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5410200"/>
            <a:ext cx="1301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8714" name="Picture 1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47800" y="4191000"/>
            <a:ext cx="70659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68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4E38-3FF8-4AA8-978E-1A7751374D61}" type="slidenum">
              <a:rPr lang="en-US"/>
              <a:pPr/>
              <a:t>35</a:t>
            </a:fld>
            <a:endParaRPr lang="en-US"/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Indirect Adaptive Controller with Stable Zeros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/>
              <a:t>2)		Calculate controller polynomials:</a:t>
            </a:r>
          </a:p>
          <a:p>
            <a:pPr marL="533400" indent="-533400">
              <a:buFontTx/>
              <a:buAutoNum type="arabicParenR" startAt="3"/>
            </a:pPr>
            <a:endParaRPr lang="en-US" sz="2400"/>
          </a:p>
          <a:p>
            <a:pPr marL="533400" indent="-533400">
              <a:buFontTx/>
              <a:buAutoNum type="arabicParenR" startAt="3"/>
            </a:pPr>
            <a:endParaRPr lang="en-US" sz="2400"/>
          </a:p>
          <a:p>
            <a:pPr marL="533400" indent="-533400">
              <a:buFontTx/>
              <a:buNone/>
            </a:pPr>
            <a:r>
              <a:rPr lang="en-US" sz="2400"/>
              <a:t>by solving the  Diophantine equation:</a:t>
            </a:r>
          </a:p>
        </p:txBody>
      </p:sp>
      <p:pic>
        <p:nvPicPr>
          <p:cNvPr id="96973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1676400"/>
            <a:ext cx="13604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9733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1752600"/>
            <a:ext cx="12731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9734" name="Line 6"/>
          <p:cNvSpPr>
            <a:spLocks noChangeShapeType="1"/>
          </p:cNvSpPr>
          <p:nvPr/>
        </p:nvSpPr>
        <p:spPr bwMode="auto">
          <a:xfrm>
            <a:off x="3657600" y="37338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9737" name="Rectangle 9"/>
          <p:cNvSpPr>
            <a:spLocks noChangeArrowheads="1"/>
          </p:cNvSpPr>
          <p:nvPr/>
        </p:nvSpPr>
        <p:spPr bwMode="auto">
          <a:xfrm>
            <a:off x="1295400" y="4800600"/>
            <a:ext cx="664368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Plant parameter polynomial estimates are used </a:t>
            </a:r>
          </a:p>
          <a:p>
            <a:pPr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instead of actual polynomials</a:t>
            </a:r>
          </a:p>
        </p:txBody>
      </p:sp>
      <p:sp>
        <p:nvSpPr>
          <p:cNvPr id="969738" name="Line 10"/>
          <p:cNvSpPr>
            <a:spLocks noChangeShapeType="1"/>
          </p:cNvSpPr>
          <p:nvPr/>
        </p:nvSpPr>
        <p:spPr bwMode="auto">
          <a:xfrm flipV="1">
            <a:off x="4191000" y="38862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9740" name="Rectangle 12"/>
          <p:cNvSpPr>
            <a:spLocks noChangeArrowheads="1"/>
          </p:cNvSpPr>
          <p:nvPr/>
        </p:nvSpPr>
        <p:spPr bwMode="auto">
          <a:xfrm>
            <a:off x="1219200" y="4572000"/>
            <a:ext cx="6858000" cy="1295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57038" y="3275012"/>
            <a:ext cx="6606109" cy="34635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9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9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9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9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9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9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9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9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4" grpId="0" animBg="1"/>
      <p:bldP spid="969737" grpId="0"/>
      <p:bldP spid="969738" grpId="0" animBg="1"/>
      <p:bldP spid="9697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51A8-A196-4F2F-83EA-575506B430FC}" type="slidenum">
              <a:rPr lang="en-US"/>
              <a:pPr/>
              <a:t>36</a:t>
            </a:fld>
            <a:endParaRPr lang="en-US"/>
          </a:p>
        </p:txBody>
      </p:sp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Indirect Adaptive Controller with Stable Zeros</a:t>
            </a:r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105400"/>
          </a:xfrm>
        </p:spPr>
        <p:txBody>
          <a:bodyPr/>
          <a:lstStyle/>
          <a:p>
            <a:pPr marL="533400" indent="-533400"/>
            <a:r>
              <a:rPr lang="en-US" sz="2400" dirty="0" err="1" smtClean="0"/>
              <a:t>Feedforward</a:t>
            </a:r>
            <a:r>
              <a:rPr lang="en-US" sz="2400" dirty="0" smtClean="0"/>
              <a:t> </a:t>
            </a:r>
            <a:r>
              <a:rPr lang="en-US" sz="2400" dirty="0"/>
              <a:t>filter                   is  </a:t>
            </a:r>
            <a:r>
              <a:rPr lang="en-US" sz="2400" b="1" i="1" dirty="0" smtClean="0"/>
              <a:t>constant and known</a:t>
            </a:r>
            <a:endParaRPr lang="en-US" sz="2400" b="1" i="1" dirty="0"/>
          </a:p>
          <a:p>
            <a:pPr marL="533400" indent="-533400">
              <a:buFontTx/>
              <a:buAutoNum type="arabicParenR" startAt="4"/>
            </a:pPr>
            <a:endParaRPr lang="en-US" sz="2400" b="1" i="1" dirty="0"/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Thus, there is no need to update it at every sample step.</a:t>
            </a:r>
          </a:p>
          <a:p>
            <a:pPr marL="533400" indent="-533400">
              <a:buFontTx/>
              <a:buAutoNum type="arabicParenR" startAt="3"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657600" y="990600"/>
            <a:ext cx="1271874" cy="350862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384897" y="2209800"/>
            <a:ext cx="3407418" cy="39488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309D-EFDB-4BAE-ADF8-C7A125A34B4C}" type="slidenum">
              <a:rPr lang="en-US"/>
              <a:pPr/>
              <a:t>37</a:t>
            </a:fld>
            <a:endParaRPr lang="en-US"/>
          </a:p>
        </p:txBody>
      </p:sp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Indirect Adaptive Controller with Stable Zeros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dirty="0"/>
              <a:t>3)	Calculate polynomial:</a:t>
            </a:r>
          </a:p>
          <a:p>
            <a:pPr marL="533400" indent="-533400"/>
            <a:endParaRPr lang="en-US" sz="2400" dirty="0"/>
          </a:p>
          <a:p>
            <a:pPr marL="533400" indent="-533400">
              <a:buFontTx/>
              <a:buNone/>
            </a:pPr>
            <a:endParaRPr lang="en-US" sz="2400" dirty="0"/>
          </a:p>
        </p:txBody>
      </p:sp>
      <p:sp>
        <p:nvSpPr>
          <p:cNvPr id="971780" name="Rectangle 4"/>
          <p:cNvSpPr>
            <a:spLocks noChangeArrowheads="1"/>
          </p:cNvSpPr>
          <p:nvPr/>
        </p:nvSpPr>
        <p:spPr bwMode="auto">
          <a:xfrm>
            <a:off x="609601" y="2819400"/>
            <a:ext cx="67056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Notice that both                     and                          </a:t>
            </a:r>
            <a:r>
              <a:rPr lang="en-US" i="0" dirty="0" smtClean="0">
                <a:latin typeface="Helvetica" pitchFamily="34" charset="0"/>
              </a:rPr>
              <a:t>have constant coefficient 1</a:t>
            </a:r>
            <a:endParaRPr lang="en-US" i="0" dirty="0"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 dirty="0"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Thus,</a:t>
            </a:r>
          </a:p>
        </p:txBody>
      </p:sp>
      <p:pic>
        <p:nvPicPr>
          <p:cNvPr id="97178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18025" y="1006475"/>
            <a:ext cx="13017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1783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0" y="2819400"/>
            <a:ext cx="1125538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1784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410200" y="2819400"/>
            <a:ext cx="13604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1785" name="Line 9"/>
          <p:cNvSpPr>
            <a:spLocks noChangeShapeType="1"/>
          </p:cNvSpPr>
          <p:nvPr/>
        </p:nvSpPr>
        <p:spPr bwMode="auto">
          <a:xfrm flipV="1">
            <a:off x="3200400" y="55626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1786" name="Rectangle 10"/>
          <p:cNvSpPr>
            <a:spLocks noChangeArrowheads="1"/>
          </p:cNvSpPr>
          <p:nvPr/>
        </p:nvSpPr>
        <p:spPr bwMode="auto">
          <a:xfrm>
            <a:off x="1524000" y="58674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This coefficient is always </a:t>
            </a:r>
          </a:p>
        </p:txBody>
      </p:sp>
      <p:pic>
        <p:nvPicPr>
          <p:cNvPr id="971787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96913" y="4721225"/>
            <a:ext cx="7313612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1788" name="Picture 1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105400" y="5943600"/>
            <a:ext cx="1233488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1789" name="Picture 13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09675" y="1979613"/>
            <a:ext cx="604043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73EC-30B0-420E-8BB6-813F16375937}" type="slidenum">
              <a:rPr lang="en-US"/>
              <a:pPr/>
              <a:t>38</a:t>
            </a:fld>
            <a:endParaRPr lang="en-US"/>
          </a:p>
        </p:txBody>
      </p:sp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Indirect Adaptive Controller with Stable Zeros</a:t>
            </a:r>
          </a:p>
        </p:txBody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/>
              <a:t>4)		Adaptive control law is given by:</a:t>
            </a:r>
          </a:p>
          <a:p>
            <a:pPr marL="533400" indent="-533400"/>
            <a:endParaRPr lang="en-US" sz="2400"/>
          </a:p>
          <a:p>
            <a:pPr marL="533400" indent="-533400">
              <a:buFontTx/>
              <a:buNone/>
            </a:pPr>
            <a:endParaRPr lang="en-US" sz="2400"/>
          </a:p>
        </p:txBody>
      </p:sp>
      <p:sp>
        <p:nvSpPr>
          <p:cNvPr id="972805" name="Rectangle 5"/>
          <p:cNvSpPr>
            <a:spLocks noChangeArrowheads="1"/>
          </p:cNvSpPr>
          <p:nvPr/>
        </p:nvSpPr>
        <p:spPr bwMode="auto">
          <a:xfrm>
            <a:off x="685800" y="1905000"/>
            <a:ext cx="80010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49197" y="2287588"/>
            <a:ext cx="7223380" cy="409732"/>
          </a:xfrm>
          <a:prstGeom prst="rect">
            <a:avLst/>
          </a:prstGeom>
          <a:noFill/>
          <a:ln/>
          <a:effectLst/>
        </p:spPr>
      </p:pic>
      <p:grpSp>
        <p:nvGrpSpPr>
          <p:cNvPr id="972814" name="Group 14"/>
          <p:cNvGrpSpPr>
            <a:grpSpLocks/>
          </p:cNvGrpSpPr>
          <p:nvPr/>
        </p:nvGrpSpPr>
        <p:grpSpPr bwMode="auto">
          <a:xfrm>
            <a:off x="381000" y="3886200"/>
            <a:ext cx="8534400" cy="2419350"/>
            <a:chOff x="240" y="2640"/>
            <a:chExt cx="5376" cy="1524"/>
          </a:xfrm>
        </p:grpSpPr>
        <p:pic>
          <p:nvPicPr>
            <p:cNvPr id="972812" name="Picture 1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40" y="2640"/>
              <a:ext cx="5376" cy="1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72808" name="Text Box 8"/>
            <p:cNvSpPr txBox="1">
              <a:spLocks noChangeArrowheads="1"/>
            </p:cNvSpPr>
            <p:nvPr/>
          </p:nvSpPr>
          <p:spPr bwMode="auto">
            <a:xfrm>
              <a:off x="2544" y="3744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0">
                  <a:latin typeface="Arial" charset="0"/>
                </a:rPr>
                <a:t>^</a:t>
              </a:r>
            </a:p>
          </p:txBody>
        </p:sp>
        <p:sp>
          <p:nvSpPr>
            <p:cNvPr id="972810" name="Text Box 10"/>
            <p:cNvSpPr txBox="1">
              <a:spLocks noChangeArrowheads="1"/>
            </p:cNvSpPr>
            <p:nvPr/>
          </p:nvSpPr>
          <p:spPr bwMode="auto">
            <a:xfrm>
              <a:off x="2592" y="3072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0">
                  <a:latin typeface="Arial" charset="0"/>
                </a:rPr>
                <a:t>^</a:t>
              </a:r>
            </a:p>
          </p:txBody>
        </p:sp>
      </p:grpSp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52400" y="4267200"/>
            <a:ext cx="1063482" cy="38100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371600" y="4495800"/>
            <a:ext cx="826940" cy="304800"/>
          </a:xfrm>
          <a:prstGeom prst="rect">
            <a:avLst/>
          </a:prstGeom>
          <a:noFill/>
          <a:ln/>
          <a:effectLst/>
        </p:spPr>
      </p:pic>
      <p:sp>
        <p:nvSpPr>
          <p:cNvPr id="159" name="Rectangle 158"/>
          <p:cNvSpPr/>
          <p:nvPr/>
        </p:nvSpPr>
        <p:spPr bwMode="auto">
          <a:xfrm>
            <a:off x="3886200" y="4343400"/>
            <a:ext cx="990600" cy="762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9" name="Picture 18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982194" y="4495800"/>
            <a:ext cx="831415" cy="495286"/>
          </a:xfrm>
          <a:prstGeom prst="rect">
            <a:avLst/>
          </a:prstGeom>
          <a:noFill/>
          <a:ln/>
          <a:effectLst/>
        </p:spPr>
      </p:pic>
      <p:sp>
        <p:nvSpPr>
          <p:cNvPr id="161" name="Rectangle 160"/>
          <p:cNvSpPr/>
          <p:nvPr/>
        </p:nvSpPr>
        <p:spPr bwMode="auto">
          <a:xfrm>
            <a:off x="3886200" y="5638800"/>
            <a:ext cx="914400" cy="609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8" name="Picture 17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982735" y="5791200"/>
            <a:ext cx="793106" cy="26477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80F7-FD0D-4C1C-B961-229A8D0CD7B1}" type="slidenum">
              <a:rPr lang="en-US"/>
              <a:pPr/>
              <a:t>4</a:t>
            </a:fld>
            <a:endParaRPr lang="en-US"/>
          </a:p>
        </p:txBody>
      </p:sp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Self-tuning Regulator Approach</a:t>
            </a:r>
          </a:p>
        </p:txBody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Control Design Procedure: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Pole-placement, tracking control and deterministic disturbance rejection for ARMA models (Lecture </a:t>
            </a:r>
            <a:r>
              <a:rPr lang="en-US" dirty="0" smtClean="0"/>
              <a:t>16).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Model Identification: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Series-parallel with Recursive Least Squares (RLS) identification with or without forgetting factor.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A91-2BD5-481C-9049-AC4E4A548B2E}" type="slidenum">
              <a:rPr lang="en-US"/>
              <a:pPr/>
              <a:t>5</a:t>
            </a:fld>
            <a:endParaRPr lang="en-US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Certainty Equivalence Principle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Use </a:t>
            </a:r>
            <a:r>
              <a:rPr lang="en-US" sz="2400" dirty="0"/>
              <a:t>pole-placement, tracking control and deterministic disturbance rejection controller synthesis methodology.</a:t>
            </a:r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Estimate plant parameters using RLS PAA.</a:t>
            </a:r>
          </a:p>
          <a:p>
            <a:pPr marL="533400" indent="-533400">
              <a:buFontTx/>
              <a:buAutoNum type="arabicPeriod"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400" dirty="0"/>
              <a:t>Controller parameters are re-calculated at every sample instance by assuming that the latest plant parameters estimates are the real parameters.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F577-D36F-4600-BB1D-08F2E6641B1B}" type="slidenum">
              <a:rPr lang="en-US"/>
              <a:pPr/>
              <a:t>6</a:t>
            </a:fld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vs. Indirect Adaptive Control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000"/>
              <a:t>Both use pole-placement, tracking control and deterministic disturbance rejection controller synthesis methodology.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000"/>
          </a:p>
          <a:p>
            <a:pPr marL="533400" indent="-533400">
              <a:lnSpc>
                <a:spcPct val="90000"/>
              </a:lnSpc>
            </a:pPr>
            <a:r>
              <a:rPr lang="en-US" sz="2400" b="1"/>
              <a:t>Indirect adaptive control:</a:t>
            </a:r>
          </a:p>
          <a:p>
            <a:pPr marL="533400" indent="-533400">
              <a:lnSpc>
                <a:spcPct val="90000"/>
              </a:lnSpc>
            </a:pPr>
            <a:endParaRPr lang="en-US" sz="2400" b="1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000"/>
              <a:t>Plant parameters are estimated using a RLS PAA.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000"/>
              <a:t>Controller parameters are calculated using the certainty equivalence principle.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b="1"/>
              <a:t>Use with plants that have non-minimum phase zeros. </a:t>
            </a:r>
            <a:r>
              <a:rPr lang="en-US" sz="2000"/>
              <a:t>(Plant unstable zeros are not cancelled).</a:t>
            </a:r>
          </a:p>
          <a:p>
            <a:pPr marL="990600" lvl="1" indent="-533400">
              <a:lnSpc>
                <a:spcPct val="90000"/>
              </a:lnSpc>
            </a:pPr>
            <a:endParaRPr lang="en-US" sz="2000"/>
          </a:p>
          <a:p>
            <a:pPr marL="533400" indent="-533400">
              <a:lnSpc>
                <a:spcPct val="90000"/>
              </a:lnSpc>
            </a:pPr>
            <a:r>
              <a:rPr lang="en-US" sz="2400" b="1"/>
              <a:t>Direct adaptive control:</a:t>
            </a:r>
          </a:p>
          <a:p>
            <a:pPr marL="533400" indent="-533400">
              <a:lnSpc>
                <a:spcPct val="90000"/>
              </a:lnSpc>
            </a:pPr>
            <a:endParaRPr lang="en-US" sz="2400" b="1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000"/>
              <a:t>Controller parameters are updated directly using a RLS PAA.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b="1"/>
              <a:t>Use with plants that do not have non-minimum phase zeros.  </a:t>
            </a:r>
            <a:r>
              <a:rPr lang="en-US" sz="2000"/>
              <a:t>(Plant zeros are cancelled).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4A03-B79E-4798-9EAE-F3EFBC72376E}" type="slidenum">
              <a:rPr lang="en-US"/>
              <a:pPr/>
              <a:t>7</a:t>
            </a:fld>
            <a:endParaRPr lang="en-US"/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Review lecture </a:t>
            </a:r>
            <a:r>
              <a:rPr lang="en-US" dirty="0" smtClean="0">
                <a:solidFill>
                  <a:srgbClr val="FF0000"/>
                </a:solidFill>
              </a:rPr>
              <a:t>16: </a:t>
            </a:r>
            <a:r>
              <a:rPr lang="en-US" dirty="0">
                <a:solidFill>
                  <a:srgbClr val="FF0000"/>
                </a:solidFill>
              </a:rPr>
              <a:t>Pole-placement, tracking control and deterministic disturbance rejection for ARMA models.</a:t>
            </a:r>
          </a:p>
          <a:p>
            <a:pPr marL="533400" indent="-533400">
              <a:lnSpc>
                <a:spcPct val="30000"/>
              </a:lnSpc>
              <a:buFontTx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533400" indent="-533400">
              <a:buFontTx/>
              <a:buAutoNum type="arabicPeriod"/>
            </a:pPr>
            <a:r>
              <a:rPr lang="en-US" dirty="0"/>
              <a:t>Formulate the plant’s Parameter Adaptation Algorithm (</a:t>
            </a:r>
            <a:r>
              <a:rPr lang="en-US" dirty="0" smtClean="0"/>
              <a:t>PAA).</a:t>
            </a:r>
            <a:endParaRPr lang="en-US" dirty="0"/>
          </a:p>
          <a:p>
            <a:pPr marL="533400" indent="-533400">
              <a:lnSpc>
                <a:spcPct val="40000"/>
              </a:lnSpc>
              <a:buFontTx/>
              <a:buAutoNum type="arabicPeriod"/>
            </a:pPr>
            <a:endParaRPr lang="en-US" dirty="0"/>
          </a:p>
          <a:p>
            <a:pPr marL="533400" indent="-533400">
              <a:buFontTx/>
              <a:buAutoNum type="arabicPeriod"/>
            </a:pPr>
            <a:r>
              <a:rPr lang="en-US" dirty="0"/>
              <a:t>Implement  an indirect adaptive controller, using the certainty equivalence principle.</a:t>
            </a:r>
          </a:p>
          <a:p>
            <a:pPr marL="533400" indent="-533400">
              <a:lnSpc>
                <a:spcPct val="60000"/>
              </a:lnSpc>
              <a:buFontTx/>
              <a:buAutoNum type="arabicPeriod"/>
            </a:pPr>
            <a:endParaRPr lang="en-US" dirty="0"/>
          </a:p>
          <a:p>
            <a:pPr marL="533400" indent="-533400">
              <a:buFontTx/>
              <a:buAutoNum type="arabicPeriod"/>
            </a:pPr>
            <a:r>
              <a:rPr lang="en-US" dirty="0"/>
              <a:t>For plants with minimum phase zeros, we will simplify the indirect adaptive controller.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1D72-AA0D-4263-9787-BA2A932D6851}" type="slidenum">
              <a:rPr lang="en-US"/>
              <a:pPr/>
              <a:t>8</a:t>
            </a:fld>
            <a:endParaRPr lang="en-US"/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SISO ARMA models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SISO ARMA model</a:t>
            </a:r>
          </a:p>
        </p:txBody>
      </p:sp>
      <p:sp>
        <p:nvSpPr>
          <p:cNvPr id="829445" name="Rectangle 5"/>
          <p:cNvSpPr>
            <a:spLocks noChangeArrowheads="1"/>
          </p:cNvSpPr>
          <p:nvPr/>
        </p:nvSpPr>
        <p:spPr bwMode="auto">
          <a:xfrm>
            <a:off x="838200" y="3429000"/>
            <a:ext cx="8153400" cy="290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 all inputs and outputs are scalars:</a:t>
            </a:r>
          </a:p>
          <a:p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control input  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deterministic but unknown disturbance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	         output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82944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4191000"/>
            <a:ext cx="8366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51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4876800"/>
            <a:ext cx="79533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52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56388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53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49338" y="2201863"/>
            <a:ext cx="7035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5DE2-0A0F-4F97-9635-EEFAE356F8E4}" type="slidenum">
              <a:rPr lang="en-US"/>
              <a:pPr/>
              <a:t>9</a:t>
            </a:fld>
            <a:endParaRPr lang="en-US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SISO ARMA models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495300" y="2514600"/>
            <a:ext cx="815340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 polynomials: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91034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54100" y="1447800"/>
            <a:ext cx="7035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034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3429000"/>
            <a:ext cx="5913438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0349" name="Rectangle 13"/>
          <p:cNvSpPr>
            <a:spLocks noChangeArrowheads="1"/>
          </p:cNvSpPr>
          <p:nvPr/>
        </p:nvSpPr>
        <p:spPr bwMode="auto">
          <a:xfrm>
            <a:off x="609600" y="5410200"/>
            <a:ext cx="7083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are co-prime and   </a:t>
            </a:r>
            <a:r>
              <a:rPr lang="en-US" sz="3200" i="0">
                <a:latin typeface="Helvetica" pitchFamily="34" charset="0"/>
              </a:rPr>
              <a:t>d</a:t>
            </a:r>
            <a:r>
              <a:rPr lang="en-US" i="0">
                <a:latin typeface="Helvetica" pitchFamily="34" charset="0"/>
              </a:rPr>
              <a:t>  is the </a:t>
            </a:r>
            <a:r>
              <a:rPr lang="en-US" b="1">
                <a:latin typeface="Helvetica" pitchFamily="34" charset="0"/>
              </a:rPr>
              <a:t>known</a:t>
            </a:r>
            <a:r>
              <a:rPr lang="en-US" i="0">
                <a:latin typeface="Helvetica" pitchFamily="34" charset="0"/>
              </a:rPr>
              <a:t> pure time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B^s(q^{-1}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18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T (\qin,q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56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T(q^{-1},q) =  q^{+\rm{d}}  A_c^{'}(q^{-1}) 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3"/>
  <p:tag name="PICTUREFILESIZE" val="1101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9"/>
  <p:tag name="PICTUREFILESIZE" val="531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_d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7"/>
  <p:tag name="PICTUREFILESIZE" val="445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^{'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3"/>
  <p:tag name="PICTUREFILESIZE" val="578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(\qin,k) &amp;=&amp; \underbrace{\hat{r}_o(k)}_{=~\bh_o(k)} + \qin \, \hat{r}_1(k) + \cdots&#10;+ q^{-{n_r}} \hat{r}_{{n_r}}(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00"/>
  <p:tag name="PICTUREFILESIZE" val="2964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ge~b_{mino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9"/>
  <p:tag name="PICTUREFILESIZE" val="412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(\qin,k) &amp;=&amp; \Ad(\qin)\, \hat{B}(\qin,k)\,\hat{R}^{'}(\qin,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3"/>
  <p:tag name="PICTUREFILESIZE" val="2129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{R}(\qin,k)\, u(k) =  A_c^{'} (\qin)\, \yd(k+d) - \hat{S} (\qin,k) y(k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4"/>
  <p:tag name="PICTUREFILESIZE" val="2753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_d(k+d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536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B^u(q^{-1}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34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c^{'}(\qin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448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\[&#10;\frac{1}{\hat{R}(q^{-1},k)}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3675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\hat{S}(q^{-1},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"/>
  <p:tag name="PICTUREFILESIZE" val="1829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Ac(\qin) = \Bs(\qin) \, \Acp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78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B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7"/>
  <p:tag name="PICTUREFILESIZE" val="430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6"/>
  <p:tag name="PICTUREFILESIZE" val="450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1 + \acp_1 \qin + \cdots + \acp_{\ncp} q^{-\ncp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4"/>
  <p:tag name="PICTUREFILESIZE" val="1616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d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"/>
  <p:tag name="PICTUREFILESIZE" val="400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m(\qin) \yd(k) = q^{-{\rm d}}\, \Bm(\qin)\,\u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945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1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d(\qin) d(k)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3"/>
  <p:tag name="PICTUREFILESIZE" val="917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d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7"/>
  <p:tag name="PICTUREFILESIZE" val="445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d(\qin), \: B(\qin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2"/>
  <p:tag name="PICTUREFILESIZE" val="87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\frac{1}{R(\qin)} \left [ r(k) - S(\qin)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931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r(k) = T(\qin,q)\, y_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3"/>
  <p:tag name="PICTUREFILESIZE" val="1183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_{\rm feedforward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666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_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96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\Ad(\qin)\, A(\qin)\, R^{'}(\qin) + \qmd B^u(\qin)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53"/>
  <p:tag name="PICTUREFILESIZE" val="2614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378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p(\qin),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9"/>
  <p:tag name="PICTUREFILESIZE" val="44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\Ad(\qin) \, \B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9"/>
  <p:tag name="PICTUREFILESIZE" val="1725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Ac(\qin) = \Bs(\qin) \, \Acp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78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y(k)  =  &#10;\frac{\qmd B^u(\qin)}  &#10; {A^{'}_c(\qin)  }\,   r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4"/>
  <p:tag name="PICTUREFILESIZE" val="1844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+ ~ \frac{\qmd B(\qin) \, R^{'}(\qin)}  &#10;{ A_c(\qin) }  \,  A_d(\qin) 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6"/>
  <p:tag name="PICTUREFILESIZE" val="239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12em}}_{ \to  0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0"/>
  <p:tag name="PICTUREFILESIZE" val="37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_{\rm feedforward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666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frac{\qmd B^u(\qin)}  &#10; {A^{'}_c(\qin)  }\,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1093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T(q^{-1},q) = A_c^{'}(q^{-1}) \, q^{+\rm{d}} \frac{B^u(q)}{[B^u(1)]^2}  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3"/>
  <p:tag name="PICTUREFILESIZE" val="2147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A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9"/>
  <p:tag name="PICTUREFILESIZE" val="528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B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9"/>
  <p:tag name="PICTUREFILESIZE" val="534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15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hat{R}^{'}(q^{-1},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3"/>
  <p:tag name="PICTUREFILESIZE" val="571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hat{S}(q^{-1},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6"/>
  <p:tag name="PICTUREFILESIZE" val="532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hat{T}(q,q^{-1},k)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8"/>
  <p:tag name="PICTUREFILESIZE" val="604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A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9"/>
  <p:tag name="PICTUREFILESIZE" val="528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B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9"/>
  <p:tag name="PICTUREFILESIZE" val="534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(k ) = \qmd \, B(\qin) &#10;\left [ \, u(k) + d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7"/>
  <p:tag name="PICTUREFILESIZE" val="185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d(\qin) d(k)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3"/>
  <p:tag name="PICTUREFILESIZE" val="917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f(k) &amp;=&amp; \Ad(\qin)\, 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6"/>
  <p:tag name="PICTUREFILESIZE" val="1263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f(k) &amp;=&amp; \Ad(\qin)\, u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9"/>
  <p:tag name="PICTUREFILESIZE" val="1235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&#10;\underbrace{A_d(\qin) y(k )}_{y_f(k)} = &#10;\qmd \, B(\qin) &#10;\left [  \underbrace{A_d(\qin) u(k )}_{u_f(k)} &#10;+ \underbrace{A_d(\qin) d(k )}_{= 0}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8"/>
  <p:tag name="PICTUREFILESIZE" val="494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_f(k ) = \qmd \, B(\qin) &#10; u_f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17"/>
  <p:tag name="PICTUREFILESIZE" val="1698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_f(k ) = \qmd \, B(\qin) &#10; u_f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17"/>
  <p:tag name="PICTUREFILESIZE" val="1698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_f(k) = \phi_f(k-1)^T \, \theta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2"/>
  <p:tag name="PICTUREFILESIZE" val="1111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eta = \mat{a_1 &amp; \cdots &amp; a_n  &amp;\,  b_o \cdots &amp; b_m }^T \: \in \R^{n+m+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7"/>
  <p:tag name="PICTUREFILESIZE" val="1493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_f(k-1) = \begin{bmatrix}&#10;-y_f(k-1) &amp; \cdots &amp; -y_f(k-n) &amp; u_f(k-\rm{d}) &amp; \cdots &amp; u_f(k - \textrm{d} - m)&#10;\end{bmatrix}^T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2981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Bu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9"/>
  <p:tag name="PICTUREFILESIZE" val="436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|B^u(1)| &amp;\ge&amp; B^u_{\min} &gt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5"/>
  <p:tag name="PICTUREFILESIZE" val="905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B(q^{-1}) = b_o \,  + \cdots + b_m\, q^{-m}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2"/>
  <p:tag name="PICTUREFILESIZE" val="1051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_o &amp;\ge&amp; b_{mino} &gt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6"/>
  <p:tag name="PICTUREFILESIZE" val="728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linespread{1.5}&#10;\begin{document}&#10;&#10;\begin{align*}&#10;e^o(k+1) &amp;= y_f(k+1) - \phi_f^T(k) \hat{\theta}(k)  \\&#10;e(k+1) &amp;= \frac{ \lambda_1(k) }{\lambda_1(k) + \phi_f^T(k) F(k) \phi_f(k)} e^o(k+1) \\&#10;\hat{\theta}^o(k+1) &amp;= \hat{\theta}(k) +  \frac{1}{\lambda_1(k)} F(k) \phi_f(k) \; e(k+1) \\&#10;F(k+1) &amp;= \frac{1}{\lambda_1(k)} \; \left [ F(k) - \lambda_2(k)&#10;    \frac{ F(k) \phi_f(k)\phi_f^T(k)F(k)}{\lambda_1(k) + \lambda_2(k) \phi_f^T(k)F(k)\phi_f(k)} \right ] \\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8"/>
  <p:tag name="PICTUREFILESIZE" val="1380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(k ) = \qmd \, B(\qin) &#10;\left [ \, u(k) + d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7"/>
  <p:tag name="PICTUREFILESIZE" val="1851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h^o(k+1):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2"/>
  <p:tag name="PICTUREFILESIZE" val="508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0 &lt; \lambda_1(k) \leq 1 \\&#10;0 \leq \lambda_2(k) &lt; 2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4"/>
  <p:tag name="PICTUREFILESIZE" val="22882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&amp;=&amp; \left \{&#10;\begin{array}{l c l}&#10;\thh^o(k) &amp; {\rm if} &amp; \hat{b}^o_o(k) \ge b_{mino} \\&#10;\mat{\hat{a}^o_1(k) \cdots \hat{a}^o_{n}(k) \: b_{mino} \: \cdots \:\hat{b}^o_{m}(k)}^T&#10;&amp; {\rm if} &amp; \hat{b}^o_o(k) &lt; b_{mino} \\&#10;\end{array}&#10;\right .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3"/>
  <p:tag name="PICTUREFILESIZE" val="5191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h^o_o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8"/>
  <p:tag name="PICTUREFILESIZE" val="426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_{mino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0"/>
  <p:tag name="PICTUREFILESIZE" val="30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h_o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8"/>
  <p:tag name="PICTUREFILESIZE" val="383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A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9"/>
  <p:tag name="PICTUREFILESIZE" val="528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B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9"/>
  <p:tag name="PICTUREFILESIZE" val="534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A}(\qin,k) &amp;=&amp;  1 + \hat{a}_1(k)\, \qin + \cdots + \hat{a}_n(k)\, q^{-n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46"/>
  <p:tag name="PICTUREFILESIZE" val="1745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B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9"/>
  <p:tag name="PICTUREFILESIZE" val="534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(k ) = \qmd \, B(\qin) &#10;\left [ \, u(k) + d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7"/>
  <p:tag name="PICTUREFILESIZE" val="1851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B}(\qin,k) = \hat{B}^s(\qin,k)\hat{B}^u(\qin,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3"/>
  <p:tag name="PICTUREFILESIZE" val="1699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B}(\qin,k) &amp;=&amp;  \hat{b}_o(k)\, + \hat{b}_1(k)\, \qin + \cdots + \hat{b}_m(k)\, q^{-m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2"/>
  <p:tag name="PICTUREFILESIZE" val="2185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hat{B}^u(q^{-1},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597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^{'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3"/>
  <p:tag name="PICTUREFILESIZE" val="578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S} 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45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_c^{'}(q^{-1}) = A_d(q^{-1}) \hat{A}(q^{-1},k) \hat{R}^{'}(q^{-1},k)&#10;+ q^{-\textrm{d}} \hat{B}^u(q^{-1},k) \hat{S}(q^{-1},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7"/>
  <p:tag name="PICTUREFILESIZE" val="3256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T} (\qin,q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8"/>
  <p:tag name="PICTUREFILESIZE" val="612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hat{T}(q^{-1},q,k) = \frac{ q^{+\rm{d}} A_c'(q^{-1}) \hat{B}^u(q,k) }{ [\bar{B}^u(k)]^2 }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5"/>
  <p:tag name="PICTUREFILESIZE" val="2557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ar{B}^u(k) = \left \{&#10;\begin{array}{l c l}&#10; \hat{B}^u(1,k) &amp; {\rm if} &amp; |\hat{B}^u(1,k)| \ge B^u_{\min} \\[1em]&#10;B^u_{\min} &amp; {\rm if} &amp; |\hat{B}^u(1,k)| &lt; B^u_{\min}&#10;\end{array}&#10;\right . \;.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29"/>
  <p:tag name="PICTUREFILESIZE" val="3686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B}^u(1,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7"/>
  <p:tag name="PICTUREFILESIZE" val="487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&amp;=&amp;  1 + a_1 \qin + \cdots + a_n q^{-n}\\[1em]&#10;B(\qin) &amp;=&amp;  b_o + b_1 \qin + \cdots + b_m q^{-m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8"/>
  <p:tag name="PICTUREFILESIZE" val="2637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^u_{\min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"/>
  <p:tag name="PICTUREFILESIZE" val="248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9"/>
  <p:tag name="PICTUREFILESIZE" val="531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(\qin,k) &amp;=&amp; \Ad(\qin)\, \hat{B}^s(\qin,k)\,\hat{R}^{'}(\qin,k)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22"/>
  <p:tag name="PICTUREFILESIZE" val="2188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_d(q^{-1}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37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^{'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3"/>
  <p:tag name="PICTUREFILESIZE" val="578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hat{R}(q^{-1},k) = \hat{r}_0(k) + \hat{r}_1(k) q^{-1} + \cdots&#10;+ \hat{r}_{n_r}(k) q^{-{n_r}} 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6"/>
  <p:tag name="PICTUREFILESIZE" val="1968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hat{r}_0(k) = \hat{b}_o(k) \geq b_{mino}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9"/>
  <p:tag name="PICTUREFILESIZE" val="1232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hat{R}(\qin,k)\, u(k) = \hat{T}(\qin,q,k)\, \yd(k) - \hat{S} (\qin,k) y(k)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6"/>
  <p:tag name="PICTUREFILESIZE" val="2503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_d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96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\[&#10;\frac{1}{\hat{R}(q^{-1},k)}&#10;\]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2"/>
  <p:tag name="PICTUREFILESIZE" val="3675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 = B^{s}(\qin) \,B^{u}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3"/>
  <p:tag name="PICTUREFILESIZE" val="1132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\hat{S}(q^{-1},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"/>
  <p:tag name="PICTUREFILESIZE" val="1829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3}&#10;\addtocounter{equation}{-1}&#10;&#10;$\hat{T}(q^{-1},q,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0"/>
  <p:tag name="PICTUREFILESIZE" val="2349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A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9"/>
  <p:tag name="PICTUREFILESIZE" val="528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B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9"/>
  <p:tag name="PICTUREFILESIZE" val="534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A}(\qin,k) &amp;=&amp;  1 + \hat{a}_1(k)\, \qin + \cdots + \hat{a}_n(k)\, q^{-n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46"/>
  <p:tag name="PICTUREFILESIZE" val="1745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B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9"/>
  <p:tag name="PICTUREFILESIZE" val="534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B}(\qin,k) &amp;=&amp;  \hat{b}_o(k)\, + \hat{b}_1(k)\, \qin + \cdots + \hat{b}_m(k)\, q^{-m}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2"/>
  <p:tag name="PICTUREFILESIZE" val="2185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R}^{'}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3"/>
  <p:tag name="PICTUREFILESIZE" val="578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S} (\qin,k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45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A_c^{'}(q^{-1}) = A_d(q^{-1}) \hat{A}(q^{-1},k) \hat{R}^{'}(q^{-1},k)&#10;+ q^{-\textrm{d}} \hat{S}(q^{-1},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5"/>
  <p:tag name="PICTUREFILESIZE" val="24753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42805</TotalTime>
  <Words>1123</Words>
  <Application>Microsoft Office PowerPoint</Application>
  <PresentationFormat>On-screen Show (4:3)</PresentationFormat>
  <Paragraphs>353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 Design</vt:lpstr>
      <vt:lpstr>ME 233 Advanced Control II   Lecture 23  Indirect Adaptive Pole Placement, Disturbance Rejection and Tracking Control</vt:lpstr>
      <vt:lpstr>Adaptive Control </vt:lpstr>
      <vt:lpstr>Self-Tuning Regulator (STR):</vt:lpstr>
      <vt:lpstr>Self-tuning Regulator Approach</vt:lpstr>
      <vt:lpstr>Certainty Equivalence Principle</vt:lpstr>
      <vt:lpstr>Direct vs. Indirect Adaptive Control</vt:lpstr>
      <vt:lpstr>Outline </vt:lpstr>
      <vt:lpstr>Deterministic SISO ARMA models</vt:lpstr>
      <vt:lpstr>Deterministic SISO ARMA models</vt:lpstr>
      <vt:lpstr>Deterministic SISO ARMA models</vt:lpstr>
      <vt:lpstr>Control Objectives</vt:lpstr>
      <vt:lpstr>Control Objectives</vt:lpstr>
      <vt:lpstr>Control Objectives</vt:lpstr>
      <vt:lpstr>Control Law</vt:lpstr>
      <vt:lpstr>Feedback Controller</vt:lpstr>
      <vt:lpstr>Feedback Controller</vt:lpstr>
      <vt:lpstr>Zero-phase error feedforward</vt:lpstr>
      <vt:lpstr>Outline </vt:lpstr>
      <vt:lpstr>Certainty Equivalence Principle</vt:lpstr>
      <vt:lpstr>Parameter Adaptation Algorithm (PAA)</vt:lpstr>
      <vt:lpstr>PAA: sequence pre-filtering </vt:lpstr>
      <vt:lpstr>PAA: sequence pre-filtering </vt:lpstr>
      <vt:lpstr>PAA: series parallel RLS </vt:lpstr>
      <vt:lpstr>PAA: parameter projection </vt:lpstr>
      <vt:lpstr>Series parallel RL with projection </vt:lpstr>
      <vt:lpstr>Series parallel RL with projection </vt:lpstr>
      <vt:lpstr>Outline </vt:lpstr>
      <vt:lpstr>Indirect Adaptive Controller</vt:lpstr>
      <vt:lpstr>Indirect Adaptive Controller</vt:lpstr>
      <vt:lpstr>Indirect Adaptive Controller</vt:lpstr>
      <vt:lpstr>Indirect Adaptive Controller</vt:lpstr>
      <vt:lpstr>Indirect Adaptive Controller</vt:lpstr>
      <vt:lpstr>Outline </vt:lpstr>
      <vt:lpstr>Indirect Adaptive Controller with Stable Zeros</vt:lpstr>
      <vt:lpstr>Indirect Adaptive Controller with Stable Zeros</vt:lpstr>
      <vt:lpstr>Indirect Adaptive Controller with Stable Zeros</vt:lpstr>
      <vt:lpstr>Indirect Adaptive Controller with Stable Zeros</vt:lpstr>
      <vt:lpstr>Indirect Adaptive Controller with Stable Zeros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457</cp:revision>
  <dcterms:created xsi:type="dcterms:W3CDTF">2003-05-19T17:57:23Z</dcterms:created>
  <dcterms:modified xsi:type="dcterms:W3CDTF">2012-04-25T19:11:46Z</dcterms:modified>
</cp:coreProperties>
</file>