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946" r:id="rId3"/>
    <p:sldId id="947" r:id="rId4"/>
    <p:sldId id="840" r:id="rId5"/>
    <p:sldId id="908" r:id="rId6"/>
    <p:sldId id="911" r:id="rId7"/>
    <p:sldId id="912" r:id="rId8"/>
    <p:sldId id="916" r:id="rId9"/>
    <p:sldId id="925" r:id="rId10"/>
    <p:sldId id="918" r:id="rId11"/>
    <p:sldId id="867" r:id="rId12"/>
    <p:sldId id="919" r:id="rId13"/>
    <p:sldId id="986" r:id="rId14"/>
    <p:sldId id="949" r:id="rId15"/>
    <p:sldId id="977" r:id="rId16"/>
    <p:sldId id="981" r:id="rId17"/>
    <p:sldId id="978" r:id="rId18"/>
    <p:sldId id="979" r:id="rId19"/>
    <p:sldId id="980" r:id="rId20"/>
    <p:sldId id="991" r:id="rId21"/>
    <p:sldId id="992" r:id="rId22"/>
    <p:sldId id="993" r:id="rId23"/>
    <p:sldId id="995" r:id="rId24"/>
    <p:sldId id="984" r:id="rId25"/>
    <p:sldId id="985" r:id="rId26"/>
    <p:sldId id="987" r:id="rId27"/>
    <p:sldId id="988" r:id="rId28"/>
    <p:sldId id="996" r:id="rId29"/>
    <p:sldId id="997" r:id="rId30"/>
    <p:sldId id="998" r:id="rId31"/>
    <p:sldId id="990" r:id="rId32"/>
  </p:sldIdLst>
  <p:sldSz cx="9144000" cy="6858000" type="screen4x3"/>
  <p:notesSz cx="9226550" cy="6858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8" autoAdjust="0"/>
    <p:restoredTop sz="90929"/>
  </p:normalViewPr>
  <p:slideViewPr>
    <p:cSldViewPr>
      <p:cViewPr varScale="1">
        <p:scale>
          <a:sx n="84" d="100"/>
          <a:sy n="84" d="100"/>
        </p:scale>
        <p:origin x="-9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119" d="100"/>
          <a:sy n="119" d="100"/>
        </p:scale>
        <p:origin x="-2226" y="-96"/>
      </p:cViewPr>
      <p:guideLst>
        <p:guide orient="horz" pos="2160"/>
        <p:guide pos="290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6037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3" tIns="45821" rIns="91643" bIns="45821" numCol="1" anchor="t" anchorCtr="0" compatLnSpc="1">
            <a:prstTxWarp prst="textNoShape">
              <a:avLst/>
            </a:prstTxWarp>
          </a:bodyPr>
          <a:lstStyle>
            <a:lvl1pPr defTabSz="915988">
              <a:defRPr sz="12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0515" y="0"/>
            <a:ext cx="3996035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3" tIns="45821" rIns="91643" bIns="4582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808"/>
            <a:ext cx="3996037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3" tIns="45821" rIns="91643" bIns="45821" numCol="1" anchor="b" anchorCtr="0" compatLnSpc="1">
            <a:prstTxWarp prst="textNoShape">
              <a:avLst/>
            </a:prstTxWarp>
          </a:bodyPr>
          <a:lstStyle>
            <a:lvl1pPr defTabSz="915988">
              <a:defRPr sz="12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0515" y="6515808"/>
            <a:ext cx="3996035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43" tIns="45821" rIns="91643" bIns="4582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i="0"/>
            </a:lvl1pPr>
          </a:lstStyle>
          <a:p>
            <a:fld id="{B013270A-AB31-4085-9D2A-69C7A08828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45159" cy="32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t" anchorCtr="0" compatLnSpc="1">
            <a:prstTxWarp prst="textNoShape">
              <a:avLst/>
            </a:prstTxWarp>
          </a:bodyPr>
          <a:lstStyle>
            <a:lvl1pPr defTabSz="868363">
              <a:defRPr sz="11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0615" y="0"/>
            <a:ext cx="4043022" cy="32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t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8138" y="490538"/>
            <a:ext cx="3487737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1565" y="3270884"/>
            <a:ext cx="6740507" cy="305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0588"/>
            <a:ext cx="4045159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b" anchorCtr="0" compatLnSpc="1">
            <a:prstTxWarp prst="textNoShape">
              <a:avLst/>
            </a:prstTxWarp>
          </a:bodyPr>
          <a:lstStyle>
            <a:lvl1pPr defTabSz="868363">
              <a:defRPr sz="11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0615" y="6540588"/>
            <a:ext cx="4043022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24" tIns="43413" rIns="86824" bIns="43413" numCol="1" anchor="b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fld id="{22CF7C64-450A-46FB-91CE-627F3E0D37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7C64-450A-46FB-91CE-627F3E0D37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6583D-4E1B-448E-BC6D-FBC394CA2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B1521-31B4-4027-AB05-E6172874A5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F70EF-EAE8-4DE6-B238-A0BEF2C99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6A19C-83C5-43FA-A42E-8980935925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6DBF8-1398-4725-9225-8D1A658905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467EF-7D97-4C71-A9B1-673158B860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40CCA-DEAC-43FC-91D8-3386E22815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4A8DF-5E3A-44E7-9193-F469B189CA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A60B9-7BA6-44D2-B578-5D55D703D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259E2-88EA-4181-A74A-4BD6D75C8A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7B2D3-3716-4CA1-876D-D493AF2836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D1D8068A-3F81-466C-9587-9014E87B5F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33.xml"/><Relationship Id="rId10" Type="http://schemas.openxmlformats.org/officeDocument/2006/relationships/image" Target="../media/image21.png"/><Relationship Id="rId4" Type="http://schemas.openxmlformats.org/officeDocument/2006/relationships/tags" Target="../tags/tag32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6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7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38.xml"/><Relationship Id="rId10" Type="http://schemas.openxmlformats.org/officeDocument/2006/relationships/image" Target="../media/image25.png"/><Relationship Id="rId4" Type="http://schemas.openxmlformats.org/officeDocument/2006/relationships/tags" Target="../tags/tag37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3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43.xml"/><Relationship Id="rId10" Type="http://schemas.openxmlformats.org/officeDocument/2006/relationships/image" Target="../media/image28.png"/><Relationship Id="rId4" Type="http://schemas.openxmlformats.org/officeDocument/2006/relationships/tags" Target="../tags/tag42.xml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3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tags" Target="../tags/tag48.xml"/><Relationship Id="rId10" Type="http://schemas.openxmlformats.org/officeDocument/2006/relationships/image" Target="../media/image22.png"/><Relationship Id="rId4" Type="http://schemas.openxmlformats.org/officeDocument/2006/relationships/tags" Target="../tags/tag47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3.xml"/><Relationship Id="rId7" Type="http://schemas.openxmlformats.org/officeDocument/2006/relationships/image" Target="../media/image3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png"/><Relationship Id="rId4" Type="http://schemas.openxmlformats.org/officeDocument/2006/relationships/tags" Target="../tags/tag54.xml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57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4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tags" Target="../tags/tag59.xml"/><Relationship Id="rId10" Type="http://schemas.openxmlformats.org/officeDocument/2006/relationships/image" Target="../media/image39.png"/><Relationship Id="rId4" Type="http://schemas.openxmlformats.org/officeDocument/2006/relationships/tags" Target="../tags/tag58.xm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2.xml"/><Relationship Id="rId7" Type="http://schemas.openxmlformats.org/officeDocument/2006/relationships/image" Target="../media/image39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63.xml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19.xml"/><Relationship Id="rId12" Type="http://schemas.openxmlformats.org/officeDocument/2006/relationships/image" Target="../media/image4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5" Type="http://schemas.openxmlformats.org/officeDocument/2006/relationships/tags" Target="../tags/tag68.xml"/><Relationship Id="rId10" Type="http://schemas.openxmlformats.org/officeDocument/2006/relationships/image" Target="../media/image45.png"/><Relationship Id="rId4" Type="http://schemas.openxmlformats.org/officeDocument/2006/relationships/tags" Target="../tags/tag67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21.xml"/><Relationship Id="rId12" Type="http://schemas.openxmlformats.org/officeDocument/2006/relationships/image" Target="../media/image43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75.xml"/><Relationship Id="rId10" Type="http://schemas.openxmlformats.org/officeDocument/2006/relationships/image" Target="../media/image45.png"/><Relationship Id="rId4" Type="http://schemas.openxmlformats.org/officeDocument/2006/relationships/tags" Target="../tags/tag74.xml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0.xml"/><Relationship Id="rId7" Type="http://schemas.openxmlformats.org/officeDocument/2006/relationships/image" Target="../media/image46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3.xml"/><Relationship Id="rId11" Type="http://schemas.openxmlformats.org/officeDocument/2006/relationships/image" Target="../media/image53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81.xml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tags" Target="../tags/tag86.xml"/><Relationship Id="rId10" Type="http://schemas.openxmlformats.org/officeDocument/2006/relationships/image" Target="../media/image56.png"/><Relationship Id="rId4" Type="http://schemas.openxmlformats.org/officeDocument/2006/relationships/tags" Target="../tags/tag85.xml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89.xml"/><Relationship Id="rId7" Type="http://schemas.openxmlformats.org/officeDocument/2006/relationships/image" Target="../media/image59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58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5" Type="http://schemas.openxmlformats.org/officeDocument/2006/relationships/image" Target="../media/image61.png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93.xml"/><Relationship Id="rId7" Type="http://schemas.openxmlformats.org/officeDocument/2006/relationships/image" Target="../media/image15.wmf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96.xml"/><Relationship Id="rId7" Type="http://schemas.openxmlformats.org/officeDocument/2006/relationships/image" Target="../media/image15.w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5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67.png"/><Relationship Id="rId5" Type="http://schemas.openxmlformats.org/officeDocument/2006/relationships/image" Target="../media/image62.png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1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0.png"/><Relationship Id="rId5" Type="http://schemas.openxmlformats.org/officeDocument/2006/relationships/tags" Target="../tags/tag17.xml"/><Relationship Id="rId10" Type="http://schemas.openxmlformats.org/officeDocument/2006/relationships/image" Target="../media/image9.png"/><Relationship Id="rId4" Type="http://schemas.openxmlformats.org/officeDocument/2006/relationships/tags" Target="../tags/tag16.xml"/><Relationship Id="rId9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1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23.xml"/><Relationship Id="rId10" Type="http://schemas.openxmlformats.org/officeDocument/2006/relationships/image" Target="../media/image15.wmf"/><Relationship Id="rId4" Type="http://schemas.openxmlformats.org/officeDocument/2006/relationships/tags" Target="../tags/tag2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28.xml"/><Relationship Id="rId10" Type="http://schemas.openxmlformats.org/officeDocument/2006/relationships/image" Target="../media/image21.png"/><Relationship Id="rId4" Type="http://schemas.openxmlformats.org/officeDocument/2006/relationships/tags" Target="../tags/tag27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D9C0-18BB-4BF3-8D61-8CB48B55E5B1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/>
              <a:t>Lecture </a:t>
            </a:r>
            <a:r>
              <a:rPr lang="en-US" smtClean="0"/>
              <a:t>24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Direct Adaptive Pole Placement, and Tracking Control 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5867400"/>
            <a:ext cx="6324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8BD-5E63-4E4A-BCFA-A7C280A28801}" type="slidenum">
              <a:rPr lang="en-US"/>
              <a:pPr/>
              <a:t>10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Diophantine equation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Solution: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 i="1">
              <a:latin typeface="Century Schoolbook" pitchFamily="18" charset="0"/>
            </a:endParaRPr>
          </a:p>
        </p:txBody>
      </p:sp>
      <p:sp>
        <p:nvSpPr>
          <p:cNvPr id="921604" name="Rectangle 4"/>
          <p:cNvSpPr>
            <a:spLocks noChangeArrowheads="1"/>
          </p:cNvSpPr>
          <p:nvPr/>
        </p:nvSpPr>
        <p:spPr bwMode="auto">
          <a:xfrm>
            <a:off x="685800" y="4495800"/>
            <a:ext cx="76200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16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2590800"/>
            <a:ext cx="5595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9400" y="3733800"/>
            <a:ext cx="553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1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1219200"/>
            <a:ext cx="57896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1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0" y="4800600"/>
            <a:ext cx="247491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1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35175" y="5638800"/>
            <a:ext cx="507206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2170-7B46-4671-8152-F454FAA518CD}" type="slidenum">
              <a:rPr lang="en-US"/>
              <a:pPr/>
              <a:t>11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Controller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7772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where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60000"/>
              </a:lnSpc>
            </a:pPr>
            <a:endParaRPr lang="en-US" i="1">
              <a:latin typeface="Century Schoolbook" pitchFamily="18" charset="0"/>
            </a:endParaRPr>
          </a:p>
        </p:txBody>
      </p:sp>
      <p:sp>
        <p:nvSpPr>
          <p:cNvPr id="860189" name="Rectangle 29"/>
          <p:cNvSpPr>
            <a:spLocks noChangeArrowheads="1"/>
          </p:cNvSpPr>
          <p:nvPr/>
        </p:nvSpPr>
        <p:spPr bwMode="auto">
          <a:xfrm>
            <a:off x="1219200" y="4038600"/>
            <a:ext cx="6781800" cy="228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60205" name="Picture 4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12192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0" name="Picture 5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2971800"/>
            <a:ext cx="36766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1" name="Picture 5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7400" y="4267200"/>
            <a:ext cx="27447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2" name="Picture 5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4876800"/>
            <a:ext cx="56165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3" name="Picture 5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33600" y="5486400"/>
            <a:ext cx="27432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C8D-F3F6-4012-AB14-7BD9A7C5C669}" type="slidenum">
              <a:rPr lang="en-US"/>
              <a:pPr/>
              <a:t>12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Closed-loop </a:t>
            </a:r>
            <a:r>
              <a:rPr lang="en-US" dirty="0"/>
              <a:t>dynamics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pic>
        <p:nvPicPr>
          <p:cNvPr id="92263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1336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838200"/>
            <a:ext cx="77724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4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5867400"/>
            <a:ext cx="42719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642" name="Rectangle 18"/>
          <p:cNvSpPr>
            <a:spLocks noChangeArrowheads="1"/>
          </p:cNvSpPr>
          <p:nvPr/>
        </p:nvSpPr>
        <p:spPr bwMode="auto">
          <a:xfrm>
            <a:off x="1905000" y="5562600"/>
            <a:ext cx="5105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2645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4876800"/>
            <a:ext cx="26495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46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81400" y="4191000"/>
            <a:ext cx="329247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47" name="Picture 2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3429000"/>
            <a:ext cx="40306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096000" y="838200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=0</a:t>
            </a:r>
            <a:endParaRPr lang="en-US" sz="20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479E-271C-4A78-B684-480140BEC079}" type="slidenum">
              <a:rPr lang="en-US"/>
              <a:pPr/>
              <a:t>13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Adaptive Control 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endParaRPr lang="en-US" dirty="0"/>
          </a:p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Plants with </a:t>
            </a:r>
            <a:r>
              <a:rPr lang="en-US" u="sng" dirty="0"/>
              <a:t>minimum phase zeros</a:t>
            </a:r>
            <a:r>
              <a:rPr lang="en-US" dirty="0"/>
              <a:t> and </a:t>
            </a:r>
            <a:r>
              <a:rPr lang="en-US" dirty="0" smtClean="0"/>
              <a:t>       </a:t>
            </a:r>
            <a:r>
              <a:rPr lang="en-US" u="sng" dirty="0" smtClean="0"/>
              <a:t>no </a:t>
            </a:r>
            <a:r>
              <a:rPr lang="en-US" u="sng" dirty="0"/>
              <a:t>disturbances</a:t>
            </a:r>
            <a:r>
              <a:rPr lang="en-US" dirty="0"/>
              <a:t>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 dirty="0"/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r>
              <a:rPr lang="en-US" dirty="0"/>
              <a:t>Controller design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533400" indent="-533400" eaLnBrk="0" hangingPunct="0">
              <a:lnSpc>
                <a:spcPct val="10000"/>
              </a:lnSpc>
              <a:spcBef>
                <a:spcPct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Controller PAA</a:t>
            </a: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990600" lvl="1" indent="-533400" eaLnBrk="0" hangingPunct="0">
              <a:lnSpc>
                <a:spcPct val="30000"/>
              </a:lnSpc>
              <a:spcBef>
                <a:spcPct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Adaptive Controller </a:t>
            </a:r>
          </a:p>
          <a:p>
            <a:pPr marL="533400" indent="-533400" eaLnBrk="0" hangingPunct="0">
              <a:spcBef>
                <a:spcPct val="0"/>
              </a:spcBef>
              <a:buFontTx/>
              <a:buAutoNum type="arabicPeriod" startAt="2"/>
            </a:pPr>
            <a:endParaRPr lang="en-US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endParaRPr lang="en-US" dirty="0"/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D684-0CA1-46FB-B46F-6EB7BE4F4D65}" type="slidenum">
              <a:rPr lang="en-US"/>
              <a:pPr/>
              <a:t>14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parameters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486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We want to identify the controller polynomials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directly, where</a:t>
            </a:r>
          </a:p>
        </p:txBody>
      </p:sp>
      <p:pic>
        <p:nvPicPr>
          <p:cNvPr id="95335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1981200"/>
            <a:ext cx="9509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3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62263" y="1997075"/>
            <a:ext cx="981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4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4600" y="3733800"/>
            <a:ext cx="36766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76400" y="4800600"/>
            <a:ext cx="538956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70" name="Picture 2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6400" y="60960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163-C8A9-497C-A3AD-9C4AFCE906BA}" type="slidenum">
              <a:rPr lang="en-US"/>
              <a:pPr/>
              <a:t>15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parameters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486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Start with the Diophantine equation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Multiply both sides by </a:t>
            </a:r>
            <a:r>
              <a:rPr lang="en-US" i="1">
                <a:latin typeface="Century Schoolbook" pitchFamily="18" charset="0"/>
              </a:rPr>
              <a:t>y(k)</a:t>
            </a:r>
          </a:p>
          <a:p>
            <a:pPr marL="533400" indent="-533400">
              <a:buFontTx/>
              <a:buNone/>
            </a:pPr>
            <a:endParaRPr lang="en-US"/>
          </a:p>
        </p:txBody>
      </p:sp>
      <p:pic>
        <p:nvPicPr>
          <p:cNvPr id="984086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181600"/>
            <a:ext cx="838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4087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286000"/>
            <a:ext cx="57896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49A8-3FF7-4FC9-92CA-9A7B568FEAB6}" type="slidenum">
              <a:rPr lang="en-US"/>
              <a:pPr/>
              <a:t>16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parameters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4864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Insert plant dynamics</a:t>
            </a:r>
          </a:p>
        </p:txBody>
      </p:sp>
      <p:pic>
        <p:nvPicPr>
          <p:cNvPr id="9881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1143000"/>
            <a:ext cx="838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816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895600"/>
            <a:ext cx="543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8166" name="Line 6"/>
          <p:cNvSpPr>
            <a:spLocks noChangeShapeType="1"/>
          </p:cNvSpPr>
          <p:nvPr/>
        </p:nvSpPr>
        <p:spPr bwMode="auto">
          <a:xfrm flipV="1">
            <a:off x="4724400" y="1905000"/>
            <a:ext cx="5334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8816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4114800"/>
            <a:ext cx="865346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816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5715000"/>
            <a:ext cx="73914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8169" name="Rectangle 9"/>
          <p:cNvSpPr>
            <a:spLocks noChangeArrowheads="1"/>
          </p:cNvSpPr>
          <p:nvPr/>
        </p:nvSpPr>
        <p:spPr bwMode="auto">
          <a:xfrm>
            <a:off x="838200" y="5410200"/>
            <a:ext cx="7924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8170" name="Line 10"/>
          <p:cNvSpPr>
            <a:spLocks noChangeShapeType="1"/>
          </p:cNvSpPr>
          <p:nvPr/>
        </p:nvSpPr>
        <p:spPr bwMode="auto">
          <a:xfrm>
            <a:off x="4191000" y="17526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8171" name="Line 11"/>
          <p:cNvSpPr>
            <a:spLocks noChangeShapeType="1"/>
          </p:cNvSpPr>
          <p:nvPr/>
        </p:nvSpPr>
        <p:spPr bwMode="auto">
          <a:xfrm>
            <a:off x="3581400" y="4648200"/>
            <a:ext cx="213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8172" name="Line 12"/>
          <p:cNvSpPr>
            <a:spLocks noChangeShapeType="1"/>
          </p:cNvSpPr>
          <p:nvPr/>
        </p:nvSpPr>
        <p:spPr bwMode="auto">
          <a:xfrm>
            <a:off x="4648200" y="4800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8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8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8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8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6" grpId="0" animBg="1"/>
      <p:bldP spid="988169" grpId="0" animBg="1"/>
      <p:bldP spid="988170" grpId="0" animBg="1"/>
      <p:bldP spid="988171" grpId="0" animBg="1"/>
      <p:bldP spid="9881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5613-D2E6-499D-8E3B-2583072A9523}" type="slidenum">
              <a:rPr lang="en-US"/>
              <a:pPr/>
              <a:t>17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Filter by                       (</a:t>
            </a:r>
            <a:r>
              <a:rPr lang="en-US" i="1"/>
              <a:t>normally a low-pass filter</a:t>
            </a:r>
            <a:r>
              <a:rPr lang="en-US"/>
              <a:t>)</a:t>
            </a:r>
          </a:p>
        </p:txBody>
      </p:sp>
      <p:pic>
        <p:nvPicPr>
          <p:cNvPr id="98509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219200"/>
            <a:ext cx="73914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5097" name="Rectangle 9"/>
          <p:cNvSpPr>
            <a:spLocks noChangeArrowheads="1"/>
          </p:cNvSpPr>
          <p:nvPr/>
        </p:nvSpPr>
        <p:spPr bwMode="auto">
          <a:xfrm>
            <a:off x="609600" y="3200400"/>
            <a:ext cx="7924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8510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2209800"/>
            <a:ext cx="16383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3505200"/>
            <a:ext cx="6816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4724400"/>
            <a:ext cx="3644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10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55838" y="5791200"/>
            <a:ext cx="36925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5392-61DA-4520-893B-C8F2A8A26654}" type="slidenum">
              <a:rPr lang="en-US"/>
              <a:pPr/>
              <a:t>18</a:t>
            </a:fld>
            <a:endParaRPr 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Is linear in the controller parameters: </a:t>
            </a:r>
          </a:p>
        </p:txBody>
      </p:sp>
      <p:pic>
        <p:nvPicPr>
          <p:cNvPr id="98611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1371600"/>
            <a:ext cx="6816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58242" y="3505200"/>
            <a:ext cx="2968678" cy="462539"/>
          </a:xfrm>
          <a:prstGeom prst="rect">
            <a:avLst/>
          </a:prstGeom>
          <a:noFill/>
          <a:ln/>
          <a:effectLst/>
        </p:spPr>
      </p:pic>
      <p:sp>
        <p:nvSpPr>
          <p:cNvPr id="986124" name="Rectangle 12"/>
          <p:cNvSpPr>
            <a:spLocks noChangeArrowheads="1"/>
          </p:cNvSpPr>
          <p:nvPr/>
        </p:nvSpPr>
        <p:spPr bwMode="auto">
          <a:xfrm>
            <a:off x="1981200" y="32004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5400" y="4800600"/>
            <a:ext cx="5937724" cy="574618"/>
          </a:xfrm>
          <a:prstGeom prst="rect">
            <a:avLst/>
          </a:prstGeom>
          <a:noFill/>
          <a:ln/>
          <a:effectLst/>
        </p:spPr>
      </p:pic>
      <p:pic>
        <p:nvPicPr>
          <p:cNvPr id="986129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43200" y="5943600"/>
            <a:ext cx="268128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2C7-AA2F-4F89-85C3-2CA732076F6B}" type="slidenum">
              <a:rPr lang="en-US"/>
              <a:pPr/>
              <a:t>19</a:t>
            </a:fld>
            <a:endParaRPr 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Plant dynamics: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91842" y="1600200"/>
            <a:ext cx="2968678" cy="462539"/>
          </a:xfrm>
          <a:prstGeom prst="rect">
            <a:avLst/>
          </a:prstGeom>
          <a:noFill/>
          <a:ln/>
          <a:effectLst/>
        </p:spPr>
      </p:pic>
      <p:sp>
        <p:nvSpPr>
          <p:cNvPr id="987142" name="Rectangle 6"/>
          <p:cNvSpPr>
            <a:spLocks noChangeArrowheads="1"/>
          </p:cNvSpPr>
          <p:nvPr/>
        </p:nvSpPr>
        <p:spPr bwMode="auto">
          <a:xfrm>
            <a:off x="4114800" y="12954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871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6324600"/>
            <a:ext cx="268128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7156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875" y="5486400"/>
            <a:ext cx="860266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7157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3962400"/>
            <a:ext cx="3671888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447800" y="2743200"/>
            <a:ext cx="5937724" cy="5746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6F58-C1CE-47A9-83E2-C877E5EC2C4B}" type="slidenum">
              <a:rPr lang="en-US"/>
              <a:pPr/>
              <a:t>2</a:t>
            </a:fld>
            <a:endParaRPr lang="en-US"/>
          </a:p>
        </p:txBody>
      </p:sp>
      <p:sp>
        <p:nvSpPr>
          <p:cNvPr id="9502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vs. Indirect Adaptive Control</a:t>
            </a:r>
          </a:p>
        </p:txBody>
      </p:sp>
      <p:sp>
        <p:nvSpPr>
          <p:cNvPr id="9502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000"/>
              <a:t>Both use pole-placement, tracking control and deterministic disturbance rejection controller synthesis methodology.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r>
              <a:rPr lang="en-US" sz="2400" b="1"/>
              <a:t>Indirect adaptive control:</a:t>
            </a:r>
          </a:p>
          <a:p>
            <a:pPr marL="533400" indent="-533400">
              <a:lnSpc>
                <a:spcPct val="90000"/>
              </a:lnSpc>
            </a:pPr>
            <a:endParaRPr lang="en-US" sz="2400" b="1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Plant parameters are estimated using a RLS PAA.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Controller parameters are calculated using the certainty equivalence principle.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/>
              <a:t>Use with plants that have non-minimum phase zeros. </a:t>
            </a:r>
            <a:r>
              <a:rPr lang="en-US" sz="2000"/>
              <a:t>(Plant unstable zeros are not cancelled).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Direct adaptive control:</a:t>
            </a:r>
          </a:p>
          <a:p>
            <a:pPr marL="533400" indent="-533400">
              <a:lnSpc>
                <a:spcPct val="90000"/>
              </a:lnSpc>
            </a:pPr>
            <a:endParaRPr lang="en-US" sz="2400" b="1">
              <a:solidFill>
                <a:srgbClr val="FF0000"/>
              </a:solidFill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Controller parameters are updated directly using a RLS PAA.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/>
              <a:t>Use with plants that do not have non-minimum phase zeros.  </a:t>
            </a:r>
            <a:r>
              <a:rPr lang="en-US" sz="2000"/>
              <a:t>(Plant zeros are cancelled).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5708-82F3-4DD6-BFCE-E32F03B13BC4}" type="slidenum">
              <a:rPr lang="en-US"/>
              <a:pPr/>
              <a:t>20</a:t>
            </a:fld>
            <a:endParaRPr 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Plant dynamics: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 b="1"/>
              <a:t>RLS PAA:</a:t>
            </a:r>
          </a:p>
        </p:txBody>
      </p:sp>
      <p:sp>
        <p:nvSpPr>
          <p:cNvPr id="998405" name="Rectangle 5"/>
          <p:cNvSpPr>
            <a:spLocks noChangeArrowheads="1"/>
          </p:cNvSpPr>
          <p:nvPr/>
        </p:nvSpPr>
        <p:spPr bwMode="auto">
          <a:xfrm>
            <a:off x="4114800" y="10668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600" y="2895600"/>
            <a:ext cx="8674006" cy="2710085"/>
          </a:xfrm>
          <a:prstGeom prst="rect">
            <a:avLst/>
          </a:prstGeom>
          <a:noFill/>
          <a:ln/>
          <a:effectLst/>
        </p:spPr>
      </p:pic>
      <p:sp>
        <p:nvSpPr>
          <p:cNvPr id="998407" name="Rectangle 7"/>
          <p:cNvSpPr>
            <a:spLocks noChangeArrowheads="1"/>
          </p:cNvSpPr>
          <p:nvPr/>
        </p:nvSpPr>
        <p:spPr bwMode="auto">
          <a:xfrm>
            <a:off x="152400" y="2667000"/>
            <a:ext cx="8839200" cy="3352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791842" y="1366261"/>
            <a:ext cx="2968678" cy="4625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4A0A-2289-4366-AD44-3F1B51D9F705}" type="slidenum">
              <a:rPr lang="en-US"/>
              <a:pPr/>
              <a:t>21</a:t>
            </a:fld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2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2133600"/>
          </a:xfrm>
        </p:spPr>
        <p:txBody>
          <a:bodyPr/>
          <a:lstStyle/>
          <a:p>
            <a:pPr marL="533400" indent="-533400">
              <a:lnSpc>
                <a:spcPct val="160000"/>
              </a:lnSpc>
              <a:buFontTx/>
              <a:buNone/>
            </a:pPr>
            <a:r>
              <a:rPr lang="en-US"/>
              <a:t>					         </a:t>
            </a:r>
            <a:r>
              <a:rPr lang="en-US" b="1"/>
              <a:t>filtered output signal</a:t>
            </a:r>
          </a:p>
        </p:txBody>
      </p:sp>
      <p:pic>
        <p:nvPicPr>
          <p:cNvPr id="9994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066800"/>
            <a:ext cx="73914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9430" name="Rectangle 6"/>
          <p:cNvSpPr>
            <a:spLocks noChangeArrowheads="1"/>
          </p:cNvSpPr>
          <p:nvPr/>
        </p:nvSpPr>
        <p:spPr bwMode="auto">
          <a:xfrm>
            <a:off x="152400" y="19050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943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2133600"/>
            <a:ext cx="31130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9432" name="Line 8"/>
          <p:cNvSpPr>
            <a:spLocks noChangeShapeType="1"/>
          </p:cNvSpPr>
          <p:nvPr/>
        </p:nvSpPr>
        <p:spPr bwMode="auto">
          <a:xfrm>
            <a:off x="1828800" y="16002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9943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5943600"/>
            <a:ext cx="7318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36027" y="3657600"/>
            <a:ext cx="3592520" cy="443851"/>
          </a:xfrm>
          <a:prstGeom prst="rect">
            <a:avLst/>
          </a:prstGeom>
          <a:noFill/>
          <a:ln/>
          <a:effectLst/>
        </p:spPr>
      </p:pic>
      <p:sp>
        <p:nvSpPr>
          <p:cNvPr id="999435" name="Rectangle 11"/>
          <p:cNvSpPr>
            <a:spLocks noChangeArrowheads="1"/>
          </p:cNvSpPr>
          <p:nvPr/>
        </p:nvSpPr>
        <p:spPr bwMode="auto">
          <a:xfrm>
            <a:off x="1524000" y="3352800"/>
            <a:ext cx="5334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5181600"/>
            <a:ext cx="5937724" cy="5746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9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/>
      <p:bldP spid="999430" grpId="0" animBg="1"/>
      <p:bldP spid="999432" grpId="0" animBg="1"/>
      <p:bldP spid="9994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1812-5A47-4BE4-9603-56316078ADE8}" type="slidenum">
              <a:rPr lang="en-US"/>
              <a:pPr/>
              <a:t>22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2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Plant dynamics: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 b="1"/>
              <a:t>RLS PAA: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4114800" y="10668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659542" y="1295400"/>
            <a:ext cx="3384090" cy="41809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73722" y="2895600"/>
            <a:ext cx="8674344" cy="2688368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152400" y="2514600"/>
            <a:ext cx="8839200" cy="3200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991F-6A6B-47AB-9C70-C5AC005013E1}" type="slidenum">
              <a:rPr lang="en-US"/>
              <a:pPr/>
              <a:t>23</a:t>
            </a:fld>
            <a:endParaRPr lang="en-US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– version 1 Vs version 2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105400"/>
          </a:xfrm>
        </p:spPr>
        <p:txBody>
          <a:bodyPr/>
          <a:lstStyle/>
          <a:p>
            <a:r>
              <a:rPr lang="en-US"/>
              <a:t>                    	is normally a </a:t>
            </a:r>
            <a:r>
              <a:rPr lang="en-US" b="1" i="1"/>
              <a:t>high-pass</a:t>
            </a:r>
            <a:r>
              <a:rPr lang="en-US"/>
              <a:t> filter</a:t>
            </a:r>
          </a:p>
          <a:p>
            <a:pPr>
              <a:lnSpc>
                <a:spcPct val="150000"/>
              </a:lnSpc>
            </a:pPr>
            <a:r>
              <a:rPr lang="en-US"/>
              <a:t> 			is normally a </a:t>
            </a:r>
            <a:r>
              <a:rPr lang="en-US" b="1" i="1"/>
              <a:t>low-pass</a:t>
            </a:r>
            <a:r>
              <a:rPr lang="en-US"/>
              <a:t> filter</a:t>
            </a:r>
          </a:p>
          <a:p>
            <a:endParaRPr lang="en-US"/>
          </a:p>
        </p:txBody>
      </p:sp>
      <p:sp>
        <p:nvSpPr>
          <p:cNvPr id="1003532" name="Rectangle 12"/>
          <p:cNvSpPr>
            <a:spLocks noChangeArrowheads="1"/>
          </p:cNvSpPr>
          <p:nvPr/>
        </p:nvSpPr>
        <p:spPr bwMode="auto">
          <a:xfrm>
            <a:off x="381000" y="2667000"/>
            <a:ext cx="157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Example</a:t>
            </a:r>
          </a:p>
        </p:txBody>
      </p:sp>
      <p:sp>
        <p:nvSpPr>
          <p:cNvPr id="1003534" name="Rectangle 14"/>
          <p:cNvSpPr>
            <a:spLocks noChangeArrowheads="1"/>
          </p:cNvSpPr>
          <p:nvPr/>
        </p:nvSpPr>
        <p:spPr bwMode="auto">
          <a:xfrm>
            <a:off x="228600" y="4238625"/>
            <a:ext cx="323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Version 1 is preferable</a:t>
            </a:r>
          </a:p>
        </p:txBody>
      </p:sp>
      <p:pic>
        <p:nvPicPr>
          <p:cNvPr id="1003535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029200"/>
            <a:ext cx="31242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3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19238" y="1104900"/>
            <a:ext cx="13827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37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74775" y="1803400"/>
            <a:ext cx="174783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3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4625" y="3403600"/>
            <a:ext cx="3386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39" name="Rectangle 19"/>
          <p:cNvSpPr>
            <a:spLocks noChangeArrowheads="1"/>
          </p:cNvSpPr>
          <p:nvPr/>
        </p:nvSpPr>
        <p:spPr bwMode="auto">
          <a:xfrm>
            <a:off x="381000" y="5943600"/>
            <a:ext cx="2525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latin typeface="Helvetica" pitchFamily="34" charset="0"/>
              </a:rPr>
              <a:t>filters high frequency</a:t>
            </a:r>
          </a:p>
          <a:p>
            <a:r>
              <a:rPr lang="en-US" sz="2000" i="0">
                <a:latin typeface="Helvetica" pitchFamily="34" charset="0"/>
              </a:rPr>
              <a:t>noise</a:t>
            </a:r>
          </a:p>
        </p:txBody>
      </p:sp>
      <p:sp>
        <p:nvSpPr>
          <p:cNvPr id="1003540" name="Line 20"/>
          <p:cNvSpPr>
            <a:spLocks noChangeShapeType="1"/>
          </p:cNvSpPr>
          <p:nvPr/>
        </p:nvSpPr>
        <p:spPr bwMode="auto">
          <a:xfrm flipV="1">
            <a:off x="1447800" y="5715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03541" name="Picture 2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2514600"/>
            <a:ext cx="524033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32" grpId="0"/>
      <p:bldP spid="1003534" grpId="0"/>
      <p:bldP spid="1003539" grpId="0"/>
      <p:bldP spid="10035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18D7-7E09-470A-9B50-3B4619CCFA4D}" type="slidenum">
              <a:rPr lang="en-US"/>
              <a:pPr/>
              <a:t>24</a:t>
            </a:fld>
            <a:endParaRPr lang="en-US"/>
          </a:p>
        </p:txBody>
      </p:sp>
      <p:pic>
        <p:nvPicPr>
          <p:cNvPr id="99124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2128838"/>
            <a:ext cx="83566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projection </a:t>
            </a:r>
          </a:p>
        </p:txBody>
      </p:sp>
      <p:sp>
        <p:nvSpPr>
          <p:cNvPr id="991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PAA:  Projection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91237" name="Rectangle 5"/>
          <p:cNvSpPr>
            <a:spLocks noChangeArrowheads="1"/>
          </p:cNvSpPr>
          <p:nvPr/>
        </p:nvSpPr>
        <p:spPr bwMode="auto">
          <a:xfrm>
            <a:off x="1676400" y="38100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Replace              by               if it becomes too small.</a:t>
            </a:r>
          </a:p>
        </p:txBody>
      </p:sp>
      <p:sp>
        <p:nvSpPr>
          <p:cNvPr id="991238" name="Line 6"/>
          <p:cNvSpPr>
            <a:spLocks noChangeShapeType="1"/>
          </p:cNvSpPr>
          <p:nvPr/>
        </p:nvSpPr>
        <p:spPr bwMode="auto">
          <a:xfrm flipV="1">
            <a:off x="4267200" y="3200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9124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49775" y="3916363"/>
            <a:ext cx="78105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1241" name="Rectangle 9"/>
          <p:cNvSpPr>
            <a:spLocks noChangeArrowheads="1"/>
          </p:cNvSpPr>
          <p:nvPr/>
        </p:nvSpPr>
        <p:spPr bwMode="auto">
          <a:xfrm>
            <a:off x="381000" y="52578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Control law will divide by               . Thus, the projection algorithm prevents the control action from becoming too large.        </a:t>
            </a:r>
          </a:p>
        </p:txBody>
      </p:sp>
      <p:sp>
        <p:nvSpPr>
          <p:cNvPr id="991243" name="Line 11"/>
          <p:cNvSpPr>
            <a:spLocks noChangeShapeType="1"/>
          </p:cNvSpPr>
          <p:nvPr/>
        </p:nvSpPr>
        <p:spPr bwMode="auto">
          <a:xfrm>
            <a:off x="4267200" y="1905000"/>
            <a:ext cx="0" cy="762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9124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3988" y="1533525"/>
            <a:ext cx="7334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50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17850" y="3892550"/>
            <a:ext cx="749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1251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3838" y="5349875"/>
            <a:ext cx="7334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 bwMode="auto">
          <a:xfrm>
            <a:off x="152400" y="2057400"/>
            <a:ext cx="8839200" cy="1371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7" grpId="0"/>
      <p:bldP spid="991238" grpId="0" animBg="1"/>
      <p:bldP spid="991241" grpId="0"/>
      <p:bldP spid="9912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849E-612B-4306-8439-30BB5C5C5315}" type="slidenum">
              <a:rPr lang="en-US"/>
              <a:pPr/>
              <a:t>25</a:t>
            </a:fld>
            <a:endParaRPr lang="en-US"/>
          </a:p>
        </p:txBody>
      </p:sp>
      <p:sp>
        <p:nvSpPr>
          <p:cNvPr id="99225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 Gain matrix </a:t>
            </a:r>
          </a:p>
        </p:txBody>
      </p:sp>
      <p:sp>
        <p:nvSpPr>
          <p:cNvPr id="99226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Gain matrix: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92264" name="Rectangle 1032"/>
          <p:cNvSpPr>
            <a:spLocks noChangeArrowheads="1"/>
          </p:cNvSpPr>
          <p:nvPr/>
        </p:nvSpPr>
        <p:spPr bwMode="auto">
          <a:xfrm>
            <a:off x="304800" y="40386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are adjusted so that the maximum singular value of  </a:t>
            </a:r>
            <a:r>
              <a:rPr lang="en-US">
                <a:latin typeface="Century Schoolbook" pitchFamily="18" charset="0"/>
              </a:rPr>
              <a:t>F(k)</a:t>
            </a:r>
            <a:r>
              <a:rPr lang="en-US" i="0">
                <a:latin typeface="Helvetica" pitchFamily="34" charset="0"/>
              </a:rPr>
              <a:t>  is uniformly bounded, and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2393" y="1676400"/>
            <a:ext cx="8674137" cy="711551"/>
          </a:xfrm>
          <a:prstGeom prst="rect">
            <a:avLst/>
          </a:prstGeom>
          <a:noFill/>
          <a:ln/>
          <a:effectLst/>
        </p:spPr>
      </p:pic>
      <p:pic>
        <p:nvPicPr>
          <p:cNvPr id="992271" name="Picture 103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895600"/>
            <a:ext cx="240347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273" name="Picture 104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638800"/>
            <a:ext cx="80851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36-5FD9-486C-BBFE-5C151FAC4217}" type="slidenum">
              <a:rPr lang="en-US"/>
              <a:pPr/>
              <a:t>26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Adaptive Control 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  <a:ln/>
        </p:spPr>
        <p:txBody>
          <a:bodyPr/>
          <a:lstStyle/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Plants with minimum phase zeros and no disturbances: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/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r>
              <a:rPr lang="en-US"/>
              <a:t>Controller design </a:t>
            </a:r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endParaRPr lang="en-US"/>
          </a:p>
          <a:p>
            <a:pPr marL="533400" indent="-533400" eaLnBrk="0" hangingPunct="0">
              <a:lnSpc>
                <a:spcPct val="10000"/>
              </a:lnSpc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Controller PAA</a:t>
            </a: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lnSpc>
                <a:spcPct val="30000"/>
              </a:lnSpc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Adaptive Controller</a:t>
            </a:r>
            <a:r>
              <a:rPr lang="en-US"/>
              <a:t> </a:t>
            </a:r>
          </a:p>
          <a:p>
            <a:pPr marL="533400" indent="-533400" eaLnBrk="0" hangingPunct="0">
              <a:spcBef>
                <a:spcPct val="0"/>
              </a:spcBef>
              <a:buFontTx/>
              <a:buAutoNum type="arabicPeriod" startAt="2"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BD6-A371-4D6B-A1F6-B45120D94CA9}" type="slidenum">
              <a:rPr lang="en-US"/>
              <a:pPr/>
              <a:t>27</a:t>
            </a:fld>
            <a:endParaRPr lang="en-US"/>
          </a:p>
        </p:txBody>
      </p:sp>
      <p:sp>
        <p:nvSpPr>
          <p:cNvPr id="995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Controller</a:t>
            </a:r>
          </a:p>
        </p:txBody>
      </p:sp>
      <p:pic>
        <p:nvPicPr>
          <p:cNvPr id="995336" name="Picture 10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990600"/>
            <a:ext cx="68580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5338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4750" y="3429000"/>
            <a:ext cx="6794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 bwMode="auto">
          <a:xfrm rot="16200000" flipV="1">
            <a:off x="3048000" y="4114800"/>
            <a:ext cx="914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00200" y="4876800"/>
            <a:ext cx="477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Use this equation to solve for u(k)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73B7-1F8D-4091-B4BD-A6AEDEDA18B6}" type="slidenum">
              <a:rPr lang="en-US"/>
              <a:pPr/>
              <a:t>28</a:t>
            </a:fld>
            <a:endParaRPr lang="en-US"/>
          </a:p>
        </p:txBody>
      </p:sp>
      <p:pic>
        <p:nvPicPr>
          <p:cNvPr id="10045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363" y="3429000"/>
            <a:ext cx="740568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Controller</a:t>
            </a:r>
          </a:p>
        </p:txBody>
      </p:sp>
      <p:pic>
        <p:nvPicPr>
          <p:cNvPr id="100455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762000"/>
            <a:ext cx="8229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600200" y="4876800"/>
            <a:ext cx="477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Use this equation to solve for u(k)</a:t>
            </a:r>
            <a:endParaRPr lang="en-US" i="0" dirty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3048000" y="4114800"/>
            <a:ext cx="914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3886200" y="1219200"/>
            <a:ext cx="914400" cy="685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86200" y="2362200"/>
            <a:ext cx="838200" cy="533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906980" y="1295400"/>
            <a:ext cx="872838" cy="51996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937754" y="2514600"/>
            <a:ext cx="811290" cy="2708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8BD6-A371-4D6B-A1F6-B45120D94CA9}" type="slidenum">
              <a:rPr lang="en-US"/>
              <a:pPr/>
              <a:t>29</a:t>
            </a:fld>
            <a:endParaRPr lang="en-US"/>
          </a:p>
        </p:txBody>
      </p:sp>
      <p:sp>
        <p:nvSpPr>
          <p:cNvPr id="995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Controller</a:t>
            </a:r>
          </a:p>
        </p:txBody>
      </p:sp>
      <p:pic>
        <p:nvPicPr>
          <p:cNvPr id="995332" name="Picture 10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5867400"/>
            <a:ext cx="384651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5334" name="Rectangle 1030"/>
          <p:cNvSpPr>
            <a:spLocks noChangeArrowheads="1"/>
          </p:cNvSpPr>
          <p:nvPr/>
        </p:nvSpPr>
        <p:spPr bwMode="auto">
          <a:xfrm>
            <a:off x="4114800" y="5562600"/>
            <a:ext cx="4267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5336" name="Picture 10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990600"/>
            <a:ext cx="68580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5338" name="Picture 10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74750" y="3429000"/>
            <a:ext cx="6794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5341" name="Picture 103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8875" y="4572000"/>
            <a:ext cx="68262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9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1BF6-3440-4EC8-98D6-0820D923B0EB}" type="slidenum">
              <a:rPr lang="en-US"/>
              <a:pPr/>
              <a:t>3</a:t>
            </a:fld>
            <a:endParaRPr lang="en-US"/>
          </a:p>
        </p:txBody>
      </p:sp>
      <p:sp>
        <p:nvSpPr>
          <p:cNvPr id="95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Adaptive Control </a:t>
            </a:r>
          </a:p>
        </p:txBody>
      </p:sp>
      <p:sp>
        <p:nvSpPr>
          <p:cNvPr id="951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638800"/>
          </a:xfrm>
        </p:spPr>
        <p:txBody>
          <a:bodyPr/>
          <a:lstStyle/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Plants with </a:t>
            </a:r>
            <a:r>
              <a:rPr lang="en-US" u="sng" dirty="0"/>
              <a:t>minimum phase zeros</a:t>
            </a:r>
            <a:r>
              <a:rPr lang="en-US" dirty="0"/>
              <a:t> and </a:t>
            </a:r>
            <a:r>
              <a:rPr lang="en-US" dirty="0" smtClean="0"/>
              <a:t>         </a:t>
            </a:r>
            <a:r>
              <a:rPr lang="en-US" u="sng" dirty="0" smtClean="0"/>
              <a:t>no </a:t>
            </a:r>
            <a:r>
              <a:rPr lang="en-US" u="sng" dirty="0"/>
              <a:t>disturbances</a:t>
            </a:r>
            <a:r>
              <a:rPr lang="en-US" dirty="0"/>
              <a:t>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 dirty="0"/>
          </a:p>
          <a:p>
            <a:pPr marL="990600" lvl="1" indent="-533400" eaLnBrk="0" hangingPunct="0">
              <a:spcBef>
                <a:spcPct val="0"/>
              </a:spcBef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Controller </a:t>
            </a:r>
            <a:r>
              <a:rPr lang="en-US" dirty="0" smtClean="0">
                <a:solidFill>
                  <a:srgbClr val="FF0000"/>
                </a:solidFill>
              </a:rPr>
              <a:t>design (review) </a:t>
            </a:r>
            <a:endParaRPr lang="en-US" dirty="0">
              <a:solidFill>
                <a:srgbClr val="FF0000"/>
              </a:solidFill>
            </a:endParaRPr>
          </a:p>
          <a:p>
            <a:pPr marL="533400" indent="-533400" eaLnBrk="0" hangingPunct="0">
              <a:lnSpc>
                <a:spcPct val="10000"/>
              </a:lnSpc>
              <a:spcBef>
                <a:spcPct val="0"/>
              </a:spcBef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Controller PAA</a:t>
            </a:r>
          </a:p>
          <a:p>
            <a:pPr marL="990600" lvl="1" indent="-533400" eaLnBrk="0" hangingPunct="0">
              <a:lnSpc>
                <a:spcPct val="30000"/>
              </a:lnSpc>
              <a:spcBef>
                <a:spcPct val="0"/>
              </a:spcBef>
              <a:buFontTx/>
              <a:buAutoNum type="arabicPeriod"/>
            </a:pPr>
            <a:endParaRPr lang="en-US" dirty="0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 dirty="0"/>
              <a:t>Adaptive Controller </a:t>
            </a:r>
          </a:p>
          <a:p>
            <a:pPr marL="533400" indent="-533400" eaLnBrk="0" hangingPunct="0">
              <a:spcBef>
                <a:spcPct val="0"/>
              </a:spcBef>
              <a:buFontTx/>
              <a:buAutoNum type="arabicPeriod" startAt="2"/>
            </a:pPr>
            <a:endParaRPr lang="en-US" dirty="0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 dirty="0"/>
              <a:t>2.	Plants with </a:t>
            </a:r>
            <a:r>
              <a:rPr lang="en-US" u="sng" dirty="0"/>
              <a:t>minimum phase zeros</a:t>
            </a:r>
            <a:r>
              <a:rPr lang="en-US" dirty="0"/>
              <a:t> and </a:t>
            </a:r>
            <a:r>
              <a:rPr lang="en-US" u="sng" dirty="0"/>
              <a:t>constant disturbances</a:t>
            </a:r>
            <a:r>
              <a:rPr lang="en-US" dirty="0"/>
              <a:t>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 dirty="0"/>
          </a:p>
          <a:p>
            <a:pPr marL="533400" indent="-533400" eaLnBrk="0" hangingPunct="0">
              <a:spcBef>
                <a:spcPct val="0"/>
              </a:spcBef>
            </a:pPr>
            <a:r>
              <a:rPr lang="en-US" dirty="0"/>
              <a:t>Read section: </a:t>
            </a:r>
            <a:r>
              <a:rPr lang="en-US" b="1" i="1" dirty="0"/>
              <a:t>Direct adaptive control with integral action for plants with stable zeros</a:t>
            </a:r>
            <a:r>
              <a:rPr lang="en-US" dirty="0"/>
              <a:t> in the ME233 class notes, part II.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73B7-1F8D-4091-B4BD-A6AEDEDA18B6}" type="slidenum">
              <a:rPr lang="en-US"/>
              <a:pPr/>
              <a:t>30</a:t>
            </a:fld>
            <a:endParaRPr lang="en-US"/>
          </a:p>
        </p:txBody>
      </p:sp>
      <p:pic>
        <p:nvPicPr>
          <p:cNvPr id="10045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363" y="3429000"/>
            <a:ext cx="740568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Controller</a:t>
            </a:r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auto">
          <a:xfrm>
            <a:off x="3048000" y="5486400"/>
            <a:ext cx="5334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455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791200"/>
            <a:ext cx="43576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" y="762000"/>
            <a:ext cx="8229600" cy="2190750"/>
            <a:chOff x="240" y="2640"/>
            <a:chExt cx="5376" cy="1524"/>
          </a:xfrm>
        </p:grpSpPr>
        <p:pic>
          <p:nvPicPr>
            <p:cNvPr id="1004558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0" y="2640"/>
              <a:ext cx="5376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04559" name="Text Box 15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0">
                  <a:latin typeface="Arial" charset="0"/>
                </a:rPr>
                <a:t>^</a:t>
              </a:r>
            </a:p>
          </p:txBody>
        </p:sp>
        <p:sp>
          <p:nvSpPr>
            <p:cNvPr id="1004560" name="Text Box 16"/>
            <p:cNvSpPr txBox="1">
              <a:spLocks noChangeArrowheads="1"/>
            </p:cNvSpPr>
            <p:nvPr/>
          </p:nvSpPr>
          <p:spPr bwMode="auto">
            <a:xfrm>
              <a:off x="2592" y="3072"/>
              <a:ext cx="21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0">
                  <a:latin typeface="Arial" charset="0"/>
                </a:rPr>
                <a:t>^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045-32EE-4253-908C-1717E6169EA7}" type="slidenum">
              <a:rPr lang="en-US"/>
              <a:pPr/>
              <a:t>31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Adaptive Control 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638800"/>
          </a:xfrm>
        </p:spPr>
        <p:txBody>
          <a:bodyPr/>
          <a:lstStyle/>
          <a:p>
            <a:pPr marL="533400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Plants with minimum phase zeros and no disturbances: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/>
          </a:p>
          <a:p>
            <a:pPr marL="990600" lvl="1" indent="-533400" eaLnBrk="0" hangingPunct="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/>
              <a:t>Controller design </a:t>
            </a:r>
          </a:p>
          <a:p>
            <a:pPr marL="533400" indent="-533400" eaLnBrk="0" hangingPunct="0">
              <a:lnSpc>
                <a:spcPct val="10000"/>
              </a:lnSpc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Controller PAA</a:t>
            </a:r>
          </a:p>
          <a:p>
            <a:pPr marL="990600" lvl="1" indent="-533400" eaLnBrk="0" hangingPunct="0">
              <a:lnSpc>
                <a:spcPct val="30000"/>
              </a:lnSpc>
              <a:spcBef>
                <a:spcPct val="0"/>
              </a:spcBef>
              <a:buFontTx/>
              <a:buAutoNum type="arabicPeriod"/>
            </a:pPr>
            <a:endParaRPr lang="en-US"/>
          </a:p>
          <a:p>
            <a:pPr marL="990600" lvl="1" indent="-533400" eaLnBrk="0" hangingPunct="0">
              <a:spcBef>
                <a:spcPct val="0"/>
              </a:spcBef>
              <a:buFontTx/>
              <a:buAutoNum type="arabicPeriod"/>
            </a:pPr>
            <a:r>
              <a:rPr lang="en-US"/>
              <a:t>Adaptive Controller </a:t>
            </a:r>
          </a:p>
          <a:p>
            <a:pPr marL="533400" indent="-533400" eaLnBrk="0" hangingPunct="0">
              <a:spcBef>
                <a:spcPct val="0"/>
              </a:spcBef>
              <a:buFontTx/>
              <a:buAutoNum type="arabicPeriod" startAt="2"/>
            </a:pPr>
            <a:endParaRPr lang="en-US"/>
          </a:p>
          <a:p>
            <a:pPr marL="533400" indent="-533400" eaLnBrk="0" hangingPunct="0">
              <a:spcBef>
                <a:spcPct val="0"/>
              </a:spcBef>
              <a:buFontTx/>
              <a:buNone/>
            </a:pPr>
            <a:r>
              <a:rPr lang="en-US"/>
              <a:t>2.	Plants with minimum phase zeros and constant disturbances:</a:t>
            </a:r>
          </a:p>
          <a:p>
            <a:pPr marL="533400" indent="-533400" eaLnBrk="0" hangingPunct="0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b="1"/>
          </a:p>
          <a:p>
            <a:pPr marL="533400" indent="-533400" eaLnBrk="0" hangingPunct="0">
              <a:spcBef>
                <a:spcPct val="0"/>
              </a:spcBef>
            </a:pPr>
            <a:r>
              <a:rPr lang="en-US"/>
              <a:t>Read section: </a:t>
            </a:r>
            <a:r>
              <a:rPr lang="en-US" b="1" i="1">
                <a:solidFill>
                  <a:srgbClr val="FF0000"/>
                </a:solidFill>
              </a:rPr>
              <a:t>Direct adaptive control with integral action for plants with stable zeros</a:t>
            </a:r>
            <a:r>
              <a:rPr lang="en-US"/>
              <a:t> in the ME233 class notes, part II.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5C99-EEF3-49DE-A364-E6A4A56D2F84}" type="slidenum">
              <a:rPr lang="en-US"/>
              <a:pPr/>
              <a:t>4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SISO ARMA model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all inputs and outputs are scalars: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control input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	output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829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4876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49438" y="2203450"/>
            <a:ext cx="543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55" name="Rectangle 15"/>
          <p:cNvSpPr>
            <a:spLocks noChangeArrowheads="1"/>
          </p:cNvSpPr>
          <p:nvPr/>
        </p:nvSpPr>
        <p:spPr bwMode="auto">
          <a:xfrm>
            <a:off x="1905000" y="5791200"/>
            <a:ext cx="4524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0">
                <a:latin typeface="Helvetica" pitchFamily="34" charset="0"/>
              </a:rPr>
              <a:t>d</a:t>
            </a:r>
            <a:r>
              <a:rPr lang="en-US" i="0">
                <a:latin typeface="Helvetica" pitchFamily="34" charset="0"/>
              </a:rPr>
              <a:t>  is the </a:t>
            </a:r>
            <a:r>
              <a:rPr lang="en-US" b="1">
                <a:latin typeface="Helvetica" pitchFamily="34" charset="0"/>
              </a:rPr>
              <a:t>known</a:t>
            </a:r>
            <a:r>
              <a:rPr lang="en-US" i="0">
                <a:latin typeface="Helvetica" pitchFamily="34" charset="0"/>
              </a:rPr>
              <a:t> pure time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F04E-0E6A-4C29-A6B4-FB721D1B2A56}" type="slidenum">
              <a:rPr lang="en-US"/>
              <a:pPr/>
              <a:t>5</a:t>
            </a:fld>
            <a:endParaRPr lang="en-US"/>
          </a:p>
        </p:txBody>
      </p:sp>
      <p:sp>
        <p:nvSpPr>
          <p:cNvPr id="910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0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910340" name="Rectangle 1028"/>
          <p:cNvSpPr>
            <a:spLocks noChangeArrowheads="1"/>
          </p:cNvSpPr>
          <p:nvPr/>
        </p:nvSpPr>
        <p:spPr bwMode="auto">
          <a:xfrm>
            <a:off x="533400" y="2286000"/>
            <a:ext cx="81534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polynomials: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10348" name="Picture 103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3528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0349" name="Rectangle 1037"/>
          <p:cNvSpPr>
            <a:spLocks noChangeArrowheads="1"/>
          </p:cNvSpPr>
          <p:nvPr/>
        </p:nvSpPr>
        <p:spPr bwMode="auto">
          <a:xfrm>
            <a:off x="685800" y="5257800"/>
            <a:ext cx="6473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are co-prime and                   is   </a:t>
            </a:r>
            <a:r>
              <a:rPr lang="en-US" sz="3200" i="0" dirty="0" smtClean="0">
                <a:latin typeface="Helvetica" pitchFamily="34" charset="0"/>
              </a:rPr>
              <a:t>anti-</a:t>
            </a:r>
            <a:r>
              <a:rPr lang="en-US" sz="3200" i="0" dirty="0" err="1" smtClean="0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910352" name="Picture 10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1295400"/>
            <a:ext cx="543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0353" name="Picture 104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5334000"/>
            <a:ext cx="11080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3149-B0EB-4EA3-9099-89662A95EC81}" type="slidenum">
              <a:rPr lang="en-US"/>
              <a:pPr/>
              <a:t>6</a:t>
            </a:fld>
            <a:endParaRPr lang="en-US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Objectives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Pole Placement: </a:t>
            </a:r>
            <a:r>
              <a:rPr lang="en-US" sz="2400" dirty="0"/>
              <a:t>The poles of the </a:t>
            </a:r>
            <a:r>
              <a:rPr lang="en-US" sz="2400" dirty="0" smtClean="0"/>
              <a:t>closed-loop </a:t>
            </a:r>
            <a:r>
              <a:rPr lang="en-US" sz="2400" dirty="0"/>
              <a:t>system must be placed at specific locations in the complex plane.</a:t>
            </a:r>
          </a:p>
          <a:p>
            <a:pPr marL="533400" indent="-533400">
              <a:lnSpc>
                <a:spcPct val="0"/>
              </a:lnSpc>
              <a:buFontTx/>
              <a:buAutoNum type="arabicPeriod"/>
            </a:pPr>
            <a:endParaRPr lang="en-US" sz="2400" dirty="0"/>
          </a:p>
          <a:p>
            <a:pPr marL="533400" indent="-533400"/>
            <a:r>
              <a:rPr lang="en-US" sz="2400" b="1" dirty="0" smtClean="0"/>
              <a:t>Closed-loop </a:t>
            </a:r>
            <a:r>
              <a:rPr lang="en-US" sz="2400" b="1" dirty="0"/>
              <a:t>pole polynomial:</a:t>
            </a:r>
          </a:p>
          <a:p>
            <a:pPr marL="533400" indent="-533400"/>
            <a:endParaRPr lang="en-US" sz="2400" b="1" dirty="0"/>
          </a:p>
          <a:p>
            <a:pPr marL="533400" indent="-533400"/>
            <a:endParaRPr lang="en-US" sz="2000" b="1" dirty="0"/>
          </a:p>
          <a:p>
            <a:pPr marL="533400" indent="-533400"/>
            <a:endParaRPr lang="en-US" sz="2000" b="1" dirty="0"/>
          </a:p>
          <a:p>
            <a:pPr marL="533400" indent="-533400">
              <a:lnSpc>
                <a:spcPct val="0"/>
              </a:lnSpc>
            </a:pPr>
            <a:endParaRPr lang="en-US" sz="2000" b="1" dirty="0"/>
          </a:p>
          <a:p>
            <a:pPr marL="533400" indent="-533400">
              <a:buFontTx/>
              <a:buNone/>
            </a:pPr>
            <a:r>
              <a:rPr lang="en-US" sz="2000" b="1" dirty="0"/>
              <a:t>Where:</a:t>
            </a:r>
          </a:p>
          <a:p>
            <a:pPr marL="533400" indent="-533400">
              <a:buFontTx/>
              <a:buNone/>
            </a:pPr>
            <a:endParaRPr lang="en-US" sz="2000" b="1" dirty="0"/>
          </a:p>
          <a:p>
            <a:pPr marL="533400" indent="-533400"/>
            <a:r>
              <a:rPr lang="en-US" sz="2000" b="1" dirty="0"/>
              <a:t>                     </a:t>
            </a:r>
            <a:r>
              <a:rPr lang="en-US" sz="2000" dirty="0"/>
              <a:t>cancelable plant zeros</a:t>
            </a:r>
          </a:p>
          <a:p>
            <a:pPr marL="533400" indent="-533400"/>
            <a:endParaRPr lang="en-US" sz="2000" dirty="0"/>
          </a:p>
          <a:p>
            <a:pPr marL="533400" indent="-533400"/>
            <a:r>
              <a:rPr lang="en-US" sz="2000" dirty="0" smtClean="0"/>
              <a:t>                     anti-</a:t>
            </a:r>
            <a:r>
              <a:rPr lang="en-US" sz="2000" dirty="0" err="1" smtClean="0"/>
              <a:t>Schur</a:t>
            </a:r>
            <a:r>
              <a:rPr lang="en-US" sz="2000" dirty="0" smtClean="0"/>
              <a:t> polynomial </a:t>
            </a:r>
            <a:r>
              <a:rPr lang="en-US" sz="2000" dirty="0"/>
              <a:t>chosen by the designer</a:t>
            </a:r>
          </a:p>
        </p:txBody>
      </p:sp>
      <p:pic>
        <p:nvPicPr>
          <p:cNvPr id="91341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1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5867400"/>
            <a:ext cx="6007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2057400" y="2895600"/>
            <a:ext cx="5029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342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93963" y="3195638"/>
            <a:ext cx="4159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2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70000" y="4492625"/>
            <a:ext cx="11080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 bwMode="auto">
          <a:xfrm>
            <a:off x="2971800" y="647700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4A15-471F-4A25-BA68-DEB9E7C60AE5}" type="slidenum">
              <a:rPr lang="en-US"/>
              <a:pPr/>
              <a:t>7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Objectives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2.	Tracking: </a:t>
            </a:r>
            <a:r>
              <a:rPr lang="en-US" sz="2400" dirty="0"/>
              <a:t>The output sequence             must follow a </a:t>
            </a:r>
            <a:r>
              <a:rPr lang="en-US" sz="2400" b="1" i="1" dirty="0"/>
              <a:t>reference</a:t>
            </a:r>
            <a:r>
              <a:rPr lang="en-US" sz="2400" dirty="0"/>
              <a:t> sequence             which is known</a:t>
            </a:r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b="1" dirty="0"/>
          </a:p>
          <a:p>
            <a:pPr marL="533400" indent="-533400">
              <a:lnSpc>
                <a:spcPct val="90000"/>
              </a:lnSpc>
            </a:pPr>
            <a:r>
              <a:rPr lang="en-US" sz="2400" b="1" dirty="0"/>
              <a:t>Reference model:</a:t>
            </a:r>
          </a:p>
          <a:p>
            <a:pPr marL="533400" indent="-533400">
              <a:lnSpc>
                <a:spcPct val="90000"/>
              </a:lnSpc>
            </a:pPr>
            <a:endParaRPr lang="en-US" sz="2400" b="1" dirty="0"/>
          </a:p>
          <a:p>
            <a:pPr marL="533400" indent="-533400">
              <a:lnSpc>
                <a:spcPct val="90000"/>
              </a:lnSpc>
            </a:pPr>
            <a:endParaRPr lang="en-US" sz="2400" b="1" dirty="0"/>
          </a:p>
          <a:p>
            <a:pPr marL="533400" indent="-533400">
              <a:lnSpc>
                <a:spcPct val="90000"/>
              </a:lnSpc>
            </a:pPr>
            <a:endParaRPr lang="en-US" sz="2400" b="1" dirty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Where: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sz="2000" b="1" dirty="0"/>
              <a:t>                   known </a:t>
            </a:r>
            <a:r>
              <a:rPr lang="en-US" sz="2000" dirty="0"/>
              <a:t>reference input control input sequence</a:t>
            </a:r>
            <a:r>
              <a:rPr lang="en-US" sz="2000" b="1" dirty="0"/>
              <a:t> </a:t>
            </a:r>
          </a:p>
          <a:p>
            <a:pPr marL="533400" indent="-533400">
              <a:lnSpc>
                <a:spcPct val="90000"/>
              </a:lnSpc>
            </a:pPr>
            <a:endParaRPr lang="en-US" sz="2000" b="1" dirty="0"/>
          </a:p>
          <a:p>
            <a:pPr marL="533400" indent="-533400">
              <a:lnSpc>
                <a:spcPct val="90000"/>
              </a:lnSpc>
            </a:pPr>
            <a:r>
              <a:rPr lang="en-US" sz="2000" dirty="0"/>
              <a:t>                  </a:t>
            </a:r>
            <a:r>
              <a:rPr lang="en-US" sz="2000" dirty="0" smtClean="0"/>
              <a:t>(from the previous slide)</a:t>
            </a:r>
            <a:endParaRPr lang="en-US" sz="2000" dirty="0"/>
          </a:p>
          <a:p>
            <a:pPr marL="533400" indent="-533400">
              <a:lnSpc>
                <a:spcPct val="90000"/>
              </a:lnSpc>
            </a:pPr>
            <a:endParaRPr lang="en-US" sz="2000" dirty="0"/>
          </a:p>
          <a:p>
            <a:pPr marL="533400" indent="-533400">
              <a:lnSpc>
                <a:spcPct val="90000"/>
              </a:lnSpc>
            </a:pPr>
            <a:r>
              <a:rPr lang="en-US" sz="2000" dirty="0"/>
              <a:t>                  zero polynomial, chosen by the designer</a:t>
            </a:r>
          </a:p>
        </p:txBody>
      </p:sp>
      <p:pic>
        <p:nvPicPr>
          <p:cNvPr id="91444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78300" y="16002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3203575"/>
            <a:ext cx="541337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68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8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09650" y="5891213"/>
            <a:ext cx="13335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50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66825" y="4619625"/>
            <a:ext cx="819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4451" name="Rectangle 19"/>
          <p:cNvSpPr>
            <a:spLocks noChangeArrowheads="1"/>
          </p:cNvSpPr>
          <p:nvPr/>
        </p:nvSpPr>
        <p:spPr bwMode="auto">
          <a:xfrm>
            <a:off x="2133600" y="2819400"/>
            <a:ext cx="5867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36C7-CA26-4210-8269-9BF56BD0AF86}" type="slidenum">
              <a:rPr lang="en-US"/>
              <a:pPr/>
              <a:t>8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Law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r>
              <a:rPr lang="en-US"/>
              <a:t> Feedback and feedforward actions:</a:t>
            </a:r>
          </a:p>
        </p:txBody>
      </p:sp>
      <p:pic>
        <p:nvPicPr>
          <p:cNvPr id="91853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42672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8538" name="Text Box 10"/>
          <p:cNvSpPr txBox="1">
            <a:spLocks noChangeArrowheads="1"/>
          </p:cNvSpPr>
          <p:nvPr/>
        </p:nvSpPr>
        <p:spPr bwMode="auto">
          <a:xfrm>
            <a:off x="5867400" y="6172200"/>
            <a:ext cx="3044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Feedforward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is causal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1854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30480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854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676400"/>
            <a:ext cx="8534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76400" y="5181600"/>
            <a:ext cx="3790367" cy="43368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76600" y="6172200"/>
            <a:ext cx="1905000" cy="583460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Arrow Connector 14"/>
          <p:cNvCxnSpPr/>
          <p:nvPr/>
        </p:nvCxnSpPr>
        <p:spPr bwMode="auto">
          <a:xfrm rot="5400000" flipH="1" flipV="1">
            <a:off x="4533900" y="5753100"/>
            <a:ext cx="3810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15000" y="5181600"/>
            <a:ext cx="2585485" cy="401844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6324600" y="1676400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=0</a:t>
            </a:r>
            <a:endParaRPr lang="en-US" sz="20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7BDC-6CEA-455C-8320-7A0536A070DF}" type="slidenum">
              <a:rPr lang="en-US"/>
              <a:pPr/>
              <a:t>9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Controller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Diophantine equation: </a:t>
            </a:r>
            <a:r>
              <a:rPr lang="en-US" sz="2400" dirty="0"/>
              <a:t>Obtain polynomials</a:t>
            </a:r>
          </a:p>
          <a:p>
            <a:pPr>
              <a:buFontTx/>
              <a:buNone/>
            </a:pPr>
            <a:r>
              <a:rPr lang="en-US" sz="2400" dirty="0" smtClean="0"/>
              <a:t>that satisfy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928773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877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7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9906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8777" name="Text Box 9"/>
          <p:cNvSpPr txBox="1">
            <a:spLocks noChangeArrowheads="1"/>
          </p:cNvSpPr>
          <p:nvPr/>
        </p:nvSpPr>
        <p:spPr bwMode="auto">
          <a:xfrm>
            <a:off x="3200400" y="38100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928779" name="Text Box 11"/>
          <p:cNvSpPr txBox="1">
            <a:spLocks noChangeArrowheads="1"/>
          </p:cNvSpPr>
          <p:nvPr/>
        </p:nvSpPr>
        <p:spPr bwMode="auto">
          <a:xfrm>
            <a:off x="914400" y="3810000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Closed-loop 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poles</a:t>
            </a:r>
          </a:p>
        </p:txBody>
      </p:sp>
      <p:sp>
        <p:nvSpPr>
          <p:cNvPr id="928780" name="Line 12"/>
          <p:cNvSpPr>
            <a:spLocks noChangeShapeType="1"/>
          </p:cNvSpPr>
          <p:nvPr/>
        </p:nvSpPr>
        <p:spPr bwMode="auto">
          <a:xfrm flipV="1">
            <a:off x="19050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1" name="Line 13"/>
          <p:cNvSpPr>
            <a:spLocks noChangeShapeType="1"/>
          </p:cNvSpPr>
          <p:nvPr/>
        </p:nvSpPr>
        <p:spPr bwMode="auto">
          <a:xfrm flipV="1">
            <a:off x="3581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1295400" y="4800600"/>
            <a:ext cx="6248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85" name="Line 17"/>
          <p:cNvSpPr>
            <a:spLocks noChangeShapeType="1"/>
          </p:cNvSpPr>
          <p:nvPr/>
        </p:nvSpPr>
        <p:spPr bwMode="auto">
          <a:xfrm>
            <a:off x="44196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6" name="Line 18"/>
          <p:cNvSpPr>
            <a:spLocks noChangeShapeType="1"/>
          </p:cNvSpPr>
          <p:nvPr/>
        </p:nvSpPr>
        <p:spPr bwMode="auto">
          <a:xfrm>
            <a:off x="65532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8" name="Line 20"/>
          <p:cNvSpPr>
            <a:spLocks noChangeShapeType="1"/>
          </p:cNvSpPr>
          <p:nvPr/>
        </p:nvSpPr>
        <p:spPr bwMode="auto">
          <a:xfrm>
            <a:off x="65532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9" name="Line 21"/>
          <p:cNvSpPr>
            <a:spLocks noChangeShapeType="1"/>
          </p:cNvSpPr>
          <p:nvPr/>
        </p:nvSpPr>
        <p:spPr bwMode="auto">
          <a:xfrm>
            <a:off x="78486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0" name="Line 22"/>
          <p:cNvSpPr>
            <a:spLocks noChangeShapeType="1"/>
          </p:cNvSpPr>
          <p:nvPr/>
        </p:nvSpPr>
        <p:spPr bwMode="auto">
          <a:xfrm flipH="1">
            <a:off x="5181600" y="16764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1" name="Line 23"/>
          <p:cNvSpPr>
            <a:spLocks noChangeShapeType="1"/>
          </p:cNvSpPr>
          <p:nvPr/>
        </p:nvSpPr>
        <p:spPr bwMode="auto">
          <a:xfrm flipH="1">
            <a:off x="7162800" y="1676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28793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4188" y="2662238"/>
            <a:ext cx="578961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94" name="Picture 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5029200"/>
            <a:ext cx="36766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95" name="Picture 2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81200" y="5715000"/>
            <a:ext cx="41592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8796" name="Line 28"/>
          <p:cNvSpPr>
            <a:spLocks noChangeShapeType="1"/>
          </p:cNvSpPr>
          <p:nvPr/>
        </p:nvSpPr>
        <p:spPr bwMode="auto">
          <a:xfrm flipV="1">
            <a:off x="64008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7" name="Text Box 29"/>
          <p:cNvSpPr txBox="1">
            <a:spLocks noChangeArrowheads="1"/>
          </p:cNvSpPr>
          <p:nvPr/>
        </p:nvSpPr>
        <p:spPr bwMode="auto">
          <a:xfrm>
            <a:off x="5562600" y="3810000"/>
            <a:ext cx="233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pure delays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1 + \acp_1 \qin + \cdots + \acp_{\ncp} q^{-\ncp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161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B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9"/>
  <p:tag name="PICTUREFILESIZE" val="1157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yd(k) = q^{-{\rm d}}\, \Bm(\qin)\,\u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7"/>
  <p:tag name="PICTUREFILESIZE" val="19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m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3"/>
  <p:tag name="PICTUREFILESIZE" val="46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d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82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k) = q^{+\rm{d}} A_c^{'}(q^{-1}) y_d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6"/>
  <p:tag name="PICTUREFILESIZE" val="135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\frac{ q^{-\rm{d}} B_m(q^{-1}) }{ A_c'(q^{-1})} u_d(k)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57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B_m(q^{-1}) u_d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1"/>
  <p:tag name="PICTUREFILESIZE" val="91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 A(\qin)\, R^{'}(\qin) + \qmd 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173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 B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0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B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9"/>
  <p:tag name="PICTUREFILESIZE" val="1157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^{'}(\qin) &amp;=&amp; 1 + r^{'}_1 \qin + \cdots + r_{n^{'}_r} \, q^{-n^{'}_r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6"/>
  <p:tag name="PICTUREFILESIZE" val="142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&amp;=&amp; s_o +  s_1 \qin + \cdots + s_{n_s} q^{-n_s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135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 A(\qin)\, R^{'}(\qin) + \qmd 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1737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^{'}_r &amp;=&amp; {\rm d} - 1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34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&amp;=&amp; \max \{\, n   -1 \,, \, n^{'}_c-{\rm d}\,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0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 B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00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^{'}_r &amp;=&amp; {\rm d} - 1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34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s &amp;=&amp; \max \{\, n   -1 \,, \, n^{'}_c-{\rm d}\,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05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r = n^{'}_r  + m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87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{'}_c(\qin) \left \{ \,y(k) - \yd(k) \right \} 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478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A^{'}_c(\qin)\,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qmd B_m(\qin) \ud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5"/>
  <p:tag name="PICTUREFILESIZE" val="108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{'}_c(\qin)\,y(k) &amp;=&amp; \qmd  \, r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218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8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 B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00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underbrace{r_o}_{= b_o}&#10;+ r_1\, \qin  + \cdots + r_{n_{r}}\, q^{-n_{r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1657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=  s_o &#10;+ s_1\, \qin  + \cdots + s_{n_{s}}\, q^{-n_{s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9"/>
  <p:tag name="PICTUREFILESIZE" val="1337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  R^{'}(\qin) \, A(\qin)\, y(k) + \qmd  \, S(\qin) 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5"/>
  <p:tag name="PICTUREFILESIZE" val="245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, u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9"/>
  <p:tag name="PICTUREFILESIZE" val="1427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 A(\qin)\, R^{'}(\qin) + \qmd 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9"/>
  <p:tag name="PICTUREFILESIZE" val="1737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  R^{'}(\qin) \, A(\qin)\, y(k) + \qmd  \, S(\qin) 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5"/>
  <p:tag name="PICTUREFILESIZE" val="2454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, u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9"/>
  <p:tag name="PICTUREFILESIZE" val="1427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\qmd  \left [  R^{'}(\qin) \,B(\qin)\, u(k) +  S(\qin) \,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2"/>
  <p:tag name="PICTUREFILESIZE" val="2736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\qmd  \left [  R(\qin) \, u(k) +  S(\qin) \,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3"/>
  <p:tag name="PICTUREFILESIZE" val="2266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\qmd  \left [  R(\qin) \, u(k) +  S(\qin) \,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3"/>
  <p:tag name="PICTUREFILESIZE" val="2266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/ \Ac^{'}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2"/>
  <p:tag name="PICTUREFILESIZE" val="546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 R(\qin) \, u_f(k-{\rm d}) +  S(\qin) \, y_f(k -{\rm d}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7"/>
  <p:tag name="PICTUREFILESIZE" val="1987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f(k) &amp;=&amp; \frac{1}{\Acp(\qin)}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7"/>
  <p:tag name="PICTUREFILESIZE" val="1387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f(k) &amp;=&amp; \frac{1}{\Acp(\qin)}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0"/>
  <p:tag name="PICTUREFILESIZE" val="135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 R(\qin) \, u_f(k-{\rm d}) +  S(\qin) \, y_f(k -{\rm d}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7"/>
  <p:tag name="PICTUREFILESIZE" val="198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(k) = \phi_f^T(k-\textrm{d}) \theta_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123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theta_c = \begin{bmatrix}&#10;s_o &amp; \cdots &amp; s_{n_s} &amp; r_o &amp; \cdots &amp; r_{n_r}&#10;\end{bmatrix}^T \in \mathcal{R}^{N_c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495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c = n_s + n_r + 2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657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(k) = \phi_f^T(k-\textrm{d}) \theta_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123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_c = n_s + n_r + 2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8"/>
  <p:tag name="PICTUREFILESIZE" val="657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&amp;=&amp;  \mat{y(k) &amp; \cdots &amp; y(k-n_s) &amp; u(k) &amp; \cdots &amp; u(k-n_r)}^T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39"/>
  <p:tag name="PICTUREFILESIZE" val="236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f(k) &amp;=&amp; \frac{1}{A^{'}_c(\qin)}\, \phi(k)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0"/>
  <p:tag name="PICTUREFILESIZE" val="144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theta_c = \begin{bmatrix}&#10;s_o &amp; \cdots &amp; s_{n_s} &amp; r_o &amp; \cdots &amp; r_{n_r}&#10;\end{bmatrix}^T \in \mathcal{R}^{N_c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49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^o(k+1) &amp; = y(k+1) - \phi_f^T(k-\textrm{d}+1) \hat{\theta}_c(k) \\&#10;e(k+1) &amp; = \frac{\lambda_1(k)}&#10;    {\lambda_1(k) + \phi_f^T(k-\textrm{d}+1) F(k) \phi_f(k-\textrm{d}+1)}&#10;    e^o(k+1) \\&#10;\hat{\theta}_c^o(k+1) &amp; = \hat{\theta}_c(k) + \frac{1}{\lambda_1(k)}&#10;    F(k) \phi_f(k-\textrm{d}+1) e(k+1) \\&#10;F(k+1) &amp; = \frac{1}{\lambda_1(k)} \left[ F(k) &#10;    - \lambda_2(k) \frac{ F(k) \phi_f(k-\textrm{d}+1) \phi_f^T(k-\textrm{d}+1) F(k) }&#10;    { \lambda_1(k) + \lambda_2(k) \phi_f^T(k-\textrm{d}+1) F(k) \phi_f(k-\textrm{d}+1) } \righ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153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, u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9"/>
  <p:tag name="PICTUREFILESIZE" val="1427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(k) = \phi_f^T(k-\textrm{d}) \theta_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123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, y(k) = \qmd  \left [  R(\qin) \, u(k) +  S(\qin) \,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3"/>
  <p:tag name="PICTUREFILESIZE" val="2266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ta(k) = A^{'}_c(\qin)\,y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57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&amp;=&amp;  \mat{y(k) &amp; \cdots &amp; y(k-n_s) &amp; u(k) &amp; \cdots &amp; u(k-n_r)}^T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9"/>
  <p:tag name="PICTUREFILESIZE" val="236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ta(k) = \phi^T(k-\textrm{d}) \theta_c&#10;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016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\theta_c = \begin{bmatrix}&#10;s_o &amp; \cdots &amp; s_{n_s} &amp; r_o &amp; \cdots &amp; r_{n_r}&#10;\end{bmatrix}^T \in \mathcal{R}^{N_c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495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ta(k) = \phi^T(k-\textrm{d}) \theta_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016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^o(k+1) &amp; = \eta(k+1) - \phi^T(k-\textrm{d}+1) \hat{\theta}_c(k) \\&#10;e(k+1) &amp; = \frac{\lambda_1(k)}&#10;    {\lambda_1(k) + \phi^T(k-\textrm{d}+1) F(k) \phi(k-\textrm{d}+1)}&#10;    e^o(k+1) \\&#10;\hat{\theta}_c^o(k+1) &amp; = \hat{\theta}_c(k) + \frac{1}{\lambda_1(k)}&#10;    F(k) \phi(k-\textrm{d}+1) e(k+1) \\&#10;F(k+1) &amp; = \frac{1}{\lambda_1(k)} \left[ F(k) &#10;    - \lambda_2(k) \frac{ F(k) \phi(k-\textrm{d}+1) \phi^T(k-\textrm{d}+1) F(k) }&#10;    { \lambda_1(k) + \lambda_2(k) \phi^T(k-\textrm{d}+1) F(k) \phi(k-\textrm{d}+1) } \righ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1430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f(k) &amp;=&amp; \frac{1}{A^{'}_c(\qin)}\, \phi(k) \\[.5em]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0"/>
  <p:tag name="PICTUREFILESIZE" val="144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c^{'}(\qin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9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/A_c^{'}(\qin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6"/>
  <p:tag name="PICTUREFILESIZE" val="544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c^{'}(\qin) &amp;=&amp; (1 - .5 \qin)^2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9"/>
  <p:tag name="PICTUREFILESIZE" val="1020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_c(k) &amp;=&amp; \left \{&#10;\begin{array}{l c l}&#10;\thh_c^o(k) &amp; {\rm if} &amp; \hat{r}^o_o(k) \ge b_{mino} \\[1em]&#10;\mat{\hat{s}^o_o(k) \cdots \hat{s}^o_{n_s}(k) \: b_{mino} \: \cdots \:\hat{r}^o_{n_r}(k)}^T&#10;&amp; {\rm if} &amp; \hat{r}^o_o(k) &lt; b_{mino} \\&#10;\end{array}&#10;\right 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37"/>
  <p:tag name="PICTUREFILESIZE" val="5371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{mino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0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58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o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407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58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    - \lambda_2(k) \frac{ F(k) \phi_f(k-\textrm{d}+1) \phi_f^T(k-\textrm{d}+1) F(k) }&#10;    { \lambda_1(k) + \lambda_2(k) \phi_f^T(k-\textrm{d}+1) F(k) \phi_f(k-\textrm{d}+1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606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amp;&lt;&amp; \la(k) \le 1\\&#10;0 &amp;\le&amp; \lb(k) &lt;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4"/>
  <p:tag name="PICTUREFILESIZE" val="1456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Fb}&#10;0 &lt; K_{\min} \le  \lambda_{\min} \left \{ F(k) \right \} \le \lambda_{\max} \left \{ F(k) \right \} &lt; K_{max} &lt; \infty 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8"/>
  <p:tag name="PICTUREFILESIZE" val="256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\, u(k) =  B_m(\qin) \, \ud(k)  - S(\qin) y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2196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, u(k) =B_m(\qin)\, \ud(k) - \hat{S} (\qin,k) y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4"/>
  <p:tag name="PICTUREFILESIZE" val="2486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\hat{R}(q^{-1},k)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3675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hat{S}(q^{-1},k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1829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^T(k) \theta_c = B_m(\qin) \ud(k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1"/>
  <p:tag name="PICTUREFILESIZE" val="146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\, u(k) =  B_m(\qin) \, \ud(k)  - S(\qin) y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219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y(k) +  R(\qin) \, u(k)   =  B_m(\qin) \, \u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25"/>
  <p:tag name="PICTUREFILESIZE" val="2144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, u(k) =B_m(\qin)\, \ud(k) - \hat{S} (\qin,k) y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4"/>
  <p:tag name="PICTUREFILESIZE" val="2486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^T(k) \thh_c(k) = B_m(\qin) \ud(k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17550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38699</TotalTime>
  <Words>562</Words>
  <Application>Microsoft Office PowerPoint</Application>
  <PresentationFormat>On-screen Show (4:3)</PresentationFormat>
  <Paragraphs>247</Paragraphs>
  <Slides>31</Slides>
  <Notes>31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ME 233 Advanced Control II   Lecture 24  Direct Adaptive Pole Placement, and Tracking Control </vt:lpstr>
      <vt:lpstr>Direct vs. Indirect Adaptive Control</vt:lpstr>
      <vt:lpstr>Direct Adaptive Control </vt:lpstr>
      <vt:lpstr>Deterministic SISO ARMA models</vt:lpstr>
      <vt:lpstr>Deterministic SISO ARMA models</vt:lpstr>
      <vt:lpstr>Control Objectives</vt:lpstr>
      <vt:lpstr>Control Objectives</vt:lpstr>
      <vt:lpstr>Control Law</vt:lpstr>
      <vt:lpstr>Feedback Controller</vt:lpstr>
      <vt:lpstr> Diophantine equation</vt:lpstr>
      <vt:lpstr>Feedback Controller</vt:lpstr>
      <vt:lpstr>Closed-loop dynamics</vt:lpstr>
      <vt:lpstr>Direct Adaptive Control </vt:lpstr>
      <vt:lpstr>Controller parameters</vt:lpstr>
      <vt:lpstr>Controller parameters</vt:lpstr>
      <vt:lpstr>Controller parameters</vt:lpstr>
      <vt:lpstr>PAA – version 1</vt:lpstr>
      <vt:lpstr>PAA – version 1</vt:lpstr>
      <vt:lpstr>PAA – version 1</vt:lpstr>
      <vt:lpstr>PAA – version 1</vt:lpstr>
      <vt:lpstr>PAA – version 2</vt:lpstr>
      <vt:lpstr>PAA – version 2</vt:lpstr>
      <vt:lpstr>PAA – version 1 Vs version 2</vt:lpstr>
      <vt:lpstr>PAA projection </vt:lpstr>
      <vt:lpstr>PAA Gain matrix </vt:lpstr>
      <vt:lpstr>Direct Adaptive Control </vt:lpstr>
      <vt:lpstr>Fixed Controller</vt:lpstr>
      <vt:lpstr>Adaptive Controller</vt:lpstr>
      <vt:lpstr>Fixed Controller</vt:lpstr>
      <vt:lpstr>Adaptive Controller</vt:lpstr>
      <vt:lpstr>Direct Adaptive Control 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451</cp:revision>
  <dcterms:created xsi:type="dcterms:W3CDTF">2003-05-19T17:57:23Z</dcterms:created>
  <dcterms:modified xsi:type="dcterms:W3CDTF">2012-04-23T03:53:42Z</dcterms:modified>
</cp:coreProperties>
</file>