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notesSlides/notesSlide79.xml" ContentType="application/vnd.openxmlformats-officedocument.presentationml.notes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358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336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73.xml" ContentType="application/vnd.openxmlformats-officedocument.presentationml.notesSlide+xml"/>
  <Override PartName="/ppt/tags/tag349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notesSlides/notesSlide67.xml" ContentType="application/vnd.openxmlformats-officedocument.presentationml.notesSlide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81.xml" ContentType="application/vnd.openxmlformats-officedocument.presentationml.notesSlide+xml"/>
  <Override PartName="/ppt/tags/tag35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tags/tag346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notesSlides/notesSlide64.xml" ContentType="application/vnd.openxmlformats-officedocument.presentationml.notesSlide+xml"/>
  <Override PartName="/ppt/tags/tag253.xml" ContentType="application/vnd.openxmlformats-officedocument.presentationml.tags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notesSlides/notesSlide69.xml" ContentType="application/vnd.openxmlformats-officedocument.presentationml.notesSlide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83.xml" ContentType="application/vnd.openxmlformats-officedocument.presentationml.notesSlide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72.xml" ContentType="application/vnd.openxmlformats-officedocument.presentationml.notesSlide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66.xml" ContentType="application/vnd.openxmlformats-officedocument.presentationml.notesSlide+xml"/>
  <Override PartName="/ppt/tags/tag255.xml" ContentType="application/vnd.openxmlformats-officedocument.presentationml.tags+xml"/>
  <Override PartName="/ppt/notesSlides/notesSlide77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notesSlides/notesSlide80.xml" ContentType="application/vnd.openxmlformats-officedocument.presentationml.notesSlide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notesSlides/notesSlide65.xml" ContentType="application/vnd.openxmlformats-officedocument.presentationml.notesSlide+xml"/>
  <Override PartName="/ppt/tags/tag290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84.xml" ContentType="application/vnd.openxmlformats-officedocument.presentationml.notes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notesSlides/notesSlide62.xml" ContentType="application/vnd.openxmlformats-officedocument.presentationml.notesSlide+xml"/>
  <Override PartName="/ppt/tags/tag338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793" r:id="rId3"/>
    <p:sldId id="765" r:id="rId4"/>
    <p:sldId id="766" r:id="rId5"/>
    <p:sldId id="767" r:id="rId6"/>
    <p:sldId id="768" r:id="rId7"/>
    <p:sldId id="806" r:id="rId8"/>
    <p:sldId id="769" r:id="rId9"/>
    <p:sldId id="803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8" r:id="rId18"/>
    <p:sldId id="779" r:id="rId19"/>
    <p:sldId id="780" r:id="rId20"/>
    <p:sldId id="781" r:id="rId21"/>
    <p:sldId id="782" r:id="rId22"/>
    <p:sldId id="839" r:id="rId23"/>
    <p:sldId id="794" r:id="rId24"/>
    <p:sldId id="796" r:id="rId25"/>
    <p:sldId id="797" r:id="rId26"/>
    <p:sldId id="798" r:id="rId27"/>
    <p:sldId id="799" r:id="rId28"/>
    <p:sldId id="786" r:id="rId29"/>
    <p:sldId id="787" r:id="rId30"/>
    <p:sldId id="802" r:id="rId31"/>
    <p:sldId id="707" r:id="rId32"/>
    <p:sldId id="708" r:id="rId33"/>
    <p:sldId id="710" r:id="rId34"/>
    <p:sldId id="712" r:id="rId35"/>
    <p:sldId id="711" r:id="rId36"/>
    <p:sldId id="681" r:id="rId37"/>
    <p:sldId id="714" r:id="rId38"/>
    <p:sldId id="682" r:id="rId39"/>
    <p:sldId id="715" r:id="rId40"/>
    <p:sldId id="683" r:id="rId41"/>
    <p:sldId id="684" r:id="rId42"/>
    <p:sldId id="716" r:id="rId43"/>
    <p:sldId id="743" r:id="rId44"/>
    <p:sldId id="731" r:id="rId45"/>
    <p:sldId id="667" r:id="rId46"/>
    <p:sldId id="733" r:id="rId47"/>
    <p:sldId id="723" r:id="rId48"/>
    <p:sldId id="732" r:id="rId49"/>
    <p:sldId id="727" r:id="rId50"/>
    <p:sldId id="726" r:id="rId51"/>
    <p:sldId id="728" r:id="rId52"/>
    <p:sldId id="744" r:id="rId53"/>
    <p:sldId id="729" r:id="rId54"/>
    <p:sldId id="735" r:id="rId55"/>
    <p:sldId id="817" r:id="rId56"/>
    <p:sldId id="736" r:id="rId57"/>
    <p:sldId id="737" r:id="rId58"/>
    <p:sldId id="691" r:id="rId59"/>
    <p:sldId id="748" r:id="rId60"/>
    <p:sldId id="738" r:id="rId61"/>
    <p:sldId id="745" r:id="rId62"/>
    <p:sldId id="690" r:id="rId63"/>
    <p:sldId id="740" r:id="rId64"/>
    <p:sldId id="742" r:id="rId65"/>
    <p:sldId id="840" r:id="rId66"/>
    <p:sldId id="838" r:id="rId67"/>
    <p:sldId id="818" r:id="rId68"/>
    <p:sldId id="819" r:id="rId69"/>
    <p:sldId id="820" r:id="rId70"/>
    <p:sldId id="821" r:id="rId71"/>
    <p:sldId id="822" r:id="rId72"/>
    <p:sldId id="823" r:id="rId73"/>
    <p:sldId id="824" r:id="rId74"/>
    <p:sldId id="825" r:id="rId75"/>
    <p:sldId id="826" r:id="rId76"/>
    <p:sldId id="827" r:id="rId77"/>
    <p:sldId id="828" r:id="rId78"/>
    <p:sldId id="829" r:id="rId79"/>
    <p:sldId id="830" r:id="rId80"/>
    <p:sldId id="831" r:id="rId81"/>
    <p:sldId id="832" r:id="rId82"/>
    <p:sldId id="833" r:id="rId83"/>
    <p:sldId id="834" r:id="rId84"/>
    <p:sldId id="835" r:id="rId85"/>
    <p:sldId id="836" r:id="rId86"/>
    <p:sldId id="837" r:id="rId87"/>
    <p:sldId id="812" r:id="rId88"/>
    <p:sldId id="808" r:id="rId89"/>
    <p:sldId id="809" r:id="rId90"/>
    <p:sldId id="810" r:id="rId91"/>
    <p:sldId id="811" r:id="rId92"/>
  </p:sldIdLst>
  <p:sldSz cx="9144000" cy="6858000" type="screen4x3"/>
  <p:notesSz cx="9601200" cy="7315200"/>
  <p:custDataLst>
    <p:tags r:id="rId9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26" autoAdjust="0"/>
  </p:normalViewPr>
  <p:slideViewPr>
    <p:cSldViewPr>
      <p:cViewPr varScale="1">
        <p:scale>
          <a:sx n="86" d="100"/>
          <a:sy n="86" d="100"/>
        </p:scale>
        <p:origin x="-5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28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fld id="{E7C2608E-FCAE-4FAB-BF10-F010AE4F1A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7206AE67-CD6E-4B87-87A4-AF1DEC9D7B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CFAC5-6F73-4BAF-88AE-B0D814FFC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8B444-582E-4022-8967-5118640501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A96CD-3BD0-427D-8F52-05200C4FAF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6EAF9-F74A-40B9-B20A-2B5F2CEDA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BDB6F-390B-467B-984C-735EEDF445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B371C-853E-4BA6-A07C-FAAD14E1A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20E96-BE7E-4214-8E94-17527E592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5FB44-D619-4AFF-B204-88689779FB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60082-5032-47A2-8EEF-CC86B57E1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9FF59-4617-44DB-AAF7-8B0EB1783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255B-2F09-4A7A-8627-ABF759B65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A247EAC4-0A91-46D0-B86E-BBB80DDC1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image" Target="../media/image1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4.xml"/><Relationship Id="rId7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1.png"/><Relationship Id="rId2" Type="http://schemas.openxmlformats.org/officeDocument/2006/relationships/tags" Target="../tags/tag26.xml"/><Relationship Id="rId16" Type="http://schemas.openxmlformats.org/officeDocument/2006/relationships/image" Target="../media/image25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0.png"/><Relationship Id="rId5" Type="http://schemas.openxmlformats.org/officeDocument/2006/relationships/tags" Target="../tags/tag29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7.xml"/><Relationship Id="rId7" Type="http://schemas.openxmlformats.org/officeDocument/2006/relationships/image" Target="../media/image2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1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4.xml"/><Relationship Id="rId7" Type="http://schemas.openxmlformats.org/officeDocument/2006/relationships/image" Target="../media/image3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1.xml"/><Relationship Id="rId7" Type="http://schemas.openxmlformats.org/officeDocument/2006/relationships/image" Target="../media/image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2.xm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5.xml"/><Relationship Id="rId7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56.xml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9.xml"/><Relationship Id="rId7" Type="http://schemas.openxmlformats.org/officeDocument/2006/relationships/image" Target="../media/image4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5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67.xml"/><Relationship Id="rId10" Type="http://schemas.openxmlformats.org/officeDocument/2006/relationships/image" Target="../media/image51.png"/><Relationship Id="rId4" Type="http://schemas.openxmlformats.org/officeDocument/2006/relationships/tags" Target="../tags/tag66.xml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57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0" Type="http://schemas.openxmlformats.org/officeDocument/2006/relationships/image" Target="../media/image55.png"/><Relationship Id="rId4" Type="http://schemas.openxmlformats.org/officeDocument/2006/relationships/tags" Target="../tags/tag71.xml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image" Target="../media/image5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tags" Target="../tags/tag77.xml"/><Relationship Id="rId16" Type="http://schemas.openxmlformats.org/officeDocument/2006/relationships/image" Target="../media/image66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61.png"/><Relationship Id="rId5" Type="http://schemas.openxmlformats.org/officeDocument/2006/relationships/tags" Target="../tags/tag80.xml"/><Relationship Id="rId15" Type="http://schemas.openxmlformats.org/officeDocument/2006/relationships/image" Target="../media/image65.png"/><Relationship Id="rId10" Type="http://schemas.openxmlformats.org/officeDocument/2006/relationships/notesSlide" Target="../notesSlides/notesSlide25.xml"/><Relationship Id="rId19" Type="http://schemas.openxmlformats.org/officeDocument/2006/relationships/image" Target="../media/image69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tags" Target="../tags/tag85.xml"/><Relationship Id="rId16" Type="http://schemas.openxmlformats.org/officeDocument/2006/relationships/image" Target="../media/image74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70.png"/><Relationship Id="rId5" Type="http://schemas.openxmlformats.org/officeDocument/2006/relationships/tags" Target="../tags/tag88.xml"/><Relationship Id="rId15" Type="http://schemas.openxmlformats.org/officeDocument/2006/relationships/image" Target="../media/image73.png"/><Relationship Id="rId10" Type="http://schemas.openxmlformats.org/officeDocument/2006/relationships/notesSlide" Target="../notesSlides/notesSlide26.xml"/><Relationship Id="rId19" Type="http://schemas.openxmlformats.org/officeDocument/2006/relationships/image" Target="../media/image77.png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4.xml"/><Relationship Id="rId7" Type="http://schemas.openxmlformats.org/officeDocument/2006/relationships/image" Target="../media/image7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95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9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78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4.xml"/><Relationship Id="rId7" Type="http://schemas.openxmlformats.org/officeDocument/2006/relationships/image" Target="../media/image8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05.xml"/><Relationship Id="rId9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8.xml"/><Relationship Id="rId7" Type="http://schemas.openxmlformats.org/officeDocument/2006/relationships/image" Target="../media/image8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09.xml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2.xml"/><Relationship Id="rId7" Type="http://schemas.openxmlformats.org/officeDocument/2006/relationships/image" Target="../media/image9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86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117.xml"/><Relationship Id="rId10" Type="http://schemas.openxmlformats.org/officeDocument/2006/relationships/image" Target="../media/image95.png"/><Relationship Id="rId4" Type="http://schemas.openxmlformats.org/officeDocument/2006/relationships/tags" Target="../tags/tag116.xml"/><Relationship Id="rId9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20.xml"/><Relationship Id="rId7" Type="http://schemas.openxmlformats.org/officeDocument/2006/relationships/image" Target="../media/image99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98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23.xml"/><Relationship Id="rId7" Type="http://schemas.openxmlformats.org/officeDocument/2006/relationships/image" Target="../media/image10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101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106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105.png"/><Relationship Id="rId5" Type="http://schemas.openxmlformats.org/officeDocument/2006/relationships/tags" Target="../tags/tag128.xml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14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12.png"/><Relationship Id="rId5" Type="http://schemas.openxmlformats.org/officeDocument/2006/relationships/tags" Target="../tags/tag135.xml"/><Relationship Id="rId10" Type="http://schemas.openxmlformats.org/officeDocument/2006/relationships/image" Target="../media/image111.png"/><Relationship Id="rId4" Type="http://schemas.openxmlformats.org/officeDocument/2006/relationships/tags" Target="../tags/tag134.xml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39.xml"/><Relationship Id="rId7" Type="http://schemas.openxmlformats.org/officeDocument/2006/relationships/image" Target="../media/image116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9.png"/><Relationship Id="rId4" Type="http://schemas.openxmlformats.org/officeDocument/2006/relationships/tags" Target="../tags/tag140.xml"/><Relationship Id="rId9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44.xml"/><Relationship Id="rId7" Type="http://schemas.openxmlformats.org/officeDocument/2006/relationships/image" Target="../media/image122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12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7.xml"/><Relationship Id="rId7" Type="http://schemas.openxmlformats.org/officeDocument/2006/relationships/image" Target="../media/image124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148.xml"/><Relationship Id="rId9" Type="http://schemas.openxmlformats.org/officeDocument/2006/relationships/image" Target="../media/image1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tags" Target="../tags/tag151.xml"/><Relationship Id="rId21" Type="http://schemas.openxmlformats.org/officeDocument/2006/relationships/image" Target="../media/image133.png"/><Relationship Id="rId7" Type="http://schemas.openxmlformats.org/officeDocument/2006/relationships/tags" Target="../tags/tag155.xml"/><Relationship Id="rId12" Type="http://schemas.openxmlformats.org/officeDocument/2006/relationships/notesSlide" Target="../notesSlides/notesSlide43.xml"/><Relationship Id="rId17" Type="http://schemas.openxmlformats.org/officeDocument/2006/relationships/image" Target="../media/image130.emf"/><Relationship Id="rId2" Type="http://schemas.openxmlformats.org/officeDocument/2006/relationships/tags" Target="../tags/tag150.xml"/><Relationship Id="rId16" Type="http://schemas.openxmlformats.org/officeDocument/2006/relationships/image" Target="../media/image129.png"/><Relationship Id="rId20" Type="http://schemas.openxmlformats.org/officeDocument/2006/relationships/image" Target="../media/image132.emf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34.png"/><Relationship Id="rId5" Type="http://schemas.openxmlformats.org/officeDocument/2006/relationships/tags" Target="../tags/tag153.xml"/><Relationship Id="rId15" Type="http://schemas.openxmlformats.org/officeDocument/2006/relationships/image" Target="../media/image128.png"/><Relationship Id="rId23" Type="http://schemas.openxmlformats.org/officeDocument/2006/relationships/image" Target="../media/image70.png"/><Relationship Id="rId10" Type="http://schemas.openxmlformats.org/officeDocument/2006/relationships/tags" Target="../tags/tag158.xml"/><Relationship Id="rId19" Type="http://schemas.openxmlformats.org/officeDocument/2006/relationships/image" Target="../media/image80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127.png"/><Relationship Id="rId22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38.png"/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7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136.png"/><Relationship Id="rId5" Type="http://schemas.openxmlformats.org/officeDocument/2006/relationships/tags" Target="../tags/tag163.xml"/><Relationship Id="rId10" Type="http://schemas.openxmlformats.org/officeDocument/2006/relationships/image" Target="../media/image135.png"/><Relationship Id="rId4" Type="http://schemas.openxmlformats.org/officeDocument/2006/relationships/tags" Target="../tags/tag162.xml"/><Relationship Id="rId9" Type="http://schemas.openxmlformats.org/officeDocument/2006/relationships/image" Target="../media/image124.png"/><Relationship Id="rId14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notesSlide" Target="../notesSlides/notesSlide45.xml"/><Relationship Id="rId18" Type="http://schemas.openxmlformats.org/officeDocument/2006/relationships/image" Target="../media/image140.png"/><Relationship Id="rId3" Type="http://schemas.openxmlformats.org/officeDocument/2006/relationships/tags" Target="../tags/tag167.xml"/><Relationship Id="rId21" Type="http://schemas.openxmlformats.org/officeDocument/2006/relationships/image" Target="../media/image133.png"/><Relationship Id="rId7" Type="http://schemas.openxmlformats.org/officeDocument/2006/relationships/tags" Target="../tags/tag1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9.png"/><Relationship Id="rId2" Type="http://schemas.openxmlformats.org/officeDocument/2006/relationships/tags" Target="../tags/tag166.xml"/><Relationship Id="rId16" Type="http://schemas.openxmlformats.org/officeDocument/2006/relationships/image" Target="../media/image128.png"/><Relationship Id="rId20" Type="http://schemas.openxmlformats.org/officeDocument/2006/relationships/image" Target="../media/image131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image" Target="../media/image127.png"/><Relationship Id="rId23" Type="http://schemas.openxmlformats.org/officeDocument/2006/relationships/image" Target="../media/image142.emf"/><Relationship Id="rId10" Type="http://schemas.openxmlformats.org/officeDocument/2006/relationships/tags" Target="../tags/tag174.xml"/><Relationship Id="rId19" Type="http://schemas.openxmlformats.org/officeDocument/2006/relationships/image" Target="../media/image141.emf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image" Target="../media/image126.png"/><Relationship Id="rId2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178.xml"/><Relationship Id="rId7" Type="http://schemas.openxmlformats.org/officeDocument/2006/relationships/image" Target="../media/image140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4.png"/><Relationship Id="rId4" Type="http://schemas.openxmlformats.org/officeDocument/2006/relationships/tags" Target="../tags/tag179.xml"/><Relationship Id="rId9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145.png"/><Relationship Id="rId5" Type="http://schemas.openxmlformats.org/officeDocument/2006/relationships/image" Target="../media/image140.png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184.xml"/><Relationship Id="rId7" Type="http://schemas.openxmlformats.org/officeDocument/2006/relationships/image" Target="../media/image146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185.xml"/><Relationship Id="rId9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1.png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150.png"/><Relationship Id="rId2" Type="http://schemas.openxmlformats.org/officeDocument/2006/relationships/tags" Target="../tags/tag187.xml"/><Relationship Id="rId16" Type="http://schemas.openxmlformats.org/officeDocument/2006/relationships/image" Target="../media/image154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5.png"/><Relationship Id="rId5" Type="http://schemas.openxmlformats.org/officeDocument/2006/relationships/tags" Target="../tags/tag190.xml"/><Relationship Id="rId15" Type="http://schemas.openxmlformats.org/officeDocument/2006/relationships/image" Target="../media/image153.png"/><Relationship Id="rId10" Type="http://schemas.openxmlformats.org/officeDocument/2006/relationships/image" Target="../media/image145.png"/><Relationship Id="rId4" Type="http://schemas.openxmlformats.org/officeDocument/2006/relationships/tags" Target="../tags/tag189.xml"/><Relationship Id="rId9" Type="http://schemas.openxmlformats.org/officeDocument/2006/relationships/notesSlide" Target="../notesSlides/notesSlide49.xml"/><Relationship Id="rId14" Type="http://schemas.openxmlformats.org/officeDocument/2006/relationships/image" Target="../media/image15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195.xml"/><Relationship Id="rId7" Type="http://schemas.openxmlformats.org/officeDocument/2006/relationships/image" Target="../media/image148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196.xml"/><Relationship Id="rId9" Type="http://schemas.openxmlformats.org/officeDocument/2006/relationships/image" Target="../media/image15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199.xml"/><Relationship Id="rId7" Type="http://schemas.openxmlformats.org/officeDocument/2006/relationships/notesSlide" Target="../notesSlides/notesSlide51.xml"/><Relationship Id="rId12" Type="http://schemas.openxmlformats.org/officeDocument/2006/relationships/image" Target="../media/image161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tags" Target="../tags/tag201.xml"/><Relationship Id="rId10" Type="http://schemas.openxmlformats.org/officeDocument/2006/relationships/image" Target="../media/image159.png"/><Relationship Id="rId4" Type="http://schemas.openxmlformats.org/officeDocument/2006/relationships/tags" Target="../tags/tag200.xml"/><Relationship Id="rId9" Type="http://schemas.openxmlformats.org/officeDocument/2006/relationships/image" Target="../media/image1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04.xml"/><Relationship Id="rId7" Type="http://schemas.openxmlformats.org/officeDocument/2006/relationships/image" Target="../media/image163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162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4" Type="http://schemas.openxmlformats.org/officeDocument/2006/relationships/image" Target="../media/image16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6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tags" Target="../tags/tag210.xml"/><Relationship Id="rId7" Type="http://schemas.openxmlformats.org/officeDocument/2006/relationships/image" Target="../media/image167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15.xml"/><Relationship Id="rId7" Type="http://schemas.openxmlformats.org/officeDocument/2006/relationships/image" Target="../media/image146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2.png"/><Relationship Id="rId4" Type="http://schemas.openxmlformats.org/officeDocument/2006/relationships/tags" Target="../tags/tag216.xml"/><Relationship Id="rId9" Type="http://schemas.openxmlformats.org/officeDocument/2006/relationships/image" Target="../media/image17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19.xml"/><Relationship Id="rId7" Type="http://schemas.openxmlformats.org/officeDocument/2006/relationships/image" Target="../media/image173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20.xml"/><Relationship Id="rId9" Type="http://schemas.openxmlformats.org/officeDocument/2006/relationships/image" Target="../media/image1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226.xml"/><Relationship Id="rId7" Type="http://schemas.openxmlformats.org/officeDocument/2006/relationships/image" Target="../media/image179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178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29.xml"/><Relationship Id="rId7" Type="http://schemas.openxmlformats.org/officeDocument/2006/relationships/image" Target="../media/image179.png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178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32.xml"/><Relationship Id="rId7" Type="http://schemas.openxmlformats.org/officeDocument/2006/relationships/image" Target="../media/image182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5.png"/><Relationship Id="rId4" Type="http://schemas.openxmlformats.org/officeDocument/2006/relationships/tags" Target="../tags/tag233.xml"/><Relationship Id="rId9" Type="http://schemas.openxmlformats.org/officeDocument/2006/relationships/image" Target="../media/image18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tags" Target="../tags/tag23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64.xml"/><Relationship Id="rId5" Type="http://schemas.openxmlformats.org/officeDocument/2006/relationships/tags" Target="../tags/tag238.xml"/><Relationship Id="rId15" Type="http://schemas.openxmlformats.org/officeDocument/2006/relationships/image" Target="../media/image18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3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18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45.xml"/><Relationship Id="rId7" Type="http://schemas.openxmlformats.org/officeDocument/2006/relationships/image" Target="../media/image19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95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tags" Target="../tags/tag248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20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9.png"/><Relationship Id="rId5" Type="http://schemas.openxmlformats.org/officeDocument/2006/relationships/tags" Target="../tags/tag250.xml"/><Relationship Id="rId10" Type="http://schemas.openxmlformats.org/officeDocument/2006/relationships/image" Target="../media/image198.png"/><Relationship Id="rId4" Type="http://schemas.openxmlformats.org/officeDocument/2006/relationships/tags" Target="../tags/tag249.xml"/><Relationship Id="rId9" Type="http://schemas.openxmlformats.org/officeDocument/2006/relationships/image" Target="../media/image19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3.png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202.png"/><Relationship Id="rId2" Type="http://schemas.openxmlformats.org/officeDocument/2006/relationships/tags" Target="../tags/tag252.xml"/><Relationship Id="rId16" Type="http://schemas.openxmlformats.org/officeDocument/2006/relationships/image" Target="../media/image206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image" Target="../media/image195.png"/><Relationship Id="rId5" Type="http://schemas.openxmlformats.org/officeDocument/2006/relationships/tags" Target="../tags/tag255.xml"/><Relationship Id="rId15" Type="http://schemas.openxmlformats.org/officeDocument/2006/relationships/image" Target="../media/image205.png"/><Relationship Id="rId10" Type="http://schemas.openxmlformats.org/officeDocument/2006/relationships/image" Target="../media/image201.png"/><Relationship Id="rId4" Type="http://schemas.openxmlformats.org/officeDocument/2006/relationships/tags" Target="../tags/tag254.xml"/><Relationship Id="rId9" Type="http://schemas.openxmlformats.org/officeDocument/2006/relationships/notesSlide" Target="../notesSlides/notesSlide67.xml"/><Relationship Id="rId14" Type="http://schemas.openxmlformats.org/officeDocument/2006/relationships/image" Target="../media/image2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image" Target="../media/image208.png"/><Relationship Id="rId18" Type="http://schemas.openxmlformats.org/officeDocument/2006/relationships/image" Target="../media/image200.png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tags" Target="../tags/tag259.xml"/><Relationship Id="rId16" Type="http://schemas.openxmlformats.org/officeDocument/2006/relationships/image" Target="../media/image211.png"/><Relationship Id="rId20" Type="http://schemas.openxmlformats.org/officeDocument/2006/relationships/image" Target="../media/image199.png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notesSlide" Target="../notesSlides/notesSlide68.xml"/><Relationship Id="rId5" Type="http://schemas.openxmlformats.org/officeDocument/2006/relationships/tags" Target="../tags/tag262.xml"/><Relationship Id="rId15" Type="http://schemas.openxmlformats.org/officeDocument/2006/relationships/image" Target="../media/image2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8.png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image" Target="../media/image20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69.xml"/><Relationship Id="rId7" Type="http://schemas.openxmlformats.org/officeDocument/2006/relationships/notesSlide" Target="../notesSlides/notesSlide69.xml"/><Relationship Id="rId12" Type="http://schemas.openxmlformats.org/officeDocument/2006/relationships/image" Target="../media/image216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5.png"/><Relationship Id="rId5" Type="http://schemas.openxmlformats.org/officeDocument/2006/relationships/tags" Target="../tags/tag271.xml"/><Relationship Id="rId10" Type="http://schemas.openxmlformats.org/officeDocument/2006/relationships/image" Target="../media/image214.png"/><Relationship Id="rId4" Type="http://schemas.openxmlformats.org/officeDocument/2006/relationships/tags" Target="../tags/tag270.xml"/><Relationship Id="rId9" Type="http://schemas.openxmlformats.org/officeDocument/2006/relationships/image" Target="../media/image21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70.xml"/><Relationship Id="rId12" Type="http://schemas.openxmlformats.org/officeDocument/2006/relationships/image" Target="../media/image219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8.png"/><Relationship Id="rId5" Type="http://schemas.openxmlformats.org/officeDocument/2006/relationships/tags" Target="../tags/tag276.xml"/><Relationship Id="rId10" Type="http://schemas.openxmlformats.org/officeDocument/2006/relationships/image" Target="../media/image217.png"/><Relationship Id="rId4" Type="http://schemas.openxmlformats.org/officeDocument/2006/relationships/tags" Target="../tags/tag275.xml"/><Relationship Id="rId9" Type="http://schemas.openxmlformats.org/officeDocument/2006/relationships/image" Target="../media/image21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13" Type="http://schemas.openxmlformats.org/officeDocument/2006/relationships/image" Target="../media/image221.png"/><Relationship Id="rId3" Type="http://schemas.openxmlformats.org/officeDocument/2006/relationships/tags" Target="../tags/tag2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7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image" Target="../media/image213.png"/><Relationship Id="rId5" Type="http://schemas.openxmlformats.org/officeDocument/2006/relationships/tags" Target="../tags/tag281.xml"/><Relationship Id="rId10" Type="http://schemas.openxmlformats.org/officeDocument/2006/relationships/image" Target="../media/image220.png"/><Relationship Id="rId4" Type="http://schemas.openxmlformats.org/officeDocument/2006/relationships/tags" Target="../tags/tag280.xml"/><Relationship Id="rId9" Type="http://schemas.openxmlformats.org/officeDocument/2006/relationships/image" Target="../media/image171.png"/><Relationship Id="rId14" Type="http://schemas.openxmlformats.org/officeDocument/2006/relationships/image" Target="../media/image21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285.xml"/><Relationship Id="rId7" Type="http://schemas.openxmlformats.org/officeDocument/2006/relationships/image" Target="../media/image222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86.xml"/><Relationship Id="rId9" Type="http://schemas.openxmlformats.org/officeDocument/2006/relationships/image" Target="../media/image18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tags" Target="../tags/tag289.xml"/><Relationship Id="rId7" Type="http://schemas.openxmlformats.org/officeDocument/2006/relationships/notesSlide" Target="../notesSlides/notesSlide73.xml"/><Relationship Id="rId12" Type="http://schemas.openxmlformats.org/officeDocument/2006/relationships/image" Target="../media/image227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6.png"/><Relationship Id="rId5" Type="http://schemas.openxmlformats.org/officeDocument/2006/relationships/tags" Target="../tags/tag291.xml"/><Relationship Id="rId10" Type="http://schemas.openxmlformats.org/officeDocument/2006/relationships/image" Target="../media/image225.png"/><Relationship Id="rId4" Type="http://schemas.openxmlformats.org/officeDocument/2006/relationships/tags" Target="../tags/tag290.xml"/><Relationship Id="rId9" Type="http://schemas.openxmlformats.org/officeDocument/2006/relationships/image" Target="../media/image22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74.xml"/><Relationship Id="rId12" Type="http://schemas.openxmlformats.org/officeDocument/2006/relationships/image" Target="../media/image230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9.png"/><Relationship Id="rId5" Type="http://schemas.openxmlformats.org/officeDocument/2006/relationships/tags" Target="../tags/tag296.xml"/><Relationship Id="rId10" Type="http://schemas.openxmlformats.org/officeDocument/2006/relationships/image" Target="../media/image217.png"/><Relationship Id="rId4" Type="http://schemas.openxmlformats.org/officeDocument/2006/relationships/tags" Target="../tags/tag295.xml"/><Relationship Id="rId9" Type="http://schemas.openxmlformats.org/officeDocument/2006/relationships/image" Target="../media/image22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13" Type="http://schemas.openxmlformats.org/officeDocument/2006/relationships/image" Target="../media/image220.png"/><Relationship Id="rId3" Type="http://schemas.openxmlformats.org/officeDocument/2006/relationships/tags" Target="../tags/tag29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2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image" Target="../media/image231.png"/><Relationship Id="rId5" Type="http://schemas.openxmlformats.org/officeDocument/2006/relationships/tags" Target="../tags/tag301.xml"/><Relationship Id="rId10" Type="http://schemas.openxmlformats.org/officeDocument/2006/relationships/image" Target="../media/image228.png"/><Relationship Id="rId4" Type="http://schemas.openxmlformats.org/officeDocument/2006/relationships/tags" Target="../tags/tag300.xml"/><Relationship Id="rId9" Type="http://schemas.openxmlformats.org/officeDocument/2006/relationships/image" Target="../media/image230.png"/><Relationship Id="rId14" Type="http://schemas.openxmlformats.org/officeDocument/2006/relationships/image" Target="../media/image21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tags" Target="../tags/tag305.xml"/><Relationship Id="rId7" Type="http://schemas.openxmlformats.org/officeDocument/2006/relationships/image" Target="../media/image233.png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6.png"/><Relationship Id="rId4" Type="http://schemas.openxmlformats.org/officeDocument/2006/relationships/tags" Target="../tags/tag306.xml"/><Relationship Id="rId9" Type="http://schemas.openxmlformats.org/officeDocument/2006/relationships/image" Target="../media/image23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tags" Target="../tags/tag309.xml"/><Relationship Id="rId7" Type="http://schemas.openxmlformats.org/officeDocument/2006/relationships/image" Target="../media/image237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5.png"/><Relationship Id="rId4" Type="http://schemas.openxmlformats.org/officeDocument/2006/relationships/tags" Target="../tags/tag310.xml"/><Relationship Id="rId9" Type="http://schemas.openxmlformats.org/officeDocument/2006/relationships/image" Target="../media/image2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8.xml"/><Relationship Id="rId13" Type="http://schemas.openxmlformats.org/officeDocument/2006/relationships/image" Target="../media/image242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41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235.png"/><Relationship Id="rId5" Type="http://schemas.openxmlformats.org/officeDocument/2006/relationships/tags" Target="../tags/tag315.xml"/><Relationship Id="rId10" Type="http://schemas.openxmlformats.org/officeDocument/2006/relationships/image" Target="../media/image240.png"/><Relationship Id="rId4" Type="http://schemas.openxmlformats.org/officeDocument/2006/relationships/tags" Target="../tags/tag314.xml"/><Relationship Id="rId9" Type="http://schemas.openxmlformats.org/officeDocument/2006/relationships/image" Target="../media/image239.png"/><Relationship Id="rId14" Type="http://schemas.openxmlformats.org/officeDocument/2006/relationships/image" Target="../media/image24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tags" Target="../tags/tag319.xml"/><Relationship Id="rId7" Type="http://schemas.openxmlformats.org/officeDocument/2006/relationships/notesSlide" Target="../notesSlides/notesSlide79.xml"/><Relationship Id="rId12" Type="http://schemas.openxmlformats.org/officeDocument/2006/relationships/image" Target="../media/image245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5.png"/><Relationship Id="rId5" Type="http://schemas.openxmlformats.org/officeDocument/2006/relationships/tags" Target="../tags/tag321.xml"/><Relationship Id="rId10" Type="http://schemas.openxmlformats.org/officeDocument/2006/relationships/image" Target="../media/image217.png"/><Relationship Id="rId4" Type="http://schemas.openxmlformats.org/officeDocument/2006/relationships/tags" Target="../tags/tag320.xml"/><Relationship Id="rId9" Type="http://schemas.openxmlformats.org/officeDocument/2006/relationships/image" Target="../media/image22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tags" Target="../tags/tag324.xml"/><Relationship Id="rId7" Type="http://schemas.openxmlformats.org/officeDocument/2006/relationships/image" Target="../media/image245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8.png"/><Relationship Id="rId4" Type="http://schemas.openxmlformats.org/officeDocument/2006/relationships/tags" Target="../tags/tag325.xml"/><Relationship Id="rId9" Type="http://schemas.openxmlformats.org/officeDocument/2006/relationships/image" Target="../media/image24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tags" Target="../tags/tag328.xml"/><Relationship Id="rId7" Type="http://schemas.openxmlformats.org/officeDocument/2006/relationships/image" Target="../media/image245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6.png"/><Relationship Id="rId4" Type="http://schemas.openxmlformats.org/officeDocument/2006/relationships/tags" Target="../tags/tag329.xml"/><Relationship Id="rId9" Type="http://schemas.openxmlformats.org/officeDocument/2006/relationships/image" Target="../media/image24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13" Type="http://schemas.openxmlformats.org/officeDocument/2006/relationships/image" Target="../media/image220.png"/><Relationship Id="rId18" Type="http://schemas.openxmlformats.org/officeDocument/2006/relationships/image" Target="../media/image246.png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12" Type="http://schemas.openxmlformats.org/officeDocument/2006/relationships/image" Target="../media/image251.png"/><Relationship Id="rId17" Type="http://schemas.openxmlformats.org/officeDocument/2006/relationships/image" Target="../media/image253.png"/><Relationship Id="rId2" Type="http://schemas.openxmlformats.org/officeDocument/2006/relationships/tags" Target="../tags/tag331.xml"/><Relationship Id="rId16" Type="http://schemas.openxmlformats.org/officeDocument/2006/relationships/image" Target="../media/image138.png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image" Target="../media/image250.png"/><Relationship Id="rId5" Type="http://schemas.openxmlformats.org/officeDocument/2006/relationships/tags" Target="../tags/tag334.xml"/><Relationship Id="rId15" Type="http://schemas.openxmlformats.org/officeDocument/2006/relationships/image" Target="../media/image170.png"/><Relationship Id="rId10" Type="http://schemas.openxmlformats.org/officeDocument/2006/relationships/notesSlide" Target="../notesSlides/notesSlide82.xml"/><Relationship Id="rId4" Type="http://schemas.openxmlformats.org/officeDocument/2006/relationships/tags" Target="../tags/tag3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40.xml"/><Relationship Id="rId7" Type="http://schemas.openxmlformats.org/officeDocument/2006/relationships/image" Target="../media/image246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1.png"/><Relationship Id="rId4" Type="http://schemas.openxmlformats.org/officeDocument/2006/relationships/tags" Target="../tags/tag341.xml"/><Relationship Id="rId9" Type="http://schemas.openxmlformats.org/officeDocument/2006/relationships/image" Target="../media/image2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44.xml"/><Relationship Id="rId7" Type="http://schemas.openxmlformats.org/officeDocument/2006/relationships/image" Target="../media/image181.png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180.png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tags" Target="../tags/tag347.xml"/><Relationship Id="rId7" Type="http://schemas.openxmlformats.org/officeDocument/2006/relationships/notesSlide" Target="../notesSlides/notesSlide85.xml"/><Relationship Id="rId12" Type="http://schemas.openxmlformats.org/officeDocument/2006/relationships/image" Target="../media/image258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7.png"/><Relationship Id="rId5" Type="http://schemas.openxmlformats.org/officeDocument/2006/relationships/tags" Target="../tags/tag349.xml"/><Relationship Id="rId10" Type="http://schemas.openxmlformats.org/officeDocument/2006/relationships/image" Target="../media/image256.png"/><Relationship Id="rId4" Type="http://schemas.openxmlformats.org/officeDocument/2006/relationships/tags" Target="../tags/tag348.xml"/><Relationship Id="rId9" Type="http://schemas.openxmlformats.org/officeDocument/2006/relationships/image" Target="../media/image25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tags" Target="../tags/tag352.xml"/><Relationship Id="rId7" Type="http://schemas.openxmlformats.org/officeDocument/2006/relationships/image" Target="../media/image260.png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image" Target="../media/image259.png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8.xml"/><Relationship Id="rId10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tags" Target="../tags/tag355.xml"/><Relationship Id="rId7" Type="http://schemas.openxmlformats.org/officeDocument/2006/relationships/image" Target="../media/image263.png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262.png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3" Type="http://schemas.openxmlformats.org/officeDocument/2006/relationships/tags" Target="../tags/tag358.xml"/><Relationship Id="rId7" Type="http://schemas.openxmlformats.org/officeDocument/2006/relationships/notesSlide" Target="../notesSlides/notesSlide88.xml"/><Relationship Id="rId12" Type="http://schemas.openxmlformats.org/officeDocument/2006/relationships/image" Target="../media/image269.png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8.png"/><Relationship Id="rId5" Type="http://schemas.openxmlformats.org/officeDocument/2006/relationships/tags" Target="../tags/tag360.xml"/><Relationship Id="rId10" Type="http://schemas.openxmlformats.org/officeDocument/2006/relationships/image" Target="../media/image267.png"/><Relationship Id="rId4" Type="http://schemas.openxmlformats.org/officeDocument/2006/relationships/tags" Target="../tags/tag359.xml"/><Relationship Id="rId9" Type="http://schemas.openxmlformats.org/officeDocument/2006/relationships/image" Target="../media/image2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4627-FB44-4200-9483-94B357400159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Probability Theory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Random Vectors and Conditional Expectation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r>
              <a:rPr lang="en-US" dirty="0"/>
              <a:t>(ME233 Class Notes pp. PR4-PR6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EX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8868A-6C8F-4BB8-8EE6-60042176B64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and Covariance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  <a:p>
            <a:pPr eaLnBrk="1" hangingPunct="1"/>
            <a:r>
              <a:rPr lang="en-US" b="1" i="1" dirty="0" smtClean="0"/>
              <a:t>Covariance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b="1" i="1" dirty="0" smtClean="0"/>
          </a:p>
        </p:txBody>
      </p:sp>
      <p:pic>
        <p:nvPicPr>
          <p:cNvPr id="6246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828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5850" y="3733800"/>
            <a:ext cx="69723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223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5562600"/>
            <a:ext cx="6629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4724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4914900" y="4381500"/>
            <a:ext cx="457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943600" y="4191000"/>
            <a:ext cx="12192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99F63-FD0F-4876-8454-45D7094B2A9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and Covariance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  <a:p>
            <a:pPr eaLnBrk="1" hangingPunct="1"/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 </a:t>
            </a:r>
            <a:r>
              <a:rPr lang="en-US" b="1" i="1" dirty="0" smtClean="0">
                <a:latin typeface="Arial" pitchFamily="34" charset="0"/>
              </a:rPr>
              <a:t>are uncorrelated</a:t>
            </a:r>
            <a:r>
              <a:rPr lang="en-US" i="1" dirty="0" smtClean="0">
                <a:latin typeface="Century Schoolbook" pitchFamily="18" charset="0"/>
              </a:rPr>
              <a:t>  </a:t>
            </a:r>
            <a:r>
              <a:rPr lang="en-US" dirty="0" smtClean="0">
                <a:latin typeface="Arial" pitchFamily="34" charset="0"/>
              </a:rPr>
              <a:t>if</a:t>
            </a:r>
            <a:r>
              <a:rPr lang="en-US" i="1" dirty="0" smtClean="0">
                <a:latin typeface="Century Schoolbook" pitchFamily="18" charset="0"/>
              </a:rPr>
              <a:t> 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b="1" i="1" dirty="0" smtClean="0"/>
          </a:p>
        </p:txBody>
      </p:sp>
      <p:pic>
        <p:nvPicPr>
          <p:cNvPr id="6349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447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5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2286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3258" name="Rectangle 10"/>
          <p:cNvSpPr>
            <a:spLocks noChangeArrowheads="1"/>
          </p:cNvSpPr>
          <p:nvPr/>
        </p:nvSpPr>
        <p:spPr bwMode="auto">
          <a:xfrm>
            <a:off x="990600" y="4800600"/>
            <a:ext cx="497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Helvetica"/>
              </a:rPr>
              <a:t> and </a:t>
            </a:r>
            <a:r>
              <a:rPr lang="en-US" sz="2800">
                <a:latin typeface="Century Schoolbook" pitchFamily="18" charset="0"/>
              </a:rPr>
              <a:t>Y </a:t>
            </a:r>
            <a:r>
              <a:rPr lang="en-US" sz="2800" b="1">
                <a:latin typeface="Arial" pitchFamily="34" charset="0"/>
              </a:rPr>
              <a:t>are orthogonal</a:t>
            </a:r>
            <a:r>
              <a:rPr lang="en-US" sz="2800">
                <a:latin typeface="Century Schoolbook" pitchFamily="18" charset="0"/>
              </a:rPr>
              <a:t>  </a:t>
            </a:r>
            <a:r>
              <a:rPr lang="en-US" sz="2800" i="0">
                <a:latin typeface="Arial" pitchFamily="34" charset="0"/>
              </a:rPr>
              <a:t>if</a:t>
            </a:r>
            <a:r>
              <a:rPr lang="en-US" sz="2800">
                <a:latin typeface="Century Schoolbook" pitchFamily="18" charset="0"/>
              </a:rPr>
              <a:t> </a:t>
            </a:r>
            <a:r>
              <a:rPr lang="en-US" sz="2800" i="0">
                <a:latin typeface="Helvetica"/>
              </a:rPr>
              <a:t>: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4953000" y="3378200"/>
            <a:ext cx="3586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their covariance is zero</a:t>
            </a:r>
          </a:p>
        </p:txBody>
      </p:sp>
      <p:pic>
        <p:nvPicPr>
          <p:cNvPr id="6932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7912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3262" name="Text Box 14"/>
          <p:cNvSpPr txBox="1">
            <a:spLocks noChangeArrowheads="1"/>
          </p:cNvSpPr>
          <p:nvPr/>
        </p:nvSpPr>
        <p:spPr bwMode="auto">
          <a:xfrm>
            <a:off x="5105400" y="5664200"/>
            <a:ext cx="360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their correlation is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/>
      <p:bldP spid="693259" grpId="0"/>
      <p:bldP spid="6932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379BA-0385-4220-8AFB-1844C286982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924800" cy="167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i="1" dirty="0" smtClean="0"/>
          </a:p>
          <a:p>
            <a:pPr eaLnBrk="1" hangingPunct="1"/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are uncorrelated if and only if</a:t>
            </a:r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6451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6775" y="1905000"/>
            <a:ext cx="7410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3200400"/>
            <a:ext cx="5181600" cy="383125"/>
          </a:xfrm>
          <a:prstGeom prst="rect">
            <a:avLst/>
          </a:prstGeom>
          <a:noFill/>
          <a:ln/>
          <a:effectLst/>
        </p:spPr>
      </p:pic>
      <p:pic>
        <p:nvPicPr>
          <p:cNvPr id="65332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3810000"/>
            <a:ext cx="655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23" name="AutoShape 11"/>
          <p:cNvSpPr>
            <a:spLocks/>
          </p:cNvSpPr>
          <p:nvPr/>
        </p:nvSpPr>
        <p:spPr bwMode="auto">
          <a:xfrm rot="5400000">
            <a:off x="5867400" y="39624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332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1200" y="4724400"/>
            <a:ext cx="5381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25" name="AutoShape 13"/>
          <p:cNvSpPr>
            <a:spLocks/>
          </p:cNvSpPr>
          <p:nvPr/>
        </p:nvSpPr>
        <p:spPr bwMode="auto">
          <a:xfrm rot="5400000">
            <a:off x="4648200" y="39624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332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0413" y="4725988"/>
            <a:ext cx="5381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905000" y="5029200"/>
            <a:ext cx="2944001" cy="345798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457200" y="2590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563880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therefore</a:t>
            </a:r>
            <a:endParaRPr lang="en-US" i="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05000" y="5715000"/>
            <a:ext cx="5304880" cy="34572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3" grpId="0" animBg="1"/>
      <p:bldP spid="653325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7C792-E878-4F7E-9742-3DF33FFD79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pitchFamily="34" charset="0"/>
              </a:rPr>
              <a:t>The </a:t>
            </a:r>
            <a:r>
              <a:rPr lang="en-US" b="1" i="1" smtClean="0">
                <a:latin typeface="Arial" pitchFamily="34" charset="0"/>
              </a:rPr>
              <a:t>variance </a:t>
            </a:r>
            <a:r>
              <a:rPr lang="en-US" smtClean="0">
                <a:latin typeface="Arial" pitchFamily="34" charset="0"/>
              </a:rPr>
              <a:t>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>
                <a:latin typeface="Arial" pitchFamily="34" charset="0"/>
              </a:rPr>
              <a:t> is:</a:t>
            </a:r>
          </a:p>
        </p:txBody>
      </p:sp>
      <p:pic>
        <p:nvPicPr>
          <p:cNvPr id="69633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5486400"/>
            <a:ext cx="22288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2514600"/>
            <a:ext cx="5181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3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3962400"/>
            <a:ext cx="4838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E0A38-47B3-4C62-AE3B-18134E1020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PDF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i="1" smtClean="0"/>
              <a:t>Marginal or unconditional</a:t>
            </a:r>
            <a:r>
              <a:rPr lang="en-US" smtClean="0"/>
              <a:t> PDFs:</a:t>
            </a:r>
          </a:p>
        </p:txBody>
      </p:sp>
      <p:pic>
        <p:nvPicPr>
          <p:cNvPr id="6656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143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69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8850" y="3429000"/>
            <a:ext cx="4686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694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5334000"/>
            <a:ext cx="4667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62785-1B45-4A63-9FF2-700176124F3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PDF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Expected value of </a:t>
            </a:r>
            <a:r>
              <a:rPr lang="en-US" i="1" smtClean="0">
                <a:latin typeface="Century Schoolbook" pitchFamily="18" charset="0"/>
              </a:rPr>
              <a:t>X</a:t>
            </a:r>
          </a:p>
        </p:txBody>
      </p:sp>
      <p:pic>
        <p:nvPicPr>
          <p:cNvPr id="6758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143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42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429000"/>
            <a:ext cx="518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581400"/>
            <a:ext cx="26320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428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5029200"/>
            <a:ext cx="3162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BE3AC-8C15-4578-8D51-83A1FD98B03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PDF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 </a:t>
            </a:r>
            <a:r>
              <a:rPr lang="en-US" b="1" i="1" smtClean="0"/>
              <a:t>Conditional </a:t>
            </a:r>
            <a:r>
              <a:rPr lang="en-US" smtClean="0"/>
              <a:t> PDF of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given an outcome of </a:t>
            </a:r>
            <a:r>
              <a:rPr lang="en-US" sz="3200" b="1" i="1" smtClean="0">
                <a:latin typeface="Century Schoolbook" pitchFamily="18" charset="0"/>
              </a:rPr>
              <a:t>Y = y</a:t>
            </a:r>
            <a:r>
              <a:rPr lang="en-US" sz="3200" b="1" i="1" baseline="-25000" smtClean="0">
                <a:latin typeface="Century Schoolbook" pitchFamily="18" charset="0"/>
              </a:rPr>
              <a:t>1</a:t>
            </a:r>
            <a:r>
              <a:rPr lang="en-US" smtClean="0"/>
              <a:t> :</a:t>
            </a:r>
          </a:p>
        </p:txBody>
      </p:sp>
      <p:pic>
        <p:nvPicPr>
          <p:cNvPr id="6861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206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82775" y="3429000"/>
            <a:ext cx="53514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 bwMode="auto">
          <a:xfrm rot="5400000">
            <a:off x="2743200" y="3429000"/>
            <a:ext cx="533400" cy="2514600"/>
          </a:xfrm>
          <a:prstGeom prst="rightBrace">
            <a:avLst>
              <a:gd name="adj1" fmla="val 4840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5105400"/>
            <a:ext cx="1722403" cy="6434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CA1019-3E08-474E-956B-6DE506C948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PDF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 </a:t>
            </a:r>
            <a:r>
              <a:rPr lang="en-US" b="1" i="1" smtClean="0"/>
              <a:t>Conditional </a:t>
            </a:r>
            <a:r>
              <a:rPr lang="en-US" smtClean="0"/>
              <a:t> PDF of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given an outcome of </a:t>
            </a:r>
            <a:r>
              <a:rPr lang="en-US" sz="3200" b="1" i="1" smtClean="0">
                <a:latin typeface="Century Schoolbook" pitchFamily="18" charset="0"/>
              </a:rPr>
              <a:t>X = x</a:t>
            </a:r>
            <a:r>
              <a:rPr lang="en-US" sz="3200" b="1" i="1" baseline="-25000" smtClean="0">
                <a:latin typeface="Century Schoolbook" pitchFamily="18" charset="0"/>
              </a:rPr>
              <a:t>1</a:t>
            </a:r>
            <a:r>
              <a:rPr lang="en-US" smtClean="0"/>
              <a:t> :</a:t>
            </a:r>
          </a:p>
        </p:txBody>
      </p:sp>
      <p:pic>
        <p:nvPicPr>
          <p:cNvPr id="7066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71700" y="3962400"/>
            <a:ext cx="477678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36139-6887-4573-8C20-5BDD9567C23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PDF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i="1" smtClean="0"/>
              <a:t>Bayes’ rule</a:t>
            </a:r>
            <a:r>
              <a:rPr lang="en-US" smtClean="0"/>
              <a:t>:</a:t>
            </a:r>
          </a:p>
        </p:txBody>
      </p:sp>
      <p:pic>
        <p:nvPicPr>
          <p:cNvPr id="7168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685800" y="3124200"/>
            <a:ext cx="731520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68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810000"/>
            <a:ext cx="57340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30DE9-34F4-4A40-9FB4-84142E7CCA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Expectation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Conditional  Expectation of</a:t>
            </a:r>
            <a:r>
              <a:rPr lang="en-US" b="1" i="1" smtClean="0"/>
              <a:t>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given an outcome of </a:t>
            </a:r>
            <a:r>
              <a:rPr lang="en-US" sz="3200" b="1" i="1" smtClean="0">
                <a:latin typeface="Century Schoolbook" pitchFamily="18" charset="0"/>
              </a:rPr>
              <a:t>Y = y</a:t>
            </a:r>
            <a:r>
              <a:rPr lang="en-US" sz="3200" b="1" i="1" baseline="-25000" smtClean="0">
                <a:latin typeface="Century Schoolbook" pitchFamily="18" charset="0"/>
              </a:rPr>
              <a:t>1</a:t>
            </a:r>
            <a:r>
              <a:rPr lang="en-US" smtClean="0"/>
              <a:t> : </a:t>
            </a:r>
          </a:p>
        </p:txBody>
      </p:sp>
      <p:pic>
        <p:nvPicPr>
          <p:cNvPr id="7270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657600"/>
            <a:ext cx="4368180" cy="49351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82677" y="4794250"/>
            <a:ext cx="3528045" cy="74903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400" y="5943600"/>
            <a:ext cx="932498" cy="383971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2552700" y="3695700"/>
            <a:ext cx="381000" cy="1371600"/>
          </a:xfrm>
          <a:prstGeom prst="rightBrace">
            <a:avLst>
              <a:gd name="adj1" fmla="val 4840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2057400" y="5181600"/>
            <a:ext cx="11430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EF0-609F-4D9A-ADE2-05DBA4716D50}" type="slidenum">
              <a:rPr lang="en-US"/>
              <a:pPr/>
              <a:t>2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random variables</a:t>
            </a:r>
          </a:p>
          <a:p>
            <a:endParaRPr lang="en-US" dirty="0" smtClean="0"/>
          </a:p>
          <a:p>
            <a:r>
              <a:rPr lang="en-US" dirty="0" smtClean="0"/>
              <a:t>Random vectors</a:t>
            </a:r>
            <a:endParaRPr lang="en-US" dirty="0"/>
          </a:p>
          <a:p>
            <a:pPr lvl="1"/>
            <a:r>
              <a:rPr lang="en-US" dirty="0"/>
              <a:t>Correlation and covariance</a:t>
            </a:r>
          </a:p>
          <a:p>
            <a:pPr lvl="1"/>
            <a:endParaRPr lang="en-US" dirty="0"/>
          </a:p>
          <a:p>
            <a:r>
              <a:rPr lang="en-US" dirty="0"/>
              <a:t>Gaussian random variables</a:t>
            </a:r>
          </a:p>
          <a:p>
            <a:endParaRPr lang="en-US" dirty="0"/>
          </a:p>
          <a:p>
            <a:r>
              <a:rPr lang="en-US" dirty="0"/>
              <a:t>PDFs of Gaussian random vectors</a:t>
            </a:r>
          </a:p>
          <a:p>
            <a:endParaRPr lang="en-US" dirty="0"/>
          </a:p>
          <a:p>
            <a:r>
              <a:rPr lang="en-US" dirty="0"/>
              <a:t>Conditional expectation of Gaussian random vectors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F5945-FEC4-4BD5-92E0-4277B1CE3B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Variance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Y</a:t>
            </a:r>
            <a:r>
              <a:rPr lang="en-US" smtClean="0"/>
              <a:t> have a joint PDF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3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Conditional  variance</a:t>
            </a:r>
            <a:r>
              <a:rPr lang="en-US" b="1" i="1" smtClean="0"/>
              <a:t> </a:t>
            </a:r>
            <a:r>
              <a:rPr lang="en-US" smtClean="0"/>
              <a:t>of</a:t>
            </a:r>
            <a:r>
              <a:rPr lang="en-US" b="1" i="1" smtClean="0"/>
              <a:t> </a:t>
            </a:r>
            <a:r>
              <a:rPr lang="en-US" sz="3200" b="1" i="1" smtClean="0">
                <a:latin typeface="Century Schoolbook" pitchFamily="18" charset="0"/>
              </a:rPr>
              <a:t>X</a:t>
            </a:r>
            <a:r>
              <a:rPr lang="en-US" smtClean="0"/>
              <a:t> given an outcome of </a:t>
            </a:r>
            <a:r>
              <a:rPr lang="en-US" sz="3200" b="1" i="1" smtClean="0">
                <a:latin typeface="Century Schoolbook" pitchFamily="18" charset="0"/>
              </a:rPr>
              <a:t>Y = y</a:t>
            </a:r>
            <a:r>
              <a:rPr lang="en-US" sz="3200" b="1" i="1" baseline="-25000" smtClean="0">
                <a:latin typeface="Century Schoolbook" pitchFamily="18" charset="0"/>
              </a:rPr>
              <a:t>1</a:t>
            </a:r>
            <a:r>
              <a:rPr lang="en-US" smtClean="0"/>
              <a:t> 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96745" y="3421062"/>
            <a:ext cx="3551695" cy="680084"/>
          </a:xfrm>
          <a:prstGeom prst="rect">
            <a:avLst/>
          </a:prstGeom>
          <a:noFill/>
          <a:ln/>
          <a:effectLst/>
        </p:spPr>
      </p:pic>
      <p:pic>
        <p:nvPicPr>
          <p:cNvPr id="65537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8100" y="4572000"/>
            <a:ext cx="482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0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24113" y="5861050"/>
            <a:ext cx="54657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7ED56-1A82-4243-934F-02DED3C9A2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independent. Then: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475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209800"/>
            <a:ext cx="441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352800"/>
            <a:ext cx="3371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495800"/>
            <a:ext cx="3314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dirty="0" smtClean="0"/>
              <a:t> are independent random variables, then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dirty="0" smtClean="0"/>
              <a:t> are uncorrelated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99838" y="2895600"/>
            <a:ext cx="5431091" cy="40266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1" y="3733800"/>
            <a:ext cx="4571999" cy="40267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76400" y="4724400"/>
            <a:ext cx="658370" cy="274320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934200" y="3733800"/>
            <a:ext cx="206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Helvetica"/>
              </a:rPr>
              <a:t>(independence)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8382000" y="4648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715000"/>
            <a:ext cx="766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converse statement is NOT true in general</a:t>
            </a:r>
            <a:endParaRPr lang="en-US" sz="28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Bilateral Laplace and Fourier Transforms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Laplace transform: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Inverse Laplace transform: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1066800"/>
            <a:ext cx="1874581" cy="360146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2819400"/>
            <a:ext cx="4109317" cy="77596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400" y="2971800"/>
            <a:ext cx="871397" cy="3033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0200" y="4648200"/>
            <a:ext cx="5188702" cy="92821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3600" y="1905000"/>
            <a:ext cx="2802788" cy="397640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304800" y="5943600"/>
            <a:ext cx="5843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for some real </a:t>
            </a:r>
            <a:r>
              <a:rPr lang="el-GR" sz="2000" i="0" kern="0" dirty="0" smtClean="0">
                <a:solidFill>
                  <a:srgbClr val="000000"/>
                </a:solidFill>
                <a:latin typeface="Bookman Old Style"/>
              </a:rPr>
              <a:t>γ</a:t>
            </a:r>
            <a:r>
              <a:rPr lang="en-US" sz="2000" i="0" kern="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so that contour path of integration 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is in the region of convergence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Bilateral Laplace and Fourier Transforms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Fourier transform: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Inverse Fourier transform: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1066800"/>
            <a:ext cx="1874581" cy="36014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792068" y="1905000"/>
            <a:ext cx="3105850" cy="39775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315200" y="3048000"/>
            <a:ext cx="1099098" cy="2841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0200" y="2819400"/>
            <a:ext cx="4582370" cy="77603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5257800"/>
            <a:ext cx="4828540" cy="832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Generating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886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Fourier transform of the PDF of a random variable </a:t>
            </a:r>
            <a:r>
              <a:rPr lang="en-US" b="1" i="1" dirty="0" smtClean="0">
                <a:latin typeface="Century Schoolbook" pitchFamily="18" charset="0"/>
              </a:rPr>
              <a:t>X</a:t>
            </a:r>
            <a:r>
              <a:rPr lang="en-US" sz="2400" i="1" dirty="0" smtClean="0">
                <a:latin typeface="Century Schoolbook" pitchFamily="18" charset="0"/>
              </a:rPr>
              <a:t> </a:t>
            </a:r>
            <a:r>
              <a:rPr lang="en-US" sz="2400" dirty="0" smtClean="0"/>
              <a:t>is also called the </a:t>
            </a:r>
            <a:r>
              <a:rPr lang="en-US" sz="2400" i="1" u="sng" dirty="0" smtClean="0"/>
              <a:t>moment generating function </a:t>
            </a:r>
            <a:r>
              <a:rPr lang="en-US" sz="2400" dirty="0" smtClean="0"/>
              <a:t> or </a:t>
            </a:r>
            <a:r>
              <a:rPr lang="en-US" sz="2400" u="sng" dirty="0" smtClean="0"/>
              <a:t>characteristic function</a:t>
            </a:r>
          </a:p>
          <a:p>
            <a:pPr>
              <a:buNone/>
            </a:pPr>
            <a:endParaRPr lang="en-US" sz="1600" u="sng" dirty="0" smtClean="0"/>
          </a:p>
          <a:p>
            <a:pPr>
              <a:buNone/>
            </a:pPr>
            <a:r>
              <a:rPr lang="en-US" sz="2400" dirty="0" smtClean="0"/>
              <a:t>Notice that, given the  PDF </a:t>
            </a:r>
            <a:r>
              <a:rPr lang="en-US" sz="3200" b="1" i="1" dirty="0" err="1" smtClean="0">
                <a:latin typeface="Century Schoolbook" pitchFamily="18" charset="0"/>
              </a:rPr>
              <a:t>p</a:t>
            </a:r>
            <a:r>
              <a:rPr lang="en-US" sz="3200" b="1" i="1" baseline="-25000" dirty="0" err="1" smtClean="0">
                <a:latin typeface="Century Schoolbook" pitchFamily="18" charset="0"/>
              </a:rPr>
              <a:t>X</a:t>
            </a:r>
            <a:r>
              <a:rPr lang="en-US" sz="3200" b="1" i="1" dirty="0" smtClean="0">
                <a:latin typeface="Century Schoolbook" pitchFamily="18" charset="0"/>
              </a:rPr>
              <a:t>(x) </a:t>
            </a:r>
            <a:endParaRPr lang="en-US" sz="2400" b="1" i="1" dirty="0" smtClean="0">
              <a:latin typeface="Century Schoolbook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505200"/>
            <a:ext cx="7321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600" y="4572000"/>
            <a:ext cx="2002727" cy="552227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304800" y="5638800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it can be shown that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143923" cy="535602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381000" y="6172200"/>
            <a:ext cx="8807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where </a:t>
            </a:r>
            <a:r>
              <a:rPr lang="en-US" i="0" kern="0" baseline="30000" dirty="0" smtClean="0">
                <a:solidFill>
                  <a:srgbClr val="000000"/>
                </a:solidFill>
                <a:latin typeface="Helvetica"/>
              </a:rPr>
              <a:t>[n]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indicates the nth derivative w/r </a:t>
            </a:r>
            <a:r>
              <a:rPr lang="el-GR" i="0" kern="0" dirty="0" smtClean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(see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Poolla’s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notes) 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D6DD77-B9AE-4936-B12F-EBF5C3898AF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Normal distributions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</a:t>
            </a:r>
            <a:r>
              <a:rPr lang="en-US" i="1" u="sng" dirty="0" smtClean="0"/>
              <a:t>moment generating function </a:t>
            </a:r>
            <a:r>
              <a:rPr lang="en-US" dirty="0" smtClean="0"/>
              <a:t>of a zero-mean normal distribution is also normal.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4589" y="2743200"/>
            <a:ext cx="4695983" cy="91474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0" y="5715000"/>
            <a:ext cx="2538006" cy="914717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86216" y="4648200"/>
            <a:ext cx="7425517" cy="707636"/>
          </a:xfrm>
          <a:prstGeom prst="rect">
            <a:avLst/>
          </a:prstGeom>
          <a:noFill/>
          <a:ln/>
          <a:effectLst/>
        </p:spPr>
      </p:pic>
      <p:grpSp>
        <p:nvGrpSpPr>
          <p:cNvPr id="37" name="Group 36"/>
          <p:cNvGrpSpPr/>
          <p:nvPr/>
        </p:nvGrpSpPr>
        <p:grpSpPr>
          <a:xfrm>
            <a:off x="5791200" y="2057400"/>
            <a:ext cx="2971800" cy="2209800"/>
            <a:chOff x="2286000" y="1600200"/>
            <a:chExt cx="4724400" cy="3733800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32655" y="1600200"/>
              <a:ext cx="4477745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4847422" y="2042101"/>
              <a:ext cx="0" cy="2840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3139807" y="3620319"/>
              <a:ext cx="2333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3082887" y="2042101"/>
              <a:ext cx="1764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" name="Picture 41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4762184" y="5009150"/>
              <a:ext cx="156246" cy="2134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506655" y="5009150"/>
              <a:ext cx="237359" cy="1519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856206" y="5009150"/>
              <a:ext cx="348338" cy="13943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22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342920" y="1789586"/>
              <a:ext cx="668816" cy="5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286000" y="3367804"/>
              <a:ext cx="649842" cy="514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5530468" y="3620319"/>
              <a:ext cx="0" cy="1325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4164376" y="3620319"/>
              <a:ext cx="0" cy="1325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14998-B242-4A1F-8E2E-00A9F6A61D3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838200" y="426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Arial" pitchFamily="34" charset="0"/>
              </a:rPr>
              <a:t>The moment generating functions of </a:t>
            </a:r>
            <a:r>
              <a:rPr lang="en-US" dirty="0">
                <a:latin typeface="Century Schoolbook" pitchFamily="18" charset="0"/>
              </a:rPr>
              <a:t>X</a:t>
            </a:r>
            <a:r>
              <a:rPr lang="en-US" i="0" dirty="0">
                <a:latin typeface="Helvetica"/>
              </a:rPr>
              <a:t>  is</a:t>
            </a:r>
            <a:r>
              <a:rPr lang="en-US" i="0" dirty="0">
                <a:latin typeface="Arial" pitchFamily="34" charset="0"/>
              </a:rPr>
              <a:t>: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Moment generating functions of Normal PDFs</a:t>
            </a: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Let,</a:t>
            </a:r>
          </a:p>
        </p:txBody>
      </p:sp>
      <p:pic>
        <p:nvPicPr>
          <p:cNvPr id="7783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1447800"/>
            <a:ext cx="2878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6624" y="5070749"/>
            <a:ext cx="8296285" cy="1034657"/>
          </a:xfrm>
          <a:prstGeom prst="rect">
            <a:avLst/>
          </a:prstGeom>
          <a:noFill/>
          <a:ln/>
          <a:effectLst/>
        </p:spPr>
      </p:pic>
      <p:sp>
        <p:nvSpPr>
          <p:cNvPr id="77832" name="Rectangle 25"/>
          <p:cNvSpPr>
            <a:spLocks noChangeArrowheads="1"/>
          </p:cNvSpPr>
          <p:nvPr/>
        </p:nvSpPr>
        <p:spPr bwMode="auto">
          <a:xfrm>
            <a:off x="685800" y="2133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/>
              </a:rPr>
              <a:t>i.e.,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54655" y="2743200"/>
            <a:ext cx="5455754" cy="914644"/>
          </a:xfrm>
          <a:prstGeom prst="rect">
            <a:avLst/>
          </a:prstGeom>
          <a:noFill/>
          <a:ln/>
          <a:effectLst/>
        </p:spPr>
      </p:pic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629400" y="1143000"/>
            <a:ext cx="2286000" cy="1676400"/>
            <a:chOff x="1776" y="960"/>
            <a:chExt cx="3984" cy="2839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984" y="960"/>
              <a:ext cx="3776" cy="2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1776" y="1104"/>
              <a:ext cx="3232" cy="2640"/>
              <a:chOff x="1776" y="1104"/>
              <a:chExt cx="3232" cy="264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3936" y="1296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2448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4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744" y="3552"/>
                <a:ext cx="3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8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176" y="3552"/>
                <a:ext cx="83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9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880" y="3552"/>
                <a:ext cx="73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22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24" y="1104"/>
                <a:ext cx="56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4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776" y="2304"/>
                <a:ext cx="548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94778-F359-49D3-B4E2-C52D202F5E4D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78851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4648200"/>
            <a:ext cx="6134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 of independent random variables</a:t>
            </a:r>
          </a:p>
        </p:txBody>
      </p:sp>
      <p:sp>
        <p:nvSpPr>
          <p:cNvPr id="788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two </a:t>
            </a:r>
            <a:r>
              <a:rPr lang="en-US" b="1" i="1" u="sng" dirty="0" smtClean="0"/>
              <a:t>independent</a:t>
            </a:r>
            <a:r>
              <a:rPr lang="en-US" dirty="0" smtClean="0"/>
              <a:t> random variables with PDFs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Define</a:t>
            </a:r>
          </a:p>
        </p:txBody>
      </p:sp>
      <p:pic>
        <p:nvPicPr>
          <p:cNvPr id="7885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2971800"/>
            <a:ext cx="2082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6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1371600"/>
            <a:ext cx="1047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7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1371600"/>
            <a:ext cx="1009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6324600" y="6019800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(convolution)</a:t>
            </a:r>
          </a:p>
        </p:txBody>
      </p:sp>
      <p:sp>
        <p:nvSpPr>
          <p:cNvPr id="78861" name="Rectangle 12"/>
          <p:cNvSpPr>
            <a:spLocks noChangeArrowheads="1"/>
          </p:cNvSpPr>
          <p:nvPr/>
        </p:nvSpPr>
        <p:spPr bwMode="auto">
          <a:xfrm>
            <a:off x="457200" y="3657600"/>
            <a:ext cx="2255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/>
              </a:rPr>
              <a:t>then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99C16-5559-47BE-A09E-9CEC58658B11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7987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76600"/>
            <a:ext cx="8572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</a:t>
            </a: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Assume </a:t>
            </a:r>
            <a:r>
              <a:rPr lang="en-US" sz="2400" i="1" smtClean="0">
                <a:latin typeface="Century Schoolbook" pitchFamily="18" charset="0"/>
              </a:rPr>
              <a:t>X</a:t>
            </a:r>
            <a:r>
              <a:rPr lang="en-US" sz="2400" smtClean="0"/>
              <a:t> and </a:t>
            </a:r>
            <a:r>
              <a:rPr lang="en-US" sz="2400" i="1" smtClean="0">
                <a:latin typeface="Century Schoolbook" pitchFamily="18" charset="0"/>
              </a:rPr>
              <a:t>Y</a:t>
            </a:r>
            <a:r>
              <a:rPr lang="en-US" sz="2400" smtClean="0"/>
              <a:t> are two </a:t>
            </a:r>
            <a:r>
              <a:rPr lang="en-US" sz="2400" b="1" i="1" smtClean="0"/>
              <a:t>independent</a:t>
            </a:r>
            <a:r>
              <a:rPr lang="en-US" sz="2400" smtClean="0"/>
              <a:t> random variables and  define</a:t>
            </a:r>
          </a:p>
        </p:txBody>
      </p:sp>
      <p:pic>
        <p:nvPicPr>
          <p:cNvPr id="7987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828800"/>
            <a:ext cx="2082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609600" y="22860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Let us now calculate the moment generating function of </a:t>
            </a:r>
            <a:r>
              <a:rPr lang="en-US">
                <a:latin typeface="Century Schoolbook" pitchFamily="18" charset="0"/>
              </a:rPr>
              <a:t>Z:</a:t>
            </a:r>
          </a:p>
        </p:txBody>
      </p:sp>
      <p:sp>
        <p:nvSpPr>
          <p:cNvPr id="79880" name="Rectangle 17"/>
          <p:cNvSpPr>
            <a:spLocks noChangeArrowheads="1"/>
          </p:cNvSpPr>
          <p:nvPr/>
        </p:nvSpPr>
        <p:spPr bwMode="auto">
          <a:xfrm>
            <a:off x="6400800" y="5257800"/>
            <a:ext cx="206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Helvetica"/>
              </a:rPr>
              <a:t>(independence)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1F2248-2703-4BD8-AEF7-F9AE3E381C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sz="3200" b="1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sz="3200" b="1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Their joint cumulative distribution function (CDF) is given by</a:t>
            </a:r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71230" y="4267200"/>
            <a:ext cx="7801540" cy="633452"/>
          </a:xfrm>
          <a:prstGeom prst="rect">
            <a:avLst/>
          </a:prstGeom>
          <a:noFill/>
          <a:ln/>
          <a:effectLst/>
        </p:spPr>
      </p:pic>
      <p:sp>
        <p:nvSpPr>
          <p:cNvPr id="7" name="Right Brace 6"/>
          <p:cNvSpPr/>
          <p:nvPr/>
        </p:nvSpPr>
        <p:spPr bwMode="auto">
          <a:xfrm rot="5400000">
            <a:off x="6134100" y="2857500"/>
            <a:ext cx="533400" cy="4572000"/>
          </a:xfrm>
          <a:prstGeom prst="rightBrace">
            <a:avLst>
              <a:gd name="adj1" fmla="val 7067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648200" y="5562600"/>
            <a:ext cx="3540585" cy="3627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99C16-5559-47BE-A09E-9CEC58658B11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09800" y="1828800"/>
            <a:ext cx="4552577" cy="437770"/>
          </a:xfrm>
          <a:prstGeom prst="rect">
            <a:avLst/>
          </a:prstGeom>
          <a:noFill/>
          <a:ln/>
          <a:effectLst/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</a:t>
            </a: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Since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457200" y="30480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/>
              </a:rPr>
              <a:t>Applying the inverse Fourier transform,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0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67200"/>
            <a:ext cx="6134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E80-425F-4794-87C5-563EA28EB689}" type="slidenum">
              <a:rPr lang="en-US"/>
              <a:pPr/>
              <a:t>31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Vectors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2895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Let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sz="3200" b="1" i="1" baseline="-25000" dirty="0">
                <a:latin typeface="Century Schoolbook" pitchFamily="18" charset="0"/>
              </a:rPr>
              <a:t>1</a:t>
            </a:r>
            <a:r>
              <a:rPr lang="en-US" dirty="0"/>
              <a:t> and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sz="3200" b="1" i="1" baseline="-25000" dirty="0">
                <a:latin typeface="Century Schoolbook" pitchFamily="18" charset="0"/>
              </a:rPr>
              <a:t>2</a:t>
            </a:r>
            <a:r>
              <a:rPr lang="en-US" dirty="0"/>
              <a:t> </a:t>
            </a:r>
            <a:r>
              <a:rPr lang="en-US" dirty="0" smtClean="0"/>
              <a:t> be </a:t>
            </a:r>
            <a:r>
              <a:rPr lang="en-US" dirty="0"/>
              <a:t>continuous random variables.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Recall that: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Their </a:t>
            </a:r>
            <a:r>
              <a:rPr lang="en-US" dirty="0"/>
              <a:t>joint </a:t>
            </a:r>
            <a:r>
              <a:rPr lang="en-US" dirty="0" smtClean="0"/>
              <a:t>CDF is </a:t>
            </a:r>
            <a:r>
              <a:rPr lang="en-US" dirty="0"/>
              <a:t>given by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47700" y="44196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Their joint </a:t>
            </a:r>
            <a:r>
              <a:rPr lang="en-US" sz="2800" i="0" dirty="0" smtClean="0">
                <a:latin typeface="Helvetica" pitchFamily="34" charset="0"/>
              </a:rPr>
              <a:t>PDF </a:t>
            </a:r>
            <a:r>
              <a:rPr lang="en-US" sz="2800" i="0" dirty="0">
                <a:latin typeface="Helvetica" pitchFamily="34" charset="0"/>
              </a:rPr>
              <a:t>is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68712" y="3581400"/>
            <a:ext cx="7585937" cy="561183"/>
          </a:xfrm>
          <a:prstGeom prst="rect">
            <a:avLst/>
          </a:prstGeom>
          <a:noFill/>
          <a:ln/>
          <a:effectLst/>
        </p:spPr>
      </p:pic>
      <p:pic>
        <p:nvPicPr>
          <p:cNvPr id="68506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4300" y="5181600"/>
            <a:ext cx="6364288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497A-19D6-49E7-8CF4-7B71706E5861}" type="slidenum">
              <a:rPr lang="en-US"/>
              <a:pPr/>
              <a:t>32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871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0668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71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2286000"/>
            <a:ext cx="25447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17" name="Rectangle 13"/>
          <p:cNvSpPr>
            <a:spLocks noChangeArrowheads="1"/>
          </p:cNvSpPr>
          <p:nvPr/>
        </p:nvSpPr>
        <p:spPr bwMode="auto">
          <a:xfrm>
            <a:off x="6477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 </a:t>
            </a:r>
            <a:r>
              <a:rPr lang="en-US" sz="2800" i="0" dirty="0" smtClean="0">
                <a:latin typeface="Helvetica" pitchFamily="34" charset="0"/>
              </a:rPr>
              <a:t>CDF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95609" y="4876800"/>
            <a:ext cx="5581281" cy="437771"/>
          </a:xfrm>
          <a:prstGeom prst="rect">
            <a:avLst/>
          </a:prstGeom>
          <a:noFill/>
          <a:ln/>
          <a:effectLst/>
        </p:spPr>
      </p:pic>
      <p:pic>
        <p:nvPicPr>
          <p:cNvPr id="68712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4475" y="5902325"/>
            <a:ext cx="2686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23" name="Rectangle 19"/>
          <p:cNvSpPr>
            <a:spLocks noChangeArrowheads="1"/>
          </p:cNvSpPr>
          <p:nvPr/>
        </p:nvSpPr>
        <p:spPr bwMode="auto">
          <a:xfrm>
            <a:off x="625475" y="2362200"/>
            <a:ext cx="394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(and the dummy vector)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7" grpId="0"/>
      <p:bldP spid="687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5A-EFBF-4004-9BF9-C41BDD9D99B5}" type="slidenum">
              <a:rPr lang="en-US"/>
              <a:pPr/>
              <a:t>33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891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0668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915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2286000"/>
            <a:ext cx="25447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6477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625475" y="2362200"/>
            <a:ext cx="394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(and the dummy vector)</a:t>
            </a:r>
          </a:p>
        </p:txBody>
      </p:sp>
      <p:pic>
        <p:nvPicPr>
          <p:cNvPr id="689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4495800"/>
            <a:ext cx="3257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9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08300" y="5940425"/>
            <a:ext cx="2667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855-958D-4C13-9ABB-08616F472257}" type="slidenum">
              <a:rPr lang="en-US"/>
              <a:pPr/>
              <a:t>34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912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9144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647700" y="1905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Mean:</a:t>
            </a:r>
          </a:p>
        </p:txBody>
      </p:sp>
      <p:pic>
        <p:nvPicPr>
          <p:cNvPr id="69120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2590800"/>
            <a:ext cx="4648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12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724400"/>
            <a:ext cx="5029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6123-5517-4CCA-9979-5EB9C0C73072}" type="slidenum">
              <a:rPr lang="en-US"/>
              <a:pPr/>
              <a:t>35</a:t>
            </a:fld>
            <a:endParaRPr lang="en-US"/>
          </a:p>
        </p:txBody>
      </p:sp>
      <p:pic>
        <p:nvPicPr>
          <p:cNvPr id="69020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1625" y="2498725"/>
            <a:ext cx="41449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9018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0" y="9144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647700" y="1905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Mean:</a:t>
            </a:r>
          </a:p>
        </p:txBody>
      </p:sp>
      <p:pic>
        <p:nvPicPr>
          <p:cNvPr id="69019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2743200"/>
            <a:ext cx="2971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019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4572000"/>
            <a:ext cx="4629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0199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62400" y="5791200"/>
            <a:ext cx="4610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200" name="Line 24"/>
          <p:cNvSpPr>
            <a:spLocks noChangeShapeType="1"/>
          </p:cNvSpPr>
          <p:nvPr/>
        </p:nvSpPr>
        <p:spPr bwMode="auto">
          <a:xfrm flipH="1">
            <a:off x="990600" y="2971800"/>
            <a:ext cx="518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0201" name="Line 25"/>
          <p:cNvSpPr>
            <a:spLocks noChangeShapeType="1"/>
          </p:cNvSpPr>
          <p:nvPr/>
        </p:nvSpPr>
        <p:spPr bwMode="auto">
          <a:xfrm flipH="1">
            <a:off x="4343400" y="3962400"/>
            <a:ext cx="2133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0206" name="Text Box 30"/>
          <p:cNvSpPr txBox="1">
            <a:spLocks noChangeArrowheads="1"/>
          </p:cNvSpPr>
          <p:nvPr/>
        </p:nvSpPr>
        <p:spPr bwMode="auto">
          <a:xfrm>
            <a:off x="441325" y="5602288"/>
            <a:ext cx="143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Marginal</a:t>
            </a:r>
          </a:p>
          <a:p>
            <a:r>
              <a:rPr lang="en-US" b="1" dirty="0">
                <a:latin typeface="Arial" charset="0"/>
              </a:rPr>
              <a:t>PDFs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200" grpId="0" animBg="1"/>
      <p:bldP spid="690201" grpId="0" animBg="1"/>
      <p:bldP spid="6902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1BC9-2C8F-4AE7-80D8-640FF22BEE10}" type="slidenum">
              <a:rPr lang="en-US"/>
              <a:pPr/>
              <a:t>36</a:t>
            </a:fld>
            <a:endParaRPr 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Correlation</a:t>
            </a:r>
          </a:p>
        </p:txBody>
      </p:sp>
      <p:pic>
        <p:nvPicPr>
          <p:cNvPr id="653333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2590800"/>
            <a:ext cx="481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3335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1371600"/>
            <a:ext cx="4953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3337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7950" y="4267200"/>
            <a:ext cx="3848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050-94FC-468F-A731-70C7731CE8A1}" type="slidenum">
              <a:rPr lang="en-US"/>
              <a:pPr/>
              <a:t>37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Covariance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131924" y="2514600"/>
            <a:ext cx="6480350" cy="853551"/>
          </a:xfrm>
          <a:prstGeom prst="rect">
            <a:avLst/>
          </a:prstGeom>
          <a:noFill/>
          <a:ln/>
          <a:effectLst/>
        </p:spPr>
      </p:pic>
      <p:pic>
        <p:nvPicPr>
          <p:cNvPr id="6932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0650" y="4419600"/>
            <a:ext cx="3810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325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650" y="1289050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0C51-52DE-4962-B551-F10E396D2F89}" type="slidenum">
              <a:rPr lang="en-US"/>
              <a:pPr/>
              <a:t>38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Covariance</a:t>
            </a: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2819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r>
              <a:rPr lang="en-US" dirty="0" smtClean="0"/>
              <a:t>Define </a:t>
            </a:r>
            <a:r>
              <a:rPr lang="en-US" dirty="0"/>
              <a:t>any deterministic vector                </a:t>
            </a:r>
          </a:p>
          <a:p>
            <a:pPr>
              <a:lnSpc>
                <a:spcPct val="30000"/>
              </a:lnSpc>
            </a:pPr>
            <a:endParaRPr lang="en-US" dirty="0"/>
          </a:p>
          <a:p>
            <a:pPr>
              <a:lnSpc>
                <a:spcPct val="10000"/>
              </a:lnSpc>
            </a:pPr>
            <a:endParaRPr lang="en-US" dirty="0"/>
          </a:p>
          <a:p>
            <a:r>
              <a:rPr lang="en-US" dirty="0"/>
              <a:t>                                is a scalar random variable.</a:t>
            </a:r>
          </a:p>
        </p:txBody>
      </p:sp>
      <p:pic>
        <p:nvPicPr>
          <p:cNvPr id="6543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671888"/>
            <a:ext cx="27606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435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4419600"/>
            <a:ext cx="7810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4360" name="AutoShape 24"/>
          <p:cNvSpPr>
            <a:spLocks/>
          </p:cNvSpPr>
          <p:nvPr/>
        </p:nvSpPr>
        <p:spPr bwMode="auto">
          <a:xfrm rot="5400000">
            <a:off x="6667500" y="39243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436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10388" y="5384800"/>
            <a:ext cx="2778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4363" name="AutoShape 27"/>
          <p:cNvSpPr>
            <a:spLocks/>
          </p:cNvSpPr>
          <p:nvPr/>
        </p:nvSpPr>
        <p:spPr bwMode="auto">
          <a:xfrm rot="5400000">
            <a:off x="4362450" y="3981450"/>
            <a:ext cx="381000" cy="2171700"/>
          </a:xfrm>
          <a:prstGeom prst="rightBrace">
            <a:avLst>
              <a:gd name="adj1" fmla="val 4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4364" name="Picture 2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33888" y="5384800"/>
            <a:ext cx="2778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867400" y="2743200"/>
            <a:ext cx="2945952" cy="4913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00751" y="1295400"/>
            <a:ext cx="3314706" cy="55207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133600" y="5870575"/>
            <a:ext cx="2666625" cy="494921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2209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8534400" y="62484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60" grpId="0" animBg="1"/>
      <p:bldP spid="654363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79BC-44F1-47CD-9F15-2A76DE07556E}" type="slidenum">
              <a:rPr lang="en-US"/>
              <a:pPr/>
              <a:t>39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be a random </a:t>
            </a:r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vector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1143000"/>
            <a:ext cx="401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be a random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pic>
        <p:nvPicPr>
          <p:cNvPr id="6942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2230438"/>
            <a:ext cx="2824163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8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30850" y="2060575"/>
            <a:ext cx="2857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4285" name="Rectangle 13"/>
          <p:cNvSpPr>
            <a:spLocks noChangeArrowheads="1"/>
          </p:cNvSpPr>
          <p:nvPr/>
        </p:nvSpPr>
        <p:spPr bwMode="auto">
          <a:xfrm>
            <a:off x="647700" y="3733800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sp>
        <p:nvSpPr>
          <p:cNvPr id="694286" name="Rectangle 14"/>
          <p:cNvSpPr>
            <a:spLocks noChangeArrowheads="1"/>
          </p:cNvSpPr>
          <p:nvPr/>
        </p:nvSpPr>
        <p:spPr bwMode="auto">
          <a:xfrm>
            <a:off x="4724400" y="3657600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pic>
        <p:nvPicPr>
          <p:cNvPr id="6942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5425" y="4600575"/>
            <a:ext cx="3714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2300" y="6051550"/>
            <a:ext cx="2667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5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05375" y="4727575"/>
            <a:ext cx="37719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95900" y="6165850"/>
            <a:ext cx="274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  <p:bldP spid="694285" grpId="0"/>
      <p:bldP spid="6942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846D6-80D5-4C6A-BD3F-C36CC9B85EF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10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sz="3200" b="1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sz="3200" b="1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 with a differentiable joint CDF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647700" y="36576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/>
              </a:rPr>
              <a:t>Their joint probability density function (PDF) is</a:t>
            </a:r>
          </a:p>
        </p:txBody>
      </p:sp>
      <p:pic>
        <p:nvPicPr>
          <p:cNvPr id="63591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1138" y="4876800"/>
            <a:ext cx="61817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52600" y="2743200"/>
            <a:ext cx="5715000" cy="4640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3278-1DF0-424A-B2D3-CE3BC8DE01A0}" type="slidenum">
              <a:rPr lang="en-US"/>
              <a:pPr/>
              <a:t>40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Cross-covariance</a:t>
            </a:r>
          </a:p>
        </p:txBody>
      </p:sp>
      <p:sp>
        <p:nvSpPr>
          <p:cNvPr id="655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2590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i="1"/>
              <a:t>X</a:t>
            </a:r>
            <a:r>
              <a:rPr lang="en-US"/>
              <a:t> be a random </a:t>
            </a:r>
            <a:r>
              <a:rPr lang="en-US" i="1"/>
              <a:t>n</a:t>
            </a:r>
            <a:r>
              <a:rPr lang="en-US"/>
              <a:t> vector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4876800" y="1143000"/>
            <a:ext cx="401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be a random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pic>
        <p:nvPicPr>
          <p:cNvPr id="655378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209800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7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5071078"/>
            <a:ext cx="1241241" cy="4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38360" y="3200400"/>
            <a:ext cx="7143577" cy="1185381"/>
          </a:xfrm>
          <a:prstGeom prst="rect">
            <a:avLst/>
          </a:prstGeom>
          <a:noFill/>
          <a:ln/>
          <a:effectLst/>
        </p:spPr>
      </p:pic>
      <p:pic>
        <p:nvPicPr>
          <p:cNvPr id="655386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4648200"/>
            <a:ext cx="4114800" cy="141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6C5-0F86-4CA0-B8A5-4405565095FA}" type="slidenum">
              <a:rPr lang="en-US"/>
              <a:pPr/>
              <a:t>41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Cauchy-Schwarz inequality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25908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 any </a:t>
            </a:r>
            <a:r>
              <a:rPr lang="en-US" u="sng" dirty="0" smtClean="0"/>
              <a:t>scalar</a:t>
            </a:r>
            <a:r>
              <a:rPr lang="en-US" dirty="0" smtClean="0"/>
              <a:t> random variables 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</a:p>
        </p:txBody>
      </p:sp>
      <p:pic>
        <p:nvPicPr>
          <p:cNvPr id="656400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989263"/>
            <a:ext cx="45720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74A5-2460-4692-8F0B-8F327DCAD0F1}" type="slidenum">
              <a:rPr lang="en-US"/>
              <a:pPr/>
              <a:t>42</a:t>
            </a:fld>
            <a:endParaRPr lang="en-US"/>
          </a:p>
        </p:txBody>
      </p:sp>
      <p:sp>
        <p:nvSpPr>
          <p:cNvPr id="6953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Define the random vector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0" y="1143000"/>
            <a:ext cx="2934086" cy="1009270"/>
          </a:xfrm>
          <a:prstGeom prst="rect">
            <a:avLst/>
          </a:prstGeom>
          <a:noFill/>
          <a:ln/>
          <a:effectLst/>
        </p:spPr>
      </p:pic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685800" y="45720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pic>
        <p:nvPicPr>
          <p:cNvPr id="6953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6875" y="5715000"/>
            <a:ext cx="5810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639" y="2778125"/>
            <a:ext cx="5943120" cy="1301208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3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8C7-6262-4768-B612-CF4AF8D6DFFB}" type="slidenum">
              <a:rPr lang="en-US"/>
              <a:pPr/>
              <a:t>43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dirty="0"/>
              <a:t>Gaussian Random </a:t>
            </a:r>
            <a:r>
              <a:rPr lang="en-US" dirty="0" smtClean="0"/>
              <a:t>Variables (Review)</a:t>
            </a:r>
            <a:endParaRPr 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be Gaussian with PDF</a:t>
            </a:r>
          </a:p>
        </p:txBody>
      </p:sp>
      <p:pic>
        <p:nvPicPr>
          <p:cNvPr id="7229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1905000"/>
            <a:ext cx="38100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2508250" y="3424238"/>
            <a:ext cx="4456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Frequently-used notation</a:t>
            </a:r>
          </a:p>
        </p:txBody>
      </p:sp>
      <p:sp>
        <p:nvSpPr>
          <p:cNvPr id="722959" name="Text Box 15"/>
          <p:cNvSpPr txBox="1">
            <a:spLocks noChangeArrowheads="1"/>
          </p:cNvSpPr>
          <p:nvPr/>
        </p:nvSpPr>
        <p:spPr bwMode="auto">
          <a:xfrm>
            <a:off x="4800600" y="4495800"/>
            <a:ext cx="4194175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entury Schoolbook" pitchFamily="18" charset="0"/>
              </a:rPr>
              <a:t>X</a:t>
            </a:r>
            <a:r>
              <a:rPr lang="en-US" i="0">
                <a:latin typeface="Arial" charset="0"/>
              </a:rPr>
              <a:t> is normally distributed with </a:t>
            </a:r>
          </a:p>
          <a:p>
            <a:endParaRPr lang="en-US" i="0">
              <a:latin typeface="Arial" charset="0"/>
            </a:endParaRPr>
          </a:p>
          <a:p>
            <a:r>
              <a:rPr lang="en-US" i="0">
                <a:latin typeface="Arial" charset="0"/>
              </a:rPr>
              <a:t>mean              </a:t>
            </a:r>
          </a:p>
          <a:p>
            <a:endParaRPr lang="en-US" i="0">
              <a:latin typeface="Arial" charset="0"/>
            </a:endParaRPr>
          </a:p>
          <a:p>
            <a:r>
              <a:rPr lang="en-US" i="0">
                <a:latin typeface="Arial" charset="0"/>
              </a:rPr>
              <a:t>and variance </a:t>
            </a:r>
          </a:p>
        </p:txBody>
      </p:sp>
      <p:pic>
        <p:nvPicPr>
          <p:cNvPr id="72296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5313363"/>
            <a:ext cx="6334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966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846763"/>
            <a:ext cx="198278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9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5029200"/>
            <a:ext cx="31083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968" name="Rectangle 24"/>
          <p:cNvSpPr>
            <a:spLocks noChangeArrowheads="1"/>
          </p:cNvSpPr>
          <p:nvPr/>
        </p:nvSpPr>
        <p:spPr bwMode="auto">
          <a:xfrm>
            <a:off x="381000" y="4495800"/>
            <a:ext cx="3810000" cy="1600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9" name="Rectangle 25"/>
          <p:cNvSpPr>
            <a:spLocks noChangeArrowheads="1"/>
          </p:cNvSpPr>
          <p:nvPr/>
        </p:nvSpPr>
        <p:spPr bwMode="auto">
          <a:xfrm>
            <a:off x="4572000" y="4398963"/>
            <a:ext cx="44196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4" grpId="0"/>
      <p:bldP spid="722959" grpId="0"/>
      <p:bldP spid="722968" grpId="0" animBg="1"/>
      <p:bldP spid="7229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E04-B997-4833-84C9-5030D9A3B190}" type="slidenum">
              <a:rPr lang="en-US"/>
              <a:pPr/>
              <a:t>44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pic>
        <p:nvPicPr>
          <p:cNvPr id="71067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26670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78075" y="2667000"/>
            <a:ext cx="1365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6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45100" y="27432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99300" y="2743200"/>
            <a:ext cx="1347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0686" name="Group 30"/>
          <p:cNvGrpSpPr>
            <a:grpSpLocks/>
          </p:cNvGrpSpPr>
          <p:nvPr/>
        </p:nvGrpSpPr>
        <p:grpSpPr bwMode="auto">
          <a:xfrm>
            <a:off x="-228600" y="3371850"/>
            <a:ext cx="4648200" cy="3486150"/>
            <a:chOff x="-144" y="2124"/>
            <a:chExt cx="2928" cy="2196"/>
          </a:xfrm>
        </p:grpSpPr>
        <p:pic>
          <p:nvPicPr>
            <p:cNvPr id="710672" name="Picture 16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-144" y="2124"/>
              <a:ext cx="2928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0679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256" y="4128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0683" name="Picture 2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68" y="2448"/>
              <a:ext cx="5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0742" name="Group 86"/>
          <p:cNvGrpSpPr>
            <a:grpSpLocks/>
          </p:cNvGrpSpPr>
          <p:nvPr/>
        </p:nvGrpSpPr>
        <p:grpSpPr bwMode="auto">
          <a:xfrm>
            <a:off x="4572000" y="3314700"/>
            <a:ext cx="4724400" cy="3543300"/>
            <a:chOff x="2880" y="2088"/>
            <a:chExt cx="2976" cy="2232"/>
          </a:xfrm>
        </p:grpSpPr>
        <p:pic>
          <p:nvPicPr>
            <p:cNvPr id="710667" name="Picture 11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880" y="2088"/>
              <a:ext cx="2976" cy="2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10687" name="Group 31"/>
            <p:cNvGrpSpPr>
              <a:grpSpLocks/>
            </p:cNvGrpSpPr>
            <p:nvPr/>
          </p:nvGrpSpPr>
          <p:grpSpPr bwMode="auto">
            <a:xfrm>
              <a:off x="3504" y="2496"/>
              <a:ext cx="1946" cy="1769"/>
              <a:chOff x="3504" y="2496"/>
              <a:chExt cx="1946" cy="1769"/>
            </a:xfrm>
          </p:grpSpPr>
          <p:pic>
            <p:nvPicPr>
              <p:cNvPr id="710681" name="Picture 25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5335" y="4104"/>
                <a:ext cx="11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0685" name="Picture 29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3504" y="2496"/>
                <a:ext cx="49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710743" name="Picture 8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8200" y="1295400"/>
            <a:ext cx="31083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745" name="Picture 8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03838" y="1290638"/>
            <a:ext cx="30067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C936-884B-4802-87F8-23FAFD7CC777}" type="slidenum">
              <a:rPr lang="en-US"/>
              <a:pPr/>
              <a:t>45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Space-saving notation</a:t>
            </a:r>
          </a:p>
        </p:txBody>
      </p:sp>
      <p:pic>
        <p:nvPicPr>
          <p:cNvPr id="63796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1981200"/>
            <a:ext cx="38100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1905000"/>
            <a:ext cx="3825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95400" y="3810000"/>
            <a:ext cx="23225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19800" y="3733800"/>
            <a:ext cx="230822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7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19200" y="6019800"/>
            <a:ext cx="23002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9" name="Picture 2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6019800"/>
            <a:ext cx="22590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3132138" y="5105400"/>
            <a:ext cx="287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dummy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FC9E-EB50-4F77-B557-E49C2EF45856}" type="slidenum">
              <a:rPr lang="en-US"/>
              <a:pPr/>
              <a:t>46</a:t>
            </a:fld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pic>
        <p:nvPicPr>
          <p:cNvPr id="7127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3100" y="24384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17775" y="2438400"/>
            <a:ext cx="1365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84800" y="25146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39000" y="2514600"/>
            <a:ext cx="1347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2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38400" y="1371600"/>
            <a:ext cx="49911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76200" y="3048000"/>
            <a:ext cx="4495800" cy="3535363"/>
            <a:chOff x="48" y="1728"/>
            <a:chExt cx="2832" cy="2227"/>
          </a:xfrm>
        </p:grpSpPr>
        <p:pic>
          <p:nvPicPr>
            <p:cNvPr id="712723" name="Picture 19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8" y="1728"/>
              <a:ext cx="2832" cy="2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16" name="Picture 1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1296" y="3840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19" name="Picture 1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640" y="316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8" name="Picture 24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768" y="2160"/>
              <a:ext cx="92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2731" name="Group 27"/>
          <p:cNvGrpSpPr>
            <a:grpSpLocks/>
          </p:cNvGrpSpPr>
          <p:nvPr/>
        </p:nvGrpSpPr>
        <p:grpSpPr bwMode="auto">
          <a:xfrm>
            <a:off x="4267200" y="2971800"/>
            <a:ext cx="4876800" cy="3657600"/>
            <a:chOff x="2688" y="1680"/>
            <a:chExt cx="3072" cy="2304"/>
          </a:xfrm>
        </p:grpSpPr>
        <p:pic>
          <p:nvPicPr>
            <p:cNvPr id="712724" name="Picture 2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688" y="1680"/>
              <a:ext cx="3072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5" name="Picture 21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032" y="3744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6" name="Picture 22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376" y="3360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9" name="Picture 2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600" y="2160"/>
              <a:ext cx="92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BB3E-31B9-483C-9B0E-7690C2A240DA}" type="slidenum">
              <a:rPr lang="en-US"/>
              <a:pPr/>
              <a:t>47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0247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2011363"/>
            <a:ext cx="41910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3048000"/>
            <a:ext cx="22621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5038" y="3040063"/>
            <a:ext cx="2703512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97075" y="4765675"/>
            <a:ext cx="668972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9837-B8A0-4D05-9E89-997D10BA0B35}" type="slidenum">
              <a:rPr lang="en-US"/>
              <a:pPr/>
              <a:t>48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116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011363"/>
            <a:ext cx="41910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16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7575550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B61B-694E-4E8F-97E2-067AC79CC12B}" type="slidenum">
              <a:rPr lang="en-US"/>
              <a:pPr/>
              <a:t>49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Define the vector</a:t>
            </a:r>
          </a:p>
        </p:txBody>
      </p:sp>
      <p:pic>
        <p:nvPicPr>
          <p:cNvPr id="70656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066800"/>
            <a:ext cx="1847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7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3233738"/>
            <a:ext cx="32273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533400" y="1981200"/>
            <a:ext cx="462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(independent Gaussian </a:t>
            </a:r>
            <a:r>
              <a:rPr lang="en-US">
                <a:latin typeface="Century Schoolbook" pitchFamily="18" charset="0"/>
              </a:rPr>
              <a:t>X</a:t>
            </a:r>
            <a:r>
              <a:rPr lang="en-US" i="0">
                <a:latin typeface="Helvetica" pitchFamily="34" charset="0"/>
              </a:rPr>
              <a:t> and </a:t>
            </a:r>
            <a:r>
              <a:rPr lang="en-US">
                <a:latin typeface="Century Schoolbook" pitchFamily="18" charset="0"/>
              </a:rPr>
              <a:t>Y)</a:t>
            </a:r>
          </a:p>
        </p:txBody>
      </p:sp>
      <p:pic>
        <p:nvPicPr>
          <p:cNvPr id="70657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105400"/>
            <a:ext cx="6781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7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2924175"/>
            <a:ext cx="1619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80" name="Rectangle 20"/>
          <p:cNvSpPr>
            <a:spLocks noChangeArrowheads="1"/>
          </p:cNvSpPr>
          <p:nvPr/>
        </p:nvSpPr>
        <p:spPr bwMode="auto">
          <a:xfrm>
            <a:off x="685800" y="4267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Covariance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5" grpId="0"/>
      <p:bldP spid="7065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24BE2-5A39-45D4-B348-67E8A57F590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151" y="1219200"/>
            <a:ext cx="8877698" cy="876682"/>
          </a:xfrm>
          <a:prstGeom prst="rect">
            <a:avLst/>
          </a:prstGeom>
          <a:noFill/>
          <a:ln/>
          <a:effectLst/>
        </p:spPr>
      </p:pic>
      <p:pic>
        <p:nvPicPr>
          <p:cNvPr id="5939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114800"/>
            <a:ext cx="14287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381000" y="4038600"/>
            <a:ext cx="3352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               has the usual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meaning of density   </a:t>
            </a:r>
          </a:p>
        </p:txBody>
      </p:sp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2262188"/>
            <a:ext cx="5410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1981200" y="2133600"/>
            <a:ext cx="4191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D1E-BD5D-40DC-A9F0-349756744BFE}" type="slidenum">
              <a:rPr lang="en-US"/>
              <a:pPr/>
              <a:t>50</a:t>
            </a:fld>
            <a:endParaRPr lang="en-US"/>
          </a:p>
        </p:txBody>
      </p:sp>
      <p:pic>
        <p:nvPicPr>
          <p:cNvPr id="70556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1752600"/>
            <a:ext cx="66294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055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2438400"/>
            <a:ext cx="14049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45" name="AutoShape 9"/>
          <p:cNvSpPr>
            <a:spLocks/>
          </p:cNvSpPr>
          <p:nvPr/>
        </p:nvSpPr>
        <p:spPr bwMode="auto">
          <a:xfrm rot="5400000">
            <a:off x="6705600" y="22098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4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3132138"/>
            <a:ext cx="755650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48" name="AutoShape 12"/>
          <p:cNvSpPr>
            <a:spLocks/>
          </p:cNvSpPr>
          <p:nvPr/>
        </p:nvSpPr>
        <p:spPr bwMode="auto">
          <a:xfrm rot="5400000">
            <a:off x="8420100" y="27051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3275013"/>
            <a:ext cx="225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1" name="AutoShape 15"/>
          <p:cNvSpPr>
            <a:spLocks/>
          </p:cNvSpPr>
          <p:nvPr/>
        </p:nvSpPr>
        <p:spPr bwMode="auto">
          <a:xfrm rot="5400000">
            <a:off x="5257800" y="25146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3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57800" y="3213100"/>
            <a:ext cx="471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4" name="AutoShape 18"/>
          <p:cNvSpPr>
            <a:spLocks/>
          </p:cNvSpPr>
          <p:nvPr/>
        </p:nvSpPr>
        <p:spPr bwMode="auto">
          <a:xfrm rot="5400000">
            <a:off x="1333500" y="27051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4300" y="3325813"/>
            <a:ext cx="204788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7" name="AutoShape 21"/>
          <p:cNvSpPr>
            <a:spLocks/>
          </p:cNvSpPr>
          <p:nvPr/>
        </p:nvSpPr>
        <p:spPr bwMode="auto">
          <a:xfrm rot="5400000">
            <a:off x="3048000" y="28956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558" name="Line 22"/>
          <p:cNvSpPr>
            <a:spLocks noChangeShapeType="1"/>
          </p:cNvSpPr>
          <p:nvPr/>
        </p:nvSpPr>
        <p:spPr bwMode="auto">
          <a:xfrm>
            <a:off x="3200400" y="3657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0556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90800" y="5562600"/>
            <a:ext cx="567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8" grpId="0" animBg="1"/>
      <p:bldP spid="705551" grpId="0" animBg="1"/>
      <p:bldP spid="705554" grpId="0" animBg="1"/>
      <p:bldP spid="705554" grpId="1" animBg="1"/>
      <p:bldP spid="705557" grpId="0" animBg="1"/>
      <p:bldP spid="7055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A6D9-D4A1-45E9-AA5C-691CB4F3B1AD}" type="slidenum">
              <a:rPr lang="en-US"/>
              <a:pPr/>
              <a:t>51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Joint PDF of independent Gaussian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</a:t>
            </a:r>
          </a:p>
        </p:txBody>
      </p:sp>
      <p:pic>
        <p:nvPicPr>
          <p:cNvPr id="707612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562600"/>
            <a:ext cx="56388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3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650" y="4041775"/>
            <a:ext cx="2933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6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9950" y="2360613"/>
            <a:ext cx="7483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8" name="Picture 3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38862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8AD3-9625-4E8C-B6DA-7C1A362B488E}" type="slidenum">
              <a:rPr lang="en-US"/>
              <a:pPr/>
              <a:t>52</a:t>
            </a:fld>
            <a:endParaRPr 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2-dimensional Gaussian random vector</a:t>
            </a:r>
          </a:p>
        </p:txBody>
      </p:sp>
      <p:pic>
        <p:nvPicPr>
          <p:cNvPr id="72397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0668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39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2667000"/>
            <a:ext cx="2819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00200" y="4953000"/>
            <a:ext cx="7059258" cy="990419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6400800" y="2133600"/>
            <a:ext cx="1600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1400" y="1295400"/>
            <a:ext cx="1686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entury Schoolbook" pitchFamily="18" charset="0"/>
              </a:rPr>
              <a:t>Y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independent</a:t>
            </a:r>
            <a:endParaRPr lang="en-US" dirty="0"/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61360" y="1143000"/>
            <a:ext cx="1487280" cy="97279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4191000"/>
            <a:ext cx="5520021" cy="3895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942-FE28-4660-A65C-386EE7611198}" type="slidenum">
              <a:rPr lang="en-US"/>
              <a:pPr/>
              <a:t>53</a:t>
            </a:fld>
            <a:endParaRPr lang="en-US"/>
          </a:p>
        </p:txBody>
      </p:sp>
      <p:pic>
        <p:nvPicPr>
          <p:cNvPr id="708638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625" y="3962400"/>
            <a:ext cx="80311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n-dimensional Gaussian random vector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a Gaussian vector </a:t>
            </a:r>
          </a:p>
        </p:txBody>
      </p:sp>
      <p:pic>
        <p:nvPicPr>
          <p:cNvPr id="70862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914400"/>
            <a:ext cx="20002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8633" name="Line 25"/>
          <p:cNvSpPr>
            <a:spLocks noChangeShapeType="1"/>
          </p:cNvSpPr>
          <p:nvPr/>
        </p:nvSpPr>
        <p:spPr bwMode="auto">
          <a:xfrm flipH="1" flipV="1">
            <a:off x="3435350" y="4648200"/>
            <a:ext cx="86995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8634" name="Line 26"/>
          <p:cNvSpPr>
            <a:spLocks noChangeShapeType="1"/>
          </p:cNvSpPr>
          <p:nvPr/>
        </p:nvSpPr>
        <p:spPr bwMode="auto">
          <a:xfrm>
            <a:off x="4305300" y="60198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8635" name="Text Box 27"/>
          <p:cNvSpPr txBox="1">
            <a:spLocks noChangeArrowheads="1"/>
          </p:cNvSpPr>
          <p:nvPr/>
        </p:nvSpPr>
        <p:spPr bwMode="auto">
          <a:xfrm>
            <a:off x="5143500" y="5715000"/>
            <a:ext cx="300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n:</a:t>
            </a:r>
            <a:r>
              <a:rPr lang="en-US"/>
              <a:t> </a:t>
            </a:r>
            <a:r>
              <a:rPr lang="en-US" sz="2800" i="0">
                <a:latin typeface="Helvetica" pitchFamily="34" charset="0"/>
              </a:rPr>
              <a:t>dimension of </a:t>
            </a:r>
            <a:r>
              <a:rPr lang="en-US" sz="2800" b="1">
                <a:latin typeface="Century Schoolbook" pitchFamily="18" charset="0"/>
              </a:rPr>
              <a:t>Z</a:t>
            </a:r>
            <a:r>
              <a:rPr lang="en-US"/>
              <a:t> </a:t>
            </a:r>
          </a:p>
        </p:txBody>
      </p:sp>
      <p:pic>
        <p:nvPicPr>
          <p:cNvPr id="708636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2362200"/>
            <a:ext cx="32099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33" grpId="0" animBg="1"/>
      <p:bldP spid="708634" grpId="0" animBg="1"/>
      <p:bldP spid="7086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1C8-E9F4-4794-BF18-067A3CBD6719}" type="slidenum">
              <a:rPr lang="en-US"/>
              <a:pPr/>
              <a:t>54</a:t>
            </a:fld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 of Gaussians</a:t>
            </a:r>
            <a:endParaRPr lang="en-US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sz="3200" b="1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 is Gaussian and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where </a:t>
            </a:r>
          </a:p>
          <a:p>
            <a:r>
              <a:rPr lang="en-US" i="1" dirty="0" smtClean="0">
                <a:latin typeface="Century" pitchFamily="18" charset="0"/>
              </a:rPr>
              <a:t>A</a:t>
            </a:r>
            <a:r>
              <a:rPr lang="en-US" dirty="0" smtClean="0"/>
              <a:t> is a deterministic matrix </a:t>
            </a:r>
          </a:p>
          <a:p>
            <a:r>
              <a:rPr lang="en-US" i="1" dirty="0" smtClean="0">
                <a:latin typeface="Century" pitchFamily="18" charset="0"/>
              </a:rPr>
              <a:t>b</a:t>
            </a:r>
            <a:r>
              <a:rPr lang="en-US" dirty="0" smtClean="0"/>
              <a:t> is a deterministic vector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then </a:t>
            </a:r>
            <a:r>
              <a:rPr lang="en-US" i="1" dirty="0" smtClean="0">
                <a:latin typeface="Century" pitchFamily="18" charset="0"/>
              </a:rPr>
              <a:t>Z</a:t>
            </a:r>
            <a:r>
              <a:rPr lang="en-US" dirty="0" smtClean="0"/>
              <a:t>  is also Gaussian </a:t>
            </a:r>
            <a:endParaRPr lang="en-US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124200" y="2438400"/>
            <a:ext cx="2293574" cy="449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1C8-E9F4-4794-BF18-067A3CBD6719}" type="slidenum">
              <a:rPr lang="en-US"/>
              <a:pPr/>
              <a:t>55</a:t>
            </a:fld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PDF (Review)</a:t>
            </a:r>
            <a:endParaRPr lang="en-US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</a:t>
            </a:r>
            <a:r>
              <a:rPr lang="en-US" b="1" i="1"/>
              <a:t>Conditional </a:t>
            </a:r>
            <a:r>
              <a:rPr lang="en-US"/>
              <a:t> PDF of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</a:t>
            </a:r>
          </a:p>
        </p:txBody>
      </p:sp>
      <p:pic>
        <p:nvPicPr>
          <p:cNvPr id="7147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475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962400"/>
            <a:ext cx="58721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BC4-CE61-405B-AEC3-9B99EE01C01C}" type="slidenum">
              <a:rPr lang="en-US"/>
              <a:pPr/>
              <a:t>56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Expectation (Review)</a:t>
            </a:r>
            <a:endParaRPr lang="en-US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/>
          </a:p>
          <a:p>
            <a:r>
              <a:rPr lang="en-US"/>
              <a:t>Conditional  Expectation of</a:t>
            </a:r>
            <a:r>
              <a:rPr lang="en-US" b="1" i="1"/>
              <a:t>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 </a:t>
            </a:r>
          </a:p>
        </p:txBody>
      </p:sp>
      <p:pic>
        <p:nvPicPr>
          <p:cNvPr id="7157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57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9738" y="3736975"/>
            <a:ext cx="434816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578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5105400"/>
            <a:ext cx="502602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E0F-229C-433E-9379-B85682B7174A}" type="slidenum">
              <a:rPr lang="en-US"/>
              <a:pPr/>
              <a:t>57</a:t>
            </a:fld>
            <a:endParaRPr 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Motivation </a:t>
            </a:r>
            <a:r>
              <a:rPr lang="en-US" sz="3200" b="1" dirty="0"/>
              <a:t>for Gaussians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When  </a:t>
            </a:r>
            <a:r>
              <a:rPr lang="en-US" sz="3600" b="1" i="1" dirty="0">
                <a:latin typeface="Century Schoolbook" pitchFamily="18" charset="0"/>
              </a:rPr>
              <a:t>X</a:t>
            </a:r>
            <a:r>
              <a:rPr lang="en-US" sz="3200" dirty="0"/>
              <a:t> and </a:t>
            </a:r>
            <a:r>
              <a:rPr lang="en-US" sz="3600" b="1" i="1" dirty="0">
                <a:latin typeface="Century Schoolbook" pitchFamily="18" charset="0"/>
              </a:rPr>
              <a:t>Y</a:t>
            </a:r>
            <a:r>
              <a:rPr lang="en-US" sz="3200" dirty="0"/>
              <a:t> are Gaussians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The conditional probabilities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 smtClean="0"/>
              <a:t>and </a:t>
            </a:r>
            <a:r>
              <a:rPr lang="en-US" sz="3200" dirty="0"/>
              <a:t>conditional expectations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(for any outcome  </a:t>
            </a:r>
            <a:r>
              <a:rPr lang="en-US" sz="3200" b="1" i="1" dirty="0">
                <a:latin typeface="Century Schoolbook" pitchFamily="18" charset="0"/>
              </a:rPr>
              <a:t>y</a:t>
            </a:r>
            <a:r>
              <a:rPr lang="en-US" dirty="0"/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can be calculated very easily</a:t>
            </a:r>
            <a:r>
              <a:rPr lang="en-US" sz="3200" dirty="0" smtClean="0"/>
              <a:t>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 smtClean="0"/>
          </a:p>
        </p:txBody>
      </p:sp>
      <p:pic>
        <p:nvPicPr>
          <p:cNvPr id="7168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2850" y="2298700"/>
            <a:ext cx="1892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505200"/>
            <a:ext cx="111918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66C0-22CB-47C2-AC21-BA991F1B3895}" type="slidenum">
              <a:rPr lang="en-US"/>
              <a:pPr/>
              <a:t>58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sp>
        <p:nvSpPr>
          <p:cNvPr id="665613" name="Rectangle 13"/>
          <p:cNvSpPr>
            <a:spLocks noChangeArrowheads="1"/>
          </p:cNvSpPr>
          <p:nvPr/>
        </p:nvSpPr>
        <p:spPr bwMode="auto">
          <a:xfrm>
            <a:off x="647700" y="38100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Century Schoolbook" pitchFamily="18" charset="0"/>
              </a:rPr>
              <a:t>X</a:t>
            </a:r>
            <a:r>
              <a:rPr lang="en-US" sz="2800" i="0" dirty="0">
                <a:latin typeface="Helvetica" pitchFamily="34" charset="0"/>
              </a:rPr>
              <a:t> is Gaussian </a:t>
            </a:r>
            <a:r>
              <a:rPr lang="en-US" sz="3200" b="1" dirty="0">
                <a:latin typeface="Century Schoolbook" pitchFamily="18" charset="0"/>
              </a:rPr>
              <a:t>n</a:t>
            </a:r>
            <a:r>
              <a:rPr lang="en-US" sz="2800" i="0" dirty="0">
                <a:latin typeface="Helvetica" pitchFamily="34" charset="0"/>
              </a:rPr>
              <a:t> vector </a:t>
            </a: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4724400" y="3810000"/>
            <a:ext cx="424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sz="2800" i="0" dirty="0">
                <a:latin typeface="Helvetica" pitchFamily="34" charset="0"/>
              </a:rPr>
              <a:t> is a Gaussian </a:t>
            </a:r>
            <a:r>
              <a:rPr lang="en-US" sz="3200" b="1" dirty="0">
                <a:latin typeface="Century Schoolbook" pitchFamily="18" charset="0"/>
              </a:rPr>
              <a:t>m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11430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Define the Gaussian random </a:t>
            </a:r>
            <a:r>
              <a:rPr lang="en-US" sz="3200" b="1" dirty="0">
                <a:latin typeface="Century Schoolbook" pitchFamily="18" charset="0"/>
              </a:rPr>
              <a:t>n + m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66561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362200"/>
            <a:ext cx="1847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0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50292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4953000"/>
            <a:ext cx="3771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91000" y="2590800"/>
            <a:ext cx="27606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3" grpId="0"/>
      <p:bldP spid="6656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F2C-C643-4714-8FF4-4398807E6D99}" type="slidenum">
              <a:rPr lang="en-US"/>
              <a:pPr/>
              <a:t>59</a:t>
            </a:fld>
            <a:endParaRPr lang="en-US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pic>
        <p:nvPicPr>
          <p:cNvPr id="72806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429000"/>
            <a:ext cx="6400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68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4572000"/>
            <a:ext cx="6210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69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5791200"/>
            <a:ext cx="630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70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2286000"/>
            <a:ext cx="52101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647700" y="11430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latin typeface="Century Schoolbook" pitchFamily="18" charset="0"/>
              </a:rPr>
              <a:t>X</a:t>
            </a:r>
            <a:r>
              <a:rPr lang="en-US" sz="2800" i="0">
                <a:latin typeface="Helvetica" pitchFamily="34" charset="0"/>
              </a:rPr>
              <a:t> is Gaussian </a:t>
            </a:r>
            <a:r>
              <a:rPr lang="en-US" sz="2800">
                <a:latin typeface="Helvetica" pitchFamily="34" charset="0"/>
              </a:rPr>
              <a:t>n</a:t>
            </a:r>
            <a:r>
              <a:rPr lang="en-US" sz="2800" i="0">
                <a:latin typeface="Helvetica" pitchFamily="34" charset="0"/>
              </a:rPr>
              <a:t> vector </a:t>
            </a: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4876800" y="1141413"/>
            <a:ext cx="4173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is a Gaussian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7696200" y="3424238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(n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n)</a:t>
            </a:r>
          </a:p>
        </p:txBody>
      </p:sp>
      <p:sp>
        <p:nvSpPr>
          <p:cNvPr id="728074" name="Text Box 10"/>
          <p:cNvSpPr txBox="1">
            <a:spLocks noChangeArrowheads="1"/>
          </p:cNvSpPr>
          <p:nvPr/>
        </p:nvSpPr>
        <p:spPr bwMode="auto">
          <a:xfrm>
            <a:off x="7696200" y="4572000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(m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m)</a:t>
            </a: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7696200" y="57912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(n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3" grpId="0"/>
      <p:bldP spid="728074" grpId="0"/>
      <p:bldP spid="7280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2A81E-3060-42E9-A384-C05CABDFDE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</a:t>
            </a:r>
            <a:r>
              <a:rPr lang="en-US" b="1" i="1" dirty="0" smtClean="0"/>
              <a:t>independent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Then:</a:t>
            </a:r>
          </a:p>
        </p:txBody>
      </p:sp>
      <p:pic>
        <p:nvPicPr>
          <p:cNvPr id="640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352800"/>
            <a:ext cx="4552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352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6019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4953000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Marginal CDF of </a:t>
            </a:r>
            <a:r>
              <a:rPr lang="en-US" sz="2800" dirty="0" smtClean="0">
                <a:latin typeface="Century" pitchFamily="18" charset="0"/>
              </a:rPr>
              <a:t>X</a:t>
            </a:r>
            <a:endParaRPr lang="en-US" sz="2800" dirty="0"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Marginal CDF of </a:t>
            </a:r>
            <a:r>
              <a:rPr lang="en-US" sz="2800" dirty="0" smtClean="0">
                <a:latin typeface="Century" pitchFamily="18" charset="0"/>
              </a:rPr>
              <a:t>Y</a:t>
            </a:r>
            <a:endParaRPr lang="en-US" sz="28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973-BCFC-422F-8C2E-DCC430DF950F}" type="slidenum">
              <a:rPr lang="en-US"/>
              <a:pPr/>
              <a:t>60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1828800"/>
          </a:xfrm>
          <a:noFill/>
          <a:ln/>
        </p:spPr>
        <p:txBody>
          <a:bodyPr/>
          <a:lstStyle/>
          <a:p>
            <a:r>
              <a:rPr lang="en-US"/>
              <a:t>The conditional PDF of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given </a:t>
            </a:r>
            <a:r>
              <a:rPr lang="en-US" i="1">
                <a:latin typeface="Century Schoolbook" pitchFamily="18" charset="0"/>
              </a:rPr>
              <a:t>Y = y</a:t>
            </a: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381000" y="3429000"/>
            <a:ext cx="84582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3313113" y="5715000"/>
            <a:ext cx="3740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also a Gaussian PDF</a:t>
            </a:r>
            <a:endParaRPr lang="en-US" sz="3200" b="1" i="0" dirty="0">
              <a:latin typeface="+mj-lt"/>
            </a:endParaRPr>
          </a:p>
        </p:txBody>
      </p:sp>
      <p:pic>
        <p:nvPicPr>
          <p:cNvPr id="71783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5263" y="2057400"/>
            <a:ext cx="36718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3886200"/>
            <a:ext cx="8159397" cy="914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5" grpId="0" animBg="1"/>
      <p:bldP spid="7178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6B03-964F-4386-89B3-9A2C901026F3}" type="slidenum">
              <a:rPr lang="en-US"/>
              <a:pPr/>
              <a:t>61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1828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conditional random vector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given </a:t>
            </a:r>
            <a:r>
              <a:rPr lang="en-US" dirty="0" smtClean="0"/>
              <a:t>and</a:t>
            </a:r>
          </a:p>
          <a:p>
            <a:pPr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outcome Y </a:t>
            </a:r>
            <a:r>
              <a:rPr lang="en-US" i="1" dirty="0">
                <a:latin typeface="Century Schoolbook" pitchFamily="18" charset="0"/>
              </a:rPr>
              <a:t>= y</a:t>
            </a:r>
            <a:r>
              <a:rPr lang="en-US" dirty="0"/>
              <a:t> 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342900" y="2971800"/>
            <a:ext cx="84582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005" name="Text Box 13"/>
          <p:cNvSpPr txBox="1">
            <a:spLocks noChangeArrowheads="1"/>
          </p:cNvSpPr>
          <p:nvPr/>
        </p:nvSpPr>
        <p:spPr bwMode="auto">
          <a:xfrm>
            <a:off x="1964302" y="5486400"/>
            <a:ext cx="5759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latin typeface="+mj-lt"/>
              </a:rPr>
              <a:t>is also normally distributed</a:t>
            </a:r>
          </a:p>
          <a:p>
            <a:pPr algn="ctr"/>
            <a:r>
              <a:rPr lang="en-US" sz="2800" b="1" i="0" dirty="0">
                <a:latin typeface="+mj-lt"/>
              </a:rPr>
              <a:t>(also a Gaussian random vector)</a:t>
            </a:r>
            <a:endParaRPr lang="en-US" sz="3200" b="1" i="0" dirty="0">
              <a:latin typeface="+mj-lt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57400" y="3733800"/>
            <a:ext cx="4877314" cy="60131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1066800"/>
            <a:ext cx="8159397" cy="914400"/>
          </a:xfrm>
          <a:prstGeom prst="rect">
            <a:avLst/>
          </a:prstGeom>
          <a:noFill/>
          <a:ln/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8F94-5698-4143-AB12-1DB26AC8C5F1}" type="slidenum">
              <a:rPr lang="en-US"/>
              <a:pPr/>
              <a:t>62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5905" y="2827338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pic>
        <p:nvPicPr>
          <p:cNvPr id="66459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4191000"/>
            <a:ext cx="557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1352550" y="5486400"/>
            <a:ext cx="6437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conditional expectation of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Helvetica" pitchFamily="34" charset="0"/>
              </a:rPr>
              <a:t> given </a:t>
            </a:r>
            <a:r>
              <a:rPr lang="en-US" sz="2800">
                <a:latin typeface="Century Schoolbook" pitchFamily="18" charset="0"/>
              </a:rPr>
              <a:t>Y = y</a:t>
            </a:r>
          </a:p>
        </p:txBody>
      </p:sp>
      <p:sp>
        <p:nvSpPr>
          <p:cNvPr id="664609" name="Text Box 33"/>
          <p:cNvSpPr txBox="1">
            <a:spLocks noChangeArrowheads="1"/>
          </p:cNvSpPr>
          <p:nvPr/>
        </p:nvSpPr>
        <p:spPr bwMode="auto">
          <a:xfrm>
            <a:off x="1447800" y="6019800"/>
            <a:ext cx="5666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affine function of the outcome </a:t>
            </a:r>
            <a:r>
              <a:rPr lang="en-US" sz="3200" b="1" dirty="0">
                <a:latin typeface="+mj-lt"/>
              </a:rPr>
              <a:t>y</a:t>
            </a:r>
          </a:p>
        </p:txBody>
      </p:sp>
      <p:sp>
        <p:nvSpPr>
          <p:cNvPr id="664611" name="Line 35"/>
          <p:cNvSpPr>
            <a:spLocks noChangeShapeType="1"/>
          </p:cNvSpPr>
          <p:nvPr/>
        </p:nvSpPr>
        <p:spPr bwMode="auto">
          <a:xfrm flipH="1">
            <a:off x="1981200" y="3429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612" name="Line 36"/>
          <p:cNvSpPr>
            <a:spLocks noChangeShapeType="1"/>
          </p:cNvSpPr>
          <p:nvPr/>
        </p:nvSpPr>
        <p:spPr bwMode="auto">
          <a:xfrm flipV="1">
            <a:off x="4953000" y="1600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613" name="Line 37"/>
          <p:cNvSpPr>
            <a:spLocks noChangeShapeType="1"/>
          </p:cNvSpPr>
          <p:nvPr/>
        </p:nvSpPr>
        <p:spPr bwMode="auto">
          <a:xfrm flipV="1">
            <a:off x="4953000" y="15240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81000" y="3886200"/>
            <a:ext cx="8305800" cy="2743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08" grpId="0"/>
      <p:bldP spid="664609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1066800"/>
            <a:ext cx="8159397" cy="9144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800" y="2667000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14B0-75E8-467B-8126-B7DCC89B31E1}" type="slidenum">
              <a:rPr lang="en-US"/>
              <a:pPr/>
              <a:t>63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838200" y="53340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 conditional covariance of </a:t>
            </a:r>
            <a:r>
              <a:rPr lang="en-US" sz="3200" b="1" dirty="0">
                <a:latin typeface="Century Schoolbook" pitchFamily="18" charset="0"/>
              </a:rPr>
              <a:t>X </a:t>
            </a:r>
            <a:r>
              <a:rPr lang="en-US" sz="2800" i="0" dirty="0">
                <a:latin typeface="Helvetica" pitchFamily="34" charset="0"/>
              </a:rPr>
              <a:t>given </a:t>
            </a: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sz="2800" dirty="0">
                <a:latin typeface="Century Schoolbook" pitchFamily="18" charset="0"/>
              </a:rPr>
              <a:t> = y</a:t>
            </a:r>
            <a:r>
              <a:rPr lang="en-US" sz="2800" i="0" dirty="0">
                <a:latin typeface="Helvetica" pitchFamily="34" charset="0"/>
              </a:rPr>
              <a:t>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70968" y="4267200"/>
            <a:ext cx="6602063" cy="738179"/>
          </a:xfrm>
          <a:prstGeom prst="rect">
            <a:avLst/>
          </a:prstGeom>
          <a:noFill/>
          <a:ln/>
          <a:effectLst/>
        </p:spPr>
      </p:pic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1371600" y="5943600"/>
            <a:ext cx="57150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independent of the outcome</a:t>
            </a:r>
            <a:r>
              <a:rPr lang="en-US" sz="2800" b="1" dirty="0"/>
              <a:t> </a:t>
            </a:r>
            <a:r>
              <a:rPr lang="en-US" sz="3200" b="1" dirty="0">
                <a:latin typeface="Century Schoolbook" pitchFamily="18" charset="0"/>
              </a:rPr>
              <a:t>y</a:t>
            </a:r>
            <a:r>
              <a:rPr lang="en-US" sz="3200" b="1" i="0" dirty="0">
                <a:latin typeface="+mj-lt"/>
              </a:rPr>
              <a:t> !!</a:t>
            </a: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228600" y="3886200"/>
            <a:ext cx="8305800" cy="2743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85" name="Line 13"/>
          <p:cNvSpPr>
            <a:spLocks noChangeShapeType="1"/>
          </p:cNvSpPr>
          <p:nvPr/>
        </p:nvSpPr>
        <p:spPr bwMode="auto">
          <a:xfrm flipH="1">
            <a:off x="1981200" y="3429000"/>
            <a:ext cx="388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887" name="Line 15"/>
          <p:cNvSpPr>
            <a:spLocks noChangeShapeType="1"/>
          </p:cNvSpPr>
          <p:nvPr/>
        </p:nvSpPr>
        <p:spPr bwMode="auto">
          <a:xfrm flipH="1" flipV="1">
            <a:off x="4114800" y="19812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6400800" y="1524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/>
      <p:bldP spid="719881" grpId="0"/>
      <p:bldP spid="7198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A4FC-591D-4490-A537-7578E27D693B}" type="slidenum">
              <a:rPr lang="en-US"/>
              <a:pPr/>
              <a:t>64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/>
              <a:t>Conditional covariance of </a:t>
            </a:r>
            <a:r>
              <a:rPr lang="en-US" b="1" i="1">
                <a:latin typeface="Century Schoolbook" pitchFamily="18" charset="0"/>
              </a:rPr>
              <a:t>X </a:t>
            </a:r>
            <a:r>
              <a:rPr lang="en-US" sz="3200"/>
              <a:t>given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 sz="3200" i="1">
                <a:latin typeface="Century Schoolbook" pitchFamily="18" charset="0"/>
              </a:rPr>
              <a:t> = y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29148" y="1600200"/>
            <a:ext cx="8084116" cy="636438"/>
          </a:xfrm>
          <a:prstGeom prst="rect">
            <a:avLst/>
          </a:prstGeom>
          <a:noFill/>
          <a:ln/>
          <a:effectLst/>
        </p:spPr>
      </p:pic>
      <p:pic>
        <p:nvPicPr>
          <p:cNvPr id="72192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590800"/>
            <a:ext cx="48323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193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3733800"/>
            <a:ext cx="4171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1932" name="Line 12"/>
          <p:cNvSpPr>
            <a:spLocks noChangeShapeType="1"/>
          </p:cNvSpPr>
          <p:nvPr/>
        </p:nvSpPr>
        <p:spPr bwMode="auto">
          <a:xfrm flipH="1" flipV="1">
            <a:off x="2971800" y="3429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45073" y="5257800"/>
            <a:ext cx="8452265" cy="565465"/>
          </a:xfrm>
          <a:prstGeom prst="rect">
            <a:avLst/>
          </a:prstGeom>
          <a:noFill/>
          <a:ln/>
          <a:effectLst/>
        </p:spPr>
      </p:pic>
      <p:sp>
        <p:nvSpPr>
          <p:cNvPr id="721935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2225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max </a:t>
            </a:r>
            <a:r>
              <a:rPr lang="en-US" dirty="0" smtClean="0"/>
              <a:t>eigenvalues</a:t>
            </a:r>
            <a:endParaRPr lang="en-US" dirty="0"/>
          </a:p>
        </p:txBody>
      </p:sp>
      <p:sp>
        <p:nvSpPr>
          <p:cNvPr id="721936" name="Line 16"/>
          <p:cNvSpPr>
            <a:spLocks noChangeShapeType="1"/>
          </p:cNvSpPr>
          <p:nvPr/>
        </p:nvSpPr>
        <p:spPr bwMode="auto">
          <a:xfrm flipH="1" flipV="1">
            <a:off x="838200" y="5715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937" name="Line 17"/>
          <p:cNvSpPr>
            <a:spLocks noChangeShapeType="1"/>
          </p:cNvSpPr>
          <p:nvPr/>
        </p:nvSpPr>
        <p:spPr bwMode="auto">
          <a:xfrm flipV="1">
            <a:off x="30480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6172200" y="6172200"/>
            <a:ext cx="2053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min </a:t>
            </a:r>
            <a:r>
              <a:rPr lang="en-US" dirty="0" err="1" smtClean="0"/>
              <a:t>eigenvalue</a:t>
            </a:r>
            <a:endParaRPr lang="en-US" dirty="0"/>
          </a:p>
        </p:txBody>
      </p:sp>
      <p:sp>
        <p:nvSpPr>
          <p:cNvPr id="721939" name="Line 19"/>
          <p:cNvSpPr>
            <a:spLocks noChangeShapeType="1"/>
          </p:cNvSpPr>
          <p:nvPr/>
        </p:nvSpPr>
        <p:spPr bwMode="auto">
          <a:xfrm flipH="1" flipV="1">
            <a:off x="6019800" y="586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2" grpId="0" animBg="1"/>
      <p:bldP spid="721935" grpId="0"/>
      <p:bldP spid="721936" grpId="0" animBg="1"/>
      <p:bldP spid="721937" grpId="0" animBg="1"/>
      <p:bldP spid="721938" grpId="0"/>
      <p:bldP spid="72193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A4FC-591D-4490-A537-7578E27D693B}" type="slidenum">
              <a:rPr lang="en-US"/>
              <a:pPr/>
              <a:t>65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Independent Gaussians</a:t>
            </a:r>
            <a:endParaRPr lang="en-US" sz="3200" i="1" dirty="0"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677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Let </a:t>
            </a:r>
            <a:r>
              <a:rPr lang="en-US" dirty="0" smtClean="0">
                <a:latin typeface="+mj-lt"/>
              </a:rPr>
              <a:t>X</a:t>
            </a:r>
            <a:r>
              <a:rPr lang="en-US" i="0" dirty="0" smtClean="0">
                <a:latin typeface="+mj-lt"/>
              </a:rPr>
              <a:t>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latin typeface="+mj-lt"/>
              </a:rPr>
              <a:t> be jointly Gaussian random vectors.</a:t>
            </a:r>
            <a:endParaRPr lang="en-US" i="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828800"/>
            <a:ext cx="831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X</a:t>
            </a:r>
            <a:r>
              <a:rPr lang="en-US" i="0" dirty="0" smtClean="0">
                <a:latin typeface="+mj-lt"/>
              </a:rPr>
              <a:t>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latin typeface="+mj-lt"/>
              </a:rPr>
              <a:t> are independent if and only if they are uncorrelated</a:t>
            </a:r>
            <a:endParaRPr lang="en-US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2667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29" name="Picture 2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7512" y="3124200"/>
            <a:ext cx="800286" cy="517499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96712" y="3810000"/>
            <a:ext cx="801885" cy="518533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1447801" y="3048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We already showed this this is true even if </a:t>
            </a:r>
            <a:r>
              <a:rPr lang="en-US" sz="2000" dirty="0" smtClean="0">
                <a:latin typeface="+mj-lt"/>
              </a:rPr>
              <a:t>X</a:t>
            </a:r>
            <a:r>
              <a:rPr lang="en-US" sz="2000" i="0" dirty="0" smtClean="0">
                <a:latin typeface="+mj-lt"/>
              </a:rPr>
              <a:t> and </a:t>
            </a:r>
            <a:r>
              <a:rPr lang="en-US" sz="2000" dirty="0" smtClean="0">
                <a:latin typeface="+mj-lt"/>
              </a:rPr>
              <a:t>Y</a:t>
            </a:r>
            <a:r>
              <a:rPr lang="en-US" sz="2000" i="0" dirty="0" smtClean="0">
                <a:latin typeface="+mj-lt"/>
              </a:rPr>
              <a:t> are not jointly Gaussian</a:t>
            </a:r>
            <a:endParaRPr lang="en-US" sz="2000" i="0" dirty="0">
              <a:latin typeface="+mj-lt"/>
            </a:endParaRPr>
          </a:p>
        </p:txBody>
      </p:sp>
      <p:pic>
        <p:nvPicPr>
          <p:cNvPr id="49" name="Picture 4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5305" y="3886200"/>
            <a:ext cx="3808111" cy="43392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00200" y="4483989"/>
            <a:ext cx="5061213" cy="501111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371600" y="5169789"/>
            <a:ext cx="4710435" cy="501111"/>
          </a:xfrm>
          <a:prstGeom prst="rect">
            <a:avLst/>
          </a:prstGeom>
          <a:noFill/>
          <a:ln/>
          <a:effectLst/>
        </p:spPr>
      </p:pic>
      <p:cxnSp>
        <p:nvCxnSpPr>
          <p:cNvPr id="37" name="Straight Arrow Connector 36"/>
          <p:cNvCxnSpPr/>
          <p:nvPr/>
        </p:nvCxnSpPr>
        <p:spPr bwMode="auto">
          <a:xfrm flipV="1">
            <a:off x="3810000" y="434340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3962400" y="502920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Picture 4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086600" y="4601211"/>
            <a:ext cx="934899" cy="2675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116392" y="5272384"/>
            <a:ext cx="1085569" cy="350830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33400" y="6031400"/>
            <a:ext cx="4076011" cy="3678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953000" y="6019800"/>
            <a:ext cx="3406754" cy="433861"/>
          </a:xfrm>
          <a:prstGeom prst="rect">
            <a:avLst/>
          </a:prstGeom>
          <a:noFill/>
          <a:ln/>
          <a:effectLst/>
        </p:spPr>
      </p:pic>
      <p:sp>
        <p:nvSpPr>
          <p:cNvPr id="54" name="Rectangle 53"/>
          <p:cNvSpPr/>
          <p:nvPr/>
        </p:nvSpPr>
        <p:spPr bwMode="auto">
          <a:xfrm>
            <a:off x="8534400" y="62484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Proof of conditional PDF for Gaussians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 of proof</a:t>
            </a:r>
          </a:p>
          <a:p>
            <a:endParaRPr lang="en-US" dirty="0" smtClean="0"/>
          </a:p>
          <a:p>
            <a:r>
              <a:rPr lang="en-US" dirty="0" smtClean="0"/>
              <a:t>Some details regarding </a:t>
            </a:r>
            <a:r>
              <a:rPr lang="en-US" dirty="0" err="1" smtClean="0"/>
              <a:t>Schur</a:t>
            </a:r>
            <a:r>
              <a:rPr lang="en-US" dirty="0" smtClean="0"/>
              <a:t> complements</a:t>
            </a:r>
          </a:p>
          <a:p>
            <a:endParaRPr lang="en-US" dirty="0" smtClean="0"/>
          </a:p>
          <a:p>
            <a:r>
              <a:rPr lang="en-US" dirty="0" smtClean="0"/>
              <a:t>A lot of algebra…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A038-E68A-4272-A3C2-F1C655854A2C}" type="slidenum">
              <a:rPr lang="en-US"/>
              <a:pPr/>
              <a:t>67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2602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19812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4419600" y="1143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Schur complement of </a:t>
            </a:r>
            <a:r>
              <a:rPr lang="en-US" sz="2800" b="1">
                <a:latin typeface="Century Schoolbook" pitchFamily="18" charset="0"/>
              </a:rPr>
              <a:t>B: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</a:t>
            </a:r>
          </a:p>
        </p:txBody>
      </p:sp>
      <p:pic>
        <p:nvPicPr>
          <p:cNvPr id="72602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1981200"/>
            <a:ext cx="28527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381000" y="34290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2603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572000"/>
            <a:ext cx="52292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726023" grpId="0"/>
      <p:bldP spid="7260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6800-FC3B-4D9F-8CA2-40C89DE3BF96}" type="slidenum">
              <a:rPr lang="en-US"/>
              <a:pPr/>
              <a:t>68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352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19812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4419600" y="1143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If Schur complement of </a:t>
            </a:r>
            <a:r>
              <a:rPr lang="en-US" sz="2800" b="1">
                <a:latin typeface="Century Schoolbook" pitchFamily="18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is nonsingular</a:t>
            </a:r>
          </a:p>
        </p:txBody>
      </p:sp>
      <p:pic>
        <p:nvPicPr>
          <p:cNvPr id="73523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981200"/>
            <a:ext cx="28527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5239" name="Rectangle 7"/>
          <p:cNvSpPr>
            <a:spLocks noChangeArrowheads="1"/>
          </p:cNvSpPr>
          <p:nvPr/>
        </p:nvSpPr>
        <p:spPr bwMode="auto">
          <a:xfrm>
            <a:off x="381000" y="34290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352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524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5242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4267200"/>
            <a:ext cx="686593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/>
      <p:bldP spid="735237" grpId="0"/>
      <p:bldP spid="73523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868-0382-4DA5-BB87-04EA8A8C257A}" type="slidenum">
              <a:rPr lang="en-US"/>
              <a:pPr/>
              <a:t>69</a:t>
            </a:fld>
            <a:endParaRPr lang="en-US"/>
          </a:p>
        </p:txBody>
      </p:sp>
      <p:pic>
        <p:nvPicPr>
          <p:cNvPr id="73628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36650" y="3473450"/>
            <a:ext cx="5094288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3626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16764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4419600" y="762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Define</a:t>
            </a:r>
            <a:endParaRPr lang="en-US" sz="2800" b="1">
              <a:latin typeface="Century Schoolbook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</a:t>
            </a:r>
          </a:p>
        </p:txBody>
      </p:sp>
      <p:sp>
        <p:nvSpPr>
          <p:cNvPr id="736269" name="Rectangle 13"/>
          <p:cNvSpPr>
            <a:spLocks noChangeArrowheads="1"/>
          </p:cNvSpPr>
          <p:nvPr/>
        </p:nvSpPr>
        <p:spPr bwMode="auto">
          <a:xfrm>
            <a:off x="381000" y="29718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533400" y="5638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Results follow by computing inverses and determinants of matrices  </a:t>
            </a:r>
            <a:r>
              <a:rPr lang="en-US" sz="2800" b="1">
                <a:latin typeface="Century Schoolbook" pitchFamily="18" charset="0"/>
              </a:rPr>
              <a:t>Q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 b="1">
                <a:latin typeface="Century Schoolbook" pitchFamily="18" charset="0"/>
              </a:rPr>
              <a:t>R</a:t>
            </a:r>
            <a:r>
              <a:rPr lang="en-US" sz="2800" i="0">
                <a:latin typeface="Helvetica" pitchFamily="34" charset="0"/>
              </a:rPr>
              <a:t> </a:t>
            </a:r>
          </a:p>
        </p:txBody>
      </p:sp>
      <p:pic>
        <p:nvPicPr>
          <p:cNvPr id="736279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4495800"/>
            <a:ext cx="6953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81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00600" y="1600200"/>
            <a:ext cx="3598863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84" name="AutoShape 28"/>
          <p:cNvSpPr>
            <a:spLocks/>
          </p:cNvSpPr>
          <p:nvPr/>
        </p:nvSpPr>
        <p:spPr bwMode="auto">
          <a:xfrm rot="5400000">
            <a:off x="3467100" y="2857500"/>
            <a:ext cx="304800" cy="2209800"/>
          </a:xfrm>
          <a:prstGeom prst="rightBrace">
            <a:avLst>
              <a:gd name="adj1" fmla="val 60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86" name="AutoShape 30"/>
          <p:cNvSpPr>
            <a:spLocks/>
          </p:cNvSpPr>
          <p:nvPr/>
        </p:nvSpPr>
        <p:spPr bwMode="auto">
          <a:xfrm rot="5400000">
            <a:off x="5295900" y="3467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87" name="AutoShape 31"/>
          <p:cNvSpPr>
            <a:spLocks/>
          </p:cNvSpPr>
          <p:nvPr/>
        </p:nvSpPr>
        <p:spPr bwMode="auto">
          <a:xfrm rot="5400000">
            <a:off x="6515100" y="2247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3628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29718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92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0" y="4186238"/>
            <a:ext cx="228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94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29000" y="4191000"/>
            <a:ext cx="2714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  <p:bldP spid="736269" grpId="0"/>
      <p:bldP spid="736277" grpId="0"/>
      <p:bldP spid="736284" grpId="0" animBg="1"/>
      <p:bldP spid="736286" grpId="0" animBg="1"/>
      <p:bldP spid="7362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2A81E-3060-42E9-A384-C05CABDFDE2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Random Variables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</a:t>
            </a:r>
            <a:r>
              <a:rPr lang="en-US" b="1" i="1" dirty="0" smtClean="0"/>
              <a:t>independent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Then:</a:t>
            </a:r>
          </a:p>
        </p:txBody>
      </p:sp>
      <p:pic>
        <p:nvPicPr>
          <p:cNvPr id="6400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124200"/>
            <a:ext cx="441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352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6019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4953000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Marginal PDF of </a:t>
            </a:r>
            <a:r>
              <a:rPr lang="en-US" sz="2800" dirty="0" smtClean="0">
                <a:latin typeface="Century" pitchFamily="18" charset="0"/>
              </a:rPr>
              <a:t>X</a:t>
            </a:r>
            <a:endParaRPr lang="en-US" sz="2800" dirty="0"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Marginal PDF of </a:t>
            </a:r>
            <a:r>
              <a:rPr lang="en-US" sz="2800" dirty="0" smtClean="0">
                <a:latin typeface="Century" pitchFamily="18" charset="0"/>
              </a:rPr>
              <a:t>Y</a:t>
            </a:r>
            <a:endParaRPr lang="en-US" sz="28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58000" y="990600"/>
            <a:ext cx="2101618" cy="761745"/>
          </a:xfrm>
          <a:prstGeom prst="rect">
            <a:avLst/>
          </a:prstGeom>
          <a:noFill/>
          <a:ln/>
          <a:effectLst/>
        </p:spPr>
      </p:pic>
      <p:sp>
        <p:nvSpPr>
          <p:cNvPr id="10" name="Right Arrow 9"/>
          <p:cNvSpPr/>
          <p:nvPr/>
        </p:nvSpPr>
        <p:spPr bwMode="auto">
          <a:xfrm>
            <a:off x="2514600" y="12954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1066800"/>
            <a:ext cx="1634840" cy="76174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76600" y="1066800"/>
            <a:ext cx="2999507" cy="76186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33400" y="2362200"/>
            <a:ext cx="1851203" cy="407530"/>
          </a:xfrm>
          <a:prstGeom prst="rect">
            <a:avLst/>
          </a:prstGeom>
          <a:noFill/>
          <a:ln/>
          <a:effectLst/>
        </p:spPr>
      </p:pic>
      <p:sp>
        <p:nvSpPr>
          <p:cNvPr id="19" name="Right Arrow 18"/>
          <p:cNvSpPr/>
          <p:nvPr/>
        </p:nvSpPr>
        <p:spPr bwMode="auto">
          <a:xfrm>
            <a:off x="2743200" y="24384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505200" y="2362200"/>
            <a:ext cx="2326411" cy="40760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85800" y="3581400"/>
            <a:ext cx="5715000" cy="91770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1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5800" y="5562600"/>
            <a:ext cx="5715000" cy="86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86600" y="54102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9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0866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9237-8DCA-4CCE-9E8F-FADBC77A40CB}" type="slidenum">
              <a:rPr lang="en-US"/>
              <a:pPr/>
              <a:t>71</a:t>
            </a:fld>
            <a:endParaRPr 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Conditional covariance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381000" y="3429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 Schur complement  of </a:t>
            </a:r>
          </a:p>
        </p:txBody>
      </p:sp>
      <p:pic>
        <p:nvPicPr>
          <p:cNvPr id="729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828800"/>
            <a:ext cx="35814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9108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34290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41827" y="381000"/>
            <a:ext cx="1348866" cy="547385"/>
          </a:xfrm>
          <a:prstGeom prst="rect">
            <a:avLst/>
          </a:prstGeom>
          <a:noFill/>
          <a:ln/>
          <a:effectLst/>
        </p:spPr>
      </p:pic>
      <p:pic>
        <p:nvPicPr>
          <p:cNvPr id="729114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8638" y="4452938"/>
            <a:ext cx="5540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75879" y="5791200"/>
            <a:ext cx="2031630" cy="59965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5AB3-D3FA-41F0-97A3-027A32361579}" type="slidenum">
              <a:rPr lang="en-US"/>
              <a:pPr/>
              <a:t>72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 of 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383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6238" y="1671638"/>
            <a:ext cx="33623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2463" y="452438"/>
            <a:ext cx="7794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828800"/>
            <a:ext cx="4024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4563" y="4267200"/>
            <a:ext cx="725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21894" y="5943600"/>
            <a:ext cx="2251912" cy="504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2C0A-4EAD-4485-AE52-EBC7810C7AC8}" type="slidenum">
              <a:rPr lang="en-US"/>
              <a:pPr/>
              <a:t>73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 of 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737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6238" y="1671638"/>
            <a:ext cx="33623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02463" y="452438"/>
            <a:ext cx="7794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828800"/>
            <a:ext cx="4024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7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62025" y="3733800"/>
            <a:ext cx="7218363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1894" y="5943600"/>
            <a:ext cx="2251912" cy="504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EE85-C1AD-4844-B3EE-79FF60971596}" type="slidenum">
              <a:rPr lang="en-US"/>
              <a:pPr/>
              <a:t>74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Given</a:t>
            </a:r>
          </a:p>
        </p:txBody>
      </p:sp>
      <p:pic>
        <p:nvPicPr>
          <p:cNvPr id="7270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1447800"/>
            <a:ext cx="677545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647700" y="4191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68305" y="3429000"/>
            <a:ext cx="4877314" cy="6013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7328" y="5791200"/>
            <a:ext cx="5533206" cy="618670"/>
          </a:xfrm>
          <a:prstGeom prst="rect">
            <a:avLst/>
          </a:prstGeom>
          <a:noFill/>
          <a:ln/>
          <a:effectLst/>
        </p:spPr>
      </p:pic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381000" y="32766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2705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4876800"/>
            <a:ext cx="59118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/>
      <p:bldP spid="727051" grpId="0"/>
      <p:bldP spid="72705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DADC-D611-4B50-A87C-F33FDC43460B}" type="slidenum">
              <a:rPr lang="en-US"/>
              <a:pPr/>
              <a:t>75</a:t>
            </a:fld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/>
              <a:t>Random vector  </a:t>
            </a:r>
          </a:p>
        </p:txBody>
      </p:sp>
      <p:pic>
        <p:nvPicPr>
          <p:cNvPr id="71374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057400"/>
            <a:ext cx="7799388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3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5638800"/>
            <a:ext cx="22574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90785" y="5334000"/>
            <a:ext cx="4324780" cy="1117582"/>
          </a:xfrm>
          <a:prstGeom prst="rect">
            <a:avLst/>
          </a:prstGeom>
          <a:noFill/>
          <a:ln/>
          <a:effectLst/>
        </p:spPr>
      </p:pic>
      <p:sp>
        <p:nvSpPr>
          <p:cNvPr id="713747" name="Rectangle 19"/>
          <p:cNvSpPr>
            <a:spLocks noChangeArrowheads="1"/>
          </p:cNvSpPr>
          <p:nvPr/>
        </p:nvSpPr>
        <p:spPr bwMode="auto">
          <a:xfrm>
            <a:off x="762000" y="4495800"/>
            <a:ext cx="322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dummy variables</a:t>
            </a:r>
          </a:p>
        </p:txBody>
      </p:sp>
      <p:sp>
        <p:nvSpPr>
          <p:cNvPr id="713748" name="AutoShape 20"/>
          <p:cNvSpPr>
            <a:spLocks/>
          </p:cNvSpPr>
          <p:nvPr/>
        </p:nvSpPr>
        <p:spPr bwMode="auto">
          <a:xfrm rot="5400000">
            <a:off x="7086600" y="20955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749" name="AutoShape 21"/>
          <p:cNvSpPr>
            <a:spLocks/>
          </p:cNvSpPr>
          <p:nvPr/>
        </p:nvSpPr>
        <p:spPr bwMode="auto">
          <a:xfrm rot="5400000">
            <a:off x="4629150" y="2724150"/>
            <a:ext cx="419100" cy="1447800"/>
          </a:xfrm>
          <a:prstGeom prst="rightBrace">
            <a:avLst>
              <a:gd name="adj1" fmla="val 287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375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3810000"/>
            <a:ext cx="758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3753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933825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7" grpId="0"/>
      <p:bldP spid="713748" grpId="0" animBg="1"/>
      <p:bldP spid="71374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7D7C-8AD6-4EBB-8E25-35B4AB77309C}" type="slidenum">
              <a:rPr lang="en-US"/>
              <a:pPr/>
              <a:t>76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use Schur complement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Now compute: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Using:</a:t>
            </a:r>
          </a:p>
        </p:txBody>
      </p:sp>
      <p:pic>
        <p:nvPicPr>
          <p:cNvPr id="7301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752600"/>
            <a:ext cx="56213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7688" y="57912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8675" y="4273550"/>
            <a:ext cx="717867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05957" y="1981200"/>
            <a:ext cx="1409247" cy="4921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build="p"/>
      <p:bldP spid="7301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135F-E6C9-4221-ABC8-14EE9FB0B4F1}" type="slidenum">
              <a:rPr lang="en-US"/>
              <a:pPr/>
              <a:t>77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Now compute: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5957" y="1981200"/>
            <a:ext cx="1409247" cy="492167"/>
          </a:xfrm>
          <a:prstGeom prst="rect">
            <a:avLst/>
          </a:prstGeom>
          <a:noFill/>
          <a:ln/>
          <a:effectLst/>
        </p:spPr>
      </p:pic>
      <p:pic>
        <p:nvPicPr>
          <p:cNvPr id="7311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1752600"/>
            <a:ext cx="56213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4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2800" y="3429000"/>
            <a:ext cx="42957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4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81413" y="4495800"/>
            <a:ext cx="17811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5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7688" y="57912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0F2-F26A-43D1-BAFC-82311087A3D6}" type="slidenum">
              <a:rPr lang="en-US"/>
              <a:pPr/>
              <a:t>78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compute the conditional PDF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609600" y="24384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where: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886240" y="1219200"/>
            <a:ext cx="1905042" cy="97137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86688" y="3581400"/>
            <a:ext cx="7359485" cy="99039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33571" y="1216025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426" y="5562600"/>
            <a:ext cx="1851499" cy="356646"/>
          </a:xfrm>
          <a:prstGeom prst="rect">
            <a:avLst/>
          </a:prstGeom>
          <a:noFill/>
          <a:ln/>
          <a:effectLst/>
        </p:spPr>
      </p:pic>
      <p:sp>
        <p:nvSpPr>
          <p:cNvPr id="20" name="Oval 19"/>
          <p:cNvSpPr/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2362200" y="4495800"/>
            <a:ext cx="12192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19200" y="563880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rgbClr val="FF0000"/>
                </a:solidFill>
                <a:latin typeface="+mn-lt"/>
              </a:rPr>
              <a:t>dimension of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/>
      <p:bldP spid="20" grpId="0" animBg="1"/>
      <p:bldP spid="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0F2-F26A-43D1-BAFC-82311087A3D6}" type="slidenum">
              <a:rPr lang="en-US"/>
              <a:pPr/>
              <a:t>79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compute the conditional PDF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609600" y="24384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where: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30079" y="3421062"/>
            <a:ext cx="7679077" cy="100858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876800" y="5410200"/>
            <a:ext cx="3770250" cy="8997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886240" y="1219200"/>
            <a:ext cx="1905042" cy="97137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33571" y="1216025"/>
            <a:ext cx="3600457" cy="971551"/>
          </a:xfrm>
          <a:prstGeom prst="rect">
            <a:avLst/>
          </a:prstGeom>
          <a:noFill/>
          <a:ln/>
          <a:effectLst/>
        </p:spPr>
      </p:pic>
      <p:sp>
        <p:nvSpPr>
          <p:cNvPr id="22" name="Oval 21"/>
          <p:cNvSpPr/>
          <p:nvPr/>
        </p:nvSpPr>
        <p:spPr bwMode="auto">
          <a:xfrm>
            <a:off x="3352800" y="3733800"/>
            <a:ext cx="762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2209800" y="4343400"/>
            <a:ext cx="1524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04800" y="5638800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rgbClr val="FF0000"/>
                </a:solidFill>
                <a:latin typeface="+mn-lt"/>
              </a:rPr>
              <a:t>dimension of </a:t>
            </a:r>
            <a:r>
              <a:rPr lang="en-US" dirty="0" smtClean="0">
                <a:solidFill>
                  <a:srgbClr val="FF0000"/>
                </a:solidFill>
              </a:rPr>
              <a:t>X + </a:t>
            </a:r>
            <a:r>
              <a:rPr lang="en-US" sz="1800" i="0" dirty="0" smtClean="0">
                <a:solidFill>
                  <a:srgbClr val="FF0000"/>
                </a:solidFill>
                <a:latin typeface="Helvetica"/>
              </a:rPr>
              <a:t>dimension of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CB7A-7269-4688-A094-054634F028E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and Covariance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Century Schoolbook" pitchFamily="18" charset="0"/>
              </a:rPr>
              <a:t>Y</a:t>
            </a:r>
            <a:r>
              <a:rPr lang="en-US" smtClean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b="1" i="1" smtClean="0"/>
              <a:t>Correlation</a:t>
            </a:r>
            <a:r>
              <a:rPr lang="en-US" smtClean="0"/>
              <a:t>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b="1" i="1" smtClean="0"/>
          </a:p>
        </p:txBody>
      </p:sp>
      <p:pic>
        <p:nvPicPr>
          <p:cNvPr id="6144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828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12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886200"/>
            <a:ext cx="2743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12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5181600"/>
            <a:ext cx="5391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CCB5-3C47-4CB5-BC9F-950E0DAA36C9}" type="slidenum">
              <a:rPr lang="en-US"/>
              <a:pPr/>
              <a:t>80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1822" y="2667000"/>
            <a:ext cx="3256342" cy="1202946"/>
          </a:xfrm>
          <a:prstGeom prst="rect">
            <a:avLst/>
          </a:prstGeom>
          <a:noFill/>
          <a:ln/>
          <a:effectLst/>
        </p:spPr>
      </p:pic>
      <p:sp>
        <p:nvSpPr>
          <p:cNvPr id="732175" name="AutoShape 15"/>
          <p:cNvSpPr>
            <a:spLocks/>
          </p:cNvSpPr>
          <p:nvPr/>
        </p:nvSpPr>
        <p:spPr bwMode="auto">
          <a:xfrm rot="5400000">
            <a:off x="5372100" y="4610100"/>
            <a:ext cx="762000" cy="1447800"/>
          </a:xfrm>
          <a:prstGeom prst="rightBrace">
            <a:avLst>
              <a:gd name="adj1" fmla="val 1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3217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5791200"/>
            <a:ext cx="16303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66771" y="1219200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36017" y="4259262"/>
            <a:ext cx="5146953" cy="77787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423873" y="5791200"/>
            <a:ext cx="4296252" cy="40751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159" y="5786437"/>
            <a:ext cx="1780466" cy="49140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0728-6D11-4F49-AA9F-0F1A7ADA7FFA}" type="slidenum">
              <a:rPr lang="en-US"/>
              <a:pPr/>
              <a:t>81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3187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7331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2667000"/>
            <a:ext cx="2795588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7688" y="59436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66771" y="1219200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313610" y="4251325"/>
            <a:ext cx="5590179" cy="7779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77-4E80-447F-A4D9-1615582BA825}" type="slidenum">
              <a:rPr lang="en-US"/>
              <a:pPr/>
              <a:t>82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72310" y="2651125"/>
            <a:ext cx="5590179" cy="777976"/>
          </a:xfrm>
          <a:prstGeom prst="rect">
            <a:avLst/>
          </a:prstGeom>
          <a:noFill/>
          <a:ln/>
          <a:effectLst/>
        </p:spPr>
      </p:pic>
      <p:pic>
        <p:nvPicPr>
          <p:cNvPr id="73933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5240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33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1143000"/>
            <a:ext cx="2176463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457200" y="3962400"/>
            <a:ext cx="483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use Schur determinant result:</a:t>
            </a:r>
          </a:p>
        </p:txBody>
      </p:sp>
      <p:pic>
        <p:nvPicPr>
          <p:cNvPr id="73934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563" y="5257800"/>
            <a:ext cx="725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43DB-B38A-47CE-9B1D-885BD4B2F2CD}" type="slidenum">
              <a:rPr lang="en-US"/>
              <a:pPr/>
              <a:t>83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0355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72310" y="2651125"/>
            <a:ext cx="5590179" cy="777976"/>
          </a:xfrm>
          <a:prstGeom prst="rect">
            <a:avLst/>
          </a:prstGeom>
          <a:noFill/>
          <a:ln/>
          <a:effectLst/>
        </p:spPr>
      </p:pic>
      <p:pic>
        <p:nvPicPr>
          <p:cNvPr id="74036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32088" y="1241425"/>
            <a:ext cx="187642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99925" y="5029200"/>
            <a:ext cx="7294987" cy="692225"/>
          </a:xfrm>
          <a:prstGeom prst="rect">
            <a:avLst/>
          </a:prstGeom>
          <a:noFill/>
          <a:ln/>
          <a:effectLst/>
        </p:spPr>
      </p:pic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457200" y="396240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Now use:</a:t>
            </a:r>
          </a:p>
        </p:txBody>
      </p:sp>
      <p:pic>
        <p:nvPicPr>
          <p:cNvPr id="740365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14478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D3D-6463-4A6F-BF44-A5CF470A4D9A}" type="slidenum">
              <a:rPr lang="en-US"/>
              <a:pPr/>
              <a:t>84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42408" name="Rectangle 8"/>
          <p:cNvSpPr>
            <a:spLocks noChangeArrowheads="1"/>
          </p:cNvSpPr>
          <p:nvPr/>
        </p:nvSpPr>
        <p:spPr bwMode="auto">
          <a:xfrm>
            <a:off x="457200" y="396240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Now use: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35181" y="1184275"/>
            <a:ext cx="2673412" cy="108019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95625" y="2643188"/>
            <a:ext cx="5943547" cy="777968"/>
          </a:xfrm>
          <a:prstGeom prst="rect">
            <a:avLst/>
          </a:prstGeom>
          <a:noFill/>
          <a:ln/>
          <a:effectLst/>
        </p:spPr>
      </p:pic>
      <p:pic>
        <p:nvPicPr>
          <p:cNvPr id="7424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3962400"/>
            <a:ext cx="2590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" y="5181600"/>
            <a:ext cx="58658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2414" name="AutoShape 14"/>
          <p:cNvSpPr>
            <a:spLocks/>
          </p:cNvSpPr>
          <p:nvPr/>
        </p:nvSpPr>
        <p:spPr bwMode="auto">
          <a:xfrm rot="5400000">
            <a:off x="4800600" y="4267200"/>
            <a:ext cx="457200" cy="3200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24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6172200"/>
            <a:ext cx="914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8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19800" y="4114800"/>
            <a:ext cx="23002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20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81800" y="5410200"/>
            <a:ext cx="21971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2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" y="13716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42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8" grpId="0"/>
      <p:bldP spid="742414" grpId="0" animBg="1"/>
      <p:bldP spid="742414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A18-F3B4-4282-9A67-D950025A9A22}" type="slidenum">
              <a:rPr lang="en-US"/>
              <a:pPr/>
              <a:t>85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743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3716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3439" name="Rectangle 15"/>
          <p:cNvSpPr>
            <a:spLocks noChangeArrowheads="1"/>
          </p:cNvSpPr>
          <p:nvPr/>
        </p:nvSpPr>
        <p:spPr bwMode="auto">
          <a:xfrm>
            <a:off x="533400" y="3962400"/>
            <a:ext cx="192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Therefore, 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82505" y="5334000"/>
            <a:ext cx="4877314" cy="60131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35181" y="1184275"/>
            <a:ext cx="2673412" cy="10801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95625" y="2643188"/>
            <a:ext cx="5943547" cy="777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A972-4466-4FC7-9524-90C3D46EEA26}" type="slidenum">
              <a:rPr lang="en-US"/>
              <a:pPr/>
              <a:t>86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7444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4350" y="3149600"/>
            <a:ext cx="557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90335" y="4114800"/>
            <a:ext cx="5228291" cy="584577"/>
          </a:xfrm>
          <a:prstGeom prst="rect">
            <a:avLst/>
          </a:prstGeom>
          <a:noFill/>
          <a:ln/>
          <a:effectLst/>
        </p:spPr>
      </p:pic>
      <p:sp>
        <p:nvSpPr>
          <p:cNvPr id="744455" name="Rectangle 7"/>
          <p:cNvSpPr>
            <a:spLocks noChangeArrowheads="1"/>
          </p:cNvSpPr>
          <p:nvPr/>
        </p:nvSpPr>
        <p:spPr bwMode="auto">
          <a:xfrm>
            <a:off x="723900" y="54102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0">
                <a:latin typeface="Helvetica" pitchFamily="34" charset="0"/>
              </a:rPr>
              <a:t>This result is important and constitutes the basis for the Kalman Filter! </a:t>
            </a:r>
            <a:endParaRPr lang="en-US" sz="2800" i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87305" y="1676400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685800" y="2514600"/>
            <a:ext cx="81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with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2000" y="762000"/>
            <a:ext cx="18453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Therefore,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534400" y="44196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5" grpId="0"/>
      <p:bldP spid="744460" grpId="0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Material</a:t>
            </a:r>
            <a:br>
              <a:rPr lang="en-US" dirty="0" smtClean="0"/>
            </a:br>
            <a:r>
              <a:rPr lang="en-US" dirty="0" smtClean="0"/>
              <a:t>(You are not  </a:t>
            </a:r>
            <a:r>
              <a:rPr lang="en-US" smtClean="0"/>
              <a:t>responsible for this…)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Laplace and Fourier transform of Gaussian PDF</a:t>
            </a:r>
          </a:p>
          <a:p>
            <a:endParaRPr lang="en-US" dirty="0" smtClean="0"/>
          </a:p>
          <a:p>
            <a:r>
              <a:rPr lang="en-US" dirty="0" smtClean="0"/>
              <a:t>Transformation of random variables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pic>
        <p:nvPicPr>
          <p:cNvPr id="6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1066800"/>
            <a:ext cx="2971800" cy="8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2133600"/>
            <a:ext cx="7252246" cy="8382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3505200"/>
            <a:ext cx="2830203" cy="6071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where, after “completing the squares”,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181600"/>
            <a:ext cx="3749350" cy="67353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81400" y="6019800"/>
            <a:ext cx="5293012" cy="6038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7570" y="2133600"/>
            <a:ext cx="7288704" cy="643592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substituting</a:t>
            </a:r>
            <a:r>
              <a:rPr lang="en-US" i="0" kern="0" dirty="0" smtClean="0">
                <a:latin typeface="+mn-lt"/>
                <a:cs typeface="+mn-cs"/>
              </a:rPr>
              <a:t>,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562600" y="609600"/>
            <a:ext cx="381000" cy="4648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entury Schoolbook" pitchFamily="18" charset="0"/>
                <a:cs typeface="+mn-cs"/>
              </a:rPr>
              <a:t>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3200400"/>
            <a:ext cx="270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(area under a PDF = 1)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4114800"/>
            <a:ext cx="4495803" cy="685800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381000" y="3886200"/>
            <a:ext cx="51054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859105" cy="867308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457200" y="5867400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  <a:cs typeface="+mn-cs"/>
              </a:rPr>
              <a:t>Fourier transform: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20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CB7A-7269-4688-A094-054634F028E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Mean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050" dirty="0" smtClean="0"/>
          </a:p>
          <a:p>
            <a:pPr eaLnBrk="1" hangingPunct="1"/>
            <a:r>
              <a:rPr lang="en-US" b="1" i="1" dirty="0" smtClean="0"/>
              <a:t>Mean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b="1" i="1" dirty="0" smtClean="0"/>
          </a:p>
        </p:txBody>
      </p:sp>
      <p:pic>
        <p:nvPicPr>
          <p:cNvPr id="6144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524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0" y="2743200"/>
            <a:ext cx="2266573" cy="41948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62200" y="3505200"/>
            <a:ext cx="5181229" cy="78067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4572000"/>
            <a:ext cx="3295045" cy="78061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962400" y="5867400"/>
            <a:ext cx="4685973" cy="780615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533400" y="5943600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DE8F6-3C9A-4C64-BF78-D3DC06E76BE0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random variables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smtClean="0">
                <a:latin typeface="Arial" pitchFamily="34" charset="0"/>
              </a:rPr>
              <a:t>Given a real valued function </a:t>
            </a:r>
            <a:r>
              <a:rPr lang="en-US" sz="2400" b="1" i="1" smtClean="0">
                <a:latin typeface="Century Schoolbook" pitchFamily="18" charset="0"/>
              </a:rPr>
              <a:t>f</a:t>
            </a:r>
            <a:r>
              <a:rPr lang="en-US" sz="2400" smtClean="0">
                <a:latin typeface="Arial" pitchFamily="34" charset="0"/>
              </a:rPr>
              <a:t>  of random variable </a:t>
            </a:r>
            <a:r>
              <a:rPr lang="en-US" sz="2400" i="1" smtClean="0">
                <a:latin typeface="Century Schoolbook" pitchFamily="18" charset="0"/>
              </a:rPr>
              <a:t>X</a:t>
            </a:r>
            <a:endParaRPr lang="en-US" sz="2000" smtClean="0">
              <a:latin typeface="Arial" pitchFamily="34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533400" y="2590800"/>
            <a:ext cx="800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i="0">
                <a:latin typeface="Arial" pitchFamily="34" charset="0"/>
              </a:rPr>
              <a:t>Assume that  </a:t>
            </a:r>
            <a:r>
              <a:rPr lang="en-US">
                <a:latin typeface="Century Schoolbook" pitchFamily="18" charset="0"/>
              </a:rPr>
              <a:t>Y</a:t>
            </a:r>
            <a:r>
              <a:rPr lang="en-US" i="0">
                <a:latin typeface="Arial" pitchFamily="34" charset="0"/>
              </a:rPr>
              <a:t> is also a random variable. 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>
                <a:latin typeface="Arial" pitchFamily="34" charset="0"/>
              </a:rPr>
              <a:t>Also assume that                                    exists. Then,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371600" y="4419600"/>
            <a:ext cx="6324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397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19812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34290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1025" y="4727575"/>
            <a:ext cx="5086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CE7D4-6435-48FB-8603-38EE06322A28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random variables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latin typeface="Arial" pitchFamily="34" charset="0"/>
              </a:rPr>
              <a:t>Let                             and </a:t>
            </a:r>
            <a:endParaRPr lang="en-US" sz="2400" smtClean="0">
              <a:latin typeface="Arial" pitchFamily="34" charset="0"/>
            </a:endParaRPr>
          </a:p>
        </p:txBody>
      </p:sp>
      <p:pic>
        <p:nvPicPr>
          <p:cNvPr id="8499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1295400"/>
            <a:ext cx="1924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51425" y="1295400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4057" y="2286000"/>
            <a:ext cx="8210185" cy="380620"/>
          </a:xfrm>
          <a:prstGeom prst="rect">
            <a:avLst/>
          </a:prstGeom>
          <a:noFill/>
          <a:ln/>
          <a:effectLst/>
        </p:spPr>
      </p:pic>
      <p:pic>
        <p:nvPicPr>
          <p:cNvPr id="8500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3352800"/>
            <a:ext cx="79486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1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5410200"/>
            <a:ext cx="801687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9"/>
  <p:tag name="DEFAULTDISPLAYSOURCE" val="\documentclass{slides}\pagestyle{empty}&#10;\usepackage{amsmath}&#10;\begin{document}&#10;\input{me232_eq}&#10;\input{cm_def}&#10;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= p_{_{X}}(x)\, p_{_{Y}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2"/>
  <p:tag name="PICTUREFILESIZE" val="128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_1X_2}}(x_1,x_2) = P (X_1 \le x_1 ,\, X_2 \le x_2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84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1X_2}}(x_1,x_2) = \frac{\partial^2 F_{_{X_1X_2}}(x_1,x_2)}&#10;{\partial x_1 \partial x_2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2519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83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X}(x) = P ( X_1 \le x_1 ,\,X_2 \le x_2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47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{_X} : \R^2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647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83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\partial^2 F_{_{X}}(x)}&#10;{\partial x_1 \,   \partial x_2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1620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 : \R^2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67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 &amp;=&amp; E \{ X \} = \mat{m_{_{X_1}} \\ m_{_{X_2}}}  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38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int_{\R^2} \, &#10;\mat{x_1  \\ x_2} \, p_{_X}(x) dx_1   dx_2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824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mat{ &#10;\int_{-\infty} ^{\infty} x  p_{_{X_1}}(x) d x \\[1em]&#10;\int_{-\infty} ^{\infty} y  p_{_{X_2}}(y) d y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2269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 &amp;=&amp;  \mat{m_{_{X_1}} \\ m_{_{X_2}}}  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926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1}}(x) = &#10;\int_{-\infty}^\infty  p_{_{X}}(x,y)\, dy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570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2}}(y) = &#10;\int_{-\infty}^\infty  p_{_{X}}(x,y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2"/>
  <p:tag name="PICTUREFILESIZE" val="1690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 E \left \{ \mat{ X_1 \\ X_2} \mat{ X_1 &amp; X_2} \right 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1475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X}} &amp;=&amp;  E \{ X X^T\} \in \R^{2 \times 2}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0"/>
  <p:tag name="PICTUREFILESIZE" val="13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E\{XY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1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R_{_{X_1 X_1}} &amp;  R_{_{X_1 X_2}}&#10;\\[1em]&#10;R_{_{X_2 X_1}} &amp;  R_{_{X_2 X_2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1534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 E \left \{ \begin{bmatrix} X_1 - m_{_{X_1}} \\ X_2 - m_{_{X_2}} \end{bmatrix}  &#10;\begin{bmatrix} X_1 - m_{_{X_1}}&amp; X_2 - m_{_{X_2}} \end{bmatrix} &#10;\right \}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506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\Lambda_{_{X_1 X_1}} &amp;  \Lambda_{_{X_1 X_2}}&#10;\\[1em]&#10;\Lambda_{_{X_2 X_1}} &amp;  \Lambda_{_{X_2 X_2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63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 &amp;=&amp;  E \{ (X - m_{_X}) (X - m_{_X})^T\} &#10;\in \R^{2 \times 2}\\[.5em]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2027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= (X - m_{_X})^T v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861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^T \Lambda_{_{XX}} v &amp;=&amp;  &#10; \,E \{ v^T (X - m_{_X}) (X - m_{_X})^T v \}\, 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0"/>
  <p:tag name="PICTUREFILESIZE" val="2013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50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50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 \in \mathcal{R}^2 \:\: \| v \| \n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710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X}} &amp;=&amp; \Lambda^T_{_{XX}} \succeq 0 \\[.5em]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8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xy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2012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\{ Q^2 \}  \ge 0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676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\vdots \\ X_n} \in \R^n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1109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\mat{Y_1 \\[.5em] \vdots \\[.5em] Y_m} \in \R^m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1143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\partial^n F_{_{X}}(x)}&#10;{\partial x_1 \, \cdots  \partial x_n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562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 : \R^n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595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x) = \frac{\partial^m F_{_{Y}}(x)}&#10;{\partial x_1 \, \cdots  \partial x_m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547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 : \R^m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66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&amp;=&amp; E \{ (X - m_{_X})( Y - m_{_Y})^T \}\in R^{n \times m}\\[.5em]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1986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 \Lambda^T_{_{YX}} 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356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 E \left \{\begin{bmatrix} X_1 - m_{_{X_1}} \\ \vdots \\ X_n - m_{_{X_n}} \end{bmatrix} &#10;\begin{bmatrix} Y_1 - m_{_{Y_1}}&amp; \cdots &amp; Y_m - m_{_{Y_m}} \end{bmatrix} \right \}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2"/>
  <p:tag name="PICTUREFILESIZE" val="265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\Lambda_{_{X_1 Y_1}} &amp;  \cdots &amp; \Lambda_{_{X_1 Y_m}}&#10;\\&#10;\vdots &amp; &amp; \vdots \\&#10;\Lambda_{_{X_n Y_1}} &amp;  \cdots &amp;  \Lambda_{_{X_n Y_m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2"/>
  <p:tag name="PICTUREFILESIZE" val="1733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^2_{_{XY}} \le \Lambda_{_{XX}} \, \Lambda_{_{YY}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915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 = \mat{X \\ Y} \in \R^2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87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Det} [\Lambda_{_{ZZ}} ] = &#10; \Lambda_{_{XX}} \Lambda_{_{YY}} - &#10;\Lambda^2 _{_{XY}} \ge 0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66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\succeq 0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609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sigma_{_X}^2 = \Lambda_{_{XX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9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X}, \sigma_{_X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5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8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_{X}} = E\{X\}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78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38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Y} =  3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73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Y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4"/>
  <p:tag name="PICTUREFILESIZE" val="303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X}, \sigma_{_X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51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\sim N(m_{_Y}, \sigma_{_Y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87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79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int_{-\infty}^\infty \, \int_{-\infty}^\infty \, x\,  p_{_{XY}}(x,y)\, dy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924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= \frac{1}{\sigma_{_{Y}} \sqrt{2 \pi}}\,&#10;e^{- \frac{(y - m_{_{Y}})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2"/>
  <p:tag name="PICTUREFILESIZE" val="1859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frac{1}{\sigma_{_{X}} \sqrt{2 \pi}}\,&#10;e^{- \frac{\tilde x 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1108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frac{1}{\sigma_{_{Y}} \sqrt{2 \pi}}\,&#10;e^{- \frac{\tilde y 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1073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= x - m_{_X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1"/>
  <p:tag name="PICTUREFILESIZE" val="447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y = y - m_{_Y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465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88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38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Y} =  3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73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Y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4"/>
  <p:tag name="PICTUREFILESIZE" val="303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int_{-\infty}^\infty \,  \, x\,  p_{_{X}}(x)\,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70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frac{1}{\sigma_{_{Y}} \sqrt{2 \pi}}\,&#10;e^{- \frac{\tilde y 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8"/>
  <p:tag name="PICTUREFILESIZE" val="1024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frac{1}{\sigma_{_{X}} \sqrt{2 \pi}}\,&#10;e^{- \frac{\tilde x 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1108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frac{1}{\sigma_{_{X}} \sqrt{2 \pi}}\: &#10; \frac{1}{\sigma_{_{Y}} \sqrt{2 \pi}}\:\:&#10;e^{- \left [ \frac{\tilde x ^2}{2 \sigma_{_{X}}^2}&#10;~+~ \frac{\tilde y ^2}{2 \sigma_{_{Y}}^2}\right ]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2190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x) = \int_{-\infty}^\infty  p_{_{XY}}(x,y)\, dy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709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1}{\sigma_{_{X}} \sigma_{_{Y}}\,2 \pi}\,&#10;e^{- \frac{1}{2}&#10;\mat {\tilde x  &amp; \tilde y }&#10;\mat{\sigma_{_X}^2 &amp; 0 \\&#10;0 &amp; \sigma_{_Y}^2}^{-1}&#10;\mat {\tilde x \\ \tilde y}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467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76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Z}(z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1"/>
  <p:tag name="PICTUREFILESIZE" val="1023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=&#10;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2"/>
  <p:tag name="PICTUREFILESIZE" val="2192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z = \mat{x \\ 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06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1}{\sigma_{_{X}} \sigma_{_{Y}}\,2 \pi}\,&#10;e^{- \frac{1}{2}&#10;\mat {\tilde x  &amp; \tilde y }&#10;\mat{\sigma_{_X}^2 &amp; 0 \\&#10;0 &amp; \sigma_{_Y}^2}^{-1}&#10;\mat {\tilde x \\ \tilde y}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467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60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100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^T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64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2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\sigma_{_Y} = |\Lambda_{_{ZZ}}|^{\frac{1}{2}} &amp;=&amp;  {\rm Det} ( \Lambda_{_{ZZ}})^{\frac{1}{2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387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=&#10;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2"/>
  <p:tag name="PICTUREFILESIZE" val="2192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 \in \R^2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873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&#10;&amp;=&amp; \frac{1}{ 2 \pi \: &#10; | \Lambda_{_{ZZ}}|^{\frac{1}{2}}}\:&#10;e^{- \frac{1}{2}\:&#10; (z - m_{_Z}) ^T \,&#10;\Lambda_{_{ZZ}}^{-1}\,&#10;(z - m_{_Z}) 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3"/>
  <p:tag name="PICTUREFILESIZE" val="2534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_Z} = \mat{m_{_X} \\  m_{_Y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770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_Z} = \mat{m_{_X} \\  m_{_Y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770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1068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cdots = \frac{1}{ 2 \pi \: &#10; | \Lambda_{_{ZZ}}|^{\frac{1}{2}}}\:&#10;e^{- \frac{1}{2}\:&#10; (z - m_{_Z}) ^T \,&#10;\Lambda_{_{ZZ}}^{-1}\,&#10;(z - m_{_Z}) &#10;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9"/>
  <p:tag name="PICTUREFILESIZE" val="215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= E\{(X-m_{_X})(Y-m_{_Y})\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8"/>
  <p:tag name="PICTUREFILESIZE" val="1424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 = \begin{bmatrix} X \\ Y \end{bmatrix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15193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_{_{Z}}(z) &#10;= p_{_{XY}}(x,y) = p_{_{X}}(x) p_{_{Y}}(y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2"/>
  <p:tag name="PICTUREFILESIZE" val="1752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&#10;&amp;=&amp; \frac{1}{( 2 \pi )^{\frac{n}{2}}\: &#10; | \Lambda_{_{ZZ}}|^{\frac{1}{2}}}\:&#10;e^{- \frac{1}{2}\:&#10; (z - m_{_Z}) ^T \,&#10;\Lambda_{_{ZZ}}^{-1}\,&#10;(z - m_{_Z}) 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4"/>
  <p:tag name="PICTUREFILESIZE" val="2811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Z_1  \\ \vdots \\  Z_n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601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\sim N(m_{_Z} , \Lambda_{_{ZZ}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919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= AX+ b  template TPT1  env TPENV1  fore 0  back 16777215  eqnno 1"/>
  <p:tag name="FILENAME" val="TP_tmp"/>
  <p:tag name="ORIGWIDTH" val="56"/>
  <p:tag name="PICTUREFILESIZE" val="306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_1}}(x) = &#10;\frac{ p_{_{XY}}(x,y_1)}{p_{_Y}(y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755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_1}} = E\{X|y_1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86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(x-m_{_X})(y-m_{_Y})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4"/>
  <p:tag name="PICTUREFILESIZE" val="2737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int_{-\infty}^\infty &#10;x \, p_{_{X|y_1}}(x) dx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1275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96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79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\\Y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76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Z} = \mat{m_{_X} \\m_{_Y}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770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 &#10;\mat{ \Lambda_{_{XX}} &amp;   \Lambda_{_{XY}} \\&#10;\Lambda_{_{YX}} &amp;   \Lambda_{_{YY}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8"/>
  <p:tag name="PICTUREFILESIZE" val="1401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sim N(m_{_Z} , \Lambda_{_{ZZ}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805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 &amp;=&amp;  E \{ (X - m_{_X}) (X - m_{_X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584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Y}} &amp;=&amp;  E \{ (Y - m_{_Y}) (Y - m_{_Y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1438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&amp;=&amp;  E \{ (X - m_{_X}) (Y - m_{_Y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1"/>
  <p:tag name="PICTUREFILESIZE" val="153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hspace{2em} m_{_{Y}} = E \{Y\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050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frac{ p_{_{XY}}(x,y)}{p_{_Y}(y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1665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356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E\{ (x - m_{_{X|y}})(x - m_{_{X|y}})^T | _{Y = y} \} 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4"/>
  <p:tag name="PICTUREFILESIZE" val="2008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Lambda_{_{XX}} - \Lambda_{_{XY}}\,&#10;\Lambda_{_{YY}}^{-1} \Lambda_{_{YX}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4"/>
  <p:tag name="PICTUREFILESIZE" val="1019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(X - m_{_X})(X - m_{_X})^T \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249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max} \left [ \Lambda_{_{X|yX|y}} \right ]  \le&#10; \lambda_{max} \left [ \Lambda_{_{XX}}\right ]  - &#10;\lambda_{min} \left [  \Lambda_{_{XY}}\,&#10;\Lambda_{_{YY}}^{-1} \Lambda_{_{YX}}\right ]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2362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Rightarrow)  template TPT1  env TPENV1  fore 0  back 16777215  eqnno 1"/>
  <p:tag name="FILENAME" val="TP_tmp"/>
  <p:tag name="ORIGWIDTH" val="17"/>
  <p:tag name="PICTUREFILESIZE" val="665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Leftarrow)  template TPT1  env TPENV1  fore 0  back 16777215  eqnno 1"/>
  <p:tag name="FILENAME" val="TP_tmp"/>
  <p:tag name="ORIGWIDTH" val="17"/>
  <p:tag name="PICTUREFILESIZE" val="665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|y \sim N (m_{_{X|y}}, \ \Lambda_{_{X|yX|y}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8"/>
  <p:tag name="PICTUREFILESIZE" val="20617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}} = m_{_X} + \Lambda_{_{XY}} \Lambda_{_{YY}}^{-1} (y - m_{_Y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3"/>
  <p:tag name="PICTUREFILESIZE" val="31606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|yX|y}} = \Lambda_{_{XX}} &#10;- \Lambda_{_{XY}} \Lambda_{_{YY}}^{-1} \Lambda_{_{YX}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2"/>
  <p:tag name="PICTUREFILESIZE" val="29406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m_{_X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6"/>
  <p:tag name="PICTUREFILESIZE" val="321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63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Lambda_{_{XX}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766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\quad X|y \sim N (m_{_X}, \ \Lambda_{_{XX}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4"/>
  <p:tag name="PICTUREFILESIZE" val="1879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\quad p_{_{X|y}}(x) = p_{_X}(x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4"/>
  <p:tag name="PICTUREFILESIZE" val="18538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A - D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18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M| = \det\left ( \mat{A &amp; D \\ C &amp; B} \right ) = | B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83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A - D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18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= 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84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D B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4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E\{XY\}  =  E\{X\} \, E\{Y\} = m_{_X}\,m_{_Y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26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^{-1} = \mat{\Delta^{-1} &amp; -\Delta^{-1} F \\ -E \Delta^{-1} &amp; B^{-1} + E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1"/>
  <p:tag name="PICTUREFILESIZE" val="1632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Q = \mat{A - D B^{-1}C\: &amp; D B^{-1} \\[3em]  0  &amp; I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1861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128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= \mat{I &amp; 0 \\[.5em] -B^{-1}C &amp; B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00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15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Q = \mat{I &amp; 0 \\[.5em] -E &amp; B^{-1}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78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 = \mat{\Delta  &amp; 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26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Y}} = E\{(X-m_{_X})(Y-m_{_Y})\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97"/>
  <p:tag name="PICTUREFILESIZE" val="605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^{-1} = \mat{\Delta^{-1}  &amp; - \Delta^{-1}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944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 = R Q^{-1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498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^{-1} =  Q\, R^{-1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7"/>
  <p:tag name="PICTUREFILESIZE" val="564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^{-1} =  \mat{I &amp; 0 \\[.5em] -E &amp; B^{-1}}\,  \mat{\Delta^{-1}  &amp; - \Delta^{-1}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64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^{-1} = \mat{\Delta^{-1} &amp; -\Delta^{-1} F \\ -E \Delta^{-1} &amp; B^{-1} + E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1"/>
  <p:tag name="PICTUREFILESIZE" val="1632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= 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84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D B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45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34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E\{XY\} - m_{_X} E\{Y\} - E\{X\} m_{_Y} +  m_{_X} m_{_Y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9"/>
  <p:tag name="BOXHEIGHT" val="530"/>
  <p:tag name="BOXFONT" val="10"/>
  <p:tag name="BOXWRAP" val="False"/>
  <p:tag name="WORKAROUNDTRANSPARENCYBUG" val="False"/>
  <p:tag name="ALLOWFONTSUBSTITUTION" val="False"/>
  <p:tag name="BITMAPFORMAT" val="pngmono"/>
  <p:tag name="ORIGWIDTH" val="416"/>
  <p:tag name="PICTUREFILESIZE" val="1795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ambda_{_{XX}} - \Lambda_{_{XY}}\,&#10;\Lambda_{_{YY}}^{-1} \Lambda_{_{YX}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186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Lambda_{_{X|yX|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76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\Lzz| = \det\left ( \mat{\Lxx &amp; \Lxy \\ \Lyx &amp; \Lyy} \right ) = | \Lyy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534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Delta = \Lambda_{_{X|yX|y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8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^{-1} = \mat{\Delta^{-1}\: &amp; -\Delta^{-1} F  \\[1em] -F^T \Delta^{-1} &amp; \Lyy^{-1} + F^T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2093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Delta = \Lambda_{_{X|yX|y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8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X \\ Y} \sim N(\mat{\mx \\ \my } , &#10;\mat{\Lxx &amp; \Lxy \\ \Lyx &amp; \Lyy 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328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 \sim N(\mat{\mx \\ \my } , &#10;\mat{\Lxx &amp; \Lxy \\ \Lyx &amp; \Lyy 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2530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  = &#10; z - m_{_Z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29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tilde x \\ \tilde y }  = &#10;\mat { x - m_{_X}  \\   y - m_{_Y}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5"/>
  <p:tag name="PICTUREFILESIZE" val="1107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Y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180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33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z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187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mat { \tilde x^T &amp; \tilde y^T}&#10;\mat{\Lxx &amp; \Lxy \\ \Lyx &amp; \Lyy}^{-1}&#10;\mat { \tilde x \\ \tilde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080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^{-1} = \mat{\Delta^{-1} &amp; -\Delta^{-1} F \\ -F^T \Delta^{-1} &amp; \Lyy^{-1} + F^T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7"/>
  <p:tag name="PICTUREFILESIZE" val="1909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^T \: \Lzz^{-1}  \: \tilde z 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56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^T \: \Lzz^{-1}  \: \tilde z 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56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mat { \tilde x^T &amp; \tilde y^T}&#10;\mat{\Lxx &amp; \Lxy \\ \Lyx &amp; \Lyy}^{-1}&#10;\mat { \tilde x \\ \tilde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080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(\tilde x - F \tilde y)^T \, \Delta^{-1} (\tilde x - F \tilde y)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119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Y}}(x,y) = P (X \le x ,\,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2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E \{ XY \} - m_{_X} m_{_Y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87"/>
  <p:tag name="PICTUREFILESIZE" val="367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+  \: \tilde y ^T \, \Lyy^{-1}   \,   \tilde y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601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frac{ p_{_{Z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00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Y}}(y ) &#10;&amp;=&amp; \frac{1}{( 2 \pi )^{\frac{m}{2}}\: &#10; | \Lambda_{_{YY}}|^{\frac{1}{2}}}\:&#10;exp \left ({- \frac{1}{2}\:&#10; \tilde y  ^T \,&#10;\Lambda_{_{YY}}^{-1}\,&#10;\tilde y &#10;} \right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2803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­ 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  =  y  - m_{_Y}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464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}}(z ) &#10;&amp;=&amp; \frac{1}{( 2 \pi )^{\frac{n+m}{2}}\: &#10; | \Lambda_{_{ZZ}}|^{\frac{1}{2}}}\:&#10;exp \left ({- \frac{1}{2}\:&#10; \tilde z ^T \,&#10;\Lambda_{_{ZZ}}^{-1}\,&#10;\tilde z &#10;} \right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4"/>
  <p:tag name="PICTUREFILESIZE" val="2924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  = \mat { \tilde x \\ \tilde y } &#10;= \mat { x - m_{_X} \\    y  - m_{_Y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304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frac{ p_{_{Z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0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XY} = 0 \quad \Leftrightarrow \quad E\{XY\} = m_{_X} m_{_Y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337"/>
  <p:tag name="PICTUREFILESIZE" val="593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­ 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\frac{( 2 \pi )^{\frac{m}{2}} | \Lambda_{_{YY}}|^{\frac{1}{2}}}{( 2 \pi )^{\frac{n+m}{2}}\: &#10; | \Lambda_{_{ZZ}}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1889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^T \: \Lzz^{-1}  \: \tilde z^T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630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exp \left ({- \frac{1}{2}\:&#10; \tilde z ^T \,&#10;\Lambda_{_{ZZ}}^{-1}\,&#10;\tilde z&#10;} {- \frac{1}{2}\:&#10; \tilde y  ^T \,&#10;\Lambda_{_{YY}}^{-1}\,&#10;\tilde y &#10;} \right 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965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(\tilde x - F \tilde y )^T \, \Delta^{-1} (\tilde x - F \tilde y )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187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+  \: \tilde y  ^T \, \Lyy^{-1}   \,   \tilde y  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60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| \Lambda_{_{YY}}|^{\frac{1}{2}}}{( 2 \pi )^{\frac{n}{2}}\: &#10; | \Lambda_{_{ZZ}}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1326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Lambda_{_{XX}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92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| \Lambda_{_{YY}}|^{\frac{1}{2}}}{( 2 \pi )^{\frac{n}{2}}\: &#10; | \Lambda_{_{ZZ}}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1235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\Lzz| = \det\left ( \mat{\Lxx &amp; \Lxy \\ \Lyx &amp; \Lyy} \right ) = | \Lyy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534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( 2 \pi )^{\frac{n}{2}}\: &#10; | \Delta 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779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Delta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7"/>
  <p:tag name="PICTUREFILESIZE" val="1562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\\[1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15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27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( 2 \pi )^{\frac{n}{2}}\: &#10; |\Lambda_{_{X|yX|y}} 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95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Lambda_{_{X|yX|y}}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919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- F \tilde y  =  x - \mx - \Lxy \Lyy^{-1} \tilde 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281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xy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79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= x - \mx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11"/>
  <p:tag name="PICTUREFILESIZE" val="447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x - \mxy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25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E\{(X-m_{_X})(X-m_{_X})\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120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( 2 \pi )^{\frac{n}{2}}\: &#10; |\Lambda_{_{X|yX|y}} 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9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Lambda_{_{X|yX|y}}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919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amp;=&amp;    &#10;\int_{-\infty}^\infty e^{-  s x}\, &#10;p_{_{X}}(x)\, dx &#10;= \frac{1}{\sigma_{_{X}} \sqrt{2 \pi}}\,&#10;\int_{-\infty}^\infty e^{-  s x}\, e^{- \frac{(x - m_{_{X}})^2}{2 \sigma_{_{X}}^2}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054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\sigma_{_{X}} \sqrt{2 \pi}}\,&#10;\int_{-\infty}^\infty e^{-A(x)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47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x) = s x + \frac{x^2}{2 \sigmaX^2} + \frac{\mX^2}{2 \sigmaX^2}&#10;- \frac{2 \mX x }{2 \sigmaX^2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428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2 \sigmaX^2} \left \{ &#10; \left [ x + (s \sigmaX^2 - \mX) \right ]^2 &#10;- s^2 \sigmaX^4 + 2 \mX s \sigmaX^2&#10;\right \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75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\: \int_{-\infty}^\infty \left \{&#10;\frac{1}{\sqrt{2 \pi} \sigmaX}\, e^{-(x + s \sigmaX^2 - \mX)^2/2 \sigmaX^2}&#10;\right \} dx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0"/>
  <p:tag name="PICTUREFILESIZE" val="4063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354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 ) &#10;= e^{\frac{- \omega ^2 \sigmaX^2}{2}} \, e^{ - j \omega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458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f(X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6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\cdot) = f^{-1} (\cdot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557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(y_o) =   p_{_X}(g(y_o))\, &#10;\left | \frac{d g (y_o)}{dy} \right |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2070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o = f(x_o)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36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o = g(y_o)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560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x_o \le X \le x_o + dx ) = &#10;P ( y_o \le Y \le y_o + dy 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1"/>
  <p:tag name="PICTUREFILESIZE" val="2005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t_{x_o}^{x_o + dx} p_{_X}(x) dx  = &#10;\left \{ &#10;\barray{&#10;\int_{y_o}^{y_o + dy} p_{_Y}(y) dy  &amp;\:&amp; dy &gt; 0 \\[1em] &#10;- \int_{y_o}^{y_o + dy} p_{_Y}(y) dy  &amp;\:&amp; dy &lt; 0&#10;}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473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(x) = &#10;\int_{-\infty}^\infty  p_{_{XY}}(x,y)\, dy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11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Y}(y_o)  = p_{_X}(x_o) \, &#10;\left | \frac{dx}{dy} \right |_{x=x_o}   &amp;=&amp;&#10;p_{_X}(g(y_o)) \, \left | \frac{d g(y_o)}{dy} \right |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0"/>
  <p:tag name="PICTUREFILESIZE" val="328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(y) = &#10;\int_{-\infty}^\infty  p_{_{XY}}(x,y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5"/>
  <p:tag name="PICTUREFILESIZE" val="166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x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192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X \le x \:{\rm and}\: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954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= E\{X\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&#10;\int_{-\infty}^\infty  x \, p_{_{X}}(x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116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=y_1}}(x) = &#10;\frac{ p_{_{XY}}(x,y_1)}{p_{_Y}(y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3"/>
  <p:tag name="PICTUREFILESIZE" val="185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_1}}(x) 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514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|x_1}}(y) = &#10;\frac{ p_{_{XY}}(x_1,y)}{p_{_X}(x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756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\,  {p_{_Y}(y) } &amp;=&amp;&#10; p_{_{Y|x}}(y)\,  {p_{_X}(x) }\\[1em]&#10;&amp;=&amp;  p_{_{XY}}(x,y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273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= \frac{\partial^2 F_{_{XY}}(x,y)}&#10;{\partial x \partial y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6"/>
  <p:tag name="PICTUREFILESIZE" val="197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_{X|Y=y_1}} = E\{X|Y=y_1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084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\int_{-\infty}^\infty &#10;x \, p_{_{X|y_1}}(x) dx\\[.5em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27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_1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4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sigma^2_{X|y_1} = &#10;\Lambda_{_{X|y_1 X|y_1}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3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E\{(X - m_{_{X|y_1}})^2|Y=y_1\} 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276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&#10;\int_{-\infty}^\infty &#10;(x -  m_{_{X|y_1}})^2 \, p_{_{X|y_1}}(x)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9"/>
  <p:tag name="PICTUREFILESIZE" val="1853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= p_{_X}(x)\, p_{_Y}(y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2"/>
  <p:tag name="PICTUREFILESIZE" val="1288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\,   &amp;=&amp;&#10;  {p_{_X}(x)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7"/>
  <p:tag name="PICTUREFILESIZE" val="96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Y|x}}(y)\, &amp;=&amp;     {p_{_Y}(y) }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91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Y}}(x,y) = P (X \le x ,\,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29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Y}} = E \{ (X - m_{_X}) (Y - m_{_Y}) \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7"/>
  <p:tag name="PICTUREFILESIZE" val="2276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E \{ X - m_{_X} \} E\{ Y - m_{_Y} \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0"/>
  <p:tag name="PICTUREFILESIZE" val="1923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6"/>
  <p:tag name="PICTUREFILESIZE" val="1906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: \R \to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43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s) = \int_{-\infty}^\infty e^{-st} f(t) dt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397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s \in \C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234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t) = \frac{1}{2\pi j} &#10;\int_{\gamma - j \infty}^{\gamma + j\infty}  e^{ s t} F(s) ds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99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s) = \L \{ f(\cdot) \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3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: \R \to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436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j \omega) = {\cal F} \{ f(\cdot) \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84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 a \le X \le b ,\, c \le Y \le d ) = &#10;\int_a^b\, \int_c^d p_{_{XY}}(x,y)\, dy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850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omega  \in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9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j \omega) = \int_{-\infty}^\infty e^{-j \omega t} f(t) dt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577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t) = \frac{1}{2\pi} &#10;\int_{-\infty}^\infty e^{ j \omega t} F(\omega ) d\omega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75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(j\omega) &amp;=&amp; {\cal F} \{ p_{_{X}}(\cdot) \} = &#10;\int_{-\infty}^\infty e^{-  j \omega x}\, &#10;p_{_{X}}(x)\, dx\\[.5em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4"/>
  <p:tag name="PICTUREFILESIZE" val="252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E \left [  e^{-j \omega X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9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[  X^n \right ] = j^n P^{[n]}_{_X}(j \omega) |_{\omega = 0}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28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_{_{X}}(x) = \frac{1}{\sigma_{_{X}} \sqrt{2 \pi}}\,&#10;\exp \left(- \frac{x^2}{2 \sigma_{_{X}}^2} \right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2007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\exp \left(\frac{ - \sigma^2_{_X} \omega^2}{2} \right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108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\omega) &amp;=&amp; E \left [e^{-j \omega X} \right ]  = &#10;\int_{-\infty}^\infty e^{-  j \omega x}\, &#10;p_{_{X}}(x)\, dx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0"/>
  <p:tag name="PICTUREFILESIZE" val="246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sigma_{{_X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5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- \sigma_{{_X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16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{X}},\sigma_{_{X}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2"/>
  <p:tag name="PICTUREFILESIZE" val="951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X}(j\omega) = E \left\{ e^{-j\omega X } \right\} = &#10;\exp (-j \omega m_{_X})&#10;\exp \left(\frac{ - \sigma^2_{_X} \omega^2}{2} \right)&#10;\end{equatio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7"/>
  <p:tag name="PICTUREFILESIZE" val="341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_{_{X}}(x) = \frac{1}{\sigma_{_{X}} \sqrt{2 \pi}}\,&#10;\exp \left(- \frac{(x - m_{_X})^2}{2 \sigma_{_{X}}^2} \right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234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"/>
  <p:tag name="PICTUREFILESIZE" val="20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+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5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-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52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{_{XY}}(x,y) = F_{_{X}}(x)\, F_{_{Y}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5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 &amp;=&amp;  \int_{-\infty}^\infty\,&#10; p_{_{X}}(x) p_{_{Y}}(z - x) dx \\[1em]&#10; &amp;=&amp; p_{_{X}}(\cdot) * p_{_{Y}}(\cdot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3020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X + Y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405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"/>
  <p:tag name="PICTUREFILESIZE" val="39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"/>
  <p:tag name="PICTUREFILESIZE" val="379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Z}(j\omega) &amp;=&amp;  &#10; E \{ e^{-j\omega Z } \} \\[.75em]&#10; &amp;=&amp; E \{ e^{-j\omega (X + Y)} \} = &#10;E \{ e^{-j\omega X} \,  e^{-j\omega Y}  \}\\[.75em]&#10;&amp;=&amp; E \{ e^{-j\omega X} \} \,  E \{ e^{-j\omega Y} \}\\[.75em]&#10;&amp;=&amp; P_{_X}(j\omega) \,  P_{_Y}(j\omega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571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X + Y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405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Z}(j\omega) = P_{_X}(j\omega) \,  P_{_Y}(j\omega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345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 &amp;=&amp;  \int_{-\infty}^\infty\,&#10; p_{_{X}}(x) p_{_{Y}}(z - x) dx \\[1em]&#10; &amp;=&amp; p_{_{X}}(\cdot) * p_{_{Y}}(\cdot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3020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41402</TotalTime>
  <Words>1568</Words>
  <Application>Microsoft Office PowerPoint</Application>
  <PresentationFormat>On-screen Show (4:3)</PresentationFormat>
  <Paragraphs>573</Paragraphs>
  <Slides>91</Slides>
  <Notes>88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ME 233 Advanced Control II    Lecture 3 Introduction to Probability Theory  Random Vectors and Conditional Expectation</vt:lpstr>
      <vt:lpstr>Outline</vt:lpstr>
      <vt:lpstr>Multiple Random Variables</vt:lpstr>
      <vt:lpstr>Multiple Random Variables</vt:lpstr>
      <vt:lpstr>Multiple Random Variables</vt:lpstr>
      <vt:lpstr>Multiple Random Variables</vt:lpstr>
      <vt:lpstr>Multiple Random Variables</vt:lpstr>
      <vt:lpstr>Correlation and Covariance</vt:lpstr>
      <vt:lpstr>Mean</vt:lpstr>
      <vt:lpstr>Correlation and Covariance</vt:lpstr>
      <vt:lpstr>Correlation and Covariance</vt:lpstr>
      <vt:lpstr>Multiple Random Variables</vt:lpstr>
      <vt:lpstr>Variance</vt:lpstr>
      <vt:lpstr>Marginal PDF</vt:lpstr>
      <vt:lpstr>Marginal PDF</vt:lpstr>
      <vt:lpstr>Conditional PDF</vt:lpstr>
      <vt:lpstr>Conditional PDF</vt:lpstr>
      <vt:lpstr>Conditional PDF</vt:lpstr>
      <vt:lpstr>Conditional Expectation</vt:lpstr>
      <vt:lpstr>Conditional Variance</vt:lpstr>
      <vt:lpstr>Independent Variables</vt:lpstr>
      <vt:lpstr>Independent Variables</vt:lpstr>
      <vt:lpstr>Bilateral Laplace and Fourier Transforms</vt:lpstr>
      <vt:lpstr>Bilateral Laplace and Fourier Transforms</vt:lpstr>
      <vt:lpstr>Moment Generating Function</vt:lpstr>
      <vt:lpstr>Properties of Normal distributions</vt:lpstr>
      <vt:lpstr>Moment generating functions of Normal PDFs</vt:lpstr>
      <vt:lpstr>Sum of independent random variables</vt:lpstr>
      <vt:lpstr>Proof</vt:lpstr>
      <vt:lpstr>Proof</vt:lpstr>
      <vt:lpstr>Random Vectors</vt:lpstr>
      <vt:lpstr>Random Vector</vt:lpstr>
      <vt:lpstr>Random Vector</vt:lpstr>
      <vt:lpstr>Random Vector</vt:lpstr>
      <vt:lpstr>Random Vector</vt:lpstr>
      <vt:lpstr>Correlation</vt:lpstr>
      <vt:lpstr>Covariance</vt:lpstr>
      <vt:lpstr>Covariance</vt:lpstr>
      <vt:lpstr>Random Vectors</vt:lpstr>
      <vt:lpstr>Cross-covariance</vt:lpstr>
      <vt:lpstr>Cauchy-Schwarz inequality</vt:lpstr>
      <vt:lpstr>Proof</vt:lpstr>
      <vt:lpstr>Gaussian Random Variables (Review)</vt:lpstr>
      <vt:lpstr>Two independent Gaussians</vt:lpstr>
      <vt:lpstr>Space-saving notation</vt:lpstr>
      <vt:lpstr>Two independent Gaussians</vt:lpstr>
      <vt:lpstr>Two independent Gaussians</vt:lpstr>
      <vt:lpstr>Two independent Gaussians</vt:lpstr>
      <vt:lpstr>Two independent Gaussians</vt:lpstr>
      <vt:lpstr>Two independent Gaussians</vt:lpstr>
      <vt:lpstr>Two independent Gaussians</vt:lpstr>
      <vt:lpstr>2-dimensional Gaussian random vector</vt:lpstr>
      <vt:lpstr>n-dimensional Gaussian random vector</vt:lpstr>
      <vt:lpstr>Linear combination of Gaussians</vt:lpstr>
      <vt:lpstr>Conditional PDF (Review)</vt:lpstr>
      <vt:lpstr>Conditional Expectation (Review)</vt:lpstr>
      <vt:lpstr>Motivation for Gaussians</vt:lpstr>
      <vt:lpstr>Random Vectors</vt:lpstr>
      <vt:lpstr>Random Vectors</vt:lpstr>
      <vt:lpstr>Conditional PDF for Gaussians</vt:lpstr>
      <vt:lpstr>Conditional PDF for Gaussians</vt:lpstr>
      <vt:lpstr>Conditional PDF for Gaussians</vt:lpstr>
      <vt:lpstr>Conditional PDF for Gaussians</vt:lpstr>
      <vt:lpstr>Conditional covariance of X given Y = y</vt:lpstr>
      <vt:lpstr>Independent Gaussians</vt:lpstr>
      <vt:lpstr>Proof of conditional PDF for Gaussians</vt:lpstr>
      <vt:lpstr>Schur complement</vt:lpstr>
      <vt:lpstr>Schur complement</vt:lpstr>
      <vt:lpstr>Proof</vt:lpstr>
      <vt:lpstr>details</vt:lpstr>
      <vt:lpstr>Conditional covariance</vt:lpstr>
      <vt:lpstr>Schur complement of </vt:lpstr>
      <vt:lpstr>Schur complement of </vt:lpstr>
      <vt:lpstr>Theorem</vt:lpstr>
      <vt:lpstr>Proof</vt:lpstr>
      <vt:lpstr>Proof: use Schur complement</vt:lpstr>
      <vt:lpstr>Proof </vt:lpstr>
      <vt:lpstr>Proof: compute the conditional PDF</vt:lpstr>
      <vt:lpstr>Proof: compute the conditional PDF</vt:lpstr>
      <vt:lpstr>Proof</vt:lpstr>
      <vt:lpstr>Proof</vt:lpstr>
      <vt:lpstr>Proof</vt:lpstr>
      <vt:lpstr>Proof</vt:lpstr>
      <vt:lpstr>Proof</vt:lpstr>
      <vt:lpstr>Proof</vt:lpstr>
      <vt:lpstr>Proof</vt:lpstr>
      <vt:lpstr>Supplemental Material (You are not  responsible for this…)</vt:lpstr>
      <vt:lpstr>Laplace transform of normal PDF</vt:lpstr>
      <vt:lpstr>Laplace transform of normal PDF</vt:lpstr>
      <vt:lpstr>Transformation of random variables</vt:lpstr>
      <vt:lpstr>Transformation of random variables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411</cp:revision>
  <dcterms:created xsi:type="dcterms:W3CDTF">2003-05-19T17:57:23Z</dcterms:created>
  <dcterms:modified xsi:type="dcterms:W3CDTF">2012-02-24T18:28:39Z</dcterms:modified>
</cp:coreProperties>
</file>