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tags/tag140.xml" ContentType="application/vnd.openxmlformats-officedocument.presentationml.tags+xml"/>
  <Override PartName="/ppt/tags/tag238.xml" ContentType="application/vnd.openxmlformats-officedocument.presentationml.tags+xml"/>
  <Override PartName="/ppt/tags/tag285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16.xml" ContentType="application/vnd.openxmlformats-officedocument.presentationml.tags+xml"/>
  <Override PartName="/ppt/tags/tag263.xml" ContentType="application/vnd.openxmlformats-officedocument.presentationml.tags+xml"/>
  <Default Extension="xml" ContentType="application/xml"/>
  <Override PartName="/ppt/slides/slide50.xml" ContentType="application/vnd.openxmlformats-officedocument.presentationml.slide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notesSlides/notesSlide63.xml" ContentType="application/vnd.openxmlformats-officedocument.presentationml.notesSlide+xml"/>
  <Override PartName="/ppt/tags/tag16.xml" ContentType="application/vnd.openxmlformats-officedocument.presentationml.tags+xml"/>
  <Override PartName="/ppt/tags/tag63.xml" ContentType="application/vnd.openxmlformats-officedocument.presentationml.tags+xml"/>
  <Override PartName="/ppt/notesSlides/notesSlide41.xml" ContentType="application/vnd.openxmlformats-officedocument.presentationml.notesSlide+xml"/>
  <Override PartName="/ppt/tags/tag178.xml" ContentType="application/vnd.openxmlformats-officedocument.presentationml.tags+xml"/>
  <Override PartName="/ppt/tags/tag317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279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tags/tag320.xml" ContentType="application/vnd.openxmlformats-officedocument.presentationml.tags+xml"/>
  <Override PartName="/ppt/slides/slide19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notesSlides/notesSlide79.xml" ContentType="application/vnd.openxmlformats-officedocument.presentationml.notesSlide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notesSlides/notesSlide57.xml" ContentType="application/vnd.openxmlformats-officedocument.presentationml.notesSlide+xml"/>
  <Override PartName="/ppt/slides/slide44.xml" ContentType="application/vnd.openxmlformats-officedocument.presentationml.slide+xml"/>
  <Override PartName="/ppt/tags/tag235.xml" ContentType="application/vnd.openxmlformats-officedocument.presentationml.tags+xml"/>
  <Override PartName="/ppt/tags/tag282.xml" ContentType="application/vnd.openxmlformats-officedocument.presentationml.tags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notesSlides/notesSlide35.xml" ContentType="application/vnd.openxmlformats-officedocument.presentationml.notesSlide+xml"/>
  <Override PartName="/ppt/tags/tag213.xml" ContentType="application/vnd.openxmlformats-officedocument.presentationml.tags+xml"/>
  <Override PartName="/ppt/tags/tag260.xml" ContentType="application/vnd.openxmlformats-officedocument.presentationml.tags+xml"/>
  <Override PartName="/ppt/notesSlides/notesSlide8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notesSlides/notesSlide60.xml" ContentType="application/vnd.openxmlformats-officedocument.presentationml.notesSlide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53.xml" ContentType="application/vnd.openxmlformats-officedocument.presentationml.tags+xml"/>
  <Override PartName="/ppt/slides/slide38.xml" ContentType="application/vnd.openxmlformats-officedocument.presentationml.slide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notesSlides/notesSlide29.xml" ContentType="application/vnd.openxmlformats-officedocument.presentationml.notesSlide+xml"/>
  <Override PartName="/ppt/tags/tag98.xml" ContentType="application/vnd.openxmlformats-officedocument.presentationml.tags+xml"/>
  <Override PartName="/ppt/tags/tag207.xml" ContentType="application/vnd.openxmlformats-officedocument.presentationml.tags+xml"/>
  <Override PartName="/ppt/tags/tag254.xml" ContentType="application/vnd.openxmlformats-officedocument.presentationml.tags+xml"/>
  <Override PartName="/ppt/notesSlides/notesSlide76.xml" ContentType="application/vnd.openxmlformats-officedocument.presentationml.notesSlide+xml"/>
  <Override PartName="/ppt/slides/slide16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notesSlides/notesSlide54.xml" ContentType="application/vnd.openxmlformats-officedocument.presentationml.notesSlide+xml"/>
  <Override PartName="/ppt/tags/tag232.xml" ContentType="application/vnd.openxmlformats-officedocument.presentationml.tags+xml"/>
  <Override PartName="/ppt/tags/tag54.xml" ContentType="application/vnd.openxmlformats-officedocument.presentationml.tags+xml"/>
  <Override PartName="/ppt/notesSlides/notesSlide32.xml" ContentType="application/vnd.openxmlformats-officedocument.presentationml.notesSlide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08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172.xml" ContentType="application/vnd.openxmlformats-officedocument.presentationml.tags+xml"/>
  <Override PartName="/ppt/tags/tag311.xml" ContentType="application/vnd.openxmlformats-officedocument.presentationml.tags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notesSlides/notesSlide59.xml" ContentType="application/vnd.openxmlformats-officedocument.presentationml.notesSlide+xml"/>
  <Override PartName="/ppt/tags/tag248.xml" ContentType="application/vnd.openxmlformats-officedocument.presentationml.tags+xml"/>
  <Override PartName="/ppt/tags/tag295.xml" ContentType="application/vnd.openxmlformats-officedocument.presentationml.tags+xml"/>
  <Override PartName="/ppt/tags/tag300.xml" ContentType="application/vnd.openxmlformats-officedocument.presentationml.tags+xml"/>
  <Override PartName="/ppt/slides/slide46.xml" ContentType="application/vnd.openxmlformats-officedocument.presentationml.slide+xml"/>
  <Override PartName="/ppt/notesSlides/notesSlide48.xml" ContentType="application/vnd.openxmlformats-officedocument.presentationml.notesSlide+xml"/>
  <Override PartName="/ppt/tags/tag226.xml" ContentType="application/vnd.openxmlformats-officedocument.presentationml.tags+xml"/>
  <Override PartName="/ppt/tags/tag237.xml" ContentType="application/vnd.openxmlformats-officedocument.presentationml.tags+xml"/>
  <Override PartName="/ppt/tags/tag273.xml" ContentType="application/vnd.openxmlformats-officedocument.presentationml.tags+xml"/>
  <Override PartName="/ppt/tags/tag284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tags/tag59.xml" ContentType="application/vnd.openxmlformats-officedocument.presentationml.tags+xml"/>
  <Override PartName="/ppt/notesSlides/notesSlide37.xml" ContentType="application/vnd.openxmlformats-officedocument.presentationml.notesSlide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26.xml" ContentType="application/vnd.openxmlformats-officedocument.presentationml.notesSlide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tags/tag251.xml" ContentType="application/vnd.openxmlformats-officedocument.presentationml.tags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tags/tag177.xml" ContentType="application/vnd.openxmlformats-officedocument.presentationml.tags+xml"/>
  <Override PartName="/ppt/notesSlides/notesSlide51.xml" ContentType="application/vnd.openxmlformats-officedocument.presentationml.notesSlide+xml"/>
  <Override PartName="/ppt/tags/tag240.xml" ContentType="application/vnd.openxmlformats-officedocument.presentationml.tags+xml"/>
  <Override PartName="/ppt/tags/tag327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119.xml" ContentType="application/vnd.openxmlformats-officedocument.presentationml.tags+xml"/>
  <Override PartName="/ppt/notesSlides/notesSlide40.xml" ContentType="application/vnd.openxmlformats-officedocument.presentationml.notesSlide+xml"/>
  <Override PartName="/ppt/tags/tag166.xml" ContentType="application/vnd.openxmlformats-officedocument.presentationml.tags+xml"/>
  <Override PartName="/ppt/tags/tag316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tags/tag278.xml" ContentType="application/vnd.openxmlformats-officedocument.presentationml.tags+xml"/>
  <Override PartName="/ppt/tags/tag330.xml" ContentType="application/vnd.openxmlformats-officedocument.presentationml.tag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267.xml" ContentType="application/vnd.openxmlformats-officedocument.presentationml.tags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ags/tag245.xml" ContentType="application/vnd.openxmlformats-officedocument.presentationml.tags+xml"/>
  <Override PartName="/ppt/notesSlides/notesSlide67.xml" ContentType="application/vnd.openxmlformats-officedocument.presentationml.notesSlide+xml"/>
  <Override PartName="/ppt/tags/tag292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34.xml" ContentType="application/vnd.openxmlformats-officedocument.presentationml.notesSlide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302.xml" ContentType="application/vnd.openxmlformats-officedocument.presentationml.tag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tags/tag275.xml" ContentType="application/vnd.openxmlformats-officedocument.presentationml.tags+xml"/>
  <Override PartName="/ppt/tags/tag286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notesSlides/notesSlide39.xml" ContentType="application/vnd.openxmlformats-officedocument.presentationml.notesSlide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notesSlides/notesSlide53.xml" ContentType="application/vnd.openxmlformats-officedocument.presentationml.notesSlide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tags/tag329.xml" ContentType="application/vnd.openxmlformats-officedocument.presentationml.tags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notesSlides/notesSlide42.xml" ContentType="application/vnd.openxmlformats-officedocument.presentationml.notesSlide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53.xml" ContentType="application/vnd.openxmlformats-officedocument.presentationml.tags+xml"/>
  <Override PartName="/ppt/notesSlides/notesSlide31.xml" ContentType="application/vnd.openxmlformats-officedocument.presentationml.notesSlide+xml"/>
  <Override PartName="/ppt/tags/tag157.xml" ContentType="application/vnd.openxmlformats-officedocument.presentationml.tags+xml"/>
  <Override PartName="/ppt/tags/tag307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32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47.xml" ContentType="application/vnd.openxmlformats-officedocument.presentationml.tags+xml"/>
  <Override PartName="/ppt/tags/tag258.xml" ContentType="application/vnd.openxmlformats-officedocument.presentationml.tags+xml"/>
  <Override PartName="/ppt/notesSlides/notesSlide69.xml" ContentType="application/vnd.openxmlformats-officedocument.presentationml.notesSlide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tags/tag102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36.xml" ContentType="application/vnd.openxmlformats-officedocument.presentationml.notesSlide+xml"/>
  <Override PartName="/ppt/tags/tag225.xml" ContentType="application/vnd.openxmlformats-officedocument.presentationml.tags+xml"/>
  <Override PartName="/ppt/tags/tag27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tags/tag47.xml" ContentType="application/vnd.openxmlformats-officedocument.presentationml.tags+xml"/>
  <Override PartName="/ppt/notesSlides/notesSlide25.xml" ContentType="application/vnd.openxmlformats-officedocument.presentationml.notesSlide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50.xml" ContentType="application/vnd.openxmlformats-officedocument.presentationml.tags+xml"/>
  <Override PartName="/ppt/tags/tag261.xml" ContentType="application/vnd.openxmlformats-officedocument.presentationml.tags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notesSlides/notesSlide61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notesSlides/notesSlide50.xml" ContentType="application/vnd.openxmlformats-officedocument.presentationml.notesSlide+xml"/>
  <Override PartName="/ppt/tags/tag315.xml" ContentType="application/vnd.openxmlformats-officedocument.presentationml.tags+xml"/>
  <Override PartName="/ppt/tags/tag326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304.xml" ContentType="application/vnd.openxmlformats-officedocument.presentationml.tags+xml"/>
  <Override PartName="/ppt/notesSlides/notesSlide5.xml" ContentType="application/vnd.openxmlformats-officedocument.presentationml.notesSlide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77.xml" ContentType="application/vnd.openxmlformats-officedocument.presentationml.tags+xml"/>
  <Override PartName="/ppt/tags/tag288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53.xml" ContentType="application/vnd.openxmlformats-officedocument.presentationml.slide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notesSlides/notesSlide55.xml" ContentType="application/vnd.openxmlformats-officedocument.presentationml.notesSlide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tags/tag280.xml" ContentType="application/vnd.openxmlformats-officedocument.presentationml.tags+xml"/>
  <Override PartName="/ppt/tags/tag291.xml" ContentType="application/vnd.openxmlformats-officedocument.presentationml.tags+xml"/>
  <Default Extension="jpeg" ContentType="image/jpeg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notesSlides/notesSlide44.xml" ContentType="application/vnd.openxmlformats-officedocument.presentationml.notesSlide+xml"/>
  <Override PartName="/ppt/tags/tag222.xml" ContentType="application/vnd.openxmlformats-officedocument.presentationml.tags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tags/tag55.xml" ContentType="application/vnd.openxmlformats-officedocument.presentationml.tags+xml"/>
  <Override PartName="/ppt/notesSlides/notesSlide33.xml" ContentType="application/vnd.openxmlformats-officedocument.presentationml.notesSlide+xml"/>
  <Override PartName="/ppt/tags/tag159.xml" ContentType="application/vnd.openxmlformats-officedocument.presentationml.tags+xml"/>
  <Override PartName="/ppt/tags/tag211.xml" ContentType="application/vnd.openxmlformats-officedocument.presentationml.tags+xml"/>
  <Override PartName="/ppt/tags/tag309.xml" ContentType="application/vnd.openxmlformats-officedocument.presentationml.tags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22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323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01.xml" ContentType="application/vnd.openxmlformats-officedocument.presentationml.tags+xml"/>
  <Override PartName="/ppt/tags/tag312.xml" ContentType="application/vnd.openxmlformats-officedocument.presentationml.tags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49.xml" ContentType="application/vnd.openxmlformats-officedocument.presentationml.notes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notesSlides/notesSlide74.xml" ContentType="application/vnd.openxmlformats-officedocument.presentationml.notesSlide+xml"/>
  <Override PartName="/ppt/slides/slide14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notesSlides/notesSlide52.xml" ContentType="application/vnd.openxmlformats-officedocument.presentationml.notesSlide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slides/slide77.xml" ContentType="application/vnd.openxmlformats-officedocument.presentationml.slide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notesSlides/notesSlide68.xml" ContentType="application/vnd.openxmlformats-officedocument.presentationml.notesSlide+xml"/>
  <Override PartName="/ppt/slides/slide55.xml" ContentType="application/vnd.openxmlformats-officedocument.presentationml.slide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slides/slide33.xml" ContentType="application/vnd.openxmlformats-officedocument.presentationml.slide+xml"/>
  <Override PartName="/ppt/slides/slide80.xml" ContentType="application/vnd.openxmlformats-officedocument.presentationml.slide+xml"/>
  <Override PartName="/ppt/tags/tag68.xml" ContentType="application/vnd.openxmlformats-officedocument.presentationml.tags+xml"/>
  <Override PartName="/ppt/notesSlides/notesSlide46.xml" ContentType="application/vnd.openxmlformats-officedocument.presentationml.notesSlide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slides/slide49.xml" ContentType="application/vnd.openxmlformats-officedocument.presentationml.slide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slides/slide2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notesSlides/notesSlide65.xml" ContentType="application/vnd.openxmlformats-officedocument.presentationml.notesSlide+xml"/>
  <Override PartName="/ppt/tags/tag290.xml" ContentType="application/vnd.openxmlformats-officedocument.presentationml.tags+xml"/>
  <Override PartName="/ppt/notesSlides/notesSlide43.xml" ContentType="application/vnd.openxmlformats-officedocument.presentationml.notesSlide+xml"/>
  <Override PartName="/ppt/tags/tag319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tags/tag90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slides/slide68.xml" ContentType="application/vnd.openxmlformats-officedocument.presentationml.slide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256" r:id="rId2"/>
    <p:sldId id="841" r:id="rId3"/>
    <p:sldId id="798" r:id="rId4"/>
    <p:sldId id="799" r:id="rId5"/>
    <p:sldId id="776" r:id="rId6"/>
    <p:sldId id="774" r:id="rId7"/>
    <p:sldId id="777" r:id="rId8"/>
    <p:sldId id="778" r:id="rId9"/>
    <p:sldId id="779" r:id="rId10"/>
    <p:sldId id="780" r:id="rId11"/>
    <p:sldId id="781" r:id="rId12"/>
    <p:sldId id="687" r:id="rId13"/>
    <p:sldId id="737" r:id="rId14"/>
    <p:sldId id="738" r:id="rId15"/>
    <p:sldId id="782" r:id="rId16"/>
    <p:sldId id="739" r:id="rId17"/>
    <p:sldId id="783" r:id="rId18"/>
    <p:sldId id="784" r:id="rId19"/>
    <p:sldId id="740" r:id="rId20"/>
    <p:sldId id="785" r:id="rId21"/>
    <p:sldId id="742" r:id="rId22"/>
    <p:sldId id="787" r:id="rId23"/>
    <p:sldId id="786" r:id="rId24"/>
    <p:sldId id="813" r:id="rId25"/>
    <p:sldId id="814" r:id="rId26"/>
    <p:sldId id="788" r:id="rId27"/>
    <p:sldId id="789" r:id="rId28"/>
    <p:sldId id="743" r:id="rId29"/>
    <p:sldId id="790" r:id="rId30"/>
    <p:sldId id="791" r:id="rId31"/>
    <p:sldId id="745" r:id="rId32"/>
    <p:sldId id="746" r:id="rId33"/>
    <p:sldId id="809" r:id="rId34"/>
    <p:sldId id="810" r:id="rId35"/>
    <p:sldId id="839" r:id="rId36"/>
    <p:sldId id="840" r:id="rId37"/>
    <p:sldId id="747" r:id="rId38"/>
    <p:sldId id="749" r:id="rId39"/>
    <p:sldId id="802" r:id="rId40"/>
    <p:sldId id="748" r:id="rId41"/>
    <p:sldId id="750" r:id="rId42"/>
    <p:sldId id="792" r:id="rId43"/>
    <p:sldId id="752" r:id="rId44"/>
    <p:sldId id="803" r:id="rId45"/>
    <p:sldId id="753" r:id="rId46"/>
    <p:sldId id="754" r:id="rId47"/>
    <p:sldId id="815" r:id="rId48"/>
    <p:sldId id="755" r:id="rId49"/>
    <p:sldId id="756" r:id="rId50"/>
    <p:sldId id="765" r:id="rId51"/>
    <p:sldId id="766" r:id="rId52"/>
    <p:sldId id="767" r:id="rId53"/>
    <p:sldId id="793" r:id="rId54"/>
    <p:sldId id="794" r:id="rId55"/>
    <p:sldId id="806" r:id="rId56"/>
    <p:sldId id="801" r:id="rId57"/>
    <p:sldId id="816" r:id="rId58"/>
    <p:sldId id="757" r:id="rId59"/>
    <p:sldId id="768" r:id="rId60"/>
    <p:sldId id="759" r:id="rId61"/>
    <p:sldId id="760" r:id="rId62"/>
    <p:sldId id="761" r:id="rId63"/>
    <p:sldId id="800" r:id="rId64"/>
    <p:sldId id="773" r:id="rId65"/>
    <p:sldId id="797" r:id="rId66"/>
    <p:sldId id="764" r:id="rId67"/>
    <p:sldId id="771" r:id="rId68"/>
    <p:sldId id="772" r:id="rId69"/>
    <p:sldId id="834" r:id="rId70"/>
    <p:sldId id="823" r:id="rId71"/>
    <p:sldId id="824" r:id="rId72"/>
    <p:sldId id="825" r:id="rId73"/>
    <p:sldId id="826" r:id="rId74"/>
    <p:sldId id="827" r:id="rId75"/>
    <p:sldId id="828" r:id="rId76"/>
    <p:sldId id="829" r:id="rId77"/>
    <p:sldId id="830" r:id="rId78"/>
    <p:sldId id="842" r:id="rId79"/>
    <p:sldId id="843" r:id="rId80"/>
    <p:sldId id="831" r:id="rId81"/>
    <p:sldId id="838" r:id="rId82"/>
    <p:sldId id="833" r:id="rId83"/>
    <p:sldId id="835" r:id="rId84"/>
    <p:sldId id="836" r:id="rId85"/>
  </p:sldIdLst>
  <p:sldSz cx="9144000" cy="6858000" type="screen4x3"/>
  <p:notesSz cx="9601200" cy="7315200"/>
  <p:custDataLst>
    <p:tags r:id="rId8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Century Schoolbook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Century Schoolbook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Century Schoolbook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Century Schoolbook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Century Schoolbook" pitchFamily="18" charset="0"/>
        <a:ea typeface="+mn-ea"/>
        <a:cs typeface="+mn-cs"/>
      </a:defRPr>
    </a:lvl5pPr>
    <a:lvl6pPr marL="2286000" algn="l" defTabSz="914400" rtl="0" eaLnBrk="1" latinLnBrk="0" hangingPunct="1">
      <a:defRPr sz="2400" b="1" i="1" kern="1200">
        <a:solidFill>
          <a:schemeClr val="tx1"/>
        </a:solidFill>
        <a:latin typeface="Century Schoolbook" pitchFamily="18" charset="0"/>
        <a:ea typeface="+mn-ea"/>
        <a:cs typeface="+mn-cs"/>
      </a:defRPr>
    </a:lvl6pPr>
    <a:lvl7pPr marL="2743200" algn="l" defTabSz="914400" rtl="0" eaLnBrk="1" latinLnBrk="0" hangingPunct="1">
      <a:defRPr sz="2400" b="1" i="1" kern="1200">
        <a:solidFill>
          <a:schemeClr val="tx1"/>
        </a:solidFill>
        <a:latin typeface="Century Schoolbook" pitchFamily="18" charset="0"/>
        <a:ea typeface="+mn-ea"/>
        <a:cs typeface="+mn-cs"/>
      </a:defRPr>
    </a:lvl7pPr>
    <a:lvl8pPr marL="3200400" algn="l" defTabSz="914400" rtl="0" eaLnBrk="1" latinLnBrk="0" hangingPunct="1">
      <a:defRPr sz="2400" b="1" i="1" kern="1200">
        <a:solidFill>
          <a:schemeClr val="tx1"/>
        </a:solidFill>
        <a:latin typeface="Century Schoolbook" pitchFamily="18" charset="0"/>
        <a:ea typeface="+mn-ea"/>
        <a:cs typeface="+mn-cs"/>
      </a:defRPr>
    </a:lvl8pPr>
    <a:lvl9pPr marL="3657600" algn="l" defTabSz="914400" rtl="0" eaLnBrk="1" latinLnBrk="0" hangingPunct="1">
      <a:defRPr sz="2400" b="1" i="1" kern="1200">
        <a:solidFill>
          <a:schemeClr val="tx1"/>
        </a:solidFill>
        <a:latin typeface="Century Schoolbook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76" autoAdjust="0"/>
  </p:normalViewPr>
  <p:slideViewPr>
    <p:cSldViewPr>
      <p:cViewPr>
        <p:scale>
          <a:sx n="78" d="100"/>
          <a:sy n="78" d="100"/>
        </p:scale>
        <p:origin x="-774" y="-270"/>
      </p:cViewPr>
      <p:guideLst>
        <p:guide orient="horz" pos="2160"/>
        <p:guide pos="45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840"/>
    </p:cViewPr>
  </p:sorterViewPr>
  <p:notesViewPr>
    <p:cSldViewPr>
      <p:cViewPr varScale="1">
        <p:scale>
          <a:sx n="111" d="100"/>
          <a:sy n="111" d="100"/>
        </p:scale>
        <p:origin x="-2304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gs" Target="tags/tag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613">
              <a:defRPr sz="1300" b="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 b="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613">
              <a:defRPr sz="1300" b="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 b="0" i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D149DD9-BBC7-4604-81FE-D59E1B28C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2813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094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3875"/>
            <a:ext cx="3722687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247" y="3489477"/>
            <a:ext cx="7013377" cy="325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2813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094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B49245A-17D6-4A91-A50C-403C95400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9245A-17D6-4A91-A50C-403C9540062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2CB60-7FCD-4D4B-95D1-B1FF505DB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2E0B5-0E23-486A-8CA1-D0285B8A95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2D068-A74C-4BE6-B719-E5604481A4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6F3BC-0E64-4C48-A0E8-3B9893D6D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CFCE4-8DD9-4B1D-9A84-C895C26980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F499B-C394-4B44-B648-6147192A5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A0765-A97D-4D1F-A25A-971FC00766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D1D8B-67D3-40E5-8EA7-3FEB9FD96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A7A63-ACC0-489F-B402-33F7006160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1CB20-3CF9-419F-A534-C356B189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65115-3703-452A-9353-9352F472A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9DCFB13-78BB-46D9-BB3B-328779AE90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9.xml"/><Relationship Id="rId7" Type="http://schemas.openxmlformats.org/officeDocument/2006/relationships/image" Target="../media/image9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.png"/><Relationship Id="rId4" Type="http://schemas.openxmlformats.org/officeDocument/2006/relationships/tags" Target="../tags/tag10.xml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3.xml"/><Relationship Id="rId7" Type="http://schemas.openxmlformats.org/officeDocument/2006/relationships/image" Target="../media/image1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6.xml"/><Relationship Id="rId7" Type="http://schemas.openxmlformats.org/officeDocument/2006/relationships/image" Target="../media/image12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9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18.png"/><Relationship Id="rId2" Type="http://schemas.openxmlformats.org/officeDocument/2006/relationships/tags" Target="../tags/tag18.xml"/><Relationship Id="rId16" Type="http://schemas.openxmlformats.org/officeDocument/2006/relationships/image" Target="../media/image22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7.png"/><Relationship Id="rId5" Type="http://schemas.openxmlformats.org/officeDocument/2006/relationships/tags" Target="../tags/tag21.xml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tags" Target="../tags/tag20.xml"/><Relationship Id="rId9" Type="http://schemas.openxmlformats.org/officeDocument/2006/relationships/notesSlide" Target="../notesSlides/notesSlide14.xml"/><Relationship Id="rId1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6.xml"/><Relationship Id="rId7" Type="http://schemas.openxmlformats.org/officeDocument/2006/relationships/image" Target="../media/image24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13" Type="http://schemas.openxmlformats.org/officeDocument/2006/relationships/image" Target="../media/image30.png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9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28.png"/><Relationship Id="rId5" Type="http://schemas.openxmlformats.org/officeDocument/2006/relationships/tags" Target="../tags/tag31.xml"/><Relationship Id="rId10" Type="http://schemas.openxmlformats.org/officeDocument/2006/relationships/image" Target="../media/image27.png"/><Relationship Id="rId4" Type="http://schemas.openxmlformats.org/officeDocument/2006/relationships/tags" Target="../tags/tag30.xml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image" Target="../media/image24.png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24.png"/><Relationship Id="rId5" Type="http://schemas.openxmlformats.org/officeDocument/2006/relationships/image" Target="../media/image32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38.xml"/><Relationship Id="rId7" Type="http://schemas.openxmlformats.org/officeDocument/2006/relationships/notesSlide" Target="../notesSlides/notesSlide19.xml"/><Relationship Id="rId12" Type="http://schemas.openxmlformats.org/officeDocument/2006/relationships/image" Target="../media/image24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2.png"/><Relationship Id="rId5" Type="http://schemas.openxmlformats.org/officeDocument/2006/relationships/tags" Target="../tags/tag40.xml"/><Relationship Id="rId10" Type="http://schemas.openxmlformats.org/officeDocument/2006/relationships/image" Target="../media/image35.png"/><Relationship Id="rId4" Type="http://schemas.openxmlformats.org/officeDocument/2006/relationships/tags" Target="../tags/tag39.xml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43.xml"/><Relationship Id="rId7" Type="http://schemas.openxmlformats.org/officeDocument/2006/relationships/image" Target="../media/image36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9.png"/><Relationship Id="rId4" Type="http://schemas.openxmlformats.org/officeDocument/2006/relationships/tags" Target="../tags/tag44.xml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47.xml"/><Relationship Id="rId7" Type="http://schemas.openxmlformats.org/officeDocument/2006/relationships/image" Target="../media/image40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3.png"/><Relationship Id="rId4" Type="http://schemas.openxmlformats.org/officeDocument/2006/relationships/tags" Target="../tags/tag48.xml"/><Relationship Id="rId9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53.xml"/><Relationship Id="rId7" Type="http://schemas.openxmlformats.org/officeDocument/2006/relationships/notesSlide" Target="../notesSlides/notesSlide23.xml"/><Relationship Id="rId12" Type="http://schemas.openxmlformats.org/officeDocument/2006/relationships/image" Target="../media/image46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5" Type="http://schemas.openxmlformats.org/officeDocument/2006/relationships/tags" Target="../tags/tag55.xml"/><Relationship Id="rId10" Type="http://schemas.openxmlformats.org/officeDocument/2006/relationships/image" Target="../media/image40.png"/><Relationship Id="rId4" Type="http://schemas.openxmlformats.org/officeDocument/2006/relationships/tags" Target="../tags/tag54.xml"/><Relationship Id="rId9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58.xml"/><Relationship Id="rId7" Type="http://schemas.openxmlformats.org/officeDocument/2006/relationships/notesSlide" Target="../notesSlides/notesSlide24.xml"/><Relationship Id="rId12" Type="http://schemas.openxmlformats.org/officeDocument/2006/relationships/image" Target="../media/image51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5" Type="http://schemas.openxmlformats.org/officeDocument/2006/relationships/tags" Target="../tags/tag60.xml"/><Relationship Id="rId10" Type="http://schemas.openxmlformats.org/officeDocument/2006/relationships/image" Target="../media/image49.png"/><Relationship Id="rId4" Type="http://schemas.openxmlformats.org/officeDocument/2006/relationships/tags" Target="../tags/tag59.xml"/><Relationship Id="rId9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67.xml"/><Relationship Id="rId7" Type="http://schemas.openxmlformats.org/officeDocument/2006/relationships/image" Target="../media/image56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9.png"/><Relationship Id="rId4" Type="http://schemas.openxmlformats.org/officeDocument/2006/relationships/tags" Target="../tags/tag68.xml"/><Relationship Id="rId9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71.xml"/><Relationship Id="rId7" Type="http://schemas.openxmlformats.org/officeDocument/2006/relationships/image" Target="../media/image60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28.xml"/><Relationship Id="rId11" Type="http://schemas.openxmlformats.org/officeDocument/2006/relationships/image" Target="../media/image8.wmf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9.png"/><Relationship Id="rId4" Type="http://schemas.openxmlformats.org/officeDocument/2006/relationships/tags" Target="../tags/tag72.xml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75.xml"/><Relationship Id="rId7" Type="http://schemas.openxmlformats.org/officeDocument/2006/relationships/image" Target="../media/image8.wmf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29.xml"/><Relationship Id="rId11" Type="http://schemas.openxmlformats.org/officeDocument/2006/relationships/image" Target="../media/image6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4.png"/><Relationship Id="rId4" Type="http://schemas.openxmlformats.org/officeDocument/2006/relationships/tags" Target="../tags/tag76.xml"/><Relationship Id="rId9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40.png"/><Relationship Id="rId5" Type="http://schemas.openxmlformats.org/officeDocument/2006/relationships/image" Target="../media/image36.png"/><Relationship Id="rId4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81.xml"/><Relationship Id="rId7" Type="http://schemas.openxmlformats.org/officeDocument/2006/relationships/notesSlide" Target="../notesSlides/notesSlide31.xml"/><Relationship Id="rId12" Type="http://schemas.openxmlformats.org/officeDocument/2006/relationships/image" Target="../media/image70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9.png"/><Relationship Id="rId5" Type="http://schemas.openxmlformats.org/officeDocument/2006/relationships/tags" Target="../tags/tag83.xml"/><Relationship Id="rId10" Type="http://schemas.openxmlformats.org/officeDocument/2006/relationships/image" Target="../media/image68.png"/><Relationship Id="rId4" Type="http://schemas.openxmlformats.org/officeDocument/2006/relationships/tags" Target="../tags/tag82.xml"/><Relationship Id="rId9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tags" Target="../tags/tag85.xml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notesSlide" Target="../notesSlides/notesSlide32.xml"/><Relationship Id="rId5" Type="http://schemas.openxmlformats.org/officeDocument/2006/relationships/tags" Target="../tags/tag88.xml"/><Relationship Id="rId15" Type="http://schemas.openxmlformats.org/officeDocument/2006/relationships/image" Target="../media/image7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78.png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image" Target="../media/image81.png"/><Relationship Id="rId18" Type="http://schemas.openxmlformats.org/officeDocument/2006/relationships/image" Target="../media/image77.png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12" Type="http://schemas.openxmlformats.org/officeDocument/2006/relationships/image" Target="../media/image80.png"/><Relationship Id="rId17" Type="http://schemas.openxmlformats.org/officeDocument/2006/relationships/image" Target="../media/image76.png"/><Relationship Id="rId2" Type="http://schemas.openxmlformats.org/officeDocument/2006/relationships/tags" Target="../tags/tag94.xml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notesSlide" Target="../notesSlides/notesSlide33.xml"/><Relationship Id="rId5" Type="http://schemas.openxmlformats.org/officeDocument/2006/relationships/tags" Target="../tags/tag97.xml"/><Relationship Id="rId15" Type="http://schemas.openxmlformats.org/officeDocument/2006/relationships/image" Target="../media/image7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78.png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7.png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image" Target="../media/image76.png"/><Relationship Id="rId2" Type="http://schemas.openxmlformats.org/officeDocument/2006/relationships/tags" Target="../tags/tag103.xml"/><Relationship Id="rId16" Type="http://schemas.openxmlformats.org/officeDocument/2006/relationships/image" Target="../media/image83.png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image" Target="../media/image75.png"/><Relationship Id="rId5" Type="http://schemas.openxmlformats.org/officeDocument/2006/relationships/tags" Target="../tags/tag106.xml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tags" Target="../tags/tag105.xml"/><Relationship Id="rId9" Type="http://schemas.openxmlformats.org/officeDocument/2006/relationships/notesSlide" Target="../notesSlides/notesSlide34.xml"/><Relationship Id="rId14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7.png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12" Type="http://schemas.openxmlformats.org/officeDocument/2006/relationships/image" Target="../media/image76.png"/><Relationship Id="rId2" Type="http://schemas.openxmlformats.org/officeDocument/2006/relationships/tags" Target="../tags/tag110.xml"/><Relationship Id="rId16" Type="http://schemas.openxmlformats.org/officeDocument/2006/relationships/image" Target="../media/image84.png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image" Target="../media/image75.png"/><Relationship Id="rId5" Type="http://schemas.openxmlformats.org/officeDocument/2006/relationships/tags" Target="../tags/tag113.xml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tags" Target="../tags/tag112.xml"/><Relationship Id="rId9" Type="http://schemas.openxmlformats.org/officeDocument/2006/relationships/notesSlide" Target="../notesSlides/notesSlide35.xml"/><Relationship Id="rId14" Type="http://schemas.openxmlformats.org/officeDocument/2006/relationships/image" Target="../media/image7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tags" Target="../tags/tag118.xml"/><Relationship Id="rId7" Type="http://schemas.openxmlformats.org/officeDocument/2006/relationships/image" Target="../media/image86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image" Target="../media/image85.png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1.png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12" Type="http://schemas.openxmlformats.org/officeDocument/2006/relationships/image" Target="../media/image90.png"/><Relationship Id="rId2" Type="http://schemas.openxmlformats.org/officeDocument/2006/relationships/tags" Target="../tags/tag120.xml"/><Relationship Id="rId16" Type="http://schemas.openxmlformats.org/officeDocument/2006/relationships/image" Target="../media/image94.png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image" Target="../media/image89.png"/><Relationship Id="rId5" Type="http://schemas.openxmlformats.org/officeDocument/2006/relationships/tags" Target="../tags/tag123.xml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tags" Target="../tags/tag122.xml"/><Relationship Id="rId9" Type="http://schemas.openxmlformats.org/officeDocument/2006/relationships/notesSlide" Target="../notesSlides/notesSlide37.xml"/><Relationship Id="rId14" Type="http://schemas.openxmlformats.org/officeDocument/2006/relationships/image" Target="../media/image9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tags" Target="../tags/tag128.xml"/><Relationship Id="rId7" Type="http://schemas.openxmlformats.org/officeDocument/2006/relationships/notesSlide" Target="../notesSlides/notesSlide38.xml"/><Relationship Id="rId12" Type="http://schemas.openxmlformats.org/officeDocument/2006/relationships/image" Target="../media/image97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6.png"/><Relationship Id="rId5" Type="http://schemas.openxmlformats.org/officeDocument/2006/relationships/tags" Target="../tags/tag130.xml"/><Relationship Id="rId10" Type="http://schemas.openxmlformats.org/officeDocument/2006/relationships/image" Target="../media/image61.png"/><Relationship Id="rId4" Type="http://schemas.openxmlformats.org/officeDocument/2006/relationships/tags" Target="../tags/tag129.xml"/><Relationship Id="rId9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tags" Target="../tags/tag133.xml"/><Relationship Id="rId7" Type="http://schemas.openxmlformats.org/officeDocument/2006/relationships/image" Target="../media/image99.png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image" Target="../media/image98.png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tags" Target="../tags/tag135.xml"/><Relationship Id="rId16" Type="http://schemas.openxmlformats.org/officeDocument/2006/relationships/image" Target="../media/image106.png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image" Target="../media/image101.png"/><Relationship Id="rId5" Type="http://schemas.openxmlformats.org/officeDocument/2006/relationships/tags" Target="../tags/tag138.xml"/><Relationship Id="rId15" Type="http://schemas.openxmlformats.org/officeDocument/2006/relationships/image" Target="../media/image105.png"/><Relationship Id="rId10" Type="http://schemas.openxmlformats.org/officeDocument/2006/relationships/notesSlide" Target="../notesSlides/notesSlide40.xml"/><Relationship Id="rId4" Type="http://schemas.openxmlformats.org/officeDocument/2006/relationships/tags" Target="../tags/tag13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0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13" Type="http://schemas.openxmlformats.org/officeDocument/2006/relationships/image" Target="../media/image110.png"/><Relationship Id="rId18" Type="http://schemas.openxmlformats.org/officeDocument/2006/relationships/image" Target="../media/image114.png"/><Relationship Id="rId3" Type="http://schemas.openxmlformats.org/officeDocument/2006/relationships/tags" Target="../tags/tag144.xml"/><Relationship Id="rId7" Type="http://schemas.openxmlformats.org/officeDocument/2006/relationships/tags" Target="../tags/tag148.xml"/><Relationship Id="rId12" Type="http://schemas.openxmlformats.org/officeDocument/2006/relationships/image" Target="../media/image109.png"/><Relationship Id="rId17" Type="http://schemas.openxmlformats.org/officeDocument/2006/relationships/image" Target="../media/image105.png"/><Relationship Id="rId2" Type="http://schemas.openxmlformats.org/officeDocument/2006/relationships/tags" Target="../tags/tag143.xml"/><Relationship Id="rId16" Type="http://schemas.openxmlformats.org/officeDocument/2006/relationships/image" Target="../media/image113.png"/><Relationship Id="rId20" Type="http://schemas.openxmlformats.org/officeDocument/2006/relationships/image" Target="../media/image115.png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notesSlide" Target="../notesSlides/notesSlide41.xml"/><Relationship Id="rId5" Type="http://schemas.openxmlformats.org/officeDocument/2006/relationships/tags" Target="../tags/tag146.xml"/><Relationship Id="rId15" Type="http://schemas.openxmlformats.org/officeDocument/2006/relationships/image" Target="../media/image11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07.png"/><Relationship Id="rId4" Type="http://schemas.openxmlformats.org/officeDocument/2006/relationships/tags" Target="../tags/tag145.xml"/><Relationship Id="rId9" Type="http://schemas.openxmlformats.org/officeDocument/2006/relationships/tags" Target="../tags/tag150.xml"/><Relationship Id="rId14" Type="http://schemas.openxmlformats.org/officeDocument/2006/relationships/image" Target="../media/image11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2.xml"/><Relationship Id="rId13" Type="http://schemas.openxmlformats.org/officeDocument/2006/relationships/image" Target="../media/image117.png"/><Relationship Id="rId3" Type="http://schemas.openxmlformats.org/officeDocument/2006/relationships/tags" Target="../tags/tag15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0.png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image" Target="../media/image116.png"/><Relationship Id="rId5" Type="http://schemas.openxmlformats.org/officeDocument/2006/relationships/tags" Target="../tags/tag155.xml"/><Relationship Id="rId10" Type="http://schemas.openxmlformats.org/officeDocument/2006/relationships/image" Target="../media/image97.png"/><Relationship Id="rId4" Type="http://schemas.openxmlformats.org/officeDocument/2006/relationships/tags" Target="../tags/tag154.xml"/><Relationship Id="rId9" Type="http://schemas.openxmlformats.org/officeDocument/2006/relationships/image" Target="../media/image108.png"/><Relationship Id="rId14" Type="http://schemas.openxmlformats.org/officeDocument/2006/relationships/image" Target="../media/image11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3.xml"/><Relationship Id="rId13" Type="http://schemas.openxmlformats.org/officeDocument/2006/relationships/image" Target="../media/image116.png"/><Relationship Id="rId3" Type="http://schemas.openxmlformats.org/officeDocument/2006/relationships/tags" Target="../tags/tag15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7.png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image" Target="../media/image61.png"/><Relationship Id="rId5" Type="http://schemas.openxmlformats.org/officeDocument/2006/relationships/tags" Target="../tags/tag161.xml"/><Relationship Id="rId10" Type="http://schemas.openxmlformats.org/officeDocument/2006/relationships/image" Target="../media/image60.png"/><Relationship Id="rId4" Type="http://schemas.openxmlformats.org/officeDocument/2006/relationships/tags" Target="../tags/tag160.xml"/><Relationship Id="rId9" Type="http://schemas.openxmlformats.org/officeDocument/2006/relationships/image" Target="../media/image95.png"/><Relationship Id="rId14" Type="http://schemas.openxmlformats.org/officeDocument/2006/relationships/image" Target="../media/image1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tags" Target="../tags/tag167.xml"/><Relationship Id="rId7" Type="http://schemas.openxmlformats.org/officeDocument/2006/relationships/image" Target="../media/image122.png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image" Target="../media/image121.png"/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6.xml"/><Relationship Id="rId13" Type="http://schemas.openxmlformats.org/officeDocument/2006/relationships/image" Target="../media/image118.png"/><Relationship Id="rId3" Type="http://schemas.openxmlformats.org/officeDocument/2006/relationships/tags" Target="../tags/tag17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7.png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image" Target="../media/image124.png"/><Relationship Id="rId5" Type="http://schemas.openxmlformats.org/officeDocument/2006/relationships/tags" Target="../tags/tag172.xml"/><Relationship Id="rId10" Type="http://schemas.openxmlformats.org/officeDocument/2006/relationships/image" Target="../media/image122.png"/><Relationship Id="rId4" Type="http://schemas.openxmlformats.org/officeDocument/2006/relationships/tags" Target="../tags/tag171.xml"/><Relationship Id="rId9" Type="http://schemas.openxmlformats.org/officeDocument/2006/relationships/image" Target="../media/image121.png"/><Relationship Id="rId14" Type="http://schemas.openxmlformats.org/officeDocument/2006/relationships/image" Target="../media/image10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tags" Target="../tags/tag176.xml"/><Relationship Id="rId7" Type="http://schemas.openxmlformats.org/officeDocument/2006/relationships/notesSlide" Target="../notesSlides/notesSlide47.xml"/><Relationship Id="rId12" Type="http://schemas.openxmlformats.org/officeDocument/2006/relationships/image" Target="../media/image97.png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6.png"/><Relationship Id="rId5" Type="http://schemas.openxmlformats.org/officeDocument/2006/relationships/tags" Target="../tags/tag178.xml"/><Relationship Id="rId10" Type="http://schemas.openxmlformats.org/officeDocument/2006/relationships/image" Target="../media/image61.png"/><Relationship Id="rId4" Type="http://schemas.openxmlformats.org/officeDocument/2006/relationships/tags" Target="../tags/tag177.xml"/><Relationship Id="rId9" Type="http://schemas.openxmlformats.org/officeDocument/2006/relationships/image" Target="../media/image6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tags" Target="../tags/tag181.xml"/><Relationship Id="rId7" Type="http://schemas.openxmlformats.org/officeDocument/2006/relationships/image" Target="../media/image126.png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image" Target="../media/image125.png"/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.xml"/><Relationship Id="rId7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4" Type="http://schemas.openxmlformats.org/officeDocument/2006/relationships/tags" Target="../tags/tag6.xml"/><Relationship Id="rId9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tags" Target="../tags/tag184.xml"/><Relationship Id="rId7" Type="http://schemas.openxmlformats.org/officeDocument/2006/relationships/image" Target="../media/image125.png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0.png"/><Relationship Id="rId4" Type="http://schemas.openxmlformats.org/officeDocument/2006/relationships/tags" Target="../tags/tag185.xml"/><Relationship Id="rId9" Type="http://schemas.openxmlformats.org/officeDocument/2006/relationships/image" Target="../media/image12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tags" Target="../tags/tag188.xml"/><Relationship Id="rId7" Type="http://schemas.openxmlformats.org/officeDocument/2006/relationships/image" Target="../media/image128.png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2.png"/><Relationship Id="rId4" Type="http://schemas.openxmlformats.org/officeDocument/2006/relationships/tags" Target="../tags/tag189.xml"/><Relationship Id="rId9" Type="http://schemas.openxmlformats.org/officeDocument/2006/relationships/image" Target="../media/image13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34.png"/><Relationship Id="rId3" Type="http://schemas.openxmlformats.org/officeDocument/2006/relationships/tags" Target="../tags/tag192.xml"/><Relationship Id="rId7" Type="http://schemas.openxmlformats.org/officeDocument/2006/relationships/tags" Target="../tags/tag196.xml"/><Relationship Id="rId12" Type="http://schemas.openxmlformats.org/officeDocument/2006/relationships/image" Target="../media/image127.png"/><Relationship Id="rId2" Type="http://schemas.openxmlformats.org/officeDocument/2006/relationships/tags" Target="../tags/tag191.xml"/><Relationship Id="rId16" Type="http://schemas.openxmlformats.org/officeDocument/2006/relationships/image" Target="../media/image137.png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image" Target="../media/image131.png"/><Relationship Id="rId5" Type="http://schemas.openxmlformats.org/officeDocument/2006/relationships/tags" Target="../tags/tag194.xml"/><Relationship Id="rId15" Type="http://schemas.openxmlformats.org/officeDocument/2006/relationships/image" Target="../media/image136.png"/><Relationship Id="rId10" Type="http://schemas.openxmlformats.org/officeDocument/2006/relationships/image" Target="../media/image133.png"/><Relationship Id="rId4" Type="http://schemas.openxmlformats.org/officeDocument/2006/relationships/tags" Target="../tags/tag193.xml"/><Relationship Id="rId9" Type="http://schemas.openxmlformats.org/officeDocument/2006/relationships/notesSlide" Target="../notesSlides/notesSlide51.xml"/><Relationship Id="rId14" Type="http://schemas.openxmlformats.org/officeDocument/2006/relationships/image" Target="../media/image13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image" Target="../media/image138.png"/><Relationship Id="rId5" Type="http://schemas.openxmlformats.org/officeDocument/2006/relationships/image" Target="../media/image127.png"/><Relationship Id="rId4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tags" Target="../tags/tag201.xml"/><Relationship Id="rId7" Type="http://schemas.openxmlformats.org/officeDocument/2006/relationships/notesSlide" Target="../notesSlides/notesSlide53.xml"/><Relationship Id="rId12" Type="http://schemas.openxmlformats.org/officeDocument/2006/relationships/image" Target="../media/image143.png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42.png"/><Relationship Id="rId5" Type="http://schemas.openxmlformats.org/officeDocument/2006/relationships/tags" Target="../tags/tag203.xml"/><Relationship Id="rId10" Type="http://schemas.openxmlformats.org/officeDocument/2006/relationships/image" Target="../media/image141.png"/><Relationship Id="rId4" Type="http://schemas.openxmlformats.org/officeDocument/2006/relationships/tags" Target="../tags/tag202.xml"/><Relationship Id="rId9" Type="http://schemas.openxmlformats.org/officeDocument/2006/relationships/image" Target="../media/image14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tags" Target="../tags/tag206.xml"/><Relationship Id="rId7" Type="http://schemas.openxmlformats.org/officeDocument/2006/relationships/image" Target="../media/image144.png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7.png"/><Relationship Id="rId4" Type="http://schemas.openxmlformats.org/officeDocument/2006/relationships/tags" Target="../tags/tag207.xml"/><Relationship Id="rId9" Type="http://schemas.openxmlformats.org/officeDocument/2006/relationships/image" Target="../media/image14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tags" Target="../tags/tag210.xml"/><Relationship Id="rId7" Type="http://schemas.openxmlformats.org/officeDocument/2006/relationships/notesSlide" Target="../notesSlides/notesSlide55.xml"/><Relationship Id="rId12" Type="http://schemas.openxmlformats.org/officeDocument/2006/relationships/image" Target="../media/image130.png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8.png"/><Relationship Id="rId5" Type="http://schemas.openxmlformats.org/officeDocument/2006/relationships/tags" Target="../tags/tag212.xml"/><Relationship Id="rId10" Type="http://schemas.openxmlformats.org/officeDocument/2006/relationships/image" Target="../media/image147.png"/><Relationship Id="rId4" Type="http://schemas.openxmlformats.org/officeDocument/2006/relationships/tags" Target="../tags/tag211.xml"/><Relationship Id="rId9" Type="http://schemas.openxmlformats.org/officeDocument/2006/relationships/image" Target="../media/image14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tags" Target="../tags/tag215.xml"/><Relationship Id="rId7" Type="http://schemas.openxmlformats.org/officeDocument/2006/relationships/image" Target="../media/image151.png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image" Target="../media/image150.png"/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tags" Target="../tags/tag218.xml"/><Relationship Id="rId7" Type="http://schemas.openxmlformats.org/officeDocument/2006/relationships/notesSlide" Target="../notesSlides/notesSlide57.xml"/><Relationship Id="rId12" Type="http://schemas.openxmlformats.org/officeDocument/2006/relationships/image" Target="../media/image154.png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53.png"/><Relationship Id="rId5" Type="http://schemas.openxmlformats.org/officeDocument/2006/relationships/tags" Target="../tags/tag220.xml"/><Relationship Id="rId10" Type="http://schemas.openxmlformats.org/officeDocument/2006/relationships/image" Target="../media/image146.png"/><Relationship Id="rId4" Type="http://schemas.openxmlformats.org/officeDocument/2006/relationships/tags" Target="../tags/tag219.xml"/><Relationship Id="rId9" Type="http://schemas.openxmlformats.org/officeDocument/2006/relationships/image" Target="../media/image14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tags" Target="../tags/tag223.xml"/><Relationship Id="rId7" Type="http://schemas.openxmlformats.org/officeDocument/2006/relationships/notesSlide" Target="../notesSlides/notesSlide58.xml"/><Relationship Id="rId12" Type="http://schemas.openxmlformats.org/officeDocument/2006/relationships/image" Target="../media/image140.png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9.png"/><Relationship Id="rId5" Type="http://schemas.openxmlformats.org/officeDocument/2006/relationships/tags" Target="../tags/tag225.xml"/><Relationship Id="rId10" Type="http://schemas.openxmlformats.org/officeDocument/2006/relationships/image" Target="../media/image156.png"/><Relationship Id="rId4" Type="http://schemas.openxmlformats.org/officeDocument/2006/relationships/tags" Target="../tags/tag224.xml"/><Relationship Id="rId9" Type="http://schemas.openxmlformats.org/officeDocument/2006/relationships/image" Target="../media/image15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image" Target="../media/image159.png"/><Relationship Id="rId18" Type="http://schemas.openxmlformats.org/officeDocument/2006/relationships/image" Target="../media/image163.png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image" Target="../media/image158.png"/><Relationship Id="rId17" Type="http://schemas.openxmlformats.org/officeDocument/2006/relationships/image" Target="../media/image137.png"/><Relationship Id="rId2" Type="http://schemas.openxmlformats.org/officeDocument/2006/relationships/tags" Target="../tags/tag227.xml"/><Relationship Id="rId16" Type="http://schemas.openxmlformats.org/officeDocument/2006/relationships/image" Target="../media/image162.png"/><Relationship Id="rId1" Type="http://schemas.openxmlformats.org/officeDocument/2006/relationships/tags" Target="../tags/tag226.xml"/><Relationship Id="rId6" Type="http://schemas.openxmlformats.org/officeDocument/2006/relationships/tags" Target="../tags/tag231.xml"/><Relationship Id="rId11" Type="http://schemas.openxmlformats.org/officeDocument/2006/relationships/image" Target="../media/image157.png"/><Relationship Id="rId5" Type="http://schemas.openxmlformats.org/officeDocument/2006/relationships/tags" Target="../tags/tag230.xml"/><Relationship Id="rId15" Type="http://schemas.openxmlformats.org/officeDocument/2006/relationships/image" Target="../media/image161.png"/><Relationship Id="rId10" Type="http://schemas.openxmlformats.org/officeDocument/2006/relationships/notesSlide" Target="../notesSlides/notesSlide59.xml"/><Relationship Id="rId4" Type="http://schemas.openxmlformats.org/officeDocument/2006/relationships/tags" Target="../tags/tag22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6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13" Type="http://schemas.openxmlformats.org/officeDocument/2006/relationships/image" Target="../media/image165.png"/><Relationship Id="rId18" Type="http://schemas.openxmlformats.org/officeDocument/2006/relationships/image" Target="../media/image137.png"/><Relationship Id="rId3" Type="http://schemas.openxmlformats.org/officeDocument/2006/relationships/tags" Target="../tags/tag236.xml"/><Relationship Id="rId7" Type="http://schemas.openxmlformats.org/officeDocument/2006/relationships/tags" Target="../tags/tag240.xml"/><Relationship Id="rId12" Type="http://schemas.openxmlformats.org/officeDocument/2006/relationships/image" Target="../media/image164.png"/><Relationship Id="rId17" Type="http://schemas.openxmlformats.org/officeDocument/2006/relationships/image" Target="../media/image163.png"/><Relationship Id="rId2" Type="http://schemas.openxmlformats.org/officeDocument/2006/relationships/tags" Target="../tags/tag235.xml"/><Relationship Id="rId16" Type="http://schemas.openxmlformats.org/officeDocument/2006/relationships/image" Target="../media/image168.png"/><Relationship Id="rId20" Type="http://schemas.openxmlformats.org/officeDocument/2006/relationships/image" Target="../media/image170.png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notesSlide" Target="../notesSlides/notesSlide60.xml"/><Relationship Id="rId5" Type="http://schemas.openxmlformats.org/officeDocument/2006/relationships/tags" Target="../tags/tag238.xml"/><Relationship Id="rId15" Type="http://schemas.openxmlformats.org/officeDocument/2006/relationships/image" Target="../media/image16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69.png"/><Relationship Id="rId4" Type="http://schemas.openxmlformats.org/officeDocument/2006/relationships/tags" Target="../tags/tag237.xml"/><Relationship Id="rId9" Type="http://schemas.openxmlformats.org/officeDocument/2006/relationships/tags" Target="../tags/tag242.xml"/><Relationship Id="rId14" Type="http://schemas.openxmlformats.org/officeDocument/2006/relationships/image" Target="../media/image166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tags" Target="../tags/tag245.xml"/><Relationship Id="rId7" Type="http://schemas.openxmlformats.org/officeDocument/2006/relationships/notesSlide" Target="../notesSlides/notesSlide61.xml"/><Relationship Id="rId12" Type="http://schemas.openxmlformats.org/officeDocument/2006/relationships/image" Target="../media/image174.png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3.png"/><Relationship Id="rId5" Type="http://schemas.openxmlformats.org/officeDocument/2006/relationships/tags" Target="../tags/tag247.xml"/><Relationship Id="rId10" Type="http://schemas.openxmlformats.org/officeDocument/2006/relationships/image" Target="../media/image172.png"/><Relationship Id="rId4" Type="http://schemas.openxmlformats.org/officeDocument/2006/relationships/tags" Target="../tags/tag246.xml"/><Relationship Id="rId9" Type="http://schemas.openxmlformats.org/officeDocument/2006/relationships/image" Target="../media/image171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tags" Target="../tags/tag250.xml"/><Relationship Id="rId7" Type="http://schemas.openxmlformats.org/officeDocument/2006/relationships/notesSlide" Target="../notesSlides/notesSlide62.xml"/><Relationship Id="rId12" Type="http://schemas.openxmlformats.org/officeDocument/2006/relationships/image" Target="../media/image138.png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1.png"/><Relationship Id="rId5" Type="http://schemas.openxmlformats.org/officeDocument/2006/relationships/tags" Target="../tags/tag252.xml"/><Relationship Id="rId10" Type="http://schemas.openxmlformats.org/officeDocument/2006/relationships/image" Target="../media/image147.png"/><Relationship Id="rId4" Type="http://schemas.openxmlformats.org/officeDocument/2006/relationships/tags" Target="../tags/tag251.xml"/><Relationship Id="rId9" Type="http://schemas.openxmlformats.org/officeDocument/2006/relationships/image" Target="../media/image17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notesSlide" Target="../notesSlides/notesSlide63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4.png"/><Relationship Id="rId3" Type="http://schemas.openxmlformats.org/officeDocument/2006/relationships/tags" Target="../tags/tag257.xml"/><Relationship Id="rId7" Type="http://schemas.openxmlformats.org/officeDocument/2006/relationships/tags" Target="../tags/tag261.xml"/><Relationship Id="rId12" Type="http://schemas.openxmlformats.org/officeDocument/2006/relationships/image" Target="../media/image173.png"/><Relationship Id="rId2" Type="http://schemas.openxmlformats.org/officeDocument/2006/relationships/tags" Target="../tags/tag256.xml"/><Relationship Id="rId16" Type="http://schemas.openxmlformats.org/officeDocument/2006/relationships/image" Target="../media/image180.png"/><Relationship Id="rId1" Type="http://schemas.openxmlformats.org/officeDocument/2006/relationships/tags" Target="../tags/tag255.xml"/><Relationship Id="rId6" Type="http://schemas.openxmlformats.org/officeDocument/2006/relationships/tags" Target="../tags/tag260.xml"/><Relationship Id="rId11" Type="http://schemas.openxmlformats.org/officeDocument/2006/relationships/image" Target="../media/image137.png"/><Relationship Id="rId5" Type="http://schemas.openxmlformats.org/officeDocument/2006/relationships/tags" Target="../tags/tag259.xml"/><Relationship Id="rId15" Type="http://schemas.openxmlformats.org/officeDocument/2006/relationships/image" Target="../media/image179.png"/><Relationship Id="rId10" Type="http://schemas.openxmlformats.org/officeDocument/2006/relationships/image" Target="../media/image177.png"/><Relationship Id="rId4" Type="http://schemas.openxmlformats.org/officeDocument/2006/relationships/tags" Target="../tags/tag258.xml"/><Relationship Id="rId9" Type="http://schemas.openxmlformats.org/officeDocument/2006/relationships/notesSlide" Target="../notesSlides/notesSlide64.xml"/><Relationship Id="rId14" Type="http://schemas.openxmlformats.org/officeDocument/2006/relationships/image" Target="../media/image178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tags" Target="../tags/tag264.xml"/><Relationship Id="rId7" Type="http://schemas.openxmlformats.org/officeDocument/2006/relationships/notesSlide" Target="../notesSlides/notesSlide65.xml"/><Relationship Id="rId12" Type="http://schemas.openxmlformats.org/officeDocument/2006/relationships/image" Target="../media/image171.png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8.png"/><Relationship Id="rId5" Type="http://schemas.openxmlformats.org/officeDocument/2006/relationships/tags" Target="../tags/tag266.xml"/><Relationship Id="rId10" Type="http://schemas.openxmlformats.org/officeDocument/2006/relationships/image" Target="../media/image138.png"/><Relationship Id="rId4" Type="http://schemas.openxmlformats.org/officeDocument/2006/relationships/tags" Target="../tags/tag265.xml"/><Relationship Id="rId9" Type="http://schemas.openxmlformats.org/officeDocument/2006/relationships/image" Target="../media/image17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tags" Target="../tags/tag269.xml"/><Relationship Id="rId7" Type="http://schemas.openxmlformats.org/officeDocument/2006/relationships/image" Target="../media/image182.png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image" Target="../media/image181.png"/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notesSlide" Target="../notesSlides/notesSlide67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3" Type="http://schemas.openxmlformats.org/officeDocument/2006/relationships/tags" Target="../tags/tag274.xml"/><Relationship Id="rId7" Type="http://schemas.openxmlformats.org/officeDocument/2006/relationships/image" Target="../media/image187.png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image" Target="../media/image18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5.xml"/><Relationship Id="rId9" Type="http://schemas.openxmlformats.org/officeDocument/2006/relationships/image" Target="../media/image18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tags" Target="../tags/tag278.xml"/><Relationship Id="rId7" Type="http://schemas.openxmlformats.org/officeDocument/2006/relationships/image" Target="../media/image190.png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image" Target="../media/image61.png"/><Relationship Id="rId5" Type="http://schemas.openxmlformats.org/officeDocument/2006/relationships/notesSlide" Target="../notesSlides/notesSlide68.xml"/><Relationship Id="rId4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tags" Target="../tags/tag281.xml"/><Relationship Id="rId7" Type="http://schemas.openxmlformats.org/officeDocument/2006/relationships/notesSlide" Target="../notesSlides/notesSlide69.xml"/><Relationship Id="rId12" Type="http://schemas.openxmlformats.org/officeDocument/2006/relationships/image" Target="../media/image194.png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3.png"/><Relationship Id="rId5" Type="http://schemas.openxmlformats.org/officeDocument/2006/relationships/tags" Target="../tags/tag283.xml"/><Relationship Id="rId10" Type="http://schemas.openxmlformats.org/officeDocument/2006/relationships/image" Target="../media/image190.png"/><Relationship Id="rId4" Type="http://schemas.openxmlformats.org/officeDocument/2006/relationships/tags" Target="../tags/tag282.xml"/><Relationship Id="rId9" Type="http://schemas.openxmlformats.org/officeDocument/2006/relationships/image" Target="../media/image192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3" Type="http://schemas.openxmlformats.org/officeDocument/2006/relationships/tags" Target="../tags/tag286.xml"/><Relationship Id="rId7" Type="http://schemas.openxmlformats.org/officeDocument/2006/relationships/image" Target="../media/image193.png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97.png"/><Relationship Id="rId4" Type="http://schemas.openxmlformats.org/officeDocument/2006/relationships/tags" Target="../tags/tag287.xml"/><Relationship Id="rId9" Type="http://schemas.openxmlformats.org/officeDocument/2006/relationships/image" Target="../media/image196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tags" Target="../tags/tag290.xml"/><Relationship Id="rId7" Type="http://schemas.openxmlformats.org/officeDocument/2006/relationships/image" Target="../media/image184.png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image" Target="../media/image185.png"/><Relationship Id="rId5" Type="http://schemas.openxmlformats.org/officeDocument/2006/relationships/notesSlide" Target="../notesSlides/notesSlide71.xml"/><Relationship Id="rId4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tags" Target="../tags/tag293.xml"/><Relationship Id="rId7" Type="http://schemas.openxmlformats.org/officeDocument/2006/relationships/notesSlide" Target="../notesSlides/notesSlide72.xml"/><Relationship Id="rId12" Type="http://schemas.openxmlformats.org/officeDocument/2006/relationships/image" Target="../media/image182.png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5.png"/><Relationship Id="rId5" Type="http://schemas.openxmlformats.org/officeDocument/2006/relationships/tags" Target="../tags/tag295.xml"/><Relationship Id="rId10" Type="http://schemas.openxmlformats.org/officeDocument/2006/relationships/image" Target="../media/image193.png"/><Relationship Id="rId4" Type="http://schemas.openxmlformats.org/officeDocument/2006/relationships/tags" Target="../tags/tag294.xml"/><Relationship Id="rId9" Type="http://schemas.openxmlformats.org/officeDocument/2006/relationships/image" Target="../media/image61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3" Type="http://schemas.openxmlformats.org/officeDocument/2006/relationships/tags" Target="../tags/tag298.xml"/><Relationship Id="rId7" Type="http://schemas.openxmlformats.org/officeDocument/2006/relationships/image" Target="../media/image6.wmf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notesSlide" Target="../notesSlides/notesSlide73.xml"/><Relationship Id="rId11" Type="http://schemas.openxmlformats.org/officeDocument/2006/relationships/image" Target="../media/image20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01.png"/><Relationship Id="rId4" Type="http://schemas.openxmlformats.org/officeDocument/2006/relationships/tags" Target="../tags/tag299.xml"/><Relationship Id="rId9" Type="http://schemas.openxmlformats.org/officeDocument/2006/relationships/image" Target="../media/image20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tags" Target="../tags/tag302.xml"/><Relationship Id="rId7" Type="http://schemas.openxmlformats.org/officeDocument/2006/relationships/notesSlide" Target="../notesSlides/notesSlide74.xml"/><Relationship Id="rId12" Type="http://schemas.openxmlformats.org/officeDocument/2006/relationships/image" Target="../media/image203.png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0.png"/><Relationship Id="rId5" Type="http://schemas.openxmlformats.org/officeDocument/2006/relationships/tags" Target="../tags/tag304.xml"/><Relationship Id="rId10" Type="http://schemas.openxmlformats.org/officeDocument/2006/relationships/image" Target="../media/image181.png"/><Relationship Id="rId4" Type="http://schemas.openxmlformats.org/officeDocument/2006/relationships/tags" Target="../tags/tag303.xml"/><Relationship Id="rId9" Type="http://schemas.openxmlformats.org/officeDocument/2006/relationships/image" Target="../media/image18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png"/><Relationship Id="rId3" Type="http://schemas.openxmlformats.org/officeDocument/2006/relationships/tags" Target="../tags/tag307.xml"/><Relationship Id="rId7" Type="http://schemas.openxmlformats.org/officeDocument/2006/relationships/image" Target="../media/image205.png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6" Type="http://schemas.openxmlformats.org/officeDocument/2006/relationships/image" Target="../media/image182.png"/><Relationship Id="rId5" Type="http://schemas.openxmlformats.org/officeDocument/2006/relationships/notesSlide" Target="../notesSlides/notesSlide76.xml"/><Relationship Id="rId4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tags" Target="../tags/tag310.xml"/><Relationship Id="rId7" Type="http://schemas.openxmlformats.org/officeDocument/2006/relationships/image" Target="../media/image207.png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08.png"/><Relationship Id="rId4" Type="http://schemas.openxmlformats.org/officeDocument/2006/relationships/tags" Target="../tags/tag311.xml"/><Relationship Id="rId9" Type="http://schemas.openxmlformats.org/officeDocument/2006/relationships/image" Target="../media/image20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tags" Target="../tags/tag314.xml"/><Relationship Id="rId7" Type="http://schemas.openxmlformats.org/officeDocument/2006/relationships/image" Target="../media/image209.png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6" Type="http://schemas.openxmlformats.org/officeDocument/2006/relationships/image" Target="../media/image182.png"/><Relationship Id="rId5" Type="http://schemas.openxmlformats.org/officeDocument/2006/relationships/notesSlide" Target="../notesSlides/notesSlide79.xml"/><Relationship Id="rId4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tags" Target="../tags/tag322.xml"/><Relationship Id="rId13" Type="http://schemas.openxmlformats.org/officeDocument/2006/relationships/image" Target="../media/image211.png"/><Relationship Id="rId3" Type="http://schemas.openxmlformats.org/officeDocument/2006/relationships/tags" Target="../tags/tag317.xml"/><Relationship Id="rId7" Type="http://schemas.openxmlformats.org/officeDocument/2006/relationships/tags" Target="../tags/tag321.xml"/><Relationship Id="rId12" Type="http://schemas.openxmlformats.org/officeDocument/2006/relationships/notesSlide" Target="../notesSlides/notesSlide80.xml"/><Relationship Id="rId17" Type="http://schemas.openxmlformats.org/officeDocument/2006/relationships/image" Target="../media/image215.png"/><Relationship Id="rId2" Type="http://schemas.openxmlformats.org/officeDocument/2006/relationships/tags" Target="../tags/tag316.xml"/><Relationship Id="rId16" Type="http://schemas.openxmlformats.org/officeDocument/2006/relationships/image" Target="../media/image214.png"/><Relationship Id="rId1" Type="http://schemas.openxmlformats.org/officeDocument/2006/relationships/tags" Target="../tags/tag315.xml"/><Relationship Id="rId6" Type="http://schemas.openxmlformats.org/officeDocument/2006/relationships/tags" Target="../tags/tag32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19.xml"/><Relationship Id="rId15" Type="http://schemas.openxmlformats.org/officeDocument/2006/relationships/image" Target="../media/image213.png"/><Relationship Id="rId10" Type="http://schemas.openxmlformats.org/officeDocument/2006/relationships/tags" Target="../tags/tag324.xml"/><Relationship Id="rId4" Type="http://schemas.openxmlformats.org/officeDocument/2006/relationships/tags" Target="../tags/tag318.xml"/><Relationship Id="rId9" Type="http://schemas.openxmlformats.org/officeDocument/2006/relationships/tags" Target="../tags/tag323.xml"/><Relationship Id="rId14" Type="http://schemas.openxmlformats.org/officeDocument/2006/relationships/image" Target="../media/image212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3" Type="http://schemas.openxmlformats.org/officeDocument/2006/relationships/tags" Target="../tags/tag327.xml"/><Relationship Id="rId7" Type="http://schemas.openxmlformats.org/officeDocument/2006/relationships/notesSlide" Target="../notesSlides/notesSlide81.xml"/><Relationship Id="rId12" Type="http://schemas.openxmlformats.org/officeDocument/2006/relationships/image" Target="../media/image220.png"/><Relationship Id="rId2" Type="http://schemas.openxmlformats.org/officeDocument/2006/relationships/tags" Target="../tags/tag326.xml"/><Relationship Id="rId1" Type="http://schemas.openxmlformats.org/officeDocument/2006/relationships/tags" Target="../tags/tag32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19.png"/><Relationship Id="rId5" Type="http://schemas.openxmlformats.org/officeDocument/2006/relationships/tags" Target="../tags/tag329.xml"/><Relationship Id="rId10" Type="http://schemas.openxmlformats.org/officeDocument/2006/relationships/image" Target="../media/image218.png"/><Relationship Id="rId4" Type="http://schemas.openxmlformats.org/officeDocument/2006/relationships/tags" Target="../tags/tag328.xml"/><Relationship Id="rId9" Type="http://schemas.openxmlformats.org/officeDocument/2006/relationships/image" Target="../media/image217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3" Type="http://schemas.openxmlformats.org/officeDocument/2006/relationships/tags" Target="../tags/tag332.xml"/><Relationship Id="rId7" Type="http://schemas.openxmlformats.org/officeDocument/2006/relationships/image" Target="../media/image222.png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6" Type="http://schemas.openxmlformats.org/officeDocument/2006/relationships/image" Target="../media/image221.wmf"/><Relationship Id="rId5" Type="http://schemas.openxmlformats.org/officeDocument/2006/relationships/notesSlide" Target="../notesSlides/notesSlide8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EB3C9A-BFC7-4461-A8DF-7C752EEA8E23}" type="slidenum">
              <a:rPr lang="en-US"/>
              <a:pPr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143000"/>
            <a:ext cx="8458200" cy="1905000"/>
          </a:xfrm>
        </p:spPr>
        <p:txBody>
          <a:bodyPr/>
          <a:lstStyle/>
          <a:p>
            <a:pPr eaLnBrk="1" hangingPunct="1"/>
            <a:r>
              <a:rPr lang="en-US" dirty="0" smtClean="0"/>
              <a:t>ME </a:t>
            </a:r>
            <a:r>
              <a:rPr lang="en-US" smtClean="0"/>
              <a:t>233 </a:t>
            </a:r>
            <a:r>
              <a:rPr lang="en-US" smtClean="0"/>
              <a:t>Advanced </a:t>
            </a:r>
            <a:r>
              <a:rPr lang="en-US" dirty="0" smtClean="0"/>
              <a:t>Control II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Lecture 6 </a:t>
            </a:r>
            <a:br>
              <a:rPr lang="en-US" dirty="0" smtClean="0"/>
            </a:br>
            <a:r>
              <a:rPr lang="en-US" dirty="0" smtClean="0"/>
              <a:t>Discrete Time Kalman Filter</a:t>
            </a:r>
            <a:br>
              <a:rPr lang="en-US" dirty="0" smtClean="0"/>
            </a:br>
            <a:endParaRPr lang="en-US" sz="28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7244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(ME233 Class Notes pp.KF1-KF6)</a:t>
            </a:r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120032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SY10ORIG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LCMSS8"/>
              </a:rPr>
              <a:t>A</a:t>
            </a:r>
            <a:r>
              <a:rPr lang="en-US" smtClean="0">
                <a:latin typeface="CMMI8"/>
              </a:rPr>
              <a:t>A</a:t>
            </a:r>
            <a:r>
              <a:rPr lang="en-US" smtClean="0">
                <a:latin typeface="CMTT8"/>
              </a:rPr>
              <a:t>A</a:t>
            </a:r>
            <a:r>
              <a:rPr lang="en-US" smtClean="0">
                <a:latin typeface="CMSY8"/>
              </a:rPr>
              <a:t>A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7EF08F-BCAE-41ED-9A6A-EDAE0B970E44}" type="slidenum">
              <a:rPr lang="en-US"/>
              <a:pPr/>
              <a:t>10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Stochastic State Estimation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System is now contaminated by noise</a:t>
            </a: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8382000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1295400" y="1600200"/>
            <a:ext cx="1219200" cy="7620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47700" y="5029200"/>
            <a:ext cx="79629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0" i="0">
                <a:latin typeface="Helvetica" pitchFamily="34" charset="0"/>
              </a:rPr>
              <a:t>Input noise </a:t>
            </a:r>
            <a:r>
              <a:rPr lang="en-US" sz="3200"/>
              <a:t>w(k) </a:t>
            </a:r>
            <a:r>
              <a:rPr lang="en-US" sz="2800" b="0" i="0">
                <a:latin typeface="Helvetica" pitchFamily="34" charset="0"/>
              </a:rPr>
              <a:t> - contaminates the state</a:t>
            </a:r>
          </a:p>
        </p:txBody>
      </p:sp>
      <p:sp>
        <p:nvSpPr>
          <p:cNvPr id="761865" name="Rectangle 9"/>
          <p:cNvSpPr>
            <a:spLocks noChangeArrowheads="1"/>
          </p:cNvSpPr>
          <p:nvPr/>
        </p:nvSpPr>
        <p:spPr bwMode="auto">
          <a:xfrm>
            <a:off x="762000" y="5716588"/>
            <a:ext cx="63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i="0">
                <a:sym typeface="Symbol" pitchFamily="18" charset="2"/>
              </a:rPr>
              <a:t></a:t>
            </a:r>
          </a:p>
        </p:txBody>
      </p:sp>
      <p:sp>
        <p:nvSpPr>
          <p:cNvPr id="761866" name="Rectangle 10"/>
          <p:cNvSpPr>
            <a:spLocks noChangeArrowheads="1"/>
          </p:cNvSpPr>
          <p:nvPr/>
        </p:nvSpPr>
        <p:spPr bwMode="auto">
          <a:xfrm>
            <a:off x="1524000" y="5791200"/>
            <a:ext cx="739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x(k) </a:t>
            </a:r>
            <a:r>
              <a:rPr lang="en-US" sz="2800" b="0" i="0">
                <a:latin typeface="Helvetica" pitchFamily="34" charset="0"/>
              </a:rPr>
              <a:t>is now a random sequence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6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5" grpId="0"/>
      <p:bldP spid="7618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E9D1DF-1F80-4AB8-A397-786E3608807C}" type="slidenum">
              <a:rPr lang="en-US"/>
              <a:pPr/>
              <a:t>11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Stochastic State Estimation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System is now contaminated by noise</a:t>
            </a:r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8382000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7391400" y="2209800"/>
            <a:ext cx="1219200" cy="7620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647700" y="5029200"/>
            <a:ext cx="79629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0" i="0">
                <a:latin typeface="Helvetica" pitchFamily="34" charset="0"/>
              </a:rPr>
              <a:t>Measurement  noise </a:t>
            </a:r>
            <a:r>
              <a:rPr lang="en-US" sz="3200"/>
              <a:t>v(k) </a:t>
            </a:r>
            <a:r>
              <a:rPr lang="en-US" sz="2800" b="0" i="0">
                <a:latin typeface="Helvetica" pitchFamily="34" charset="0"/>
              </a:rPr>
              <a:t> - contaminates the output </a:t>
            </a:r>
            <a:r>
              <a:rPr lang="en-US" sz="3200"/>
              <a:t>y(k)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6C4F9C-4B84-44B6-8B54-827B885E1743}" type="slidenum">
              <a:rPr lang="en-US"/>
              <a:pPr/>
              <a:t>12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Stochastic state model</a:t>
            </a:r>
          </a:p>
        </p:txBody>
      </p:sp>
      <p:pic>
        <p:nvPicPr>
          <p:cNvPr id="12292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9625" y="1524000"/>
            <a:ext cx="7524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1515" name="Rectangle 11"/>
          <p:cNvSpPr>
            <a:spLocks noChangeArrowheads="1"/>
          </p:cNvSpPr>
          <p:nvPr/>
        </p:nvSpPr>
        <p:spPr bwMode="auto">
          <a:xfrm>
            <a:off x="228600" y="3429000"/>
            <a:ext cx="86106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i="0" dirty="0">
                <a:latin typeface="Helvetica" pitchFamily="34" charset="0"/>
              </a:rPr>
              <a:t>Where:</a:t>
            </a:r>
          </a:p>
          <a:p>
            <a:endParaRPr lang="en-US" b="0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b="0" i="0" dirty="0">
                <a:latin typeface="Helvetica" pitchFamily="34" charset="0"/>
              </a:rPr>
              <a:t>                   </a:t>
            </a:r>
            <a:r>
              <a:rPr lang="en-US" i="0" smtClean="0">
                <a:latin typeface="Helvetica" pitchFamily="34" charset="0"/>
              </a:rPr>
              <a:t>known control input</a:t>
            </a:r>
            <a:r>
              <a:rPr lang="en-US" b="0" i="0" smtClean="0">
                <a:latin typeface="Helvetica" pitchFamily="34" charset="0"/>
              </a:rPr>
              <a:t>  </a:t>
            </a:r>
            <a:endParaRPr lang="en-US" b="0" i="0" dirty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 b="0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b="0" i="0" dirty="0">
                <a:latin typeface="Helvetica" pitchFamily="34" charset="0"/>
              </a:rPr>
              <a:t>                   input   noise</a:t>
            </a:r>
          </a:p>
          <a:p>
            <a:pPr>
              <a:buFontTx/>
              <a:buChar char="•"/>
            </a:pPr>
            <a:endParaRPr lang="en-US" b="0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b="0" i="0" dirty="0">
                <a:latin typeface="Helvetica" pitchFamily="34" charset="0"/>
              </a:rPr>
              <a:t> 	         measurement  noise</a:t>
            </a:r>
          </a:p>
          <a:p>
            <a:endParaRPr lang="en-US" b="0" i="0" dirty="0">
              <a:latin typeface="Helvetica" pitchFamily="34" charset="0"/>
            </a:endParaRPr>
          </a:p>
        </p:txBody>
      </p:sp>
      <p:pic>
        <p:nvPicPr>
          <p:cNvPr id="661517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8200" y="4191000"/>
            <a:ext cx="83661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1519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0" y="4876800"/>
            <a:ext cx="9175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1521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0" y="56388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D4F43B-BD2F-431B-B470-A3CF40074CD2}" type="slidenum">
              <a:rPr lang="en-US"/>
              <a:pPr/>
              <a:t>13</a:t>
            </a:fld>
            <a:endParaRPr lang="en-US"/>
          </a:p>
        </p:txBody>
      </p:sp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 Conditions</a:t>
            </a:r>
          </a:p>
        </p:txBody>
      </p:sp>
      <p:sp>
        <p:nvSpPr>
          <p:cNvPr id="716805" name="Rectangle 1029"/>
          <p:cNvSpPr>
            <a:spLocks noChangeArrowheads="1"/>
          </p:cNvSpPr>
          <p:nvPr/>
        </p:nvSpPr>
        <p:spPr bwMode="auto">
          <a:xfrm>
            <a:off x="304800" y="762000"/>
            <a:ext cx="8610600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 b="0" i="0">
              <a:latin typeface="Helvetica" pitchFamily="34" charset="0"/>
            </a:endParaRPr>
          </a:p>
          <a:p>
            <a:pPr>
              <a:lnSpc>
                <a:spcPct val="110000"/>
              </a:lnSpc>
              <a:buFontTx/>
              <a:buChar char="•"/>
              <a:defRPr/>
            </a:pPr>
            <a:r>
              <a:rPr lang="en-US" sz="2800" b="0" i="0">
                <a:latin typeface="Helvetica" pitchFamily="34" charset="0"/>
              </a:rPr>
              <a:t>                   is Gaussian with </a:t>
            </a:r>
            <a:r>
              <a:rPr lang="en-US" sz="2800" i="0" u="sng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known </a:t>
            </a:r>
          </a:p>
          <a:p>
            <a:pPr>
              <a:lnSpc>
                <a:spcPct val="110000"/>
              </a:lnSpc>
              <a:defRPr/>
            </a:pPr>
            <a:r>
              <a:rPr lang="en-US" sz="2800" b="0" i="0">
                <a:latin typeface="Helvetica" pitchFamily="34" charset="0"/>
              </a:rPr>
              <a:t>	          marginal mean and covariance:</a:t>
            </a:r>
          </a:p>
          <a:p>
            <a:pPr>
              <a:buFontTx/>
              <a:buChar char="•"/>
              <a:defRPr/>
            </a:pPr>
            <a:endParaRPr lang="en-US" b="0" i="0">
              <a:latin typeface="Helvetica" pitchFamily="34" charset="0"/>
            </a:endParaRPr>
          </a:p>
          <a:p>
            <a:pPr>
              <a:defRPr/>
            </a:pPr>
            <a:endParaRPr lang="en-US" b="0" i="0">
              <a:latin typeface="Helvetica" pitchFamily="34" charset="0"/>
            </a:endParaRPr>
          </a:p>
        </p:txBody>
      </p:sp>
      <p:pic>
        <p:nvPicPr>
          <p:cNvPr id="13317" name="Picture 103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1143000"/>
            <a:ext cx="8572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124200" y="3048000"/>
            <a:ext cx="2693305" cy="449293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048000" y="4448175"/>
            <a:ext cx="2899144" cy="40786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824962-AB39-4993-A07B-459652F08752}" type="slidenum">
              <a:rPr lang="en-US"/>
              <a:pPr/>
              <a:t>14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Noises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 smtClean="0"/>
              <a:t>             and              are: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  </a:t>
            </a:r>
            <a:r>
              <a:rPr lang="en-US" b="1" u="sng" dirty="0" smtClean="0"/>
              <a:t>Gaussian</a:t>
            </a:r>
            <a:r>
              <a:rPr lang="en-US" dirty="0" smtClean="0"/>
              <a:t> </a:t>
            </a:r>
            <a:r>
              <a:rPr lang="en-US" b="1" dirty="0" smtClean="0"/>
              <a:t>zero mean uncorrelated noises</a:t>
            </a:r>
            <a:r>
              <a:rPr lang="en-US" dirty="0" smtClean="0"/>
              <a:t> </a:t>
            </a:r>
          </a:p>
          <a:p>
            <a:pPr eaLnBrk="1" hangingPunct="1">
              <a:lnSpc>
                <a:spcPct val="120000"/>
              </a:lnSpc>
              <a:buNone/>
            </a:pPr>
            <a:endParaRPr lang="en-US" dirty="0" smtClean="0"/>
          </a:p>
          <a:p>
            <a:pPr eaLnBrk="1" hangingPunct="1">
              <a:lnSpc>
                <a:spcPct val="120000"/>
              </a:lnSpc>
              <a:buNone/>
            </a:pPr>
            <a:endParaRPr lang="en-US" sz="2000" dirty="0" smtClean="0"/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 independent from each other and from</a:t>
            </a:r>
          </a:p>
        </p:txBody>
      </p:sp>
      <p:pic>
        <p:nvPicPr>
          <p:cNvPr id="14341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1219200"/>
            <a:ext cx="9175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0" y="12192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830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67600" y="4038600"/>
            <a:ext cx="8572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2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5410200"/>
            <a:ext cx="4343400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 bwMode="auto">
          <a:xfrm flipV="1">
            <a:off x="5181600" y="2895600"/>
            <a:ext cx="381000" cy="533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733800" y="3352800"/>
            <a:ext cx="3374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0" dirty="0" smtClean="0">
                <a:latin typeface="+mj-lt"/>
              </a:rPr>
              <a:t>Not necessarily stationary</a:t>
            </a:r>
            <a:endParaRPr lang="en-US" sz="2000" i="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A578A8-5759-47CF-A5E7-C9F005BC4F5F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Noises</a:t>
            </a:r>
          </a:p>
        </p:txBody>
      </p:sp>
      <p:pic>
        <p:nvPicPr>
          <p:cNvPr id="765959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6550" y="2514600"/>
            <a:ext cx="84709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200400" y="4187825"/>
            <a:ext cx="2510880" cy="407866"/>
          </a:xfrm>
          <a:prstGeom prst="rect">
            <a:avLst/>
          </a:prstGeom>
          <a:noFill/>
          <a:ln/>
          <a:effectLst/>
        </p:spPr>
      </p:pic>
      <p:pic>
        <p:nvPicPr>
          <p:cNvPr id="765961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50862" y="3352800"/>
            <a:ext cx="804227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543523" y="5257800"/>
            <a:ext cx="4056953" cy="407651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552700" y="5791200"/>
            <a:ext cx="4038600" cy="414088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3545540" y="1219200"/>
            <a:ext cx="2052919" cy="358773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3570458" y="1752600"/>
            <a:ext cx="2003083" cy="36446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609CCD-5E2C-41D8-B6E1-7528C92A6A74}" type="slidenum">
              <a:rPr lang="en-US"/>
              <a:pPr/>
              <a:t>16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Output Measurements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 smtClean="0"/>
              <a:t>                is the measured output, which is considered as an outcome at instant </a:t>
            </a:r>
            <a:r>
              <a:rPr lang="en-US" b="1" i="1" kern="1200" dirty="0" smtClean="0">
                <a:latin typeface="Century Schoolbook" pitchFamily="18" charset="0"/>
              </a:rPr>
              <a:t>k</a:t>
            </a:r>
            <a:r>
              <a:rPr lang="en-US" dirty="0" smtClean="0"/>
              <a:t> of the random sequence</a:t>
            </a:r>
          </a:p>
          <a:p>
            <a:pPr eaLnBrk="1" hangingPunct="1">
              <a:lnSpc>
                <a:spcPct val="120000"/>
              </a:lnSpc>
            </a:pPr>
            <a:endParaRPr lang="en-US" dirty="0" smtClean="0"/>
          </a:p>
          <a:p>
            <a:pPr eaLnBrk="1" hangingPunct="1">
              <a:lnSpc>
                <a:spcPct val="20000"/>
              </a:lnSpc>
            </a:pPr>
            <a:endParaRPr lang="en-US" dirty="0" smtClean="0"/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set of available measurements at the instant </a:t>
            </a:r>
            <a:r>
              <a:rPr lang="en-US" i="1" dirty="0" smtClean="0">
                <a:latin typeface="Century Schoolbook" pitchFamily="18" charset="0"/>
              </a:rPr>
              <a:t>j</a:t>
            </a:r>
            <a:endParaRPr lang="en-US" dirty="0" smtClean="0"/>
          </a:p>
        </p:txBody>
      </p:sp>
      <p:pic>
        <p:nvPicPr>
          <p:cNvPr id="718860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12192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862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0600" y="4419600"/>
            <a:ext cx="7199313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343400" y="2286000"/>
            <a:ext cx="4039084" cy="42838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11D16E-E31F-45EA-884D-87F8CB7F54CC}" type="slidenum">
              <a:rPr lang="en-US"/>
              <a:pPr/>
              <a:t>17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Notation so far …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Initial state marginal mean: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Initial state marginal covariance: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Input noise covariance 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Measurement noise covariance: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Set of  </a:t>
            </a:r>
            <a:r>
              <a:rPr lang="en-US" b="1" i="1" dirty="0" smtClean="0">
                <a:latin typeface="Century Schoolbook" pitchFamily="18" charset="0"/>
              </a:rPr>
              <a:t>j+1</a:t>
            </a:r>
            <a:r>
              <a:rPr lang="en-US" dirty="0" smtClean="0"/>
              <a:t>  output measurements: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162800" y="1219200"/>
            <a:ext cx="559736" cy="336176"/>
          </a:xfrm>
          <a:prstGeom prst="rect">
            <a:avLst/>
          </a:prstGeom>
          <a:noFill/>
          <a:ln/>
          <a:effectLst/>
        </p:spPr>
      </p:pic>
      <p:pic>
        <p:nvPicPr>
          <p:cNvPr id="76698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86600" y="2085975"/>
            <a:ext cx="728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6986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86600" y="3176588"/>
            <a:ext cx="142875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6988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115175" y="4219575"/>
            <a:ext cx="1260475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6991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62800" y="5257800"/>
            <a:ext cx="53181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6993" name="Picture 1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95400" y="6019800"/>
            <a:ext cx="37306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E893FF-7E95-4DC6-9DD1-09EF72C4B9C8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Objective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167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Obtain the </a:t>
            </a:r>
            <a:r>
              <a:rPr lang="en-US" b="1" u="sng" dirty="0" smtClean="0"/>
              <a:t>best state estimate</a:t>
            </a:r>
            <a:r>
              <a:rPr lang="en-US" dirty="0" smtClean="0"/>
              <a:t> given available measurements</a:t>
            </a: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362200"/>
            <a:ext cx="8382000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05" name="Rectangle 5"/>
          <p:cNvSpPr>
            <a:spLocks noChangeArrowheads="1"/>
          </p:cNvSpPr>
          <p:nvPr/>
        </p:nvSpPr>
        <p:spPr bwMode="auto">
          <a:xfrm>
            <a:off x="628650" y="5638800"/>
            <a:ext cx="78867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Conditional state estimation problem</a:t>
            </a:r>
          </a:p>
        </p:txBody>
      </p:sp>
      <p:sp>
        <p:nvSpPr>
          <p:cNvPr id="768007" name="Oval 7"/>
          <p:cNvSpPr>
            <a:spLocks noChangeArrowheads="1"/>
          </p:cNvSpPr>
          <p:nvPr/>
        </p:nvSpPr>
        <p:spPr bwMode="auto">
          <a:xfrm>
            <a:off x="4953000" y="3733800"/>
            <a:ext cx="1219200" cy="7620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8440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2133600"/>
            <a:ext cx="40386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68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0A17E3-69AE-4CB0-9B29-69DA484CD9E5}" type="slidenum">
              <a:rPr lang="en-US"/>
              <a:pPr/>
              <a:t>19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Conditional state estimation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2971800"/>
            <a:ext cx="7848600" cy="1676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dirty="0" smtClean="0"/>
              <a:t>Conditional state estimate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dirty="0" smtClean="0"/>
              <a:t>given the set of available measurements:</a:t>
            </a:r>
            <a:endParaRPr lang="en-US" sz="2400" i="1" dirty="0" smtClean="0">
              <a:latin typeface="Century Schoolbook" pitchFamily="18" charset="0"/>
            </a:endParaRPr>
          </a:p>
        </p:txBody>
      </p:sp>
      <p:pic>
        <p:nvPicPr>
          <p:cNvPr id="19461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1981200"/>
            <a:ext cx="51974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9887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76350" y="5334000"/>
            <a:ext cx="6589713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47700" y="1295400"/>
            <a:ext cx="7848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notation:</a:t>
            </a:r>
            <a:endParaRPr kumimoji="0" lang="en-US" sz="24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Schoolbook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0: Probability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Unit 1: State-space </a:t>
            </a:r>
            <a:r>
              <a:rPr lang="en-US" err="1" smtClean="0"/>
              <a:t>control</a:t>
            </a:r>
            <a:r>
              <a:rPr lang="en-US" smtClean="0"/>
              <a:t>, estimation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Unit 2: Input/output control</a:t>
            </a:r>
          </a:p>
          <a:p>
            <a:endParaRPr lang="en-US" dirty="0" smtClean="0"/>
          </a:p>
          <a:p>
            <a:r>
              <a:rPr lang="en-US" dirty="0" smtClean="0"/>
              <a:t>Unit 3: Adaptive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81000" y="2438400"/>
            <a:ext cx="8534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Up Arrow 6"/>
          <p:cNvSpPr/>
          <p:nvPr/>
        </p:nvSpPr>
        <p:spPr bwMode="auto">
          <a:xfrm>
            <a:off x="8153400" y="1524000"/>
            <a:ext cx="457200" cy="6096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43800" y="914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itchFamily="18" charset="0"/>
              </a:rPr>
              <a:t>Finished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FA8D17-1CBE-429C-8289-EAD8DAA479B6}" type="slidenum">
              <a:rPr lang="en-US"/>
              <a:pPr/>
              <a:t>20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Conditional state estimation</a:t>
            </a:r>
          </a:p>
        </p:txBody>
      </p:sp>
      <p:sp>
        <p:nvSpPr>
          <p:cNvPr id="771078" name="Rectangle 6"/>
          <p:cNvSpPr>
            <a:spLocks noChangeArrowheads="1"/>
          </p:cNvSpPr>
          <p:nvPr/>
        </p:nvSpPr>
        <p:spPr bwMode="auto">
          <a:xfrm>
            <a:off x="304800" y="3048000"/>
            <a:ext cx="75438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0" i="0" dirty="0" smtClean="0">
                <a:latin typeface="Helvetica" pitchFamily="34" charset="0"/>
              </a:rPr>
              <a:t>When:</a:t>
            </a:r>
            <a:endParaRPr lang="en-US" sz="2800" b="0" i="0" dirty="0">
              <a:latin typeface="Helvetica" pitchFamily="34" charset="0"/>
            </a:endParaRPr>
          </a:p>
          <a:p>
            <a:pPr>
              <a:lnSpc>
                <a:spcPct val="110000"/>
              </a:lnSpc>
            </a:pPr>
            <a:endParaRPr lang="en-US" sz="2800" b="0" i="0" dirty="0">
              <a:latin typeface="Helvetica" pitchFamily="34" charset="0"/>
            </a:endParaRP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2800" b="0" i="0" dirty="0">
                <a:latin typeface="Helvetica" pitchFamily="34" charset="0"/>
              </a:rPr>
              <a:t>                    this is a </a:t>
            </a:r>
            <a:r>
              <a:rPr lang="en-US" sz="2800" b="0" i="0" u="sng" dirty="0">
                <a:latin typeface="Helvetica" pitchFamily="34" charset="0"/>
              </a:rPr>
              <a:t>filtering problem</a:t>
            </a:r>
          </a:p>
          <a:p>
            <a:pPr>
              <a:lnSpc>
                <a:spcPct val="110000"/>
              </a:lnSpc>
              <a:buFontTx/>
              <a:buChar char="•"/>
            </a:pPr>
            <a:endParaRPr lang="en-US" sz="2800" b="0" i="0" dirty="0">
              <a:latin typeface="Helvetica" pitchFamily="34" charset="0"/>
            </a:endParaRP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2800" b="0" i="0" dirty="0">
                <a:latin typeface="Helvetica" pitchFamily="34" charset="0"/>
              </a:rPr>
              <a:t>                    this is a </a:t>
            </a:r>
            <a:r>
              <a:rPr lang="en-US" sz="2800" b="0" i="0" u="sng" dirty="0">
                <a:latin typeface="Helvetica" pitchFamily="34" charset="0"/>
              </a:rPr>
              <a:t>prediction problem</a:t>
            </a:r>
          </a:p>
          <a:p>
            <a:pPr>
              <a:lnSpc>
                <a:spcPct val="110000"/>
              </a:lnSpc>
              <a:buFontTx/>
              <a:buChar char="•"/>
            </a:pPr>
            <a:endParaRPr lang="en-US" sz="2800" b="0" i="0" dirty="0">
              <a:latin typeface="Helvetica" pitchFamily="34" charset="0"/>
            </a:endParaRP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2800" b="0" i="0" dirty="0">
                <a:latin typeface="Helvetica" pitchFamily="34" charset="0"/>
              </a:rPr>
              <a:t>                    this a </a:t>
            </a:r>
            <a:r>
              <a:rPr lang="en-US" sz="2800" b="0" i="0" u="sng" dirty="0">
                <a:latin typeface="Helvetica" pitchFamily="34" charset="0"/>
              </a:rPr>
              <a:t>smoothing problem</a:t>
            </a:r>
          </a:p>
        </p:txBody>
      </p:sp>
      <p:pic>
        <p:nvPicPr>
          <p:cNvPr id="771079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52500" y="4114800"/>
            <a:ext cx="10207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1080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52500" y="5029200"/>
            <a:ext cx="97948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1081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76300" y="5943600"/>
            <a:ext cx="97948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05000" y="1676400"/>
            <a:ext cx="51974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 bwMode="auto">
          <a:xfrm flipH="1">
            <a:off x="6629400" y="4114800"/>
            <a:ext cx="4572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15200" y="4038600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focus</a:t>
            </a:r>
            <a:endParaRPr lang="en-US" dirty="0"/>
          </a:p>
        </p:txBody>
      </p:sp>
      <p:pic>
        <p:nvPicPr>
          <p:cNvPr id="11" name="Picture 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495800" y="2590800"/>
            <a:ext cx="40386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3D5B8B-7BDD-463C-964B-1A24E746F789}" type="slidenum">
              <a:rPr lang="en-US"/>
              <a:pPr/>
              <a:t>21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A-priori state estimate </a:t>
            </a:r>
            <a:br>
              <a:rPr lang="en-US" dirty="0" smtClean="0"/>
            </a:br>
            <a:r>
              <a:rPr lang="en-US" dirty="0" smtClean="0"/>
              <a:t>(one step prediction)</a:t>
            </a:r>
          </a:p>
        </p:txBody>
      </p:sp>
      <p:pic>
        <p:nvPicPr>
          <p:cNvPr id="21508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62200" y="1828800"/>
            <a:ext cx="44958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193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06500" y="5943600"/>
            <a:ext cx="67310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193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47700" y="2590800"/>
            <a:ext cx="7848600" cy="16764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Conditional state estimate </a:t>
            </a:r>
          </a:p>
          <a:p>
            <a:pPr eaLnBrk="1" hangingPunct="1">
              <a:buFontTx/>
              <a:buNone/>
            </a:pPr>
            <a:r>
              <a:rPr lang="en-US" smtClean="0"/>
              <a:t>given the set of available measurements:</a:t>
            </a:r>
          </a:p>
        </p:txBody>
      </p:sp>
      <p:pic>
        <p:nvPicPr>
          <p:cNvPr id="721938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91400" y="3194050"/>
            <a:ext cx="11112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1940" name="Rectangle 20"/>
          <p:cNvSpPr>
            <a:spLocks noChangeArrowheads="1"/>
          </p:cNvSpPr>
          <p:nvPr/>
        </p:nvSpPr>
        <p:spPr bwMode="auto">
          <a:xfrm>
            <a:off x="762000" y="4800600"/>
            <a:ext cx="487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i="0" dirty="0">
                <a:latin typeface="Helvetica" pitchFamily="34" charset="0"/>
              </a:rPr>
              <a:t>A-priori state estimation error:</a:t>
            </a:r>
          </a:p>
        </p:txBody>
      </p:sp>
      <p:pic>
        <p:nvPicPr>
          <p:cNvPr id="721942" name="Picture 2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47888" y="3816350"/>
            <a:ext cx="3857625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 bwMode="auto">
          <a:xfrm>
            <a:off x="4572000" y="3657600"/>
            <a:ext cx="1295400" cy="685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3600" y="4419600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y(k)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219200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i="0" kern="0" dirty="0" smtClean="0">
                <a:latin typeface="+mj-lt"/>
              </a:rPr>
              <a:t>New notation: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40" grpId="0"/>
      <p:bldP spid="10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E2C69F-5E2A-4807-B5FE-FCC0775F7A15}" type="slidenum">
              <a:rPr lang="en-US"/>
              <a:pPr/>
              <a:t>22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A-posteriori state estimate (filtering)</a:t>
            </a:r>
          </a:p>
        </p:txBody>
      </p:sp>
      <p:sp>
        <p:nvSpPr>
          <p:cNvPr id="773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47700" y="2590800"/>
            <a:ext cx="7848600" cy="16764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Conditional state estimate </a:t>
            </a:r>
          </a:p>
          <a:p>
            <a:pPr eaLnBrk="1" hangingPunct="1">
              <a:buFontTx/>
              <a:buNone/>
            </a:pPr>
            <a:r>
              <a:rPr lang="en-US" smtClean="0"/>
              <a:t>given the set of available measurements:</a:t>
            </a:r>
          </a:p>
        </p:txBody>
      </p:sp>
      <p:pic>
        <p:nvPicPr>
          <p:cNvPr id="22533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0" y="1600200"/>
            <a:ext cx="33147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3129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67600" y="3181350"/>
            <a:ext cx="5191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3131" name="Rectangle 11"/>
          <p:cNvSpPr>
            <a:spLocks noChangeArrowheads="1"/>
          </p:cNvSpPr>
          <p:nvPr/>
        </p:nvSpPr>
        <p:spPr bwMode="auto">
          <a:xfrm>
            <a:off x="762000" y="4800600"/>
            <a:ext cx="5549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i="0">
                <a:latin typeface="Helvetica" pitchFamily="34" charset="0"/>
              </a:rPr>
              <a:t>A-posteriori state estimation error:</a:t>
            </a:r>
          </a:p>
        </p:txBody>
      </p:sp>
      <p:pic>
        <p:nvPicPr>
          <p:cNvPr id="773132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78000" y="5945188"/>
            <a:ext cx="55880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3134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436813" y="3810000"/>
            <a:ext cx="328295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 bwMode="auto">
          <a:xfrm>
            <a:off x="4876800" y="3657600"/>
            <a:ext cx="6858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38800" y="4114800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y(k)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219200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i="0" kern="0" dirty="0" smtClean="0">
                <a:latin typeface="+mj-lt"/>
              </a:rPr>
              <a:t>New notation: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31" grpId="0"/>
      <p:bldP spid="10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708471-EDF1-4B59-93F9-8A966198C1DE}" type="slidenum">
              <a:rPr lang="en-US"/>
              <a:pPr/>
              <a:t>23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 Estimate Covariances</a:t>
            </a:r>
          </a:p>
        </p:txBody>
      </p:sp>
      <p:sp>
        <p:nvSpPr>
          <p:cNvPr id="772101" name="Rectangle 5"/>
          <p:cNvSpPr>
            <a:spLocks noChangeArrowheads="1"/>
          </p:cNvSpPr>
          <p:nvPr/>
        </p:nvSpPr>
        <p:spPr bwMode="auto">
          <a:xfrm>
            <a:off x="990600" y="1219200"/>
            <a:ext cx="501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0">
                <a:latin typeface="Helvetica" pitchFamily="34" charset="0"/>
              </a:rPr>
              <a:t>A-priori estimation error covariance:</a:t>
            </a:r>
          </a:p>
        </p:txBody>
      </p:sp>
      <p:pic>
        <p:nvPicPr>
          <p:cNvPr id="772104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1713" y="2020888"/>
            <a:ext cx="7138987" cy="14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2106" name="Rectangle 10"/>
          <p:cNvSpPr>
            <a:spLocks noChangeArrowheads="1"/>
          </p:cNvSpPr>
          <p:nvPr/>
        </p:nvSpPr>
        <p:spPr bwMode="auto">
          <a:xfrm>
            <a:off x="838200" y="4038600"/>
            <a:ext cx="559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0" dirty="0">
                <a:latin typeface="Helvetica" pitchFamily="34" charset="0"/>
              </a:rPr>
              <a:t>A-posteriori estimation error covariance:</a:t>
            </a:r>
          </a:p>
        </p:txBody>
      </p:sp>
      <p:pic>
        <p:nvPicPr>
          <p:cNvPr id="772107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5029200"/>
            <a:ext cx="5426075" cy="140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10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estimate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 A-priori state estimate :</a:t>
            </a:r>
          </a:p>
          <a:p>
            <a:endParaRPr lang="en-US" dirty="0" smtClean="0"/>
          </a:p>
          <a:p>
            <a:r>
              <a:rPr lang="en-US" dirty="0" smtClean="0"/>
              <a:t>A-posteriori state estimate :</a:t>
            </a:r>
          </a:p>
          <a:p>
            <a:endParaRPr lang="en-US" dirty="0" smtClean="0"/>
          </a:p>
          <a:p>
            <a:r>
              <a:rPr lang="en-US" dirty="0" smtClean="0"/>
              <a:t>A-priori output estimate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76F3BC-0E64-4C48-A0E8-3B9893D6D78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9200" y="1219200"/>
            <a:ext cx="455282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53000" y="2209800"/>
            <a:ext cx="3810000" cy="468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15000" y="3276600"/>
            <a:ext cx="2819400" cy="44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038600" y="6172200"/>
            <a:ext cx="4774316" cy="411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828800" y="4876800"/>
            <a:ext cx="4533697" cy="44698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estimate error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A-priori state estimation error and covariance 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A-posteriori state estimation error and covariance: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A-priori output estimation error 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76F3BC-0E64-4C48-A0E8-3B9893D6D78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676400" y="1671098"/>
            <a:ext cx="3886200" cy="386301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981200" y="3886200"/>
            <a:ext cx="3219175" cy="351471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676400" y="2362200"/>
            <a:ext cx="3236441" cy="488797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828800" y="4507494"/>
            <a:ext cx="2822439" cy="488846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695537" y="6096000"/>
            <a:ext cx="3847925" cy="38630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273656-C49B-413D-B68A-9C65A84C5007}" type="slidenum">
              <a:rPr lang="en-US"/>
              <a:pPr/>
              <a:t>26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 Estimate Covariances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990600" y="1219200"/>
            <a:ext cx="172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0">
                <a:latin typeface="Helvetica" pitchFamily="34" charset="0"/>
              </a:rPr>
              <a:t>Notice that:</a:t>
            </a:r>
          </a:p>
        </p:txBody>
      </p:sp>
      <p:pic>
        <p:nvPicPr>
          <p:cNvPr id="24581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2590800"/>
            <a:ext cx="52641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711394" y="5105400"/>
            <a:ext cx="5303698" cy="530003"/>
          </a:xfrm>
          <a:prstGeom prst="rect">
            <a:avLst/>
          </a:prstGeom>
          <a:noFill/>
          <a:ln/>
          <a:effectLst/>
        </p:spPr>
      </p:pic>
      <p:sp>
        <p:nvSpPr>
          <p:cNvPr id="7" name="Rectangle 6"/>
          <p:cNvSpPr/>
          <p:nvPr/>
        </p:nvSpPr>
        <p:spPr>
          <a:xfrm>
            <a:off x="1828800" y="3886200"/>
            <a:ext cx="1845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Helvetica" pitchFamily="34" charset="0"/>
              </a:rPr>
              <a:t>A-posteriori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0" y="3810000"/>
            <a:ext cx="117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Helvetica" pitchFamily="34" charset="0"/>
              </a:rPr>
              <a:t>A-priori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rot="5400000" flipH="1" flipV="1">
            <a:off x="2438400" y="3429000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5400000" flipH="1" flipV="1">
            <a:off x="5639594" y="3428206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>
            <a:off x="2438400" y="4724400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>
            <a:off x="5639594" y="4723606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D64D24-AAA2-4296-836C-D95EB2A006B5}" type="slidenum">
              <a:rPr lang="en-US"/>
              <a:pPr/>
              <a:t>27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 Conditions for a-priori estimate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295400"/>
            <a:ext cx="7848600" cy="2895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Notice that: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mtClean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681358" y="5105400"/>
            <a:ext cx="6813081" cy="449148"/>
          </a:xfrm>
          <a:prstGeom prst="rect">
            <a:avLst/>
          </a:prstGeom>
          <a:noFill/>
          <a:ln/>
          <a:effectLst/>
        </p:spPr>
      </p:pic>
      <p:pic>
        <p:nvPicPr>
          <p:cNvPr id="25606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09800" y="2514600"/>
            <a:ext cx="34480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647700" y="3429000"/>
            <a:ext cx="7848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800" b="0" i="0" dirty="0">
                <a:latin typeface="Helvetica" pitchFamily="34" charset="0"/>
              </a:rPr>
              <a:t>a-priori state </a:t>
            </a:r>
            <a:r>
              <a:rPr lang="en-US" sz="2800" b="0" i="0" dirty="0" smtClean="0">
                <a:latin typeface="Helvetica" pitchFamily="34" charset="0"/>
              </a:rPr>
              <a:t>estimate—before measuring </a:t>
            </a:r>
            <a:r>
              <a:rPr lang="en-US" sz="2800" dirty="0" smtClean="0"/>
              <a:t>y(0</a:t>
            </a:r>
            <a:r>
              <a:rPr lang="en-US" sz="2800" dirty="0"/>
              <a:t>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sz="2800" b="0" i="0" dirty="0">
              <a:latin typeface="Helvetica" pitchFamily="34" charset="0"/>
            </a:endParaRPr>
          </a:p>
        </p:txBody>
      </p:sp>
      <p:sp>
        <p:nvSpPr>
          <p:cNvPr id="776201" name="AutoShape 9"/>
          <p:cNvSpPr>
            <a:spLocks/>
          </p:cNvSpPr>
          <p:nvPr/>
        </p:nvSpPr>
        <p:spPr bwMode="auto">
          <a:xfrm rot="5400000">
            <a:off x="6019800" y="4343400"/>
            <a:ext cx="381000" cy="2819400"/>
          </a:xfrm>
          <a:prstGeom prst="rightBrace">
            <a:avLst>
              <a:gd name="adj1" fmla="val 61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6203" name="Rectangle 11"/>
          <p:cNvSpPr>
            <a:spLocks noChangeArrowheads="1"/>
          </p:cNvSpPr>
          <p:nvPr/>
        </p:nvSpPr>
        <p:spPr bwMode="auto">
          <a:xfrm>
            <a:off x="3581400" y="6096000"/>
            <a:ext cx="51042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i="0" dirty="0" smtClean="0">
                <a:latin typeface="Helvetica" pitchFamily="34" charset="0"/>
              </a:rPr>
              <a:t>initial state marginal estimation</a:t>
            </a:r>
            <a:endParaRPr lang="en-US" sz="2800" b="0" i="0" dirty="0">
              <a:latin typeface="Helvetic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201" grpId="0" animBg="1"/>
      <p:bldP spid="77620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90F777-78C6-458B-B1EC-40334F1A5AB5}" type="slidenum">
              <a:rPr lang="en-US"/>
              <a:pPr/>
              <a:t>28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 Conditions for a-priori estimate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848600" cy="2895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smtClean="0"/>
              <a:t>Notice that: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z="2400" smtClean="0"/>
          </a:p>
        </p:txBody>
      </p:sp>
      <p:pic>
        <p:nvPicPr>
          <p:cNvPr id="26629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2133600"/>
            <a:ext cx="52832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2960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67000" y="4800600"/>
            <a:ext cx="1223963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667000" y="3505200"/>
            <a:ext cx="5976789" cy="510408"/>
          </a:xfrm>
          <a:prstGeom prst="rect">
            <a:avLst/>
          </a:prstGeom>
          <a:noFill/>
          <a:ln/>
          <a:effectLst/>
        </p:spPr>
      </p:pic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4495800" y="5486400"/>
            <a:ext cx="347585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0" i="0" dirty="0" smtClean="0">
                <a:latin typeface="Helvetica" pitchFamily="34" charset="0"/>
              </a:rPr>
              <a:t> initial state </a:t>
            </a:r>
          </a:p>
          <a:p>
            <a:pPr algn="ctr"/>
            <a:r>
              <a:rPr lang="en-US" sz="2800" b="0" i="0" dirty="0" smtClean="0">
                <a:latin typeface="Helvetica" pitchFamily="34" charset="0"/>
              </a:rPr>
              <a:t>marginal covariance</a:t>
            </a:r>
            <a:endParaRPr lang="en-US" sz="2800" b="0" i="0" dirty="0">
              <a:latin typeface="Helvetica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>
            <a:off x="4114800" y="5029200"/>
            <a:ext cx="99060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>
            <a:off x="5562600" y="4038600"/>
            <a:ext cx="99060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1" name="Picture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781800" y="4724400"/>
            <a:ext cx="1040370" cy="40758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EC689F-E735-44E9-B2CC-59C8C7F6B93E}" type="slidenum">
              <a:rPr lang="en-US"/>
              <a:pPr/>
              <a:t>29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Solution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9248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Given: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I.C.: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Noise covariance intensities:</a:t>
            </a:r>
          </a:p>
          <a:p>
            <a:pPr eaLnBrk="1" hangingPunct="1">
              <a:lnSpc>
                <a:spcPct val="50000"/>
              </a:lnSpc>
            </a:pPr>
            <a:endParaRPr lang="en-US" smtClean="0"/>
          </a:p>
        </p:txBody>
      </p:sp>
      <p:pic>
        <p:nvPicPr>
          <p:cNvPr id="77722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62200" y="1905000"/>
            <a:ext cx="21209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7221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5000" y="1905000"/>
            <a:ext cx="26511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7222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0" y="3021013"/>
            <a:ext cx="1039813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7223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96200" y="3021013"/>
            <a:ext cx="91757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2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28700" y="4343400"/>
            <a:ext cx="70866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D5DC5B-9AF9-4C85-A8B2-8E135C066CD7}" type="slidenum">
              <a:rPr lang="en-US"/>
              <a:pPr/>
              <a:t>3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Wiener Filtering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914400"/>
            <a:ext cx="83058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Norbert Wiener: 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Well-known as the founder of cybernetics, a field he developed in the 1970s that emphasized the modeling of humans as communication and control systems. 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In 1942 he did significant work in the use of time series for military applications; an example of which would be the prediction of the location of enemy planes at the next time step. 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His work in filtering, prediction and smoothing came about in 1949. Wiener filtering is solved for Gaussian time series and under certain assumptions, stationary time series.</a:t>
            </a:r>
            <a:endParaRPr 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FD2E36-2F0E-4063-8767-E6A584137494}" type="slidenum">
              <a:rPr lang="en-US"/>
              <a:pPr/>
              <a:t>30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Solution</a:t>
            </a:r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9248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/>
              <a:t>Want to recursively find: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State estimates: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Error </a:t>
            </a:r>
            <a:r>
              <a:rPr lang="en-US" dirty="0" err="1" smtClean="0"/>
              <a:t>covariances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50000"/>
              </a:lnSpc>
            </a:pPr>
            <a:endParaRPr lang="en-US" dirty="0" smtClean="0"/>
          </a:p>
        </p:txBody>
      </p:sp>
      <p:pic>
        <p:nvPicPr>
          <p:cNvPr id="28677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8700" y="4343400"/>
            <a:ext cx="70866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4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91400" y="1905000"/>
            <a:ext cx="83661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50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05400" y="1905000"/>
            <a:ext cx="10207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51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15200" y="3021013"/>
            <a:ext cx="896938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52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029200" y="3021013"/>
            <a:ext cx="1039813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53" name="Oval 13"/>
          <p:cNvSpPr>
            <a:spLocks noChangeArrowheads="1"/>
          </p:cNvSpPr>
          <p:nvPr/>
        </p:nvSpPr>
        <p:spPr bwMode="auto">
          <a:xfrm>
            <a:off x="4648200" y="1295400"/>
            <a:ext cx="1828800" cy="2819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54" name="Oval 14"/>
          <p:cNvSpPr>
            <a:spLocks noChangeArrowheads="1"/>
          </p:cNvSpPr>
          <p:nvPr/>
        </p:nvSpPr>
        <p:spPr bwMode="auto">
          <a:xfrm>
            <a:off x="6858000" y="1219200"/>
            <a:ext cx="1828800" cy="28194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55" name="Text Box 15"/>
          <p:cNvSpPr txBox="1">
            <a:spLocks noChangeArrowheads="1"/>
          </p:cNvSpPr>
          <p:nvPr/>
        </p:nvSpPr>
        <p:spPr bwMode="auto">
          <a:xfrm>
            <a:off x="4800600" y="4114800"/>
            <a:ext cx="141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a-priori</a:t>
            </a:r>
          </a:p>
        </p:txBody>
      </p:sp>
      <p:sp>
        <p:nvSpPr>
          <p:cNvPr id="778256" name="Text Box 16"/>
          <p:cNvSpPr txBox="1">
            <a:spLocks noChangeArrowheads="1"/>
          </p:cNvSpPr>
          <p:nvPr/>
        </p:nvSpPr>
        <p:spPr bwMode="auto">
          <a:xfrm>
            <a:off x="6934200" y="4114800"/>
            <a:ext cx="2019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a-posteriori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53" grpId="0" animBg="1"/>
      <p:bldP spid="778254" grpId="0" animBg="1"/>
      <p:bldP spid="778255" grpId="0"/>
      <p:bldP spid="77825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618BF1-1C7D-4F43-8826-1451C9606EEB}" type="slidenum">
              <a:rPr lang="en-US"/>
              <a:pPr/>
              <a:t>31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Solution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Remember: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b="1" smtClean="0"/>
          </a:p>
          <a:p>
            <a:pPr eaLnBrk="1" hangingPunct="1"/>
            <a:r>
              <a:rPr lang="en-US" smtClean="0"/>
              <a:t>Conditional state estimates: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725004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3429000"/>
            <a:ext cx="36512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5005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5181600"/>
            <a:ext cx="269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5006" name="Rectangle 14"/>
          <p:cNvSpPr>
            <a:spLocks noChangeArrowheads="1"/>
          </p:cNvSpPr>
          <p:nvPr/>
        </p:nvSpPr>
        <p:spPr bwMode="auto">
          <a:xfrm>
            <a:off x="5105400" y="3429000"/>
            <a:ext cx="36519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i="0" dirty="0" smtClean="0">
                <a:latin typeface="Helvetica" pitchFamily="34" charset="0"/>
              </a:rPr>
              <a:t>a-priori (before </a:t>
            </a:r>
            <a:r>
              <a:rPr lang="en-US" sz="2800" b="0" dirty="0"/>
              <a:t>y(k</a:t>
            </a:r>
            <a:r>
              <a:rPr lang="en-US" sz="2800" b="0" dirty="0" smtClean="0"/>
              <a:t>)</a:t>
            </a:r>
            <a:r>
              <a:rPr lang="en-US" sz="2800" b="0" i="0" dirty="0" smtClean="0">
                <a:latin typeface="Helvetica" pitchFamily="34" charset="0"/>
              </a:rPr>
              <a:t> )</a:t>
            </a:r>
            <a:endParaRPr lang="en-US" sz="2800" b="0" dirty="0"/>
          </a:p>
        </p:txBody>
      </p:sp>
      <p:sp>
        <p:nvSpPr>
          <p:cNvPr id="725008" name="Rectangle 16"/>
          <p:cNvSpPr>
            <a:spLocks noChangeArrowheads="1"/>
          </p:cNvSpPr>
          <p:nvPr/>
        </p:nvSpPr>
        <p:spPr bwMode="auto">
          <a:xfrm>
            <a:off x="4953000" y="5105400"/>
            <a:ext cx="3930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i="0" dirty="0" smtClean="0">
                <a:latin typeface="Helvetica" pitchFamily="34" charset="0"/>
              </a:rPr>
              <a:t>a-posteriori (after </a:t>
            </a:r>
            <a:r>
              <a:rPr lang="en-US" sz="2800" b="0" dirty="0"/>
              <a:t>y(k</a:t>
            </a:r>
            <a:r>
              <a:rPr lang="en-US" sz="2800" b="0" dirty="0" smtClean="0"/>
              <a:t>)</a:t>
            </a:r>
            <a:r>
              <a:rPr lang="en-US" sz="2800" b="0" i="0" dirty="0" smtClean="0">
                <a:latin typeface="Helvetica" pitchFamily="34" charset="0"/>
              </a:rPr>
              <a:t> )</a:t>
            </a:r>
            <a:endParaRPr lang="en-US" sz="28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006" grpId="0"/>
      <p:bldP spid="72500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F117EC-1E22-4080-B17D-FC672E37110C}" type="slidenum">
              <a:rPr lang="en-US"/>
              <a:pPr/>
              <a:t>32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Solution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9248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/>
              <a:t>Remember:</a:t>
            </a:r>
          </a:p>
          <a:p>
            <a:pPr eaLnBrk="1" hangingPunct="1"/>
            <a:r>
              <a:rPr lang="en-US" dirty="0" smtClean="0"/>
              <a:t>noises are uncorrelated Gaussian, zero-mean RVSs that are uncorrelated with each other and the initial state: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726030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38400" y="3276600"/>
            <a:ext cx="420528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6031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67000" y="3962400"/>
            <a:ext cx="39401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6033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90800" y="4648200"/>
            <a:ext cx="25114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514600" y="5334000"/>
            <a:ext cx="2634158" cy="407989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545227" y="5943600"/>
            <a:ext cx="2572903" cy="40799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sz="2800" dirty="0" smtClean="0"/>
              <a:t>We will use property 3 of least squares estimation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r>
              <a:rPr lang="en-US" dirty="0" smtClean="0"/>
              <a:t>Conditional estimator of </a:t>
            </a:r>
            <a:r>
              <a:rPr lang="en-US" b="1" i="1" dirty="0" smtClean="0">
                <a:latin typeface="Century Schoolbook" pitchFamily="18" charset="0"/>
              </a:rPr>
              <a:t>X </a:t>
            </a:r>
            <a:r>
              <a:rPr lang="en-US" dirty="0" smtClean="0"/>
              <a:t>given </a:t>
            </a:r>
            <a:r>
              <a:rPr lang="en-US" b="1" i="1" dirty="0" smtClean="0">
                <a:latin typeface="Century Schoolbook" pitchFamily="18" charset="0"/>
              </a:rPr>
              <a:t>Y </a:t>
            </a:r>
            <a:r>
              <a:rPr lang="en-US" dirty="0" smtClean="0"/>
              <a:t>and </a:t>
            </a:r>
            <a:r>
              <a:rPr lang="en-US" b="1" i="1" dirty="0" smtClean="0">
                <a:latin typeface="Century Schoolbook" pitchFamily="18" charset="0"/>
              </a:rPr>
              <a:t>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76F3BC-0E64-4C48-A0E8-3B9893D6D78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268864" y="2185986"/>
            <a:ext cx="2223185" cy="842034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657600" y="2133600"/>
            <a:ext cx="1702719" cy="852273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638800" y="2057400"/>
            <a:ext cx="2753407" cy="1095269"/>
          </a:xfrm>
          <a:prstGeom prst="rect">
            <a:avLst/>
          </a:prstGeom>
          <a:noFill/>
          <a:ln/>
          <a:effectLst/>
        </p:spPr>
      </p:pic>
      <p:sp>
        <p:nvSpPr>
          <p:cNvPr id="17" name="TextBox 16"/>
          <p:cNvSpPr txBox="1"/>
          <p:nvPr/>
        </p:nvSpPr>
        <p:spPr>
          <a:xfrm>
            <a:off x="228600" y="3276600"/>
            <a:ext cx="3200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 smtClean="0">
                <a:latin typeface="+mj-lt"/>
              </a:rPr>
              <a:t>Previous lecture notation:</a:t>
            </a:r>
            <a:endParaRPr lang="en-US" sz="2800" b="0" dirty="0">
              <a:latin typeface="Century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0200" y="327660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 smtClean="0">
                <a:latin typeface="+mj-lt"/>
              </a:rPr>
              <a:t>Notation for </a:t>
            </a:r>
            <a:r>
              <a:rPr lang="en-US" sz="2800" b="0" i="0" dirty="0" err="1" smtClean="0">
                <a:latin typeface="+mj-lt"/>
              </a:rPr>
              <a:t>Kalman</a:t>
            </a:r>
            <a:r>
              <a:rPr lang="en-US" sz="2800" b="0" i="0" dirty="0" smtClean="0">
                <a:latin typeface="+mj-lt"/>
              </a:rPr>
              <a:t> filter:</a:t>
            </a:r>
            <a:endParaRPr lang="en-US" sz="2800" b="0" dirty="0">
              <a:latin typeface="Century" pitchFamily="18" charset="0"/>
            </a:endParaRPr>
          </a:p>
        </p:txBody>
      </p:sp>
      <p:pic>
        <p:nvPicPr>
          <p:cNvPr id="20" name="Picture 19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637919" y="4293060"/>
            <a:ext cx="381762" cy="304038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714537" y="5029200"/>
            <a:ext cx="343238" cy="304338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1714156" y="5715000"/>
            <a:ext cx="267726" cy="304338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6342911" y="4293060"/>
            <a:ext cx="725376" cy="418750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P_tmp.emf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4393987" y="5029200"/>
            <a:ext cx="4585538" cy="419576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P_tmp.emf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362393" y="5715000"/>
            <a:ext cx="726093" cy="419164"/>
          </a:xfrm>
          <a:prstGeom prst="rect">
            <a:avLst/>
          </a:prstGeom>
          <a:noFill/>
          <a:ln/>
          <a:effectLst/>
        </p:spPr>
      </p:pic>
      <p:cxnSp>
        <p:nvCxnSpPr>
          <p:cNvPr id="34" name="Straight Arrow Connector 33"/>
          <p:cNvCxnSpPr/>
          <p:nvPr/>
        </p:nvCxnSpPr>
        <p:spPr bwMode="auto">
          <a:xfrm>
            <a:off x="2286000" y="4495800"/>
            <a:ext cx="3657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2286000" y="5257800"/>
            <a:ext cx="1905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2286000" y="5943600"/>
            <a:ext cx="3657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sz="2800" dirty="0" smtClean="0"/>
              <a:t>We will use property 3 of least squares estimation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76F3BC-0E64-4C48-A0E8-3B9893D6D78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838200" y="2279086"/>
            <a:ext cx="1781080" cy="530976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819400" y="2279922"/>
            <a:ext cx="1883273" cy="537387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876800" y="2316000"/>
            <a:ext cx="3200400" cy="813875"/>
          </a:xfrm>
          <a:prstGeom prst="rect">
            <a:avLst/>
          </a:prstGeom>
          <a:noFill/>
          <a:ln/>
          <a:effectLst/>
        </p:spPr>
      </p:pic>
      <p:pic>
        <p:nvPicPr>
          <p:cNvPr id="39" name="Picture 38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637919" y="4293060"/>
            <a:ext cx="381762" cy="304038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714537" y="5029200"/>
            <a:ext cx="343238" cy="304338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1714156" y="5715000"/>
            <a:ext cx="267726" cy="304338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6342911" y="4293060"/>
            <a:ext cx="725376" cy="41875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emf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4393987" y="5029200"/>
            <a:ext cx="4585538" cy="419576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P_tmp.emf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362393" y="5715000"/>
            <a:ext cx="726093" cy="419164"/>
          </a:xfrm>
          <a:prstGeom prst="rect">
            <a:avLst/>
          </a:prstGeom>
          <a:noFill/>
          <a:ln/>
          <a:effectLst/>
        </p:spPr>
      </p:pic>
      <p:cxnSp>
        <p:nvCxnSpPr>
          <p:cNvPr id="34" name="Straight Arrow Connector 33"/>
          <p:cNvCxnSpPr/>
          <p:nvPr/>
        </p:nvCxnSpPr>
        <p:spPr bwMode="auto">
          <a:xfrm>
            <a:off x="2286000" y="4495800"/>
            <a:ext cx="3657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2286000" y="5257800"/>
            <a:ext cx="1905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2286000" y="5943600"/>
            <a:ext cx="3657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Conditional estimator of </a:t>
            </a:r>
            <a:r>
              <a:rPr kumimoji="0" lang="en-US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  <a:ea typeface="+mn-ea"/>
                <a:cs typeface="+mn-cs"/>
              </a:rPr>
              <a:t>x(k)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</a:t>
            </a:r>
            <a:r>
              <a:rPr kumimoji="0" lang="en-US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  <a:ea typeface="+mn-ea"/>
                <a:cs typeface="+mn-cs"/>
              </a:rPr>
              <a:t>Y</a:t>
            </a:r>
            <a:r>
              <a:rPr kumimoji="0" lang="en-US" sz="2800" b="1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  <a:ea typeface="+mn-ea"/>
                <a:cs typeface="+mn-cs"/>
              </a:rPr>
              <a:t>k-1</a:t>
            </a:r>
            <a:r>
              <a:rPr kumimoji="0" lang="en-US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  <a:ea typeface="+mn-ea"/>
                <a:cs typeface="+mn-cs"/>
              </a:rPr>
              <a:t>y(k)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600" y="3276600"/>
            <a:ext cx="3200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 smtClean="0">
                <a:latin typeface="+mj-lt"/>
              </a:rPr>
              <a:t>Previous lecture notation:</a:t>
            </a:r>
            <a:endParaRPr lang="en-US" sz="2800" b="0" dirty="0">
              <a:latin typeface="Century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10200" y="327660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 smtClean="0">
                <a:latin typeface="+mj-lt"/>
              </a:rPr>
              <a:t>Notation for </a:t>
            </a:r>
            <a:r>
              <a:rPr lang="en-US" sz="2800" b="0" i="0" dirty="0" err="1" smtClean="0">
                <a:latin typeface="+mj-lt"/>
              </a:rPr>
              <a:t>Kalman</a:t>
            </a:r>
            <a:r>
              <a:rPr lang="en-US" sz="2800" b="0" i="0" dirty="0" smtClean="0">
                <a:latin typeface="+mj-lt"/>
              </a:rPr>
              <a:t> filter:</a:t>
            </a:r>
            <a:endParaRPr lang="en-US" sz="2800" b="0" dirty="0">
              <a:latin typeface="Century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sz="2800" dirty="0" smtClean="0"/>
              <a:t>We will use property 3 of least squares estimation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r>
              <a:rPr lang="en-US" dirty="0" smtClean="0"/>
              <a:t>Conditional estimation error of </a:t>
            </a:r>
            <a:r>
              <a:rPr lang="en-US" b="1" i="1" dirty="0" smtClean="0">
                <a:latin typeface="Century Schoolbook" pitchFamily="18" charset="0"/>
              </a:rPr>
              <a:t>X                </a:t>
            </a:r>
            <a:r>
              <a:rPr lang="en-US" dirty="0" smtClean="0"/>
              <a:t>given </a:t>
            </a:r>
            <a:r>
              <a:rPr lang="en-US" b="1" i="1" dirty="0" smtClean="0">
                <a:latin typeface="Century Schoolbook" pitchFamily="18" charset="0"/>
              </a:rPr>
              <a:t>Y </a:t>
            </a:r>
            <a:r>
              <a:rPr lang="en-US" dirty="0" smtClean="0"/>
              <a:t>and </a:t>
            </a:r>
            <a:r>
              <a:rPr lang="en-US" b="1" i="1" dirty="0" smtClean="0">
                <a:latin typeface="Century Schoolbook" pitchFamily="18" charset="0"/>
              </a:rPr>
              <a:t>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76F3BC-0E64-4C48-A0E8-3B9893D6D78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3276600"/>
            <a:ext cx="3200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 smtClean="0">
                <a:latin typeface="+mj-lt"/>
              </a:rPr>
              <a:t>Previous lecture notation:</a:t>
            </a:r>
            <a:endParaRPr lang="en-US" sz="2800" b="0" dirty="0">
              <a:latin typeface="Century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0200" y="327660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 smtClean="0">
                <a:latin typeface="+mj-lt"/>
              </a:rPr>
              <a:t>Notation for </a:t>
            </a:r>
            <a:r>
              <a:rPr lang="en-US" sz="2800" b="0" i="0" dirty="0" err="1" smtClean="0">
                <a:latin typeface="+mj-lt"/>
              </a:rPr>
              <a:t>Kalman</a:t>
            </a:r>
            <a:r>
              <a:rPr lang="en-US" sz="2800" b="0" i="0" dirty="0" smtClean="0">
                <a:latin typeface="+mj-lt"/>
              </a:rPr>
              <a:t> filter:</a:t>
            </a:r>
            <a:endParaRPr lang="en-US" sz="2800" b="0" dirty="0">
              <a:latin typeface="Century" pitchFamily="18" charset="0"/>
            </a:endParaRPr>
          </a:p>
        </p:txBody>
      </p:sp>
      <p:pic>
        <p:nvPicPr>
          <p:cNvPr id="18" name="Picture 17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637919" y="4293060"/>
            <a:ext cx="381762" cy="304038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714537" y="5029200"/>
            <a:ext cx="343238" cy="304338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714156" y="5715000"/>
            <a:ext cx="267726" cy="304338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342911" y="4293060"/>
            <a:ext cx="725376" cy="418750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393987" y="5029200"/>
            <a:ext cx="4585538" cy="419576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362393" y="5715000"/>
            <a:ext cx="726093" cy="419164"/>
          </a:xfrm>
          <a:prstGeom prst="rect">
            <a:avLst/>
          </a:prstGeom>
          <a:noFill/>
          <a:ln/>
          <a:effectLst/>
        </p:spPr>
      </p:pic>
      <p:cxnSp>
        <p:nvCxnSpPr>
          <p:cNvPr id="34" name="Straight Arrow Connector 33"/>
          <p:cNvCxnSpPr/>
          <p:nvPr/>
        </p:nvCxnSpPr>
        <p:spPr bwMode="auto">
          <a:xfrm>
            <a:off x="2286000" y="4495800"/>
            <a:ext cx="3657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2286000" y="5257800"/>
            <a:ext cx="1905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2286000" y="5943600"/>
            <a:ext cx="3657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</p:spPr>
      </p:cxnSp>
      <p:pic>
        <p:nvPicPr>
          <p:cNvPr id="20" name="Picture 19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381000" y="2133600"/>
            <a:ext cx="8384118" cy="80088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sz="2800" dirty="0" smtClean="0"/>
              <a:t>We will use property 3 of least squares estimation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r>
              <a:rPr lang="en-US" dirty="0" smtClean="0"/>
              <a:t>Conditional estimation error of </a:t>
            </a:r>
            <a:r>
              <a:rPr lang="en-US" b="1" i="1" dirty="0" smtClean="0">
                <a:latin typeface="Century Schoolbook" pitchFamily="18" charset="0"/>
              </a:rPr>
              <a:t>X                </a:t>
            </a:r>
            <a:r>
              <a:rPr lang="en-US" dirty="0" smtClean="0"/>
              <a:t>given </a:t>
            </a:r>
            <a:r>
              <a:rPr lang="en-US" b="1" i="1" dirty="0" smtClean="0">
                <a:latin typeface="Century Schoolbook" pitchFamily="18" charset="0"/>
              </a:rPr>
              <a:t>Y </a:t>
            </a:r>
            <a:r>
              <a:rPr lang="en-US" dirty="0" smtClean="0"/>
              <a:t>and </a:t>
            </a:r>
            <a:r>
              <a:rPr lang="en-US" b="1" i="1" dirty="0" smtClean="0">
                <a:latin typeface="Century Schoolbook" pitchFamily="18" charset="0"/>
              </a:rPr>
              <a:t>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76F3BC-0E64-4C48-A0E8-3B9893D6D78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3276600"/>
            <a:ext cx="3200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 smtClean="0">
                <a:latin typeface="+mj-lt"/>
              </a:rPr>
              <a:t>Previous lecture notation:</a:t>
            </a:r>
            <a:endParaRPr lang="en-US" sz="2800" b="0" dirty="0">
              <a:latin typeface="Century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0200" y="327660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 smtClean="0">
                <a:latin typeface="+mj-lt"/>
              </a:rPr>
              <a:t>Notation for </a:t>
            </a:r>
            <a:r>
              <a:rPr lang="en-US" sz="2800" b="0" i="0" dirty="0" err="1" smtClean="0">
                <a:latin typeface="+mj-lt"/>
              </a:rPr>
              <a:t>Kalman</a:t>
            </a:r>
            <a:r>
              <a:rPr lang="en-US" sz="2800" b="0" i="0" dirty="0" smtClean="0">
                <a:latin typeface="+mj-lt"/>
              </a:rPr>
              <a:t> filter:</a:t>
            </a:r>
            <a:endParaRPr lang="en-US" sz="2800" b="0" dirty="0">
              <a:latin typeface="Century" pitchFamily="18" charset="0"/>
            </a:endParaRPr>
          </a:p>
        </p:txBody>
      </p:sp>
      <p:pic>
        <p:nvPicPr>
          <p:cNvPr id="26" name="Picture 2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637919" y="4293060"/>
            <a:ext cx="381762" cy="304038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714537" y="5029200"/>
            <a:ext cx="343238" cy="304338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714156" y="5715000"/>
            <a:ext cx="267726" cy="304338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342911" y="4293060"/>
            <a:ext cx="725376" cy="41875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393987" y="5029200"/>
            <a:ext cx="4585538" cy="419576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362393" y="5715000"/>
            <a:ext cx="726093" cy="419164"/>
          </a:xfrm>
          <a:prstGeom prst="rect">
            <a:avLst/>
          </a:prstGeom>
          <a:noFill/>
          <a:ln/>
          <a:effectLst/>
        </p:spPr>
      </p:pic>
      <p:cxnSp>
        <p:nvCxnSpPr>
          <p:cNvPr id="34" name="Straight Arrow Connector 33"/>
          <p:cNvCxnSpPr/>
          <p:nvPr/>
        </p:nvCxnSpPr>
        <p:spPr bwMode="auto">
          <a:xfrm>
            <a:off x="2286000" y="4495800"/>
            <a:ext cx="3657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2286000" y="5257800"/>
            <a:ext cx="1905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2286000" y="5943600"/>
            <a:ext cx="3657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</p:spPr>
      </p:cxnSp>
      <p:pic>
        <p:nvPicPr>
          <p:cNvPr id="23" name="Picture 22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685800" y="2338700"/>
            <a:ext cx="8077200" cy="6331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4160AA-2BFA-4001-B740-51AE773B9B27}" type="slidenum">
              <a:rPr lang="en-US"/>
              <a:pPr/>
              <a:t>37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Solution:	</a:t>
            </a:r>
            <a:r>
              <a:rPr lang="en-US" b="1" i="1" dirty="0" smtClean="0">
                <a:latin typeface="Century Schoolbook" pitchFamily="18" charset="0"/>
              </a:rPr>
              <a:t>k = 0</a:t>
            </a:r>
            <a:r>
              <a:rPr lang="en-US" dirty="0" smtClean="0"/>
              <a:t>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lnSpc>
                <a:spcPct val="1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en-US" b="1" smtClean="0"/>
              <a:t>Before</a:t>
            </a:r>
            <a:r>
              <a:rPr lang="en-US" smtClean="0"/>
              <a:t> measurement </a:t>
            </a:r>
            <a:r>
              <a:rPr lang="en-US" i="1" smtClean="0">
                <a:latin typeface="Century Schoolbook" pitchFamily="18" charset="0"/>
              </a:rPr>
              <a:t>y(0):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727047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2133600"/>
            <a:ext cx="68135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51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2350" y="3224213"/>
            <a:ext cx="354965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62185" y="4419600"/>
            <a:ext cx="7199686" cy="2202862"/>
          </a:xfrm>
          <a:prstGeom prst="rect">
            <a:avLst/>
          </a:prstGeom>
          <a:noFill/>
          <a:ln/>
          <a:effectLst/>
        </p:spPr>
      </p:pic>
      <p:sp>
        <p:nvSpPr>
          <p:cNvPr id="727053" name="Text Box 13"/>
          <p:cNvSpPr txBox="1">
            <a:spLocks noChangeArrowheads="1"/>
          </p:cNvSpPr>
          <p:nvPr/>
        </p:nvSpPr>
        <p:spPr bwMode="auto">
          <a:xfrm>
            <a:off x="7162800" y="2743200"/>
            <a:ext cx="1274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(given)</a:t>
            </a:r>
          </a:p>
        </p:txBody>
      </p:sp>
      <p:sp>
        <p:nvSpPr>
          <p:cNvPr id="727054" name="Text Box 14"/>
          <p:cNvSpPr txBox="1">
            <a:spLocks noChangeArrowheads="1"/>
          </p:cNvSpPr>
          <p:nvPr/>
        </p:nvSpPr>
        <p:spPr bwMode="auto">
          <a:xfrm>
            <a:off x="3544888" y="6172200"/>
            <a:ext cx="1274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(given)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72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2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53" grpId="0"/>
      <p:bldP spid="72705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91B84C-DCB0-47BA-B79F-3FD58EBBF044}" type="slidenum">
              <a:rPr lang="en-US"/>
              <a:pPr/>
              <a:t>38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Solution:	</a:t>
            </a:r>
            <a:r>
              <a:rPr lang="en-US" b="1" i="1" dirty="0" smtClean="0">
                <a:latin typeface="Century Schoolbook" pitchFamily="18" charset="0"/>
              </a:rPr>
              <a:t>k = 0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A-priori output estimate:</a:t>
            </a:r>
            <a:endParaRPr lang="en-US" i="1" smtClean="0">
              <a:latin typeface="Century Schoolbook" pitchFamily="18" charset="0"/>
            </a:endParaRP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729102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38800" y="3886200"/>
            <a:ext cx="3275013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9105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90600" y="2209800"/>
            <a:ext cx="10207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9106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246313" y="2209800"/>
            <a:ext cx="232568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9108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876800" y="2209800"/>
            <a:ext cx="39989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9109" name="Picture 2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209800" y="3173413"/>
            <a:ext cx="3570288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704890" y="5329888"/>
            <a:ext cx="7677109" cy="329147"/>
          </a:xfrm>
          <a:prstGeom prst="rect">
            <a:avLst/>
          </a:prstGeom>
          <a:noFill/>
          <a:ln/>
          <a:effectLst/>
        </p:spPr>
      </p:pic>
      <p:sp>
        <p:nvSpPr>
          <p:cNvPr id="729112" name="Rectangle 24"/>
          <p:cNvSpPr>
            <a:spLocks noChangeArrowheads="1"/>
          </p:cNvSpPr>
          <p:nvPr/>
        </p:nvSpPr>
        <p:spPr bwMode="auto">
          <a:xfrm>
            <a:off x="609600" y="4648200"/>
            <a:ext cx="7342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i="0" dirty="0">
                <a:latin typeface="+mj-lt"/>
              </a:rPr>
              <a:t>A-priori output estimation </a:t>
            </a:r>
            <a:r>
              <a:rPr lang="en-US" sz="2800" b="0" i="0" dirty="0" smtClean="0">
                <a:latin typeface="+mj-lt"/>
              </a:rPr>
              <a:t>error (</a:t>
            </a:r>
            <a:r>
              <a:rPr lang="en-US" sz="2800" b="0" dirty="0" smtClean="0">
                <a:latin typeface="+mj-lt"/>
              </a:rPr>
              <a:t>KF residual</a:t>
            </a:r>
            <a:r>
              <a:rPr lang="en-US" sz="2800" b="0" i="0" dirty="0" smtClean="0">
                <a:latin typeface="+mj-lt"/>
              </a:rPr>
              <a:t>)</a:t>
            </a:r>
            <a:endParaRPr lang="en-US" sz="2800" b="0" i="0" dirty="0">
              <a:latin typeface="+mj-lt"/>
            </a:endParaRP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676400" y="6096000"/>
            <a:ext cx="2652002" cy="32503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2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1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20FB01-64A8-432C-B838-55C1DFC36F95}" type="slidenum">
              <a:rPr lang="en-US"/>
              <a:pPr/>
              <a:t>39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Solution:	</a:t>
            </a:r>
            <a:r>
              <a:rPr lang="en-US" b="1" i="1" dirty="0" smtClean="0">
                <a:latin typeface="Century Schoolbook" pitchFamily="18" charset="0"/>
              </a:rPr>
              <a:t>k = 0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Review of the results so far: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i="1" smtClean="0">
              <a:latin typeface="Century Schoolbook" pitchFamily="18" charset="0"/>
            </a:endParaRPr>
          </a:p>
          <a:p>
            <a:pPr eaLnBrk="1" hangingPunct="1"/>
            <a:endParaRPr lang="en-US" smtClean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85800" y="5638800"/>
            <a:ext cx="1544594" cy="381000"/>
          </a:xfrm>
          <a:prstGeom prst="rect">
            <a:avLst/>
          </a:prstGeom>
          <a:noFill/>
          <a:ln/>
          <a:effectLst/>
        </p:spPr>
      </p:pic>
      <p:pic>
        <p:nvPicPr>
          <p:cNvPr id="735245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0600" y="1676400"/>
            <a:ext cx="196850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5247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5800" y="3505200"/>
            <a:ext cx="24987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762000" y="4572000"/>
            <a:ext cx="1477677" cy="378514"/>
          </a:xfrm>
          <a:prstGeom prst="rect">
            <a:avLst/>
          </a:prstGeom>
          <a:noFill/>
          <a:ln/>
          <a:effectLst/>
        </p:spPr>
      </p:pic>
      <p:pic>
        <p:nvPicPr>
          <p:cNvPr id="735249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38200" y="2590800"/>
            <a:ext cx="432752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Brace 11"/>
          <p:cNvSpPr/>
          <p:nvPr/>
        </p:nvSpPr>
        <p:spPr bwMode="auto">
          <a:xfrm>
            <a:off x="6400800" y="1524000"/>
            <a:ext cx="762000" cy="25146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9000" y="2514600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a-priori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 bwMode="auto">
          <a:xfrm>
            <a:off x="2590800" y="4495800"/>
            <a:ext cx="533400" cy="16002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6600" y="5029200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a-posteriori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95CD93-6DC0-433E-AE9E-AC373E4B4295}" type="slidenum">
              <a:rPr lang="en-US"/>
              <a:pPr/>
              <a:t>4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Rudy  Kalman: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723900"/>
            <a:ext cx="8191500" cy="59055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First major contribution was the introduction of the self-tuning regulator in adaptive control. </a:t>
            </a:r>
          </a:p>
          <a:p>
            <a:pPr eaLnBrk="1" hangingPunct="1">
              <a:lnSpc>
                <a:spcPct val="20000"/>
              </a:lnSpc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Between 1959 and 1964 he wrote a series of seminal papers:</a:t>
            </a:r>
          </a:p>
          <a:p>
            <a:pPr eaLnBrk="1" hangingPunct="1">
              <a:lnSpc>
                <a:spcPct val="40000"/>
              </a:lnSpc>
            </a:pPr>
            <a:endParaRPr lang="en-US" sz="2400" dirty="0" smtClean="0"/>
          </a:p>
          <a:p>
            <a:pPr lvl="1" eaLnBrk="1" hangingPunct="1"/>
            <a:r>
              <a:rPr lang="en-US" sz="2400" dirty="0" smtClean="0"/>
              <a:t>First, the new approach to the filtering problem, known today as Kalman Filtering </a:t>
            </a:r>
          </a:p>
          <a:p>
            <a:pPr lvl="1" eaLnBrk="1" hangingPunct="1"/>
            <a:r>
              <a:rPr lang="en-US" sz="2400" dirty="0" smtClean="0"/>
              <a:t>In the meantime, the all pervasive concept of controllability and its dual, the concept of observability, were formulated. </a:t>
            </a:r>
          </a:p>
          <a:p>
            <a:pPr lvl="1" eaLnBrk="1" hangingPunct="1">
              <a:lnSpc>
                <a:spcPct val="50000"/>
              </a:lnSpc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By combining the filtering and the control ideas, the first systematic theory for control synthesis, known today as the Linear-Quadratic-Gaussian or LQG theory, resulted.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0D36BA-3246-4289-8F4A-AFCF067E278B}" type="slidenum">
              <a:rPr lang="en-US"/>
              <a:pPr/>
              <a:t>40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Solution:	</a:t>
            </a:r>
            <a:r>
              <a:rPr lang="en-US" b="1" i="1" dirty="0" smtClean="0">
                <a:latin typeface="Century Schoolbook" pitchFamily="18" charset="0"/>
              </a:rPr>
              <a:t>k = 0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dirty="0" smtClean="0"/>
              <a:t>After</a:t>
            </a:r>
            <a:r>
              <a:rPr lang="en-US" dirty="0" smtClean="0"/>
              <a:t> measurement </a:t>
            </a:r>
            <a:r>
              <a:rPr lang="en-US" i="1" dirty="0" smtClean="0">
                <a:latin typeface="Century Schoolbook" pitchFamily="18" charset="0"/>
              </a:rPr>
              <a:t>y(0):</a:t>
            </a:r>
          </a:p>
          <a:p>
            <a:pPr eaLnBrk="1" hangingPunct="1">
              <a:lnSpc>
                <a:spcPct val="80000"/>
              </a:lnSpc>
            </a:pPr>
            <a:endParaRPr lang="en-US" i="1" dirty="0" smtClean="0">
              <a:latin typeface="Century Schoolbook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Calculate a-posteriori state estimate using the conditional estimation formula for Gaussians:</a:t>
            </a:r>
            <a:endParaRPr lang="en-US" i="1" dirty="0" smtClean="0">
              <a:latin typeface="Century Schoolbook" pitchFamily="18" charset="0"/>
            </a:endParaRP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381000" y="3352800"/>
            <a:ext cx="5751999" cy="632720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437218" y="4343400"/>
            <a:ext cx="7199880" cy="652310"/>
          </a:xfrm>
          <a:prstGeom prst="rect">
            <a:avLst/>
          </a:prstGeom>
          <a:noFill/>
          <a:ln/>
          <a:effectLst/>
        </p:spPr>
      </p:pic>
      <p:sp>
        <p:nvSpPr>
          <p:cNvPr id="15" name="TextBox 14"/>
          <p:cNvSpPr txBox="1"/>
          <p:nvPr/>
        </p:nvSpPr>
        <p:spPr>
          <a:xfrm>
            <a:off x="609600" y="5715000"/>
            <a:ext cx="828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(We exploited that                                                                 )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1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352800" y="5769052"/>
            <a:ext cx="5181600" cy="40314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234BC4-6F64-4145-B11F-8B5E5F450532}" type="slidenum">
              <a:rPr lang="en-US"/>
              <a:pPr/>
              <a:t>41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            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lnSpc>
                <a:spcPct val="5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i="1" dirty="0" smtClean="0">
                <a:latin typeface="Century Schoolbook" pitchFamily="18" charset="0"/>
              </a:rPr>
              <a:t>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85800" y="1676400"/>
            <a:ext cx="1795332" cy="510330"/>
          </a:xfrm>
          <a:prstGeom prst="rect">
            <a:avLst/>
          </a:prstGeom>
          <a:noFill/>
          <a:ln/>
          <a:effectLst/>
        </p:spPr>
      </p:pic>
      <p:pic>
        <p:nvPicPr>
          <p:cNvPr id="730127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95600" y="2819400"/>
            <a:ext cx="60769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0128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743200" y="4419600"/>
            <a:ext cx="452755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0129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43200" y="6096000"/>
            <a:ext cx="24669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0130" name="AutoShape 18"/>
          <p:cNvSpPr>
            <a:spLocks/>
          </p:cNvSpPr>
          <p:nvPr/>
        </p:nvSpPr>
        <p:spPr bwMode="auto">
          <a:xfrm rot="5400000">
            <a:off x="4838700" y="3619500"/>
            <a:ext cx="381000" cy="3200400"/>
          </a:xfrm>
          <a:prstGeom prst="rightBrace">
            <a:avLst>
              <a:gd name="adj1" fmla="val 7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30132" name="Picture 2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800600" y="5562600"/>
            <a:ext cx="7620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81000" y="990600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latin typeface="+mj-lt"/>
              </a:rPr>
              <a:t>Calculate:</a:t>
            </a:r>
            <a:endParaRPr lang="en-US" b="0" i="0" dirty="0">
              <a:latin typeface="+mj-lt"/>
            </a:endParaRP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819400" y="1600200"/>
            <a:ext cx="3833298" cy="51021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5992086" y="3505200"/>
            <a:ext cx="3062018" cy="386209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990600" y="304800"/>
            <a:ext cx="7277119" cy="57607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3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2DC584-20F1-48D8-8F3C-419E05AA6AB0}" type="slidenum">
              <a:rPr lang="en-US"/>
              <a:pPr/>
              <a:t>42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lnSpc>
                <a:spcPct val="5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i="1" smtClean="0">
                <a:latin typeface="Century Schoolbook" pitchFamily="18" charset="0"/>
              </a:rPr>
              <a:t>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28600" y="1752600"/>
            <a:ext cx="1678233" cy="477044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981200" y="1676400"/>
            <a:ext cx="3725453" cy="495856"/>
          </a:xfrm>
          <a:prstGeom prst="rect">
            <a:avLst/>
          </a:prstGeom>
          <a:noFill/>
          <a:ln/>
          <a:effectLst/>
        </p:spPr>
      </p:pic>
      <p:pic>
        <p:nvPicPr>
          <p:cNvPr id="779279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81200" y="2667000"/>
            <a:ext cx="6759575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9280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905000" y="4343400"/>
            <a:ext cx="68103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9281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057400" y="6324600"/>
            <a:ext cx="364013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9282" name="AutoShape 18"/>
          <p:cNvSpPr>
            <a:spLocks/>
          </p:cNvSpPr>
          <p:nvPr/>
        </p:nvSpPr>
        <p:spPr bwMode="auto">
          <a:xfrm rot="5400000">
            <a:off x="3886200" y="38100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79283" name="Picture 1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581400" y="5410200"/>
            <a:ext cx="7620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9284" name="AutoShape 20"/>
          <p:cNvSpPr>
            <a:spLocks/>
          </p:cNvSpPr>
          <p:nvPr/>
        </p:nvSpPr>
        <p:spPr bwMode="auto">
          <a:xfrm rot="5400000">
            <a:off x="7391400" y="38100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79286" name="Picture 22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116763" y="5413375"/>
            <a:ext cx="70167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5943600" y="3200400"/>
            <a:ext cx="3062018" cy="386209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381000" y="990600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latin typeface="+mj-lt"/>
              </a:rPr>
              <a:t>Calculate:</a:t>
            </a:r>
            <a:endParaRPr lang="en-US" b="0" i="0" dirty="0">
              <a:latin typeface="+mj-lt"/>
            </a:endParaRP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1053457" y="304800"/>
            <a:ext cx="7151405" cy="57604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82" grpId="0" animBg="1"/>
      <p:bldP spid="77928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121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dirty="0" smtClean="0"/>
              <a:t>a-posteriori state</a:t>
            </a:r>
            <a:r>
              <a:rPr lang="en-US" dirty="0" smtClean="0"/>
              <a:t> estimate:</a:t>
            </a:r>
            <a:endParaRPr lang="en-US" i="1" dirty="0" smtClean="0">
              <a:latin typeface="Century Schoolbook" pitchFamily="18" charset="0"/>
            </a:endParaRP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62000" y="2209800"/>
            <a:ext cx="7659591" cy="606351"/>
          </a:xfrm>
          <a:prstGeom prst="rect">
            <a:avLst/>
          </a:prstGeom>
          <a:noFill/>
          <a:ln/>
          <a:effectLst/>
        </p:spPr>
      </p:pic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8EF198-6129-4835-9E46-098DAA3A41F0}" type="slidenum">
              <a:rPr lang="en-US"/>
              <a:pPr/>
              <a:t>43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Solution:	</a:t>
            </a:r>
            <a:r>
              <a:rPr lang="en-US" b="1" i="1" dirty="0" smtClean="0">
                <a:latin typeface="Century Schoolbook" pitchFamily="18" charset="0"/>
              </a:rPr>
              <a:t>k = 0</a:t>
            </a:r>
          </a:p>
        </p:txBody>
      </p:sp>
      <p:pic>
        <p:nvPicPr>
          <p:cNvPr id="73216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3400" y="5867400"/>
            <a:ext cx="432752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2170" name="Rectangle 10"/>
          <p:cNvSpPr>
            <a:spLocks noChangeArrowheads="1"/>
          </p:cNvSpPr>
          <p:nvPr/>
        </p:nvSpPr>
        <p:spPr bwMode="auto">
          <a:xfrm>
            <a:off x="228600" y="4038600"/>
            <a:ext cx="8763000" cy="2590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32173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0700" y="4495800"/>
            <a:ext cx="8101013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2178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29400" y="5791200"/>
            <a:ext cx="196850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2179" name="AutoShape 19"/>
          <p:cNvSpPr>
            <a:spLocks/>
          </p:cNvSpPr>
          <p:nvPr/>
        </p:nvSpPr>
        <p:spPr bwMode="auto">
          <a:xfrm rot="5400000">
            <a:off x="4419600" y="2133600"/>
            <a:ext cx="381000" cy="1752600"/>
          </a:xfrm>
          <a:prstGeom prst="rightBrace">
            <a:avLst>
              <a:gd name="adj1" fmla="val 3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2181" name="AutoShape 21"/>
          <p:cNvSpPr>
            <a:spLocks/>
          </p:cNvSpPr>
          <p:nvPr/>
        </p:nvSpPr>
        <p:spPr bwMode="auto">
          <a:xfrm rot="5400000">
            <a:off x="6286500" y="2095500"/>
            <a:ext cx="381000" cy="1828800"/>
          </a:xfrm>
          <a:prstGeom prst="rightBrace">
            <a:avLst>
              <a:gd name="adj1" fmla="val 3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32182" name="Picture 2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52875" y="3252788"/>
            <a:ext cx="12398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2184" name="Picture 2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715000" y="3249613"/>
            <a:ext cx="316706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70" grpId="0" animBg="1"/>
      <p:bldP spid="732179" grpId="0" animBg="1"/>
      <p:bldP spid="73218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20FB01-64A8-432C-B838-55C1DFC36F95}" type="slidenum">
              <a:rPr lang="en-US"/>
              <a:pPr/>
              <a:t>44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Solution:	</a:t>
            </a:r>
            <a:r>
              <a:rPr lang="en-US" b="1" i="1" dirty="0" smtClean="0">
                <a:latin typeface="Century Schoolbook" pitchFamily="18" charset="0"/>
              </a:rPr>
              <a:t>k = 0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Review of the results so far: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i="1" smtClean="0">
              <a:latin typeface="Century Schoolbook" pitchFamily="18" charset="0"/>
            </a:endParaRPr>
          </a:p>
          <a:p>
            <a:pPr eaLnBrk="1" hangingPunct="1"/>
            <a:endParaRPr lang="en-US" smtClean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85800" y="5943600"/>
            <a:ext cx="1544594" cy="381000"/>
          </a:xfrm>
          <a:prstGeom prst="rect">
            <a:avLst/>
          </a:prstGeom>
          <a:noFill/>
          <a:ln/>
          <a:effectLst/>
        </p:spPr>
      </p:pic>
      <p:pic>
        <p:nvPicPr>
          <p:cNvPr id="735245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90600" y="1676400"/>
            <a:ext cx="196850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5247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5800" y="3505200"/>
            <a:ext cx="24987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5249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38200" y="2590800"/>
            <a:ext cx="432752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Brace 11"/>
          <p:cNvSpPr/>
          <p:nvPr/>
        </p:nvSpPr>
        <p:spPr bwMode="auto">
          <a:xfrm>
            <a:off x="6400800" y="1524000"/>
            <a:ext cx="762000" cy="25146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9000" y="2514600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a-priori</a:t>
            </a:r>
            <a:endParaRPr lang="en-US" dirty="0"/>
          </a:p>
        </p:txBody>
      </p:sp>
      <p:pic>
        <p:nvPicPr>
          <p:cNvPr id="16" name="Picture 1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9600" y="4876800"/>
            <a:ext cx="8101013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667000" y="5867400"/>
            <a:ext cx="5245877" cy="61716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366BC8-CA91-4CE3-8182-D9292EA2177E}" type="slidenum">
              <a:rPr lang="en-US"/>
              <a:pPr/>
              <a:t>45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Solution:	</a:t>
            </a:r>
            <a:r>
              <a:rPr lang="en-US" b="1" i="1" dirty="0" smtClean="0">
                <a:latin typeface="Century Schoolbook" pitchFamily="18" charset="0"/>
              </a:rPr>
              <a:t>k = 0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229600" cy="5486400"/>
          </a:xfrm>
        </p:spPr>
        <p:txBody>
          <a:bodyPr/>
          <a:lstStyle/>
          <a:p>
            <a:pPr eaLnBrk="1" hangingPunct="1">
              <a:lnSpc>
                <a:spcPct val="50000"/>
              </a:lnSpc>
              <a:buFontTx/>
              <a:buNone/>
            </a:pPr>
            <a:endParaRPr lang="en-US" i="1" dirty="0" smtClean="0">
              <a:latin typeface="Century Schoolbook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b="1" dirty="0" smtClean="0"/>
              <a:t>A-posteriori state</a:t>
            </a:r>
            <a:r>
              <a:rPr lang="en-US" dirty="0" smtClean="0"/>
              <a:t> estimation error: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endParaRPr lang="en-US" i="1" dirty="0" smtClean="0">
              <a:latin typeface="Century Schoolbook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i="1" dirty="0" smtClean="0">
              <a:latin typeface="Century Schoolbook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i="1" dirty="0" smtClean="0">
              <a:latin typeface="Century Schoolbook" pitchFamily="18" charset="0"/>
            </a:endParaRPr>
          </a:p>
          <a:p>
            <a:pPr eaLnBrk="1" hangingPunct="1"/>
            <a:r>
              <a:rPr lang="en-US" b="1" dirty="0" smtClean="0"/>
              <a:t>A-posteriori state</a:t>
            </a:r>
            <a:r>
              <a:rPr lang="en-US" dirty="0" smtClean="0"/>
              <a:t> estimation error covariance: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733196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2362200"/>
            <a:ext cx="48006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3200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5025" y="5410200"/>
            <a:ext cx="747236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06BC36-2766-4980-8207-7661CC8B4EEA}" type="slidenum">
              <a:rPr lang="en-US"/>
              <a:pPr/>
              <a:t>46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Solution:	</a:t>
            </a:r>
            <a:r>
              <a:rPr lang="en-US" b="1" i="1" dirty="0" smtClean="0">
                <a:latin typeface="Century Schoolbook" pitchFamily="18" charset="0"/>
              </a:rPr>
              <a:t>k = 0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lnSpc>
                <a:spcPct val="0"/>
              </a:lnSpc>
              <a:buFontTx/>
              <a:buNone/>
            </a:pPr>
            <a:endParaRPr lang="en-US" i="1" dirty="0" smtClean="0">
              <a:latin typeface="Century Schoolbook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b="1" dirty="0" smtClean="0"/>
              <a:t>a-posteriori state</a:t>
            </a:r>
            <a:r>
              <a:rPr lang="en-US" dirty="0" smtClean="0"/>
              <a:t> estimation covariance:</a:t>
            </a:r>
            <a:endParaRPr lang="en-US" i="1" dirty="0" smtClean="0">
              <a:latin typeface="Century Schoolbook" pitchFamily="18" charset="0"/>
            </a:endParaRPr>
          </a:p>
          <a:p>
            <a:pPr eaLnBrk="1" hangingPunct="1"/>
            <a:endParaRPr lang="en-US" dirty="0" smtClean="0"/>
          </a:p>
          <a:p>
            <a:pPr eaLnBrk="1" hangingPunct="1">
              <a:lnSpc>
                <a:spcPct val="130000"/>
              </a:lnSpc>
            </a:pPr>
            <a:endParaRPr lang="en-US" dirty="0" smtClean="0"/>
          </a:p>
          <a:p>
            <a:pPr eaLnBrk="1" hangingPunct="1"/>
            <a:r>
              <a:rPr lang="en-US" dirty="0" smtClean="0"/>
              <a:t>Use least squares result:</a:t>
            </a:r>
          </a:p>
        </p:txBody>
      </p:sp>
      <p:pic>
        <p:nvPicPr>
          <p:cNvPr id="38917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7525" y="1752600"/>
            <a:ext cx="55673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762000" y="5410200"/>
            <a:ext cx="8110850" cy="524010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11201" y="3505200"/>
            <a:ext cx="7307643" cy="655751"/>
          </a:xfrm>
          <a:prstGeom prst="rect">
            <a:avLst/>
          </a:prstGeom>
          <a:noFill/>
          <a:ln/>
          <a:effectLst/>
        </p:spPr>
      </p:pic>
      <p:sp>
        <p:nvSpPr>
          <p:cNvPr id="19" name="Down Arrow 18"/>
          <p:cNvSpPr/>
          <p:nvPr/>
        </p:nvSpPr>
        <p:spPr bwMode="auto">
          <a:xfrm>
            <a:off x="4191000" y="4267200"/>
            <a:ext cx="990600" cy="9144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06BC36-2766-4980-8207-7661CC8B4EEA}" type="slidenum">
              <a:rPr lang="en-US"/>
              <a:pPr/>
              <a:t>47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Solution:	</a:t>
            </a:r>
            <a:r>
              <a:rPr lang="en-US" b="1" i="1" dirty="0" smtClean="0">
                <a:latin typeface="Century Schoolbook" pitchFamily="18" charset="0"/>
              </a:rPr>
              <a:t>k = 0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lnSpc>
                <a:spcPct val="0"/>
              </a:lnSpc>
              <a:buFontTx/>
              <a:buNone/>
            </a:pPr>
            <a:endParaRPr lang="en-US" i="1" dirty="0" smtClean="0">
              <a:latin typeface="Century Schoolbook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b="1" dirty="0" smtClean="0"/>
              <a:t>a-posteriori state</a:t>
            </a:r>
            <a:r>
              <a:rPr lang="en-US" dirty="0" smtClean="0"/>
              <a:t> estimation covariance:</a:t>
            </a:r>
            <a:endParaRPr lang="en-US" i="1" dirty="0" smtClean="0">
              <a:latin typeface="Century Schoolbook" pitchFamily="18" charset="0"/>
            </a:endParaRPr>
          </a:p>
          <a:p>
            <a:pPr eaLnBrk="1" hangingPunct="1"/>
            <a:endParaRPr lang="en-US" dirty="0" smtClean="0"/>
          </a:p>
          <a:p>
            <a:pPr eaLnBrk="1" hangingPunct="1">
              <a:lnSpc>
                <a:spcPct val="130000"/>
              </a:lnSpc>
            </a:pPr>
            <a:endParaRPr lang="en-US" dirty="0" smtClean="0"/>
          </a:p>
          <a:p>
            <a:pPr eaLnBrk="1" hangingPunct="1"/>
            <a:r>
              <a:rPr lang="en-US" dirty="0" smtClean="0"/>
              <a:t>Use least squares result:</a:t>
            </a:r>
          </a:p>
        </p:txBody>
      </p:sp>
      <p:pic>
        <p:nvPicPr>
          <p:cNvPr id="38917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87525" y="1752600"/>
            <a:ext cx="55673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762000" y="3429000"/>
            <a:ext cx="8110850" cy="524010"/>
          </a:xfrm>
          <a:prstGeom prst="rect">
            <a:avLst/>
          </a:prstGeom>
          <a:noFill/>
          <a:ln/>
          <a:effectLst/>
        </p:spPr>
      </p:pic>
      <p:pic>
        <p:nvPicPr>
          <p:cNvPr id="734223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1000" y="5562600"/>
            <a:ext cx="8396288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4224" name="Rectangle 16"/>
          <p:cNvSpPr>
            <a:spLocks noChangeArrowheads="1"/>
          </p:cNvSpPr>
          <p:nvPr/>
        </p:nvSpPr>
        <p:spPr bwMode="auto">
          <a:xfrm>
            <a:off x="228600" y="5257800"/>
            <a:ext cx="86868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4229" name="AutoShape 21"/>
          <p:cNvSpPr>
            <a:spLocks/>
          </p:cNvSpPr>
          <p:nvPr/>
        </p:nvSpPr>
        <p:spPr bwMode="auto">
          <a:xfrm rot="5400000">
            <a:off x="4800600" y="3352800"/>
            <a:ext cx="381000" cy="1447800"/>
          </a:xfrm>
          <a:prstGeom prst="rightBrace">
            <a:avLst>
              <a:gd name="adj1" fmla="val 3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4230" name="AutoShape 22"/>
          <p:cNvSpPr>
            <a:spLocks/>
          </p:cNvSpPr>
          <p:nvPr/>
        </p:nvSpPr>
        <p:spPr bwMode="auto">
          <a:xfrm rot="5400000">
            <a:off x="6400800" y="3276600"/>
            <a:ext cx="381000" cy="1600200"/>
          </a:xfrm>
          <a:prstGeom prst="rightBrace">
            <a:avLst>
              <a:gd name="adj1" fmla="val 2760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34231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038600" y="4395788"/>
            <a:ext cx="12398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4232" name="Picture 2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15000" y="4392613"/>
            <a:ext cx="316706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4233" name="AutoShape 25"/>
          <p:cNvSpPr>
            <a:spLocks/>
          </p:cNvSpPr>
          <p:nvPr/>
        </p:nvSpPr>
        <p:spPr bwMode="auto">
          <a:xfrm rot="5400000">
            <a:off x="3086100" y="3314700"/>
            <a:ext cx="381000" cy="1524000"/>
          </a:xfrm>
          <a:prstGeom prst="rightBrace">
            <a:avLst>
              <a:gd name="adj1" fmla="val 3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34234" name="Picture 2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95600" y="4419600"/>
            <a:ext cx="7620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24" grpId="0" animBg="1"/>
      <p:bldP spid="734229" grpId="0" animBg="1"/>
      <p:bldP spid="734230" grpId="0" animBg="1"/>
      <p:bldP spid="73423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20FB01-64A8-432C-B838-55C1DFC36F95}" type="slidenum">
              <a:rPr lang="en-US"/>
              <a:pPr/>
              <a:t>48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Solution:	</a:t>
            </a:r>
            <a:r>
              <a:rPr lang="en-US" b="1" i="1" dirty="0" smtClean="0">
                <a:latin typeface="Century Schoolbook" pitchFamily="18" charset="0"/>
              </a:rPr>
              <a:t>k = 0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Review of the results so far: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i="1" smtClean="0">
              <a:latin typeface="Century Schoolbook" pitchFamily="18" charset="0"/>
            </a:endParaRPr>
          </a:p>
          <a:p>
            <a:pPr eaLnBrk="1" hangingPunct="1"/>
            <a:endParaRPr lang="en-US" smtClean="0"/>
          </a:p>
        </p:txBody>
      </p:sp>
      <p:pic>
        <p:nvPicPr>
          <p:cNvPr id="73523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5562600"/>
            <a:ext cx="8396288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5245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0600" y="1676400"/>
            <a:ext cx="196850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5247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5800" y="3505200"/>
            <a:ext cx="24987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5248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0700" y="4495800"/>
            <a:ext cx="8101013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5249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38200" y="2590800"/>
            <a:ext cx="432752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AF1C41-779D-4CD8-915C-B696987974BB}" type="slidenum">
              <a:rPr lang="en-US"/>
              <a:pPr/>
              <a:t>49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Solution:	</a:t>
            </a:r>
            <a:r>
              <a:rPr lang="en-US" b="1" i="1" dirty="0" smtClean="0">
                <a:latin typeface="Century Schoolbook" pitchFamily="18" charset="0"/>
              </a:rPr>
              <a:t>k = 1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Before</a:t>
            </a:r>
            <a:r>
              <a:rPr lang="en-US" smtClean="0"/>
              <a:t> measurement </a:t>
            </a:r>
            <a:r>
              <a:rPr lang="en-US" i="1" smtClean="0">
                <a:latin typeface="Century Schoolbook" pitchFamily="18" charset="0"/>
              </a:rPr>
              <a:t>y(1):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i="1" smtClean="0">
              <a:latin typeface="Century Schoolbook" pitchFamily="18" charset="0"/>
            </a:endParaRPr>
          </a:p>
          <a:p>
            <a:pPr eaLnBrk="1" hangingPunct="1"/>
            <a:r>
              <a:rPr lang="en-US" smtClean="0"/>
              <a:t>Determine a-priori state estimate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 Determine a-priori state estimation error covariance</a:t>
            </a:r>
          </a:p>
          <a:p>
            <a:pPr eaLnBrk="1" hangingPunct="1"/>
            <a:endParaRPr lang="en-US" smtClean="0"/>
          </a:p>
        </p:txBody>
      </p:sp>
      <p:pic>
        <p:nvPicPr>
          <p:cNvPr id="736263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2895600"/>
            <a:ext cx="62214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6276" name="Picture 2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29400" y="1905000"/>
            <a:ext cx="103981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6280" name="Picture 2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71588" y="5335588"/>
            <a:ext cx="4875212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40E7BE-3ECE-4EE5-9EE0-B982A53ED37D}" type="slidenum">
              <a:rPr lang="en-US"/>
              <a:pPr/>
              <a:t>5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Deterministic - state feedback</a:t>
            </a:r>
          </a:p>
        </p:txBody>
      </p:sp>
      <p:pic>
        <p:nvPicPr>
          <p:cNvPr id="75674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2209800"/>
            <a:ext cx="54673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6742" name="Rectangle 6"/>
          <p:cNvSpPr>
            <a:spLocks noChangeArrowheads="1"/>
          </p:cNvSpPr>
          <p:nvPr/>
        </p:nvSpPr>
        <p:spPr bwMode="auto">
          <a:xfrm>
            <a:off x="533400" y="4419600"/>
            <a:ext cx="8382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0" i="0">
                <a:latin typeface="Helvetica" pitchFamily="34" charset="0"/>
              </a:rPr>
              <a:t>With fictitious reference input </a:t>
            </a:r>
            <a:r>
              <a:rPr lang="en-US" sz="2800"/>
              <a:t>r(k)</a:t>
            </a:r>
            <a:endParaRPr lang="en-US" sz="2800" b="0" i="0">
              <a:latin typeface="Helvetica" pitchFamily="34" charset="0"/>
            </a:endParaRPr>
          </a:p>
        </p:txBody>
      </p:sp>
      <p:pic>
        <p:nvPicPr>
          <p:cNvPr id="75674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70363" y="5867400"/>
            <a:ext cx="8016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6745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95400" y="3227388"/>
            <a:ext cx="52546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6746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43000" y="5791200"/>
            <a:ext cx="244951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State  variable feedback: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4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A42719-B75B-4A91-8716-DF0C697AEF79}" type="slidenum">
              <a:rPr lang="en-US"/>
              <a:pPr/>
              <a:t>50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Solution:	</a:t>
            </a:r>
            <a:r>
              <a:rPr lang="en-US" b="1" i="1" dirty="0" smtClean="0">
                <a:latin typeface="Century Schoolbook" pitchFamily="18" charset="0"/>
              </a:rPr>
              <a:t>k = 1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/>
              <a:t>A-priori state estimate: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Use state equation and take conditional expectations:</a:t>
            </a:r>
          </a:p>
        </p:txBody>
      </p:sp>
      <p:pic>
        <p:nvPicPr>
          <p:cNvPr id="41989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1752600"/>
            <a:ext cx="62214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5477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0600" y="3886200"/>
            <a:ext cx="6819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5478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4724400"/>
            <a:ext cx="5429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5479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0" y="5867400"/>
            <a:ext cx="4914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5480" name="Rectangle 8"/>
          <p:cNvSpPr>
            <a:spLocks noChangeArrowheads="1"/>
          </p:cNvSpPr>
          <p:nvPr/>
        </p:nvSpPr>
        <p:spPr bwMode="auto">
          <a:xfrm>
            <a:off x="304800" y="5410200"/>
            <a:ext cx="60960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66130" y="5105400"/>
            <a:ext cx="21868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smtClean="0">
                <a:latin typeface="+mj-lt"/>
              </a:rPr>
              <a:t>Independent</a:t>
            </a:r>
          </a:p>
          <a:p>
            <a:pPr algn="ctr"/>
            <a:r>
              <a:rPr lang="en-US" sz="2800" b="0" dirty="0" smtClean="0">
                <a:latin typeface="+mj-lt"/>
              </a:rPr>
              <a:t>from </a:t>
            </a:r>
            <a:r>
              <a:rPr lang="en-US" sz="2800" dirty="0" smtClean="0"/>
              <a:t>y(0)</a:t>
            </a:r>
            <a:endParaRPr lang="en-US" sz="2800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rot="16200000" flipV="1">
            <a:off x="7086600" y="4419600"/>
            <a:ext cx="83820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80" grpId="0" animBg="1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2F8CFA-0A43-43DC-99E1-7FC168D16A4D}" type="slidenum">
              <a:rPr lang="en-US"/>
              <a:pPr/>
              <a:t>51</a:t>
            </a:fld>
            <a:endParaRPr 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Solution:	</a:t>
            </a:r>
            <a:r>
              <a:rPr lang="en-US" b="1" i="1" dirty="0" smtClean="0">
                <a:latin typeface="Century Schoolbook" pitchFamily="18" charset="0"/>
              </a:rPr>
              <a:t>k = 1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A-priori state estimation error: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/>
              <a:t>Use state equation:</a:t>
            </a:r>
          </a:p>
        </p:txBody>
      </p:sp>
      <p:pic>
        <p:nvPicPr>
          <p:cNvPr id="746501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0600" y="3352800"/>
            <a:ext cx="6819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6503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8200" y="4114800"/>
            <a:ext cx="4914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6504" name="Rectangle 8"/>
          <p:cNvSpPr>
            <a:spLocks noChangeArrowheads="1"/>
          </p:cNvSpPr>
          <p:nvPr/>
        </p:nvSpPr>
        <p:spPr bwMode="auto">
          <a:xfrm>
            <a:off x="381000" y="5029200"/>
            <a:ext cx="62484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46510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0" y="5410200"/>
            <a:ext cx="52197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7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022475" y="1741488"/>
            <a:ext cx="41402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50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810631" y="4146550"/>
            <a:ext cx="7522736" cy="1917305"/>
          </a:xfrm>
          <a:prstGeom prst="rect">
            <a:avLst/>
          </a:prstGeom>
          <a:noFill/>
          <a:ln/>
          <a:effectLst/>
        </p:spPr>
      </p:pic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34021F-F186-453E-BDA9-E9FC39406777}" type="slidenum">
              <a:rPr lang="en-US"/>
              <a:pPr/>
              <a:t>52</a:t>
            </a:fld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Solution:	</a:t>
            </a:r>
            <a:r>
              <a:rPr lang="en-US" b="1" i="1" dirty="0" smtClean="0">
                <a:latin typeface="Century Schoolbook" pitchFamily="18" charset="0"/>
              </a:rPr>
              <a:t>k = 1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3058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A-priori state estimation error covariance: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lnSpc>
                <a:spcPct val="40000"/>
              </a:lnSpc>
            </a:pPr>
            <a:endParaRPr lang="en-US" smtClean="0"/>
          </a:p>
          <a:p>
            <a:pPr eaLnBrk="1" hangingPunct="1"/>
            <a:r>
              <a:rPr lang="en-US" b="1" smtClean="0"/>
              <a:t>Use:</a:t>
            </a:r>
          </a:p>
        </p:txBody>
      </p:sp>
      <p:pic>
        <p:nvPicPr>
          <p:cNvPr id="74752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3400" y="2971800"/>
            <a:ext cx="52197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9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19400" y="1600200"/>
            <a:ext cx="487521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614412" y="2971800"/>
            <a:ext cx="1992125" cy="356072"/>
          </a:xfrm>
          <a:prstGeom prst="rect">
            <a:avLst/>
          </a:prstGeom>
          <a:noFill/>
          <a:ln/>
          <a:effectLst/>
        </p:spPr>
      </p:pic>
      <p:sp>
        <p:nvSpPr>
          <p:cNvPr id="747542" name="AutoShape 22"/>
          <p:cNvSpPr>
            <a:spLocks/>
          </p:cNvSpPr>
          <p:nvPr/>
        </p:nvSpPr>
        <p:spPr bwMode="auto">
          <a:xfrm rot="5400000">
            <a:off x="5600700" y="3543300"/>
            <a:ext cx="381000" cy="2438400"/>
          </a:xfrm>
          <a:prstGeom prst="rightBrace">
            <a:avLst>
              <a:gd name="adj1" fmla="val 5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44" name="AutoShape 24"/>
          <p:cNvSpPr>
            <a:spLocks/>
          </p:cNvSpPr>
          <p:nvPr/>
        </p:nvSpPr>
        <p:spPr bwMode="auto">
          <a:xfrm rot="5400000">
            <a:off x="6324600" y="50292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47547" name="Picture 2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05613" y="6403975"/>
            <a:ext cx="79057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48" name="Picture 28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607050" y="5032375"/>
            <a:ext cx="6731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49" name="AutoShape 29"/>
          <p:cNvSpPr>
            <a:spLocks/>
          </p:cNvSpPr>
          <p:nvPr/>
        </p:nvSpPr>
        <p:spPr bwMode="auto">
          <a:xfrm rot="5400000">
            <a:off x="2019300" y="3390900"/>
            <a:ext cx="381000" cy="2743200"/>
          </a:xfrm>
          <a:prstGeom prst="rightBrace">
            <a:avLst>
              <a:gd name="adj1" fmla="val 6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47551" name="Picture 31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473200" y="5032375"/>
            <a:ext cx="763588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2" grpId="0" animBg="1"/>
      <p:bldP spid="747544" grpId="0" animBg="1"/>
      <p:bldP spid="74754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00C4F2-7AC2-44ED-8A98-67F55A1F7798}" type="slidenum">
              <a:rPr lang="en-US"/>
              <a:pPr/>
              <a:t>53</a:t>
            </a:fld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Solution:	</a:t>
            </a:r>
            <a:r>
              <a:rPr lang="en-US" b="1" i="1" dirty="0" smtClean="0">
                <a:latin typeface="Century Schoolbook" pitchFamily="18" charset="0"/>
              </a:rPr>
              <a:t>k = 1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2296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A-priori state estimation error covariance: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lnSpc>
                <a:spcPct val="40000"/>
              </a:lnSpc>
            </a:pPr>
            <a:endParaRPr lang="en-US" smtClean="0"/>
          </a:p>
        </p:txBody>
      </p:sp>
      <p:pic>
        <p:nvPicPr>
          <p:cNvPr id="45061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2133600"/>
            <a:ext cx="487521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0" y="4724400"/>
            <a:ext cx="6515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3" name="Rectangle 8"/>
          <p:cNvSpPr>
            <a:spLocks noChangeArrowheads="1"/>
          </p:cNvSpPr>
          <p:nvPr/>
        </p:nvSpPr>
        <p:spPr bwMode="auto">
          <a:xfrm>
            <a:off x="1066800" y="4343400"/>
            <a:ext cx="73914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BA5D63-A0C7-4C39-8C47-7D80585A4897}" type="slidenum">
              <a:rPr lang="en-US"/>
              <a:pPr/>
              <a:t>54</a:t>
            </a:fld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Solution:	</a:t>
            </a:r>
            <a:r>
              <a:rPr lang="en-US" b="1" i="1" dirty="0" smtClean="0">
                <a:latin typeface="Century Schoolbook" pitchFamily="18" charset="0"/>
              </a:rPr>
              <a:t>k = 1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smtClean="0"/>
              <a:t>Before</a:t>
            </a:r>
            <a:r>
              <a:rPr lang="en-US" smtClean="0"/>
              <a:t> measurement </a:t>
            </a:r>
            <a:r>
              <a:rPr lang="en-US" i="1" smtClean="0">
                <a:latin typeface="Century Schoolbook" pitchFamily="18" charset="0"/>
              </a:rPr>
              <a:t>y(1):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781322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5613" y="2057400"/>
            <a:ext cx="10207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1323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52600" y="2057400"/>
            <a:ext cx="33051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752391" y="3429000"/>
            <a:ext cx="4978817" cy="428470"/>
          </a:xfrm>
          <a:prstGeom prst="rect">
            <a:avLst/>
          </a:prstGeom>
          <a:noFill/>
          <a:ln/>
          <a:effectLst/>
        </p:spPr>
      </p:pic>
      <p:pic>
        <p:nvPicPr>
          <p:cNvPr id="781327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28800" y="5867400"/>
            <a:ext cx="20605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828800" y="4724400"/>
            <a:ext cx="3755987" cy="42862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25A365-5893-42D1-838F-BB36F68F4935}" type="slidenum">
              <a:rPr lang="en-US"/>
              <a:pPr/>
              <a:t>55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Solution:	</a:t>
            </a:r>
            <a:r>
              <a:rPr lang="en-US" b="1" i="1" dirty="0" smtClean="0">
                <a:latin typeface="Century Schoolbook" pitchFamily="18" charset="0"/>
              </a:rPr>
              <a:t>k = 1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001000" cy="99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Before</a:t>
            </a:r>
            <a:r>
              <a:rPr lang="en-US" smtClean="0"/>
              <a:t> measurement </a:t>
            </a:r>
            <a:r>
              <a:rPr lang="en-US" i="1" smtClean="0">
                <a:latin typeface="Century Schoolbook" pitchFamily="18" charset="0"/>
              </a:rPr>
              <a:t>y(1):</a:t>
            </a:r>
          </a:p>
          <a:p>
            <a:pPr eaLnBrk="1" hangingPunct="1">
              <a:buFontTx/>
              <a:buNone/>
            </a:pPr>
            <a:endParaRPr lang="en-US" i="1" smtClean="0">
              <a:latin typeface="Century Schoolbook" pitchFamily="18" charset="0"/>
            </a:endParaRPr>
          </a:p>
          <a:p>
            <a:pPr eaLnBrk="1" hangingPunct="1"/>
            <a:endParaRPr lang="en-US" i="1" smtClean="0">
              <a:latin typeface="Century Schoolbook" pitchFamily="18" charset="0"/>
            </a:endParaRP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73729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48400" y="2819400"/>
            <a:ext cx="10207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292" name="Rectangle 12"/>
          <p:cNvSpPr>
            <a:spLocks noChangeArrowheads="1"/>
          </p:cNvSpPr>
          <p:nvPr/>
        </p:nvSpPr>
        <p:spPr bwMode="auto">
          <a:xfrm>
            <a:off x="762000" y="2763838"/>
            <a:ext cx="4997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i="0">
                <a:latin typeface="Helvetica" pitchFamily="34" charset="0"/>
              </a:rPr>
              <a:t>A-priori output estimation error</a:t>
            </a:r>
          </a:p>
        </p:txBody>
      </p:sp>
      <p:pic>
        <p:nvPicPr>
          <p:cNvPr id="47111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9200" y="1905000"/>
            <a:ext cx="29956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296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0" y="3962400"/>
            <a:ext cx="452913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914400" y="5257800"/>
            <a:ext cx="4614329" cy="3810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9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20FB01-64A8-432C-B838-55C1DFC36F95}" type="slidenum">
              <a:rPr lang="en-US"/>
              <a:pPr/>
              <a:t>56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Solution:	</a:t>
            </a:r>
            <a:r>
              <a:rPr lang="en-US" b="1" i="1" dirty="0" smtClean="0">
                <a:latin typeface="Century Schoolbook" pitchFamily="18" charset="0"/>
              </a:rPr>
              <a:t>k = 1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Review of the results so far: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i="1" smtClean="0">
              <a:latin typeface="Century Schoolbook" pitchFamily="18" charset="0"/>
            </a:endParaRPr>
          </a:p>
          <a:p>
            <a:pPr eaLnBrk="1" hangingPunct="1"/>
            <a:endParaRPr lang="en-US" smtClean="0"/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66800" y="6096000"/>
            <a:ext cx="1225406" cy="302267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143000" y="5105400"/>
            <a:ext cx="1172237" cy="300274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838374" y="2971800"/>
            <a:ext cx="4327175" cy="357290"/>
          </a:xfrm>
          <a:prstGeom prst="rect">
            <a:avLst/>
          </a:prstGeom>
          <a:noFill/>
          <a:ln/>
          <a:effectLst/>
        </p:spPr>
      </p:pic>
      <p:pic>
        <p:nvPicPr>
          <p:cNvPr id="11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38200" y="3886200"/>
            <a:ext cx="5715000" cy="41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ight Brace 15"/>
          <p:cNvSpPr/>
          <p:nvPr/>
        </p:nvSpPr>
        <p:spPr bwMode="auto">
          <a:xfrm>
            <a:off x="6400800" y="1524000"/>
            <a:ext cx="914400" cy="32766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91400" y="2971800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a-priori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 bwMode="auto">
          <a:xfrm>
            <a:off x="2590800" y="5029200"/>
            <a:ext cx="533400" cy="16002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52800" y="5638800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a-posteriori</a:t>
            </a:r>
            <a:endParaRPr lang="en-US" dirty="0"/>
          </a:p>
        </p:txBody>
      </p:sp>
      <p:pic>
        <p:nvPicPr>
          <p:cNvPr id="15" name="Picture 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2000" y="1981200"/>
            <a:ext cx="4914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0D36BA-3246-4289-8F4A-AFCF067E278B}" type="slidenum">
              <a:rPr lang="en-US"/>
              <a:pPr/>
              <a:t>57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Solution:	</a:t>
            </a:r>
            <a:r>
              <a:rPr lang="en-US" b="1" i="1" dirty="0" smtClean="0">
                <a:latin typeface="Century Schoolbook" pitchFamily="18" charset="0"/>
              </a:rPr>
              <a:t>k = 1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dirty="0" smtClean="0"/>
              <a:t>After</a:t>
            </a:r>
            <a:r>
              <a:rPr lang="en-US" dirty="0" smtClean="0"/>
              <a:t> measurement </a:t>
            </a:r>
            <a:r>
              <a:rPr lang="en-US" i="1" dirty="0" smtClean="0">
                <a:latin typeface="Century Schoolbook" pitchFamily="18" charset="0"/>
              </a:rPr>
              <a:t>y(1):</a:t>
            </a:r>
          </a:p>
          <a:p>
            <a:pPr eaLnBrk="1" hangingPunct="1">
              <a:lnSpc>
                <a:spcPct val="80000"/>
              </a:lnSpc>
            </a:pPr>
            <a:endParaRPr lang="en-US" i="1" dirty="0" smtClean="0">
              <a:latin typeface="Century Schoolbook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Calculate a-posteriori state estimate using the conditional estimation formula for Gaussians:</a:t>
            </a:r>
            <a:endParaRPr lang="en-US" i="1" dirty="0" smtClean="0">
              <a:latin typeface="Century Schoolbook" pitchFamily="18" charset="0"/>
            </a:endParaRP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380994" y="3352800"/>
            <a:ext cx="5752010" cy="632721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437414" y="4343400"/>
            <a:ext cx="7199486" cy="652274"/>
          </a:xfrm>
          <a:prstGeom prst="rect">
            <a:avLst/>
          </a:prstGeom>
          <a:noFill/>
          <a:ln/>
          <a:effectLst/>
        </p:spPr>
      </p:pic>
      <p:sp>
        <p:nvSpPr>
          <p:cNvPr id="15" name="TextBox 14"/>
          <p:cNvSpPr txBox="1"/>
          <p:nvPr/>
        </p:nvSpPr>
        <p:spPr>
          <a:xfrm>
            <a:off x="609600" y="5715000"/>
            <a:ext cx="828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(We exploited that                                                                 )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352612" y="5769052"/>
            <a:ext cx="5181975" cy="40317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25A365-5893-42D1-838F-BB36F68F4935}" type="slidenum">
              <a:rPr lang="en-US"/>
              <a:pPr/>
              <a:t>58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Solution:	</a:t>
            </a:r>
            <a:r>
              <a:rPr lang="en-US" b="1" i="1" dirty="0" smtClean="0">
                <a:latin typeface="Century Schoolbook" pitchFamily="18" charset="0"/>
              </a:rPr>
              <a:t>k = 1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001000" cy="99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Before</a:t>
            </a:r>
            <a:r>
              <a:rPr lang="en-US" smtClean="0"/>
              <a:t> measurement </a:t>
            </a:r>
            <a:r>
              <a:rPr lang="en-US" i="1" smtClean="0">
                <a:latin typeface="Century Schoolbook" pitchFamily="18" charset="0"/>
              </a:rPr>
              <a:t>y(1):</a:t>
            </a:r>
          </a:p>
          <a:p>
            <a:pPr eaLnBrk="1" hangingPunct="1">
              <a:buFontTx/>
              <a:buNone/>
            </a:pPr>
            <a:endParaRPr lang="en-US" i="1" smtClean="0">
              <a:latin typeface="Century Schoolbook" pitchFamily="18" charset="0"/>
            </a:endParaRPr>
          </a:p>
          <a:p>
            <a:pPr eaLnBrk="1" hangingPunct="1"/>
            <a:endParaRPr lang="en-US" i="1" smtClean="0">
              <a:latin typeface="Century Schoolbook" pitchFamily="18" charset="0"/>
            </a:endParaRP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73729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48400" y="2819400"/>
            <a:ext cx="10207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292" name="Rectangle 12"/>
          <p:cNvSpPr>
            <a:spLocks noChangeArrowheads="1"/>
          </p:cNvSpPr>
          <p:nvPr/>
        </p:nvSpPr>
        <p:spPr bwMode="auto">
          <a:xfrm>
            <a:off x="762000" y="2763838"/>
            <a:ext cx="4997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i="0">
                <a:latin typeface="Helvetica" pitchFamily="34" charset="0"/>
              </a:rPr>
              <a:t>A-priori output estimation error</a:t>
            </a:r>
          </a:p>
        </p:txBody>
      </p:sp>
      <p:pic>
        <p:nvPicPr>
          <p:cNvPr id="47111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19200" y="1905000"/>
            <a:ext cx="29956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296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4400" y="3962400"/>
            <a:ext cx="452913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298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86000" y="6096000"/>
            <a:ext cx="36115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299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286000" y="5105400"/>
            <a:ext cx="53657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9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D0D695-357B-4B35-A09D-08F0B81B0106}" type="slidenum">
              <a:rPr lang="en-US"/>
              <a:pPr/>
              <a:t>59</a:t>
            </a:fld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Solution:	</a:t>
            </a:r>
            <a:r>
              <a:rPr lang="en-US" b="1" i="1" dirty="0" smtClean="0">
                <a:latin typeface="Century Schoolbook" pitchFamily="18" charset="0"/>
              </a:rPr>
              <a:t>k = 1</a:t>
            </a: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/>
              <a:t>IMPORTANT: Property  1 of least squares estimation:</a:t>
            </a:r>
          </a:p>
          <a:p>
            <a:pPr eaLnBrk="1" hangingPunct="1">
              <a:lnSpc>
                <a:spcPct val="60000"/>
              </a:lnSpc>
            </a:pPr>
            <a:endParaRPr lang="en-US" b="1" dirty="0" smtClean="0"/>
          </a:p>
          <a:p>
            <a:pPr eaLnBrk="1" hangingPunct="1">
              <a:lnSpc>
                <a:spcPct val="60000"/>
              </a:lnSpc>
            </a:pPr>
            <a:endParaRPr lang="en-US" b="1" dirty="0" smtClean="0"/>
          </a:p>
          <a:p>
            <a:pPr eaLnBrk="1" hangingPunct="1">
              <a:lnSpc>
                <a:spcPct val="80000"/>
              </a:lnSpc>
            </a:pPr>
            <a:endParaRPr lang="en-US" b="1" dirty="0" smtClean="0"/>
          </a:p>
          <a:p>
            <a:pPr eaLnBrk="1" hangingPunct="1"/>
            <a:r>
              <a:rPr lang="en-US" b="1" dirty="0" smtClean="0"/>
              <a:t>The a-priori output estimation error 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is uncorrelated with  </a:t>
            </a:r>
            <a:endParaRPr lang="en-US" b="1" i="1" dirty="0" smtClean="0">
              <a:latin typeface="Century Schoolbook" pitchFamily="18" charset="0"/>
            </a:endParaRPr>
          </a:p>
          <a:p>
            <a:pPr eaLnBrk="1" hangingPunct="1"/>
            <a:endParaRPr lang="en-US" b="1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74855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15200" y="3021013"/>
            <a:ext cx="1020763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8552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43400" y="3581400"/>
            <a:ext cx="83661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8557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057400" y="5257800"/>
            <a:ext cx="50292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8561" name="Rectangle 17"/>
          <p:cNvSpPr>
            <a:spLocks noChangeArrowheads="1"/>
          </p:cNvSpPr>
          <p:nvPr/>
        </p:nvSpPr>
        <p:spPr bwMode="auto">
          <a:xfrm>
            <a:off x="1600200" y="4648200"/>
            <a:ext cx="6019800" cy="1828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503613" y="1981200"/>
            <a:ext cx="10207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800600" y="1981200"/>
            <a:ext cx="33051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9DD40B-4AD5-491E-90BF-02085A0C1437}" type="slidenum">
              <a:rPr lang="en-US"/>
              <a:pPr/>
              <a:t>6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Deterministic - state feedback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ME 232 Approach: State Variable Feedback</a:t>
            </a:r>
          </a:p>
        </p:txBody>
      </p:sp>
      <p:pic>
        <p:nvPicPr>
          <p:cNvPr id="6149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330450"/>
            <a:ext cx="8077200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4706" name="Rectangle 18"/>
          <p:cNvSpPr>
            <a:spLocks noChangeArrowheads="1"/>
          </p:cNvSpPr>
          <p:nvPr/>
        </p:nvSpPr>
        <p:spPr bwMode="auto">
          <a:xfrm>
            <a:off x="628650" y="5486400"/>
            <a:ext cx="7886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0" i="0">
                <a:latin typeface="Helvetica" pitchFamily="34" charset="0"/>
              </a:rPr>
              <a:t>What happens if the state is not directly measurable – only the output </a:t>
            </a:r>
            <a:r>
              <a:rPr lang="en-US" sz="3200"/>
              <a:t>y(k)</a:t>
            </a:r>
            <a:r>
              <a:rPr lang="en-US" sz="2800" b="0" i="0">
                <a:latin typeface="Helvetica" pitchFamily="34" charset="0"/>
              </a:rPr>
              <a:t> 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70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304CA6-0DED-4D83-B0C7-863A7E7B3A9A}" type="slidenum">
              <a:rPr lang="en-US"/>
              <a:pPr/>
              <a:t>60</a:t>
            </a:fld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lnSpc>
                <a:spcPct val="5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Calculate </a:t>
            </a:r>
            <a:endParaRPr lang="en-US" i="1" smtClean="0">
              <a:latin typeface="Century Schoolbook" pitchFamily="18" charset="0"/>
            </a:endParaRP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53252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124200" y="1219200"/>
            <a:ext cx="20399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3" name="Picture 8" descr="txp_fig"/>
          <p:cNvPicPr>
            <a:picLocks noGrp="1" noChangeAspect="1" noChangeArrowheads="1"/>
          </p:cNvPicPr>
          <p:nvPr>
            <p:ph type="title"/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>
          <a:xfrm>
            <a:off x="1143000" y="304800"/>
            <a:ext cx="6863773" cy="552450"/>
          </a:xfrm>
          <a:noFill/>
        </p:spPr>
      </p:pic>
      <p:pic>
        <p:nvPicPr>
          <p:cNvPr id="739340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200" y="2133600"/>
            <a:ext cx="626110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9341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95600" y="2895600"/>
            <a:ext cx="60769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9342" name="Picture 1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971800" y="4495800"/>
            <a:ext cx="452755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9343" name="Picture 1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971800" y="6096000"/>
            <a:ext cx="24669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9344" name="AutoShape 16"/>
          <p:cNvSpPr>
            <a:spLocks/>
          </p:cNvSpPr>
          <p:nvPr/>
        </p:nvSpPr>
        <p:spPr bwMode="auto">
          <a:xfrm rot="5400000">
            <a:off x="5067300" y="3695700"/>
            <a:ext cx="381000" cy="3048000"/>
          </a:xfrm>
          <a:prstGeom prst="rightBrace">
            <a:avLst>
              <a:gd name="adj1" fmla="val 6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39345" name="Picture 17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334000" y="5410200"/>
            <a:ext cx="763588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6096000" y="3657600"/>
            <a:ext cx="2674138" cy="35592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4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32908B-717A-4833-9C32-59D54D0E7D38}" type="slidenum">
              <a:rPr lang="en-US"/>
              <a:pPr/>
              <a:t>61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Solution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924800" cy="5486400"/>
          </a:xfrm>
        </p:spPr>
        <p:txBody>
          <a:bodyPr/>
          <a:lstStyle/>
          <a:p>
            <a:pPr eaLnBrk="1" hangingPunct="1">
              <a:lnSpc>
                <a:spcPct val="5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Calculate </a:t>
            </a:r>
            <a:endParaRPr lang="en-US" i="1" smtClean="0">
              <a:latin typeface="Century Schoolbook" pitchFamily="18" charset="0"/>
            </a:endParaRP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54277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048000" y="990600"/>
            <a:ext cx="20193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0368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9600" y="1981200"/>
            <a:ext cx="54959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0369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81200" y="2992438"/>
            <a:ext cx="675957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0370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057400" y="4572000"/>
            <a:ext cx="6808788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0371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981200" y="6172200"/>
            <a:ext cx="364013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6019939" y="3733800"/>
            <a:ext cx="2674138" cy="355926"/>
          </a:xfrm>
          <a:prstGeom prst="rect">
            <a:avLst/>
          </a:prstGeom>
          <a:noFill/>
          <a:ln/>
          <a:effectLst/>
        </p:spPr>
      </p:pic>
      <p:sp>
        <p:nvSpPr>
          <p:cNvPr id="740373" name="AutoShape 21"/>
          <p:cNvSpPr>
            <a:spLocks/>
          </p:cNvSpPr>
          <p:nvPr/>
        </p:nvSpPr>
        <p:spPr bwMode="auto">
          <a:xfrm rot="5400000">
            <a:off x="4038600" y="3886200"/>
            <a:ext cx="381000" cy="2667000"/>
          </a:xfrm>
          <a:prstGeom prst="righ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40374" name="Picture 22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343400" y="5410200"/>
            <a:ext cx="763588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0375" name="AutoShape 23"/>
          <p:cNvSpPr>
            <a:spLocks/>
          </p:cNvSpPr>
          <p:nvPr/>
        </p:nvSpPr>
        <p:spPr bwMode="auto">
          <a:xfrm rot="5400000">
            <a:off x="7581900" y="4076700"/>
            <a:ext cx="381000" cy="2286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40377" name="Picture 25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954963" y="5413375"/>
            <a:ext cx="703262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1143160" y="304800"/>
            <a:ext cx="6863453" cy="55245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73" grpId="0" animBg="1"/>
      <p:bldP spid="74037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163FFF-F778-4BF2-B280-01E189F3510C}" type="slidenum">
              <a:rPr lang="en-US"/>
              <a:pPr/>
              <a:t>62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Solution:	</a:t>
            </a:r>
            <a:r>
              <a:rPr lang="en-US" b="1" i="1" dirty="0" smtClean="0">
                <a:latin typeface="Century Schoolbook" pitchFamily="18" charset="0"/>
              </a:rPr>
              <a:t>k = 1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lnSpc>
                <a:spcPct val="50000"/>
              </a:lnSpc>
              <a:buFontTx/>
              <a:buNone/>
            </a:pPr>
            <a:endParaRPr lang="en-US" i="1" smtClean="0">
              <a:latin typeface="Century Schoolbook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b="1" smtClean="0"/>
              <a:t>a-posteriori state</a:t>
            </a:r>
            <a:r>
              <a:rPr lang="en-US" smtClean="0"/>
              <a:t> estimate:</a:t>
            </a:r>
            <a:endParaRPr lang="en-US" i="1" smtClean="0">
              <a:latin typeface="Century Schoolbook" pitchFamily="18" charset="0"/>
            </a:endParaRP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741381" name="Rectangle 5"/>
          <p:cNvSpPr>
            <a:spLocks noChangeArrowheads="1"/>
          </p:cNvSpPr>
          <p:nvPr/>
        </p:nvSpPr>
        <p:spPr bwMode="auto">
          <a:xfrm>
            <a:off x="190500" y="4419600"/>
            <a:ext cx="8763000" cy="1905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41384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9275" y="2286000"/>
            <a:ext cx="80454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1385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6888" y="4721225"/>
            <a:ext cx="8101012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1386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0538" y="5715000"/>
            <a:ext cx="432752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1389" name="AutoShape 13"/>
          <p:cNvSpPr>
            <a:spLocks/>
          </p:cNvSpPr>
          <p:nvPr/>
        </p:nvSpPr>
        <p:spPr bwMode="auto">
          <a:xfrm rot="5400000">
            <a:off x="4648200" y="2209800"/>
            <a:ext cx="381000" cy="1752600"/>
          </a:xfrm>
          <a:prstGeom prst="rightBrace">
            <a:avLst>
              <a:gd name="adj1" fmla="val 3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1390" name="AutoShape 14"/>
          <p:cNvSpPr>
            <a:spLocks/>
          </p:cNvSpPr>
          <p:nvPr/>
        </p:nvSpPr>
        <p:spPr bwMode="auto">
          <a:xfrm rot="5400000">
            <a:off x="6515100" y="2171700"/>
            <a:ext cx="381000" cy="1828800"/>
          </a:xfrm>
          <a:prstGeom prst="rightBrace">
            <a:avLst>
              <a:gd name="adj1" fmla="val 4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41393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79850" y="3327400"/>
            <a:ext cx="12398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1394" name="Picture 1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30863" y="3324225"/>
            <a:ext cx="316706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81" grpId="0" animBg="1"/>
      <p:bldP spid="741389" grpId="0" animBg="1"/>
      <p:bldP spid="74139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20FB01-64A8-432C-B838-55C1DFC36F95}" type="slidenum">
              <a:rPr lang="en-US"/>
              <a:pPr/>
              <a:t>63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Solution:	</a:t>
            </a:r>
            <a:r>
              <a:rPr lang="en-US" b="1" i="1" dirty="0" smtClean="0">
                <a:latin typeface="Century Schoolbook" pitchFamily="18" charset="0"/>
              </a:rPr>
              <a:t>k = 1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Review of the results so far: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i="1" smtClean="0">
              <a:latin typeface="Century Schoolbook" pitchFamily="18" charset="0"/>
            </a:endParaRPr>
          </a:p>
          <a:p>
            <a:pPr eaLnBrk="1" hangingPunct="1"/>
            <a:endParaRPr lang="en-US" smtClean="0"/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33400" y="5638800"/>
            <a:ext cx="1225406" cy="302267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33542" y="4419600"/>
            <a:ext cx="8100443" cy="541052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838374" y="2590800"/>
            <a:ext cx="4327175" cy="357290"/>
          </a:xfrm>
          <a:prstGeom prst="rect">
            <a:avLst/>
          </a:prstGeom>
          <a:noFill/>
          <a:ln/>
          <a:effectLst/>
        </p:spPr>
      </p:pic>
      <p:pic>
        <p:nvPicPr>
          <p:cNvPr id="10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38200" y="1676400"/>
            <a:ext cx="52197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38200" y="3505200"/>
            <a:ext cx="5715000" cy="41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C880DE-3AAF-4800-9E98-DEEB9062D3CC}" type="slidenum">
              <a:rPr lang="en-US"/>
              <a:pPr/>
              <a:t>64</a:t>
            </a:fld>
            <a:endParaRPr 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Solution:	</a:t>
            </a:r>
            <a:r>
              <a:rPr lang="en-US" b="1" i="1" dirty="0" smtClean="0">
                <a:latin typeface="Century Schoolbook" pitchFamily="18" charset="0"/>
              </a:rPr>
              <a:t>k = 1</a:t>
            </a:r>
          </a:p>
        </p:txBody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lnSpc>
                <a:spcPct val="50000"/>
              </a:lnSpc>
              <a:buFontTx/>
              <a:buNone/>
            </a:pPr>
            <a:endParaRPr lang="en-US" i="1" smtClean="0">
              <a:latin typeface="Century Schoolbook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b="1" smtClean="0"/>
              <a:t>A-posteriori state</a:t>
            </a:r>
            <a:r>
              <a:rPr lang="en-US" smtClean="0"/>
              <a:t> estimation error:</a:t>
            </a:r>
          </a:p>
          <a:p>
            <a:pPr eaLnBrk="1" hangingPunct="1">
              <a:lnSpc>
                <a:spcPct val="80000"/>
              </a:lnSpc>
            </a:pPr>
            <a:endParaRPr lang="en-US" smtClean="0"/>
          </a:p>
          <a:p>
            <a:pPr eaLnBrk="1" hangingPunct="1">
              <a:lnSpc>
                <a:spcPct val="80000"/>
              </a:lnSpc>
            </a:pPr>
            <a:endParaRPr lang="en-US" smtClean="0"/>
          </a:p>
          <a:p>
            <a:pPr eaLnBrk="1" hangingPunct="1">
              <a:lnSpc>
                <a:spcPct val="80000"/>
              </a:lnSpc>
            </a:pPr>
            <a:endParaRPr lang="en-US" smtClean="0"/>
          </a:p>
          <a:p>
            <a:pPr eaLnBrk="1" hangingPunct="1">
              <a:lnSpc>
                <a:spcPct val="160000"/>
              </a:lnSpc>
            </a:pPr>
            <a:endParaRPr lang="en-US" i="1" smtClean="0">
              <a:latin typeface="Century Schoolbook" pitchFamily="18" charset="0"/>
            </a:endParaRPr>
          </a:p>
          <a:p>
            <a:pPr eaLnBrk="1" hangingPunct="1"/>
            <a:r>
              <a:rPr lang="en-US" b="1" smtClean="0"/>
              <a:t>A-posteriori state</a:t>
            </a:r>
            <a:r>
              <a:rPr lang="en-US" smtClean="0"/>
              <a:t> estimation error covariance: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75367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2362200"/>
            <a:ext cx="4800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367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5025" y="5334000"/>
            <a:ext cx="747236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21E5D9-08DD-4604-845F-9EC7374C478E}" type="slidenum">
              <a:rPr lang="en-US"/>
              <a:pPr/>
              <a:t>65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Solution:	</a:t>
            </a:r>
            <a:r>
              <a:rPr lang="en-US" b="1" i="1" dirty="0" smtClean="0">
                <a:latin typeface="Century Schoolbook" pitchFamily="18" charset="0"/>
              </a:rPr>
              <a:t>k = 1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lnSpc>
                <a:spcPct val="0"/>
              </a:lnSpc>
              <a:buFontTx/>
              <a:buNone/>
            </a:pPr>
            <a:endParaRPr lang="en-US" i="1" smtClean="0">
              <a:latin typeface="Century Schoolbook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b="1" smtClean="0"/>
              <a:t>a-posteriori state</a:t>
            </a:r>
            <a:r>
              <a:rPr lang="en-US" smtClean="0"/>
              <a:t> estimation covariance:</a:t>
            </a:r>
            <a:endParaRPr lang="en-US" i="1" smtClean="0">
              <a:latin typeface="Century Schoolbook" pitchFamily="18" charset="0"/>
            </a:endParaRPr>
          </a:p>
          <a:p>
            <a:pPr eaLnBrk="1" hangingPunct="1"/>
            <a:endParaRPr lang="en-US" smtClean="0"/>
          </a:p>
          <a:p>
            <a:pPr eaLnBrk="1" hangingPunct="1">
              <a:lnSpc>
                <a:spcPct val="130000"/>
              </a:lnSpc>
            </a:pPr>
            <a:endParaRPr lang="en-US" smtClean="0"/>
          </a:p>
          <a:p>
            <a:pPr eaLnBrk="1" hangingPunct="1"/>
            <a:r>
              <a:rPr lang="en-US" smtClean="0"/>
              <a:t>Use least squares result:</a:t>
            </a:r>
          </a:p>
        </p:txBody>
      </p:sp>
      <p:sp>
        <p:nvSpPr>
          <p:cNvPr id="784391" name="Rectangle 7"/>
          <p:cNvSpPr>
            <a:spLocks noChangeArrowheads="1"/>
          </p:cNvSpPr>
          <p:nvPr/>
        </p:nvSpPr>
        <p:spPr bwMode="auto">
          <a:xfrm>
            <a:off x="228600" y="5257800"/>
            <a:ext cx="86868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4392" name="AutoShape 8"/>
          <p:cNvSpPr>
            <a:spLocks/>
          </p:cNvSpPr>
          <p:nvPr/>
        </p:nvSpPr>
        <p:spPr bwMode="auto">
          <a:xfrm rot="5400000">
            <a:off x="4910138" y="3352800"/>
            <a:ext cx="381000" cy="1600200"/>
          </a:xfrm>
          <a:prstGeom prst="rightBrace">
            <a:avLst>
              <a:gd name="adj1" fmla="val 3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4393" name="AutoShape 9"/>
          <p:cNvSpPr>
            <a:spLocks/>
          </p:cNvSpPr>
          <p:nvPr/>
        </p:nvSpPr>
        <p:spPr bwMode="auto">
          <a:xfrm rot="5400000">
            <a:off x="6493669" y="3521869"/>
            <a:ext cx="381000" cy="1262062"/>
          </a:xfrm>
          <a:prstGeom prst="rightBrace">
            <a:avLst>
              <a:gd name="adj1" fmla="val 2760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4396" name="AutoShape 12"/>
          <p:cNvSpPr>
            <a:spLocks/>
          </p:cNvSpPr>
          <p:nvPr/>
        </p:nvSpPr>
        <p:spPr bwMode="auto">
          <a:xfrm rot="5400000">
            <a:off x="2895600" y="3276600"/>
            <a:ext cx="381000" cy="1600200"/>
          </a:xfrm>
          <a:prstGeom prst="rightBrace">
            <a:avLst>
              <a:gd name="adj1" fmla="val 3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84398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85938" y="1744663"/>
            <a:ext cx="556736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4400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667000" y="4422775"/>
            <a:ext cx="7620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4401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217988" y="4394200"/>
            <a:ext cx="12398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4402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969000" y="4391025"/>
            <a:ext cx="316706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4403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74650" y="5557838"/>
            <a:ext cx="8396288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4404" name="Picture 2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66700" y="3429000"/>
            <a:ext cx="86106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4405" name="AutoShape 21"/>
          <p:cNvSpPr>
            <a:spLocks/>
          </p:cNvSpPr>
          <p:nvPr/>
        </p:nvSpPr>
        <p:spPr bwMode="auto">
          <a:xfrm rot="5400000">
            <a:off x="838200" y="3349625"/>
            <a:ext cx="381000" cy="1600200"/>
          </a:xfrm>
          <a:prstGeom prst="rightBrace">
            <a:avLst>
              <a:gd name="adj1" fmla="val 3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84407" name="Picture 23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54050" y="4498975"/>
            <a:ext cx="6731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91" grpId="0" animBg="1"/>
      <p:bldP spid="784392" grpId="0" animBg="1"/>
      <p:bldP spid="784393" grpId="0" animBg="1"/>
      <p:bldP spid="784396" grpId="0" animBg="1"/>
      <p:bldP spid="78440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3EF0C-E761-4391-91FF-C8BAA1E88872}" type="slidenum">
              <a:rPr lang="en-US"/>
              <a:pPr/>
              <a:t>66</a:t>
            </a:fld>
            <a:endParaRPr 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Solution:	</a:t>
            </a:r>
            <a:r>
              <a:rPr lang="en-US" b="1" i="1" dirty="0" smtClean="0">
                <a:latin typeface="Century Schoolbook" pitchFamily="18" charset="0"/>
              </a:rPr>
              <a:t>k = 1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Review: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i="1" smtClean="0">
              <a:latin typeface="Century Schoolbook" pitchFamily="18" charset="0"/>
            </a:endParaRPr>
          </a:p>
          <a:p>
            <a:pPr eaLnBrk="1" hangingPunct="1"/>
            <a:endParaRPr lang="en-US" smtClean="0"/>
          </a:p>
        </p:txBody>
      </p:sp>
      <p:pic>
        <p:nvPicPr>
          <p:cNvPr id="744457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1828800"/>
            <a:ext cx="4914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4458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0600" y="2438400"/>
            <a:ext cx="432752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4459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8200" y="3124200"/>
            <a:ext cx="6515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4460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3400" y="5029200"/>
            <a:ext cx="8396288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4461" name="Picture 1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33400" y="4114800"/>
            <a:ext cx="8101013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4462" name="Rectangle 14"/>
          <p:cNvSpPr>
            <a:spLocks noChangeArrowheads="1"/>
          </p:cNvSpPr>
          <p:nvPr/>
        </p:nvSpPr>
        <p:spPr bwMode="auto">
          <a:xfrm>
            <a:off x="685800" y="5867400"/>
            <a:ext cx="777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0">
                <a:latin typeface="Helvetica" pitchFamily="34" charset="0"/>
              </a:rPr>
              <a:t>Equations are entirely recursive!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44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EAD1C9-8CF6-4241-BF22-4AA9949BEBF5}" type="slidenum">
              <a:rPr lang="en-US"/>
              <a:pPr/>
              <a:t>67</a:t>
            </a:fld>
            <a:endParaRPr lang="en-US"/>
          </a:p>
        </p:txBody>
      </p:sp>
      <p:sp>
        <p:nvSpPr>
          <p:cNvPr id="751633" name="Rectangle 17"/>
          <p:cNvSpPr>
            <a:spLocks noChangeArrowheads="1"/>
          </p:cNvSpPr>
          <p:nvPr/>
        </p:nvSpPr>
        <p:spPr bwMode="auto">
          <a:xfrm>
            <a:off x="304800" y="914400"/>
            <a:ext cx="8534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AutoNum type="arabicParenR"/>
            </a:pPr>
            <a:r>
              <a:rPr lang="en-US" sz="2800" b="0" i="0">
                <a:latin typeface="Arial" charset="0"/>
              </a:rPr>
              <a:t>Compute a-priori output estimation error residual:</a:t>
            </a:r>
          </a:p>
          <a:p>
            <a:pPr marL="533400" indent="-533400">
              <a:spcBef>
                <a:spcPct val="20000"/>
              </a:spcBef>
              <a:buFontTx/>
              <a:buAutoNum type="arabicParenR"/>
            </a:pPr>
            <a:endParaRPr lang="en-US" sz="2800" b="0" i="0">
              <a:latin typeface="Arial" charset="0"/>
            </a:endParaRPr>
          </a:p>
          <a:p>
            <a:pPr marL="533400" indent="-533400">
              <a:lnSpc>
                <a:spcPct val="140000"/>
              </a:lnSpc>
              <a:spcBef>
                <a:spcPct val="20000"/>
              </a:spcBef>
              <a:buFontTx/>
              <a:buAutoNum type="arabicParenR"/>
            </a:pPr>
            <a:endParaRPr lang="en-US" sz="2800" b="0" i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FontTx/>
              <a:buAutoNum type="arabicParenR"/>
            </a:pPr>
            <a:r>
              <a:rPr lang="en-US" sz="2800" b="0" i="0">
                <a:latin typeface="Arial" charset="0"/>
              </a:rPr>
              <a:t>Compute a-posteriori state estimate:</a:t>
            </a:r>
          </a:p>
          <a:p>
            <a:pPr marL="533400" indent="-533400">
              <a:spcBef>
                <a:spcPct val="20000"/>
              </a:spcBef>
              <a:buFontTx/>
              <a:buAutoNum type="arabicParenR"/>
            </a:pPr>
            <a:endParaRPr lang="en-US" sz="2800" b="0" i="0">
              <a:latin typeface="Arial" charset="0"/>
            </a:endParaRPr>
          </a:p>
          <a:p>
            <a:pPr marL="533400" indent="-533400">
              <a:lnSpc>
                <a:spcPct val="140000"/>
              </a:lnSpc>
              <a:spcBef>
                <a:spcPct val="20000"/>
              </a:spcBef>
              <a:buFontTx/>
              <a:buAutoNum type="arabicParenR"/>
            </a:pPr>
            <a:endParaRPr lang="en-US" sz="2800" b="0" i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FontTx/>
              <a:buAutoNum type="arabicParenR"/>
            </a:pPr>
            <a:endParaRPr lang="en-US" sz="2800" b="0" i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FontTx/>
              <a:buAutoNum type="arabicParenR"/>
            </a:pPr>
            <a:r>
              <a:rPr lang="en-US" sz="2800" b="0" i="0">
                <a:latin typeface="Arial" charset="0"/>
              </a:rPr>
              <a:t>Update a-priori state estimate:</a:t>
            </a:r>
          </a:p>
          <a:p>
            <a:pPr marL="533400" indent="-533400">
              <a:lnSpc>
                <a:spcPct val="50000"/>
              </a:lnSpc>
              <a:spcBef>
                <a:spcPct val="20000"/>
              </a:spcBef>
            </a:pPr>
            <a:endParaRPr lang="en-US" sz="2800" b="0" i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b="0" i="0">
              <a:latin typeface="Helvetica" pitchFamily="34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Solution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i="1" smtClean="0">
              <a:latin typeface="Century Schoolbook" pitchFamily="18" charset="0"/>
            </a:endParaRPr>
          </a:p>
          <a:p>
            <a:pPr eaLnBrk="1" hangingPunct="1"/>
            <a:endParaRPr lang="en-US" smtClean="0"/>
          </a:p>
        </p:txBody>
      </p:sp>
      <p:pic>
        <p:nvPicPr>
          <p:cNvPr id="751626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5943600"/>
            <a:ext cx="563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1628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1905000"/>
            <a:ext cx="42910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1634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3657600"/>
            <a:ext cx="8012113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18126D-6E37-463D-916F-A48B98B596E8}" type="slidenum">
              <a:rPr lang="en-US"/>
              <a:pPr/>
              <a:t>68</a:t>
            </a:fld>
            <a:endParaRPr lang="en-US"/>
          </a:p>
        </p:txBody>
      </p:sp>
      <p:sp>
        <p:nvSpPr>
          <p:cNvPr id="752653" name="Rectangle 13"/>
          <p:cNvSpPr>
            <a:spLocks noChangeArrowheads="1"/>
          </p:cNvSpPr>
          <p:nvPr/>
        </p:nvSpPr>
        <p:spPr bwMode="auto">
          <a:xfrm>
            <a:off x="457200" y="9144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b="0" i="0">
                <a:latin typeface="Arial" charset="0"/>
              </a:rPr>
              <a:t>4)	Compute a-posteriori state estimation error covariance: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b="0" i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b="0" i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b="0" i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b="0" i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sz="2800" b="0" i="0">
                <a:latin typeface="Arial" charset="0"/>
              </a:rPr>
              <a:t>5)	Update a-priori state estimation error covariance:</a:t>
            </a:r>
          </a:p>
          <a:p>
            <a:pPr marL="533400" indent="-533400">
              <a:spcBef>
                <a:spcPct val="20000"/>
              </a:spcBef>
            </a:pPr>
            <a:endParaRPr lang="en-US" sz="2800" b="0" i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b="0" i="0">
              <a:latin typeface="Helvetica" pitchFamily="34" charset="0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Kalman Filter Solution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i="1" smtClean="0">
              <a:latin typeface="Century Schoolbook" pitchFamily="18" charset="0"/>
            </a:endParaRPr>
          </a:p>
          <a:p>
            <a:pPr eaLnBrk="1" hangingPunct="1"/>
            <a:endParaRPr lang="en-US" smtClean="0"/>
          </a:p>
        </p:txBody>
      </p:sp>
      <p:pic>
        <p:nvPicPr>
          <p:cNvPr id="752651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5486400"/>
            <a:ext cx="7258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2654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2286000"/>
            <a:ext cx="8320088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76F3BC-0E64-4C48-A0E8-3B9893D6D789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pic>
        <p:nvPicPr>
          <p:cNvPr id="19" name="Picture 18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23572" y="1143000"/>
            <a:ext cx="2310443" cy="1134882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533724" y="2514600"/>
            <a:ext cx="7187934" cy="1558779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524000" y="4495800"/>
            <a:ext cx="4949491" cy="1092422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23311" y="5867400"/>
            <a:ext cx="471185" cy="20775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DE15C-A5D6-44C4-85A7-C0D08A0C58A6}" type="slidenum">
              <a:rPr lang="en-US"/>
              <a:pPr/>
              <a:t>7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Deterministic– state estimation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 232 Approach: State observer</a:t>
            </a:r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813" y="2133600"/>
            <a:ext cx="807878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1828800" y="3200400"/>
            <a:ext cx="6323013" cy="28956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EAA5-9B43-4A87-80E1-6BC65A094052}" type="slidenum">
              <a:rPr lang="en-US"/>
              <a:pPr/>
              <a:t>70</a:t>
            </a:fld>
            <a:endParaRPr lang="en-US"/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Kalman Filter Solution V-2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dirty="0" err="1">
                <a:latin typeface="Arial" charset="0"/>
              </a:rPr>
              <a:t>Kalman</a:t>
            </a:r>
            <a:r>
              <a:rPr lang="en-US" dirty="0">
                <a:latin typeface="Arial" charset="0"/>
              </a:rPr>
              <a:t> filter algorithm can be written in a different manner, which only involves the </a:t>
            </a:r>
            <a:r>
              <a:rPr lang="en-US" dirty="0" smtClean="0">
                <a:latin typeface="Arial" charset="0"/>
              </a:rPr>
              <a:t>   a-priori </a:t>
            </a:r>
            <a:r>
              <a:rPr lang="en-US" dirty="0">
                <a:latin typeface="Arial" charset="0"/>
              </a:rPr>
              <a:t>state estimate and the a-priori estimation error covariance.</a:t>
            </a:r>
          </a:p>
          <a:p>
            <a:pPr marL="533400" indent="-533400">
              <a:buFontTx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761872" name="Picture 1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7000" y="6096000"/>
            <a:ext cx="20415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1874" name="Picture 1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3733800"/>
            <a:ext cx="6064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1875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04888" y="4954588"/>
            <a:ext cx="6799262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3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pPr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pPr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pPr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pPr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endParaRPr lang="en-US"/>
          </a:p>
          <a:p>
            <a:pPr>
              <a:buFontTx/>
              <a:buNone/>
            </a:pPr>
            <a:endParaRPr lang="en-US" b="1"/>
          </a:p>
          <a:p>
            <a:pPr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D991-8D09-4821-B77A-0A3F32117998}" type="slidenum">
              <a:rPr lang="en-US"/>
              <a:pPr/>
              <a:t>71</a:t>
            </a:fld>
            <a:endParaRPr lang="en-US"/>
          </a:p>
        </p:txBody>
      </p:sp>
      <p:sp>
        <p:nvSpPr>
          <p:cNvPr id="823298" name="Rectangle 2"/>
          <p:cNvSpPr>
            <a:spLocks noChangeArrowheads="1"/>
          </p:cNvSpPr>
          <p:nvPr/>
        </p:nvSpPr>
        <p:spPr bwMode="auto">
          <a:xfrm>
            <a:off x="457200" y="9144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i="0" dirty="0">
                <a:latin typeface="Arial" charset="0"/>
              </a:rPr>
              <a:t>Plug 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sz="2800" i="0" dirty="0">
                <a:latin typeface="Arial" charset="0"/>
              </a:rPr>
              <a:t>Into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Arial" charset="0"/>
            </a:endParaRPr>
          </a:p>
          <a:p>
            <a:pPr marL="533400" indent="-533400">
              <a:lnSpc>
                <a:spcPct val="2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 Solution V-2</a:t>
            </a:r>
          </a:p>
        </p:txBody>
      </p:sp>
      <p:pic>
        <p:nvPicPr>
          <p:cNvPr id="823302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3200400"/>
            <a:ext cx="563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85955" y="4114800"/>
            <a:ext cx="8553104" cy="419483"/>
          </a:xfrm>
          <a:prstGeom prst="rect">
            <a:avLst/>
          </a:prstGeom>
          <a:noFill/>
          <a:ln/>
          <a:effectLst/>
        </p:spPr>
      </p:pic>
      <p:sp>
        <p:nvSpPr>
          <p:cNvPr id="823311" name="Rectangle 15"/>
          <p:cNvSpPr>
            <a:spLocks noChangeArrowheads="1"/>
          </p:cNvSpPr>
          <p:nvPr/>
        </p:nvSpPr>
        <p:spPr bwMode="auto">
          <a:xfrm>
            <a:off x="457200" y="4876800"/>
            <a:ext cx="1747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 dirty="0">
                <a:latin typeface="Arial" charset="0"/>
              </a:rPr>
              <a:t>Results in</a:t>
            </a:r>
          </a:p>
        </p:txBody>
      </p:sp>
      <p:sp>
        <p:nvSpPr>
          <p:cNvPr id="823312" name="Line 16"/>
          <p:cNvSpPr>
            <a:spLocks noChangeShapeType="1"/>
          </p:cNvSpPr>
          <p:nvPr/>
        </p:nvSpPr>
        <p:spPr bwMode="auto">
          <a:xfrm flipH="1">
            <a:off x="3733800" y="2438400"/>
            <a:ext cx="2057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23313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52600" y="1524000"/>
            <a:ext cx="6064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7200" y="6019800"/>
            <a:ext cx="8248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781800" y="5257800"/>
            <a:ext cx="1096913" cy="337278"/>
          </a:xfrm>
          <a:prstGeom prst="rect">
            <a:avLst/>
          </a:prstGeom>
          <a:noFill/>
          <a:ln/>
          <a:effectLst/>
        </p:spPr>
      </p:pic>
      <p:sp>
        <p:nvSpPr>
          <p:cNvPr id="17" name="Right Brace 16"/>
          <p:cNvSpPr/>
          <p:nvPr/>
        </p:nvSpPr>
        <p:spPr bwMode="auto">
          <a:xfrm rot="5400000">
            <a:off x="5638800" y="76200"/>
            <a:ext cx="381000" cy="41910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ight Brace 17"/>
          <p:cNvSpPr/>
          <p:nvPr/>
        </p:nvSpPr>
        <p:spPr bwMode="auto">
          <a:xfrm rot="16200000" flipV="1">
            <a:off x="7086600" y="5410200"/>
            <a:ext cx="457200" cy="7620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2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311" grpId="0"/>
      <p:bldP spid="823312" grpId="0" animBg="1"/>
      <p:bldP spid="17" grpId="0" animBg="1"/>
      <p:bldP spid="1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2444-647A-4D24-9851-1693A243BFAC}" type="slidenum">
              <a:rPr lang="en-US"/>
              <a:pPr/>
              <a:t>72</a:t>
            </a:fld>
            <a:endParaRPr lang="en-US"/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Kalman Filter Solution V-2</a:t>
            </a:r>
          </a:p>
        </p:txBody>
      </p:sp>
      <p:sp>
        <p:nvSpPr>
          <p:cNvPr id="8294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4864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pPr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pPr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pPr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pPr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endParaRPr lang="en-US"/>
          </a:p>
          <a:p>
            <a:pPr>
              <a:buFontTx/>
              <a:buNone/>
            </a:pPr>
            <a:endParaRPr lang="en-US" b="1"/>
          </a:p>
          <a:p>
            <a:pPr>
              <a:lnSpc>
                <a:spcPct val="50000"/>
              </a:lnSpc>
              <a:buFontTx/>
              <a:buNone/>
            </a:pPr>
            <a:endParaRPr lang="en-US" i="1">
              <a:latin typeface="Century Schoolbook" pitchFamily="18" charset="0"/>
            </a:endParaRPr>
          </a:p>
          <a:p>
            <a:endParaRPr lang="en-US"/>
          </a:p>
        </p:txBody>
      </p:sp>
      <p:pic>
        <p:nvPicPr>
          <p:cNvPr id="82944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7675" y="1524000"/>
            <a:ext cx="8248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9450" name="Rectangle 10"/>
          <p:cNvSpPr>
            <a:spLocks noChangeArrowheads="1"/>
          </p:cNvSpPr>
          <p:nvPr/>
        </p:nvSpPr>
        <p:spPr bwMode="auto">
          <a:xfrm>
            <a:off x="381000" y="2743200"/>
            <a:ext cx="1155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Arial" charset="0"/>
              </a:rPr>
              <a:t>where</a:t>
            </a:r>
          </a:p>
        </p:txBody>
      </p:sp>
      <p:pic>
        <p:nvPicPr>
          <p:cNvPr id="829451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4876800"/>
            <a:ext cx="70739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9452" name="AutoShape 12"/>
          <p:cNvSpPr>
            <a:spLocks/>
          </p:cNvSpPr>
          <p:nvPr/>
        </p:nvSpPr>
        <p:spPr bwMode="auto">
          <a:xfrm rot="5400000">
            <a:off x="5143500" y="3162300"/>
            <a:ext cx="609600" cy="5105400"/>
          </a:xfrm>
          <a:prstGeom prst="rightBrace">
            <a:avLst>
              <a:gd name="adj1" fmla="val 6979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29454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29200" y="6172200"/>
            <a:ext cx="8032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56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4400" y="3657600"/>
            <a:ext cx="2717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50" grpId="0"/>
      <p:bldP spid="82945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F87C-40C0-42ED-9B17-D9A0DAC4336F}" type="slidenum">
              <a:rPr lang="en-US"/>
              <a:pPr/>
              <a:t>73</a:t>
            </a:fld>
            <a:endParaRPr lang="en-US"/>
          </a:p>
        </p:txBody>
      </p:sp>
      <p:sp>
        <p:nvSpPr>
          <p:cNvPr id="763906" name="Rectangle 2"/>
          <p:cNvSpPr>
            <a:spLocks noChangeArrowheads="1"/>
          </p:cNvSpPr>
          <p:nvPr/>
        </p:nvSpPr>
        <p:spPr bwMode="auto">
          <a:xfrm>
            <a:off x="457200" y="9144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i="0" dirty="0">
                <a:latin typeface="Arial" charset="0"/>
              </a:rPr>
              <a:t>Plugging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sz="2800" i="0" dirty="0">
                <a:latin typeface="Arial" charset="0"/>
              </a:rPr>
              <a:t>Into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Arial" charset="0"/>
            </a:endParaRPr>
          </a:p>
          <a:p>
            <a:pPr marL="533400" indent="-533400">
              <a:lnSpc>
                <a:spcPct val="2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Arial" charset="0"/>
              </a:rPr>
              <a:t>Results in the following </a:t>
            </a:r>
            <a:endParaRPr lang="en-US" sz="2800" i="0" dirty="0" smtClean="0">
              <a:latin typeface="Arial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sz="2800" i="0" dirty="0" smtClean="0">
                <a:latin typeface="Arial" charset="0"/>
              </a:rPr>
              <a:t>	discrete </a:t>
            </a:r>
            <a:r>
              <a:rPr lang="en-US" sz="2800" i="0" dirty="0" err="1" smtClean="0">
                <a:latin typeface="Arial" charset="0"/>
              </a:rPr>
              <a:t>Riccati</a:t>
            </a:r>
            <a:r>
              <a:rPr lang="en-US" sz="2800" i="0" dirty="0" smtClean="0">
                <a:latin typeface="Arial" charset="0"/>
              </a:rPr>
              <a:t> difference equation</a:t>
            </a:r>
            <a:r>
              <a:rPr lang="en-US" sz="2800" i="0" dirty="0">
                <a:latin typeface="Arial" charset="0"/>
              </a:rPr>
              <a:t>: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Kalman Filter Solution V-2</a:t>
            </a:r>
          </a:p>
        </p:txBody>
      </p:sp>
      <p:pic>
        <p:nvPicPr>
          <p:cNvPr id="76391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1676400"/>
            <a:ext cx="8320088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391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7800" y="3190875"/>
            <a:ext cx="7258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3912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3375" y="5257800"/>
            <a:ext cx="8477250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3915" name="Line 11"/>
          <p:cNvSpPr>
            <a:spLocks noChangeShapeType="1"/>
          </p:cNvSpPr>
          <p:nvPr/>
        </p:nvSpPr>
        <p:spPr bwMode="auto">
          <a:xfrm flipH="1">
            <a:off x="5029200" y="2819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Right Brace 9"/>
          <p:cNvSpPr/>
          <p:nvPr/>
        </p:nvSpPr>
        <p:spPr bwMode="auto">
          <a:xfrm rot="5400000">
            <a:off x="5143500" y="-1104900"/>
            <a:ext cx="762000" cy="69342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15" grpId="0" animBg="1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990A-048F-4B8E-BFBD-BAD3B3E905E1}" type="slidenum">
              <a:rPr lang="en-US"/>
              <a:pPr/>
              <a:t>74</a:t>
            </a:fld>
            <a:endParaRPr lang="en-US"/>
          </a:p>
        </p:txBody>
      </p:sp>
      <p:sp>
        <p:nvSpPr>
          <p:cNvPr id="762882" name="Rectangle 2"/>
          <p:cNvSpPr>
            <a:spLocks noChangeArrowheads="1"/>
          </p:cNvSpPr>
          <p:nvPr/>
        </p:nvSpPr>
        <p:spPr bwMode="auto">
          <a:xfrm>
            <a:off x="304800" y="8382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Kalman Filter Solution V-2</a:t>
            </a:r>
          </a:p>
        </p:txBody>
      </p:sp>
      <p:sp>
        <p:nvSpPr>
          <p:cNvPr id="762889" name="Rectangle 9"/>
          <p:cNvSpPr>
            <a:spLocks noChangeArrowheads="1"/>
          </p:cNvSpPr>
          <p:nvPr/>
        </p:nvSpPr>
        <p:spPr bwMode="auto">
          <a:xfrm>
            <a:off x="228600" y="3581400"/>
            <a:ext cx="8763000" cy="2971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62896" name="Picture 1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4724400"/>
            <a:ext cx="8477250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2897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0" y="6096000"/>
            <a:ext cx="21177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2898" name="Rectangle 18"/>
          <p:cNvSpPr>
            <a:spLocks noChangeArrowheads="1"/>
          </p:cNvSpPr>
          <p:nvPr/>
        </p:nvSpPr>
        <p:spPr bwMode="auto">
          <a:xfrm>
            <a:off x="381000" y="914400"/>
            <a:ext cx="576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0">
                <a:latin typeface="Arial" charset="0"/>
              </a:rPr>
              <a:t>A-priori</a:t>
            </a:r>
            <a:r>
              <a:rPr lang="en-US" sz="2800" i="0">
                <a:latin typeface="Arial" charset="0"/>
              </a:rPr>
              <a:t> </a:t>
            </a:r>
            <a:r>
              <a:rPr lang="en-US" sz="2800" b="1" i="0">
                <a:latin typeface="Arial" charset="0"/>
              </a:rPr>
              <a:t>state observer structure:</a:t>
            </a:r>
          </a:p>
        </p:txBody>
      </p:sp>
      <p:pic>
        <p:nvPicPr>
          <p:cNvPr id="762899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3400" y="1905000"/>
            <a:ext cx="8248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2900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90600" y="3810000"/>
            <a:ext cx="70739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2901" name="Rectangle 21"/>
          <p:cNvSpPr>
            <a:spLocks noChangeArrowheads="1"/>
          </p:cNvSpPr>
          <p:nvPr/>
        </p:nvSpPr>
        <p:spPr bwMode="auto">
          <a:xfrm>
            <a:off x="304800" y="1600200"/>
            <a:ext cx="8686800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62902" name="Picture 2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447800" y="2667000"/>
            <a:ext cx="42910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99CF-E043-4C98-A685-743739CABFBE}" type="slidenum">
              <a:rPr lang="en-US"/>
              <a:pPr/>
              <a:t>75</a:t>
            </a:fld>
            <a:endParaRPr lang="en-US"/>
          </a:p>
        </p:txBody>
      </p:sp>
      <p:pic>
        <p:nvPicPr>
          <p:cNvPr id="8212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1813" y="2133600"/>
            <a:ext cx="807878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1260" name="Rectangle 12"/>
          <p:cNvSpPr>
            <a:spLocks noChangeArrowheads="1"/>
          </p:cNvSpPr>
          <p:nvPr/>
        </p:nvSpPr>
        <p:spPr bwMode="auto">
          <a:xfrm>
            <a:off x="4800600" y="3429000"/>
            <a:ext cx="1219200" cy="762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Kalman Filter Solution V-2</a:t>
            </a:r>
          </a:p>
        </p:txBody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Same structure as deterministic a-priori observer</a:t>
            </a:r>
          </a:p>
        </p:txBody>
      </p:sp>
      <p:sp>
        <p:nvSpPr>
          <p:cNvPr id="821253" name="Rectangle 5"/>
          <p:cNvSpPr>
            <a:spLocks noChangeArrowheads="1"/>
          </p:cNvSpPr>
          <p:nvPr/>
        </p:nvSpPr>
        <p:spPr bwMode="auto">
          <a:xfrm>
            <a:off x="1828800" y="3200400"/>
            <a:ext cx="6323013" cy="28956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254" name="Rectangle 6"/>
          <p:cNvSpPr>
            <a:spLocks noChangeArrowheads="1"/>
          </p:cNvSpPr>
          <p:nvPr/>
        </p:nvSpPr>
        <p:spPr bwMode="auto">
          <a:xfrm>
            <a:off x="5715000" y="4572000"/>
            <a:ext cx="457200" cy="6858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21256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38800" y="4724400"/>
            <a:ext cx="7048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1257" name="Rectangle 9"/>
          <p:cNvSpPr>
            <a:spLocks noChangeArrowheads="1"/>
          </p:cNvSpPr>
          <p:nvPr/>
        </p:nvSpPr>
        <p:spPr bwMode="auto">
          <a:xfrm>
            <a:off x="5486400" y="35814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21259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29200" y="3657600"/>
            <a:ext cx="89693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1262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153400" y="4637088"/>
            <a:ext cx="76200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1265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629400" y="3189288"/>
            <a:ext cx="730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C302-78BE-476F-97B0-BEB4010E6370}" type="slidenum">
              <a:rPr lang="en-US"/>
              <a:pPr/>
              <a:t>76</a:t>
            </a:fld>
            <a:endParaRPr lang="en-US"/>
          </a:p>
        </p:txBody>
      </p:sp>
      <p:sp>
        <p:nvSpPr>
          <p:cNvPr id="765954" name="Rectangle 2"/>
          <p:cNvSpPr>
            <a:spLocks noChangeArrowheads="1"/>
          </p:cNvSpPr>
          <p:nvPr/>
        </p:nvSpPr>
        <p:spPr bwMode="auto">
          <a:xfrm>
            <a:off x="304800" y="8382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Kalman</a:t>
            </a:r>
            <a:r>
              <a:rPr lang="en-US" dirty="0"/>
              <a:t> Filter Solution </a:t>
            </a:r>
            <a:r>
              <a:rPr lang="en-US" dirty="0" smtClean="0"/>
              <a:t>V-1 (Review)</a:t>
            </a:r>
            <a:endParaRPr lang="en-US" dirty="0"/>
          </a:p>
        </p:txBody>
      </p:sp>
      <p:sp>
        <p:nvSpPr>
          <p:cNvPr id="765956" name="Rectangle 4"/>
          <p:cNvSpPr>
            <a:spLocks noChangeArrowheads="1"/>
          </p:cNvSpPr>
          <p:nvPr/>
        </p:nvSpPr>
        <p:spPr bwMode="auto">
          <a:xfrm>
            <a:off x="228600" y="4114800"/>
            <a:ext cx="8686800" cy="2438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6595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5257800"/>
            <a:ext cx="8477250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5959" name="Rectangle 7"/>
          <p:cNvSpPr>
            <a:spLocks noChangeArrowheads="1"/>
          </p:cNvSpPr>
          <p:nvPr/>
        </p:nvSpPr>
        <p:spPr bwMode="auto">
          <a:xfrm>
            <a:off x="381000" y="914400"/>
            <a:ext cx="6499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0">
                <a:latin typeface="Arial" charset="0"/>
              </a:rPr>
              <a:t>A-posteriori</a:t>
            </a:r>
            <a:r>
              <a:rPr lang="en-US" sz="2800" i="0">
                <a:latin typeface="Arial" charset="0"/>
              </a:rPr>
              <a:t> </a:t>
            </a:r>
            <a:r>
              <a:rPr lang="en-US" sz="2800" b="1" i="0">
                <a:latin typeface="Arial" charset="0"/>
              </a:rPr>
              <a:t>state observer structure:</a:t>
            </a:r>
          </a:p>
        </p:txBody>
      </p:sp>
      <p:sp>
        <p:nvSpPr>
          <p:cNvPr id="765962" name="Rectangle 10"/>
          <p:cNvSpPr>
            <a:spLocks noChangeArrowheads="1"/>
          </p:cNvSpPr>
          <p:nvPr/>
        </p:nvSpPr>
        <p:spPr bwMode="auto">
          <a:xfrm>
            <a:off x="304800" y="1600200"/>
            <a:ext cx="86106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65963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0" y="3200400"/>
            <a:ext cx="42910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5965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0" y="2514600"/>
            <a:ext cx="52578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5967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52600" y="1828800"/>
            <a:ext cx="495776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5968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14400" y="4343400"/>
            <a:ext cx="6786563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C91-AD86-4671-A100-B639813D51B2}" type="slidenum">
              <a:rPr lang="en-US"/>
              <a:pPr/>
              <a:t>77</a:t>
            </a:fld>
            <a:endParaRPr lang="en-US"/>
          </a:p>
        </p:txBody>
      </p:sp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Kalman Filter Solution V-1</a:t>
            </a:r>
          </a:p>
        </p:txBody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A-posteriori estimator as output</a:t>
            </a:r>
          </a:p>
        </p:txBody>
      </p:sp>
      <p:pic>
        <p:nvPicPr>
          <p:cNvPr id="822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133600"/>
            <a:ext cx="83820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2277" name="Text Box 5"/>
          <p:cNvSpPr txBox="1">
            <a:spLocks noChangeArrowheads="1"/>
          </p:cNvSpPr>
          <p:nvPr/>
        </p:nvSpPr>
        <p:spPr bwMode="auto">
          <a:xfrm>
            <a:off x="7086600" y="1905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</a:t>
            </a:r>
          </a:p>
        </p:txBody>
      </p:sp>
      <p:sp>
        <p:nvSpPr>
          <p:cNvPr id="822278" name="Rectangle 6"/>
          <p:cNvSpPr>
            <a:spLocks noChangeArrowheads="1"/>
          </p:cNvSpPr>
          <p:nvPr/>
        </p:nvSpPr>
        <p:spPr bwMode="auto">
          <a:xfrm>
            <a:off x="3276600" y="4343400"/>
            <a:ext cx="152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2279" name="Text Box 7"/>
          <p:cNvSpPr txBox="1">
            <a:spLocks noChangeArrowheads="1"/>
          </p:cNvSpPr>
          <p:nvPr/>
        </p:nvSpPr>
        <p:spPr bwMode="auto">
          <a:xfrm>
            <a:off x="2590800" y="4800600"/>
            <a:ext cx="39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822280" name="Text Box 8"/>
          <p:cNvSpPr txBox="1">
            <a:spLocks noChangeArrowheads="1"/>
          </p:cNvSpPr>
          <p:nvPr/>
        </p:nvSpPr>
        <p:spPr bwMode="auto">
          <a:xfrm>
            <a:off x="7543800" y="4191000"/>
            <a:ext cx="3905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6200" y="44958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smtClean="0">
                <a:latin typeface="+mj-lt"/>
              </a:rPr>
              <a:t>-1</a:t>
            </a:r>
            <a:endParaRPr lang="en-US" sz="1200" b="0" i="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990A-048F-4B8E-BFBD-BAD3B3E905E1}" type="slidenum">
              <a:rPr lang="en-US"/>
              <a:pPr/>
              <a:t>78</a:t>
            </a:fld>
            <a:endParaRPr lang="en-US"/>
          </a:p>
        </p:txBody>
      </p:sp>
      <p:sp>
        <p:nvSpPr>
          <p:cNvPr id="762882" name="Rectangle 2"/>
          <p:cNvSpPr>
            <a:spLocks noChangeArrowheads="1"/>
          </p:cNvSpPr>
          <p:nvPr/>
        </p:nvSpPr>
        <p:spPr bwMode="auto">
          <a:xfrm>
            <a:off x="304800" y="8382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Filter, State Space Form</a:t>
            </a:r>
            <a:endParaRPr lang="en-US" dirty="0"/>
          </a:p>
        </p:txBody>
      </p:sp>
      <p:pic>
        <p:nvPicPr>
          <p:cNvPr id="762902" name="Picture 2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3400" y="3276600"/>
            <a:ext cx="3657600" cy="30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Down Arrow 13"/>
          <p:cNvSpPr/>
          <p:nvPr/>
        </p:nvSpPr>
        <p:spPr bwMode="auto">
          <a:xfrm>
            <a:off x="3886200" y="3048000"/>
            <a:ext cx="381000" cy="9144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59689" y="4572000"/>
            <a:ext cx="8379519" cy="1083752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80648" y="1447800"/>
            <a:ext cx="6823154" cy="108386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990A-048F-4B8E-BFBD-BAD3B3E905E1}" type="slidenum">
              <a:rPr lang="en-US"/>
              <a:pPr/>
              <a:t>79</a:t>
            </a:fld>
            <a:endParaRPr lang="en-US"/>
          </a:p>
        </p:txBody>
      </p:sp>
      <p:sp>
        <p:nvSpPr>
          <p:cNvPr id="762882" name="Rectangle 2"/>
          <p:cNvSpPr>
            <a:spLocks noChangeArrowheads="1"/>
          </p:cNvSpPr>
          <p:nvPr/>
        </p:nvSpPr>
        <p:spPr bwMode="auto">
          <a:xfrm>
            <a:off x="304800" y="8382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Filter, State Space Form</a:t>
            </a:r>
            <a:endParaRPr lang="en-US" dirty="0"/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03411" y="1219200"/>
            <a:ext cx="8092075" cy="1845526"/>
          </a:xfrm>
          <a:prstGeom prst="rect">
            <a:avLst/>
          </a:prstGeom>
          <a:noFill/>
          <a:ln/>
          <a:effectLst/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3429000"/>
            <a:ext cx="8686800" cy="3124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5257800"/>
            <a:ext cx="8477250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04800" y="1066800"/>
            <a:ext cx="86106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0" y="3505200"/>
            <a:ext cx="6786563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990600" y="4343400"/>
            <a:ext cx="6955383" cy="60772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81FFD5-F169-4D86-B27E-4CCC5336E3F0}" type="slidenum">
              <a:rPr lang="en-US"/>
              <a:pPr/>
              <a:t>8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Deterministic– state observer feedback</a:t>
            </a:r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5800" y="1766888"/>
            <a:ext cx="7772400" cy="3856037"/>
          </a:xfrm>
          <a:noFill/>
        </p:spPr>
      </p:pic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667000" y="2590800"/>
            <a:ext cx="5334000" cy="2286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4FD05-FC06-4FFB-9CD6-BFF0D1DC6296}" type="slidenum">
              <a:rPr lang="en-US"/>
              <a:pPr/>
              <a:t>80</a:t>
            </a:fld>
            <a:endParaRPr lang="en-US"/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Kalman Filter (KF) Properties 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KF is a linear </a:t>
            </a:r>
            <a:r>
              <a:rPr lang="en-US" b="1" dirty="0"/>
              <a:t>time varying </a:t>
            </a:r>
            <a:r>
              <a:rPr lang="en-US" dirty="0" smtClean="0"/>
              <a:t>estimator, even when the system is LTI and the noises are WSS</a:t>
            </a:r>
            <a:endParaRPr lang="en-US" dirty="0"/>
          </a:p>
          <a:p>
            <a:r>
              <a:rPr lang="en-US" dirty="0"/>
              <a:t>The KF is the </a:t>
            </a:r>
            <a:r>
              <a:rPr lang="en-US" b="1" dirty="0"/>
              <a:t>optimal</a:t>
            </a:r>
            <a:r>
              <a:rPr lang="en-US" dirty="0"/>
              <a:t> </a:t>
            </a:r>
            <a:r>
              <a:rPr lang="en-US" b="1" dirty="0"/>
              <a:t>state estimator</a:t>
            </a:r>
            <a:r>
              <a:rPr lang="en-US" dirty="0"/>
              <a:t> when the input and measurement noises are Gaussian.</a:t>
            </a:r>
          </a:p>
          <a:p>
            <a:r>
              <a:rPr lang="en-US" dirty="0"/>
              <a:t>The KF is still the </a:t>
            </a:r>
            <a:r>
              <a:rPr lang="en-US" b="1" dirty="0"/>
              <a:t>optimal </a:t>
            </a:r>
            <a:r>
              <a:rPr lang="en-US" b="1" i="1" u="sng" dirty="0"/>
              <a:t>linear</a:t>
            </a:r>
            <a:r>
              <a:rPr lang="en-US" b="1" dirty="0"/>
              <a:t> state</a:t>
            </a:r>
            <a:r>
              <a:rPr lang="en-US" dirty="0"/>
              <a:t> </a:t>
            </a:r>
            <a:r>
              <a:rPr lang="en-US" b="1" dirty="0"/>
              <a:t>estimator</a:t>
            </a:r>
            <a:r>
              <a:rPr lang="en-US" dirty="0"/>
              <a:t> even when the input and measurement noises are </a:t>
            </a:r>
            <a:r>
              <a:rPr lang="en-US" b="1" dirty="0"/>
              <a:t>not</a:t>
            </a:r>
            <a:r>
              <a:rPr lang="en-US" dirty="0"/>
              <a:t> Gaussian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4FD05-FC06-4FFB-9CD6-BFF0D1DC6296}" type="slidenum">
              <a:rPr lang="en-US"/>
              <a:pPr/>
              <a:t>81</a:t>
            </a:fld>
            <a:endParaRPr lang="en-US"/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 </a:t>
            </a:r>
            <a:r>
              <a:rPr lang="en-US" dirty="0" smtClean="0"/>
              <a:t>(KF) Properties</a:t>
            </a:r>
            <a:endParaRPr lang="en-US" dirty="0"/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1524000"/>
          </a:xfrm>
        </p:spPr>
        <p:txBody>
          <a:bodyPr/>
          <a:lstStyle/>
          <a:p>
            <a:pPr>
              <a:buNone/>
            </a:pPr>
            <a:r>
              <a:rPr lang="en-US" dirty="0"/>
              <a:t>The KF </a:t>
            </a:r>
            <a:r>
              <a:rPr lang="en-US" dirty="0" smtClean="0"/>
              <a:t>a-priori output error (</a:t>
            </a:r>
            <a:r>
              <a:rPr lang="en-US" i="1" dirty="0" smtClean="0"/>
              <a:t>a-priori</a:t>
            </a:r>
            <a:r>
              <a:rPr lang="en-US" dirty="0" smtClean="0"/>
              <a:t> </a:t>
            </a:r>
            <a:r>
              <a:rPr lang="en-US" i="1" dirty="0" smtClean="0"/>
              <a:t>output residual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2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400" y="2057400"/>
            <a:ext cx="42910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2667000"/>
            <a:ext cx="7924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800" b="0" i="0" kern="0" dirty="0">
                <a:latin typeface="+mn-lt"/>
              </a:rPr>
              <a:t>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often called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b="0" i="0" kern="0" noProof="0" dirty="0" smtClean="0">
                <a:latin typeface="+mn-lt"/>
              </a:rPr>
              <a:t>the</a:t>
            </a:r>
            <a:r>
              <a:rPr lang="en-US" sz="2800" i="0" kern="0" noProof="0" dirty="0" smtClean="0">
                <a:latin typeface="+mn-lt"/>
              </a:rPr>
              <a:t> </a:t>
            </a:r>
            <a:r>
              <a:rPr lang="en-US" sz="2800" b="1" u="sng" kern="0" noProof="0" dirty="0" smtClean="0">
                <a:latin typeface="+mn-lt"/>
              </a:rPr>
              <a:t>innovation</a:t>
            </a:r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 </a:t>
            </a:r>
            <a:endParaRPr lang="en-US" sz="2800" i="0" kern="0" dirty="0" smtClean="0">
              <a:solidFill>
                <a:srgbClr val="000000"/>
              </a:solidFill>
              <a:latin typeface="Helvetica"/>
            </a:endParaRPr>
          </a:p>
          <a:p>
            <a:pPr marL="342900" indent="-342900">
              <a:spcBef>
                <a:spcPct val="20000"/>
              </a:spcBef>
            </a:pPr>
            <a:endParaRPr lang="en-US" sz="2000" i="0" kern="0" dirty="0">
              <a:solidFill>
                <a:srgbClr val="000000"/>
              </a:solidFill>
              <a:latin typeface="Helvetica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0" i="0" kern="0" dirty="0" smtClean="0">
                <a:solidFill>
                  <a:srgbClr val="000000"/>
                </a:solidFill>
                <a:latin typeface="Helvetica"/>
              </a:rPr>
              <a:t>it contains only the “new information” in </a:t>
            </a:r>
            <a:r>
              <a:rPr lang="en-US" sz="2800" b="0" kern="0" dirty="0" smtClean="0">
                <a:solidFill>
                  <a:srgbClr val="000000"/>
                </a:solidFill>
                <a:latin typeface="Century Schoolbook" pitchFamily="18" charset="0"/>
              </a:rPr>
              <a:t>y(k)</a:t>
            </a:r>
            <a:endParaRPr lang="en-US" sz="2800" b="0" u="sng" kern="0" noProof="0" dirty="0" smtClean="0">
              <a:latin typeface="Century Schoolbook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4419600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Moreover,</a:t>
            </a:r>
            <a:endParaRPr lang="en-US" dirty="0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524000" y="5105400"/>
            <a:ext cx="6724735" cy="552108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381000" y="5867400"/>
            <a:ext cx="5116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latin typeface="+mj-lt"/>
              </a:rPr>
              <a:t>i.e.                is an uncorrelated RVS</a:t>
            </a:r>
            <a:endParaRPr lang="en-US" b="0" i="0" dirty="0">
              <a:latin typeface="+mj-lt"/>
            </a:endParaRP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66800" y="5867400"/>
            <a:ext cx="952182" cy="38064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4FD05-FC06-4FFB-9CD6-BFF0D1DC6296}" type="slidenum">
              <a:rPr lang="en-US"/>
              <a:pPr/>
              <a:t>82</a:t>
            </a:fld>
            <a:endParaRPr lang="en-US"/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 </a:t>
            </a:r>
            <a:r>
              <a:rPr lang="en-US" dirty="0" smtClean="0"/>
              <a:t>(KF) Properties 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29718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b="0" i="0" kern="0" dirty="0" smtClean="0">
                <a:latin typeface="+mn-lt"/>
              </a:rPr>
              <a:t>By least squares property 1,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09600" y="3581400"/>
            <a:ext cx="3677046" cy="494922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239000" y="3733800"/>
            <a:ext cx="876444" cy="304800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219200" y="4419600"/>
            <a:ext cx="5601327" cy="476685"/>
          </a:xfrm>
          <a:prstGeom prst="rect">
            <a:avLst/>
          </a:prstGeom>
          <a:noFill/>
          <a:ln/>
          <a:effectLst/>
        </p:spPr>
      </p:pic>
      <p:sp>
        <p:nvSpPr>
          <p:cNvPr id="21" name="Right Arrow 20"/>
          <p:cNvSpPr/>
          <p:nvPr/>
        </p:nvSpPr>
        <p:spPr bwMode="auto">
          <a:xfrm>
            <a:off x="533400" y="5486400"/>
            <a:ext cx="533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219200" y="5334000"/>
            <a:ext cx="3658009" cy="494975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239000" y="4495800"/>
            <a:ext cx="876444" cy="304800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239000" y="5486400"/>
            <a:ext cx="876444" cy="304800"/>
          </a:xfrm>
          <a:prstGeom prst="rect">
            <a:avLst/>
          </a:prstGeom>
          <a:noFill/>
          <a:ln/>
          <a:effectLst/>
        </p:spPr>
      </p:pic>
      <p:sp>
        <p:nvSpPr>
          <p:cNvPr id="17" name="TextBox 16"/>
          <p:cNvSpPr txBox="1"/>
          <p:nvPr/>
        </p:nvSpPr>
        <p:spPr>
          <a:xfrm>
            <a:off x="533400" y="990600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Proof: 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5000" y="990600"/>
            <a:ext cx="3306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latin typeface="+mj-lt"/>
              </a:rPr>
              <a:t>It suffices to show that </a:t>
            </a:r>
            <a:endParaRPr lang="en-US" b="0" i="0" dirty="0">
              <a:latin typeface="+mj-lt"/>
            </a:endParaRPr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752600" y="1524000"/>
            <a:ext cx="3658009" cy="494975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239000" y="1600200"/>
            <a:ext cx="876444" cy="304800"/>
          </a:xfrm>
          <a:prstGeom prst="rect">
            <a:avLst/>
          </a:prstGeom>
          <a:noFill/>
          <a:ln/>
          <a:effectLst/>
        </p:spPr>
      </p:pic>
      <p:sp>
        <p:nvSpPr>
          <p:cNvPr id="27" name="TextBox 26"/>
          <p:cNvSpPr txBox="1"/>
          <p:nvPr/>
        </p:nvSpPr>
        <p:spPr>
          <a:xfrm>
            <a:off x="609600" y="2286000"/>
            <a:ext cx="1974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latin typeface="+mj-lt"/>
              </a:rPr>
              <a:t>By causality, </a:t>
            </a:r>
            <a:endParaRPr lang="en-US" b="0" i="0" dirty="0">
              <a:latin typeface="+mj-lt"/>
            </a:endParaRPr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590800" y="2286000"/>
            <a:ext cx="3486547" cy="476686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239000" y="2438400"/>
            <a:ext cx="876444" cy="304800"/>
          </a:xfrm>
          <a:prstGeom prst="rect">
            <a:avLst/>
          </a:prstGeom>
          <a:noFill/>
          <a:ln/>
          <a:effectLst/>
        </p:spPr>
      </p:pic>
      <p:sp>
        <p:nvSpPr>
          <p:cNvPr id="33" name="Right Arrow 32"/>
          <p:cNvSpPr/>
          <p:nvPr/>
        </p:nvSpPr>
        <p:spPr bwMode="auto">
          <a:xfrm>
            <a:off x="533400" y="4572000"/>
            <a:ext cx="533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8610600" y="63246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 animBg="1"/>
      <p:bldP spid="27" grpId="0"/>
      <p:bldP spid="3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31EC-0AA7-453D-B154-5518CE79B3C3}" type="slidenum">
              <a:rPr lang="en-US"/>
              <a:pPr/>
              <a:t>83</a:t>
            </a:fld>
            <a:endParaRPr lang="en-US"/>
          </a:p>
        </p:txBody>
      </p:sp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KF as an innovations filter</a:t>
            </a:r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19200"/>
            <a:ext cx="8153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We will assume, without loss of generality that the </a:t>
            </a:r>
            <a:r>
              <a:rPr lang="en-US" sz="2400" dirty="0" smtClean="0"/>
              <a:t>control input </a:t>
            </a:r>
            <a:r>
              <a:rPr lang="en-US" sz="2400" dirty="0"/>
              <a:t>is zero, </a:t>
            </a:r>
            <a:r>
              <a:rPr lang="en-US" sz="2400" dirty="0" smtClean="0"/>
              <a:t>i.e</a:t>
            </a:r>
            <a:r>
              <a:rPr lang="en-US" sz="2400" dirty="0"/>
              <a:t>.</a:t>
            </a:r>
          </a:p>
          <a:p>
            <a:pPr>
              <a:buFontTx/>
              <a:buNone/>
            </a:pP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dirty="0"/>
          </a:p>
        </p:txBody>
      </p:sp>
      <p:pic>
        <p:nvPicPr>
          <p:cNvPr id="790534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68475" y="3124200"/>
            <a:ext cx="560705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90538" name="Rectangle 10"/>
          <p:cNvSpPr>
            <a:spLocks noChangeArrowheads="1"/>
          </p:cNvSpPr>
          <p:nvPr/>
        </p:nvSpPr>
        <p:spPr bwMode="auto">
          <a:xfrm>
            <a:off x="685800" y="2667000"/>
            <a:ext cx="1231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b="1" i="0" dirty="0" smtClean="0">
                <a:latin typeface="Helvetica" pitchFamily="34" charset="0"/>
              </a:rPr>
              <a:t> Plant</a:t>
            </a:r>
            <a:r>
              <a:rPr lang="en-US" b="1" i="0" dirty="0">
                <a:latin typeface="Helvetica" pitchFamily="34" charset="0"/>
              </a:rPr>
              <a:t>:</a:t>
            </a:r>
          </a:p>
        </p:txBody>
      </p:sp>
      <p:pic>
        <p:nvPicPr>
          <p:cNvPr id="790540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0" y="2133600"/>
            <a:ext cx="151923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0542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53000" y="2133600"/>
            <a:ext cx="20732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4343400"/>
            <a:ext cx="2891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b="1" i="0" dirty="0" smtClean="0">
                <a:latin typeface="Helvetica" pitchFamily="34" charset="0"/>
              </a:rPr>
              <a:t> </a:t>
            </a:r>
            <a:r>
              <a:rPr lang="en-US" b="1" i="0" dirty="0" err="1" smtClean="0">
                <a:latin typeface="Helvetica" pitchFamily="34" charset="0"/>
              </a:rPr>
              <a:t>Kalman</a:t>
            </a:r>
            <a:r>
              <a:rPr lang="en-US" b="1" i="0" dirty="0" smtClean="0">
                <a:latin typeface="Helvetica" pitchFamily="34" charset="0"/>
              </a:rPr>
              <a:t> filter V-2:</a:t>
            </a:r>
            <a:endParaRPr lang="en-US" b="1" i="0" dirty="0">
              <a:latin typeface="Helvetica" pitchFamily="34" charset="0"/>
            </a:endParaRP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667059" y="5105400"/>
            <a:ext cx="5981331" cy="380621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590800" y="5867400"/>
            <a:ext cx="2663651" cy="35722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8" grpId="0"/>
      <p:bldP spid="1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1FD4-C3C6-4FD9-8C6C-4D4054B8C61E}" type="slidenum">
              <a:rPr lang="en-US"/>
              <a:pPr/>
              <a:t>84</a:t>
            </a:fld>
            <a:endParaRPr lang="en-US"/>
          </a:p>
        </p:txBody>
      </p:sp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077200" cy="1143000"/>
          </a:xfrm>
        </p:spPr>
        <p:txBody>
          <a:bodyPr/>
          <a:lstStyle/>
          <a:p>
            <a:r>
              <a:rPr lang="en-US" dirty="0"/>
              <a:t>KF as </a:t>
            </a:r>
            <a:r>
              <a:rPr lang="en-US" dirty="0" smtClean="0"/>
              <a:t>an </a:t>
            </a:r>
            <a:r>
              <a:rPr lang="en-US" dirty="0"/>
              <a:t>innovations </a:t>
            </a: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None/>
            </a:pPr>
            <a:r>
              <a:rPr lang="en-US" sz="2400" b="1" dirty="0"/>
              <a:t> </a:t>
            </a:r>
          </a:p>
        </p:txBody>
      </p:sp>
      <p:pic>
        <p:nvPicPr>
          <p:cNvPr id="85914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1981200"/>
            <a:ext cx="8077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9141" name="Oval 5"/>
          <p:cNvSpPr>
            <a:spLocks noChangeArrowheads="1"/>
          </p:cNvSpPr>
          <p:nvPr/>
        </p:nvSpPr>
        <p:spPr bwMode="auto">
          <a:xfrm>
            <a:off x="304800" y="1524000"/>
            <a:ext cx="990600" cy="35052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42" name="Oval 6"/>
          <p:cNvSpPr>
            <a:spLocks noChangeArrowheads="1"/>
          </p:cNvSpPr>
          <p:nvPr/>
        </p:nvSpPr>
        <p:spPr bwMode="auto">
          <a:xfrm>
            <a:off x="7848600" y="1676400"/>
            <a:ext cx="990600" cy="35052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43" name="Oval 7"/>
          <p:cNvSpPr>
            <a:spLocks noChangeArrowheads="1"/>
          </p:cNvSpPr>
          <p:nvPr/>
        </p:nvSpPr>
        <p:spPr bwMode="auto">
          <a:xfrm>
            <a:off x="3962400" y="1905000"/>
            <a:ext cx="609600" cy="3505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44" name="Text Box 8"/>
          <p:cNvSpPr txBox="1">
            <a:spLocks noChangeArrowheads="1"/>
          </p:cNvSpPr>
          <p:nvPr/>
        </p:nvSpPr>
        <p:spPr bwMode="auto">
          <a:xfrm>
            <a:off x="228600" y="5181600"/>
            <a:ext cx="21836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chemeClr val="accent2"/>
                </a:solidFill>
                <a:latin typeface="+mj-lt"/>
              </a:rPr>
              <a:t>Uncorrelated </a:t>
            </a:r>
          </a:p>
          <a:p>
            <a:r>
              <a:rPr lang="en-US" b="1" i="0" dirty="0" smtClean="0">
                <a:solidFill>
                  <a:schemeClr val="accent2"/>
                </a:solidFill>
                <a:latin typeface="+mj-lt"/>
              </a:rPr>
              <a:t>noise input</a:t>
            </a:r>
            <a:endParaRPr lang="en-US" b="1" i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59145" name="Text Box 9"/>
          <p:cNvSpPr txBox="1">
            <a:spLocks noChangeArrowheads="1"/>
          </p:cNvSpPr>
          <p:nvPr/>
        </p:nvSpPr>
        <p:spPr bwMode="auto">
          <a:xfrm>
            <a:off x="2667000" y="55626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 smtClean="0">
                <a:solidFill>
                  <a:srgbClr val="FF0000"/>
                </a:solidFill>
                <a:latin typeface="+mj-lt"/>
              </a:rPr>
              <a:t>Correlated </a:t>
            </a:r>
          </a:p>
          <a:p>
            <a:pPr algn="ctr"/>
            <a:r>
              <a:rPr lang="en-US" b="1" i="0" dirty="0" smtClean="0">
                <a:solidFill>
                  <a:srgbClr val="FF0000"/>
                </a:solidFill>
                <a:latin typeface="+mj-lt"/>
              </a:rPr>
              <a:t>noise output</a:t>
            </a:r>
            <a:endParaRPr lang="en-US" b="1" i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59146" name="Text Box 10"/>
          <p:cNvSpPr txBox="1">
            <a:spLocks noChangeArrowheads="1"/>
          </p:cNvSpPr>
          <p:nvPr/>
        </p:nvSpPr>
        <p:spPr bwMode="auto">
          <a:xfrm>
            <a:off x="6811629" y="5334000"/>
            <a:ext cx="208422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chemeClr val="accent2"/>
                </a:solidFill>
                <a:latin typeface="+mj-lt"/>
              </a:rPr>
              <a:t>Uncorrelated</a:t>
            </a:r>
          </a:p>
          <a:p>
            <a:pPr algn="r"/>
            <a:r>
              <a:rPr lang="en-US" b="1" i="0" dirty="0" smtClean="0">
                <a:solidFill>
                  <a:schemeClr val="accent2"/>
                </a:solidFill>
                <a:latin typeface="+mj-lt"/>
              </a:rPr>
              <a:t>noise output</a:t>
            </a:r>
            <a:endParaRPr lang="en-US" b="1" i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59147" name="Text Box 11"/>
          <p:cNvSpPr txBox="1">
            <a:spLocks noChangeArrowheads="1"/>
          </p:cNvSpPr>
          <p:nvPr/>
        </p:nvSpPr>
        <p:spPr bwMode="auto">
          <a:xfrm>
            <a:off x="1905000" y="1600200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plant</a:t>
            </a:r>
          </a:p>
        </p:txBody>
      </p:sp>
      <p:sp>
        <p:nvSpPr>
          <p:cNvPr id="859148" name="Text Box 12"/>
          <p:cNvSpPr txBox="1">
            <a:spLocks noChangeArrowheads="1"/>
          </p:cNvSpPr>
          <p:nvPr/>
        </p:nvSpPr>
        <p:spPr bwMode="auto">
          <a:xfrm>
            <a:off x="5715000" y="2514600"/>
            <a:ext cx="187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Kalman filter</a:t>
            </a:r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629400" y="6248400"/>
            <a:ext cx="2314538" cy="307482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04932" y="6019800"/>
            <a:ext cx="1711554" cy="708533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967825" y="990600"/>
            <a:ext cx="2713549" cy="34075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5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5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5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5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5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5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42" grpId="0" animBg="1"/>
      <p:bldP spid="859143" grpId="0" animBg="1"/>
      <p:bldP spid="859145" grpId="0"/>
      <p:bldP spid="8591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8695E1-8888-4ADE-A697-FB6C85663C83}" type="slidenum">
              <a:rPr lang="en-US"/>
              <a:pPr/>
              <a:t>9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Stochastic State Estimation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System is now contaminated by noise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8382000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47700" y="5105400"/>
            <a:ext cx="7848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0" i="0">
                <a:latin typeface="Helvetica" pitchFamily="34" charset="0"/>
              </a:rPr>
              <a:t>Two random disturbances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476"/>
  <p:tag name="DEFAULTHEIGHT" val="5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05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Y_{k-1} = \{ y(0), \ldots, y(k-1) \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20"/>
  <p:tag name="PICTUREFILESIZE" val="4617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y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"/>
  <p:tag name="PICTUREFILESIZE" val="738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X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"/>
  <p:tag name="PICTUREFILESIZE" val="325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Y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"/>
  <p:tag name="PICTUREFILESIZE" val="272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Z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"/>
  <p:tag name="PICTUREFILESIZE" val="219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x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"/>
  <p:tag name="PICTUREFILESIZE" val="738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Y_{k-1} = \{ y(0), \ldots, y(k-1) \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20"/>
  <p:tag name="PICTUREFILESIZE" val="4617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y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"/>
  <p:tag name="PICTUREFILESIZE" val="738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ambda_{_{\tilde{X}_{|YZ} \tilde{X}_{|YZ}}}&#10;= \Lambda_{_{\tilde{X}_{|Y} \tilde{X}_{|Y}}}&#10;- \Lambda_{_{\tilde{X}_{|Y} \tilde{Z}_{|Y}}} &#10;\Lambda_{_{\tilde{Z}_{|Y} \tilde{Z}_{|Y}}}^{-1} &#10;\Lambda_{_{\tilde{Z}_{|Y} \tilde{X}_{|Y}}}&#10;\end{align*}&#10;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29"/>
  <p:tag name="PICTUREFILESIZE" val="2386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X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"/>
  <p:tag name="PICTUREFILESIZE" val="325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(0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2"/>
  <p:tag name="PICTUREFILESIZE" val="293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Y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"/>
  <p:tag name="PICTUREFILESIZE" val="272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Z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"/>
  <p:tag name="PICTUREFILESIZE" val="219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x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"/>
  <p:tag name="PICTUREFILESIZE" val="738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Y_{k-1} = \{ y(0), \ldots, y(k-1) \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20"/>
  <p:tag name="PICTUREFILESIZE" val="4617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y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"/>
  <p:tag name="PICTUREFILESIZE" val="738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(k) = M(k)&#10;- \Lambda_{_{\tilde{x}^o(k) \tilde{y}^o(k) }}&#10;\Lambda_{_{\tilde{y}^o(k) \tilde{y}^o(k) }}^{-1} &#10;\Lambda_{_{\tilde{y}^o(k) \tilde{x}^o(k) }}&#10;\end{align*}&#10;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21"/>
  <p:tag name="PICTUREFILESIZE" val="27517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0) = \xh(0|-1) = E\{ x(0) \} =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34"/>
  <p:tag name="PICTUREFILESIZE" val="1459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t^o(0) = x(0) - 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74"/>
  <p:tag name="PICTUREFILESIZE" val="819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M(0) &amp;= \Lambda_{\tilde{x}^o(0) \tilde{x}^o(0)}  \\[.5em]&#10;&amp;=  E\{ (x(0) - x_o) (x(0) - x_o)^T \}\\[.5em]&#10;&amp;= X_o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3"/>
  <p:tag name="PICTUREFILESIZE" val="3003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( x_o= E\{x(0)\} \ne x(0)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24"/>
  <p:tag name="PICTUREFILESIZE" val="118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\{ x(0)\} = x_o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705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h^o(0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50"/>
  <p:tag name="PICTUREFILESIZE" val="370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E\{ y(0) \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14"/>
  <p:tag name="PICTUREFILESIZE" val="544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= E\{ C\, x(0) + v(0) \} 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96"/>
  <p:tag name="PICTUREFILESIZE" val="9699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C \, \xh^o(0) = C x_o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75"/>
  <p:tag name="PICTUREFILESIZE" val="815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lde{y}^o(0) = y(0) - C \hat{x}^o(0) = C x(0) + v(0) - C \hat{x}^o(0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6"/>
  <p:tag name="PICTUREFILESIZE" val="2239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= C \tilde{x}^o(0) + v(0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3"/>
  <p:tag name="PICTUREFILESIZE" val="826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Z(0)  &amp;=&amp; 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1"/>
  <p:tag name="PICTUREFILESIZE" val="3627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0) =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04"/>
  <p:tag name="PICTUREFILESIZE" val="528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0) &amp;=&amp;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30"/>
  <p:tag name="PICTUREFILESIZE" val="620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xh(0)  &amp;=&amp; 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8"/>
  <p:tag name="PICTUREFILESIZE" val="366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x x}}(0,0) = X_o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2"/>
  <p:tag name="PICTUREFILESIZE" val="7496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0) &amp;=&amp; y(0) - C\, \xh^o(0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2"/>
  <p:tag name="PICTUREFILESIZE" val="11858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(0) = \hat{x}^o(0) + \left(\tilde{x}^o(0) \right)_{_{| (\tilde{y}^o(0)) }}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2"/>
  <p:tag name="PICTUREFILESIZE" val="15686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= \hat{x}^o(0) + \Lambda_{_{\tilde{x}^o(0) \tilde{y}^o(0) }} &#10;\ \Lambda_{_{\tilde{y}^o(0) \tilde{y}^o(0) }}^{-1} \ \tilde{y}^o(0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3"/>
  <p:tag name="PICTUREFILESIZE" val="2053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\{ \tilde{x}^o(0) \} = 0, \ E \{ \tilde{y}^o(0)\} = 0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83"/>
  <p:tag name="PICTUREFILESIZE" val="13497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\tilde{x}^o(0) \tilde{y}^o(0) }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8"/>
  <p:tag name="PICTUREFILESIZE" val="584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E\{ \xt^o(0) \left [ C \, \xt^o(0) + v(0) \right ]^T \}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98"/>
  <p:tag name="PICTUREFILESIZE" val="1560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E\{ \xt^o(0) \xt^{oT}(0)\} \, C^T 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22"/>
  <p:tag name="PICTUREFILESIZE" val="1237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M(0) \, C^T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21"/>
  <p:tag name="PICTUREFILESIZE" val="5909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0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51"/>
  <p:tag name="PICTUREFILESIZE" val="3505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&amp;=&amp; E\{ \xt^o(0) \yt^{oT}(0) \}\\[.5em]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8"/>
  <p:tag name="PICTUREFILESIZE" val="1026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5"/>
  <p:tag name="PICTUREFILESIZE" val="328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(E\{ \xt^o(0) v^T(0) \} = 0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6"/>
  <p:tag name="PICTUREFILESIZE" val="12017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(0) = \hat{x}^o(0) + \Lambda_{_{\tilde{x}^o(0) \tilde{y}^o(0) }} &#10;\ \Lambda_{_{\tilde{y}^o(0) \tilde{y}^o(0) }}^{-1} \ \tilde{y}^o(0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4"/>
  <p:tag name="PICTUREFILESIZE" val="2374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\tilde{y}^o(0) \tilde{y}^o(0) }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8"/>
  <p:tag name="PICTUREFILESIZE" val="5849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&amp;=&amp; E\{ \yt^o(0) \yt^{oT}(0) \}\\[.5em]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8"/>
  <p:tag name="PICTUREFILESIZE" val="990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E\{ \left [ C \, \xt^o(0) + v(0) \right ] \left [ C \, \xt^o(0) + v(0) \right ]^T \}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03"/>
  <p:tag name="PICTUREFILESIZE" val="19037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C \, E\{ \xt^o(0) \xt^{oT}(0)\} \, C^T  + E\{ v(0) v^T(0) \} 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06"/>
  <p:tag name="PICTUREFILESIZE" val="21027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C\, M(0) \, C^T + V(0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17"/>
  <p:tag name="PICTUREFILESIZE" val="955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0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51"/>
  <p:tag name="PICTUREFILESIZE" val="3505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0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7"/>
  <p:tag name="PICTUREFILESIZE" val="3009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(E\{ \xt^o(0) v^T(0) \} = 0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6"/>
  <p:tag name="PICTUREFILESIZE" val="1201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057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(0) = \hat{x}^o(0) + M(0) C^T&#10;\ \Lambda_{_{\tilde{y}^o(0) \tilde{y}^o(0) }}^{-1} \ \tilde{y}^o(0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7"/>
  <p:tag name="PICTUREFILESIZE" val="2212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(0) = \hat{x}^o(0) + \Lambda_{_{\tilde{x}^o(0) \tilde{y}^o(0) }} &#10;\ \Lambda_{_{\tilde{y}^o(0) \tilde{y}^o(0) }}^{-1} \ \tilde{y}^o(0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4"/>
  <p:tag name="PICTUREFILESIZE" val="2374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0) &amp;=&amp; y(0) - C\, \xh^o(0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2"/>
  <p:tag name="PICTUREFILESIZE" val="1185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0)  &amp;=&amp; \xh^o(0) +  M(0) C^T \left [ C\, M(0) C^T + V(0) \right ]^{-1}  \yt^o(0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39"/>
  <p:tag name="PICTUREFILESIZE" val="23657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0) =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04"/>
  <p:tag name="PICTUREFILESIZE" val="5285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0) C^T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83"/>
  <p:tag name="PICTUREFILESIZE" val="5356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[ C M(0) C^T + V(0)]^{-1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12"/>
  <p:tag name="PICTUREFILESIZE" val="10568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Z(0)  &amp;=&amp; 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1"/>
  <p:tag name="PICTUREFILESIZE" val="3627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0) =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04"/>
  <p:tag name="PICTUREFILESIZE" val="5285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0) &amp;=&amp;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30"/>
  <p:tag name="PICTUREFILESIZE" val="620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(0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2"/>
  <p:tag name="PICTUREFILESIZE" val="293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0) &amp;=&amp; y(0) - C\, \xh^o(0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2"/>
  <p:tag name="PICTUREFILESIZE" val="1185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0)  &amp;=&amp; \xh^o(0) +  M(0) C^T \left [ C\, M(0) C^T + V(0) \right ]^{-1}  \yt^o(0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39"/>
  <p:tag name="PICTUREFILESIZE" val="23657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E\{ \xt(0) \xt^T(0) \}  = \Lambda_{\xt(0)\xt(0)}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5"/>
  <p:tag name="PICTUREFILESIZE" val="15835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t(0)  &amp;=&amp; x(0) - \xh(0)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06"/>
  <p:tag name="PICTUREFILESIZE" val="9598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(0)  &amp;=&amp; E\{ \xt(0) \xt^T(0) \}  = \Lambda_{\xt(0)\xt(0)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53"/>
  <p:tag name="PICTUREFILESIZE" val="18589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(0)  &amp;=&amp; E\{ \xt(0) \xt^T(0) \}  = \Lambda_{\xt(0)\xt(0)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53"/>
  <p:tag name="PICTUREFILESIZE" val="18589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\Lambda_{_{\tilde{x}(0) \tilde{x}(0) }}&#10;= \Lambda_{_{\tilde{x}^o(0) \tilde{x}^o(0) }}&#10;- \Lambda_{_{\tilde{x}^o(0) \tilde{y}^o(0) }} &#10;\ \Lambda_{_{\tilde{y}^o(0) \tilde{y}^o(0) }}^{-1}&#10;\ \Lambda_{_{\tilde{y}^o(0) \tilde{x}^o(0) }}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5"/>
  <p:tag name="PICTUREFILESIZE" val="26655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\Lambda_{_{\tilde{X}_{|YZ} \tilde{X}_{|YZ} }}&#10;= \Lambda_{_{\tilde{X}_{|Y} \tilde{X}_{|Y} }}&#10;- \Lambda_{_{\tilde{X}_{|Y} \tilde{Z}_{|Y} }} &#10;\ \Lambda_{_{\tilde{Z}_{|Y} \tilde{Z}_{|Y} }}^{-1}&#10;\ \Lambda_{_{\tilde{Z}_{|Y} \tilde{X}_{|Y} }}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6"/>
  <p:tag name="PICTUREFILESIZE" val="2408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(0)  &amp;=&amp; E\{ \xt(0) \xt^T(0) \}  = \Lambda_{\xt(0)\xt(0)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53"/>
  <p:tag name="PICTUREFILESIZE" val="18589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\Lambda_{_{\tilde{x}(0) \tilde{x}(0) }}&#10;= \Lambda_{_{\tilde{x}^o(0) \tilde{x}^o(0) }}&#10;- \Lambda_{_{\tilde{x}^o(0) \tilde{y}^o(0) }} &#10;\ \Lambda_{_{\tilde{y}^o(0) \tilde{y}^o(0) }}^{-1}&#10;\ \Lambda_{_{\tilde{y}^o(0) \tilde{x}^o(0) }}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5"/>
  <p:tag name="PICTUREFILESIZE" val="2665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ww}}(k,l) = E\{ w(k+l)w^T(k)\} = W(k) \, \delta(l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5"/>
  <p:tag name="PICTUREFILESIZE" val="2355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(0)  &amp;=&amp; M(0) - M(0) C^T \left [ C M(0) C^T + V(0) \right ]^{-1}&#10;C M(0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55"/>
  <p:tag name="PICTUREFILESIZE" val="29589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0) C^T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83"/>
  <p:tag name="PICTUREFILESIZE" val="5356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[ C M(0) C^T + V(0)]^{-1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12"/>
  <p:tag name="PICTUREFILESIZE" val="10568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0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51"/>
  <p:tag name="PICTUREFILESIZE" val="3505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(0)  &amp;=&amp; M(0) - M(0) C^T \left [ C M(0) C^T + V(0) \right ]^{-1}&#10;C M(0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55"/>
  <p:tag name="PICTUREFILESIZE" val="29589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0) =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04"/>
  <p:tag name="PICTUREFILESIZE" val="5285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0) &amp;=&amp;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30"/>
  <p:tag name="PICTUREFILESIZE" val="620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0)  &amp;=&amp; \xh^o(0) +  M(0) C^T \left [ C\, M(0) C^T + V(0) \right ]^{-1}  \yt^o(0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39"/>
  <p:tag name="PICTUREFILESIZE" val="23657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0) &amp;=&amp; y(0) - C\, \xh^o(0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2"/>
  <p:tag name="PICTUREFILESIZE" val="11858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1) = \xh(1|0) = E\{ x(1) | y(0) \}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05"/>
  <p:tag name="PICTUREFILESIZE" val="1520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wv}}(k,l)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3"/>
  <p:tag name="PICTUREFILESIZE" val="6565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1"/>
  <p:tag name="PICTUREFILESIZE" val="3289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1) = E\{ \xt^o(1)\xt^{oT}(1) \}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39"/>
  <p:tag name="PICTUREFILESIZE" val="1314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1) = \xh(1|0) = E\{ x(1) | y(0) \}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05"/>
  <p:tag name="PICTUREFILESIZE" val="15206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1)  &amp;=&amp;  A\, x(0)   + B \, u(0)  + B_w\, w(0)\\[.5em]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58"/>
  <p:tag name="PICTUREFILESIZE" val="1521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1|0)  &amp;=&amp;  A\, \xh(0|0)   + B \, u(0)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5"/>
  <p:tag name="PICTUREFILESIZE" val="13626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1)  &amp;=&amp;  A\, \xh(0)   + B \, u(0)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8"/>
  <p:tag name="PICTUREFILESIZE" val="11959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1)  &amp;=&amp;  A\, x(0)   + B \, u(0)  + B_w\, w(0)\\[.5em]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58"/>
  <p:tag name="PICTUREFILESIZE" val="1521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1)  &amp;=&amp;  A\, \xh(0)   + B \, u(0)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8"/>
  <p:tag name="PICTUREFILESIZE" val="11959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bel{eq:state-c}&#10;\xt^o(1)  &amp;=&amp;  A\, \xt(0)   +  B_w\, w(0)\\[.5em]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4"/>
  <p:tag name="PICTUREFILESIZE" val="1226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t^o(1) = x(1) - \xh^o(1)&#10;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03"/>
  <p:tag name="PICTUREFILESIZE" val="844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vv}}(k,l) = E\{ v(k+l)v^T(k)\} = V(k) \, \delta(l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94"/>
  <p:tag name="PICTUREFILESIZE" val="21987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E\{ \tilde{x}^o(1) \tilde{x}^{oT}(1) \}   &amp;=  A\, E\{ \tilde{x}(0) \tilde{x}^T(0)\} A^T \\[2em]&#10;&amp; \quad  +  B_w\, E\{ w(0)w^T(0) \} B^T_w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6"/>
  <p:tag name="PICTUREFILESIZE" val="3879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bel{eq:state-c}&#10;\xt^o(1)  &amp;=&amp;  A\, \xt(0)   +  B_w\, w(0)\\[.5em]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4"/>
  <p:tag name="PICTUREFILESIZE" val="1226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1) = E\{ \xt^o(1)\xt^{oT}(1) \}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39"/>
  <p:tag name="PICTUREFILESIZE" val="1314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\{ \tilde{x}(0) w^T(0)\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0"/>
  <p:tag name="PICTUREFILESIZE" val="8926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0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53"/>
  <p:tag name="PICTUREFILESIZE" val="343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(0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306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51"/>
  <p:tag name="PICTUREFILESIZE" val="3116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1) = E\{ \xt^o(1)\xt^{oT}(1) \}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39"/>
  <p:tag name="PICTUREFILESIZE" val="1314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1)  &amp;=&amp;  A\, Z(0) A^T    + B_w W(0) B^T_w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42"/>
  <p:tag name="PICTUREFILESIZE" val="17386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h^o(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50"/>
  <p:tag name="PICTUREFILESIZE" val="3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\{ (x(0) - x_o ) w^T(k)\}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9"/>
  <p:tag name="PICTUREFILESIZE" val="13076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E\{ y(1)|y(0) \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62"/>
  <p:tag name="PICTUREFILESIZE" val="8355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E\{ C\, x(1) + v(1) | y(0)\} \\[.5em]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4"/>
  <p:tag name="PICTUREFILESIZE" val="1221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C \xh^o(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01"/>
  <p:tag name="PICTUREFILESIZE" val="4808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&amp;=&amp; C \, E \{ x(1)|y(0) \}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4"/>
  <p:tag name="PICTUREFILESIZE" val="953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1)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0"/>
  <p:tag name="PICTUREFILESIZE" val="331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h^o(1)&amp;=&amp; C \, \xh^o(1)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74"/>
  <p:tag name="PICTUREFILESIZE" val="8179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1) &amp;=&amp; y(1) - \yh^o(1)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22"/>
  <p:tag name="PICTUREFILESIZE" val="980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yt^o(1) &amp;=&amp; y(1) - C\, \xh^o(1)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2"/>
  <p:tag name="PICTUREFILESIZE" val="10878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Z(1)  &amp;=&amp;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1"/>
  <p:tag name="PICTUREFILESIZE" val="324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xh(1)  &amp;=&amp; 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8"/>
  <p:tag name="PICTUREFILESIZE" val="328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\{ (x(0) - x_o ) v^T(k)\}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4"/>
  <p:tag name="PICTUREFILESIZE" val="12668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yt^o(1) &amp;=&amp; y(1) - C\, \xh^o(1)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2"/>
  <p:tag name="PICTUREFILESIZE" val="10878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1)  &amp;=&amp;  A\, Z(0) A^T    + B_w W(0) B^T_w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42"/>
  <p:tag name="PICTUREFILESIZE" val="17386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1)  &amp;=&amp;  A\, \xh(0)   + B \, u(0)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8"/>
  <p:tag name="PICTUREFILESIZE" val="11959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(1) = \hat{x}^o(1) + \left(\tilde{x}^o(1) \right)_{_{| (\tilde{y}^o(1)) }}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2"/>
  <p:tag name="PICTUREFILESIZE" val="14756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= \hat{x}^o(1) + \Lambda_{_{\tilde{x}^o(1) \tilde{y}^o(1) }} &#10;\ \Lambda_{_{\tilde{y}^o(1) \tilde{y}^o(1) }}^{-1} \ \tilde{y}^o(1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3"/>
  <p:tag name="PICTUREFILESIZE" val="18965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\{ \tilde{x}^o(1) \} = 0, \ E \{ \tilde{y}^o(1)\} = 0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83"/>
  <p:tag name="PICTUREFILESIZE" val="1298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1)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0"/>
  <p:tag name="PICTUREFILESIZE" val="331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h^o(1)&amp;=&amp; C \, \xh^o(1)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74"/>
  <p:tag name="PICTUREFILESIZE" val="8179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1) &amp;=&amp; y(1) - \yh^o(1)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22"/>
  <p:tag name="PICTUREFILESIZE" val="9800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C \, \xt^o(1) + v(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77"/>
  <p:tag name="PICTUREFILESIZE" val="773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\{ w(k)\}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6760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C x(1) + v(1) - C\, \xh^o(1) 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63"/>
  <p:tag name="PICTUREFILESIZE" val="1156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1)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0"/>
  <p:tag name="PICTUREFILESIZE" val="331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0)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2967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y(0) \yt^{oT}(1) \} &amp;=&amp; 0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07"/>
  <p:tag name="PICTUREFILESIZE" val="1069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h^o(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50"/>
  <p:tag name="PICTUREFILESIZE" val="3326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E\{ y(1)|y(0) \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62"/>
  <p:tag name="PICTUREFILESIZE" val="8355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\xt^o(1)\yt^o(1)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00"/>
  <p:tag name="PICTUREFILESIZE" val="6296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1) &amp;=&amp; \xh^o(1) +  \Lambda_{_{\xt^o(1) \yt^o(1)}}  &#10;\Lambda_{_{\yt^o(1) \yt^o(1)}}^{-1} \, \yt^o(1)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0"/>
  <p:tag name="PICTUREFILESIZE" val="22148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\xt^o(1)\yt^o(1)} &amp;=&amp; E\{ \xt^o(1) \yt^{oT}(1) \}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307"/>
  <p:tag name="PICTUREFILESIZE" val="1653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E\{ \xt^o(1) \left [ C \, \xt^o(1) + v(1) \right ]^T \}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98"/>
  <p:tag name="PICTUREFILESIZE" val="1463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\{ v(k) \}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634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E\{ \xt^o(1) \xt^{oT}(1)\} \, C^T 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22"/>
  <p:tag name="PICTUREFILESIZE" val="11727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M(1) \, C^T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21"/>
  <p:tag name="PICTUREFILESIZE" val="549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51"/>
  <p:tag name="PICTUREFILESIZE" val="3116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\{ \tilde{x}^o(1) v^T(1) \}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8"/>
  <p:tag name="PICTUREFILESIZE" val="987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\yt^o(1)\yt^o(1)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99"/>
  <p:tag name="PICTUREFILESIZE" val="627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\yt^o(1)\yt^o(1)}&amp;=&amp; E\{ \yt^o(1) \yt^{oT}(1) \}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305"/>
  <p:tag name="PICTUREFILESIZE" val="16825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E\{ \left [ C \, \xt^o(1) + v(1) \right ] \left [ C \, \xt^o(1) + v(1) \right ]^T \}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03"/>
  <p:tag name="PICTUREFILESIZE" val="1779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C \, E\{ \xt^o(1) \xt^{oT}(1)\} \, C^T  + E\{ v(1) v^T(1) \} 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06"/>
  <p:tag name="PICTUREFILESIZE" val="1999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C\, M(1) \, C^T + V(1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17"/>
  <p:tag name="PICTUREFILESIZE" val="9147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\{ \tilde{x}^o(1) v^T(1) \}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8"/>
  <p:tag name="PICTUREFILESIZE" val="98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51"/>
  <p:tag name="PICTUREFILESIZE" val="3116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7"/>
  <p:tag name="PICTUREFILESIZE" val="2599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xh(1) &amp;=&amp; \xh^o(1) +  M(1) \, C^T\,&#10;\Lambda_{_{\yt^o(1) \yt^o(1)}}^{-1} \, \yt^o(1) 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0"/>
  <p:tag name="PICTUREFILESIZE" val="2176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1) &amp;=&amp; \xh^o(1) +  \Lambda_{_{\xt^o(1) \yt^o(1)}}  &#10;\Lambda_{_{\yt^o(1) \yt^o(1)}}^{-1} \, \yt^o(1)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0"/>
  <p:tag name="PICTUREFILESIZE" val="22148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1)  &amp;=&amp; \xh^o(1) +  M(1) C^T \left [ C\, M(1) C^T + V(1) \right ]^{-1}  \yt^o(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39"/>
  <p:tag name="PICTUREFILESIZE" val="2263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1) &amp;=&amp; y(1) - C\, \xh^o(1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2"/>
  <p:tag name="PICTUREFILESIZE" val="10907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1) C^T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83"/>
  <p:tag name="PICTUREFILESIZE" val="499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[ C M(1) C^T + V(1)]^{-1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12"/>
  <p:tag name="PICTUREFILESIZE" val="9938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Z(1)  &amp;=&amp;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1"/>
  <p:tag name="PICTUREFILESIZE" val="3244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xh(1)  &amp;=&amp; \xh^o(1) +  M(1) C^T \left [ C\, M(1) C^T + V(1) \right ]^{-1}  \yt^o(1)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9"/>
  <p:tag name="PICTUREFILESIZE" val="2269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_j = \{ y(0),\,y(1),\,\cdots,\,y(j) \}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222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yt^o(1) &amp;=&amp; y(1) - C\, \xh^o(1)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2"/>
  <p:tag name="PICTUREFILESIZE" val="10878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bel{eq:state-c}&#10;\xt^o(1)  &amp;=&amp;  A\, \xt(0)   +  B_w\, w(0)\\[.5em]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4"/>
  <p:tag name="PICTUREFILESIZE" val="12263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1)  &amp;=&amp;  A\, Z(0) A^T    + B_w W(0) B^T_w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42"/>
  <p:tag name="PICTUREFILESIZE" val="17386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t(1)  &amp;=&amp; x(1) - \xh(1)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06"/>
  <p:tag name="PICTUREFILESIZE" val="864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(1)  &amp;=&amp; E\{ \xt(1) \xt^T(1) \}  = \Lambda_{\xt(1)\xt(1)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53"/>
  <p:tag name="PICTUREFILESIZE" val="1736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(1)  &amp;=&amp; E\{ \xt(1) \xt^T(1) \}  = \Lambda_{\xt(1)\xt(1)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353"/>
  <p:tag name="PICTUREFILESIZE" val="17363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51"/>
  <p:tag name="PICTUREFILESIZE" val="3116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1) C^T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83"/>
  <p:tag name="PICTUREFILESIZE" val="4993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[ C M(1) C^T + V(1)]^{-1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12"/>
  <p:tag name="PICTUREFILESIZE" val="9938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(1)  &amp;=&amp; M(1) - M(1) C^T \left [ C M(1) C^T + V(1) \right ]^{-1}&#10;C M(1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55"/>
  <p:tag name="PICTUREFILESIZE" val="2782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{ y(k) \} \hspace{1em} k = 0,\, 1 \, \cdots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785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\xt(1)\xt(1)} &amp;=&amp; \Lambda_{\xt^o(1) \xt^o(1)} -&#10;\Lambda_{\xt^o(1) \yt^o(1)} \Lambda_{\yt^o(1) \yt^o(1)}^{-1} \Lambda_{\yt^o(1) \xt^o(1)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71"/>
  <p:tag name="PICTUREFILESIZE" val="3018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(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646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1)  &amp;=&amp;  A\, \xh(0)   + B \, u(0)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8"/>
  <p:tag name="PICTUREFILESIZE" val="11959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1) &amp;=&amp; y(1) - C\, \xh^o(1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2"/>
  <p:tag name="PICTUREFILESIZE" val="10907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1)  &amp;=&amp;  A\, Z(0) A^T    + B_w W(0) B^T_w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42"/>
  <p:tag name="PICTUREFILESIZE" val="17386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(1)  &amp;=&amp; M(1) - M(1) C^T \left [ C M(1) C^T + V(1) \right ]^{-1}&#10;C M(1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55"/>
  <p:tag name="PICTUREFILESIZE" val="27829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1)  &amp;=&amp; \xh^o(1) +  M(1) C^T \left [ C\, M(1) C^T + V(1) \right ]^{-1}  \yt^o(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39"/>
  <p:tag name="PICTUREFILESIZE" val="22634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k+1)  &amp;=&amp;  A\, \xh(k)   + B \, u(k)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6"/>
  <p:tag name="PICTUREFILESIZE" val="14087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k) &amp;=&amp; y(k) - C\, \xh^o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0"/>
  <p:tag name="PICTUREFILESIZE" val="12835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k)  &amp;=&amp; \xh^o(k) +  M(k) C^T \left [ C\, M(k) C^T + V(k) \right ]^{-1}  \yt^o(k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33"/>
  <p:tag name="PICTUREFILESIZE" val="2840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x_o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"/>
  <p:tag name="PICTUREFILESIZE" val="1388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k+1)  &amp;=&amp;  A\, Z(k) A^T    + B_w W(k) B^T_w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1"/>
  <p:tag name="PICTUREFILESIZE" val="18886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(k)  &amp;=&amp; M(k) - M(k) C^T \left [ C M(k) C^T + V(k) \right ]^{-1}&#10;C M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50"/>
  <p:tag name="PICTUREFILESIZE" val="27997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&amp; \hat{x}^o(0) = x_0 \\&#10;&amp; M(0) = X_0 \\&#10;&amp; \textrm{for } k = 0,1,2,\ldots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67"/>
  <p:tag name="PICTUREFILESIZE" val="1916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&amp; \textrm{obtain measurement } y(k) \\&#10;&amp; \tilde{y}^o(k) = y(k) - C \hat{x}^o(k) \\&#10;&amp; \hat{x}(k) = \hat{x}^o(k) + M(k) C^T [CM(k) C^T + V(k)]^{-1} \tilde{y}^o(k) \\&#10;&amp; Z(k) = M(k) - M(k) C^T [CM(k) C^T + V(k)]^{-1} CM(k) \\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21"/>
  <p:tag name="PICTUREFILESIZE" val="8164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&amp; \hat{x}^o(k+1) = A\hat{x}(k) + Bu(k) \\&#10;&amp; M(k+1) = A Z(k) A^T + B_w W(k) B_w^T \\&#10;&amp; \textrm{wait for next measurement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58"/>
  <p:tag name="PICTUREFILESIZE" val="45087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&amp; \textrm{end 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"/>
  <p:tag name="PICTUREFILESIZE" val="170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0) &amp;=&amp;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30"/>
  <p:tag name="PICTUREFILESIZE" val="620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k)  &amp;=&amp; \xh^o(k) + F(k)\,  \yt^o(k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74"/>
  <p:tag name="PICTUREFILESIZE" val="14078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) = M(k) C^T \left [ C\, M(k) C^T + V(k) \right ]^{-1} 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381"/>
  <p:tag name="PICTUREFILESIZE" val="18447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k+1)  &amp;=&amp;  A\, \xh(k)   + B \, u(k)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6"/>
  <p:tag name="PICTUREFILESIZE" val="1408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6"/>
  <p:tag name="PICTUREFILESIZE" val="1820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xh^o(k+1)  &amp;=&amp;  A\, \left [ \xh^o(k)   + F(k) \yt^o(k) \right ] + B \, u(k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9"/>
  <p:tag name="PICTUREFILESIZE" val="20375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k)  &amp;=&amp; \xh^o(k) + F(k)\,  \yt^o(k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74"/>
  <p:tag name="PICTUREFILESIZE" val="14078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k+1)  &amp;=&amp;  A\, \xh^o(k)   + B \, u(k) + L(k)\,&#10;\yt^o(k)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33"/>
  <p:tag name="PICTUREFILESIZE" val="20716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\, F(k)  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3929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k+1)  &amp;=&amp;  A\, \xh^o(k)   + B \, u(k) + L(k)\,&#10;\yt^o(k)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33"/>
  <p:tag name="PICTUREFILESIZE" val="20716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L(k)  &amp;=&amp; A\, M(k) C^T \left [ C\, M(k) C^T + V(k) \right ]^{-1}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9"/>
  <p:tag name="PICTUREFILESIZE" val="2266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) 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3028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L(k)  &amp;=&amp; A\, F(k)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61"/>
  <p:tag name="PICTUREFILESIZE" val="7478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(k)  &amp;=&amp; M(k) - M(k) C^T \left [ C M(k) C^T + V(k) \right ]^{-1}&#10;C M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50"/>
  <p:tag name="PICTUREFILESIZE" val="27997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k+1)  &amp;=&amp;  A\, Z(k) A^T    + B_w W(k) B^T_w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1"/>
  <p:tag name="PICTUREFILESIZE" val="1888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51"/>
  <p:tag name="PICTUREFILESIZE" val="372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M(k+1)  &amp;=&amp; A M(k)A^T + B_w W(k) B^T_w  \\[.5em]&#10;&amp;&amp;\hspace{-1em} - \:A M(k) C^T  &#10;\left [ C M(k) C^T + V(k) \right ]^{-1}&#10;C M(k)A^T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1"/>
  <p:tag name="PICTUREFILESIZE" val="4659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k+1)  &amp;=&amp; A M(k)A^T + B_w W(k) B^T_w  \\[.5em]&#10;&amp;&amp;\hspace{-1em} - \:A M(k) C^T  &#10;\left [ C M(k) C^T + V(k) \right ]^{-1}&#10;C M(k)A^T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61"/>
  <p:tag name="PICTUREFILESIZE" val="4659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0) &amp;=&amp;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30"/>
  <p:tag name="PICTUREFILESIZE" val="620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k+1)  &amp;=&amp;  A\, \xh^o(k)   + B \, u(k) + L(k)\,&#10;\yt^o(k)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33"/>
  <p:tag name="PICTUREFILESIZE" val="20716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L(k)  &amp;=&amp; A\, M(k) C^T \left [ C\, M(k) C^T + V(k) \right ]^{-1}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9"/>
  <p:tag name="PICTUREFILESIZE" val="22660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k) &amp;=&amp; y(k) - C\, \xh^o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0"/>
  <p:tag name="PICTUREFILESIZE" val="12835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^o&#10;\eeqns&#10; 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8"/>
  <p:tag name="PICTUREFILESIZE" val="204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L(k)&#10;\eeqns&#10; 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3"/>
  <p:tag name="PICTUREFILESIZE" val="2984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Y^o&#10;\eeqns&#10; 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6"/>
  <p:tag name="PICTUREFILESIZE" val="1667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ilde Y^o&#10;\eeqns&#10; 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6"/>
  <p:tag name="PICTUREFILESIZE" val="16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+ B \, u(k)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7"/>
  <p:tag name="PICTUREFILESIZE" val="132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3292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k+1)  &amp;=&amp; A M(k)A^T + B_w W(k) B^T_w  \\[.5em]&#10;&amp;&amp;\hspace{-1em} - \:A M(k) C^T  &#10;\left [ C M(k) C^T + V(k) \right ]^{-1}&#10;C M(k)A^T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61"/>
  <p:tag name="PICTUREFILESIZE" val="4659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k) &amp;=&amp; y(k) - C\, \xh^o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0"/>
  <p:tag name="PICTUREFILESIZE" val="12835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k+1)  &amp;=&amp;  A\, \xh(k)   + B \, u(k)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6"/>
  <p:tag name="PICTUREFILESIZE" val="14087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k)  &amp;=&amp; \xh^o(k) + F(k)\,  \yt^o(k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74"/>
  <p:tag name="PICTUREFILESIZE" val="14078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)  &amp;=&amp;  M(k) C^T \left [ C\, M(k) C^T + V(k) \right ]^{-1}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2"/>
  <p:tag name="PICTUREFILESIZE" val="2083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k) &amp;=&amp; y(k) - C\, \xh^o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0"/>
  <p:tag name="PICTUREFILESIZE" val="12835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linespread{1.2}&#10;\begin{document}&#10;&#10;\begin{align*}&#10;\hat{x}^o(k+1) &amp; = [A - L(k) C] \hat{x}^o(k) + Bu(k) + L(k) y(k) \\&#10;\hat{x}(k) &amp; = [I - F(k) C] \hat{x}^o(k) + F(k) y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5"/>
  <p:tag name="PICTUREFILESIZE" val="43595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linespread{1.2}&#10;\begin{document}&#10;&#10;\begin{align*}&#10;\hat{x}^o(k+1) &amp; = A \hat{x}^o(k) + Bu(k) + L(k) \tilde{y}^o(k) \\&#10;\hat{x}(k) &amp; = \hat{x}^o(k) + F(k) \tilde{y}^o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3"/>
  <p:tag name="PICTUREFILESIZE" val="37514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hat{x}^o(k+1) &amp; = [A - L(k) C] \hat{x}^o(k)&#10;+ \begin{bmatrix} B &amp; L(k) \end{bmatrix}&#10;\begin{bmatrix} u(k) \\ y(k) \end{bmatrix} \\&#10;\hat{x}(k) &amp; = [I - F(k) C] \hat{x}^o(k)&#10;+ \begin{bmatrix} 0 &amp; F(k) \end{bmatrix}&#10;\begin{bmatrix} u(k) \\ y(k) \end{bmatrix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8"/>
  <p:tag name="PICTUREFILESIZE" val="54886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k+1)  &amp;=&amp; A M(k)A^T + B_w W(k) B^T_w  \\[.5em]&#10;&amp;&amp;\hspace{-1em} - \:A M(k) C^T  &#10;\left [ C M(k) C^T + V(k) \right ]^{-1}&#10;C M(k)A^T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61"/>
  <p:tag name="PICTUREFILESIZE" val="4659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_j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9"/>
  <p:tag name="PICTUREFILESIZE" val="1466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)  &amp;=&amp;  M(k) C^T \left [ C\, M(k) C^T + V(k) \right ]^{-1}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2"/>
  <p:tag name="PICTUREFILESIZE" val="2083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L(k)  \ = \ A M(k) C^T \left [ C\, M(k) C^T + V(k) \right ]^{-1}  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2"/>
  <p:tag name="PICTUREFILESIZE" val="22495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k) &amp;=&amp; y(k) - C\, \xh^o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0"/>
  <p:tag name="PICTUREFILESIZE" val="12835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\tilde{y}^o \tilde{y}^o}}(k,j) &#10;= [CM(k) C^T + V(k) ] \delta(j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3"/>
  <p:tag name="PICTUREFILESIZE" val="21596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lde{y}^o(k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3924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{ \xt^o(k) \yt^{oT}(j) \} = 0&#10;\eeqns 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3"/>
  <p:tag name="PICTUREFILESIZE" val="11823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j &lt; k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548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 \{ [ C\tilde{x}^o(k) + v(k) ] \tilde{y}^{oT}(j) \} = 0&#10;$ 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1699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{  \yt^o(k) \yt^{oT}(j) \} = 0&#10;\eeqns 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2"/>
  <p:tag name="PICTUREFILESIZE" val="11205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j &lt; k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54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{ y(0),\,y(1),\,\cdots,\,y(j) \}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15"/>
  <p:tag name="PICTUREFILESIZE" val="10079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j &lt; k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548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{  \yt^o(k) \yt^{oT}(j) \} = 0&#10;\eeqns 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2"/>
  <p:tag name="PICTUREFILESIZE" val="11205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j &lt; k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548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\{ v(k) \tilde{y}^{oT}(j)\} = 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3"/>
  <p:tag name="PICTUREFILESIZE" val="10876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j &lt; k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548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+ B_w\, w(k)\\[.5em]&#10;y(k) &amp;=&amp; C\, x(k) + v(k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3"/>
  <p:tag name="PICTUREFILESIZE" val="26679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85"/>
  <p:tag name="PICTUREFILESIZE" val="4376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 = 0,\,1,\,\cdots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16"/>
  <p:tag name="PICTUREFILESIZE" val="3346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^o(k+1) = A\hat{x}^o(k) + L(k) \tilde{y}^o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4"/>
  <p:tag name="PICTUREFILESIZE" val="15758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y}^o(k) = C \hat{x}^o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9"/>
  <p:tag name="PICTUREFILESIZE" val="94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_j = \{ y(0),\,y(1),\,\cdots,\,y(j) \}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222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CM(k)C^T + V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942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egin{bmatrix} V(k) &amp; 0 \\ 0 &amp; W(k) \end{bmatrix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8"/>
  <p:tag name="PICTUREFILESIZE" val="10592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z) = (zI - A)^{-1}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83"/>
  <p:tag name="PICTUREFILESIZE" val="740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k|j) = E\{ x(k) | Y_j \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95"/>
  <p:tag name="PICTUREFILESIZE" val="1199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_j = \{ y(0),\,y(1),\,\cdots,\,y(j) \}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222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=j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0"/>
  <p:tag name="PICTUREFILESIZE" val="199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&gt;j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8"/>
  <p:tag name="PICTUREFILESIZE" val="249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&lt;j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8"/>
  <p:tag name="PICTUREFILESIZE" val="247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k|j) = E\{ x(k) | Y_j \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95"/>
  <p:tag name="PICTUREFILESIZE" val="1199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= 0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6"/>
  <p:tag name="PICTUREFILESIZE" val="100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_j = \{ y(0),\,y(1),\,\cdots,\,y(j) \}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222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k) = \xh(k|k-1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79"/>
  <p:tag name="PICTUREFILESIZE" val="964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t^o(k) = \xt(k|k-1) = x(k) - \xh^o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30"/>
  <p:tag name="PICTUREFILESIZE" val="1671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_{k-1}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00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{ y(0),\,y(1),\,\cdots,\,y(k-1) \}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55"/>
  <p:tag name="PICTUREFILESIZE" val="1186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 (k) = \xh(k|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32"/>
  <p:tag name="PICTUREFILESIZE" val="850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_{k}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62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t (k) = \xt(k|k ) = x(k) - \xh 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74"/>
  <p:tag name="PICTUREFILESIZE" val="1284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{ y(0),\,y(1),\,\cdots,\,y(k) \}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17"/>
  <p:tag name="PICTUREFILESIZE" val="1107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k) &amp;=&amp; E\{ \xt^o (k)\xt^{oT}(k)\} \\[.5em]&#10;&amp;=&amp; E\{ \xt (k|k-1)\xt^T(k|k-1)\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50"/>
  <p:tag name="PICTUREFILESIZE" val="3050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(k) &amp;=&amp; - K\, x(k) + r(k)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4"/>
  <p:tag name="PICTUREFILESIZE" val="1119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(k) &amp;=&amp; E\{ \xt (k)\xt^T(k)\} \\[.5em]&#10;&amp;=&amp; E\{ \xt (k|k)\xt^T(k|k)\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66"/>
  <p:tag name="PICTUREFILESIZE" val="2672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k|j) = E\{ x(k) | Y_j \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95"/>
  <p:tag name="PICTUREFILESIZE" val="1199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k) = \xh(k|k-1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79"/>
  <p:tag name="PICTUREFILESIZE" val="964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 (k) = \xh(k|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32"/>
  <p:tag name="PICTUREFILESIZE" val="850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_j = \{ y(0),\,y(1),\,\cdots,\,y(j) \}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222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y}^o(k) = E \{ y(k) | Y_{k-1} \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3"/>
  <p:tag name="PICTUREFILESIZE" val="1210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lde{x}^o(k) = x(k) - \hat{x}^o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1"/>
  <p:tag name="PICTUREFILESIZE" val="1138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lde{x}(k) = x(k) - \hat{x}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3"/>
  <p:tag name="PICTUREFILESIZE" val="1014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M(k) = \Lambda_{_{\tilde{x}^o(k) \tilde{x}^o(k)}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2"/>
  <p:tag name="PICTUREFILESIZE" val="1104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Z(k) = \Lambda_{_{\tilde{x}(k) \tilde{x}(k)}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965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(k)  &amp;=&amp; r_o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0"/>
  <p:tag name="PICTUREFILESIZE" val="468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lde{y}^o(k) = y(k) - \hat{y}^o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9"/>
  <p:tag name="PICTUREFILESIZE" val="1014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{\rm trace} \: Z(k) &amp;\le&amp; {\rm trace} \: M(k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58"/>
  <p:tag name="PICTUREFILESIZE" val="1386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\{ \| \xt (k)\|^2\} \le E\{ \| \xt^o (k)\|^2\} 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511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xh^o(0) = \xh(0|-1) = E\{ x(0) \} = x_o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4"/>
  <p:tag name="PICTUREFILESIZE" val="1463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0) = \xh(0|-1)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69"/>
  <p:tag name="PICTUREFILESIZE" val="748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0) &amp;=&amp; E\{ \xt^o (0)\xt^{oT}(0)\} 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59"/>
  <p:tag name="PICTUREFILESIZE" val="1436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213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E\{ (x(0) - x_o) (x(0) - x_o)^T \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3"/>
  <p:tag name="PICTUREFILESIZE" val="1095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^o(0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361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0) =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04"/>
  <p:tag name="PICTUREFILESIZE" val="528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+ B \, u(k)  + B_w\, w(k)\\[.5em]&#10;y(k) &amp;=&amp; C\, x(k) + v(k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5"/>
  <p:tag name="PICTUREFILESIZE" val="3203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0) &amp;=&amp; 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30"/>
  <p:tag name="PICTUREFILESIZE" val="620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1"/>
  <p:tag name="PICTUREFILESIZE" val="372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5"/>
  <p:tag name="PICTUREFILESIZE" val="329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38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0"/>
  <p:tag name="PICTUREFILESIZE" val="391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4"/>
  <p:tag name="PICTUREFILESIZE" val="337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1"/>
  <p:tag name="PICTUREFILESIZE" val="380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k) = \xh(k|k-1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79"/>
  <p:tag name="PICTUREFILESIZE" val="964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k) = \xh(k|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32"/>
  <p:tag name="PICTUREFILESIZE" val="850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ww}}(k,l) =  W(k) \, \delta(l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06"/>
  <p:tag name="PICTUREFILESIZE" val="1243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vv}}(k,l) = V(k) \, \delta(l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93"/>
  <p:tag name="PICTUREFILESIZE" val="1135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wv}}(k,l) =  0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661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wx}}(0,k)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9"/>
  <p:tag name="PICTUREFILESIZE" val="687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vx}}(0,k)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644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|YZ} =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381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|Y} +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284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eft( \tilde{X}_{|Y} \right)_{|(\tilde{Z}_{|Y})}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3"/>
  <p:tag name="PICTUREFILESIZE" val="837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X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"/>
  <p:tag name="PICTUREFILESIZE" val="325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Y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"/>
  <p:tag name="PICTUREFILESIZE" val="272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Z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"/>
  <p:tag name="PICTUREFILESIZE" val="219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5"/>
  <p:tag name="PICTUREFILESIZE" val="328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x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"/>
  <p:tag name="PICTUREFILESIZE" val="738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Y_{k-1} = \{ y(0), \ldots, y(k-1) \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20"/>
  <p:tag name="PICTUREFILESIZE" val="4617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y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"/>
  <p:tag name="PICTUREFILESIZE" val="738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(k) =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3777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^o(k) +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0"/>
  <p:tag name="PICTUREFILESIZE" val="427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eft(\tilde{x}^o(k) \right)_{_{| (\tilde{y}^o(k)) }}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2"/>
  <p:tag name="PICTUREFILESIZE" val="9199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X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"/>
  <p:tag name="PICTUREFILESIZE" val="325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Y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"/>
  <p:tag name="PICTUREFILESIZE" val="272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Z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"/>
  <p:tag name="PICTUREFILESIZE" val="219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x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"/>
  <p:tag name="PICTUREFILESIZE" val="7382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33384</TotalTime>
  <Words>1685</Words>
  <Application>Microsoft Office PowerPoint</Application>
  <PresentationFormat>On-screen Show (4:3)</PresentationFormat>
  <Paragraphs>611</Paragraphs>
  <Slides>84</Slides>
  <Notes>82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5" baseType="lpstr">
      <vt:lpstr>Default Design</vt:lpstr>
      <vt:lpstr>ME 233 Advanced Control II    Lecture 6  Discrete Time Kalman Filter </vt:lpstr>
      <vt:lpstr>Course Outline</vt:lpstr>
      <vt:lpstr>Wiener Filtering</vt:lpstr>
      <vt:lpstr>Rudy  Kalman:  </vt:lpstr>
      <vt:lpstr>Deterministic - state feedback</vt:lpstr>
      <vt:lpstr>Deterministic - state feedback</vt:lpstr>
      <vt:lpstr>Deterministic– state estimation</vt:lpstr>
      <vt:lpstr>Deterministic– state observer feedback</vt:lpstr>
      <vt:lpstr>Stochastic State Estimation</vt:lpstr>
      <vt:lpstr>Stochastic State Estimation</vt:lpstr>
      <vt:lpstr>Stochastic State Estimation</vt:lpstr>
      <vt:lpstr>Stochastic state model</vt:lpstr>
      <vt:lpstr>Initial Conditions</vt:lpstr>
      <vt:lpstr>Noises</vt:lpstr>
      <vt:lpstr>Noises</vt:lpstr>
      <vt:lpstr>Output Measurements</vt:lpstr>
      <vt:lpstr>Notation so far …</vt:lpstr>
      <vt:lpstr>Kalman Filter Objective</vt:lpstr>
      <vt:lpstr>Conditional state estimation</vt:lpstr>
      <vt:lpstr>Conditional state estimation</vt:lpstr>
      <vt:lpstr>A-priori state estimate  (one step prediction)</vt:lpstr>
      <vt:lpstr>A-posteriori state estimate (filtering)</vt:lpstr>
      <vt:lpstr>State Estimate Covariances</vt:lpstr>
      <vt:lpstr>Summary of estimate notation</vt:lpstr>
      <vt:lpstr>Summary of estimate error notation</vt:lpstr>
      <vt:lpstr>State Estimate Covariances</vt:lpstr>
      <vt:lpstr>Initial Conditions for a-priori estimate</vt:lpstr>
      <vt:lpstr>Initial Conditions for a-priori estimate</vt:lpstr>
      <vt:lpstr>Kalman Filter Solution</vt:lpstr>
      <vt:lpstr>Kalman Filter Solution</vt:lpstr>
      <vt:lpstr>Kalman Filter Solution</vt:lpstr>
      <vt:lpstr>Kalman Filter Solution</vt:lpstr>
      <vt:lpstr>We will use property 3 of least squares estimation</vt:lpstr>
      <vt:lpstr>We will use property 3 of least squares estimation</vt:lpstr>
      <vt:lpstr>We will use property 3 of least squares estimation</vt:lpstr>
      <vt:lpstr>We will use property 3 of least squares estimation</vt:lpstr>
      <vt:lpstr>Kalman Filter Solution: k = 0 </vt:lpstr>
      <vt:lpstr>Kalman Filter Solution: k = 0</vt:lpstr>
      <vt:lpstr>Kalman Filter Solution: k = 0</vt:lpstr>
      <vt:lpstr>Kalman Filter Solution: k = 0</vt:lpstr>
      <vt:lpstr>             </vt:lpstr>
      <vt:lpstr>Slide 42</vt:lpstr>
      <vt:lpstr>Kalman Filter Solution: k = 0</vt:lpstr>
      <vt:lpstr>Kalman Filter Solution: k = 0</vt:lpstr>
      <vt:lpstr>Kalman Filter Solution: k = 0</vt:lpstr>
      <vt:lpstr>Kalman Filter Solution: k = 0</vt:lpstr>
      <vt:lpstr>Kalman Filter Solution: k = 0</vt:lpstr>
      <vt:lpstr>Kalman Filter Solution: k = 0</vt:lpstr>
      <vt:lpstr>Kalman Filter Solution: k = 1</vt:lpstr>
      <vt:lpstr>Kalman Filter Solution: k = 1</vt:lpstr>
      <vt:lpstr>Kalman Filter Solution: k = 1</vt:lpstr>
      <vt:lpstr>Kalman Filter Solution: k = 1</vt:lpstr>
      <vt:lpstr>Kalman Filter Solution: k = 1</vt:lpstr>
      <vt:lpstr>Kalman Filter Solution: k = 1</vt:lpstr>
      <vt:lpstr>Kalman Filter Solution: k = 1</vt:lpstr>
      <vt:lpstr>Kalman Filter Solution: k = 1</vt:lpstr>
      <vt:lpstr>Kalman Filter Solution: k = 1</vt:lpstr>
      <vt:lpstr>Kalman Filter Solution: k = 1</vt:lpstr>
      <vt:lpstr>Kalman Filter Solution: k = 1</vt:lpstr>
      <vt:lpstr>Slide 60</vt:lpstr>
      <vt:lpstr>Kalman Filter Solution</vt:lpstr>
      <vt:lpstr>Kalman Filter Solution: k = 1</vt:lpstr>
      <vt:lpstr>Kalman Filter Solution: k = 1</vt:lpstr>
      <vt:lpstr>Kalman Filter Solution: k = 1</vt:lpstr>
      <vt:lpstr>Kalman Filter Solution: k = 1</vt:lpstr>
      <vt:lpstr>Kalman Filter Solution: k = 1</vt:lpstr>
      <vt:lpstr>Kalman Filter Solution</vt:lpstr>
      <vt:lpstr>Kalman Filter Solution</vt:lpstr>
      <vt:lpstr>Kalman filter implementation</vt:lpstr>
      <vt:lpstr>Kalman Filter Solution V-2</vt:lpstr>
      <vt:lpstr>Kalman Filter Solution V-2</vt:lpstr>
      <vt:lpstr>Kalman Filter Solution V-2</vt:lpstr>
      <vt:lpstr>Kalman Filter Solution V-2</vt:lpstr>
      <vt:lpstr>Kalman Filter Solution V-2</vt:lpstr>
      <vt:lpstr>Kalman Filter Solution V-2</vt:lpstr>
      <vt:lpstr>Kalman Filter Solution V-1 (Review)</vt:lpstr>
      <vt:lpstr>Kalman Filter Solution V-1</vt:lpstr>
      <vt:lpstr>Kalman Filter, State Space Form</vt:lpstr>
      <vt:lpstr>Kalman Filter, State Space Form</vt:lpstr>
      <vt:lpstr>Kalman Filter (KF) Properties </vt:lpstr>
      <vt:lpstr>Kalman Filter (KF) Properties</vt:lpstr>
      <vt:lpstr>Kalman Filter (KF) Properties </vt:lpstr>
      <vt:lpstr>KF as an innovations filter</vt:lpstr>
      <vt:lpstr>KF as an innovations filter</vt:lpstr>
    </vt:vector>
  </TitlesOfParts>
  <Company>UC,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473</cp:revision>
  <dcterms:created xsi:type="dcterms:W3CDTF">2003-05-19T17:57:23Z</dcterms:created>
  <dcterms:modified xsi:type="dcterms:W3CDTF">2012-02-24T18:29:15Z</dcterms:modified>
</cp:coreProperties>
</file>