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926" r:id="rId3"/>
    <p:sldId id="927" r:id="rId4"/>
    <p:sldId id="928" r:id="rId5"/>
    <p:sldId id="929" r:id="rId6"/>
    <p:sldId id="930" r:id="rId7"/>
    <p:sldId id="931" r:id="rId8"/>
    <p:sldId id="934" r:id="rId9"/>
    <p:sldId id="935" r:id="rId10"/>
    <p:sldId id="936" r:id="rId11"/>
    <p:sldId id="937" r:id="rId12"/>
    <p:sldId id="938" r:id="rId13"/>
    <p:sldId id="939" r:id="rId14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34" autoAdjust="0"/>
  </p:normalViewPr>
  <p:slideViewPr>
    <p:cSldViewPr>
      <p:cViewPr varScale="1">
        <p:scale>
          <a:sx n="86" d="100"/>
          <a:sy n="86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DC28C34E-CCE0-46EF-9576-90720B2E5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C352-776E-421C-A668-D4CAFAFD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F3B5-B1CB-4FFD-A343-739A2F21B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D9-2DA7-4751-9B09-79EBCC77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1901-B57E-4A03-896A-403AACFA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7FC1-C82E-4F79-A130-7B6F7271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4B8E-616A-439A-BEF6-04E63998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C35D-44FF-44C2-8B6B-955E05317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9FC0-280F-49D3-8638-3700DED3A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7144F-374E-47D7-A65C-CCC7AE67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0579-069A-4B7E-B412-B75D82F4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733F-92E3-4D51-B7E3-319997BB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C6AB539A-3EFB-4B10-BCE3-FF7AF9CD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26.png"/><Relationship Id="rId5" Type="http://schemas.openxmlformats.org/officeDocument/2006/relationships/tags" Target="../tags/tag3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38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4.xml"/><Relationship Id="rId7" Type="http://schemas.openxmlformats.org/officeDocument/2006/relationships/image" Target="../media/image31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tags" Target="../tags/tag46.xml"/><Relationship Id="rId10" Type="http://schemas.openxmlformats.org/officeDocument/2006/relationships/image" Target="../media/image34.png"/><Relationship Id="rId4" Type="http://schemas.openxmlformats.org/officeDocument/2006/relationships/tags" Target="../tags/tag45.xml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3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8.emf"/><Relationship Id="rId5" Type="http://schemas.openxmlformats.org/officeDocument/2006/relationships/tags" Target="../tags/tag51.xml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tags" Target="../tags/tag50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7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1.png"/><Relationship Id="rId5" Type="http://schemas.openxmlformats.org/officeDocument/2006/relationships/tags" Target="../tags/tag18.xml"/><Relationship Id="rId10" Type="http://schemas.openxmlformats.org/officeDocument/2006/relationships/image" Target="../media/image4.png"/><Relationship Id="rId4" Type="http://schemas.openxmlformats.org/officeDocument/2006/relationships/tags" Target="../tags/tag17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2.png"/><Relationship Id="rId5" Type="http://schemas.openxmlformats.org/officeDocument/2006/relationships/tags" Target="../tags/tag24.xml"/><Relationship Id="rId10" Type="http://schemas.openxmlformats.org/officeDocument/2006/relationships/image" Target="../media/image8.png"/><Relationship Id="rId4" Type="http://schemas.openxmlformats.org/officeDocument/2006/relationships/tags" Target="../tags/tag2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8.xml"/><Relationship Id="rId7" Type="http://schemas.openxmlformats.org/officeDocument/2006/relationships/image" Target="../media/image1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30.xml"/><Relationship Id="rId10" Type="http://schemas.openxmlformats.org/officeDocument/2006/relationships/image" Target="../media/image18.png"/><Relationship Id="rId4" Type="http://schemas.openxmlformats.org/officeDocument/2006/relationships/tags" Target="../tags/tag29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C657-10A8-45C7-AEB5-B87023E55DE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Lecture 9</a:t>
            </a:r>
            <a:br>
              <a:rPr lang="en-US" dirty="0" smtClean="0"/>
            </a:br>
            <a:r>
              <a:rPr lang="en-US" dirty="0" smtClean="0"/>
              <a:t>Review of some topics for</a:t>
            </a:r>
            <a:br>
              <a:rPr lang="en-US" dirty="0" smtClean="0"/>
            </a:br>
            <a:r>
              <a:rPr lang="en-US" dirty="0" smtClean="0"/>
              <a:t>infinite-horizon control and estimation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(Not in the ME233 Class Notes)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R5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 transmission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G(z)=C(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-A)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B+D </a:t>
            </a:r>
            <a:r>
              <a:rPr lang="en-US" dirty="0" smtClean="0"/>
              <a:t>is a </a:t>
            </a:r>
            <a:r>
              <a:rPr lang="en-US" u="sng" dirty="0" smtClean="0"/>
              <a:t>SISO</a:t>
            </a:r>
            <a:r>
              <a:rPr lang="en-US" dirty="0" smtClean="0"/>
              <a:t> transfer function that is not identically zero</a:t>
            </a:r>
          </a:p>
          <a:p>
            <a:endParaRPr lang="en-US" dirty="0" smtClean="0"/>
          </a:p>
          <a:p>
            <a:r>
              <a:rPr lang="en-US" dirty="0" smtClean="0"/>
              <a:t>Let        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a(z)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b(z)</a:t>
            </a:r>
            <a:r>
              <a:rPr lang="en-US" dirty="0" smtClean="0"/>
              <a:t> are polynomials</a:t>
            </a:r>
          </a:p>
          <a:p>
            <a:endParaRPr lang="en-US" dirty="0" smtClean="0"/>
          </a:p>
          <a:p>
            <a:r>
              <a:rPr lang="en-US" dirty="0" smtClean="0"/>
              <a:t>Assume without loss of generality that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a(z)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A)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858611" y="2590800"/>
            <a:ext cx="1475278" cy="5012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 transmission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                           is a polynomial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such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19400" y="1066800"/>
            <a:ext cx="2272877" cy="778793"/>
          </a:xfrm>
          <a:prstGeom prst="rect">
            <a:avLst/>
          </a:prstGeom>
          <a:noFill/>
          <a:ln/>
          <a:effectLst/>
        </p:spPr>
      </p:pic>
      <p:sp>
        <p:nvSpPr>
          <p:cNvPr id="7" name="Right Arrow 6"/>
          <p:cNvSpPr/>
          <p:nvPr/>
        </p:nvSpPr>
        <p:spPr bwMode="auto">
          <a:xfrm>
            <a:off x="1752600" y="2133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98120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continuous function of </a:t>
            </a:r>
            <a:r>
              <a:rPr lang="en-US" sz="2800" dirty="0" smtClean="0">
                <a:cs typeface="Times New Roman" pitchFamily="18" charset="0"/>
              </a:rPr>
              <a:t>z</a:t>
            </a:r>
          </a:p>
        </p:txBody>
      </p:sp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3429000"/>
            <a:ext cx="7691088" cy="779011"/>
          </a:xfrm>
          <a:prstGeom prst="rect">
            <a:avLst/>
          </a:prstGeom>
          <a:noFill/>
          <a:ln/>
          <a:effectLst/>
        </p:spPr>
      </p:pic>
      <p:sp>
        <p:nvSpPr>
          <p:cNvPr id="12" name="Right Arrow 11"/>
          <p:cNvSpPr/>
          <p:nvPr/>
        </p:nvSpPr>
        <p:spPr bwMode="auto">
          <a:xfrm>
            <a:off x="457200" y="4648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64185" y="4419600"/>
            <a:ext cx="7639088" cy="647855"/>
          </a:xfrm>
          <a:prstGeom prst="rect">
            <a:avLst/>
          </a:prstGeom>
          <a:noFill/>
          <a:ln/>
          <a:effectLst/>
        </p:spPr>
      </p:pic>
      <p:sp>
        <p:nvSpPr>
          <p:cNvPr id="15" name="Right Arrow 14"/>
          <p:cNvSpPr/>
          <p:nvPr/>
        </p:nvSpPr>
        <p:spPr bwMode="auto">
          <a:xfrm>
            <a:off x="457200" y="56388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43000" y="5410200"/>
            <a:ext cx="4454199" cy="64785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629400" y="5410200"/>
            <a:ext cx="2148133" cy="64770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450834" y="2809174"/>
            <a:ext cx="2375931" cy="352631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629400" y="6248400"/>
            <a:ext cx="1475225" cy="284175"/>
          </a:xfrm>
          <a:prstGeom prst="rect">
            <a:avLst/>
          </a:prstGeom>
          <a:noFill/>
          <a:ln/>
          <a:effectLst/>
        </p:spPr>
      </p:pic>
      <p:cxnSp>
        <p:nvCxnSpPr>
          <p:cNvPr id="38" name="Straight Connector 37"/>
          <p:cNvCxnSpPr/>
          <p:nvPr/>
        </p:nvCxnSpPr>
        <p:spPr bwMode="auto">
          <a:xfrm>
            <a:off x="3581400" y="5943600"/>
            <a:ext cx="1295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6858000" y="5943600"/>
            <a:ext cx="121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953000" y="59436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8229600" y="60960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 transmission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                            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continuity of the left-hand side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b(z)</a:t>
            </a:r>
            <a:r>
              <a:rPr lang="en-US" dirty="0" smtClean="0"/>
              <a:t> is not identically 0,                          drops if and only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b(z)=0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dirty="0" smtClean="0">
                <a:latin typeface="+mj-lt"/>
                <a:cs typeface="Times New Roman" pitchFamily="18" charset="0"/>
              </a:rPr>
              <a:t>is a transmission zero if and only if it is a zero of the transfer function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G(z)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80403" y="1219200"/>
            <a:ext cx="2373594" cy="352284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0" y="1828800"/>
            <a:ext cx="3571605" cy="647548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13062" y="3429000"/>
            <a:ext cx="3365079" cy="64755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77000" y="3581400"/>
            <a:ext cx="995519" cy="30916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867400" y="4114800"/>
            <a:ext cx="2286114" cy="723850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609600" y="5638800"/>
            <a:ext cx="80010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 flipV="1">
            <a:off x="5638800" y="13716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705600" y="990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  <a:cs typeface="Times New Roman" pitchFamily="18" charset="0"/>
              </a:rPr>
              <a:t>Numerator of </a:t>
            </a:r>
            <a:r>
              <a:rPr lang="en-US" sz="2000" dirty="0" smtClean="0">
                <a:cs typeface="Times New Roman" pitchFamily="18" charset="0"/>
              </a:rPr>
              <a:t>G(z)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Theorem: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+mj-lt"/>
                <a:cs typeface="Times New Roman" pitchFamily="18" charset="0"/>
              </a:rPr>
              <a:t> be invertible and define</a:t>
            </a:r>
          </a:p>
          <a:p>
            <a:pPr>
              <a:buNone/>
            </a:pPr>
            <a:endParaRPr lang="en-US" i="1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i="1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i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Then    is a transmission zero of the state-space realization                                         if and only if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03290" y="2514600"/>
            <a:ext cx="3146618" cy="35016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1827" y="3048000"/>
            <a:ext cx="3149715" cy="35050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676399" y="3810000"/>
            <a:ext cx="264461" cy="330028"/>
          </a:xfrm>
          <a:prstGeom prst="rect">
            <a:avLst/>
          </a:prstGeom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21982" y="4191000"/>
            <a:ext cx="3673740" cy="37052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" y="4724400"/>
            <a:ext cx="2165099" cy="685800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10800000">
            <a:off x="2286000" y="5410200"/>
            <a:ext cx="7620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905000" y="5791200"/>
            <a:ext cx="48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  <a:cs typeface="Times New Roman" pitchFamily="18" charset="0"/>
              </a:rPr>
              <a:t>Unobservable mode of              at</a:t>
            </a: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746321" y="5791200"/>
            <a:ext cx="977351" cy="32496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288311" y="5791200"/>
            <a:ext cx="823866" cy="3972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3470-A039-40E2-AC1D-11C9BD9AED97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Controllability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Observability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Stabilizability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Detectability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Transmission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(A,B)</a:t>
            </a:r>
            <a:r>
              <a:rPr lang="en-US" dirty="0" smtClean="0"/>
              <a:t> is controllable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There does not exist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such that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eigenvalues</a:t>
            </a:r>
            <a:r>
              <a:rPr lang="en-US" dirty="0" smtClean="0"/>
              <a:t>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A+BK</a:t>
            </a:r>
            <a:r>
              <a:rPr lang="en-US" dirty="0" smtClean="0"/>
              <a:t> can be arbitrarily assigned via choice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02219" y="2743200"/>
            <a:ext cx="3836233" cy="371188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55807" y="990600"/>
            <a:ext cx="3244684" cy="31874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3886200"/>
            <a:ext cx="2466740" cy="63613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75432" y="3886200"/>
            <a:ext cx="1449529" cy="63626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26049" y="4800600"/>
            <a:ext cx="4025786" cy="33997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(C,A)</a:t>
            </a:r>
            <a:r>
              <a:rPr lang="en-US" dirty="0" smtClean="0"/>
              <a:t> is observable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There does not exist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such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54209" y="990600"/>
            <a:ext cx="3247877" cy="31905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5257800"/>
            <a:ext cx="3124200" cy="80568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14600" y="6172200"/>
            <a:ext cx="1868335" cy="41926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78832" y="2819400"/>
            <a:ext cx="2665249" cy="16928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 (cont’d):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</a:t>
            </a:r>
            <a:r>
              <a:rPr lang="en-US" dirty="0" err="1" smtClean="0"/>
              <a:t>eigenvalues</a:t>
            </a:r>
            <a:r>
              <a:rPr lang="en-US" dirty="0" smtClean="0"/>
              <a:t>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A+LC</a:t>
            </a:r>
            <a:r>
              <a:rPr lang="en-US" dirty="0" smtClean="0"/>
              <a:t> can be arbitrarily assigned via choice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554209" y="990600"/>
            <a:ext cx="3247877" cy="31905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400" y="2590800"/>
            <a:ext cx="3938891" cy="7885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(A,B)</a:t>
            </a:r>
            <a:r>
              <a:rPr lang="en-US" dirty="0" smtClean="0"/>
              <a:t> is </a:t>
            </a:r>
            <a:r>
              <a:rPr lang="en-US" dirty="0" err="1" smtClean="0"/>
              <a:t>stabilizable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There does not exist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such that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exists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 smtClean="0"/>
              <a:t>such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A+BK</a:t>
            </a:r>
            <a:r>
              <a:rPr lang="en-US" dirty="0" smtClean="0"/>
              <a:t> is </a:t>
            </a:r>
            <a:r>
              <a:rPr lang="en-US" dirty="0" err="1" smtClean="0"/>
              <a:t>Schur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11480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where       is not </a:t>
            </a:r>
            <a:r>
              <a:rPr lang="en-US" sz="2800" i="0" dirty="0" err="1" smtClean="0">
                <a:latin typeface="+mj-lt"/>
                <a:cs typeface="Times New Roman" pitchFamily="18" charset="0"/>
              </a:rPr>
              <a:t>Schur</a:t>
            </a:r>
            <a:endParaRPr lang="en-US" sz="2800" i="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Stabilizability</a:t>
            </a:r>
            <a:r>
              <a:rPr lang="en-US" dirty="0" smtClean="0"/>
              <a:t> (discrete-time)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55807" y="990600"/>
            <a:ext cx="3244684" cy="31874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3352800"/>
            <a:ext cx="2466740" cy="63613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105400" y="3352800"/>
            <a:ext cx="1449529" cy="63626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32630" y="4800600"/>
            <a:ext cx="3169617" cy="40477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14600" y="4191000"/>
            <a:ext cx="518570" cy="35542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584501" y="4800600"/>
            <a:ext cx="898187" cy="34030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4267200" y="472440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    whenever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Detectability</a:t>
            </a:r>
            <a:r>
              <a:rPr lang="en-US" dirty="0" smtClean="0"/>
              <a:t> (discrete-time)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The following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(C,A)</a:t>
            </a:r>
            <a:r>
              <a:rPr lang="en-US" dirty="0" smtClean="0"/>
              <a:t> is detectable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There does not exist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such that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exists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 smtClean="0"/>
              <a:t>such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A+LC</a:t>
            </a:r>
            <a:r>
              <a:rPr lang="en-US" dirty="0" smtClean="0"/>
              <a:t> is </a:t>
            </a:r>
            <a:r>
              <a:rPr lang="en-US" dirty="0" err="1" smtClean="0"/>
              <a:t>Schur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9144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Let </a:t>
            </a: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54209" y="990600"/>
            <a:ext cx="3247877" cy="31905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0" y="3276600"/>
            <a:ext cx="3124200" cy="80568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86400" y="3505200"/>
            <a:ext cx="1868335" cy="419264"/>
          </a:xfrm>
          <a:prstGeom prst="rect">
            <a:avLst/>
          </a:prstGeom>
          <a:noFill/>
          <a:ln/>
          <a:effectLst/>
        </p:spPr>
      </p:pic>
      <p:sp>
        <p:nvSpPr>
          <p:cNvPr id="12" name="TextBox 11"/>
          <p:cNvSpPr txBox="1"/>
          <p:nvPr/>
        </p:nvSpPr>
        <p:spPr>
          <a:xfrm>
            <a:off x="1371600" y="4114800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where       is not </a:t>
            </a:r>
            <a:r>
              <a:rPr lang="en-US" sz="2800" i="0" dirty="0" err="1" smtClean="0">
                <a:latin typeface="+mj-lt"/>
                <a:cs typeface="Times New Roman" pitchFamily="18" charset="0"/>
              </a:rPr>
              <a:t>Schur</a:t>
            </a:r>
            <a:endParaRPr lang="en-US" sz="2800" i="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4191000"/>
            <a:ext cx="518570" cy="35542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47800" y="4648200"/>
            <a:ext cx="2614798" cy="78841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584501" y="4800600"/>
            <a:ext cx="898187" cy="340306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4038600" y="472440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    whenever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Normalrank</a:t>
            </a:r>
            <a:r>
              <a:rPr lang="en-US" dirty="0" smtClean="0"/>
              <a:t> of a </a:t>
            </a:r>
            <a:br>
              <a:rPr lang="en-US" dirty="0" smtClean="0"/>
            </a:br>
            <a:r>
              <a:rPr lang="en-US" dirty="0" smtClean="0"/>
              <a:t>MIMO transfer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Q(z)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be a matrix transfer function</a:t>
            </a:r>
          </a:p>
          <a:p>
            <a:endParaRPr lang="en-US" i="1" dirty="0" smtClean="0"/>
          </a:p>
          <a:p>
            <a:r>
              <a:rPr lang="en-US" dirty="0" smtClean="0"/>
              <a:t>Define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31982" y="2895600"/>
            <a:ext cx="5473968" cy="59836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64655" y="4417700"/>
            <a:ext cx="3912999" cy="9007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19800" y="4419600"/>
            <a:ext cx="2588401" cy="87894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52799" y="5486400"/>
            <a:ext cx="4235793" cy="975003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990600" y="57150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even though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410200" y="4724400"/>
            <a:ext cx="457200" cy="2737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G(z) </a:t>
            </a:r>
            <a:r>
              <a:rPr lang="en-US" dirty="0" smtClean="0"/>
              <a:t>be a transfer function with the state-space realization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is called a </a:t>
            </a:r>
            <a:r>
              <a:rPr lang="en-US" u="sng" dirty="0" smtClean="0"/>
              <a:t>transmission zero</a:t>
            </a:r>
            <a:r>
              <a:rPr lang="en-US" dirty="0" smtClean="0"/>
              <a:t> of this realization if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MATLAB command: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zero(sys)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50983" y="3200400"/>
            <a:ext cx="858212" cy="31849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19034" y="2209800"/>
            <a:ext cx="3892005" cy="39253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47120" y="4419600"/>
            <a:ext cx="6443230" cy="778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  <p:tag name="DEFAULTDISPLAYSOURCE" val="\documentclass{article}\pagestyle{empty}&#10;\usepackage{amsmath}&#10;\begin{document}&#10;&#10;\begin{align*}&#10;&#10;\end{align*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CT = &#10;\begin{bmatrix} \bar{C} &amp;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18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&#10;C \\ CA \\ \vdots \\ CA^{n-1}&#10;\end{bmatrix} = n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1620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C \in \mathcal{R}^{n_y \times n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&#10;A - \lambda I \\ C&#10;\end{bmatrix} = n, \quad \forall \lambda \in \mathcal{C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53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B \in \mathcal{R}^{n \times n_u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\bar{A}_{12} \\ 0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B = &#10;\begin{bmatrix} \bar{B} \\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19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textrm{rank} [A - \lambda I \ B] = n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330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bar{A}_{2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|\lambda| \geq 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"/>
  <p:tag name="PICTUREFILESIZE" val="117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C \in \mathcal{R}^{n_y \times n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0 \\  \bar{A}_{21}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CT = &#10;\begin{bmatrix} \bar{C} &amp;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184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bar{A}_{2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&#10;A - \lambda I \\ C&#10;\end{bmatrix} = n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34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|\lambda| \geq 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"/>
  <p:tag name="PICTUREFILESIZE" val="117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\[&#10;\textrm{normalrank} (Q(z)) := \max_{z \in \mathcal{C}} \Big( \textrm{rank} (Q(z)) \Big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4"/>
  <p:tag name="PICTUREFILESIZE" val="115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left. \begin{bmatrix} z &amp; 1 \\ z^2 &amp; 1 \\ z &amp; 1 \end{bmatrix} &#10;\right|_{z = 2} = \textrm{rank} &#10;\begin{bmatrix} 2 &amp; 1 \\ 4 &amp; 1 \\ 2 &amp; 1 \end{bmatrix} = 2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79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normalrank} \begin{bmatrix} z &amp; 1 \\ z^2 &amp; 1 \\ z &amp; 1 \end{bmatrix} = 2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10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left. \begin{bmatrix} z &amp; 1 \\ z^2 &amp; 1 \\ z &amp; 1 \end{bmatrix} &#10;\right|_{z = 1} = \textrm{rank} &#10;\begin{bmatrix} 1 &amp; 1 \\ 1 &amp; 1 \\ 1 &amp; 1 \end{bmatrix} = 1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66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textrm{rank} [B \ AB \ \cdots \ A^{n-1} B] = n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4"/>
  <p:tag name="PICTUREFILESIZE" val="5206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Rightarrow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3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z_0 \in \mathcal{C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"/>
  <p:tag name="PICTUREFILESIZE" val="100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8}&#10;\addtocounter{equation}{-1}&#10;&#10;$G(z) = C(zI-A)^{-1} B + D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4966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&#10;\begin{bmatrix} A - z_0 I &amp; B \\ C &amp; D \end{bmatrix}&#10;&lt; \textrm{normalrank} &#10;\begin{bmatrix} A - zI &amp; B \\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934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9}&#10;\addtocounter{equation}{-1}&#10;&#10;$G(z) = \frac{b(z)}{a(z)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306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det} &#10;\begin{bmatrix} A - zI &amp; B \\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347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begin{bmatrix} A - z_0 I &amp; B \\ C &amp; D \end{bmatrix} &#10;\begin{bmatrix} I &amp; -(A-z_0 I)^{-1} B \\ 0 &amp; I \end{bmatrix}&#10;= \begin{bmatrix} A - z_0 I &amp; 0 \\ C &amp; G(z_0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154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_0 I &amp; B \\ C &amp; D \end{bmatrix} &#10;\det \begin{bmatrix} I &amp; -(A-z_0 I)^{-1} B \\ 0 &amp; I \end{bmatrix}&#10;= \det \begin{bmatrix} A - z_0 I &amp; 0 \\ C &amp; G(z_0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1368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_0 I &amp; B \\ C &amp; D \end{bmatrix} &#10;= \det (A-z_0 I) G(z_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845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(-1)^n a(z_0) \frac{b(z_0)}{a(z_0)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57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B \in \mathcal{R}^{n \times n_u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0}&#10;\addtocounter{equation}{-1}&#10;&#10;$\det (A - z_0 I) \neq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4"/>
  <p:tag name="PICTUREFILESIZE" val="286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(-1)^n b(z_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24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0}&#10;\addtocounter{equation}{-1}&#10;&#10;$\det (z_0 I - A) \neq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4"/>
  <p:tag name="PICTUREFILESIZE" val="286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_0 I &amp; B \\ C &amp; D \end{bmatrix} = (-1)^n b(z_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67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det \begin{bmatrix} A - z I &amp; B \\ C &amp; D \end{bmatrix} = (-1)^n b(z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forall z \in \mathcal{C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44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 A - z I &amp; B \\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376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 := A - B (D^T D)^{-1} D^T 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530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C} := C - D (D^T D)^{-1} D^T 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530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  template TPT1  env TPENV1  fore 0  back 16777215  eqnno 2"/>
  <p:tag name="FILENAME" val="TP_tmp"/>
  <p:tag name="ORIGWIDTH" val="8"/>
  <p:tag name="PICTUREFILESIZE" val="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\bar{A}_{12} \\ 0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G(z) = C(zI-A)^{-1} B + D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496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\textrm{rank} \begin{bmatrix} \hat{A}-\lambda I \\ \hat{C} \end{bmatrix} &lt; n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42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z=\lambda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"/>
  <p:tag name="PICTUREFILESIZE" val="697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(\hat{C}, \hat{A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"/>
  <p:tag name="PICTUREFILESIZE" val="130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B = &#10;\begin{bmatrix} \bar{B} \\ 0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19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textrm{rank} [A - \lambda I \ B] = n, \quad \forall \lambda \in \mathcal{C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0"/>
  <p:tag name="PICTUREFILESIZE" val="498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 \in \mathcal{R}^{n \times n}, \ C \in \mathcal{R}^{n_y \times n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2"/>
  <p:tag name="PICTUREFILESIZE" val="361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T^{-1} A T = &#10;\begin{bmatrix} \bar{A}_{11} &amp; 0 \\  \bar{A}_{21} &amp; \bar{A}_{22}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4344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  <a:cs typeface="Times New Roman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40953</TotalTime>
  <Words>394</Words>
  <Application>Microsoft Office PowerPoint</Application>
  <PresentationFormat>On-screen Show (4:3)</PresentationFormat>
  <Paragraphs>133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ME 233 Advanced Control II   Lecture 9 Review of some topics for infinite-horizon control and estimation </vt:lpstr>
      <vt:lpstr>Outline</vt:lpstr>
      <vt:lpstr>Controllability</vt:lpstr>
      <vt:lpstr>Observability</vt:lpstr>
      <vt:lpstr>Observability</vt:lpstr>
      <vt:lpstr>Stabilizability (discrete-time)</vt:lpstr>
      <vt:lpstr>Detectability (discrete-time)</vt:lpstr>
      <vt:lpstr>Normalrank of a  MIMO transfer function</vt:lpstr>
      <vt:lpstr>Transmission zeros</vt:lpstr>
      <vt:lpstr>SISO transmission zeros</vt:lpstr>
      <vt:lpstr>SISO transmission zeros</vt:lpstr>
      <vt:lpstr>SISO transmission zeros</vt:lpstr>
      <vt:lpstr>Transmission zeros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541</cp:revision>
  <dcterms:created xsi:type="dcterms:W3CDTF">2003-05-19T17:57:23Z</dcterms:created>
  <dcterms:modified xsi:type="dcterms:W3CDTF">2012-04-24T21:11:01Z</dcterms:modified>
</cp:coreProperties>
</file>