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notesSlides/notesSlide13.xml" ContentType="application/vnd.openxmlformats-officedocument.presentationml.notesSlide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tags/tag106.xml" ContentType="application/vnd.openxmlformats-officedocument.presentationml.tags+xml"/>
  <Override PartName="/ppt/notesSlides/notesSlide4.xml" ContentType="application/vnd.openxmlformats-officedocument.presentationml.notesSlide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tags/tag87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notesSlides/notesSlide9.xml" ContentType="application/vnd.openxmlformats-officedocument.presentationml.notesSlide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notesSlides/notesSlide10.xml" ContentType="application/vnd.openxmlformats-officedocument.presentationml.notesSlide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15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notesSlides/notesSlide15.xml" ContentType="application/vnd.openxmlformats-officedocument.presentationml.notesSlide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notesSlides/notesSlide11.xml" ContentType="application/vnd.openxmlformats-officedocument.presentationml.notesSlide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notesSlides/notesSlide6.xml" ContentType="application/vnd.openxmlformats-officedocument.presentationml.notesSlide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notesSlides/notesSlide12.xml" ContentType="application/vnd.openxmlformats-officedocument.presentationml.notesSlide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455" r:id="rId3"/>
    <p:sldId id="479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8" r:id="rId12"/>
    <p:sldId id="469" r:id="rId13"/>
    <p:sldId id="470" r:id="rId14"/>
    <p:sldId id="471" r:id="rId15"/>
    <p:sldId id="473" r:id="rId16"/>
    <p:sldId id="478" r:id="rId17"/>
    <p:sldId id="457" r:id="rId18"/>
    <p:sldId id="474" r:id="rId19"/>
    <p:sldId id="475" r:id="rId20"/>
    <p:sldId id="476" r:id="rId21"/>
    <p:sldId id="477" r:id="rId22"/>
    <p:sldId id="536" r:id="rId23"/>
    <p:sldId id="537" r:id="rId24"/>
    <p:sldId id="485" r:id="rId25"/>
    <p:sldId id="486" r:id="rId26"/>
    <p:sldId id="542" r:id="rId27"/>
    <p:sldId id="540" r:id="rId28"/>
    <p:sldId id="487" r:id="rId29"/>
    <p:sldId id="488" r:id="rId30"/>
    <p:sldId id="547" r:id="rId31"/>
    <p:sldId id="548" r:id="rId32"/>
    <p:sldId id="480" r:id="rId33"/>
    <p:sldId id="481" r:id="rId34"/>
    <p:sldId id="483" r:id="rId35"/>
    <p:sldId id="484" r:id="rId36"/>
    <p:sldId id="539" r:id="rId37"/>
    <p:sldId id="493" r:id="rId38"/>
    <p:sldId id="491" r:id="rId39"/>
    <p:sldId id="495" r:id="rId40"/>
    <p:sldId id="496" r:id="rId41"/>
    <p:sldId id="459" r:id="rId42"/>
    <p:sldId id="497" r:id="rId43"/>
    <p:sldId id="511" r:id="rId44"/>
    <p:sldId id="512" r:id="rId45"/>
    <p:sldId id="514" r:id="rId46"/>
    <p:sldId id="513" r:id="rId47"/>
    <p:sldId id="501" r:id="rId48"/>
    <p:sldId id="500" r:id="rId49"/>
    <p:sldId id="515" r:id="rId50"/>
    <p:sldId id="504" r:id="rId51"/>
    <p:sldId id="505" r:id="rId52"/>
    <p:sldId id="506" r:id="rId53"/>
    <p:sldId id="507" r:id="rId54"/>
    <p:sldId id="508" r:id="rId55"/>
    <p:sldId id="509" r:id="rId56"/>
    <p:sldId id="517" r:id="rId57"/>
    <p:sldId id="516" r:id="rId58"/>
    <p:sldId id="532" r:id="rId59"/>
    <p:sldId id="533" r:id="rId60"/>
    <p:sldId id="534" r:id="rId61"/>
    <p:sldId id="519" r:id="rId62"/>
    <p:sldId id="521" r:id="rId63"/>
    <p:sldId id="522" r:id="rId64"/>
    <p:sldId id="527" r:id="rId65"/>
    <p:sldId id="538" r:id="rId66"/>
    <p:sldId id="530" r:id="rId67"/>
    <p:sldId id="545" r:id="rId68"/>
    <p:sldId id="543" r:id="rId69"/>
    <p:sldId id="546" r:id="rId70"/>
    <p:sldId id="544" r:id="rId71"/>
  </p:sldIdLst>
  <p:sldSz cx="9144000" cy="6858000" type="screen4x3"/>
  <p:notesSz cx="9601200" cy="7315200"/>
  <p:custDataLst>
    <p:tags r:id="rId7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319719"/>
    <a:srgbClr val="CC0099"/>
    <a:srgbClr val="66CCFF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8" autoAdjust="0"/>
    <p:restoredTop sz="94216" autoAdjust="0"/>
  </p:normalViewPr>
  <p:slideViewPr>
    <p:cSldViewPr>
      <p:cViewPr varScale="1">
        <p:scale>
          <a:sx n="111" d="100"/>
          <a:sy n="111" d="100"/>
        </p:scale>
        <p:origin x="-1530" y="-78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 smtClean="0"/>
            </a:lvl1pPr>
          </a:lstStyle>
          <a:p>
            <a:pPr>
              <a:defRPr/>
            </a:pPr>
            <a:fld id="{736D0190-4F80-463A-9198-116BCACEF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3A102CB6-BB79-4863-88FA-E88441FD6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5B47-3C9D-424E-99D9-AC8AFB765A0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BCE1E-D651-4795-9907-151F0C160D1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02CB6-BB79-4863-88FA-E88441FD661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C84B5-AC6E-44DE-A6CB-979983F80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B43E3-49A4-442C-B00D-086935F54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E34B8-34A0-4B04-8D96-142E6620D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985C7-469C-4ACA-8A1A-0118AFCF7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5D669-C1DE-400E-A035-7979E3F9E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37AB5-AD52-41A1-9AD4-31F9D8914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506F9-613B-4FFA-B84B-3BE8B43F5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995E-E798-4AAE-A920-C3BEDC536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09455-D076-4216-9383-7DC8AEBA6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EE395-EEFB-4066-A328-C9BC0EF2D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0B31E-A09A-4BA5-A3B7-6B0E5DDE1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E68707C6-37D4-4944-B84A-983ED4A9A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1.xml"/><Relationship Id="rId7" Type="http://schemas.openxmlformats.org/officeDocument/2006/relationships/image" Target="../media/image1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7.xml"/><Relationship Id="rId7" Type="http://schemas.openxmlformats.org/officeDocument/2006/relationships/image" Target="../media/image2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2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image" Target="../media/image27.png"/><Relationship Id="rId3" Type="http://schemas.openxmlformats.org/officeDocument/2006/relationships/tags" Target="../tags/tag34.xml"/><Relationship Id="rId21" Type="http://schemas.openxmlformats.org/officeDocument/2006/relationships/tags" Target="../tags/tag52.xml"/><Relationship Id="rId34" Type="http://schemas.openxmlformats.org/officeDocument/2006/relationships/image" Target="../media/image35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slideLayout" Target="../slideLayouts/slideLayout2.xml"/><Relationship Id="rId33" Type="http://schemas.openxmlformats.org/officeDocument/2006/relationships/image" Target="../media/image34.png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tags" Target="../tags/tag51.xml"/><Relationship Id="rId29" Type="http://schemas.openxmlformats.org/officeDocument/2006/relationships/image" Target="../media/image30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tags" Target="../tags/tag55.xml"/><Relationship Id="rId32" Type="http://schemas.openxmlformats.org/officeDocument/2006/relationships/image" Target="../media/image33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tags" Target="../tags/tag54.xml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31" Type="http://schemas.openxmlformats.org/officeDocument/2006/relationships/image" Target="../media/image32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tags" Target="../tags/tag53.xml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58.xml"/><Relationship Id="rId7" Type="http://schemas.openxmlformats.org/officeDocument/2006/relationships/image" Target="../media/image40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.xml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6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image" Target="../media/image45.png"/><Relationship Id="rId5" Type="http://schemas.openxmlformats.org/officeDocument/2006/relationships/tags" Target="../tags/tag64.xml"/><Relationship Id="rId10" Type="http://schemas.openxmlformats.org/officeDocument/2006/relationships/image" Target="../media/image44.png"/><Relationship Id="rId4" Type="http://schemas.openxmlformats.org/officeDocument/2006/relationships/tags" Target="../tags/tag63.xml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42.png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6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51.png"/><Relationship Id="rId5" Type="http://schemas.openxmlformats.org/officeDocument/2006/relationships/tags" Target="../tags/tag70.xml"/><Relationship Id="rId10" Type="http://schemas.openxmlformats.org/officeDocument/2006/relationships/image" Target="../media/image50.png"/><Relationship Id="rId4" Type="http://schemas.openxmlformats.org/officeDocument/2006/relationships/tags" Target="../tags/tag69.xml"/><Relationship Id="rId9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74.xml"/><Relationship Id="rId7" Type="http://schemas.openxmlformats.org/officeDocument/2006/relationships/image" Target="../media/image53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52.wmf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0.pn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../media/image59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image" Target="../media/image58.png"/><Relationship Id="rId5" Type="http://schemas.openxmlformats.org/officeDocument/2006/relationships/tags" Target="../tags/tag79.xml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tags" Target="../tags/tag78.xml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7.png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66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65.png"/><Relationship Id="rId5" Type="http://schemas.openxmlformats.org/officeDocument/2006/relationships/tags" Target="../tags/tag86.xml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tags" Target="../tags/tag85.xml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image" Target="../media/image57.png"/><Relationship Id="rId18" Type="http://schemas.openxmlformats.org/officeDocument/2006/relationships/image" Target="../media/image74.png"/><Relationship Id="rId3" Type="http://schemas.openxmlformats.org/officeDocument/2006/relationships/tags" Target="../tags/tag91.xml"/><Relationship Id="rId21" Type="http://schemas.openxmlformats.org/officeDocument/2006/relationships/image" Target="../media/image77.png"/><Relationship Id="rId7" Type="http://schemas.openxmlformats.org/officeDocument/2006/relationships/tags" Target="../tags/tag95.xml"/><Relationship Id="rId12" Type="http://schemas.openxmlformats.org/officeDocument/2006/relationships/image" Target="../media/image56.png"/><Relationship Id="rId17" Type="http://schemas.openxmlformats.org/officeDocument/2006/relationships/image" Target="../media/image73.png"/><Relationship Id="rId2" Type="http://schemas.openxmlformats.org/officeDocument/2006/relationships/tags" Target="../tags/tag90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3.xml"/><Relationship Id="rId15" Type="http://schemas.openxmlformats.org/officeDocument/2006/relationships/image" Target="../media/image71.png"/><Relationship Id="rId10" Type="http://schemas.openxmlformats.org/officeDocument/2006/relationships/tags" Target="../tags/tag98.xml"/><Relationship Id="rId19" Type="http://schemas.openxmlformats.org/officeDocument/2006/relationships/image" Target="../media/image75.png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image" Target="../media/image81.png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image" Target="../media/image80.png"/><Relationship Id="rId2" Type="http://schemas.openxmlformats.org/officeDocument/2006/relationships/tags" Target="../tags/tag100.xml"/><Relationship Id="rId16" Type="http://schemas.openxmlformats.org/officeDocument/2006/relationships/image" Target="../media/image84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image" Target="../media/image79.png"/><Relationship Id="rId5" Type="http://schemas.openxmlformats.org/officeDocument/2006/relationships/tags" Target="../tags/tag103.xml"/><Relationship Id="rId15" Type="http://schemas.openxmlformats.org/officeDocument/2006/relationships/image" Target="../media/image83.png"/><Relationship Id="rId10" Type="http://schemas.openxmlformats.org/officeDocument/2006/relationships/image" Target="../media/image78.wmf"/><Relationship Id="rId4" Type="http://schemas.openxmlformats.org/officeDocument/2006/relationships/tags" Target="../tags/tag10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89.png"/><Relationship Id="rId3" Type="http://schemas.openxmlformats.org/officeDocument/2006/relationships/tags" Target="../tags/tag1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8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image" Target="../media/image87.png"/><Relationship Id="rId5" Type="http://schemas.openxmlformats.org/officeDocument/2006/relationships/tags" Target="../tags/tag112.xml"/><Relationship Id="rId10" Type="http://schemas.openxmlformats.org/officeDocument/2006/relationships/image" Target="../media/image44.png"/><Relationship Id="rId4" Type="http://schemas.openxmlformats.org/officeDocument/2006/relationships/tags" Target="../tags/tag111.xml"/><Relationship Id="rId9" Type="http://schemas.openxmlformats.org/officeDocument/2006/relationships/image" Target="../media/image86.png"/><Relationship Id="rId1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tags" Target="../tags/tag116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89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3.png"/><Relationship Id="rId5" Type="http://schemas.openxmlformats.org/officeDocument/2006/relationships/tags" Target="../tags/tag118.xml"/><Relationship Id="rId10" Type="http://schemas.openxmlformats.org/officeDocument/2006/relationships/image" Target="../media/image92.png"/><Relationship Id="rId4" Type="http://schemas.openxmlformats.org/officeDocument/2006/relationships/tags" Target="../tags/tag117.xml"/><Relationship Id="rId9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tags" Target="../tags/tag121.xml"/><Relationship Id="rId7" Type="http://schemas.openxmlformats.org/officeDocument/2006/relationships/image" Target="../media/image94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7.png"/><Relationship Id="rId4" Type="http://schemas.openxmlformats.org/officeDocument/2006/relationships/tags" Target="../tags/tag122.xml"/><Relationship Id="rId9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tags" Target="../tags/tag125.xml"/><Relationship Id="rId7" Type="http://schemas.openxmlformats.org/officeDocument/2006/relationships/image" Target="../media/image98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52.w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1.png"/><Relationship Id="rId4" Type="http://schemas.openxmlformats.org/officeDocument/2006/relationships/tags" Target="../tags/tag126.xml"/><Relationship Id="rId9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Relationship Id="rId4" Type="http://schemas.openxmlformats.org/officeDocument/2006/relationships/image" Target="../media/image9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13" Type="http://schemas.openxmlformats.org/officeDocument/2006/relationships/image" Target="../media/image107.png"/><Relationship Id="rId3" Type="http://schemas.openxmlformats.org/officeDocument/2006/relationships/tags" Target="../tags/tag13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6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image" Target="../media/image105.png"/><Relationship Id="rId5" Type="http://schemas.openxmlformats.org/officeDocument/2006/relationships/tags" Target="../tags/tag132.xml"/><Relationship Id="rId10" Type="http://schemas.openxmlformats.org/officeDocument/2006/relationships/image" Target="../media/image104.png"/><Relationship Id="rId4" Type="http://schemas.openxmlformats.org/officeDocument/2006/relationships/tags" Target="../tags/tag131.xml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136.xml"/><Relationship Id="rId7" Type="http://schemas.openxmlformats.org/officeDocument/2006/relationships/image" Target="../media/image110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109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image" Target="../media/image112.png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tags" Target="../tags/tag141.xml"/><Relationship Id="rId7" Type="http://schemas.openxmlformats.org/officeDocument/2006/relationships/image" Target="../media/image113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6.png"/><Relationship Id="rId4" Type="http://schemas.openxmlformats.org/officeDocument/2006/relationships/tags" Target="../tags/tag142.xml"/><Relationship Id="rId9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0.png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image" Target="../media/image119.png"/><Relationship Id="rId2" Type="http://schemas.openxmlformats.org/officeDocument/2006/relationships/tags" Target="../tags/tag144.xml"/><Relationship Id="rId16" Type="http://schemas.openxmlformats.org/officeDocument/2006/relationships/image" Target="../media/image123.png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image" Target="../media/image118.png"/><Relationship Id="rId5" Type="http://schemas.openxmlformats.org/officeDocument/2006/relationships/tags" Target="../tags/tag147.xml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tags" Target="../tags/tag146.xml"/><Relationship Id="rId9" Type="http://schemas.openxmlformats.org/officeDocument/2006/relationships/notesSlide" Target="../notesSlides/notesSlide8.xml"/><Relationship Id="rId14" Type="http://schemas.openxmlformats.org/officeDocument/2006/relationships/image" Target="../media/image1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Relationship Id="rId4" Type="http://schemas.openxmlformats.org/officeDocument/2006/relationships/image" Target="../media/image1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Relationship Id="rId4" Type="http://schemas.openxmlformats.org/officeDocument/2006/relationships/image" Target="../media/image1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Relationship Id="rId4" Type="http://schemas.openxmlformats.org/officeDocument/2006/relationships/image" Target="../media/image1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image" Target="../media/image129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tags" Target="../tags/tag158.xml"/><Relationship Id="rId7" Type="http://schemas.openxmlformats.org/officeDocument/2006/relationships/image" Target="../media/image131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130.w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4.png"/><Relationship Id="rId4" Type="http://schemas.openxmlformats.org/officeDocument/2006/relationships/tags" Target="../tags/tag159.xml"/><Relationship Id="rId9" Type="http://schemas.openxmlformats.org/officeDocument/2006/relationships/image" Target="../media/image13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tags" Target="../tags/tag162.xml"/><Relationship Id="rId7" Type="http://schemas.openxmlformats.org/officeDocument/2006/relationships/notesSlide" Target="../notesSlides/notesSlide12.xml"/><Relationship Id="rId12" Type="http://schemas.openxmlformats.org/officeDocument/2006/relationships/image" Target="../media/image127.png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8.png"/><Relationship Id="rId5" Type="http://schemas.openxmlformats.org/officeDocument/2006/relationships/tags" Target="../tags/tag164.xml"/><Relationship Id="rId10" Type="http://schemas.openxmlformats.org/officeDocument/2006/relationships/image" Target="../media/image137.png"/><Relationship Id="rId4" Type="http://schemas.openxmlformats.org/officeDocument/2006/relationships/tags" Target="../tags/tag163.xml"/><Relationship Id="rId9" Type="http://schemas.openxmlformats.org/officeDocument/2006/relationships/image" Target="../media/image1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tags" Target="../tags/tag167.xml"/><Relationship Id="rId7" Type="http://schemas.openxmlformats.org/officeDocument/2006/relationships/image" Target="../media/image139.png"/><Relationship Id="rId12" Type="http://schemas.openxmlformats.org/officeDocument/2006/relationships/image" Target="../media/image143.png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14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1.png"/><Relationship Id="rId4" Type="http://schemas.openxmlformats.org/officeDocument/2006/relationships/tags" Target="../tags/tag168.xml"/><Relationship Id="rId9" Type="http://schemas.openxmlformats.org/officeDocument/2006/relationships/image" Target="../media/image140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tags" Target="../tags/tag171.xml"/><Relationship Id="rId7" Type="http://schemas.openxmlformats.org/officeDocument/2006/relationships/image" Target="../media/image133.png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image" Target="../media/image130.w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2.png"/><Relationship Id="rId4" Type="http://schemas.openxmlformats.org/officeDocument/2006/relationships/tags" Target="../tags/tag172.xml"/><Relationship Id="rId9" Type="http://schemas.openxmlformats.org/officeDocument/2006/relationships/image" Target="../media/image1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tags" Target="../tags/tag177.xml"/><Relationship Id="rId7" Type="http://schemas.openxmlformats.org/officeDocument/2006/relationships/image" Target="../media/image149.wmf"/><Relationship Id="rId12" Type="http://schemas.openxmlformats.org/officeDocument/2006/relationships/image" Target="../media/image154.pn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53.png"/><Relationship Id="rId5" Type="http://schemas.openxmlformats.org/officeDocument/2006/relationships/tags" Target="../tags/tag179.xml"/><Relationship Id="rId10" Type="http://schemas.openxmlformats.org/officeDocument/2006/relationships/image" Target="../media/image152.png"/><Relationship Id="rId4" Type="http://schemas.openxmlformats.org/officeDocument/2006/relationships/tags" Target="../tags/tag178.xml"/><Relationship Id="rId9" Type="http://schemas.openxmlformats.org/officeDocument/2006/relationships/image" Target="../media/image1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4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4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7" Type="http://schemas.openxmlformats.org/officeDocument/2006/relationships/image" Target="../media/image161.png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tags" Target="../tags/tag189.xml"/><Relationship Id="rId7" Type="http://schemas.openxmlformats.org/officeDocument/2006/relationships/image" Target="../media/image162.png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6.png"/><Relationship Id="rId5" Type="http://schemas.openxmlformats.org/officeDocument/2006/relationships/tags" Target="../tags/tag191.xml"/><Relationship Id="rId10" Type="http://schemas.openxmlformats.org/officeDocument/2006/relationships/image" Target="../media/image165.png"/><Relationship Id="rId4" Type="http://schemas.openxmlformats.org/officeDocument/2006/relationships/tags" Target="../tags/tag190.xml"/><Relationship Id="rId9" Type="http://schemas.openxmlformats.org/officeDocument/2006/relationships/image" Target="../media/image16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tags" Target="../tags/tag194.xml"/><Relationship Id="rId7" Type="http://schemas.openxmlformats.org/officeDocument/2006/relationships/image" Target="../media/image168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notesSlide" Target="../notesSlides/notesSlide15.xml"/><Relationship Id="rId11" Type="http://schemas.openxmlformats.org/officeDocument/2006/relationships/image" Target="../media/image172.w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1.png"/><Relationship Id="rId4" Type="http://schemas.openxmlformats.org/officeDocument/2006/relationships/tags" Target="../tags/tag195.xml"/><Relationship Id="rId9" Type="http://schemas.openxmlformats.org/officeDocument/2006/relationships/image" Target="../media/image17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tags" Target="../tags/tag198.xml"/><Relationship Id="rId7" Type="http://schemas.openxmlformats.org/officeDocument/2006/relationships/image" Target="../media/image174.pn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image" Target="../media/image17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3" Type="http://schemas.openxmlformats.org/officeDocument/2006/relationships/tags" Target="../tags/tag20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0.png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image" Target="../media/image179.png"/><Relationship Id="rId5" Type="http://schemas.openxmlformats.org/officeDocument/2006/relationships/tags" Target="../tags/tag204.xml"/><Relationship Id="rId10" Type="http://schemas.openxmlformats.org/officeDocument/2006/relationships/image" Target="../media/image178.png"/><Relationship Id="rId4" Type="http://schemas.openxmlformats.org/officeDocument/2006/relationships/tags" Target="../tags/tag203.xml"/><Relationship Id="rId9" Type="http://schemas.openxmlformats.org/officeDocument/2006/relationships/image" Target="../media/image17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5.png"/><Relationship Id="rId3" Type="http://schemas.openxmlformats.org/officeDocument/2006/relationships/tags" Target="../tags/tag20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4.pn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image" Target="../media/image132.png"/><Relationship Id="rId5" Type="http://schemas.openxmlformats.org/officeDocument/2006/relationships/tags" Target="../tags/tag210.xml"/><Relationship Id="rId10" Type="http://schemas.openxmlformats.org/officeDocument/2006/relationships/image" Target="../media/image130.wmf"/><Relationship Id="rId4" Type="http://schemas.openxmlformats.org/officeDocument/2006/relationships/tags" Target="../tags/tag209.xml"/><Relationship Id="rId9" Type="http://schemas.openxmlformats.org/officeDocument/2006/relationships/image" Target="../media/image183.png"/><Relationship Id="rId14" Type="http://schemas.openxmlformats.org/officeDocument/2006/relationships/image" Target="../media/image186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tags" Target="../tags/tag214.xml"/><Relationship Id="rId7" Type="http://schemas.openxmlformats.org/officeDocument/2006/relationships/image" Target="../media/image189.png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image" Target="../media/image188.png"/><Relationship Id="rId5" Type="http://schemas.openxmlformats.org/officeDocument/2006/relationships/image" Target="../media/image187.wmf"/><Relationship Id="rId4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tags" Target="../tags/tag217.xml"/><Relationship Id="rId7" Type="http://schemas.openxmlformats.org/officeDocument/2006/relationships/image" Target="../media/image192.pn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19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8.xml"/><Relationship Id="rId9" Type="http://schemas.openxmlformats.org/officeDocument/2006/relationships/image" Target="../media/image19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5" Type="http://schemas.openxmlformats.org/officeDocument/2006/relationships/tags" Target="../tags/tag16.xml"/><Relationship Id="rId10" Type="http://schemas.openxmlformats.org/officeDocument/2006/relationships/image" Target="../media/image13.png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E349BA-82D0-4CB7-BDB4-8CC3BB3874D3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ME </a:t>
            </a:r>
            <a:r>
              <a:rPr lang="en-US" smtClean="0"/>
              <a:t>233 Advanced </a:t>
            </a:r>
            <a:r>
              <a:rPr lang="en-US" dirty="0" smtClean="0"/>
              <a:t>Control II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Review</a:t>
            </a:r>
            <a:endParaRPr lang="en-US" sz="2800" dirty="0" smtClean="0"/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LCMSS8"/>
              </a:rPr>
              <a:t>A</a:t>
            </a:r>
            <a:r>
              <a:rPr lang="en-US" smtClean="0">
                <a:latin typeface="CMMI8"/>
              </a:rPr>
              <a:t>A</a:t>
            </a:r>
            <a:r>
              <a:rPr lang="en-US" smtClean="0">
                <a:latin typeface="CMMI5"/>
              </a:rPr>
              <a:t>A</a:t>
            </a:r>
            <a:r>
              <a:rPr lang="en-US" smtClean="0">
                <a:latin typeface="CMSY5"/>
              </a:rPr>
              <a:t>A</a:t>
            </a:r>
            <a:r>
              <a:rPr lang="en-US" smtClean="0">
                <a:latin typeface="CMR5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MR17"/>
              </a:rPr>
              <a:t>A</a:t>
            </a:r>
            <a:r>
              <a:rPr lang="en-US" smtClean="0">
                <a:latin typeface="CMMI12"/>
              </a:rPr>
              <a:t>A</a:t>
            </a:r>
            <a:r>
              <a:rPr lang="en-US" smtClean="0">
                <a:latin typeface="CMR12"/>
              </a:rPr>
              <a:t>A</a:t>
            </a:r>
            <a:r>
              <a:rPr lang="en-US" smtClean="0">
                <a:latin typeface="CMSY8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Unit 0: Random vector sequences (L4)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Consider the state-space system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where </a:t>
            </a:r>
            <a:r>
              <a:rPr lang="en-US" i="1" dirty="0" smtClean="0"/>
              <a:t>W(k) </a:t>
            </a:r>
            <a:r>
              <a:rPr lang="en-US" dirty="0" smtClean="0"/>
              <a:t>is an uncorrelated RVS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mean propagates 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790374" y="2209800"/>
            <a:ext cx="5623576" cy="1006324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676400" y="5105400"/>
            <a:ext cx="6413256" cy="104539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Unit 0: Random vector sequences (L4)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Consider the state-space system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where </a:t>
            </a:r>
            <a:r>
              <a:rPr lang="en-US" i="1" dirty="0" smtClean="0"/>
              <a:t>W(k) </a:t>
            </a:r>
            <a:r>
              <a:rPr lang="en-US" dirty="0" smtClean="0"/>
              <a:t>is an uncorrelated RVS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auto-covariance propagates 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790374" y="2209800"/>
            <a:ext cx="5623576" cy="1006324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5415" y="5181600"/>
            <a:ext cx="8587585" cy="422940"/>
          </a:xfrm>
          <a:prstGeom prst="rect">
            <a:avLst/>
          </a:prstGeom>
          <a:noFill/>
          <a:ln/>
          <a:effectLst/>
        </p:spPr>
      </p:pic>
      <p:pic>
        <p:nvPicPr>
          <p:cNvPr id="8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5943600"/>
            <a:ext cx="42338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5200" y="6096000"/>
            <a:ext cx="7286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Unit 0: Random vector sequences (L4)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Consider the state-space system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where </a:t>
            </a:r>
            <a:r>
              <a:rPr lang="en-US" i="1" dirty="0" smtClean="0"/>
              <a:t>W(k) </a:t>
            </a:r>
            <a:r>
              <a:rPr lang="en-US" dirty="0" smtClean="0"/>
              <a:t>is white (</a:t>
            </a:r>
            <a:r>
              <a:rPr lang="en-US" dirty="0" err="1" smtClean="0"/>
              <a:t>i.e</a:t>
            </a:r>
            <a:r>
              <a:rPr lang="en-US" dirty="0" smtClean="0"/>
              <a:t> uncorrelated and </a:t>
            </a:r>
            <a:r>
              <a:rPr lang="en-US" dirty="0" smtClean="0">
                <a:solidFill>
                  <a:srgbClr val="FF0000"/>
                </a:solidFill>
              </a:rPr>
              <a:t>WSS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steady-state</a:t>
            </a:r>
            <a:r>
              <a:rPr lang="en-US" dirty="0" smtClean="0"/>
              <a:t> means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790374" y="2209800"/>
            <a:ext cx="5623576" cy="1006324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743200" y="5105400"/>
            <a:ext cx="4164093" cy="114491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Unit 0: Random vector sequences (L4)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Consider the state-space system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where </a:t>
            </a:r>
            <a:r>
              <a:rPr lang="en-US" i="1" dirty="0" smtClean="0"/>
              <a:t>W(k) </a:t>
            </a:r>
            <a:r>
              <a:rPr lang="en-US" dirty="0" smtClean="0"/>
              <a:t>is white (</a:t>
            </a:r>
            <a:r>
              <a:rPr lang="en-US" dirty="0" err="1" smtClean="0"/>
              <a:t>i.e</a:t>
            </a:r>
            <a:r>
              <a:rPr lang="en-US" dirty="0" smtClean="0"/>
              <a:t> uncorrelated and </a:t>
            </a:r>
            <a:r>
              <a:rPr lang="en-US" dirty="0" smtClean="0">
                <a:solidFill>
                  <a:srgbClr val="FF0000"/>
                </a:solidFill>
              </a:rPr>
              <a:t>WSS</a:t>
            </a:r>
            <a:r>
              <a:rPr lang="en-US" dirty="0" smtClean="0"/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steady state </a:t>
            </a:r>
            <a:r>
              <a:rPr lang="en-US" dirty="0" smtClean="0"/>
              <a:t>auto-covariance is given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790374" y="2209800"/>
            <a:ext cx="5623576" cy="1006324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19200" y="5029200"/>
            <a:ext cx="6829171" cy="422957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56909" y="5867400"/>
            <a:ext cx="3429031" cy="45720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315186" y="6096000"/>
            <a:ext cx="728690" cy="28501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0: Least squares (L5)</a:t>
            </a:r>
            <a:endParaRPr lang="en-US" dirty="0"/>
          </a:p>
        </p:txBody>
      </p:sp>
      <p:sp>
        <p:nvSpPr>
          <p:cNvPr id="7476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            </a:t>
            </a:r>
            <a:r>
              <a:rPr lang="en-US" sz="2400" dirty="0"/>
              <a:t>is the least squares minimum conditional estimator of </a:t>
            </a:r>
            <a:r>
              <a:rPr lang="en-US" sz="2400" b="1" i="1" dirty="0"/>
              <a:t>X</a:t>
            </a:r>
            <a:r>
              <a:rPr lang="en-US" sz="2400" dirty="0"/>
              <a:t> given </a:t>
            </a:r>
            <a:r>
              <a:rPr lang="en-US" sz="2400" b="1" i="1" dirty="0"/>
              <a:t>Y</a:t>
            </a:r>
            <a:r>
              <a:rPr lang="en-US" sz="2400" i="1" dirty="0"/>
              <a:t>, i.e.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6248400" y="2209800"/>
            <a:ext cx="1981200" cy="121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1219200" y="3733800"/>
            <a:ext cx="3828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34" charset="0"/>
              </a:rPr>
              <a:t>for all functions           </a:t>
            </a:r>
            <a:r>
              <a:rPr lang="en-US" dirty="0" smtClean="0">
                <a:latin typeface="Helvetica" pitchFamily="34" charset="0"/>
              </a:rPr>
              <a:t> of </a:t>
            </a:r>
            <a:r>
              <a:rPr lang="en-US" i="1" dirty="0">
                <a:latin typeface="Century Schoolbook" pitchFamily="18" charset="0"/>
              </a:rPr>
              <a:t>Y</a:t>
            </a:r>
          </a:p>
        </p:txBody>
      </p:sp>
      <p:pic>
        <p:nvPicPr>
          <p:cNvPr id="74771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3733800"/>
            <a:ext cx="666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71426" y="2667000"/>
            <a:ext cx="6534570" cy="494922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143000" y="1219200"/>
            <a:ext cx="691096" cy="41815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0: Least squares (L5)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90600" y="1295400"/>
            <a:ext cx="2956560" cy="1828800"/>
            <a:chOff x="1143000" y="1295400"/>
            <a:chExt cx="7391400" cy="4572000"/>
          </a:xfrm>
        </p:grpSpPr>
        <p:pic>
          <p:nvPicPr>
            <p:cNvPr id="24" name="Picture 23" descr="txp_fig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6" cstate="print"/>
            <a:stretch>
              <a:fillRect/>
            </a:stretch>
          </p:blipFill>
          <p:spPr bwMode="auto">
            <a:xfrm>
              <a:off x="3210527" y="5203825"/>
              <a:ext cx="848108" cy="660111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1143000" y="5867400"/>
              <a:ext cx="739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V="1">
              <a:off x="1143000" y="1295400"/>
              <a:ext cx="0" cy="457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V="1">
              <a:off x="1143000" y="3657600"/>
              <a:ext cx="6324600" cy="2209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V="1">
              <a:off x="1143000" y="2895600"/>
              <a:ext cx="2514600" cy="29718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3657600" y="2971800"/>
              <a:ext cx="685800" cy="18288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1219200" y="4724400"/>
              <a:ext cx="3124200" cy="11430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2" name="Picture 16" descr="txp_fig"/>
            <p:cNvPicPr>
              <a:picLocks noChangeAspect="1" noChangeArrowheads="1"/>
            </p:cNvPicPr>
            <p:nvPr>
              <p:custDataLst>
                <p:tags r:id="rId22"/>
              </p:custDataLst>
            </p:nvPr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2951163" y="2363788"/>
              <a:ext cx="423862" cy="354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txp_fig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28" cstate="print"/>
            <a:stretch>
              <a:fillRect/>
            </a:stretch>
          </p:blipFill>
          <p:spPr bwMode="auto">
            <a:xfrm>
              <a:off x="7469905" y="3267075"/>
              <a:ext cx="376389" cy="32845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5" name="Picture 24" descr="txp_fig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4144168" y="3086100"/>
              <a:ext cx="847726" cy="65981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6" name="Group 45"/>
          <p:cNvGrpSpPr/>
          <p:nvPr/>
        </p:nvGrpSpPr>
        <p:grpSpPr>
          <a:xfrm>
            <a:off x="4800600" y="1219200"/>
            <a:ext cx="4108120" cy="2357181"/>
            <a:chOff x="903602" y="1752600"/>
            <a:chExt cx="7611460" cy="4367348"/>
          </a:xfrm>
        </p:grpSpPr>
        <p:sp>
          <p:nvSpPr>
            <p:cNvPr id="27" name="Line 3"/>
            <p:cNvSpPr>
              <a:spLocks noChangeShapeType="1"/>
            </p:cNvSpPr>
            <p:nvPr/>
          </p:nvSpPr>
          <p:spPr bwMode="auto">
            <a:xfrm>
              <a:off x="3124200" y="4876800"/>
              <a:ext cx="449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"/>
            <p:cNvSpPr>
              <a:spLocks noChangeShapeType="1"/>
            </p:cNvSpPr>
            <p:nvPr/>
          </p:nvSpPr>
          <p:spPr bwMode="auto">
            <a:xfrm flipV="1">
              <a:off x="3124200" y="1828800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"/>
            <p:cNvSpPr>
              <a:spLocks noChangeShapeType="1"/>
            </p:cNvSpPr>
            <p:nvPr/>
          </p:nvSpPr>
          <p:spPr bwMode="auto">
            <a:xfrm flipV="1">
              <a:off x="3124200" y="2962275"/>
              <a:ext cx="5086350" cy="191452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 flipV="1">
              <a:off x="3124200" y="2301875"/>
              <a:ext cx="2022475" cy="2574925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H="1" flipV="1">
              <a:off x="5146675" y="2366963"/>
              <a:ext cx="550863" cy="15859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 flipV="1">
              <a:off x="3186113" y="3886200"/>
              <a:ext cx="2511425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3" name="Picture 9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4578350" y="1839913"/>
              <a:ext cx="34131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 descr="txp_fi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8" cstate="print"/>
            <a:stretch>
              <a:fillRect/>
            </a:stretch>
          </p:blipFill>
          <p:spPr bwMode="auto">
            <a:xfrm>
              <a:off x="8212425" y="2632075"/>
              <a:ext cx="302637" cy="26409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5" name="Picture 34" descr="txp_fi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6" cstate="print"/>
            <a:stretch>
              <a:fillRect/>
            </a:stretch>
          </p:blipFill>
          <p:spPr bwMode="auto">
            <a:xfrm>
              <a:off x="4777485" y="4322762"/>
              <a:ext cx="681229" cy="53022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6" name="Picture 35" descr="txp_fig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0" cstate="print"/>
            <a:stretch>
              <a:fillRect/>
            </a:stretch>
          </p:blipFill>
          <p:spPr bwMode="auto">
            <a:xfrm>
              <a:off x="1857772" y="1752600"/>
              <a:ext cx="283369" cy="26410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H="1" flipV="1">
              <a:off x="2209800" y="2057400"/>
              <a:ext cx="914400" cy="2819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 flipH="1">
              <a:off x="2514600" y="2286000"/>
              <a:ext cx="25908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0"/>
            <p:cNvSpPr>
              <a:spLocks noChangeShapeType="1"/>
            </p:cNvSpPr>
            <p:nvPr/>
          </p:nvSpPr>
          <p:spPr bwMode="auto">
            <a:xfrm flipH="1" flipV="1">
              <a:off x="2590800" y="3200400"/>
              <a:ext cx="533400" cy="16764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0" name="Picture 39" descr="txp_fig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5505925" y="2667000"/>
              <a:ext cx="680087" cy="529335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V="1">
              <a:off x="1828800" y="37338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2" name="Picture 41" descr="txp_fig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1" cstate="print"/>
            <a:stretch>
              <a:fillRect/>
            </a:stretch>
          </p:blipFill>
          <p:spPr bwMode="auto">
            <a:xfrm>
              <a:off x="2667001" y="5358355"/>
              <a:ext cx="1711521" cy="64823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3" name="Picture 42" descr="txp_fig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2" cstate="print"/>
            <a:stretch>
              <a:fillRect/>
            </a:stretch>
          </p:blipFill>
          <p:spPr bwMode="auto">
            <a:xfrm>
              <a:off x="4495800" y="5358355"/>
              <a:ext cx="1311697" cy="65655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4" name="Picture 43" descr="txp_fig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3" cstate="print"/>
            <a:stretch>
              <a:fillRect/>
            </a:stretch>
          </p:blipFill>
          <p:spPr bwMode="auto">
            <a:xfrm>
              <a:off x="903602" y="4343400"/>
              <a:ext cx="1380495" cy="69988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5" name="Picture 44" descr="txp_fig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3" cstate="print"/>
            <a:stretch>
              <a:fillRect/>
            </a:stretch>
          </p:blipFill>
          <p:spPr bwMode="auto">
            <a:xfrm>
              <a:off x="5943599" y="5282154"/>
              <a:ext cx="1652504" cy="83779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71" name="Group 70"/>
          <p:cNvGrpSpPr/>
          <p:nvPr/>
        </p:nvGrpSpPr>
        <p:grpSpPr>
          <a:xfrm>
            <a:off x="1676400" y="3676115"/>
            <a:ext cx="5210152" cy="2966100"/>
            <a:chOff x="276248" y="1828800"/>
            <a:chExt cx="8455085" cy="4813415"/>
          </a:xfrm>
        </p:grpSpPr>
        <p:sp>
          <p:nvSpPr>
            <p:cNvPr id="47" name="Line 3"/>
            <p:cNvSpPr>
              <a:spLocks noChangeShapeType="1"/>
            </p:cNvSpPr>
            <p:nvPr/>
          </p:nvSpPr>
          <p:spPr bwMode="auto">
            <a:xfrm>
              <a:off x="3124200" y="4876800"/>
              <a:ext cx="449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"/>
            <p:cNvSpPr>
              <a:spLocks noChangeShapeType="1"/>
            </p:cNvSpPr>
            <p:nvPr/>
          </p:nvSpPr>
          <p:spPr bwMode="auto">
            <a:xfrm flipV="1">
              <a:off x="3124200" y="1828800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 flipV="1">
              <a:off x="3124200" y="2962275"/>
              <a:ext cx="5086350" cy="191452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6"/>
            <p:cNvSpPr>
              <a:spLocks noChangeShapeType="1"/>
            </p:cNvSpPr>
            <p:nvPr/>
          </p:nvSpPr>
          <p:spPr bwMode="auto">
            <a:xfrm flipV="1">
              <a:off x="3124200" y="2301875"/>
              <a:ext cx="2022475" cy="2574925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 flipV="1">
              <a:off x="5146675" y="2366963"/>
              <a:ext cx="550863" cy="15859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 flipV="1">
              <a:off x="3186113" y="3886200"/>
              <a:ext cx="2511425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3" name="Picture 9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4578350" y="1839913"/>
              <a:ext cx="34131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53" descr="txp_fi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8" cstate="print"/>
            <a:stretch>
              <a:fillRect/>
            </a:stretch>
          </p:blipFill>
          <p:spPr bwMode="auto">
            <a:xfrm>
              <a:off x="8212425" y="2632075"/>
              <a:ext cx="302637" cy="26409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5" name="Picture 54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6" cstate="print"/>
            <a:stretch>
              <a:fillRect/>
            </a:stretch>
          </p:blipFill>
          <p:spPr bwMode="auto">
            <a:xfrm>
              <a:off x="4777485" y="4322762"/>
              <a:ext cx="681229" cy="53022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56" name="Line 12"/>
            <p:cNvSpPr>
              <a:spLocks noChangeShapeType="1"/>
            </p:cNvSpPr>
            <p:nvPr/>
          </p:nvSpPr>
          <p:spPr bwMode="auto">
            <a:xfrm flipH="1">
              <a:off x="1143000" y="4914900"/>
              <a:ext cx="1981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H="1" flipV="1">
              <a:off x="1066800" y="3048000"/>
              <a:ext cx="2057400" cy="1828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8" name="Picture 57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0" cstate="print"/>
            <a:stretch>
              <a:fillRect/>
            </a:stretch>
          </p:blipFill>
          <p:spPr bwMode="auto">
            <a:xfrm>
              <a:off x="1167210" y="2776538"/>
              <a:ext cx="283367" cy="264098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59" name="Line 15"/>
            <p:cNvSpPr>
              <a:spLocks noChangeShapeType="1"/>
            </p:cNvSpPr>
            <p:nvPr/>
          </p:nvSpPr>
          <p:spPr bwMode="auto">
            <a:xfrm flipH="1" flipV="1">
              <a:off x="1066800" y="3124200"/>
              <a:ext cx="685800" cy="220980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>
              <a:off x="1828800" y="4876800"/>
              <a:ext cx="1295400" cy="4572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1" name="Picture 60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4" cstate="print"/>
            <a:stretch>
              <a:fillRect/>
            </a:stretch>
          </p:blipFill>
          <p:spPr bwMode="auto">
            <a:xfrm>
              <a:off x="2440898" y="5253037"/>
              <a:ext cx="604605" cy="52973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2" name="Picture 61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5" cstate="print"/>
            <a:stretch>
              <a:fillRect/>
            </a:stretch>
          </p:blipFill>
          <p:spPr bwMode="auto">
            <a:xfrm>
              <a:off x="353444" y="3429000"/>
              <a:ext cx="604385" cy="52954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63" name="Line 19"/>
            <p:cNvSpPr>
              <a:spLocks noChangeShapeType="1"/>
            </p:cNvSpPr>
            <p:nvPr/>
          </p:nvSpPr>
          <p:spPr bwMode="auto">
            <a:xfrm flipH="1">
              <a:off x="1219200" y="2286000"/>
              <a:ext cx="38862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 flipH="1" flipV="1">
              <a:off x="1219200" y="3657600"/>
              <a:ext cx="533400" cy="16764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5" name="Picture 64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6" cstate="print"/>
            <a:stretch>
              <a:fillRect/>
            </a:stretch>
          </p:blipFill>
          <p:spPr bwMode="auto">
            <a:xfrm>
              <a:off x="276248" y="5867400"/>
              <a:ext cx="1947816" cy="77481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6" name="Picture 65" descr="txp_fi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5505925" y="2667000"/>
              <a:ext cx="680087" cy="529335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67" name="Line 23"/>
            <p:cNvSpPr>
              <a:spLocks noChangeShapeType="1"/>
            </p:cNvSpPr>
            <p:nvPr/>
          </p:nvSpPr>
          <p:spPr bwMode="auto">
            <a:xfrm flipV="1">
              <a:off x="685800" y="4648200"/>
              <a:ext cx="685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8" name="Picture 67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1" cstate="print"/>
            <a:stretch>
              <a:fillRect/>
            </a:stretch>
          </p:blipFill>
          <p:spPr bwMode="auto">
            <a:xfrm>
              <a:off x="3304011" y="5791200"/>
              <a:ext cx="1711520" cy="64824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9" name="Picture 68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2" cstate="print"/>
            <a:stretch>
              <a:fillRect/>
            </a:stretch>
          </p:blipFill>
          <p:spPr bwMode="auto">
            <a:xfrm>
              <a:off x="5181600" y="5791200"/>
              <a:ext cx="1311698" cy="65655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70" name="Picture 69" descr="txp_fi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6" cstate="print"/>
            <a:stretch>
              <a:fillRect/>
            </a:stretch>
          </p:blipFill>
          <p:spPr bwMode="auto">
            <a:xfrm>
              <a:off x="6611355" y="5715000"/>
              <a:ext cx="2119978" cy="843299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0: Probability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Unit 1: State-space control, estimation</a:t>
            </a:r>
          </a:p>
          <a:p>
            <a:endParaRPr lang="en-US" dirty="0" smtClean="0"/>
          </a:p>
          <a:p>
            <a:r>
              <a:rPr lang="en-US" dirty="0" smtClean="0"/>
              <a:t>Unit 2: Input/output control</a:t>
            </a:r>
          </a:p>
          <a:p>
            <a:endParaRPr lang="en-US" dirty="0" smtClean="0"/>
          </a:p>
          <a:p>
            <a:r>
              <a:rPr lang="en-US" dirty="0" smtClean="0"/>
              <a:t>Unit 3: Adaptive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 in Unit 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Finite-horizon 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endParaRPr lang="en-US" dirty="0" smtClean="0"/>
          </a:p>
          <a:p>
            <a:r>
              <a:rPr lang="en-US" dirty="0" smtClean="0"/>
              <a:t>Optimal LQR</a:t>
            </a:r>
          </a:p>
          <a:p>
            <a:endParaRPr lang="en-US" dirty="0" smtClean="0"/>
          </a:p>
          <a:p>
            <a:r>
              <a:rPr lang="en-US" dirty="0" smtClean="0"/>
              <a:t>Optimal LQG </a:t>
            </a:r>
          </a:p>
          <a:p>
            <a:pPr lvl="1"/>
            <a:r>
              <a:rPr lang="en-US" dirty="0" smtClean="0"/>
              <a:t>state feedback</a:t>
            </a:r>
          </a:p>
          <a:p>
            <a:pPr lvl="1"/>
            <a:r>
              <a:rPr lang="en-US" dirty="0" smtClean="0"/>
              <a:t>output feedback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Infinite-horizon results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endParaRPr lang="en-US" dirty="0" smtClean="0"/>
          </a:p>
          <a:p>
            <a:r>
              <a:rPr lang="en-US" dirty="0" smtClean="0"/>
              <a:t>Optimal LQR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Optimal LQG</a:t>
            </a:r>
          </a:p>
          <a:p>
            <a:pPr lvl="1"/>
            <a:r>
              <a:rPr lang="en-US" dirty="0" smtClean="0"/>
              <a:t>output feedback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Frequency-shaped LQR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1: </a:t>
            </a:r>
            <a:r>
              <a:rPr lang="en-US" dirty="0" err="1" smtClean="0"/>
              <a:t>Kalman</a:t>
            </a:r>
            <a:r>
              <a:rPr lang="en-US" dirty="0" smtClean="0"/>
              <a:t> filter (L6)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Linear  system contaminated by noise: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820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647700" y="4343400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>
                <a:latin typeface="Helvetica" pitchFamily="34" charset="0"/>
              </a:rPr>
              <a:t>Two random disturbances:</a:t>
            </a:r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1295400" y="1371600"/>
            <a:ext cx="1219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647700" y="5029200"/>
            <a:ext cx="8267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Helvetica" pitchFamily="34" charset="0"/>
              </a:rPr>
              <a:t>Input noise </a:t>
            </a:r>
            <a:r>
              <a:rPr lang="en-US" sz="3200" b="1" i="1">
                <a:latin typeface="Century Schoolbook" pitchFamily="18" charset="0"/>
              </a:rPr>
              <a:t>w(k) </a:t>
            </a:r>
            <a:r>
              <a:rPr lang="en-US" sz="2800">
                <a:latin typeface="Helvetica" pitchFamily="34" charset="0"/>
              </a:rPr>
              <a:t> - contaminates the state </a:t>
            </a:r>
            <a:r>
              <a:rPr lang="en-US" sz="3200" b="1" i="1">
                <a:latin typeface="Century Schoolbook" pitchFamily="18" charset="0"/>
              </a:rPr>
              <a:t>x(k) </a:t>
            </a: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7467600" y="1981200"/>
            <a:ext cx="1219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590550" y="5715000"/>
            <a:ext cx="7962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Helvetica" pitchFamily="34" charset="0"/>
              </a:rPr>
              <a:t>Measurement  noise </a:t>
            </a:r>
            <a:r>
              <a:rPr lang="en-US" sz="3200" b="1" i="1">
                <a:latin typeface="Century Schoolbook" pitchFamily="18" charset="0"/>
              </a:rPr>
              <a:t>v(k) </a:t>
            </a:r>
            <a:r>
              <a:rPr lang="en-US" sz="2800">
                <a:latin typeface="Helvetica" pitchFamily="34" charset="0"/>
              </a:rPr>
              <a:t> - contaminates the output </a:t>
            </a:r>
            <a:r>
              <a:rPr lang="en-US" sz="3200" b="1" i="1">
                <a:latin typeface="Century Schoolbook" pitchFamily="18" charset="0"/>
              </a:rPr>
              <a:t>y(k)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/>
      <p:bldP spid="79879" grpId="0"/>
      <p:bldP spid="79880" grpId="0" animBg="1"/>
      <p:bldP spid="798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1: </a:t>
            </a:r>
            <a:r>
              <a:rPr lang="en-US" dirty="0" err="1" smtClean="0"/>
              <a:t>Kalman</a:t>
            </a:r>
            <a:r>
              <a:rPr lang="en-US" dirty="0" smtClean="0"/>
              <a:t> filter (L6)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200" b="1" i="1" dirty="0"/>
              <a:t>Key </a:t>
            </a:r>
            <a:r>
              <a:rPr lang="en-US" sz="3200" b="1" i="1" dirty="0" smtClean="0"/>
              <a:t>Ideas:</a:t>
            </a:r>
            <a:endParaRPr lang="en-US" sz="3200" b="1" i="1" dirty="0"/>
          </a:p>
          <a:p>
            <a:pPr>
              <a:buFontTx/>
              <a:buNone/>
            </a:pPr>
            <a:endParaRPr lang="en-US" sz="3200" b="1" i="1" dirty="0"/>
          </a:p>
          <a:p>
            <a:pPr>
              <a:buFontTx/>
              <a:buNone/>
            </a:pPr>
            <a:r>
              <a:rPr lang="en-US" sz="3200" b="1" dirty="0" err="1"/>
              <a:t>Kalman</a:t>
            </a:r>
            <a:r>
              <a:rPr lang="en-US" sz="3200" b="1" dirty="0"/>
              <a:t> Filter</a:t>
            </a:r>
          </a:p>
          <a:p>
            <a:pPr>
              <a:buFontTx/>
              <a:buNone/>
            </a:pPr>
            <a:endParaRPr lang="en-US" sz="3200" b="1" dirty="0"/>
          </a:p>
          <a:p>
            <a:r>
              <a:rPr lang="en-US" sz="3200" dirty="0"/>
              <a:t>Optimal </a:t>
            </a:r>
            <a:r>
              <a:rPr lang="en-US" sz="3200" dirty="0" smtClean="0"/>
              <a:t>state </a:t>
            </a:r>
            <a:r>
              <a:rPr lang="en-US" sz="3200" dirty="0"/>
              <a:t>estimator </a:t>
            </a:r>
            <a:r>
              <a:rPr lang="en-US" sz="3200" dirty="0" smtClean="0"/>
              <a:t>(in the least squares sense) for uncorrelated Gaussian </a:t>
            </a:r>
            <a:r>
              <a:rPr lang="en-US" sz="3200" dirty="0"/>
              <a:t>measurement and input </a:t>
            </a:r>
            <a:r>
              <a:rPr lang="en-US" sz="3200" dirty="0" smtClean="0"/>
              <a:t>noises</a:t>
            </a:r>
          </a:p>
          <a:p>
            <a:r>
              <a:rPr lang="en-US" sz="3200" dirty="0" smtClean="0"/>
              <a:t>Is expressed in a recursive form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0: Probability</a:t>
            </a:r>
          </a:p>
          <a:p>
            <a:endParaRPr lang="en-US" dirty="0" smtClean="0"/>
          </a:p>
          <a:p>
            <a:r>
              <a:rPr lang="en-US" dirty="0" smtClean="0"/>
              <a:t>Unit 1: State-space control, estimation</a:t>
            </a:r>
          </a:p>
          <a:p>
            <a:endParaRPr lang="en-US" dirty="0" smtClean="0"/>
          </a:p>
          <a:p>
            <a:r>
              <a:rPr lang="en-US" dirty="0" smtClean="0"/>
              <a:t>Unit 2: Input/output control</a:t>
            </a:r>
          </a:p>
          <a:p>
            <a:endParaRPr lang="en-US" dirty="0" smtClean="0"/>
          </a:p>
          <a:p>
            <a:r>
              <a:rPr lang="en-US" dirty="0" smtClean="0"/>
              <a:t>Unit 3: Adaptive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1: </a:t>
            </a:r>
            <a:r>
              <a:rPr lang="en-US" dirty="0" err="1" smtClean="0"/>
              <a:t>Kalman</a:t>
            </a:r>
            <a:r>
              <a:rPr lang="en-US" dirty="0" smtClean="0"/>
              <a:t> filter (L6)</a:t>
            </a: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Kalman Filter – predictor/corrector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8856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7075" y="2209800"/>
            <a:ext cx="76882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04800" y="4495800"/>
            <a:ext cx="8660646" cy="1524000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315200" y="5105400"/>
            <a:ext cx="1521938" cy="22860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010400" y="2286000"/>
            <a:ext cx="1876450" cy="25197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1: </a:t>
            </a:r>
            <a:r>
              <a:rPr lang="en-US" dirty="0" err="1" smtClean="0"/>
              <a:t>Kalman</a:t>
            </a:r>
            <a:r>
              <a:rPr lang="en-US" dirty="0" smtClean="0"/>
              <a:t> filter (L6)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A-priori Kalman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76400" y="3124200"/>
            <a:ext cx="2837250" cy="381000"/>
          </a:xfrm>
          <a:prstGeom prst="rect">
            <a:avLst/>
          </a:prstGeom>
          <a:noFill/>
          <a:ln/>
          <a:effectLst/>
        </p:spPr>
      </p:pic>
      <p:pic>
        <p:nvPicPr>
          <p:cNvPr id="9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1905000"/>
            <a:ext cx="8248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47800" y="25146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6800" y="5105400"/>
            <a:ext cx="7122716" cy="98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47800" y="6264586"/>
            <a:ext cx="1779345" cy="27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00200" y="4364351"/>
            <a:ext cx="5943600" cy="51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1: </a:t>
            </a:r>
            <a:r>
              <a:rPr lang="en-US" dirty="0" err="1" smtClean="0"/>
              <a:t>Kalman</a:t>
            </a:r>
            <a:r>
              <a:rPr lang="en-US" dirty="0" smtClean="0"/>
              <a:t> filter (L6)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Space </a:t>
            </a:r>
            <a:r>
              <a:rPr lang="en-US" dirty="0"/>
              <a:t>Kalman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33400" y="1676400"/>
            <a:ext cx="5943599" cy="1355532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04800" y="5334000"/>
            <a:ext cx="6741473" cy="955998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1" y="3810000"/>
            <a:ext cx="5368248" cy="48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1" y="4495800"/>
            <a:ext cx="5501786" cy="480715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91400" y="5334000"/>
            <a:ext cx="1407482" cy="21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010400" y="1828800"/>
            <a:ext cx="1876450" cy="25197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1FD4-C3C6-4FD9-8C6C-4D4054B8C61E}" type="slidenum">
              <a:rPr lang="en-US"/>
              <a:pPr/>
              <a:t>23</a:t>
            </a:fld>
            <a:endParaRPr lang="en-US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077200" cy="1143000"/>
          </a:xfrm>
        </p:spPr>
        <p:txBody>
          <a:bodyPr/>
          <a:lstStyle/>
          <a:p>
            <a:r>
              <a:rPr lang="en-US" dirty="0" smtClean="0"/>
              <a:t>Unit 1: </a:t>
            </a:r>
            <a:r>
              <a:rPr lang="en-US" dirty="0" err="1" smtClean="0"/>
              <a:t>Kalman</a:t>
            </a:r>
            <a:r>
              <a:rPr lang="en-US" dirty="0" smtClean="0"/>
              <a:t> filter (L6)</a:t>
            </a:r>
            <a:endParaRPr lang="en-US" dirty="0"/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 </a:t>
            </a:r>
          </a:p>
        </p:txBody>
      </p:sp>
      <p:pic>
        <p:nvPicPr>
          <p:cNvPr id="85914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1981200"/>
            <a:ext cx="807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9141" name="Oval 5"/>
          <p:cNvSpPr>
            <a:spLocks noChangeArrowheads="1"/>
          </p:cNvSpPr>
          <p:nvPr/>
        </p:nvSpPr>
        <p:spPr bwMode="auto">
          <a:xfrm>
            <a:off x="304800" y="1524000"/>
            <a:ext cx="990600" cy="3505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2" name="Oval 6"/>
          <p:cNvSpPr>
            <a:spLocks noChangeArrowheads="1"/>
          </p:cNvSpPr>
          <p:nvPr/>
        </p:nvSpPr>
        <p:spPr bwMode="auto">
          <a:xfrm>
            <a:off x="7848600" y="1676400"/>
            <a:ext cx="990600" cy="3505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3" name="Oval 7"/>
          <p:cNvSpPr>
            <a:spLocks noChangeArrowheads="1"/>
          </p:cNvSpPr>
          <p:nvPr/>
        </p:nvSpPr>
        <p:spPr bwMode="auto">
          <a:xfrm>
            <a:off x="3962400" y="1905000"/>
            <a:ext cx="609600" cy="3505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144" name="Text Box 8"/>
          <p:cNvSpPr txBox="1">
            <a:spLocks noChangeArrowheads="1"/>
          </p:cNvSpPr>
          <p:nvPr/>
        </p:nvSpPr>
        <p:spPr bwMode="auto">
          <a:xfrm>
            <a:off x="228600" y="5181600"/>
            <a:ext cx="21836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chemeClr val="accent2"/>
                </a:solidFill>
                <a:latin typeface="+mj-lt"/>
              </a:rPr>
              <a:t>Uncorrelated </a:t>
            </a:r>
          </a:p>
          <a:p>
            <a:r>
              <a:rPr lang="en-US" b="1" i="0" dirty="0" smtClean="0">
                <a:solidFill>
                  <a:schemeClr val="accent2"/>
                </a:solidFill>
                <a:latin typeface="+mj-lt"/>
              </a:rPr>
              <a:t>noise input</a:t>
            </a:r>
            <a:endParaRPr lang="en-US" b="1" i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59145" name="Text Box 9"/>
          <p:cNvSpPr txBox="1">
            <a:spLocks noChangeArrowheads="1"/>
          </p:cNvSpPr>
          <p:nvPr/>
        </p:nvSpPr>
        <p:spPr bwMode="auto">
          <a:xfrm>
            <a:off x="2667000" y="55626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solidFill>
                  <a:srgbClr val="FF0000"/>
                </a:solidFill>
                <a:latin typeface="+mj-lt"/>
              </a:rPr>
              <a:t>Correlated </a:t>
            </a:r>
          </a:p>
          <a:p>
            <a:pPr algn="ctr"/>
            <a:r>
              <a:rPr lang="en-US" b="1" i="0" dirty="0" smtClean="0">
                <a:solidFill>
                  <a:srgbClr val="FF0000"/>
                </a:solidFill>
                <a:latin typeface="+mj-lt"/>
              </a:rPr>
              <a:t>noise output</a:t>
            </a:r>
            <a:endParaRPr lang="en-US" b="1" i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59146" name="Text Box 10"/>
          <p:cNvSpPr txBox="1">
            <a:spLocks noChangeArrowheads="1"/>
          </p:cNvSpPr>
          <p:nvPr/>
        </p:nvSpPr>
        <p:spPr bwMode="auto">
          <a:xfrm>
            <a:off x="6811629" y="5334000"/>
            <a:ext cx="20842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accent2"/>
                </a:solidFill>
                <a:latin typeface="+mj-lt"/>
              </a:rPr>
              <a:t>Uncorrelated</a:t>
            </a:r>
          </a:p>
          <a:p>
            <a:pPr algn="r"/>
            <a:r>
              <a:rPr lang="en-US" b="1" i="0" dirty="0" smtClean="0">
                <a:solidFill>
                  <a:schemeClr val="accent2"/>
                </a:solidFill>
                <a:latin typeface="+mj-lt"/>
              </a:rPr>
              <a:t>noise output</a:t>
            </a:r>
            <a:endParaRPr lang="en-US" b="1" i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59147" name="Text Box 11"/>
          <p:cNvSpPr txBox="1">
            <a:spLocks noChangeArrowheads="1"/>
          </p:cNvSpPr>
          <p:nvPr/>
        </p:nvSpPr>
        <p:spPr bwMode="auto">
          <a:xfrm>
            <a:off x="1905000" y="16002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plant</a:t>
            </a:r>
          </a:p>
        </p:txBody>
      </p:sp>
      <p:sp>
        <p:nvSpPr>
          <p:cNvPr id="859148" name="Text Box 12"/>
          <p:cNvSpPr txBox="1">
            <a:spLocks noChangeArrowheads="1"/>
          </p:cNvSpPr>
          <p:nvPr/>
        </p:nvSpPr>
        <p:spPr bwMode="auto">
          <a:xfrm>
            <a:off x="5715000" y="2514600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Kalman filter</a:t>
            </a: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629400" y="6248400"/>
            <a:ext cx="2314538" cy="307482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4932" y="6019800"/>
            <a:ext cx="1711554" cy="708533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967825" y="990600"/>
            <a:ext cx="2713549" cy="34075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5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5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5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2" grpId="0" animBg="1"/>
      <p:bldP spid="859143" grpId="0" animBg="1"/>
      <p:bldP spid="859145" grpId="0"/>
      <p:bldP spid="8591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1: Optimal LQR, LQG (L7-L8)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dirty="0"/>
              <a:t>Key Important </a:t>
            </a:r>
            <a:r>
              <a:rPr lang="en-US" b="1" i="1" dirty="0" smtClean="0"/>
              <a:t>Ideas:</a:t>
            </a:r>
            <a:endParaRPr lang="en-US" b="1" i="1" dirty="0"/>
          </a:p>
          <a:p>
            <a:pPr>
              <a:buFontTx/>
              <a:buNone/>
            </a:pPr>
            <a:endParaRPr lang="en-US" b="1" i="1" dirty="0"/>
          </a:p>
          <a:p>
            <a:pPr>
              <a:buFontTx/>
              <a:buNone/>
            </a:pPr>
            <a:r>
              <a:rPr lang="en-US" b="1" dirty="0"/>
              <a:t>Bellman’s Dynamic Programming</a:t>
            </a:r>
          </a:p>
          <a:p>
            <a:pPr>
              <a:buFontTx/>
              <a:buNone/>
            </a:pPr>
            <a:endParaRPr lang="en-US" b="1" dirty="0"/>
          </a:p>
          <a:p>
            <a:r>
              <a:rPr lang="en-US" dirty="0"/>
              <a:t>used to derive LQR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b="1" dirty="0"/>
              <a:t>Stochastic Dynamic </a:t>
            </a:r>
            <a:r>
              <a:rPr lang="en-US" b="1" dirty="0" smtClean="0"/>
              <a:t>Programming</a:t>
            </a:r>
            <a:endParaRPr lang="en-US" b="1" dirty="0"/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used to derive </a:t>
            </a:r>
            <a:r>
              <a:rPr lang="en-US" dirty="0" smtClean="0"/>
              <a:t>LQG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dirty="0" smtClean="0"/>
              <a:t>Unit 1: Optimal LQR (L7)</a:t>
            </a:r>
            <a:endParaRPr lang="en-US" dirty="0"/>
          </a:p>
        </p:txBody>
      </p:sp>
      <p:pic>
        <p:nvPicPr>
          <p:cNvPr id="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1295400"/>
            <a:ext cx="1410195" cy="296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1975" y="1295400"/>
            <a:ext cx="4260273" cy="296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14400" y="2209800"/>
            <a:ext cx="7106059" cy="812638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8600" y="5105400"/>
            <a:ext cx="8291208" cy="746184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" y="4495800"/>
            <a:ext cx="6033418" cy="331678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33400" y="3962400"/>
            <a:ext cx="3444468" cy="296615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09600" y="6096000"/>
            <a:ext cx="1602179" cy="361140"/>
          </a:xfrm>
          <a:prstGeom prst="rect">
            <a:avLst/>
          </a:prstGeom>
          <a:noFill/>
          <a:ln/>
          <a:effectLst/>
        </p:spPr>
      </p:pic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800" y="31242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The optimal control is:</a:t>
            </a: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04800" y="17526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Cost </a:t>
            </a:r>
            <a:r>
              <a:rPr lang="en-US" sz="2000" i="0" dirty="0">
                <a:solidFill>
                  <a:srgbClr val="000000"/>
                </a:solidFill>
                <a:latin typeface="Helvetica" pitchFamily="34" charset="0"/>
              </a:rPr>
              <a:t>functional: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dirty="0" smtClean="0"/>
              <a:t>Unit 1: Optimal LQG (L8)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2098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i="0" dirty="0">
                <a:solidFill>
                  <a:srgbClr val="000000"/>
                </a:solidFill>
                <a:latin typeface="Helvetica" pitchFamily="34" charset="0"/>
              </a:rPr>
              <a:t>O</a:t>
            </a:r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ptimal </a:t>
            </a:r>
            <a:r>
              <a:rPr lang="en-US" sz="2000" i="0" u="sng" dirty="0" smtClean="0">
                <a:solidFill>
                  <a:srgbClr val="000000"/>
                </a:solidFill>
                <a:latin typeface="Helvetica" pitchFamily="34" charset="0"/>
              </a:rPr>
              <a:t>output feedback</a:t>
            </a:r>
            <a:r>
              <a:rPr lang="en-US" sz="2000" i="0" dirty="0" smtClean="0">
                <a:solidFill>
                  <a:srgbClr val="000000"/>
                </a:solidFill>
                <a:latin typeface="Helvetica" pitchFamily="34" charset="0"/>
              </a:rPr>
              <a:t> control that minimizes </a:t>
            </a:r>
            <a:r>
              <a:rPr lang="en-US" sz="2000" i="0" dirty="0">
                <a:solidFill>
                  <a:srgbClr val="000000"/>
                </a:solidFill>
                <a:latin typeface="Helvetica" pitchFamily="34" charset="0"/>
              </a:rPr>
              <a:t>the cost functional: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121234" y="1066800"/>
            <a:ext cx="1714932" cy="283888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04800" y="1066800"/>
            <a:ext cx="5417830" cy="29658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42372" y="2895600"/>
            <a:ext cx="8050110" cy="812642"/>
          </a:xfrm>
          <a:prstGeom prst="rect">
            <a:avLst/>
          </a:prstGeom>
          <a:noFill/>
          <a:ln/>
          <a:effectLst/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04800" y="4648200"/>
            <a:ext cx="853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i="0" dirty="0">
                <a:latin typeface="Helvetica" pitchFamily="34" charset="0"/>
              </a:rPr>
              <a:t>Where</a:t>
            </a:r>
            <a:r>
              <a:rPr lang="en-US" sz="2000" i="0" dirty="0" smtClean="0">
                <a:latin typeface="Helvetica" pitchFamily="34" charset="0"/>
              </a:rPr>
              <a:t>:</a:t>
            </a:r>
          </a:p>
          <a:p>
            <a:endParaRPr lang="en-US" sz="2000" i="0" dirty="0">
              <a:latin typeface="Helvetica" pitchFamily="34" charset="0"/>
            </a:endParaRPr>
          </a:p>
          <a:p>
            <a:pPr marL="182880" indent="-182880">
              <a:buFontTx/>
              <a:buChar char="•"/>
            </a:pPr>
            <a:r>
              <a:rPr lang="en-US" sz="2000" i="0" dirty="0" smtClean="0">
                <a:latin typeface="Helvetica" pitchFamily="34" charset="0"/>
              </a:rPr>
              <a:t>The </a:t>
            </a:r>
            <a:r>
              <a:rPr lang="en-US" sz="2000" i="0" dirty="0">
                <a:latin typeface="Helvetica" pitchFamily="34" charset="0"/>
              </a:rPr>
              <a:t>feedback gain  </a:t>
            </a:r>
            <a:r>
              <a:rPr lang="en-US" sz="2000" dirty="0" smtClean="0">
                <a:latin typeface="Century Schoolbook" pitchFamily="18" charset="0"/>
              </a:rPr>
              <a:t>K(k+1)</a:t>
            </a:r>
            <a:r>
              <a:rPr lang="en-US" sz="2000" i="0" dirty="0" smtClean="0">
                <a:latin typeface="Helvetica" pitchFamily="34" charset="0"/>
              </a:rPr>
              <a:t>   </a:t>
            </a:r>
            <a:r>
              <a:rPr lang="en-US" sz="2000" i="0" dirty="0">
                <a:latin typeface="Helvetica" pitchFamily="34" charset="0"/>
              </a:rPr>
              <a:t>is obtained from the deterministic </a:t>
            </a:r>
            <a:r>
              <a:rPr lang="en-US" sz="2000" i="0" dirty="0" smtClean="0">
                <a:latin typeface="Helvetica" pitchFamily="34" charset="0"/>
              </a:rPr>
              <a:t>LQR </a:t>
            </a:r>
            <a:r>
              <a:rPr lang="en-US" sz="2000" i="0" dirty="0">
                <a:latin typeface="Helvetica" pitchFamily="34" charset="0"/>
              </a:rPr>
              <a:t>solution</a:t>
            </a:r>
            <a:r>
              <a:rPr lang="en-US" sz="2000" i="0" dirty="0" smtClean="0">
                <a:latin typeface="Helvetica" pitchFamily="34" charset="0"/>
              </a:rPr>
              <a:t>.</a:t>
            </a:r>
            <a:endParaRPr lang="en-US" sz="2000" i="0" dirty="0">
              <a:latin typeface="Helvetica" pitchFamily="34" charset="0"/>
            </a:endParaRPr>
          </a:p>
          <a:p>
            <a:pPr marL="182880" indent="-182880">
              <a:buFontTx/>
              <a:buChar char="•"/>
            </a:pPr>
            <a:r>
              <a:rPr lang="en-US" sz="2000" i="0" dirty="0" smtClean="0">
                <a:latin typeface="Helvetica" pitchFamily="34" charset="0"/>
              </a:rPr>
              <a:t>The </a:t>
            </a:r>
            <a:r>
              <a:rPr lang="en-US" sz="2000" i="0" dirty="0">
                <a:latin typeface="Helvetica" pitchFamily="34" charset="0"/>
              </a:rPr>
              <a:t>state estimate              is the a-posteriori </a:t>
            </a:r>
            <a:r>
              <a:rPr lang="en-US" sz="2000" i="0" dirty="0" err="1">
                <a:latin typeface="Helvetica" pitchFamily="34" charset="0"/>
              </a:rPr>
              <a:t>Kalman</a:t>
            </a:r>
            <a:r>
              <a:rPr lang="en-US" sz="2000" i="0" dirty="0">
                <a:latin typeface="Helvetica" pitchFamily="34" charset="0"/>
              </a:rPr>
              <a:t> </a:t>
            </a:r>
            <a:r>
              <a:rPr lang="en-US" sz="2000" i="0" dirty="0" smtClean="0">
                <a:latin typeface="Helvetica" pitchFamily="34" charset="0"/>
              </a:rPr>
              <a:t>filter </a:t>
            </a:r>
            <a:r>
              <a:rPr lang="en-US" sz="2000" i="0" dirty="0">
                <a:latin typeface="Helvetica" pitchFamily="34" charset="0"/>
              </a:rPr>
              <a:t>state estimate.</a:t>
            </a:r>
          </a:p>
        </p:txBody>
      </p:sp>
      <p:pic>
        <p:nvPicPr>
          <p:cNvPr id="16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5943600"/>
            <a:ext cx="533400" cy="26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05000" y="4343400"/>
            <a:ext cx="4114799" cy="342558"/>
          </a:xfrm>
          <a:prstGeom prst="rect">
            <a:avLst/>
          </a:prstGeom>
          <a:noFill/>
          <a:ln/>
          <a:effectLst/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4800" y="3810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The optimal control is:</a:t>
            </a: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914400" y="1600200"/>
            <a:ext cx="2983681" cy="296587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400800" y="1600201"/>
            <a:ext cx="2514001" cy="32256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dirty="0" smtClean="0"/>
              <a:t>Unit 1: Infinite-horizon LQR (L10-L11)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1336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Cost functional</a:t>
            </a: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:</a:t>
            </a:r>
          </a:p>
        </p:txBody>
      </p:sp>
      <p:pic>
        <p:nvPicPr>
          <p:cNvPr id="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43600" y="1371600"/>
            <a:ext cx="1410195" cy="296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61975" y="1295400"/>
            <a:ext cx="4260273" cy="296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43000" y="1828800"/>
            <a:ext cx="2286000" cy="296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886317" y="2590800"/>
            <a:ext cx="4982272" cy="70804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33400" y="5105400"/>
            <a:ext cx="6104894" cy="479882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57200" y="4495800"/>
            <a:ext cx="3810390" cy="51959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533400" y="4114800"/>
            <a:ext cx="2582887" cy="296587"/>
          </a:xfrm>
          <a:prstGeom prst="rect">
            <a:avLst/>
          </a:prstGeom>
          <a:noFill/>
          <a:ln/>
          <a:effectLst/>
        </p:spPr>
      </p:pic>
      <p:sp>
        <p:nvSpPr>
          <p:cNvPr id="19" name="Right Brace 18"/>
          <p:cNvSpPr/>
          <p:nvPr/>
        </p:nvSpPr>
        <p:spPr>
          <a:xfrm>
            <a:off x="6781800" y="3962400"/>
            <a:ext cx="381000" cy="19812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7210120" y="3962400"/>
            <a:ext cx="1106477" cy="381032"/>
          </a:xfrm>
          <a:prstGeom prst="rect">
            <a:avLst/>
          </a:prstGeom>
          <a:noFill/>
          <a:ln/>
          <a:effectLst/>
        </p:spPr>
      </p:pic>
      <p:sp>
        <p:nvSpPr>
          <p:cNvPr id="21" name="Rectangle 20"/>
          <p:cNvSpPr/>
          <p:nvPr/>
        </p:nvSpPr>
        <p:spPr>
          <a:xfrm>
            <a:off x="7162800" y="4343400"/>
            <a:ext cx="1710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 pitchFamily="34" charset="0"/>
              </a:rPr>
              <a:t>stabilizable</a:t>
            </a:r>
            <a:endParaRPr lang="en-US" dirty="0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7229572" y="5105400"/>
            <a:ext cx="1067571" cy="381031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7162800" y="5486400"/>
            <a:ext cx="1606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 pitchFamily="34" charset="0"/>
              </a:rPr>
              <a:t>detectable</a:t>
            </a:r>
            <a:endParaRPr 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7200" y="6172200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smtClean="0">
                <a:solidFill>
                  <a:srgbClr val="000000"/>
                </a:solidFill>
                <a:latin typeface="Helvetica" pitchFamily="34" charset="0"/>
              </a:rPr>
              <a:t>Uniqueness and exponential closed-loop system stability</a:t>
            </a: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27" name="Picture 26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2438400" y="5715000"/>
            <a:ext cx="1026105" cy="213538"/>
          </a:xfrm>
          <a:prstGeom prst="rect">
            <a:avLst/>
          </a:prstGeom>
          <a:noFill/>
          <a:ln/>
          <a:effectLst/>
        </p:spPr>
      </p:pic>
      <p:sp>
        <p:nvSpPr>
          <p:cNvPr id="28" name="TextBox 27"/>
          <p:cNvSpPr txBox="1"/>
          <p:nvPr/>
        </p:nvSpPr>
        <p:spPr>
          <a:xfrm>
            <a:off x="3581400" y="5619690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is </a:t>
            </a:r>
            <a:r>
              <a:rPr lang="en-US" sz="2000" i="0" dirty="0" err="1" smtClean="0">
                <a:latin typeface="+mj-lt"/>
              </a:rPr>
              <a:t>Schur</a:t>
            </a:r>
            <a:endParaRPr lang="en-US" sz="2000" i="0" dirty="0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200" y="5619690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such that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04800" y="3429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The optimal control is:</a:t>
            </a: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21" grpId="0"/>
      <p:bldP spid="23" grpId="0"/>
      <p:bldP spid="24" grpId="0"/>
      <p:bldP spid="28" grpId="0"/>
      <p:bldP spid="2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dirty="0" smtClean="0"/>
              <a:t>Unit 1: Infinite-horizon LQR (L10-L11)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Steady State LQR: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19400" y="990600"/>
            <a:ext cx="5894388" cy="242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9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" y="3733800"/>
            <a:ext cx="4787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457200" y="5181600"/>
            <a:ext cx="335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800">
                <a:latin typeface="Helvetica" pitchFamily="34" charset="0"/>
              </a:rPr>
              <a:t>Return difference:</a:t>
            </a:r>
          </a:p>
        </p:txBody>
      </p:sp>
      <p:pic>
        <p:nvPicPr>
          <p:cNvPr id="6759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24400" y="5257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9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419600" y="2743200"/>
            <a:ext cx="34290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600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91200" y="3048000"/>
            <a:ext cx="914400" cy="30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76800" y="4648200"/>
            <a:ext cx="3529827" cy="38459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315200" y="1219200"/>
            <a:ext cx="371827" cy="304946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3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10200" y="5715000"/>
            <a:ext cx="29718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53200" y="6172200"/>
            <a:ext cx="112694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143000"/>
          </a:xfrm>
        </p:spPr>
        <p:txBody>
          <a:bodyPr/>
          <a:lstStyle/>
          <a:p>
            <a:r>
              <a:rPr lang="en-US" dirty="0" smtClean="0"/>
              <a:t>Unit 1: Infinite-horizon LQR (L10-L11)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Return Difference Equality </a:t>
            </a:r>
            <a:r>
              <a:rPr lang="en-US" sz="2400"/>
              <a:t>(single input systems)</a:t>
            </a: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647700" y="3429000"/>
            <a:ext cx="78867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Helvetica" pitchFamily="34" charset="0"/>
              </a:rPr>
              <a:t>LQR guaranteed robustness margins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Helvetica" pitchFamily="34" charset="0"/>
              </a:rPr>
              <a:t>Reciprocal root </a:t>
            </a:r>
            <a:r>
              <a:rPr lang="en-US" sz="2800" dirty="0">
                <a:latin typeface="Helvetica" pitchFamily="34" charset="0"/>
              </a:rPr>
              <a:t>locus</a:t>
            </a:r>
          </a:p>
        </p:txBody>
      </p:sp>
      <p:pic>
        <p:nvPicPr>
          <p:cNvPr id="68622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" y="2135188"/>
            <a:ext cx="8809038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Unit 0: Probability</a:t>
            </a:r>
          </a:p>
          <a:p>
            <a:endParaRPr lang="en-US" dirty="0" smtClean="0"/>
          </a:p>
          <a:p>
            <a:r>
              <a:rPr lang="en-US" dirty="0" smtClean="0"/>
              <a:t>Unit 1: State-space control, estimation</a:t>
            </a:r>
          </a:p>
          <a:p>
            <a:endParaRPr lang="en-US" dirty="0" smtClean="0"/>
          </a:p>
          <a:p>
            <a:r>
              <a:rPr lang="en-US" dirty="0" smtClean="0"/>
              <a:t>Unit 2: Input/output control</a:t>
            </a:r>
          </a:p>
          <a:p>
            <a:endParaRPr lang="en-US" dirty="0" smtClean="0"/>
          </a:p>
          <a:p>
            <a:r>
              <a:rPr lang="en-US" dirty="0" smtClean="0"/>
              <a:t>Unit 3: Adaptive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C302-78BE-476F-97B0-BEB4010E6370}" type="slidenum">
              <a:rPr lang="en-US"/>
              <a:pPr/>
              <a:t>30</a:t>
            </a:fld>
            <a:endParaRPr lang="en-US"/>
          </a:p>
        </p:txBody>
      </p:sp>
      <p:sp>
        <p:nvSpPr>
          <p:cNvPr id="765954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1: Stationary </a:t>
            </a:r>
            <a:r>
              <a:rPr lang="en-US" dirty="0" err="1" smtClean="0"/>
              <a:t>Kalman</a:t>
            </a:r>
            <a:r>
              <a:rPr lang="en-US" dirty="0" smtClean="0"/>
              <a:t> filter (L12)</a:t>
            </a:r>
            <a:endParaRPr lang="en-US" dirty="0"/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981200" y="5105400"/>
            <a:ext cx="5772511" cy="845885"/>
          </a:xfrm>
          <a:prstGeom prst="rect">
            <a:avLst/>
          </a:prstGeom>
          <a:noFill/>
          <a:ln/>
          <a:effectLst/>
        </p:spPr>
      </p:pic>
      <p:sp>
        <p:nvSpPr>
          <p:cNvPr id="765959" name="Rectangle 7"/>
          <p:cNvSpPr>
            <a:spLocks noChangeArrowheads="1"/>
          </p:cNvSpPr>
          <p:nvPr/>
        </p:nvSpPr>
        <p:spPr bwMode="auto">
          <a:xfrm>
            <a:off x="381000" y="914400"/>
            <a:ext cx="649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 dirty="0">
                <a:latin typeface="Arial" charset="0"/>
              </a:rPr>
              <a:t>A-posteriori</a:t>
            </a:r>
            <a:r>
              <a:rPr lang="en-US" sz="2800" i="0" dirty="0">
                <a:latin typeface="Arial" charset="0"/>
              </a:rPr>
              <a:t> </a:t>
            </a:r>
            <a:r>
              <a:rPr lang="en-US" sz="2800" b="1" i="0" dirty="0">
                <a:latin typeface="Arial" charset="0"/>
              </a:rPr>
              <a:t>state observer structure:</a:t>
            </a:r>
          </a:p>
        </p:txBody>
      </p:sp>
      <p:pic>
        <p:nvPicPr>
          <p:cNvPr id="76596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32004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5965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" y="2514600"/>
            <a:ext cx="52578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676742" y="1828800"/>
            <a:ext cx="4269149" cy="361462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986422" y="4419600"/>
            <a:ext cx="4642518" cy="607792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981200" y="6096000"/>
            <a:ext cx="1501973" cy="270415"/>
          </a:xfrm>
          <a:prstGeom prst="rect">
            <a:avLst/>
          </a:prstGeom>
          <a:noFill/>
          <a:ln/>
          <a:effectLst/>
        </p:spPr>
      </p:pic>
      <p:sp>
        <p:nvSpPr>
          <p:cNvPr id="23" name="TextBox 22"/>
          <p:cNvSpPr txBox="1"/>
          <p:nvPr/>
        </p:nvSpPr>
        <p:spPr>
          <a:xfrm>
            <a:off x="3581400" y="60198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is </a:t>
            </a:r>
            <a:r>
              <a:rPr lang="en-US" i="0" dirty="0" err="1" smtClean="0">
                <a:latin typeface="+mj-lt"/>
              </a:rPr>
              <a:t>Schur</a:t>
            </a:r>
            <a:endParaRPr lang="en-US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990A-048F-4B8E-BFBD-BAD3B3E905E1}" type="slidenum">
              <a:rPr lang="en-US"/>
              <a:pPr/>
              <a:t>31</a:t>
            </a:fld>
            <a:endParaRPr lang="en-US"/>
          </a:p>
        </p:txBody>
      </p:sp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1: Stationary </a:t>
            </a:r>
            <a:r>
              <a:rPr lang="en-US" dirty="0" err="1" smtClean="0"/>
              <a:t>Kalman</a:t>
            </a:r>
            <a:r>
              <a:rPr lang="en-US" dirty="0" smtClean="0"/>
              <a:t> filter (L12)</a:t>
            </a:r>
            <a:endParaRPr lang="en-US" dirty="0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28521" y="1600200"/>
            <a:ext cx="7041854" cy="1845529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981200" y="5334000"/>
            <a:ext cx="5772511" cy="845885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81200" y="4724400"/>
            <a:ext cx="4811696" cy="607793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057400" y="6248400"/>
            <a:ext cx="1215354" cy="270416"/>
          </a:xfrm>
          <a:prstGeom prst="rect">
            <a:avLst/>
          </a:prstGeom>
          <a:noFill/>
          <a:ln/>
          <a:effectLst/>
        </p:spPr>
      </p:pic>
      <p:sp>
        <p:nvSpPr>
          <p:cNvPr id="19" name="TextBox 18"/>
          <p:cNvSpPr txBox="1"/>
          <p:nvPr/>
        </p:nvSpPr>
        <p:spPr>
          <a:xfrm>
            <a:off x="3505200" y="61722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is </a:t>
            </a:r>
            <a:r>
              <a:rPr lang="en-US" i="0" dirty="0" err="1" smtClean="0">
                <a:latin typeface="+mj-lt"/>
              </a:rPr>
              <a:t>Schur</a:t>
            </a:r>
            <a:endParaRPr lang="en-US" i="0" dirty="0">
              <a:latin typeface="+mj-lt"/>
            </a:endParaRP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997143" y="4114800"/>
            <a:ext cx="4642824" cy="607832"/>
          </a:xfrm>
          <a:prstGeom prst="rect">
            <a:avLst/>
          </a:prstGeom>
          <a:noFill/>
          <a:ln/>
          <a:effectLst/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81000" y="914400"/>
            <a:ext cx="32031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 dirty="0" smtClean="0">
                <a:latin typeface="Arial" charset="0"/>
              </a:rPr>
              <a:t>State space form:</a:t>
            </a:r>
            <a:endParaRPr lang="en-US" sz="2800" b="1" i="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1: Stationary </a:t>
            </a:r>
            <a:r>
              <a:rPr lang="en-US" dirty="0" err="1" smtClean="0"/>
              <a:t>Kalman</a:t>
            </a:r>
            <a:r>
              <a:rPr lang="en-US" dirty="0" smtClean="0"/>
              <a:t> filter (L12)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A-priori KF</a:t>
            </a:r>
          </a:p>
        </p:txBody>
      </p:sp>
      <p:pic>
        <p:nvPicPr>
          <p:cNvPr id="819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28194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5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08150" y="1981200"/>
            <a:ext cx="5905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3429000"/>
            <a:ext cx="5257800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7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7800" y="5943600"/>
            <a:ext cx="55784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620000" y="1371600"/>
            <a:ext cx="1214952" cy="237988"/>
          </a:xfrm>
          <a:prstGeom prst="rect">
            <a:avLst/>
          </a:prstGeom>
          <a:noFill/>
          <a:ln/>
          <a:effectLst/>
        </p:spPr>
      </p:pic>
      <p:sp>
        <p:nvSpPr>
          <p:cNvPr id="13" name="TextBox 12"/>
          <p:cNvSpPr txBox="1"/>
          <p:nvPr/>
        </p:nvSpPr>
        <p:spPr>
          <a:xfrm>
            <a:off x="6781800" y="46482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Kalman filter residual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81800" y="4267200"/>
            <a:ext cx="236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00"/>
                </a:solidFill>
                <a:latin typeface="Helvetica"/>
              </a:rPr>
              <a:t>a-priori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</a:rPr>
              <a:t>output error</a:t>
            </a:r>
            <a:endParaRPr lang="en-US" sz="2000" dirty="0">
              <a:solidFill>
                <a:srgbClr val="000000"/>
              </a:solidFill>
              <a:latin typeface="Helvetica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6400800" y="3962400"/>
            <a:ext cx="4572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1: Stationary </a:t>
            </a:r>
            <a:r>
              <a:rPr lang="en-US" dirty="0" err="1" smtClean="0"/>
              <a:t>Kalman</a:t>
            </a:r>
            <a:r>
              <a:rPr lang="en-US" dirty="0" smtClean="0"/>
              <a:t> filter (L12)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>
                <a:latin typeface="Arial" charset="0"/>
              </a:rPr>
              <a:t>Comparing ARE’s and feedback gains, we obtain the following duality</a:t>
            </a: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dirty="0">
              <a:latin typeface="Arial" charset="0"/>
            </a:endParaRP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 dirty="0">
              <a:latin typeface="Arial" charset="0"/>
            </a:endParaRPr>
          </a:p>
        </p:txBody>
      </p:sp>
      <p:graphicFrame>
        <p:nvGraphicFramePr>
          <p:cNvPr id="82948" name="Group 4"/>
          <p:cNvGraphicFramePr>
            <a:graphicFrameLocks noGrp="1"/>
          </p:cNvGraphicFramePr>
          <p:nvPr/>
        </p:nvGraphicFramePr>
        <p:xfrm>
          <a:off x="1524000" y="2057400"/>
          <a:ext cx="6096000" cy="4472432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LQR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KF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A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B’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 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=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 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W 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L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(A-BK)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(A-LC)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80" name="Line 36"/>
          <p:cNvSpPr>
            <a:spLocks noChangeShapeType="1"/>
          </p:cNvSpPr>
          <p:nvPr/>
        </p:nvSpPr>
        <p:spPr bwMode="auto">
          <a:xfrm>
            <a:off x="3962400" y="19050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81" name="Text Box 37"/>
          <p:cNvSpPr txBox="1">
            <a:spLocks noChangeArrowheads="1"/>
          </p:cNvSpPr>
          <p:nvPr/>
        </p:nvSpPr>
        <p:spPr bwMode="auto">
          <a:xfrm>
            <a:off x="4038600" y="1447800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duality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1: Stationary </a:t>
            </a:r>
            <a:r>
              <a:rPr lang="en-US" dirty="0" err="1" smtClean="0"/>
              <a:t>Kalman</a:t>
            </a:r>
            <a:r>
              <a:rPr lang="en-US" dirty="0" smtClean="0"/>
              <a:t> filter (L12)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1014413"/>
            <a:ext cx="6400800" cy="241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2743200"/>
            <a:ext cx="20240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266700" y="4648200"/>
            <a:ext cx="8610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500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0" y="6019800"/>
            <a:ext cx="201295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004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6800" y="3429000"/>
            <a:ext cx="19478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005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4825" y="4953000"/>
            <a:ext cx="8134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3962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Difference Equality: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2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1: Stationary </a:t>
            </a:r>
            <a:r>
              <a:rPr lang="en-US" dirty="0" err="1" smtClean="0"/>
              <a:t>Kalman</a:t>
            </a:r>
            <a:r>
              <a:rPr lang="en-US" dirty="0" smtClean="0"/>
              <a:t> filter (L12)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90600"/>
            <a:ext cx="7848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Return Difference Equality </a:t>
            </a:r>
            <a:r>
              <a:rPr lang="en-US" sz="2400" dirty="0"/>
              <a:t>(SISO)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628650" y="3810000"/>
            <a:ext cx="78867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Helvetica" pitchFamily="34" charset="0"/>
              </a:rPr>
              <a:t>Guaranteed robustness margins for </a:t>
            </a:r>
            <a:r>
              <a:rPr lang="en-US" sz="2800" dirty="0" smtClean="0">
                <a:latin typeface="Helvetica" pitchFamily="34" charset="0"/>
              </a:rPr>
              <a:t> the Kalman </a:t>
            </a:r>
            <a:r>
              <a:rPr lang="en-US" sz="2800" dirty="0">
                <a:latin typeface="Helvetica" pitchFamily="34" charset="0"/>
              </a:rPr>
              <a:t>Filter </a:t>
            </a:r>
            <a:r>
              <a:rPr lang="en-US" sz="2800" dirty="0" smtClean="0">
                <a:latin typeface="Helvetica" pitchFamily="34" charset="0"/>
              </a:rPr>
              <a:t>feedback loop  </a:t>
            </a:r>
            <a:endParaRPr lang="en-US" sz="280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latin typeface="Helvetica" pitchFamily="34" charset="0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Helvetica" pitchFamily="34" charset="0"/>
              </a:rPr>
              <a:t>Reciprocal root </a:t>
            </a:r>
            <a:r>
              <a:rPr lang="en-US" sz="2800" dirty="0">
                <a:latin typeface="Helvetica" pitchFamily="34" charset="0"/>
              </a:rPr>
              <a:t>locus</a:t>
            </a:r>
          </a:p>
        </p:txBody>
      </p:sp>
      <p:pic>
        <p:nvPicPr>
          <p:cNvPr id="8704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438400"/>
            <a:ext cx="83835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724400"/>
            <a:ext cx="4267200" cy="175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9B7516-1058-431C-A07D-2AA52D9CBE59}" type="slidenum">
              <a:rPr lang="en-US"/>
              <a:pPr/>
              <a:t>36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Unit 1: Stationary LQG (L13)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mtClean="0">
                <a:latin typeface="Arial" charset="0"/>
              </a:rPr>
              <a:t>We want to regulate the state</a:t>
            </a:r>
          </a:p>
        </p:txBody>
      </p:sp>
      <p:pic>
        <p:nvPicPr>
          <p:cNvPr id="9267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9625" y="2228850"/>
            <a:ext cx="7524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6725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4953000"/>
            <a:ext cx="43481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6726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200" y="5562600"/>
            <a:ext cx="41211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6727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175" y="6172200"/>
            <a:ext cx="349091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6728" name="AutoShape 8"/>
          <p:cNvSpPr>
            <a:spLocks/>
          </p:cNvSpPr>
          <p:nvPr/>
        </p:nvSpPr>
        <p:spPr bwMode="auto">
          <a:xfrm>
            <a:off x="5486400" y="3962400"/>
            <a:ext cx="533400" cy="2667000"/>
          </a:xfrm>
          <a:prstGeom prst="rightBrace">
            <a:avLst>
              <a:gd name="adj1" fmla="val 32143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729" name="Text Box 9"/>
          <p:cNvSpPr txBox="1">
            <a:spLocks noChangeArrowheads="1"/>
          </p:cNvSpPr>
          <p:nvPr/>
        </p:nvSpPr>
        <p:spPr bwMode="auto">
          <a:xfrm>
            <a:off x="6477000" y="4800600"/>
            <a:ext cx="23621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WSS zero-mean white Gaussian</a:t>
            </a:r>
            <a:endParaRPr lang="en-US" b="1" dirty="0"/>
          </a:p>
          <a:p>
            <a:r>
              <a:rPr lang="en-US" b="1" dirty="0"/>
              <a:t>Noise</a:t>
            </a:r>
          </a:p>
        </p:txBody>
      </p:sp>
      <p:sp>
        <p:nvSpPr>
          <p:cNvPr id="926731" name="Rectangle 11"/>
          <p:cNvSpPr>
            <a:spLocks noChangeArrowheads="1"/>
          </p:cNvSpPr>
          <p:nvPr/>
        </p:nvSpPr>
        <p:spPr bwMode="auto">
          <a:xfrm flipH="1">
            <a:off x="457200" y="3505200"/>
            <a:ext cx="2384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0" dirty="0">
                <a:latin typeface="Arial" charset="0"/>
              </a:rPr>
              <a:t>under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206688" y="4038600"/>
            <a:ext cx="2036689" cy="35593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286000" y="4495800"/>
            <a:ext cx="1955853" cy="35587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2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2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8" grpId="0" animBg="1"/>
      <p:bldP spid="926729" grpId="0"/>
      <p:bldP spid="9267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767EB4-C764-4A11-8F1D-5D9A1110DB4C}" type="slidenum">
              <a:rPr lang="en-US"/>
              <a:pPr/>
              <a:t>37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Unit 1: Stationary LQG (L13)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“Incremental” cost: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pic>
        <p:nvPicPr>
          <p:cNvPr id="86529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4419600"/>
            <a:ext cx="25146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137584" y="5791200"/>
            <a:ext cx="6771991" cy="57152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47801" y="1981200"/>
            <a:ext cx="8643799" cy="771942"/>
          </a:xfrm>
          <a:prstGeom prst="rect">
            <a:avLst/>
          </a:prstGeom>
          <a:noFill/>
          <a:ln/>
          <a:effectLst/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3581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 the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stationarity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assumptions: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1: Stationary LQG (L13)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Theorem:</a:t>
            </a:r>
            <a:endParaRPr 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533400" y="1524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Helvetica" pitchFamily="34" charset="0"/>
              </a:rPr>
              <a:t>The optimal </a:t>
            </a:r>
            <a:r>
              <a:rPr lang="en-US" sz="2800" u="sng" dirty="0" smtClean="0">
                <a:latin typeface="Helvetica" pitchFamily="34" charset="0"/>
              </a:rPr>
              <a:t>output feedback</a:t>
            </a:r>
            <a:r>
              <a:rPr lang="en-US" sz="2800" dirty="0" smtClean="0">
                <a:latin typeface="Helvetica" pitchFamily="34" charset="0"/>
              </a:rPr>
              <a:t> control </a:t>
            </a:r>
            <a:r>
              <a:rPr lang="en-US" sz="2800" dirty="0">
                <a:latin typeface="Helvetica" pitchFamily="34" charset="0"/>
              </a:rPr>
              <a:t>is given by: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304800" y="3352800"/>
            <a:ext cx="85344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Helvetica" pitchFamily="34" charset="0"/>
              </a:rPr>
              <a:t>Where:</a:t>
            </a:r>
          </a:p>
          <a:p>
            <a:endParaRPr lang="en-US" sz="2800" dirty="0">
              <a:latin typeface="Helvetica" pitchFamily="34" charset="0"/>
            </a:endParaRPr>
          </a:p>
          <a:p>
            <a:pPr marL="182880" indent="-182880">
              <a:buFontTx/>
              <a:buChar char="•"/>
            </a:pPr>
            <a:r>
              <a:rPr lang="en-US" sz="2800" dirty="0" smtClean="0">
                <a:latin typeface="Helvetica" pitchFamily="34" charset="0"/>
              </a:rPr>
              <a:t>The </a:t>
            </a:r>
            <a:r>
              <a:rPr lang="en-US" sz="2800" dirty="0">
                <a:latin typeface="Helvetica" pitchFamily="34" charset="0"/>
              </a:rPr>
              <a:t>feedback gain  </a:t>
            </a:r>
            <a:r>
              <a:rPr lang="en-US" sz="2800" i="1" dirty="0" smtClean="0">
                <a:latin typeface="Century Schoolbook" pitchFamily="18" charset="0"/>
              </a:rPr>
              <a:t>K</a:t>
            </a:r>
            <a:r>
              <a:rPr lang="en-US" sz="2800" dirty="0" smtClean="0">
                <a:latin typeface="Helvetica" pitchFamily="34" charset="0"/>
              </a:rPr>
              <a:t>   </a:t>
            </a:r>
            <a:r>
              <a:rPr lang="en-US" sz="2800" dirty="0">
                <a:latin typeface="Helvetica" pitchFamily="34" charset="0"/>
              </a:rPr>
              <a:t>is obtained from the deterministic </a:t>
            </a:r>
            <a:r>
              <a:rPr lang="en-US" sz="2800" dirty="0" smtClean="0">
                <a:latin typeface="Helvetica" pitchFamily="34" charset="0"/>
              </a:rPr>
              <a:t>infinite-horizon LQR </a:t>
            </a:r>
            <a:r>
              <a:rPr lang="en-US" sz="2800" dirty="0">
                <a:latin typeface="Helvetica" pitchFamily="34" charset="0"/>
              </a:rPr>
              <a:t>solution.</a:t>
            </a:r>
          </a:p>
          <a:p>
            <a:pPr marL="182880" indent="-182880">
              <a:buFontTx/>
              <a:buChar char="•"/>
            </a:pPr>
            <a:endParaRPr lang="en-US" sz="2800" dirty="0">
              <a:latin typeface="Helvetica" pitchFamily="34" charset="0"/>
            </a:endParaRPr>
          </a:p>
          <a:p>
            <a:pPr marL="182880" indent="-182880">
              <a:buFontTx/>
              <a:buChar char="•"/>
            </a:pPr>
            <a:r>
              <a:rPr lang="en-US" sz="2800" dirty="0" smtClean="0">
                <a:latin typeface="Helvetica" pitchFamily="34" charset="0"/>
              </a:rPr>
              <a:t>The </a:t>
            </a:r>
            <a:r>
              <a:rPr lang="en-US" sz="2800" dirty="0">
                <a:latin typeface="Helvetica" pitchFamily="34" charset="0"/>
              </a:rPr>
              <a:t>state estimate              is the a-posteriori </a:t>
            </a:r>
            <a:r>
              <a:rPr lang="en-US" sz="2800" dirty="0" err="1">
                <a:latin typeface="Helvetica" pitchFamily="34" charset="0"/>
              </a:rPr>
              <a:t>Kalman</a:t>
            </a:r>
            <a:r>
              <a:rPr lang="en-US" sz="2800" dirty="0">
                <a:latin typeface="Helvetica" pitchFamily="34" charset="0"/>
              </a:rPr>
              <a:t> </a:t>
            </a:r>
            <a:r>
              <a:rPr lang="en-US" sz="2800" dirty="0" smtClean="0">
                <a:latin typeface="Helvetica" pitchFamily="34" charset="0"/>
              </a:rPr>
              <a:t>filter </a:t>
            </a:r>
            <a:r>
              <a:rPr lang="en-US" sz="2800" dirty="0">
                <a:latin typeface="Helvetica" pitchFamily="34" charset="0"/>
              </a:rPr>
              <a:t>state estimate.</a:t>
            </a:r>
          </a:p>
        </p:txBody>
      </p:sp>
      <p:pic>
        <p:nvPicPr>
          <p:cNvPr id="8909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5562600"/>
            <a:ext cx="8382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86000" y="2514600"/>
            <a:ext cx="3704769" cy="44060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B6C460-33D5-4BF2-A130-ACCE45974FF3}" type="slidenum">
              <a:rPr lang="en-US"/>
              <a:pPr/>
              <a:t>39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Unit 1: Frequency-shaped </a:t>
            </a:r>
            <a:r>
              <a:rPr lang="en-US" dirty="0" smtClean="0"/>
              <a:t>LQR </a:t>
            </a:r>
            <a:r>
              <a:rPr lang="en-US" dirty="0" smtClean="0"/>
              <a:t>(L14)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Key idea: </a:t>
            </a:r>
            <a:r>
              <a:rPr lang="en-US" dirty="0" smtClean="0"/>
              <a:t>Make matrices  </a:t>
            </a:r>
            <a:r>
              <a:rPr lang="en-US" sz="3200" b="1" i="1" dirty="0" smtClean="0">
                <a:latin typeface="Century Schoolbook" pitchFamily="18" charset="0"/>
              </a:rPr>
              <a:t>Q</a:t>
            </a:r>
            <a:r>
              <a:rPr lang="en-US" dirty="0" smtClean="0"/>
              <a:t>  and </a:t>
            </a:r>
            <a:r>
              <a:rPr lang="en-US" sz="3200" b="1" i="1" dirty="0" smtClean="0">
                <a:latin typeface="Century Schoolbook" pitchFamily="18" charset="0"/>
              </a:rPr>
              <a:t>R</a:t>
            </a:r>
            <a:r>
              <a:rPr lang="en-US" dirty="0" smtClean="0"/>
              <a:t> 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functions of frequency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dirty="0" smtClean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28650" y="2133600"/>
            <a:ext cx="7886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solidFill>
                <a:srgbClr val="000000"/>
              </a:solidFill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10520" y="2209800"/>
            <a:ext cx="5657522" cy="747200"/>
          </a:xfrm>
          <a:prstGeom prst="rect">
            <a:avLst/>
          </a:prstGeom>
          <a:noFill/>
          <a:ln/>
          <a:effectLst/>
        </p:spPr>
      </p:pic>
      <p:sp>
        <p:nvSpPr>
          <p:cNvPr id="1006605" name="Rectangle 13"/>
          <p:cNvSpPr>
            <a:spLocks noChangeArrowheads="1"/>
          </p:cNvSpPr>
          <p:nvPr/>
        </p:nvSpPr>
        <p:spPr bwMode="auto">
          <a:xfrm>
            <a:off x="609600" y="40386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400" y="4800600"/>
            <a:ext cx="4909375" cy="492263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39962" y="5867400"/>
            <a:ext cx="4875072" cy="492298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054339" y="3276600"/>
            <a:ext cx="4519882" cy="527133"/>
          </a:xfrm>
          <a:prstGeom prst="rect">
            <a:avLst/>
          </a:prstGeom>
          <a:noFill/>
          <a:ln/>
          <a:effectLst/>
        </p:spPr>
      </p:pic>
      <p:cxnSp>
        <p:nvCxnSpPr>
          <p:cNvPr id="19" name="Straight Connector 18"/>
          <p:cNvCxnSpPr/>
          <p:nvPr/>
        </p:nvCxnSpPr>
        <p:spPr bwMode="auto">
          <a:xfrm>
            <a:off x="3962400" y="27432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514600" y="52578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715000" y="38100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514600" y="63246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6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0: Intro to probability (L1-L3)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Random vector (RV)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Cumulative distribution function (CDF)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Probability density function (PDF)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Joint PDF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Marginal PDF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Conditional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2FF391-B6A4-467F-9953-8BA6B11104A7}" type="slidenum">
              <a:rPr lang="en-US"/>
              <a:pPr/>
              <a:t>40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Unit 1: Frequency-shaped </a:t>
            </a:r>
            <a:r>
              <a:rPr lang="en-US" dirty="0" smtClean="0"/>
              <a:t>LQR </a:t>
            </a:r>
            <a:r>
              <a:rPr lang="en-US" dirty="0" smtClean="0"/>
              <a:t>(L14)</a:t>
            </a:r>
          </a:p>
        </p:txBody>
      </p:sp>
      <p:sp>
        <p:nvSpPr>
          <p:cNvPr id="24582" name="Rectangle 31"/>
          <p:cNvSpPr>
            <a:spLocks noChangeArrowheads="1"/>
          </p:cNvSpPr>
          <p:nvPr/>
        </p:nvSpPr>
        <p:spPr bwMode="auto">
          <a:xfrm>
            <a:off x="392017" y="1905000"/>
            <a:ext cx="838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 bwMode="auto">
          <a:xfrm>
            <a:off x="2438400" y="1752600"/>
            <a:ext cx="4648200" cy="1676400"/>
            <a:chOff x="2438400" y="2057400"/>
            <a:chExt cx="4648200" cy="1676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761574" y="2201966"/>
              <a:ext cx="685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00600" y="2201966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3964453" y="2337274"/>
              <a:ext cx="263800" cy="26380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0" name="Picture 39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/>
            <a:stretch>
              <a:fillRect/>
            </a:stretch>
          </p:blipFill>
          <p:spPr bwMode="auto">
            <a:xfrm>
              <a:off x="4843991" y="2354365"/>
              <a:ext cx="726006" cy="315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3" name="Picture 42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4300289" y="3276600"/>
              <a:ext cx="694898" cy="363331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8" name="Straight Arrow Connector 17"/>
            <p:cNvCxnSpPr>
              <a:stCxn id="9" idx="3"/>
              <a:endCxn id="10" idx="1"/>
            </p:cNvCxnSpPr>
            <p:nvPr/>
          </p:nvCxnSpPr>
          <p:spPr bwMode="auto">
            <a:xfrm>
              <a:off x="4447374" y="2506766"/>
              <a:ext cx="35322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Oval 19"/>
            <p:cNvSpPr/>
            <p:nvPr/>
          </p:nvSpPr>
          <p:spPr bwMode="auto">
            <a:xfrm>
              <a:off x="2867602" y="2430566"/>
              <a:ext cx="228600" cy="202962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2486602" y="2515312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3121840" y="2514600"/>
              <a:ext cx="61196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6477000" y="2513012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/>
            <p:cNvSpPr txBox="1"/>
            <p:nvPr/>
          </p:nvSpPr>
          <p:spPr bwMode="auto">
            <a:xfrm>
              <a:off x="2707370" y="265916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2465951" y="2450507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pic>
          <p:nvPicPr>
            <p:cNvPr id="46" name="Picture 45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767944" y="2125765"/>
              <a:ext cx="559860" cy="27916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3122129" y="2125765"/>
              <a:ext cx="508492" cy="27944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2438400" y="20574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0" dirty="0" smtClean="0">
                  <a:latin typeface="+mj-lt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267200" y="3124200"/>
              <a:ext cx="8382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5105400" y="2514600"/>
              <a:ext cx="1371600" cy="914400"/>
            </a:xfrm>
            <a:custGeom>
              <a:avLst/>
              <a:gdLst>
                <a:gd name="connsiteX0" fmla="*/ 0 w 749300"/>
                <a:gd name="connsiteY0" fmla="*/ 0 h 1066800"/>
                <a:gd name="connsiteX1" fmla="*/ 749300 w 749300"/>
                <a:gd name="connsiteY1" fmla="*/ 254000 h 1066800"/>
                <a:gd name="connsiteX2" fmla="*/ 736600 w 749300"/>
                <a:gd name="connsiteY2" fmla="*/ 1028700 h 1066800"/>
                <a:gd name="connsiteX3" fmla="*/ 12700 w 749300"/>
                <a:gd name="connsiteY3" fmla="*/ 1066800 h 1066800"/>
                <a:gd name="connsiteX0" fmla="*/ 0 w 774700"/>
                <a:gd name="connsiteY0" fmla="*/ 0 h 990600"/>
                <a:gd name="connsiteX1" fmla="*/ 774700 w 774700"/>
                <a:gd name="connsiteY1" fmla="*/ 177800 h 990600"/>
                <a:gd name="connsiteX2" fmla="*/ 762000 w 774700"/>
                <a:gd name="connsiteY2" fmla="*/ 952500 h 990600"/>
                <a:gd name="connsiteX3" fmla="*/ 38100 w 774700"/>
                <a:gd name="connsiteY3" fmla="*/ 990600 h 990600"/>
                <a:gd name="connsiteX0" fmla="*/ 0 w 762000"/>
                <a:gd name="connsiteY0" fmla="*/ 0 h 990600"/>
                <a:gd name="connsiteX1" fmla="*/ 762000 w 762000"/>
                <a:gd name="connsiteY1" fmla="*/ 0 h 990600"/>
                <a:gd name="connsiteX2" fmla="*/ 762000 w 762000"/>
                <a:gd name="connsiteY2" fmla="*/ 952500 h 990600"/>
                <a:gd name="connsiteX3" fmla="*/ 38100 w 762000"/>
                <a:gd name="connsiteY3" fmla="*/ 990600 h 990600"/>
                <a:gd name="connsiteX0" fmla="*/ 0 w 762000"/>
                <a:gd name="connsiteY0" fmla="*/ 0 h 952500"/>
                <a:gd name="connsiteX1" fmla="*/ 762000 w 762000"/>
                <a:gd name="connsiteY1" fmla="*/ 0 h 952500"/>
                <a:gd name="connsiteX2" fmla="*/ 762000 w 762000"/>
                <a:gd name="connsiteY2" fmla="*/ 952500 h 952500"/>
                <a:gd name="connsiteX3" fmla="*/ 0 w 762000"/>
                <a:gd name="connsiteY3" fmla="*/ 914400 h 952500"/>
                <a:gd name="connsiteX0" fmla="*/ 76200 w 838200"/>
                <a:gd name="connsiteY0" fmla="*/ 0 h 952500"/>
                <a:gd name="connsiteX1" fmla="*/ 838200 w 838200"/>
                <a:gd name="connsiteY1" fmla="*/ 0 h 952500"/>
                <a:gd name="connsiteX2" fmla="*/ 838200 w 838200"/>
                <a:gd name="connsiteY2" fmla="*/ 952500 h 952500"/>
                <a:gd name="connsiteX3" fmla="*/ 0 w 838200"/>
                <a:gd name="connsiteY3" fmla="*/ 914400 h 952500"/>
                <a:gd name="connsiteX0" fmla="*/ 76200 w 838200"/>
                <a:gd name="connsiteY0" fmla="*/ 0 h 914400"/>
                <a:gd name="connsiteX1" fmla="*/ 838200 w 838200"/>
                <a:gd name="connsiteY1" fmla="*/ 0 h 914400"/>
                <a:gd name="connsiteX2" fmla="*/ 838200 w 838200"/>
                <a:gd name="connsiteY2" fmla="*/ 914400 h 914400"/>
                <a:gd name="connsiteX3" fmla="*/ 0 w 838200"/>
                <a:gd name="connsiteY3" fmla="*/ 914400 h 914400"/>
                <a:gd name="connsiteX0" fmla="*/ 76200 w 838200"/>
                <a:gd name="connsiteY0" fmla="*/ 0 h 914400"/>
                <a:gd name="connsiteX1" fmla="*/ 0 w 838200"/>
                <a:gd name="connsiteY1" fmla="*/ 0 h 914400"/>
                <a:gd name="connsiteX2" fmla="*/ 838200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609600 w 1371600"/>
                <a:gd name="connsiteY0" fmla="*/ 0 h 914400"/>
                <a:gd name="connsiteX1" fmla="*/ 533400 w 1371600"/>
                <a:gd name="connsiteY1" fmla="*/ 0 h 914400"/>
                <a:gd name="connsiteX2" fmla="*/ 1371600 w 1371600"/>
                <a:gd name="connsiteY2" fmla="*/ 0 h 914400"/>
                <a:gd name="connsiteX3" fmla="*/ 1371600 w 1371600"/>
                <a:gd name="connsiteY3" fmla="*/ 914400 h 914400"/>
                <a:gd name="connsiteX4" fmla="*/ 0 w 1371600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914400">
                  <a:moveTo>
                    <a:pt x="609600" y="0"/>
                  </a:moveTo>
                  <a:lnTo>
                    <a:pt x="533400" y="0"/>
                  </a:lnTo>
                  <a:lnTo>
                    <a:pt x="1371600" y="0"/>
                  </a:lnTo>
                  <a:lnTo>
                    <a:pt x="1371600" y="914400"/>
                  </a:lnTo>
                  <a:lnTo>
                    <a:pt x="0" y="91440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2971800" y="2590800"/>
              <a:ext cx="1295400" cy="838200"/>
            </a:xfrm>
            <a:custGeom>
              <a:avLst/>
              <a:gdLst>
                <a:gd name="connsiteX0" fmla="*/ 1663700 w 1663700"/>
                <a:gd name="connsiteY0" fmla="*/ 711200 h 1041400"/>
                <a:gd name="connsiteX1" fmla="*/ 152400 w 1663700"/>
                <a:gd name="connsiteY1" fmla="*/ 1041400 h 1041400"/>
                <a:gd name="connsiteX2" fmla="*/ 0 w 1663700"/>
                <a:gd name="connsiteY2" fmla="*/ 0 h 1041400"/>
                <a:gd name="connsiteX0" fmla="*/ 1663700 w 1790700"/>
                <a:gd name="connsiteY0" fmla="*/ 711200 h 1041400"/>
                <a:gd name="connsiteX1" fmla="*/ 1790700 w 1790700"/>
                <a:gd name="connsiteY1" fmla="*/ 698500 h 1041400"/>
                <a:gd name="connsiteX2" fmla="*/ 152400 w 1790700"/>
                <a:gd name="connsiteY2" fmla="*/ 1041400 h 1041400"/>
                <a:gd name="connsiteX3" fmla="*/ 0 w 1790700"/>
                <a:gd name="connsiteY3" fmla="*/ 0 h 1041400"/>
                <a:gd name="connsiteX0" fmla="*/ 1663700 w 1790700"/>
                <a:gd name="connsiteY0" fmla="*/ 711200 h 711200"/>
                <a:gd name="connsiteX1" fmla="*/ 1790700 w 1790700"/>
                <a:gd name="connsiteY1" fmla="*/ 698500 h 711200"/>
                <a:gd name="connsiteX2" fmla="*/ 38100 w 1790700"/>
                <a:gd name="connsiteY2" fmla="*/ 698500 h 711200"/>
                <a:gd name="connsiteX3" fmla="*/ 0 w 1790700"/>
                <a:gd name="connsiteY3" fmla="*/ 0 h 711200"/>
                <a:gd name="connsiteX0" fmla="*/ 1701800 w 1828800"/>
                <a:gd name="connsiteY0" fmla="*/ 711200 h 711200"/>
                <a:gd name="connsiteX1" fmla="*/ 1828800 w 1828800"/>
                <a:gd name="connsiteY1" fmla="*/ 698500 h 711200"/>
                <a:gd name="connsiteX2" fmla="*/ 0 w 1828800"/>
                <a:gd name="connsiteY2" fmla="*/ 698500 h 711200"/>
                <a:gd name="connsiteX3" fmla="*/ 38100 w 1828800"/>
                <a:gd name="connsiteY3" fmla="*/ 0 h 711200"/>
                <a:gd name="connsiteX0" fmla="*/ 1701800 w 1828800"/>
                <a:gd name="connsiteY0" fmla="*/ 698500 h 698500"/>
                <a:gd name="connsiteX1" fmla="*/ 1828800 w 1828800"/>
                <a:gd name="connsiteY1" fmla="*/ 685800 h 698500"/>
                <a:gd name="connsiteX2" fmla="*/ 0 w 1828800"/>
                <a:gd name="connsiteY2" fmla="*/ 685800 h 698500"/>
                <a:gd name="connsiteX3" fmla="*/ 0 w 1828800"/>
                <a:gd name="connsiteY3" fmla="*/ 0 h 698500"/>
                <a:gd name="connsiteX0" fmla="*/ 1701800 w 1828800"/>
                <a:gd name="connsiteY0" fmla="*/ 850900 h 850900"/>
                <a:gd name="connsiteX1" fmla="*/ 1828800 w 1828800"/>
                <a:gd name="connsiteY1" fmla="*/ 838200 h 850900"/>
                <a:gd name="connsiteX2" fmla="*/ 0 w 1828800"/>
                <a:gd name="connsiteY2" fmla="*/ 838200 h 850900"/>
                <a:gd name="connsiteX3" fmla="*/ 0 w 1828800"/>
                <a:gd name="connsiteY3" fmla="*/ 0 h 850900"/>
                <a:gd name="connsiteX0" fmla="*/ 1828800 w 1828800"/>
                <a:gd name="connsiteY0" fmla="*/ 838200 h 838200"/>
                <a:gd name="connsiteX1" fmla="*/ 0 w 1828800"/>
                <a:gd name="connsiteY1" fmla="*/ 838200 h 838200"/>
                <a:gd name="connsiteX2" fmla="*/ 0 w 1828800"/>
                <a:gd name="connsiteY2" fmla="*/ 0 h 838200"/>
                <a:gd name="connsiteX0" fmla="*/ 1295400 w 1295400"/>
                <a:gd name="connsiteY0" fmla="*/ 838200 h 838200"/>
                <a:gd name="connsiteX1" fmla="*/ 0 w 1295400"/>
                <a:gd name="connsiteY1" fmla="*/ 838200 h 838200"/>
                <a:gd name="connsiteX2" fmla="*/ 0 w 1295400"/>
                <a:gd name="connsiteY2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838200">
                  <a:moveTo>
                    <a:pt x="1295400" y="838200"/>
                  </a:moveTo>
                  <a:lnTo>
                    <a:pt x="0" y="83820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93208" y="4700953"/>
            <a:ext cx="8237553" cy="734723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143000" y="5562600"/>
            <a:ext cx="4881519" cy="734682"/>
          </a:xfrm>
          <a:prstGeom prst="rect">
            <a:avLst/>
          </a:prstGeom>
          <a:noFill/>
          <a:ln/>
          <a:effectLst/>
        </p:spPr>
      </p:pic>
      <p:sp>
        <p:nvSpPr>
          <p:cNvPr id="31" name="TextBox 30"/>
          <p:cNvSpPr txBox="1"/>
          <p:nvPr/>
        </p:nvSpPr>
        <p:spPr>
          <a:xfrm>
            <a:off x="457200" y="3962400"/>
            <a:ext cx="5078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z</a:t>
            </a:r>
            <a:r>
              <a:rPr lang="en-US" i="0" dirty="0" smtClean="0">
                <a:latin typeface="+mj-lt"/>
              </a:rPr>
              <a:t>) has the state space realization: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</a:t>
            </a:r>
            <a:r>
              <a:rPr lang="en-US" u="sng" dirty="0" smtClean="0"/>
              <a:t>skipped</a:t>
            </a:r>
            <a:r>
              <a:rPr lang="en-US" dirty="0" smtClean="0"/>
              <a:t> in Unit 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Continuous-time versions of:</a:t>
            </a:r>
          </a:p>
          <a:p>
            <a:pPr lvl="1"/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pPr lvl="1"/>
            <a:r>
              <a:rPr lang="en-US" dirty="0" smtClean="0"/>
              <a:t>Optimal LQG</a:t>
            </a:r>
          </a:p>
          <a:p>
            <a:pPr lvl="1"/>
            <a:r>
              <a:rPr lang="en-US" dirty="0" smtClean="0"/>
              <a:t>Frequency-shaped LQR</a:t>
            </a:r>
          </a:p>
          <a:p>
            <a:pPr lvl="1"/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dirty="0" smtClean="0"/>
              <a:t>Loop transfer recovery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Slides are posted on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bSpace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506F9-613B-4FFA-B84B-3BE8B43F59E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0: Probability</a:t>
            </a:r>
          </a:p>
          <a:p>
            <a:endParaRPr lang="en-US" dirty="0" smtClean="0"/>
          </a:p>
          <a:p>
            <a:r>
              <a:rPr lang="en-US" dirty="0" smtClean="0"/>
              <a:t>Unit 1: State-space control, estimation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Unit 2: Input/output control</a:t>
            </a:r>
          </a:p>
          <a:p>
            <a:endParaRPr lang="en-US" dirty="0" smtClean="0"/>
          </a:p>
          <a:p>
            <a:r>
              <a:rPr lang="en-US" dirty="0" smtClean="0"/>
              <a:t>Unit 3: Adaptive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 in Unit 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collection of 4 SISO input/output control design techniques: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Disturbance observer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Pole placement, disturbance rejection, and tracking control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Repetitive control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Minimum variance regulators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506F9-613B-4FFA-B84B-3BE8B43F59E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2FF391-B6A4-467F-9953-8BA6B11104A7}" type="slidenum">
              <a:rPr lang="en-US"/>
              <a:pPr/>
              <a:t>44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Unit 2: Disturbance observer (L15)</a:t>
            </a:r>
          </a:p>
        </p:txBody>
      </p:sp>
      <p:pic>
        <p:nvPicPr>
          <p:cNvPr id="33" name="Picture 32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09600" y="898821"/>
            <a:ext cx="8077200" cy="595917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 flipV="1">
            <a:off x="4953000" y="3505200"/>
            <a:ext cx="1371600" cy="83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324600" y="4191000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+mj-lt"/>
              </a:rPr>
              <a:t>G</a:t>
            </a:r>
            <a:r>
              <a:rPr lang="en-US" sz="2000" baseline="-25000" dirty="0" err="1" smtClean="0">
                <a:latin typeface="+mj-lt"/>
              </a:rPr>
              <a:t>n</a:t>
            </a:r>
            <a:r>
              <a:rPr lang="en-US" sz="2000" i="0" dirty="0" smtClean="0">
                <a:latin typeface="+mj-lt"/>
              </a:rPr>
              <a:t> minimum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2FF391-B6A4-467F-9953-8BA6B11104A7}" type="slidenum">
              <a:rPr lang="en-US"/>
              <a:pPr/>
              <a:t>45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Unit 2: Disturbance observer (L15)</a:t>
            </a:r>
          </a:p>
        </p:txBody>
      </p:sp>
      <p:pic>
        <p:nvPicPr>
          <p:cNvPr id="7" name="Picture 6" descr="TPps2b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45584" y="990600"/>
            <a:ext cx="8052831" cy="5739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2FF391-B6A4-467F-9953-8BA6B11104A7}" type="slidenum">
              <a:rPr lang="en-US"/>
              <a:pPr/>
              <a:t>46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Unit 2: Disturbance observer (L15)</a:t>
            </a:r>
          </a:p>
        </p:txBody>
      </p:sp>
      <p:pic>
        <p:nvPicPr>
          <p:cNvPr id="6" name="Picture 5" descr="TPps2b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33400" y="990600"/>
            <a:ext cx="7952801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2: Pole placement, disturbance rejection, and tracking control (L16)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8153400" cy="20193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b="1" dirty="0"/>
              <a:t>Pole Placement</a:t>
            </a:r>
            <a:r>
              <a:rPr lang="en-US" sz="3200" b="1" dirty="0"/>
              <a:t>:</a:t>
            </a:r>
            <a:r>
              <a:rPr lang="en-US" sz="3200" dirty="0"/>
              <a:t> </a:t>
            </a:r>
            <a:r>
              <a:rPr lang="en-US" sz="2400" dirty="0" smtClean="0"/>
              <a:t>Closed-loop </a:t>
            </a:r>
            <a:r>
              <a:rPr lang="en-US" sz="2400" dirty="0"/>
              <a:t>pole polynomial:</a:t>
            </a:r>
          </a:p>
          <a:p>
            <a:pPr marL="533400" indent="-533400"/>
            <a:endParaRPr lang="en-US" sz="2400" b="1" dirty="0"/>
          </a:p>
          <a:p>
            <a:pPr marL="533400" indent="-533400"/>
            <a:endParaRPr lang="en-US" sz="2400" b="1" dirty="0"/>
          </a:p>
          <a:p>
            <a:pPr marL="533400" indent="-533400"/>
            <a:endParaRPr lang="en-US" sz="2400" b="1" dirty="0"/>
          </a:p>
          <a:p>
            <a:pPr marL="533400" indent="-533400">
              <a:lnSpc>
                <a:spcPct val="0"/>
              </a:lnSpc>
            </a:pPr>
            <a:endParaRPr lang="en-US" sz="2400" b="1" dirty="0"/>
          </a:p>
        </p:txBody>
      </p:sp>
      <p:pic>
        <p:nvPicPr>
          <p:cNvPr id="10547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7288" y="3122613"/>
            <a:ext cx="4287837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685800" y="3810000"/>
            <a:ext cx="8458200" cy="59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sz="2800" b="1" i="0" dirty="0">
                <a:latin typeface="Helvetica" pitchFamily="34" charset="0"/>
              </a:rPr>
              <a:t>Tracking</a:t>
            </a:r>
            <a:r>
              <a:rPr lang="en-US" sz="2800" b="1" i="0" dirty="0" smtClean="0">
                <a:latin typeface="Helvetica" pitchFamily="34" charset="0"/>
              </a:rPr>
              <a:t>: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57400" y="4724400"/>
            <a:ext cx="1879218" cy="337296"/>
          </a:xfrm>
          <a:prstGeom prst="rect">
            <a:avLst/>
          </a:prstGeom>
          <a:noFill/>
          <a:ln/>
          <a:effectLst/>
        </p:spPr>
      </p:pic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685800" y="5373687"/>
            <a:ext cx="8458200" cy="594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2800" dirty="0">
                <a:latin typeface="Helvetica" pitchFamily="34" charset="0"/>
              </a:rPr>
              <a:t>3.	</a:t>
            </a:r>
            <a:r>
              <a:rPr lang="en-US" sz="2800" b="1" i="0" dirty="0">
                <a:latin typeface="Helvetica" pitchFamily="34" charset="0"/>
              </a:rPr>
              <a:t>Disturbance rejection:  </a:t>
            </a:r>
            <a:r>
              <a:rPr lang="en-US" i="0" dirty="0">
                <a:latin typeface="Helvetica" pitchFamily="34" charset="0"/>
              </a:rPr>
              <a:t>Disturbance model:</a:t>
            </a:r>
          </a:p>
        </p:txBody>
      </p:sp>
      <p:pic>
        <p:nvPicPr>
          <p:cNvPr id="105485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6172200"/>
            <a:ext cx="26177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62000" y="1600200"/>
            <a:ext cx="3441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0" dirty="0" smtClean="0">
                <a:latin typeface="+mj-lt"/>
              </a:rPr>
              <a:t>Control objectives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4800" y="4648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small</a:t>
            </a:r>
            <a:endParaRPr lang="en-US" sz="2800" i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  <p:bldP spid="105482" grpId="0"/>
      <p:bldP spid="105484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524000"/>
            <a:ext cx="8440737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2: Pole placement, disturbance rejection, and tracking control (L16)</a:t>
            </a:r>
            <a:endParaRPr lang="en-US" dirty="0"/>
          </a:p>
        </p:txBody>
      </p:sp>
      <p:pic>
        <p:nvPicPr>
          <p:cNvPr id="10445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4876800"/>
            <a:ext cx="5445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4800" y="1828800"/>
            <a:ext cx="787242" cy="457200"/>
          </a:xfrm>
          <a:prstGeom prst="rect">
            <a:avLst/>
          </a:prstGeom>
          <a:noFill/>
          <a:ln/>
          <a:effectLst/>
        </p:spPr>
      </p:pic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5562600" y="6172200"/>
            <a:ext cx="3103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Feedforward (a-causal)</a:t>
            </a:r>
          </a:p>
        </p:txBody>
      </p:sp>
      <p:pic>
        <p:nvPicPr>
          <p:cNvPr id="10445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3048000"/>
            <a:ext cx="21875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76400" y="6096000"/>
            <a:ext cx="3420701" cy="41723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Unit 2: Pole placement, disturbance rejection, and tracking control (L16)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Diophantine equation: </a:t>
            </a:r>
            <a:r>
              <a:rPr lang="en-US" sz="2400" dirty="0" smtClean="0"/>
              <a:t>Obtain polynomials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which satisfy: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14341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2895600"/>
            <a:ext cx="82296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228600" y="25146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343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01000" y="1295400"/>
            <a:ext cx="966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05600" y="1219200"/>
            <a:ext cx="11747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248400" y="4038600"/>
            <a:ext cx="270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Unstable plant zeros</a:t>
            </a: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3200400" y="3962400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Plant poles</a:t>
            </a:r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2438400" y="4495800"/>
            <a:ext cx="470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Disturbance annihilating polynomial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304800" y="4038600"/>
            <a:ext cx="20776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Closed-loop 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poles without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cancelled zeros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 flipV="1">
            <a:off x="914400" y="3352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 flipV="1">
            <a:off x="3581400" y="3352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 flipV="1">
            <a:off x="2514600" y="3352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 flipV="1">
            <a:off x="6705600" y="3429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1295400" y="5257800"/>
            <a:ext cx="60198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4419600" y="3429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>
            <a:off x="7620000" y="3429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4356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5486400"/>
            <a:ext cx="50450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7" name="Line 20"/>
          <p:cNvSpPr>
            <a:spLocks noChangeShapeType="1"/>
          </p:cNvSpPr>
          <p:nvPr/>
        </p:nvSpPr>
        <p:spPr bwMode="auto">
          <a:xfrm>
            <a:off x="6553200" y="17526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Line 21"/>
          <p:cNvSpPr>
            <a:spLocks noChangeShapeType="1"/>
          </p:cNvSpPr>
          <p:nvPr/>
        </p:nvSpPr>
        <p:spPr bwMode="auto">
          <a:xfrm>
            <a:off x="7848600" y="17526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Line 22"/>
          <p:cNvSpPr>
            <a:spLocks noChangeShapeType="1"/>
          </p:cNvSpPr>
          <p:nvPr/>
        </p:nvSpPr>
        <p:spPr bwMode="auto">
          <a:xfrm flipH="1">
            <a:off x="5181600" y="1905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Line 23"/>
          <p:cNvSpPr>
            <a:spLocks noChangeShapeType="1"/>
          </p:cNvSpPr>
          <p:nvPr/>
        </p:nvSpPr>
        <p:spPr bwMode="auto">
          <a:xfrm flipH="1">
            <a:off x="8229600" y="1905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4361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0" y="6019800"/>
            <a:ext cx="42878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  <p:bldP spid="14346" grpId="0"/>
      <p:bldP spid="14347" grpId="0"/>
      <p:bldP spid="14348" grpId="0"/>
      <p:bldP spid="14349" grpId="0" animBg="1"/>
      <p:bldP spid="14350" grpId="0" animBg="1"/>
      <p:bldP spid="14351" grpId="0" animBg="1"/>
      <p:bldP spid="14352" grpId="0" animBg="1"/>
      <p:bldP spid="14354" grpId="0" animBg="1"/>
      <p:bldP spid="14355" grpId="0" animBg="1"/>
      <p:bldP spid="14357" grpId="0" animBg="1"/>
      <p:bldP spid="14358" grpId="0" animBg="1"/>
      <p:bldP spid="14359" grpId="0" animBg="1"/>
      <p:bldP spid="143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0: Intro to probability (L1-L3)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Expected value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Mean, covariance, correlation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Uncorrelated RVs, orthogonal RVs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Independence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286000" y="3276600"/>
            <a:ext cx="1676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191000" y="3276600"/>
            <a:ext cx="1676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219200" y="4648200"/>
            <a:ext cx="2667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114800" y="4648200"/>
            <a:ext cx="2667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172200" y="3200400"/>
            <a:ext cx="2064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/>
              </a:rPr>
              <a:t>pure step delays</a:t>
            </a:r>
            <a:endParaRPr lang="en-US" dirty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C3EAA-C83F-43DA-BB00-FB5AD4F85F96}" type="slidenum">
              <a:rPr lang="en-US"/>
              <a:pPr/>
              <a:t>50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Unit 2: Pole placement, disturbance rejection, and tracking control (L16)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1066800"/>
            <a:ext cx="6629400" cy="181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2133600"/>
            <a:ext cx="1905000" cy="30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Down Arrow 17"/>
          <p:cNvSpPr/>
          <p:nvPr/>
        </p:nvSpPr>
        <p:spPr bwMode="auto">
          <a:xfrm>
            <a:off x="3048000" y="3219510"/>
            <a:ext cx="381000" cy="914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7203" y="3581400"/>
            <a:ext cx="28167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/>
              </a:rPr>
              <a:t>unstable zeros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Helvetica"/>
              </a:rPr>
              <a:t>     cannot be inverted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4267200"/>
            <a:ext cx="7543800" cy="112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Oval 14"/>
          <p:cNvSpPr/>
          <p:nvPr/>
        </p:nvSpPr>
        <p:spPr bwMode="auto">
          <a:xfrm>
            <a:off x="5486400" y="4800600"/>
            <a:ext cx="1219200" cy="685800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>
            <a:off x="6172200" y="5562600"/>
            <a:ext cx="457200" cy="228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668642" y="5478959"/>
            <a:ext cx="24753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/>
              </a:rPr>
              <a:t>closed loop pole </a:t>
            </a:r>
          </a:p>
          <a:p>
            <a:r>
              <a:rPr lang="en-US" sz="2000" i="0" dirty="0" smtClean="0">
                <a:solidFill>
                  <a:srgbClr val="000000"/>
                </a:solidFill>
                <a:latin typeface="Helvetica"/>
              </a:rPr>
              <a:t>polynomial (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Schur)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562600" y="4038600"/>
            <a:ext cx="457200" cy="838200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 flipV="1">
            <a:off x="5791200" y="3657600"/>
            <a:ext cx="533400" cy="381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5867400" y="4267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rot="5400000">
            <a:off x="6400403" y="4038997"/>
            <a:ext cx="381794" cy="228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2" name="Picture 3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34340" y="4572000"/>
            <a:ext cx="864430" cy="598451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895600" y="4648200"/>
            <a:ext cx="1285341" cy="398968"/>
          </a:xfrm>
          <a:prstGeom prst="rect">
            <a:avLst/>
          </a:prstGeom>
          <a:noFill/>
          <a:ln/>
          <a:effectLst/>
        </p:spPr>
      </p:pic>
      <p:cxnSp>
        <p:nvCxnSpPr>
          <p:cNvPr id="27" name="Straight Arrow Connector 26"/>
          <p:cNvCxnSpPr/>
          <p:nvPr/>
        </p:nvCxnSpPr>
        <p:spPr bwMode="auto">
          <a:xfrm rot="5400000" flipH="1" flipV="1">
            <a:off x="3201194" y="5333206"/>
            <a:ext cx="457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048000" y="556260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latin typeface="Helvetica"/>
              </a:rPr>
              <a:t>approximate inverse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1219200" y="5181600"/>
            <a:ext cx="68580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62741" y="5943600"/>
            <a:ext cx="1064135" cy="299288"/>
          </a:xfrm>
          <a:prstGeom prst="rect">
            <a:avLst/>
          </a:prstGeom>
          <a:noFill/>
          <a:ln/>
          <a:effectLst/>
        </p:spPr>
      </p:pic>
      <p:sp>
        <p:nvSpPr>
          <p:cNvPr id="31" name="TextBox 30"/>
          <p:cNvSpPr txBox="1"/>
          <p:nvPr/>
        </p:nvSpPr>
        <p:spPr>
          <a:xfrm>
            <a:off x="1600200" y="6019800"/>
            <a:ext cx="4968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we need to know </a:t>
            </a:r>
            <a:r>
              <a:rPr lang="en-US" sz="2000" b="1" i="1" dirty="0" smtClean="0">
                <a:latin typeface="Century Schoolbook" pitchFamily="18" charset="0"/>
              </a:rPr>
              <a:t>yd(</a:t>
            </a:r>
            <a:r>
              <a:rPr lang="en-US" sz="2000" b="1" i="1" dirty="0" err="1" smtClean="0">
                <a:latin typeface="Century Schoolbook" pitchFamily="18" charset="0"/>
              </a:rPr>
              <a:t>k+</a:t>
            </a:r>
            <a:r>
              <a:rPr lang="en-US" sz="2000" b="1" i="0" dirty="0" err="1" smtClean="0">
                <a:latin typeface="Century Schoolbook" pitchFamily="18" charset="0"/>
              </a:rPr>
              <a:t>d</a:t>
            </a:r>
            <a:r>
              <a:rPr lang="en-US" sz="2000" b="1" i="1" dirty="0" err="1" smtClean="0">
                <a:latin typeface="Century Schoolbook" pitchFamily="18" charset="0"/>
              </a:rPr>
              <a:t>+mu</a:t>
            </a:r>
            <a:r>
              <a:rPr lang="en-US" sz="2000" b="1" i="1" dirty="0" smtClean="0">
                <a:latin typeface="Century Schoolbook" pitchFamily="18" charset="0"/>
              </a:rPr>
              <a:t>) </a:t>
            </a:r>
            <a:r>
              <a:rPr lang="en-US" sz="1400" b="1" i="1" dirty="0" smtClean="0">
                <a:latin typeface="Century Schoolbook" pitchFamily="18" charset="0"/>
              </a:rPr>
              <a:t>(zero-phase) </a:t>
            </a:r>
            <a:endParaRPr lang="en-US" sz="2000" b="1" i="1" dirty="0"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8" grpId="0" animBg="1"/>
      <p:bldP spid="12" grpId="0"/>
      <p:bldP spid="15" grpId="0" animBg="1"/>
      <p:bldP spid="15" grpId="1" animBg="1"/>
      <p:bldP spid="17" grpId="0"/>
      <p:bldP spid="17" grpId="1"/>
      <p:bldP spid="19" grpId="0" animBg="1"/>
      <p:bldP spid="19" grpId="1" animBg="1"/>
      <p:bldP spid="22" grpId="0" animBg="1"/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Unit 2: Pole placement, disturbance rejection, and tracking control (L16)</a:t>
            </a:r>
            <a:endParaRPr lang="en-US" sz="3200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1066800"/>
            <a:ext cx="65532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059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2286000"/>
            <a:ext cx="21875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10565" y="3429000"/>
            <a:ext cx="4721279" cy="578116"/>
          </a:xfrm>
          <a:prstGeom prst="rect">
            <a:avLst/>
          </a:prstGeom>
          <a:noFill/>
          <a:ln/>
          <a:effectLst/>
        </p:spPr>
      </p:pic>
      <p:pic>
        <p:nvPicPr>
          <p:cNvPr id="110602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76388" y="5410200"/>
            <a:ext cx="59912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0604" name="Rectangle 12"/>
          <p:cNvSpPr>
            <a:spLocks noChangeArrowheads="1"/>
          </p:cNvSpPr>
          <p:nvPr/>
        </p:nvSpPr>
        <p:spPr bwMode="auto">
          <a:xfrm>
            <a:off x="228600" y="4495800"/>
            <a:ext cx="345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latin typeface="Helvetica" pitchFamily="34" charset="0"/>
              </a:rPr>
              <a:t>Tracking error dynamics</a:t>
            </a:r>
          </a:p>
        </p:txBody>
      </p:sp>
      <p:sp>
        <p:nvSpPr>
          <p:cNvPr id="110605" name="AutoShape 13"/>
          <p:cNvSpPr>
            <a:spLocks/>
          </p:cNvSpPr>
          <p:nvPr/>
        </p:nvSpPr>
        <p:spPr bwMode="auto">
          <a:xfrm rot="5400000">
            <a:off x="3695700" y="5295900"/>
            <a:ext cx="381000" cy="1676400"/>
          </a:xfrm>
          <a:prstGeom prst="rightBrace">
            <a:avLst>
              <a:gd name="adj1" fmla="val 3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2438400" y="6248400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zero-phase transfer function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95400" y="1295400"/>
            <a:ext cx="524828" cy="3048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4" grpId="0"/>
      <p:bldP spid="110605" grpId="0" animBg="1"/>
      <p:bldP spid="11060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2: Repetitive control (L17)</a:t>
            </a:r>
            <a:endParaRPr lang="en-US" dirty="0"/>
          </a:p>
        </p:txBody>
      </p:sp>
      <p:pic>
        <p:nvPicPr>
          <p:cNvPr id="1116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85800" y="990600"/>
            <a:ext cx="8077200" cy="2971800"/>
          </a:xfrm>
          <a:noFill/>
          <a:ln/>
        </p:spPr>
      </p:pic>
      <p:pic>
        <p:nvPicPr>
          <p:cNvPr id="1116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2514600"/>
            <a:ext cx="21875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304800" y="4114800"/>
            <a:ext cx="8518679" cy="275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b="1" dirty="0">
                <a:latin typeface="Helvetica" pitchFamily="34" charset="0"/>
              </a:rPr>
              <a:t>Control strategy: </a:t>
            </a:r>
            <a:r>
              <a:rPr lang="en-US" dirty="0">
                <a:latin typeface="Helvetica" pitchFamily="34" charset="0"/>
              </a:rPr>
              <a:t>We design the controller in two stages</a:t>
            </a:r>
          </a:p>
          <a:p>
            <a:pPr marL="457200" indent="-457200">
              <a:lnSpc>
                <a:spcPct val="0"/>
              </a:lnSpc>
              <a:spcBef>
                <a:spcPct val="20000"/>
              </a:spcBef>
            </a:pPr>
            <a:endParaRPr lang="en-US" b="1" dirty="0">
              <a:latin typeface="Helvetica" pitchFamily="34" charset="0"/>
            </a:endParaRP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  <a:buFontTx/>
              <a:buAutoNum type="arabicPeriod"/>
            </a:pPr>
            <a:r>
              <a:rPr lang="en-US" b="1" dirty="0">
                <a:latin typeface="Helvetica" pitchFamily="34" charset="0"/>
              </a:rPr>
              <a:t>Minor-loop pole placement:</a:t>
            </a:r>
            <a:r>
              <a:rPr lang="en-US" dirty="0">
                <a:latin typeface="Helvetica" pitchFamily="34" charset="0"/>
              </a:rPr>
              <a:t> Place minor-loop poles,</a:t>
            </a:r>
          </a:p>
          <a:p>
            <a:pPr marL="457200" indent="-457200">
              <a:spcBef>
                <a:spcPct val="20000"/>
              </a:spcBef>
            </a:pPr>
            <a:r>
              <a:rPr lang="en-US" dirty="0">
                <a:latin typeface="Helvetica" pitchFamily="34" charset="0"/>
              </a:rPr>
              <a:t>     (that will be cancelled later) </a:t>
            </a:r>
          </a:p>
          <a:p>
            <a:pPr marL="457200" indent="-4572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b="1" dirty="0">
              <a:latin typeface="Helvetica" pitchFamily="34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b="1" dirty="0">
                <a:latin typeface="Helvetica" pitchFamily="34" charset="0"/>
              </a:rPr>
              <a:t>2.	Repetitive </a:t>
            </a:r>
            <a:r>
              <a:rPr lang="en-US" b="1" dirty="0" smtClean="0">
                <a:latin typeface="Helvetica" pitchFamily="34" charset="0"/>
              </a:rPr>
              <a:t>compensator: </a:t>
            </a:r>
            <a:r>
              <a:rPr lang="en-US" b="1" dirty="0">
                <a:latin typeface="Helvetica" pitchFamily="34" charset="0"/>
              </a:rPr>
              <a:t>	</a:t>
            </a:r>
            <a:r>
              <a:rPr lang="en-US" dirty="0">
                <a:latin typeface="Helvetica" pitchFamily="34" charset="0"/>
              </a:rPr>
              <a:t>Reject periodic disturbance</a:t>
            </a:r>
          </a:p>
          <a:p>
            <a:pPr marL="457200" indent="-457200">
              <a:spcBef>
                <a:spcPct val="20000"/>
              </a:spcBef>
            </a:pPr>
            <a:r>
              <a:rPr lang="en-US" dirty="0">
                <a:latin typeface="Helvetica" pitchFamily="34" charset="0"/>
              </a:rPr>
              <a:t>     				          </a:t>
            </a:r>
            <a:r>
              <a:rPr lang="en-US" dirty="0" smtClean="0">
                <a:latin typeface="Helvetica" pitchFamily="34" charset="0"/>
              </a:rPr>
              <a:t>		Follow </a:t>
            </a:r>
            <a:r>
              <a:rPr lang="en-US" dirty="0">
                <a:latin typeface="Helvetica" pitchFamily="34" charset="0"/>
              </a:rPr>
              <a:t>periodic reference</a:t>
            </a:r>
          </a:p>
        </p:txBody>
      </p:sp>
      <p:pic>
        <p:nvPicPr>
          <p:cNvPr id="11162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3581401"/>
            <a:ext cx="4114800" cy="35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2: Repetitive control (L17)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5626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/>
              <a:t>Repetitive control strategy: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AutoNum type="arabicPeriod"/>
            </a:pPr>
            <a:r>
              <a:rPr lang="en-US"/>
              <a:t>Cancel stable poles</a:t>
            </a:r>
          </a:p>
          <a:p>
            <a:pPr marL="533400" indent="-533400">
              <a:lnSpc>
                <a:spcPct val="50000"/>
              </a:lnSpc>
              <a:buFontTx/>
              <a:buAutoNum type="arabicPeriod"/>
            </a:pPr>
            <a:endParaRPr lang="en-US"/>
          </a:p>
          <a:p>
            <a:pPr marL="533400" indent="-533400">
              <a:buFontTx/>
              <a:buAutoNum type="arabicPeriod"/>
            </a:pPr>
            <a:r>
              <a:rPr lang="en-US"/>
              <a:t>Zero-phase error compensation</a:t>
            </a:r>
          </a:p>
          <a:p>
            <a:pPr marL="533400" indent="-533400">
              <a:lnSpc>
                <a:spcPct val="70000"/>
              </a:lnSpc>
              <a:buFontTx/>
              <a:buAutoNum type="arabicPeriod"/>
            </a:pPr>
            <a:endParaRPr lang="en-US"/>
          </a:p>
          <a:p>
            <a:pPr marL="533400" indent="-533400">
              <a:buFontTx/>
              <a:buAutoNum type="arabicPeriod"/>
            </a:pPr>
            <a:r>
              <a:rPr lang="en-US"/>
              <a:t>Include annihilating polynomial</a:t>
            </a:r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762000"/>
            <a:ext cx="5486400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62600" y="2514600"/>
            <a:ext cx="3276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6800" y="4114800"/>
            <a:ext cx="1887538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7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05600" y="4953000"/>
            <a:ext cx="106521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8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29400" y="5791200"/>
            <a:ext cx="16049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9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81800" y="6324600"/>
            <a:ext cx="14303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2: Repetitive control (L17)</a:t>
            </a:r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5626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13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/>
              <a:t>Repetitive controller:</a:t>
            </a: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990600"/>
            <a:ext cx="6477000" cy="211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1477963" y="4191000"/>
            <a:ext cx="62484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631341" y="6248400"/>
            <a:ext cx="1879730" cy="282342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69634" y="4648200"/>
            <a:ext cx="6003139" cy="74837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2: Repetitive control (L17)</a:t>
            </a:r>
            <a:endParaRPr lang="en-US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5626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762000"/>
            <a:ext cx="5486400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762000" y="2819400"/>
            <a:ext cx="76200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304800" y="60960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latin typeface="Helvetica" pitchFamily="34" charset="0"/>
              </a:rPr>
              <a:t>Controller’s </a:t>
            </a:r>
            <a:r>
              <a:rPr lang="en-US" i="1" dirty="0">
                <a:latin typeface="Century Schoolbook" pitchFamily="18" charset="0"/>
              </a:rPr>
              <a:t>N</a:t>
            </a:r>
            <a:r>
              <a:rPr lang="en-US" dirty="0">
                <a:latin typeface="Helvetica" pitchFamily="34" charset="0"/>
              </a:rPr>
              <a:t> open-loop poles are no longer </a:t>
            </a:r>
            <a:r>
              <a:rPr lang="en-US" dirty="0" smtClean="0">
                <a:latin typeface="Helvetica" pitchFamily="34" charset="0"/>
              </a:rPr>
              <a:t>on the </a:t>
            </a:r>
            <a:r>
              <a:rPr lang="en-US" dirty="0">
                <a:latin typeface="Helvetica" pitchFamily="34" charset="0"/>
              </a:rPr>
              <a:t>unit circle</a:t>
            </a: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5791200" y="39624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1600200" y="4648200"/>
            <a:ext cx="5981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moving average filter with zero-phase shift </a:t>
            </a:r>
          </a:p>
          <a:p>
            <a:r>
              <a:rPr lang="en-US">
                <a:latin typeface="Arial" charset="0"/>
              </a:rPr>
              <a:t>characteristics</a:t>
            </a:r>
          </a:p>
        </p:txBody>
      </p:sp>
      <p:pic>
        <p:nvPicPr>
          <p:cNvPr id="11469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724400"/>
            <a:ext cx="1228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228600" y="5867400"/>
            <a:ext cx="8763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685800" y="1371600"/>
            <a:ext cx="2362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34" charset="0"/>
              </a:rPr>
              <a:t>Add </a:t>
            </a:r>
            <a:r>
              <a:rPr lang="en-US" dirty="0" smtClean="0">
                <a:latin typeface="Helvetica" pitchFamily="34" charset="0"/>
              </a:rPr>
              <a:t>Q-filter for robustness</a:t>
            </a:r>
            <a:endParaRPr lang="en-US" dirty="0">
              <a:latin typeface="Helvetica" pitchFamily="34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95513" y="3048000"/>
            <a:ext cx="5880201" cy="8382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/>
      <p:bldP spid="114694" grpId="0"/>
      <p:bldP spid="114695" grpId="0" animBg="1"/>
      <p:bldP spid="114697" grpId="0"/>
      <p:bldP spid="11469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1868-BB6C-49D1-A91D-BC041E947690}" type="slidenum">
              <a:rPr lang="en-US"/>
              <a:pPr/>
              <a:t>56</a:t>
            </a:fld>
            <a:endParaRPr lang="en-US"/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Plant (contains only </a:t>
            </a:r>
            <a:r>
              <a:rPr lang="en-US" dirty="0" smtClean="0">
                <a:solidFill>
                  <a:srgbClr val="FF0000"/>
                </a:solidFill>
              </a:rPr>
              <a:t>stable zeros</a:t>
            </a:r>
            <a:r>
              <a:rPr lang="en-US" dirty="0" smtClean="0"/>
              <a:t>):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lnSpc>
                <a:spcPct val="10000"/>
              </a:lnSpc>
              <a:buFontTx/>
              <a:buNone/>
            </a:pPr>
            <a:endParaRPr lang="en-US" dirty="0" smtClean="0"/>
          </a:p>
          <a:p>
            <a:r>
              <a:rPr lang="en-US" dirty="0" smtClean="0"/>
              <a:t> MVR feedback law: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Diophantine equation:</a:t>
            </a:r>
            <a:endParaRPr lang="en-US" dirty="0"/>
          </a:p>
        </p:txBody>
      </p:sp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 dirty="0" smtClean="0"/>
              <a:t>Unit 2: Minimum variance regulator (L18)</a:t>
            </a:r>
            <a:endParaRPr lang="en-US" sz="3200" i="1" dirty="0">
              <a:latin typeface="Century Schoolbook" pitchFamily="18" charset="0"/>
            </a:endParaRPr>
          </a:p>
        </p:txBody>
      </p:sp>
      <p:pic>
        <p:nvPicPr>
          <p:cNvPr id="86118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1905000"/>
            <a:ext cx="80010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119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3657600"/>
            <a:ext cx="486727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196" name="Rectangle 12"/>
          <p:cNvSpPr>
            <a:spLocks noChangeArrowheads="1"/>
          </p:cNvSpPr>
          <p:nvPr/>
        </p:nvSpPr>
        <p:spPr bwMode="auto">
          <a:xfrm>
            <a:off x="914400" y="5638800"/>
            <a:ext cx="7620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6119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9725" y="5946775"/>
            <a:ext cx="60261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A6DD-4227-4AB3-832A-EEAE7C51ECEA}" type="slidenum">
              <a:rPr lang="en-US"/>
              <a:pPr/>
              <a:t>57</a:t>
            </a:fld>
            <a:endParaRPr lang="en-US"/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Plant (contains </a:t>
            </a:r>
            <a:r>
              <a:rPr lang="en-US" dirty="0" smtClean="0">
                <a:solidFill>
                  <a:srgbClr val="FF0000"/>
                </a:solidFill>
              </a:rPr>
              <a:t>no zeros on unit circle</a:t>
            </a:r>
            <a:r>
              <a:rPr lang="en-US" dirty="0" smtClean="0"/>
              <a:t>):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10000"/>
              </a:lnSpc>
              <a:buFontTx/>
              <a:buNone/>
            </a:pPr>
            <a:endParaRPr lang="en-US" dirty="0"/>
          </a:p>
          <a:p>
            <a:r>
              <a:rPr lang="en-US" dirty="0"/>
              <a:t> MVR feedback law: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Diophantine equation: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 dirty="0" smtClean="0"/>
              <a:t>Unit 2: Minimum variance regulator (L18)</a:t>
            </a:r>
            <a:endParaRPr lang="en-US" sz="3200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76700" y="1905000"/>
            <a:ext cx="8019199" cy="436420"/>
          </a:xfrm>
          <a:prstGeom prst="rect">
            <a:avLst/>
          </a:prstGeom>
          <a:noFill/>
          <a:ln/>
          <a:effectLst/>
        </p:spPr>
      </p:pic>
      <p:sp>
        <p:nvSpPr>
          <p:cNvPr id="884742" name="Rectangle 6"/>
          <p:cNvSpPr>
            <a:spLocks noChangeArrowheads="1"/>
          </p:cNvSpPr>
          <p:nvPr/>
        </p:nvSpPr>
        <p:spPr bwMode="auto">
          <a:xfrm>
            <a:off x="457200" y="5029200"/>
            <a:ext cx="8382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8474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3600" y="3342032"/>
            <a:ext cx="4657725" cy="83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84608" y="5257800"/>
            <a:ext cx="7730355" cy="350067"/>
          </a:xfrm>
          <a:prstGeom prst="rect">
            <a:avLst/>
          </a:prstGeom>
          <a:noFill/>
          <a:ln/>
          <a:effectLst/>
        </p:spPr>
      </p:pic>
      <p:sp>
        <p:nvSpPr>
          <p:cNvPr id="11" name="Right Brace 10"/>
          <p:cNvSpPr/>
          <p:nvPr/>
        </p:nvSpPr>
        <p:spPr bwMode="auto">
          <a:xfrm rot="5400000">
            <a:off x="1714500" y="4991100"/>
            <a:ext cx="304800" cy="2209800"/>
          </a:xfrm>
          <a:prstGeom prst="rightBrace">
            <a:avLst>
              <a:gd name="adj1" fmla="val 3359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6248400"/>
            <a:ext cx="733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    and        are anti-</a:t>
            </a:r>
            <a:r>
              <a:rPr lang="en-US" dirty="0" err="1" smtClean="0"/>
              <a:t>Schur</a:t>
            </a:r>
            <a:r>
              <a:rPr lang="en-US" dirty="0" smtClean="0"/>
              <a:t>, this product is anti-</a:t>
            </a:r>
            <a:r>
              <a:rPr lang="en-US" dirty="0" err="1" smtClean="0"/>
              <a:t>Schur</a:t>
            </a:r>
            <a:endParaRPr lang="en-US" dirty="0"/>
          </a:p>
        </p:txBody>
      </p:sp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478585" y="6329571"/>
            <a:ext cx="243230" cy="24323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316204" y="6298812"/>
            <a:ext cx="397241" cy="27459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0: Probability</a:t>
            </a:r>
          </a:p>
          <a:p>
            <a:endParaRPr lang="en-US" dirty="0" smtClean="0"/>
          </a:p>
          <a:p>
            <a:r>
              <a:rPr lang="en-US" dirty="0" smtClean="0"/>
              <a:t>Unit 1: State-space control, estimation</a:t>
            </a:r>
          </a:p>
          <a:p>
            <a:endParaRPr lang="en-US" dirty="0" smtClean="0"/>
          </a:p>
          <a:p>
            <a:r>
              <a:rPr lang="en-US" dirty="0" smtClean="0"/>
              <a:t>Unit 2: Input/output control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Unit 3: Adaptive control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1D15-67A8-4B99-BEAB-F9ABF0A30D81}" type="slidenum">
              <a:rPr lang="en-US"/>
              <a:pPr/>
              <a:t>59</a:t>
            </a:fld>
            <a:endParaRPr lang="en-US"/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3: </a:t>
            </a:r>
            <a:r>
              <a:rPr lang="en-US" dirty="0" err="1" smtClean="0"/>
              <a:t>Hyperstability</a:t>
            </a:r>
            <a:r>
              <a:rPr lang="en-US" dirty="0" smtClean="0"/>
              <a:t> (L19)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>
              <a:lnSpc>
                <a:spcPct val="60000"/>
              </a:lnSpc>
            </a:pPr>
            <a:endParaRPr lang="en-US" sz="2400" dirty="0"/>
          </a:p>
          <a:p>
            <a:pPr marL="533400" indent="-533400">
              <a:lnSpc>
                <a:spcPct val="60000"/>
              </a:lnSpc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b="1" dirty="0"/>
              <a:t>Asymptotical </a:t>
            </a:r>
            <a:r>
              <a:rPr lang="en-US" sz="2400" b="1" dirty="0" err="1"/>
              <a:t>Hyperstability</a:t>
            </a:r>
            <a:r>
              <a:rPr lang="en-US" sz="2400" b="1" dirty="0"/>
              <a:t> Theorem: </a:t>
            </a:r>
            <a:r>
              <a:rPr lang="en-US" sz="2400" dirty="0"/>
              <a:t>The above feedback system is asymptotically </a:t>
            </a:r>
            <a:r>
              <a:rPr lang="en-US" sz="2400" dirty="0" err="1"/>
              <a:t>hyperstable</a:t>
            </a:r>
            <a:r>
              <a:rPr lang="en-US" sz="2400" dirty="0"/>
              <a:t> </a:t>
            </a:r>
            <a:r>
              <a:rPr lang="en-US" sz="2400" b="1" dirty="0" err="1"/>
              <a:t>iff</a:t>
            </a:r>
            <a:r>
              <a:rPr lang="en-US" sz="2400" b="1" dirty="0"/>
              <a:t> </a:t>
            </a:r>
            <a:r>
              <a:rPr lang="en-US" sz="2400" dirty="0"/>
              <a:t>the transfer function  </a:t>
            </a:r>
            <a:r>
              <a:rPr lang="en-US" sz="2400" i="1" dirty="0">
                <a:latin typeface="Century Schoolbook" pitchFamily="18" charset="0"/>
              </a:rPr>
              <a:t>G(z)</a:t>
            </a:r>
            <a:r>
              <a:rPr lang="en-US" sz="2400" dirty="0"/>
              <a:t> of the LTI block is </a:t>
            </a:r>
            <a:r>
              <a:rPr lang="en-US" sz="2400" b="1" dirty="0"/>
              <a:t>Strictly</a:t>
            </a:r>
            <a:r>
              <a:rPr lang="en-US" sz="2400" dirty="0"/>
              <a:t> </a:t>
            </a:r>
            <a:r>
              <a:rPr lang="en-US" sz="2400" b="1" dirty="0"/>
              <a:t>Positive Real.</a:t>
            </a:r>
          </a:p>
        </p:txBody>
      </p:sp>
      <p:pic>
        <p:nvPicPr>
          <p:cNvPr id="10506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914400"/>
            <a:ext cx="5389563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1" y="54102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Under this condition, the state of </a:t>
            </a:r>
            <a:r>
              <a:rPr lang="en-US" sz="2800" dirty="0" smtClean="0">
                <a:latin typeface="+mj-lt"/>
              </a:rPr>
              <a:t>G(q), u(k), </a:t>
            </a:r>
            <a:r>
              <a:rPr lang="en-US" sz="2800" i="0" dirty="0" smtClean="0">
                <a:latin typeface="+mj-lt"/>
              </a:rPr>
              <a:t>and </a:t>
            </a:r>
            <a:r>
              <a:rPr lang="en-US" sz="2800" dirty="0" smtClean="0">
                <a:latin typeface="+mj-lt"/>
              </a:rPr>
              <a:t>v(k) </a:t>
            </a:r>
            <a:r>
              <a:rPr lang="en-US" sz="2800" i="0" dirty="0" smtClean="0">
                <a:latin typeface="+mj-lt"/>
              </a:rPr>
              <a:t>all converge to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0: Intro to probability (L1-L3)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1628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Gaussian RVs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Independent if and only if uncorrelated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Gaussian, then </a:t>
            </a:r>
            <a:r>
              <a:rPr lang="en-US" i="1" dirty="0" smtClean="0"/>
              <a:t>AX + b </a:t>
            </a:r>
            <a:r>
              <a:rPr lang="en-US" dirty="0" smtClean="0"/>
              <a:t>is Gaussian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are jointly Gaussian, then </a:t>
            </a:r>
            <a:r>
              <a:rPr lang="en-US" i="1" dirty="0" smtClean="0"/>
              <a:t>X</a:t>
            </a:r>
            <a:r>
              <a:rPr lang="en-US" i="1" baseline="-25000" dirty="0" smtClean="0"/>
              <a:t>|Y=y</a:t>
            </a:r>
            <a:r>
              <a:rPr lang="en-US" dirty="0" smtClean="0"/>
              <a:t> is Gaussian:</a:t>
            </a:r>
            <a:endParaRPr lang="en-US" i="1" baseline="-25000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1" name="Picture 1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547788" y="4953000"/>
            <a:ext cx="4862285" cy="468726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167425" y="5562600"/>
            <a:ext cx="4789174" cy="46826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571998" y="4191000"/>
            <a:ext cx="3755169" cy="402267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2971800" y="6248400"/>
            <a:ext cx="3988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independent of outcome, y</a:t>
            </a:r>
          </a:p>
        </p:txBody>
      </p:sp>
      <p:sp>
        <p:nvSpPr>
          <p:cNvPr id="24" name="Freeform 23"/>
          <p:cNvSpPr/>
          <p:nvPr/>
        </p:nvSpPr>
        <p:spPr bwMode="auto">
          <a:xfrm>
            <a:off x="7106194" y="5791200"/>
            <a:ext cx="955040" cy="714103"/>
          </a:xfrm>
          <a:custGeom>
            <a:avLst/>
            <a:gdLst>
              <a:gd name="connsiteX0" fmla="*/ 0 w 618309"/>
              <a:gd name="connsiteY0" fmla="*/ 718457 h 718457"/>
              <a:gd name="connsiteX1" fmla="*/ 600892 w 618309"/>
              <a:gd name="connsiteY1" fmla="*/ 391885 h 718457"/>
              <a:gd name="connsiteX2" fmla="*/ 104503 w 618309"/>
              <a:gd name="connsiteY2" fmla="*/ 0 h 718457"/>
              <a:gd name="connsiteX0" fmla="*/ 0 w 836023"/>
              <a:gd name="connsiteY0" fmla="*/ 718457 h 718457"/>
              <a:gd name="connsiteX1" fmla="*/ 818606 w 836023"/>
              <a:gd name="connsiteY1" fmla="*/ 156754 h 718457"/>
              <a:gd name="connsiteX2" fmla="*/ 104503 w 836023"/>
              <a:gd name="connsiteY2" fmla="*/ 0 h 718457"/>
              <a:gd name="connsiteX0" fmla="*/ 0 w 924923"/>
              <a:gd name="connsiteY0" fmla="*/ 718457 h 718457"/>
              <a:gd name="connsiteX1" fmla="*/ 742406 w 924923"/>
              <a:gd name="connsiteY1" fmla="*/ 613954 h 718457"/>
              <a:gd name="connsiteX2" fmla="*/ 818606 w 924923"/>
              <a:gd name="connsiteY2" fmla="*/ 156754 h 718457"/>
              <a:gd name="connsiteX3" fmla="*/ 104503 w 924923"/>
              <a:gd name="connsiteY3" fmla="*/ 0 h 718457"/>
              <a:gd name="connsiteX0" fmla="*/ 0 w 920206"/>
              <a:gd name="connsiteY0" fmla="*/ 714103 h 714103"/>
              <a:gd name="connsiteX1" fmla="*/ 742406 w 920206"/>
              <a:gd name="connsiteY1" fmla="*/ 609600 h 714103"/>
              <a:gd name="connsiteX2" fmla="*/ 818606 w 920206"/>
              <a:gd name="connsiteY2" fmla="*/ 152400 h 714103"/>
              <a:gd name="connsiteX3" fmla="*/ 132806 w 920206"/>
              <a:gd name="connsiteY3" fmla="*/ 0 h 714103"/>
              <a:gd name="connsiteX0" fmla="*/ 0 w 920206"/>
              <a:gd name="connsiteY0" fmla="*/ 714103 h 714103"/>
              <a:gd name="connsiteX1" fmla="*/ 742406 w 920206"/>
              <a:gd name="connsiteY1" fmla="*/ 609600 h 714103"/>
              <a:gd name="connsiteX2" fmla="*/ 818606 w 920206"/>
              <a:gd name="connsiteY2" fmla="*/ 152400 h 714103"/>
              <a:gd name="connsiteX3" fmla="*/ 132806 w 920206"/>
              <a:gd name="connsiteY3" fmla="*/ 0 h 714103"/>
              <a:gd name="connsiteX0" fmla="*/ 0 w 955040"/>
              <a:gd name="connsiteY0" fmla="*/ 714103 h 714103"/>
              <a:gd name="connsiteX1" fmla="*/ 818606 w 955040"/>
              <a:gd name="connsiteY1" fmla="*/ 609600 h 714103"/>
              <a:gd name="connsiteX2" fmla="*/ 818606 w 955040"/>
              <a:gd name="connsiteY2" fmla="*/ 152400 h 714103"/>
              <a:gd name="connsiteX3" fmla="*/ 132806 w 955040"/>
              <a:gd name="connsiteY3" fmla="*/ 0 h 714103"/>
              <a:gd name="connsiteX0" fmla="*/ 0 w 955040"/>
              <a:gd name="connsiteY0" fmla="*/ 714103 h 714103"/>
              <a:gd name="connsiteX1" fmla="*/ 818606 w 955040"/>
              <a:gd name="connsiteY1" fmla="*/ 609600 h 714103"/>
              <a:gd name="connsiteX2" fmla="*/ 818606 w 955040"/>
              <a:gd name="connsiteY2" fmla="*/ 152400 h 714103"/>
              <a:gd name="connsiteX3" fmla="*/ 132806 w 955040"/>
              <a:gd name="connsiteY3" fmla="*/ 0 h 71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5040" h="714103">
                <a:moveTo>
                  <a:pt x="0" y="714103"/>
                </a:moveTo>
                <a:cubicBezTo>
                  <a:pt x="82732" y="674914"/>
                  <a:pt x="682172" y="703217"/>
                  <a:pt x="818606" y="609600"/>
                </a:cubicBezTo>
                <a:cubicBezTo>
                  <a:pt x="955040" y="515983"/>
                  <a:pt x="932906" y="254000"/>
                  <a:pt x="818606" y="152400"/>
                </a:cubicBezTo>
                <a:cubicBezTo>
                  <a:pt x="704306" y="50800"/>
                  <a:pt x="459378" y="18505"/>
                  <a:pt x="132806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CA8-931C-4D18-8D81-14AB33D517FE}" type="slidenum">
              <a:rPr lang="en-US"/>
              <a:pPr/>
              <a:t>60</a:t>
            </a:fld>
            <a:endParaRPr lang="en-US"/>
          </a:p>
        </p:txBody>
      </p:sp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3: </a:t>
            </a:r>
            <a:r>
              <a:rPr lang="en-US" dirty="0" err="1" smtClean="0"/>
              <a:t>Hyperstability</a:t>
            </a:r>
            <a:r>
              <a:rPr lang="en-US" dirty="0" smtClean="0"/>
              <a:t> (L19)</a:t>
            </a:r>
            <a:endParaRPr lang="en-US" dirty="0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pPr marL="533400" indent="-533400" eaLnBrk="0" hangingPunct="0">
              <a:lnSpc>
                <a:spcPct val="0"/>
              </a:lnSpc>
              <a:spcBef>
                <a:spcPct val="0"/>
              </a:spcBef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Is </a:t>
            </a:r>
            <a:r>
              <a:rPr lang="en-US" sz="2400" b="1" dirty="0"/>
              <a:t>Strictly</a:t>
            </a:r>
            <a:r>
              <a:rPr lang="en-US" sz="2400" dirty="0"/>
              <a:t> </a:t>
            </a:r>
            <a:r>
              <a:rPr lang="en-US" sz="2400" b="1" dirty="0"/>
              <a:t>Positive Real (SPR) </a:t>
            </a:r>
            <a:r>
              <a:rPr lang="en-US" sz="2400" dirty="0" err="1"/>
              <a:t>iff</a:t>
            </a:r>
            <a:r>
              <a:rPr lang="en-US" sz="2400" dirty="0"/>
              <a:t>:</a:t>
            </a:r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All poles of </a:t>
            </a:r>
            <a:r>
              <a:rPr lang="en-US" sz="2400" i="1" dirty="0">
                <a:latin typeface="Century Schoolbook" pitchFamily="18" charset="0"/>
              </a:rPr>
              <a:t> G(z)</a:t>
            </a:r>
            <a:r>
              <a:rPr lang="en-US" sz="2400" dirty="0"/>
              <a:t> are asymptotically stable.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2. </a:t>
            </a:r>
          </a:p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sz="2400" dirty="0"/>
              <a:t>      for all</a:t>
            </a:r>
          </a:p>
        </p:txBody>
      </p:sp>
      <p:sp>
        <p:nvSpPr>
          <p:cNvPr id="1052679" name="Rectangle 7"/>
          <p:cNvSpPr>
            <a:spLocks noChangeArrowheads="1"/>
          </p:cNvSpPr>
          <p:nvPr/>
        </p:nvSpPr>
        <p:spPr bwMode="auto">
          <a:xfrm>
            <a:off x="762000" y="45720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Example:</a:t>
            </a:r>
          </a:p>
        </p:txBody>
      </p:sp>
      <p:pic>
        <p:nvPicPr>
          <p:cNvPr id="105268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87575" y="1212850"/>
            <a:ext cx="45926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838200" y="3276600"/>
            <a:ext cx="3962036" cy="402830"/>
          </a:xfrm>
          <a:prstGeom prst="rect">
            <a:avLst/>
          </a:prstGeom>
          <a:noFill/>
          <a:ln/>
          <a:effectLst/>
        </p:spPr>
      </p:pic>
      <p:pic>
        <p:nvPicPr>
          <p:cNvPr id="1052684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52513" y="5457825"/>
            <a:ext cx="25939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52600" y="3962400"/>
            <a:ext cx="1648089" cy="315524"/>
          </a:xfrm>
          <a:prstGeom prst="rect">
            <a:avLst/>
          </a:prstGeom>
          <a:noFill/>
          <a:ln/>
          <a:effectLst/>
        </p:spPr>
      </p:pic>
      <p:pic>
        <p:nvPicPr>
          <p:cNvPr id="1052687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8200" y="3783013"/>
            <a:ext cx="4495800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7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3: Least squares </a:t>
            </a:r>
            <a:br>
              <a:rPr lang="en-US" dirty="0" smtClean="0"/>
            </a:br>
            <a:r>
              <a:rPr lang="en-US" dirty="0" smtClean="0"/>
              <a:t>parameter estimation (L20)</a:t>
            </a: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Parameter estimate after </a:t>
            </a:r>
            <a:r>
              <a:rPr lang="en-US" i="1" dirty="0">
                <a:latin typeface="Century Schoolbook" pitchFamily="18" charset="0"/>
              </a:rPr>
              <a:t>k</a:t>
            </a:r>
            <a:r>
              <a:rPr lang="en-US" dirty="0"/>
              <a:t> observations:</a:t>
            </a:r>
          </a:p>
        </p:txBody>
      </p:sp>
      <p:pic>
        <p:nvPicPr>
          <p:cNvPr id="11776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91400" y="14478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6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2133600"/>
            <a:ext cx="721677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495300" y="4191000"/>
            <a:ext cx="8153400" cy="145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latin typeface="Helvetica" pitchFamily="34" charset="0"/>
              </a:rPr>
              <a:t>Optimal           satisfies the </a:t>
            </a:r>
            <a:r>
              <a:rPr lang="en-US" b="1" dirty="0" smtClean="0">
                <a:latin typeface="Helvetica" pitchFamily="34" charset="0"/>
              </a:rPr>
              <a:t>Normal </a:t>
            </a:r>
            <a:r>
              <a:rPr lang="en-US" b="1" dirty="0">
                <a:latin typeface="Helvetica" pitchFamily="34" charset="0"/>
              </a:rPr>
              <a:t>Equation</a:t>
            </a:r>
          </a:p>
          <a:p>
            <a:endParaRPr lang="en-US" dirty="0">
              <a:latin typeface="Helvetica" pitchFamily="34" charset="0"/>
            </a:endParaRPr>
          </a:p>
          <a:p>
            <a:endParaRPr lang="en-US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dirty="0">
              <a:latin typeface="Helvetica" pitchFamily="34" charset="0"/>
            </a:endParaRPr>
          </a:p>
        </p:txBody>
      </p:sp>
      <p:pic>
        <p:nvPicPr>
          <p:cNvPr id="11777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6913" y="5334000"/>
            <a:ext cx="775017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41910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3: Least squares </a:t>
            </a:r>
            <a:br>
              <a:rPr lang="en-US" dirty="0" smtClean="0"/>
            </a:br>
            <a:r>
              <a:rPr lang="en-US" dirty="0" smtClean="0"/>
              <a:t>parameter estimation (L20)</a:t>
            </a:r>
            <a:endParaRPr lang="en-US" dirty="0"/>
          </a:p>
        </p:txBody>
      </p:sp>
      <p:pic>
        <p:nvPicPr>
          <p:cNvPr id="119822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1981200"/>
            <a:ext cx="550195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6019800"/>
            <a:ext cx="33575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5200" y="6019800"/>
            <a:ext cx="7461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7200" y="6096000"/>
            <a:ext cx="2439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34" charset="0"/>
              </a:rPr>
              <a:t>Initial conditions: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7115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Recursive implementation of general PAA: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38200" y="4876800"/>
            <a:ext cx="7848600" cy="696514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3400" y="3810000"/>
            <a:ext cx="6438660" cy="73954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33400" y="2743200"/>
            <a:ext cx="6916332" cy="78296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3: Series-parallel least squares convergence (L21-L22)</a:t>
            </a:r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5410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dirty="0"/>
              <a:t>Two-step approach: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dirty="0"/>
              <a:t>Prove output </a:t>
            </a:r>
            <a:r>
              <a:rPr lang="en-US" dirty="0" smtClean="0"/>
              <a:t>estimation error </a:t>
            </a:r>
            <a:r>
              <a:rPr lang="en-US" dirty="0"/>
              <a:t>convergence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lnSpc>
                <a:spcPct val="90000"/>
              </a:lnSpc>
            </a:pPr>
            <a:r>
              <a:rPr lang="en-US" dirty="0" smtClean="0"/>
              <a:t>Asymptotic </a:t>
            </a:r>
            <a:r>
              <a:rPr lang="en-US" dirty="0" err="1" smtClean="0"/>
              <a:t>hyperstability</a:t>
            </a:r>
            <a:endParaRPr lang="en-US" dirty="0" smtClean="0"/>
          </a:p>
          <a:p>
            <a:pPr marL="533400" indent="-533400">
              <a:lnSpc>
                <a:spcPct val="90000"/>
              </a:lnSpc>
            </a:pPr>
            <a:endParaRPr lang="en-US" dirty="0"/>
          </a:p>
          <a:p>
            <a:pPr marL="533400" indent="-533400">
              <a:lnSpc>
                <a:spcPct val="90000"/>
              </a:lnSpc>
              <a:buFontTx/>
              <a:buAutoNum type="arabicPeriod" startAt="2"/>
            </a:pPr>
            <a:r>
              <a:rPr lang="en-US" dirty="0" smtClean="0"/>
              <a:t>Prove </a:t>
            </a:r>
            <a:r>
              <a:rPr lang="en-US" dirty="0"/>
              <a:t>parameter </a:t>
            </a:r>
            <a:r>
              <a:rPr lang="en-US" dirty="0" smtClean="0"/>
              <a:t>convergence</a:t>
            </a:r>
            <a:endParaRPr lang="en-US" dirty="0"/>
          </a:p>
          <a:p>
            <a:pPr marL="533400" indent="-533400">
              <a:lnSpc>
                <a:spcPct val="90000"/>
              </a:lnSpc>
              <a:buFontTx/>
              <a:buAutoNum type="arabicPeriod" startAt="2"/>
            </a:pPr>
            <a:endParaRPr lang="en-US" dirty="0"/>
          </a:p>
          <a:p>
            <a:pPr marL="533400" indent="-533400">
              <a:lnSpc>
                <a:spcPct val="90000"/>
              </a:lnSpc>
            </a:pPr>
            <a:r>
              <a:rPr lang="en-US" dirty="0" smtClean="0"/>
              <a:t>Persistence </a:t>
            </a:r>
            <a:r>
              <a:rPr lang="en-US" dirty="0"/>
              <a:t>of excitation</a:t>
            </a:r>
          </a:p>
          <a:p>
            <a:pPr marL="533400" indent="-533400">
              <a:lnSpc>
                <a:spcPct val="9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000" y="42672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+mj-lt"/>
              </a:rPr>
              <a:t>Not covered this semester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6400800" y="4495800"/>
            <a:ext cx="914400" cy="76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Unit 3: Indirect </a:t>
            </a:r>
            <a:r>
              <a:rPr lang="en-US" sz="3200" dirty="0"/>
              <a:t>Adaptive </a:t>
            </a:r>
            <a:r>
              <a:rPr lang="en-US" sz="3200" dirty="0" smtClean="0"/>
              <a:t>Control (L23)</a:t>
            </a:r>
            <a:endParaRPr lang="en-US" sz="3200" dirty="0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05218" y="3352800"/>
            <a:ext cx="7108163" cy="379980"/>
          </a:xfrm>
          <a:prstGeom prst="rect">
            <a:avLst/>
          </a:prstGeom>
          <a:noFill/>
          <a:ln/>
          <a:effectLst/>
        </p:spPr>
      </p:pic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762000" y="3962400"/>
            <a:ext cx="7964040" cy="192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800" i="0" dirty="0">
                <a:latin typeface="Helvetica" pitchFamily="34" charset="0"/>
              </a:rPr>
              <a:t>Identify plant </a:t>
            </a:r>
            <a:r>
              <a:rPr lang="en-US" sz="2800" i="0" dirty="0" smtClean="0">
                <a:latin typeface="Helvetica" pitchFamily="34" charset="0"/>
              </a:rPr>
              <a:t>parameters using RLS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i="0" dirty="0" err="1" smtClean="0">
                <a:latin typeface="Helvetica" pitchFamily="34" charset="0"/>
              </a:rPr>
              <a:t>Prefiltering</a:t>
            </a:r>
            <a:endParaRPr lang="en-US" i="0" dirty="0" smtClean="0">
              <a:latin typeface="Helvetica" pitchFamily="34" charset="0"/>
            </a:endParaRP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i="0" dirty="0" smtClean="0">
                <a:latin typeface="Helvetica" pitchFamily="34" charset="0"/>
              </a:rPr>
              <a:t>Parameter projection</a:t>
            </a:r>
            <a:endParaRPr lang="en-US" i="0" dirty="0"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sz="2800" i="0" dirty="0">
                <a:latin typeface="Helvetica" pitchFamily="34" charset="0"/>
              </a:rPr>
              <a:t>Compute controller </a:t>
            </a:r>
            <a:r>
              <a:rPr lang="en-US" sz="2800" i="0" dirty="0" smtClean="0">
                <a:latin typeface="Helvetica" pitchFamily="34" charset="0"/>
              </a:rPr>
              <a:t>parameters at each </a:t>
            </a:r>
            <a:r>
              <a:rPr lang="en-US" sz="2800" dirty="0" smtClean="0">
                <a:latin typeface="Helvetica" pitchFamily="34" charset="0"/>
              </a:rPr>
              <a:t>k</a:t>
            </a:r>
            <a:r>
              <a:rPr lang="en-US" sz="2800" i="0" dirty="0" smtClean="0">
                <a:latin typeface="Helvetica" pitchFamily="34" charset="0"/>
              </a:rPr>
              <a:t>, e.g.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2596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3538" y="6096000"/>
            <a:ext cx="8415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609600" y="990600"/>
            <a:ext cx="7526338" cy="2325688"/>
            <a:chOff x="609600" y="4114800"/>
            <a:chExt cx="7526338" cy="2325688"/>
          </a:xfrm>
        </p:grpSpPr>
        <p:pic>
          <p:nvPicPr>
            <p:cNvPr id="15" name="Picture 1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62000" y="4114800"/>
              <a:ext cx="7373938" cy="2325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15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tretch>
              <a:fillRect/>
            </a:stretch>
          </p:blipFill>
          <p:spPr bwMode="auto">
            <a:xfrm>
              <a:off x="609600" y="4343400"/>
              <a:ext cx="863576" cy="36995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7" name="Rectangle 16"/>
            <p:cNvSpPr/>
            <p:nvPr/>
          </p:nvSpPr>
          <p:spPr bwMode="auto">
            <a:xfrm>
              <a:off x="3810000" y="4572000"/>
              <a:ext cx="838200" cy="6096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18" name="Picture 17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3829794" y="4572000"/>
              <a:ext cx="831415" cy="49528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9" name="Rectangle 18"/>
            <p:cNvSpPr/>
            <p:nvPr/>
          </p:nvSpPr>
          <p:spPr bwMode="auto">
            <a:xfrm>
              <a:off x="3810000" y="5638800"/>
              <a:ext cx="838200" cy="5334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20" name="Picture 19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3830335" y="5791200"/>
              <a:ext cx="793106" cy="264775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1" name="Rectangle 20"/>
            <p:cNvSpPr/>
            <p:nvPr/>
          </p:nvSpPr>
          <p:spPr bwMode="auto">
            <a:xfrm>
              <a:off x="1600200" y="4572000"/>
              <a:ext cx="762000" cy="4572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22" name="Picture 21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1604940" y="4724400"/>
              <a:ext cx="764048" cy="199037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3: Direct </a:t>
            </a:r>
            <a:r>
              <a:rPr lang="en-US" dirty="0"/>
              <a:t>Adaptive </a:t>
            </a:r>
            <a:r>
              <a:rPr lang="en-US" dirty="0" smtClean="0"/>
              <a:t>Control (L24)</a:t>
            </a:r>
            <a:endParaRPr lang="en-US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 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457201" y="4419600"/>
            <a:ext cx="83820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Controller parameters </a:t>
            </a:r>
            <a:r>
              <a:rPr lang="en-US" sz="2800" i="0" dirty="0" smtClean="0">
                <a:latin typeface="Helvetica" pitchFamily="34" charset="0"/>
              </a:rPr>
              <a:t>updated directly using RLS</a:t>
            </a:r>
          </a:p>
          <a:p>
            <a:pPr lvl="1">
              <a:buFont typeface="Arial" pitchFamily="34" charset="0"/>
              <a:buChar char="•"/>
            </a:pPr>
            <a:r>
              <a:rPr lang="en-US" b="1" i="0" dirty="0" smtClean="0">
                <a:latin typeface="Helvetica" pitchFamily="34" charset="0"/>
              </a:rPr>
              <a:t> </a:t>
            </a:r>
            <a:r>
              <a:rPr lang="en-US" i="0" dirty="0" err="1" smtClean="0">
                <a:latin typeface="Helvetica" pitchFamily="34" charset="0"/>
              </a:rPr>
              <a:t>Prefiltering</a:t>
            </a:r>
            <a:endParaRPr lang="en-US" b="1" i="0" dirty="0" smtClean="0">
              <a:latin typeface="Helvetic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i="0" dirty="0" smtClean="0">
                <a:latin typeface="Helvetica" pitchFamily="34" charset="0"/>
              </a:rPr>
              <a:t> Parameter projection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762000"/>
            <a:ext cx="82296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 bwMode="auto">
          <a:xfrm>
            <a:off x="3886200" y="1219200"/>
            <a:ext cx="914400" cy="685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86200" y="2362200"/>
            <a:ext cx="838200" cy="5334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906980" y="1295400"/>
            <a:ext cx="872838" cy="51996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937754" y="2514600"/>
            <a:ext cx="811290" cy="270845"/>
          </a:xfrm>
          <a:prstGeom prst="rect">
            <a:avLst/>
          </a:prstGeom>
          <a:noFill/>
          <a:ln/>
          <a:effectLst/>
        </p:spPr>
      </p:pic>
      <p:pic>
        <p:nvPicPr>
          <p:cNvPr id="16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8363" y="3657600"/>
            <a:ext cx="7405687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943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 dirty="0"/>
              <a:t>Adaptive control algorithm:</a:t>
            </a:r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 b="1" dirty="0"/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</a:p>
          <a:p>
            <a:pPr marL="533400" indent="-533400">
              <a:buFontTx/>
              <a:buAutoNum type="arabicPeriod"/>
            </a:pPr>
            <a:endParaRPr lang="en-US" sz="1800" dirty="0"/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</a:p>
          <a:p>
            <a:pPr marL="533400" indent="-533400">
              <a:buFontTx/>
              <a:buAutoNum type="arabicPeriod"/>
            </a:pPr>
            <a:endParaRPr lang="en-US" sz="1800" dirty="0"/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</a:p>
          <a:p>
            <a:pPr marL="533400" indent="-533400">
              <a:buFontTx/>
              <a:buAutoNum type="arabicPeriod"/>
            </a:pPr>
            <a:endParaRPr lang="en-US" dirty="0"/>
          </a:p>
          <a:p>
            <a:pPr marL="533400" indent="-533400">
              <a:buFontTx/>
              <a:buAutoNum type="arabicPeriod"/>
            </a:pPr>
            <a:endParaRPr lang="en-US" dirty="0" smtClean="0"/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3: Direct Adaptive Control (L24)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290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1676400"/>
            <a:ext cx="31321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2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2514600"/>
            <a:ext cx="5538788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5181600" y="1676400"/>
            <a:ext cx="370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latin typeface="Helvetica" pitchFamily="34" charset="0"/>
              </a:rPr>
              <a:t>filtered output signal</a:t>
            </a:r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6324600" y="5943600"/>
            <a:ext cx="2538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latin typeface="Helvetica" pitchFamily="34" charset="0"/>
              </a:rPr>
              <a:t>control action</a:t>
            </a: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7848600" y="3962400"/>
            <a:ext cx="935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Helvetica" pitchFamily="34" charset="0"/>
              </a:rPr>
              <a:t>PAA</a:t>
            </a:r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7467600" y="2438400"/>
            <a:ext cx="14097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latin typeface="Helvetica" pitchFamily="34" charset="0"/>
              </a:rPr>
              <a:t>a-priori</a:t>
            </a:r>
          </a:p>
          <a:p>
            <a:r>
              <a:rPr lang="en-US" sz="2800" b="1" dirty="0">
                <a:latin typeface="Helvetica" pitchFamily="34" charset="0"/>
              </a:rPr>
              <a:t>error</a:t>
            </a:r>
          </a:p>
        </p:txBody>
      </p:sp>
      <p:pic>
        <p:nvPicPr>
          <p:cNvPr id="129034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3276600"/>
            <a:ext cx="5876925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036" name="AutoShape 12"/>
          <p:cNvSpPr>
            <a:spLocks/>
          </p:cNvSpPr>
          <p:nvPr/>
        </p:nvSpPr>
        <p:spPr bwMode="auto">
          <a:xfrm>
            <a:off x="7239000" y="3352800"/>
            <a:ext cx="609600" cy="1600200"/>
          </a:xfrm>
          <a:prstGeom prst="rightBrace">
            <a:avLst>
              <a:gd name="adj1" fmla="val 21875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5334000"/>
            <a:ext cx="7405687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81000" y="6172200"/>
            <a:ext cx="776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rgbClr val="FF0000"/>
                </a:solidFill>
                <a:latin typeface="+mj-lt"/>
              </a:rPr>
              <a:t>NOTE: this slide does not mention parameter projection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/>
      <p:bldP spid="129031" grpId="0"/>
      <p:bldP spid="12903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 need a volunteer for course evaluations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Collect all completed course evaluations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Take completed evaluations to 6189 </a:t>
            </a:r>
            <a:r>
              <a:rPr lang="en-US" dirty="0" err="1" smtClean="0"/>
              <a:t>Etcheverry</a:t>
            </a:r>
            <a:r>
              <a:rPr lang="en-US" dirty="0" smtClean="0"/>
              <a:t> </a:t>
            </a:r>
            <a:r>
              <a:rPr lang="en-US" u="sng" dirty="0" smtClean="0"/>
              <a:t>tomorrow</a:t>
            </a:r>
            <a:r>
              <a:rPr lang="en-US" dirty="0" smtClean="0"/>
              <a:t> (because the student services office is not open this late)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7-10pm on Friday, May 11</a:t>
            </a:r>
          </a:p>
          <a:p>
            <a:r>
              <a:rPr lang="en-US" dirty="0" smtClean="0"/>
              <a:t>1165 </a:t>
            </a:r>
            <a:r>
              <a:rPr lang="en-US" dirty="0" err="1" smtClean="0"/>
              <a:t>Etcheverry</a:t>
            </a:r>
            <a:r>
              <a:rPr lang="en-US" dirty="0" smtClean="0"/>
              <a:t> (this room)</a:t>
            </a:r>
          </a:p>
          <a:p>
            <a:endParaRPr lang="en-US" dirty="0" smtClean="0"/>
          </a:p>
          <a:p>
            <a:r>
              <a:rPr lang="en-US" dirty="0" smtClean="0"/>
              <a:t>Closed books</a:t>
            </a:r>
          </a:p>
          <a:p>
            <a:r>
              <a:rPr lang="en-US" dirty="0" smtClean="0"/>
              <a:t>Notes: </a:t>
            </a:r>
          </a:p>
          <a:p>
            <a:pPr lvl="1"/>
            <a:r>
              <a:rPr lang="en-US" dirty="0" smtClean="0"/>
              <a:t>16 pages = 8.5” x 11” x 2 sides x 8 sheets</a:t>
            </a:r>
          </a:p>
          <a:p>
            <a:pPr lvl="1"/>
            <a:r>
              <a:rPr lang="en-US" dirty="0" smtClean="0"/>
              <a:t>Handwritten</a:t>
            </a:r>
          </a:p>
          <a:p>
            <a:r>
              <a:rPr lang="en-US" dirty="0" smtClean="0"/>
              <a:t>Calculators allowed, but you won’t need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exam will be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Half cumulative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Half focused on material not covered in midterms 1 or 2</a:t>
            </a:r>
          </a:p>
          <a:p>
            <a:pPr lvl="2"/>
            <a:r>
              <a:rPr lang="en-US" dirty="0" smtClean="0"/>
              <a:t>Lectures 17-24 (excluding 22)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Unit 0: Random vector sequences (L4)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Mean: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Auto-covariance: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Wide sense stationary (WSS)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Mean, auto-covariance are time-invariant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Ergodic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1" name="Picture 2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626381" y="1371600"/>
            <a:ext cx="2923523" cy="386843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173303" y="2590800"/>
            <a:ext cx="7712513" cy="360145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35382" y="4724400"/>
            <a:ext cx="2149035" cy="336994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77533" y="5105400"/>
            <a:ext cx="7420888" cy="360499"/>
          </a:xfrm>
          <a:prstGeom prst="rect">
            <a:avLst/>
          </a:prstGeom>
          <a:noFill/>
          <a:ln/>
          <a:effectLst/>
        </p:spPr>
      </p:pic>
      <p:cxnSp>
        <p:nvCxnSpPr>
          <p:cNvPr id="15" name="Straight Connector 14"/>
          <p:cNvCxnSpPr/>
          <p:nvPr/>
        </p:nvCxnSpPr>
        <p:spPr bwMode="auto">
          <a:xfrm>
            <a:off x="2133600" y="30480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191000" y="30480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943600" y="30480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2133600" y="55626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191000" y="55626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556260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are studying from the latest version of all lectures!</a:t>
            </a:r>
          </a:p>
          <a:p>
            <a:pPr lvl="1"/>
            <a:r>
              <a:rPr lang="en-US" sz="2400" dirty="0" smtClean="0"/>
              <a:t>I will not make any further revisions after Monday, April 30 (unless there is a very important error)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 or 2 practice exams will be posted on </a:t>
            </a:r>
            <a:r>
              <a:rPr lang="en-US" dirty="0" err="1" smtClean="0"/>
              <a:t>bSpace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Office hours</a:t>
            </a:r>
          </a:p>
          <a:p>
            <a:pPr lvl="1"/>
            <a:r>
              <a:rPr lang="en-US" dirty="0" smtClean="0"/>
              <a:t>Regular OH next week (4/30-5/4)</a:t>
            </a:r>
          </a:p>
          <a:p>
            <a:pPr lvl="1"/>
            <a:r>
              <a:rPr lang="en-US" dirty="0" smtClean="0"/>
              <a:t>OH for the following week (5/7-5/11) TBA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Unit 0: Random vector sequences (L4)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Power spectral density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White random sequences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1" name="Picture 1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470955" y="2133600"/>
            <a:ext cx="5287689" cy="515154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773939" y="2895600"/>
            <a:ext cx="6083512" cy="938782"/>
          </a:xfrm>
          <a:prstGeom prst="rect">
            <a:avLst/>
          </a:prstGeom>
          <a:noFill/>
          <a:ln/>
          <a:effectLst/>
        </p:spPr>
      </p:pic>
      <p:sp>
        <p:nvSpPr>
          <p:cNvPr id="31" name="TextBox 30"/>
          <p:cNvSpPr txBox="1"/>
          <p:nvPr/>
        </p:nvSpPr>
        <p:spPr>
          <a:xfrm>
            <a:off x="3505200" y="4038600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covariance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rot="10800000">
            <a:off x="2971800" y="3733800"/>
            <a:ext cx="6096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Unit 0: Random vector sequences (L4)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U(k) </a:t>
            </a:r>
            <a:r>
              <a:rPr lang="en-US" dirty="0" smtClean="0"/>
              <a:t>is WSS and </a:t>
            </a:r>
            <a:r>
              <a:rPr lang="en-US" i="1" dirty="0" smtClean="0"/>
              <a:t>G(z) </a:t>
            </a:r>
            <a:r>
              <a:rPr lang="en-US" dirty="0" smtClean="0"/>
              <a:t>is asymptotically stable, then </a:t>
            </a:r>
            <a:r>
              <a:rPr lang="en-US" i="1" dirty="0" smtClean="0"/>
              <a:t>Y(k) </a:t>
            </a:r>
            <a:r>
              <a:rPr lang="en-US" dirty="0" smtClean="0"/>
              <a:t>is WSS</a:t>
            </a:r>
            <a:endParaRPr lang="en-US" i="1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985C7-469C-4ACA-8A1A-0118AFCF70B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7" name="Picture 2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286000" y="1143000"/>
            <a:ext cx="837820" cy="380620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857685" y="1143000"/>
            <a:ext cx="857251" cy="380620"/>
          </a:xfrm>
          <a:prstGeom prst="rect">
            <a:avLst/>
          </a:prstGeom>
          <a:noFill/>
          <a:ln/>
          <a:effectLst/>
        </p:spPr>
      </p:pic>
      <p:grpSp>
        <p:nvGrpSpPr>
          <p:cNvPr id="16" name="Group 15"/>
          <p:cNvGrpSpPr/>
          <p:nvPr/>
        </p:nvGrpSpPr>
        <p:grpSpPr bwMode="auto">
          <a:xfrm>
            <a:off x="2352486" y="1270000"/>
            <a:ext cx="4267200" cy="1066800"/>
            <a:chOff x="2352486" y="1270000"/>
            <a:chExt cx="4267200" cy="1066800"/>
          </a:xfrm>
        </p:grpSpPr>
        <p:pic>
          <p:nvPicPr>
            <p:cNvPr id="14" name="Picture 13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/>
            <a:stretch>
              <a:fillRect/>
            </a:stretch>
          </p:blipFill>
          <p:spPr bwMode="auto">
            <a:xfrm>
              <a:off x="4152147" y="1574800"/>
              <a:ext cx="727307" cy="39969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0" name="Rectangle 19"/>
            <p:cNvSpPr/>
            <p:nvPr/>
          </p:nvSpPr>
          <p:spPr bwMode="auto">
            <a:xfrm>
              <a:off x="3876486" y="1270000"/>
              <a:ext cx="1219200" cy="1066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2352486" y="1803400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5095686" y="1803400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28" name="Picture 2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81655" y="4267200"/>
            <a:ext cx="6430784" cy="512522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02436" y="5410200"/>
            <a:ext cx="5989216" cy="51353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2}&#10;\addtocounter{equation}{-1}&#10;&#10;$\Phi_{XX}(\omega) = \mathcal{F} \{ \Lambda_{XX}(j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6"/>
  <p:tag name="PICTUREFILESIZE" val="17328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input{me232_eq}&#10;\input{me233_eq}&#10;\input{cm_def}&#10;\beqns&#10;1 +  K \, (z I- A)^{-1} \, B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8"/>
  <p:tag name="PICTUREFILESIZE" val="743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0"/>
  <p:tag name="PICTUREFILESIZE" val="166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input{me232_eq}&#10;\input{me233_eq}&#10;\input{cm_def}&#10;\beqns&#10;G_{LQ}(z)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6"/>
  <p:tag name="BOXFONT" val="9"/>
  <p:tag name="BOXWRAP" val="False"/>
  <p:tag name="WORKAROUNDTRANSPARENCYBUG" val="False"/>
  <p:tag name="ALLOWFONTSUBSTITUTION" val="False"/>
  <p:tag name="BITMAPFORMAT" val="pngmono"/>
  <p:tag name="ORIGWIDTH" val="71"/>
  <p:tag name="PICTUREFILESIZE" val="523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input{me232_eq}&#10;\input{me233_eq}&#10;\input{cm_def}&#10;\beqns&#10;G_y(z) &amp;=&amp; C_Q \, (z I- A)^{-1} \, B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317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input{me232_eq}&#10;\input{me233_eq}&#10;\input{cm_def}&#10;\beqns&#10; C_Q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"/>
  <p:tag name="PICTUREFILESIZE" val="237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0"/>
  <p:tag name="PICTUREFILESIZE" val="166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input{me232_eq}&#10;\input{me233_eq}&#10;\input{cm_def}&#10;\beqns&#10;G_{LQ}(z)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6"/>
  <p:tag name="BOXFONT" val="9"/>
  <p:tag name="BOXWRAP" val="False"/>
  <p:tag name="WORKAROUNDTRANSPARENCYBUG" val="False"/>
  <p:tag name="ALLOWFONTSUBSTITUTION" val="False"/>
  <p:tag name="BITMAPFORMAT" val="pngmono"/>
  <p:tag name="ORIGWIDTH" val="71"/>
  <p:tag name="PICTUREFILESIZE" val="523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( 1 + G_{LQ}(z^{-1}) \,)  ( 1 + G_{LQ}(z) \,)&#10;= \frac{R}{R+B^TPB} \left [ 1  + \frac{1}{R} G_y(z^{-1})^T\, G_y(z)&#10;\right ]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68"/>
  <p:tag name="PICTUREFILESIZE" val="3630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%\linespread{1.3}&#10;\begin{document}&#10;&#10;\begin{align*}&#10;M &amp; \ = \ AM A^T + B_w W B_w^T \\&#10;&amp; \ \quad \ - AM C^T ( CM C^T + V)^{-1} CM A^T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3055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Lambda_{XX}(0) = \frac{1}{2\pi} \int_{-\pi}^\pi \Phi_{XX}(\omega) d\omega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85"/>
  <p:tag name="PICTUREFILESIZE" val="43693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(k)   + B \, u(k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6"/>
  <p:tag name="PICTUREFILESIZE" val="1408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{x}(k) \ = \ \hat{x}^o(k) + F \tilde{y}^o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6"/>
  <p:tag name="PICTUREFILESIZE" val="1244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  \ = \  M C^T \left [ C\, M C^T + V \right ]^{-1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5"/>
  <p:tag name="PICTUREFILESIZE" val="1003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 - AF C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374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x}^o(k+1) &amp; = [A - LC] \hat{x}^o(k)&#10;+ \begin{bmatrix} B &amp; L \end{bmatrix}&#10;\begin{bmatrix} u(k) \\ y(k) \end{bmatrix} \\&#10;\hat{x}(k) &amp; = [I - FC] \hat{x}^o(k)&#10;+ \begin{bmatrix} 0 &amp; F \end{bmatrix}&#10;\begin{bmatrix} u(k) \\ y(k)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6"/>
  <p:tag name="PICTUREFILESIZE" val="4778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%\linespread{1.3}&#10;\begin{document}&#10;&#10;\begin{align*}&#10;M &amp; \ = \ AMA^T + B_w W B_w^T \\&#10;&amp; \ \quad \ - AMC^T ( CMC^T + V)^{-1} CMA^T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3055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L \ = \ AMC^T \left [ CMC^T + V \right ]^{-1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5"/>
  <p:tag name="PICTUREFILESIZE" val="1310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 - LC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277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  \ = \ MC^T \left [ C\, MC^T + V \right ]^{-1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5"/>
  <p:tag name="PICTUREFILESIZE" val="1003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"/>
  <p:tag name="PICTUREFILESIZE" val="302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^o(k)   + L\,&#10;\yt^o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0"/>
  <p:tag name="PICTUREFILESIZE" val="1490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z) &amp;=&amp; [ I + C \Phi(z) L ]^{-1} \, Y(z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12"/>
  <p:tag name="PICTUREFILESIZE" val="1432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(u(k) = 0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2"/>
  <p:tag name="PICTUREFILESIZE" val="530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5em}}_{G_w(z)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26"/>
  <p:tag name="PICTUREFILESIZE" val="553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gamma = \frac{V}{V + C\, M  C^T 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3"/>
  <p:tag name="PICTUREFILESIZE" val="896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5em}}_{G_{KF}(z)}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26"/>
  <p:tag name="PICTUREFILESIZE" val="614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[ 1 + G_{KF}(z)][1 + G_{KF}(\zin)]&#10;= \gamma \, [ 1 + \frac{W}{V} &#10;G_w(z)  G_w(\zin)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4"/>
  <p:tag name="PICTUREFILESIZE" val="2819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 1 + G_{KF}(z))(1 + G_{KF}(\zin))&#10;= \gamma \, ( 1 + \frac{W}{V} &#10;G_w(z)  G_w(\zin)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71"/>
  <p:tag name="PICTUREFILESIZE" val="2981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+ B_w\, w(k)\\[.5em]&#10;y(k) &amp;=&amp; C\, x(k) + v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3203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w(k+l)w^T(k)\} = W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9"/>
  <p:tag name="PICTUREFILESIZE" val="151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z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"/>
  <p:tag name="PICTUREFILESIZE" val="298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v(k+l)v^T(k)\} = V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55"/>
  <p:tag name="PICTUREFILESIZE" val="1458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w(k+l)v^T(k)\}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6"/>
  <p:tag name="PICTUREFILESIZE" val="1153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\{w(k)\} 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676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\{v(k)\}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634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bel{eq:state-c}&#10;\lim_{N \to \infty} J^{'} =  J_s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638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 J_s = E \left\{ x^T(k) C_{_Q}^T C_{_Q} x(k) + u^T(k) R u(k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1"/>
  <p:tag name="PICTUREFILESIZE" val="2418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^{'} =   E  \left \{&#10; \frac{1}{N} \, x^T(N)  \, Q_{_f} \, x(N)&#10;+ \frac{1}{N} \sum_{k=0}^{N-1}&#10;\left [ &#10; x^T(k)  \, C_{_Q}^T C_{_Q} \, x(k)  +&#10; u^T(k)\, R \,u(k) \right ]&#10;\right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4"/>
  <p:tag name="PICTUREFILESIZE" val="4901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38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 K \ \hat{x}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876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\frac{1}{2\pi} \int_{-\pi}^\pi \left\{ &#10;X^*(e^{j\omega}) Q(e^{j\omega}) X(e^{j\omega}) \right.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3"/>
  <p:tag name="PICTUREFILESIZE" val="218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{_{YY}}(\omega) = G(e^{j\omega})  \, \Phi_{_{UU}}(\omega) \, G^*(e^{j\omega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903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(e^{j\omega}) = Q_f^*(e^{j\omega}) Q_f(e^{j\omega}) \succeq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850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(e^{j\omega}) = R_f^*(e^{j\omega}) R_f(e^{j\omega}) \succ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7"/>
  <p:tag name="PICTUREFILESIZE" val="1749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eft. + \, U^*(e^{j\omega}) R(e^{j\omega}) U(e^{j\omega})&#10;\right\} d \omega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6"/>
  <p:tag name="PICTUREFILESIZE" val="1668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z_1(k+1) \\ z_2(k+1) \end{bmatrix}&#10;= \begin{bmatrix} A_1 &amp; 0 \\ -B_2 K_1 &amp; A_2 - B_2 K_2 \end{bmatrix}&#10;\begin{bmatrix} z_1(k) \\ z_2(k) \end{bmatrix}&#10;+ \begin{bmatrix} B_1 \\ -B_2 K_x \end{bmatrix}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4"/>
  <p:tag name="PICTUREFILESIZE" val="4253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-u(k)&#10;= \begin{bmatrix} K_1 &amp; K_2 \end{bmatrix}&#10;\begin{bmatrix} z_1(k) \\ z_2(k) \end{bmatrix}&#10;+ K_x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2"/>
  <p:tag name="PICTUREFILESIZE" val="2413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B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slides}&#10;\usepackage[usenames]{color}&#10;&#10;\pagestyle{empty}&#10;\begin{document}&#10;\pagecolor[rgb]{1,1,1}%&#10;\color[rgb]{0,0,0}&#10;&#10;\setcounter{equation}{4}&#10;\addtocounter{equation}{-1}&#10;&#10;$\Phi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"/>
  <p:tag name="PICTUREFILESIZE" val="3203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4}&#10;\addtocounter{equation}{-1}&#10;&#10;$K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1"/>
  <p:tag name="PICTUREFILESIZE" val="811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X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\Lambda}_{_{YY}}(z) = G(z)  \, \hat{\Lambda}_{_{UU}}(z) \, G^T(z^{-1})$&#10;&#10;&#10;\end{document}&#10;"/>
  <p:tag name="FILENAME" val="txp_fig"/>
  <p:tag name="FORMAT" val="bmpmono"/>
  <p:tag name="RES" val="1200"/>
  <p:tag name="BLEND" val="0"/>
  <p:tag name="TRANSPARENT" val="0"/>
  <p:tag name="TBUG" val="0"/>
  <p:tag name="ALLOWFS" val="0"/>
  <p:tag name="ORIGWIDTH" val="303"/>
  <p:tag name="PICTUREFILESIZE" val="27371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C:\Users\Richard\Dropbox\ME 233\Lectures, pptx\temp1.eps"/>
  <p:tag name="FORMAT" val="pngmono"/>
  <p:tag name="RES" val="600"/>
  <p:tag name="BLEND" val="0"/>
  <p:tag name="TRANSPARENT" val="0"/>
  <p:tag name="TBUG" val="0"/>
  <p:tag name="ORIGWIDTH" val="351"/>
  <p:tag name="PICTUREFILESIZE" val="3309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C:\Users\Richard\Dropbox\ME 233\Lectures, source\temp.eps"/>
  <p:tag name="FORMAT" val="bmpmono"/>
  <p:tag name="RES" val="600"/>
  <p:tag name="BLEND" val="0"/>
  <p:tag name="TRANSPARENT" val="0"/>
  <p:tag name="TBUG" val="0"/>
  <p:tag name="ORIGWIDTH" val="317"/>
  <p:tag name="PICTUREFILESIZE" val="62521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C:\Users\Richard\Dropbox\ME 233\Lectures, pptx\temp3.eps"/>
  <p:tag name="FORMAT" val="pngmono"/>
  <p:tag name="RES" val="600"/>
  <p:tag name="BLEND" val="0"/>
  <p:tag name="TRANSPARENT" val="0"/>
  <p:tag name="TBUG" val="0"/>
  <p:tag name="ORIGWIDTH" val="351"/>
  <p:tag name="PICTUREFILESIZE" val="3331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y(k) - y_d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7047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 d(k)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3"/>
  <p:tag name="PICTUREFILESIZE" val="917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 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31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\y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966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r(k) = T(\qin,q)\, \y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1183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G(z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11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\Ad(\qin)\, A(\qin)\, R^{'}(\qin) + \qmd B^u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53"/>
  <p:tag name="PICTUREFILESIZE" val="2614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78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p(\qin),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41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\Ad(\qin) \,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257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 A^{'}_c(q^{-1}) }{ q^{-\textrm{d}} 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8"/>
  <p:tag name="PICTUREFILESIZE" val="6437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eft ( B^u(\qin)\right )^\#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757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^{'}_c(q^{-1})  q^{\textrm{d}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590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X(k) + BW(k) \\&#10;Y(k) &amp; = C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5"/>
  <p:tag name="PICTUREFILESIZE" val="2426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T(q^{-1},q) =  A_c^{'}(q^{-1}) q^{\textrm{d}}  \, \frac{ B^u(q) }{ [B^u(1)]^2 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887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\left \{&#10;G_{zp}(\qin,q)\yd(k) - y(k) \right \}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3"/>
  <p:tag name="PICTUREFILESIZE" val="2128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 \y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96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repetitive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584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12em}}&#10;_{\rm minor-loop ~pole\: placement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00"/>
  <p:tag name="PICTUREFILESIZE" val="1136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&amp;=&amp; \frac{\qmd \Bu(\qin)}{\Acp(\qin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6"/>
  <p:tag name="PICTUREFILESIZE" val="1737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&#10; 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0"/>
  <p:tag name="PICTUREFILESIZE" val="607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u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36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 - q^{-N}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9"/>
  <p:tag name="PICTUREFILESIZE" val="358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q^N - 1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6"/>
  <p:tag name="PICTUREFILESIZE" val="353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m_{_X}(k+1) &amp; = Am_{_X}(k) + Bm_{_W}(k) \\&#10;m_{_Y}(k) &amp; = Cm_{_X}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5"/>
  <p:tag name="PICTUREFILESIZE" val="2814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(N \geq \textrm{d} + m_u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3"/>
  <p:tag name="PICTUREFILESIZE" val="6628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C_R(q^{-1}) = \frac{k_r}{b} \, \left [ \frac{q^{-N }} {1 - q^{-N}} \right ]&#10; \;  \left [ q^{\textrm{d}} A_c^{'}(q^{-1}) \, B^u(q) \right ]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5"/>
  <p:tag name="PICTUREFILESIZE" val="2553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Q(q,\qin)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21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C_R(q^{-1}) = \frac{k_r}{b} q^{-(N - \textrm{d})}&#10;\frac{A_c^{'}(q^{-1}) B^u(q)}{1 - Q(q,q^{-1}) q^{-N}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3025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\, u(k) + C(\qin) \, \eps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40"/>
  <p:tag name="PICTUREFILESIZE" val="2275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amp;=&amp; \frac{ - S(\qin) }{B(\qin)R(\qin)} \, y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1"/>
  <p:tag name="PICTUREFILESIZE" val="2024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def\nckf{{L}}&#10;\def\Acal{{\cal A}}&#10;\def\Bcal{{\cal B}}&#10;\def\Ccal{{\cal C}}&#10;\def\A{{\cal A}}&#10;\def\B{{\cal B}}&#10;\def\C{{\cal C}}&#10;\def\R{{\cal R}}&#10;\def\S{{\cal S}}&#10;\def\a{{ a}}&#10;\def\b{{ b}}&#10;\def\c{{  c}}&#10;\def\nc{{ n_{c}}}&#10;\def\z{{z}}&#10;\beqns&#10;C(\qin) = A(\qin)\, R(\qin) + \qmd \,  S(\qin)\\\nonumber&#10;\eeqns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66"/>
  <p:tag name="BOXFONT" val="10"/>
  <p:tag name="BOXWRAP" val="False"/>
  <p:tag name="WORKAROUNDTRANSPARENCYBUG" val="False"/>
  <p:tag name="BITMAPFORMAT" val="pngmono"/>
  <p:tag name="DEBUGINTERACTIVE" val="True"/>
  <p:tag name="ORIGWIDTH" val="375"/>
  <p:tag name="PICTUREFILESIZE" val="17288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 \, y(k ) = q^{-\textrm{d}} \, B(q^{-1}) \, u(k) + C(q^{-1}) \, \epsilon(k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1"/>
  <p:tag name="PICTUREFILESIZE" val="1944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amp;=&amp; \frac{ - S(\qin) }{B^s(\qin)R(\qin)} \, y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0"/>
  <p:tag name="PICTUREFILESIZE" val="2072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C(q^{-1}) \bar{B}^{u}(q^{-1}) = A(q^{-1}) \, R(q^{-1}) + q^{-\textrm{d}} B^{u}(q^{-1})\,S(q^{-1})$&#10;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0"/>
  <p:tag name="PICTUREFILESIZE" val="2577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X(k) + BW(k) \\&#10;Y(k) &amp; = C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5"/>
  <p:tag name="PICTUREFILESIZE" val="2426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C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"/>
  <p:tag name="PICTUREFILESIZE" val="272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\bar{B}^u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"/>
  <p:tag name="PICTUREFILESIZE" val="426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C (zI-A)^{-1} B + D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62"/>
  <p:tag name="PICTUREFILESIZE" val="1115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G(e^{j \omega}) + &#10;G^T(e^{-j \omega}) \succ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1897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G(z) = \frac{z}{z + 0.5 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48"/>
  <p:tag name="PICTUREFILESIZE" val="844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 0 \le \omega \le \pi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3817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\thh(k))=\frac{1}{2}\,\sum_{j=1}^{k} \left [ y(j) - \phi^T(\jm)\, \thh(k) \right ] ^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7"/>
  <p:tag name="PICTUREFILESIZE" val="2728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 \sum_{i=1}^k&#10;\phi(i-1) \phi^T(i-1)\right ]\thh(k) = &#10;\sum_{i=1}^k \phi(i-1) y(i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46"/>
  <p:tag name="PICTUREFILESIZE" val="2955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XX}(k+1,0) = A \Lambda_{XX}(k,0) A^T  + B_w \Lambda_{WW}(k,0) B_w^T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8"/>
  <p:tag name="PICTUREFILESIZE" val="2842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^o(k+1) &amp;=&amp; y(k+1) - \phi^T(k) \thh(k)\\[.7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346"/>
  <p:tag name="PICTUREFILESIZE" val="16097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0) = F^T(0)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0"/>
  <p:tag name="PICTUREFILESIZE" val="827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0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10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\frac{1}{\lambda_1(k)} \left[ F(k) &#10;- \lambda_2(k) \frac{ F(k) \phi(k) \phi^T(k) F(k) }&#10;{ \lambda_1(k) + \lambda_2(k) \phi^T(k) F(k) \phi(k) }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4752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2321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$$&#10;e(k+1) = \frac{ \lambda_1(k) }{ \lambda_1(k) + \phi^T(k) F(k) \phi(k) }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2800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{R}(\qin,k)\, u(k) = \hat{T}(\qin,q,k)\, \yd(k) - \hat{S} (\qin,k) y(k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6"/>
  <p:tag name="PICTUREFILESIZE" val="2503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_c^{'}(\qin) &amp;=&amp; \Ad(\qin)\, \hat{A}(\qin,k) \,\hat{R}^{'}(\qin,k) +  q^{-d}\, \hat{B}^u(\qin,k) \hat{S} (\qin,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6"/>
  <p:tag name="PICTUREFILESIZE" val="3140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_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966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\[&#10;\frac{1}{\hat{R}(q^{-1},k)}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3675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X}}(k,l)  &#10;&amp;=&amp; A^l\, \Lambda_{_{XX}}(k,0) 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7"/>
  <p:tag name="PICTUREFILESIZE" val="1405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\hat{S}(q^{-1},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"/>
  <p:tag name="PICTUREFILESIZE" val="1829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\hat{T}(q^{-1},q,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0"/>
  <p:tag name="PICTUREFILESIZE" val="23498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\[&#10;\frac{1}{\hat{R}(q^{-1},k)}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36758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\[&#10;\hat{S}(q^{-1},k)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"/>
  <p:tag name="PICTUREFILESIZE" val="1829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(\qin,k)\, u(k) =B_m(\qin)\, \ud(k) - \hat{S} (\qin,k) y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4"/>
  <p:tag name="PICTUREFILESIZE" val="2486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eta(k) = A^{'}_c(\qin)  \,y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5"/>
  <p:tag name="PICTUREFILESIZE" val="1157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^o(k) &amp;=&amp; \eta(k) - \phi^T(k-d) \thh_c(k-1)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7"/>
  <p:tag name="PICTUREFILESIZE" val="1701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) &amp;=&amp; \frac{e^o(k)}{1 + \phi ^T(k-d) F \phi (k-d)} \nonumber \\[1em]&#10;\thh_c(k) &amp;=&amp; \thh_c(k-1) + F \phi (k-d) \; e(k)   \nonumber\\[.5em]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6"/>
  <p:tag name="PICTUREFILESIZE" val="4026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(\qin,k)\, u(k) =B_m(\qin)\, \ud(k) - \hat{S} (\qin,k) y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4"/>
  <p:tag name="PICTUREFILESIZE" val="2486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 \ge 0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"/>
  <p:tag name="PICTUREFILESIZE" val="210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X(k) + BW(k) \\&#10;Y(k) &amp; = C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5"/>
  <p:tag name="PICTUREFILESIZE" val="2426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m_{_X} &amp; = (I - A)^{-1} B m_{_W} \\&#10;m_{_Y} &amp; = C m_{_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1"/>
  <p:tag name="PICTUREFILESIZE" val="1556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k+1) &amp; = AX(k) + BW(k) \\&#10;Y(k) &amp; = C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5"/>
  <p:tag name="PICTUREFILESIZE" val="2426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XX}(0) = A \Lambda_{XX}(0) A^T  + B_w \Lambda_{WW}(0) B_w^T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4"/>
  <p:tag name="PICTUREFILESIZE" val="2276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$ \Lambda_{XX}(l) = A^l \Lambda_{XX}(0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42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l \geq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"/>
  <p:tag name="PICTUREFILESIZE" val="221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\cdot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5"/>
  <p:tag name="PICTUREFILESIZE" val="21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m_{_{X|y}} = m_{_X} + \Lambda_{XY} \Lambda_{YY}^{-1} (y - m_{_Y}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5"/>
  <p:tag name="PICTUREFILESIZE" val="7089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{ \|X - \hat X|_Y\|^2 \} \le  E \{ \|X - f(Y)\|^2  \} 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3"/>
  <p:tag name="PICTUREFILESIZE" val="163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X|_Y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"/>
  <p:tag name="PICTUREFILESIZE" val="252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93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52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Z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0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Z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30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Z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25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(\tilde{Z}_{|Y})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837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49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Lambda_{X|y X|y} = \Lambda_{XX} - \Lambda_{XY} \Lambda_{YY}^{-1} \Lambda_{YX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3"/>
  <p:tag name="PICTUREFILESIZE" val="6996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Z} =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38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 +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84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(\tilde{Z}_{|Y})}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837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93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52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Z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0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49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Z} =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38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 +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X_{_{|Y}} \sim \mathcal{N}(m_{_{X|y}}, \ \Lambda_{X|y X|y} 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2"/>
  <p:tag name="PICTUREFILESIZE" val="4726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Z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82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left( \tilde{X}_{|Y} \right)_{|Z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58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hat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52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28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93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tilde{X}_{|Y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"/>
  <p:tag name="PICTUREFILESIZE" val="249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me232_eq}&#10;\input{me233_eq}&#10;\input{cm_def}&#10;\begin{document}&#10;\beqns&#10;\xh^o(k+1) &amp;=&amp; A \xh(k) + B u(k) \\[1.5em]&#10;\xh(k+1) &amp;=&amp; \xh^o(k+1) + F(k+1) \left [ y(k+1) - \xh^o(k+1) \right ]\\[1.5em]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6"/>
  <p:tag name="BOXFONT" val="10"/>
  <p:tag name="BOXWRAP" val="False"/>
  <p:tag name="WORKAROUNDTRANSPARENCYBUG" val="False"/>
  <p:tag name="ALLOWFONTSUBSTITUTION" val="False"/>
  <p:tag name="BITMAPFORMAT" val="pngmono"/>
  <p:tag name="ORIGWIDTH" val="570"/>
  <p:tag name="PICTUREFILESIZE" val="4139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F(k+1) &amp;= M(k+1) C ^T[ C^T M(k+1) C + V(k+1)]^{-1}\\[1em]&#10;M(k+1) &amp;= A Z(k) A^T + B_w W(k) B_w^T\\[1em]&#10;Z(k+1) &amp;= M(k+1) - M(k+1) C^T [ C^T M(k+1) C + V(k+1)]^{-1} C M(k+1)&#10;\end{align*}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7717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(0) = X(0)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3"/>
  <p:tag name="PICTUREFILESIZE" val="713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^o(0) = E\{x(0)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4"/>
  <p:tag name="PICTUREFILESIZE" val="90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m_{_X}(k) = E \{ X(k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3"/>
  <p:tag name="PICTUREFILESIZE" val="3227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^o(0) = E\{x(0)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4"/>
  <p:tag name="PICTUREFILESIZE" val="909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^o(k)   + B \, u(k) + L(k)\,&#10;\yt^o(k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3"/>
  <p:tag name="PICTUREFILESIZE" val="2071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A M(k)A^T + B_w W(k) B^T_w  \\[.5em]&#10;&amp;&amp;\hspace{-1em} - \:A M(k) C^T  &#10;\left [ C M(k) C^T + V(k) \right ]^{-1}&#10;C M(k)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1"/>
  <p:tag name="PICTUREFILESIZE" val="4659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0"/>
  <p:tag name="PICTUREFILESIZE" val="620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L(k)  &amp;=&amp; A\, M(k) C^T \left [ C\, M(k) C^T + V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9"/>
  <p:tag name="PICTUREFILESIZE" val="2266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hat{x}^o(k+1) &amp; = [A - L(k) C] \hat{x}^o(k)&#10;+ \begin{bmatrix} B &amp; L(k) \end{bmatrix}&#10;\begin{bmatrix} u(k) \\ y(k) \end{bmatrix} \\&#10;\hat{x}(k) &amp; = [I - F(k) C] \hat{x}^o(k)&#10;+ \begin{bmatrix} 0 &amp; F(k) \end{bmatrix}&#10;\begin{bmatrix} u(k) \\ y(k)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8"/>
  <p:tag name="PICTUREFILESIZE" val="5488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M(k+1)  &amp;= A M(k)A^T + B_w W(k) B^T_w  \\[.5em]&#10;&amp; \quad -  A M(k) C^T \left [ C M(k) C^T + V(k) \right ]^{-1} C M(k)A^T 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4"/>
  <p:tag name="PICTUREFILESIZE" val="4784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 &amp;=&amp;  M(k) C^T \left [ C\, M(k) C^T + V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2"/>
  <p:tag name="PICTUREFILESIZE" val="208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L(k)  \ = \ A M(k) C^T \left [ C\, M(k) C^T + V(k) \right ]^{-1}  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2"/>
  <p:tag name="PICTUREFILESIZE" val="2249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Lambda_{XX}(k,j) = E \{ (X(k+j) - m_{_X}(k+j)) (X(k) - m_{_X}(k))^T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7"/>
  <p:tag name="PICTUREFILESIZE" val="10726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0) &amp;=&amp;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0"/>
  <p:tag name="PICTUREFILESIZE" val="620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xh^o(0) = E\{x(0)\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4"/>
  <p:tag name="PICTUREFILESIZE" val="909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CM(k)C^T + V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942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egin{bmatrix} V(k) &amp; 0 \\ 0 &amp; W(k) \end{bmatrix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1059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z) = (zI - A)^{-1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3"/>
  <p:tag name="PICTUREFILESIZE" val="74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1321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J[x_o] = x^T(N) Q_f X(N) + \sum_{k=0}^{N-1} \left\{ &#10;\begin{bmatrix}&#10;    x(k) \\&#10;    u(k)&#10;\end{bmatrix}^T&#10;\begin{bmatrix}&#10;    Q &amp; S \\&#10;    S^T &amp; R&#10;\end{bmatrix}&#10;\begin{bmatrix}&#10;    x(k) \\&#10;    u(k)&#10;\end{bmatrix} \right\} 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2"/>
  <p:tag name="PICTUREFILESIZE" val="47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-1)  &amp; = A^T P(k) A + Q \\&#10;&amp; \quad - [A^T P(k) B + S] [B^T P(k) B + R]^{-1} [B^T P(k) A + S^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2"/>
  <p:tag name="PICTUREFILESIZE" val="395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K(k) = [ B^T P(k) B + R ]^{-1} [B^T P(k) A + S^T]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174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m_{_X} = E \{ X(k)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0"/>
  <p:tag name="PICTUREFILESIZE" val="2714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u^o(k) = -K(k+1) x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2"/>
  <p:tag name="PICTUREFILESIZE" val="1143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P(N) = Q_f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610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\{x(0)\} = x_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3"/>
  <p:tag name="PICTUREFILESIZE" val="707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x(k+1) = Ax(k) + Bu(k) + B_w w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1704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J[x_o] = E \left\{ x^T(N) Q_f x(N) + \sum_{k=0}^{N-1} &#10;\left[ x^T(k) Q x(k) + u^T(k) Ru(k) \right]&#10;\right\} 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4"/>
  <p:tag name="PICTUREFILESIZE" val="4101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38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 K(k+1) \ \hat{x}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174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y(k) = Cx(k) + v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1"/>
  <p:tag name="PICTUREFILESIZE" val="1106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\{\tilde{x}(0) \tilde{x}^T(0)\} = X_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5"/>
  <p:tag name="PICTUREFILESIZE" val="1131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Lambda_{XX}(j) = E \{ (X(k+j) - m_{_X}(k+j)) (X(k) - m_{_X}(k))^T \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7"/>
  <p:tag name="PICTUREFILESIZE" val="10326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1321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y(k)  &amp;=&amp;  C\, x(k)   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4"/>
  <p:tag name="PICTUREFILESIZE" val="798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J[x_o] = \sum_{k=0}^\infty \left\{ y^T(k) y(k) + u^T(k) R u(k) \right\} 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0"/>
  <p:tag name="PICTUREFILESIZE" val="2644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 =   Q + A^T P  A - A^T P  B  &#10;    \left [ R + B^T P  B \right ]^{-1}   B^T PA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8"/>
  <p:tag name="PICTUREFILESIZE" val="1898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K =    &#10;    \left [ R + B^T P  B \right ]^{-1}   B^T P   A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1145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u(k)  &amp;=&amp;  -K\, x(k)     \\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693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A,B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340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C,A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47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-BK&#10;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328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input{me232_eq}&#10;\input{me233_eq}&#10;\input{cm_def}&#10;\beqns&#10;J &amp;=&amp; \sum_{k=0}^\infty \left \{ y^2(k) + r\, u^2(k) \right \} \\[.5em]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6"/>
  <p:tag name="BOXFONT" val="9"/>
  <p:tag name="BOXWRAP" val="False"/>
  <p:tag name="WORKAROUNDTRANSPARENCYBUG" val="False"/>
  <p:tag name="ALLOWFONTSUBSTITUTION" val="False"/>
  <p:tag name="BITMAPFORMAT" val="pngmono"/>
  <p:tag name="ORIGWIDTH" val="274"/>
  <p:tag name="PICTUREFILESIZE" val="18528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800"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49854</TotalTime>
  <Words>1854</Words>
  <Application>Microsoft Office PowerPoint</Application>
  <PresentationFormat>On-screen Show (4:3)</PresentationFormat>
  <Paragraphs>551</Paragraphs>
  <Slides>70</Slides>
  <Notes>15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Default Design</vt:lpstr>
      <vt:lpstr>ME 233 Advanced Control II     Course Review</vt:lpstr>
      <vt:lpstr>Course Outline</vt:lpstr>
      <vt:lpstr>Course Outline</vt:lpstr>
      <vt:lpstr>Unit 0: Intro to probability (L1-L3)</vt:lpstr>
      <vt:lpstr>Unit 0: Intro to probability (L1-L3)</vt:lpstr>
      <vt:lpstr>Unit 0: Intro to probability (L1-L3)</vt:lpstr>
      <vt:lpstr>Unit 0: Random vector sequences (L4)</vt:lpstr>
      <vt:lpstr>Unit 0: Random vector sequences (L4)</vt:lpstr>
      <vt:lpstr>Unit 0: Random vector sequences (L4)</vt:lpstr>
      <vt:lpstr>Unit 0: Random vector sequences (L4)</vt:lpstr>
      <vt:lpstr>Unit 0: Random vector sequences (L4)</vt:lpstr>
      <vt:lpstr>Unit 0: Random vector sequences (L4)</vt:lpstr>
      <vt:lpstr>Unit 0: Random vector sequences (L4)</vt:lpstr>
      <vt:lpstr>Unit 0: Least squares (L5)</vt:lpstr>
      <vt:lpstr>Unit 0: Least squares (L5)</vt:lpstr>
      <vt:lpstr>Course Outline</vt:lpstr>
      <vt:lpstr>What we covered in Unit 1</vt:lpstr>
      <vt:lpstr>Unit 1: Kalman filter (L6)</vt:lpstr>
      <vt:lpstr>Unit 1: Kalman filter (L6)</vt:lpstr>
      <vt:lpstr>Unit 1: Kalman filter (L6)</vt:lpstr>
      <vt:lpstr>Unit 1: Kalman filter (L6)</vt:lpstr>
      <vt:lpstr>Unit 1: Kalman filter (L6)</vt:lpstr>
      <vt:lpstr>Unit 1: Kalman filter (L6)</vt:lpstr>
      <vt:lpstr>Unit 1: Optimal LQR, LQG (L7-L8)</vt:lpstr>
      <vt:lpstr>Unit 1: Optimal LQR (L7)</vt:lpstr>
      <vt:lpstr>Unit 1: Optimal LQG (L8)</vt:lpstr>
      <vt:lpstr>Unit 1: Infinite-horizon LQR (L10-L11)</vt:lpstr>
      <vt:lpstr>Unit 1: Infinite-horizon LQR (L10-L11)</vt:lpstr>
      <vt:lpstr>Unit 1: Infinite-horizon LQR (L10-L11)</vt:lpstr>
      <vt:lpstr>Unit 1: Stationary Kalman filter (L12)</vt:lpstr>
      <vt:lpstr>Unit 1: Stationary Kalman filter (L12)</vt:lpstr>
      <vt:lpstr>Unit 1: Stationary Kalman filter (L12)</vt:lpstr>
      <vt:lpstr>Unit 1: Stationary Kalman filter (L12)</vt:lpstr>
      <vt:lpstr>Unit 1: Stationary Kalman filter (L12)</vt:lpstr>
      <vt:lpstr>Unit 1: Stationary Kalman filter (L12)</vt:lpstr>
      <vt:lpstr>Unit 1: Stationary LQG (L13)</vt:lpstr>
      <vt:lpstr>Unit 1: Stationary LQG (L13)</vt:lpstr>
      <vt:lpstr>Unit 1: Stationary LQG (L13)</vt:lpstr>
      <vt:lpstr>Unit 1: Frequency-shaped LQR (L14)</vt:lpstr>
      <vt:lpstr>Unit 1: Frequency-shaped LQR (L14)</vt:lpstr>
      <vt:lpstr>What we skipped in Unit 1</vt:lpstr>
      <vt:lpstr>Course Outline</vt:lpstr>
      <vt:lpstr>What we covered in Unit 2</vt:lpstr>
      <vt:lpstr>Unit 2: Disturbance observer (L15)</vt:lpstr>
      <vt:lpstr>Unit 2: Disturbance observer (L15)</vt:lpstr>
      <vt:lpstr>Unit 2: Disturbance observer (L15)</vt:lpstr>
      <vt:lpstr>Unit 2: Pole placement, disturbance rejection, and tracking control (L16)</vt:lpstr>
      <vt:lpstr>Unit 2: Pole placement, disturbance rejection, and tracking control (L16)</vt:lpstr>
      <vt:lpstr>Unit 2: Pole placement, disturbance rejection, and tracking control (L16)</vt:lpstr>
      <vt:lpstr>Unit 2: Pole placement, disturbance rejection, and tracking control (L16)</vt:lpstr>
      <vt:lpstr>Unit 2: Pole placement, disturbance rejection, and tracking control (L16)</vt:lpstr>
      <vt:lpstr>Unit 2: Repetitive control (L17)</vt:lpstr>
      <vt:lpstr>Unit 2: Repetitive control (L17)</vt:lpstr>
      <vt:lpstr>Unit 2: Repetitive control (L17)</vt:lpstr>
      <vt:lpstr>Unit 2: Repetitive control (L17)</vt:lpstr>
      <vt:lpstr>Unit 2: Minimum variance regulator (L18)</vt:lpstr>
      <vt:lpstr>Unit 2: Minimum variance regulator (L18)</vt:lpstr>
      <vt:lpstr>Course Outline</vt:lpstr>
      <vt:lpstr>Unit 3: Hyperstability (L19)</vt:lpstr>
      <vt:lpstr>Unit 3: Hyperstability (L19)</vt:lpstr>
      <vt:lpstr>Unit 3: Least squares  parameter estimation (L20)</vt:lpstr>
      <vt:lpstr>Unit 3: Least squares  parameter estimation (L20)</vt:lpstr>
      <vt:lpstr>Unit 3: Series-parallel least squares convergence (L21-L22)</vt:lpstr>
      <vt:lpstr>Unit 3: Indirect Adaptive Control (L23)</vt:lpstr>
      <vt:lpstr>Unit 3: Direct Adaptive Control (L24)</vt:lpstr>
      <vt:lpstr>Unit 3: Direct Adaptive Control (L24)</vt:lpstr>
      <vt:lpstr>The end!</vt:lpstr>
      <vt:lpstr>Final Exam Details</vt:lpstr>
      <vt:lpstr>Final Exam Coverage</vt:lpstr>
      <vt:lpstr>Other Details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635</cp:revision>
  <dcterms:created xsi:type="dcterms:W3CDTF">2003-05-19T17:57:23Z</dcterms:created>
  <dcterms:modified xsi:type="dcterms:W3CDTF">2012-04-28T20:01:53Z</dcterms:modified>
</cp:coreProperties>
</file>