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>
      <p:cViewPr varScale="1">
        <p:scale>
          <a:sx n="45" d="100"/>
          <a:sy n="45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"/>
          <p:cNvSpPr/>
          <p:nvPr/>
        </p:nvSpPr>
        <p:spPr>
          <a:xfrm>
            <a:off x="3060161" y="4719819"/>
            <a:ext cx="71634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2" name="Line"/>
          <p:cNvSpPr/>
          <p:nvPr/>
        </p:nvSpPr>
        <p:spPr>
          <a:xfrm>
            <a:off x="5950719" y="4719819"/>
            <a:ext cx="761275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3" name="Line"/>
          <p:cNvSpPr/>
          <p:nvPr/>
        </p:nvSpPr>
        <p:spPr>
          <a:xfrm>
            <a:off x="20650128" y="4719819"/>
            <a:ext cx="1097255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Sensors…"/>
              <p:cNvSpPr/>
              <p:nvPr/>
            </p:nvSpPr>
            <p:spPr>
              <a:xfrm>
                <a:off x="3793271" y="3818229"/>
                <a:ext cx="2222542" cy="1803181"/>
              </a:xfrm>
              <a:prstGeom prst="roundRect">
                <a:avLst>
                  <a:gd name="adj" fmla="val 13703"/>
                </a:avLst>
              </a:prstGeom>
              <a:solidFill>
                <a:srgbClr val="C3C3C3"/>
              </a:solidFill>
              <a:ln w="381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Sensors</a:t>
                </a:r>
              </a:p>
              <a:p>
                <a: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 defTabSz="825500">
                  <a:spcBef>
                    <a:spcPts val="1500"/>
                  </a:spcBef>
                  <a:defRPr sz="20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Observation</a:t>
                </a:r>
              </a:p>
            </p:txBody>
          </p:sp>
        </mc:Choice>
        <mc:Fallback>
          <p:sp>
            <p:nvSpPr>
              <p:cNvPr id="154" name="Sensors…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271" y="3818229"/>
                <a:ext cx="2222542" cy="1803181"/>
              </a:xfrm>
              <a:prstGeom prst="roundRect">
                <a:avLst>
                  <a:gd name="adj" fmla="val 13703"/>
                </a:avLst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ounded Rectangle"/>
          <p:cNvSpPr/>
          <p:nvPr/>
        </p:nvSpPr>
        <p:spPr>
          <a:xfrm>
            <a:off x="10710517" y="2752744"/>
            <a:ext cx="7783531" cy="3741731"/>
          </a:xfrm>
          <a:prstGeom prst="roundRect">
            <a:avLst>
              <a:gd name="adj" fmla="val 12533"/>
            </a:avLst>
          </a:prstGeom>
          <a:solidFill>
            <a:srgbClr val="E4CB6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System Confidence Estimator"/>
              <p:cNvSpPr/>
              <p:nvPr/>
            </p:nvSpPr>
            <p:spPr>
              <a:xfrm>
                <a:off x="10980171" y="3043913"/>
                <a:ext cx="3379628" cy="3159394"/>
              </a:xfrm>
              <a:prstGeom prst="roundRect">
                <a:avLst>
                  <a:gd name="adj" fmla="val 13850"/>
                </a:avLst>
              </a:prstGeom>
              <a:solidFill>
                <a:srgbClr val="FFEF98"/>
              </a:solidFill>
              <a:ln w="381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/>
              <a:lstStyle/>
              <a:p>
                <a:pPr defTabSz="825500">
                  <a:defRPr sz="2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lang="en-US" sz="2600" dirty="0"/>
              </a:p>
              <a:p>
                <a:pPr defTabSz="825500">
                  <a:defRPr sz="2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lang="en-US" sz="2600" dirty="0"/>
                  <a:t>System Confidence Estimator</a:t>
                </a:r>
              </a:p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lang="en-US" dirty="0"/>
              </a:p>
              <a:p>
                <a: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" sz="3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a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a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a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a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a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a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a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500" b="1">
                          <a:sym typeface="Helvetica Neue Medium"/>
                        </a:rPr>
                        <m:t>•</m:t>
                      </m:r>
                      <m:r>
                        <a:rPr lang="fa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" dirty="0"/>
              </a:p>
              <a:p>
                <a:pPr defTabSz="825500">
                  <a:defRPr sz="20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dirty="0"/>
              </a:p>
            </p:txBody>
          </p:sp>
        </mc:Choice>
        <mc:Fallback>
          <p:sp>
            <p:nvSpPr>
              <p:cNvPr id="156" name="System Confidence Estimator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71" y="3043913"/>
                <a:ext cx="3379628" cy="3159394"/>
              </a:xfrm>
              <a:prstGeom prst="roundRect">
                <a:avLst>
                  <a:gd name="adj" fmla="val 13850"/>
                </a:avLst>
              </a:prstGeom>
              <a:blipFill>
                <a:blip r:embed="rId3"/>
                <a:stretch>
                  <a:fillRect r="-2222"/>
                </a:stretch>
              </a:blipFill>
              <a:ln w="381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Meta-Policy Selector"/>
              <p:cNvSpPr/>
              <p:nvPr/>
            </p:nvSpPr>
            <p:spPr>
              <a:xfrm>
                <a:off x="14872327" y="3034796"/>
                <a:ext cx="3379628" cy="3177627"/>
              </a:xfrm>
              <a:prstGeom prst="roundRect">
                <a:avLst>
                  <a:gd name="adj" fmla="val 13771"/>
                </a:avLst>
              </a:prstGeom>
              <a:solidFill>
                <a:srgbClr val="FFEF98"/>
              </a:solidFill>
              <a:ln w="381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/>
              <a:lstStyle/>
              <a:p>
                <a:pPr defTabSz="825500">
                  <a:defRPr sz="2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lang="en-US" sz="2600" dirty="0"/>
              </a:p>
              <a:p>
                <a:pPr defTabSz="825500">
                  <a:defRPr sz="2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600" dirty="0"/>
                  <a:t>Meta-Policy Selector</a:t>
                </a:r>
              </a:p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dirty="0"/>
              </a:p>
              <a:p>
                <a: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a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500" b="1">
                          <a:sym typeface="Helvetica Neue Medium"/>
                        </a:rPr>
                        <m:t>•</m:t>
                      </m:r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  <a:p>
                <a: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dirty="0"/>
              </a:p>
            </p:txBody>
          </p:sp>
        </mc:Choice>
        <mc:Fallback>
          <p:sp>
            <p:nvSpPr>
              <p:cNvPr id="157" name="Meta-Policy Selector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327" y="3034796"/>
                <a:ext cx="3379628" cy="3177627"/>
              </a:xfrm>
              <a:prstGeom prst="roundRect">
                <a:avLst>
                  <a:gd name="adj" fmla="val 13771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obot Action"/>
              <p:cNvSpPr/>
              <p:nvPr/>
            </p:nvSpPr>
            <p:spPr>
              <a:xfrm>
                <a:off x="18814527" y="3836463"/>
                <a:ext cx="2888233" cy="1766714"/>
              </a:xfrm>
              <a:prstGeom prst="roundRect">
                <a:avLst>
                  <a:gd name="adj" fmla="val 15000"/>
                </a:avLst>
              </a:prstGeom>
              <a:solidFill>
                <a:srgbClr val="C3C3C3"/>
              </a:solidFill>
              <a:ln w="381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dirty="0"/>
                  <a:t>Robot Action</a:t>
                </a:r>
              </a:p>
              <a:p>
                <a: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a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58" name="Robot Action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4527" y="3836463"/>
                <a:ext cx="2888233" cy="1766714"/>
              </a:xfrm>
              <a:prstGeom prst="roundRect">
                <a:avLst>
                  <a:gd name="adj" fmla="val 15000"/>
                </a:avLst>
              </a:prstGeom>
              <a:blipFill>
                <a:blip r:embed="rId5"/>
                <a:stretch>
                  <a:fillRect l="-431" r="-431"/>
                </a:stretch>
              </a:blipFill>
              <a:ln w="381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Line"/>
          <p:cNvSpPr/>
          <p:nvPr/>
        </p:nvSpPr>
        <p:spPr>
          <a:xfrm>
            <a:off x="9537774" y="6887350"/>
            <a:ext cx="10129018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0" name="Line"/>
          <p:cNvSpPr/>
          <p:nvPr/>
        </p:nvSpPr>
        <p:spPr>
          <a:xfrm flipV="1">
            <a:off x="19649413" y="6848268"/>
            <a:ext cx="1" cy="37510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1" name="Line"/>
          <p:cNvSpPr/>
          <p:nvPr/>
        </p:nvSpPr>
        <p:spPr>
          <a:xfrm flipV="1">
            <a:off x="9566258" y="6848268"/>
            <a:ext cx="1" cy="37510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Line"/>
          <p:cNvSpPr/>
          <p:nvPr/>
        </p:nvSpPr>
        <p:spPr>
          <a:xfrm>
            <a:off x="10027852" y="4719819"/>
            <a:ext cx="97534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3" name="Line"/>
          <p:cNvSpPr/>
          <p:nvPr/>
        </p:nvSpPr>
        <p:spPr>
          <a:xfrm flipV="1">
            <a:off x="3073931" y="4698135"/>
            <a:ext cx="1" cy="1836999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4" name="Line"/>
          <p:cNvSpPr/>
          <p:nvPr/>
        </p:nvSpPr>
        <p:spPr>
          <a:xfrm flipV="1">
            <a:off x="3073931" y="7741224"/>
            <a:ext cx="1" cy="223210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5" name="Line"/>
          <p:cNvSpPr/>
          <p:nvPr/>
        </p:nvSpPr>
        <p:spPr>
          <a:xfrm flipH="1" flipV="1">
            <a:off x="3051452" y="9992520"/>
            <a:ext cx="1896237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6" name="Line"/>
          <p:cNvSpPr/>
          <p:nvPr/>
        </p:nvSpPr>
        <p:spPr>
          <a:xfrm flipV="1">
            <a:off x="21991163" y="4700938"/>
            <a:ext cx="1" cy="531628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7" name="Rounded Rectangle"/>
          <p:cNvSpPr/>
          <p:nvPr/>
        </p:nvSpPr>
        <p:spPr>
          <a:xfrm>
            <a:off x="5726104" y="7324911"/>
            <a:ext cx="16005727" cy="2232101"/>
          </a:xfrm>
          <a:prstGeom prst="roundRect">
            <a:avLst>
              <a:gd name="adj" fmla="val 13209"/>
            </a:avLst>
          </a:prstGeom>
          <a:solidFill>
            <a:srgbClr val="C3C3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Interactive Perception Policy 1"/>
              <p:cNvSpPr/>
              <p:nvPr/>
            </p:nvSpPr>
            <p:spPr>
              <a:xfrm>
                <a:off x="6138882" y="7468897"/>
                <a:ext cx="3417728" cy="1931192"/>
              </a:xfrm>
              <a:prstGeom prst="roundRect">
                <a:avLst>
                  <a:gd name="adj" fmla="val 13893"/>
                </a:avLst>
              </a:prstGeom>
              <a:solidFill>
                <a:srgbClr val="2FBD73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/>
              <a:p>
                <a:pPr defTabSz="825500">
                  <a:defRPr sz="2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600" dirty="0"/>
                  <a:t>Interactive Perception Policy 1</a:t>
                </a:r>
              </a:p>
              <a:p>
                <a: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68" name="Interactive Perception Policy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882" y="7468897"/>
                <a:ext cx="3417728" cy="1931192"/>
              </a:xfrm>
              <a:prstGeom prst="roundRect">
                <a:avLst>
                  <a:gd name="adj" fmla="val 13893"/>
                </a:avLst>
              </a:prstGeom>
              <a:blipFill>
                <a:blip r:embed="rId6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Interactive Perception Policy n"/>
              <p:cNvSpPr/>
              <p:nvPr/>
            </p:nvSpPr>
            <p:spPr>
              <a:xfrm>
                <a:off x="10923516" y="7470886"/>
                <a:ext cx="3320331" cy="1931192"/>
              </a:xfrm>
              <a:prstGeom prst="roundRect">
                <a:avLst>
                  <a:gd name="adj" fmla="val 13893"/>
                </a:avLst>
              </a:prstGeom>
              <a:solidFill>
                <a:srgbClr val="2FBD73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/>
              <a:p>
                <a:pPr defTabSz="825500">
                  <a:defRPr sz="2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600" dirty="0"/>
                  <a:t>Interactive Perception Policy </a:t>
                </a:r>
                <a:r>
                  <a:rPr sz="2600" i="1" dirty="0"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</a:p>
              <a:p>
                <a: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i="1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169" name="Interactive Perception Policy n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516" y="7470886"/>
                <a:ext cx="3320331" cy="1931192"/>
              </a:xfrm>
              <a:prstGeom prst="roundRect">
                <a:avLst>
                  <a:gd name="adj" fmla="val 13893"/>
                </a:avLst>
              </a:prstGeom>
              <a:blipFill>
                <a:blip r:embed="rId7"/>
                <a:stretch>
                  <a:fillRect l="-763" r="-76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ask Policy 1"/>
              <p:cNvSpPr/>
              <p:nvPr/>
            </p:nvSpPr>
            <p:spPr>
              <a:xfrm>
                <a:off x="15088088" y="7475366"/>
                <a:ext cx="2604065" cy="1931192"/>
              </a:xfrm>
              <a:prstGeom prst="roundRect">
                <a:avLst>
                  <a:gd name="adj" fmla="val 13893"/>
                </a:avLst>
              </a:prstGeom>
              <a:solidFill>
                <a:srgbClr val="669DCD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/>
              <a:p>
                <a:pPr defTabSz="825500">
                  <a:defRPr sz="2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600" dirty="0"/>
                  <a:t>Task Policy 1</a:t>
                </a:r>
              </a:p>
              <a:p>
                <a: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𝑡𝑎𝑠𝑘</m:t>
                          </m:r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70" name="Task Policy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088" y="7475366"/>
                <a:ext cx="2604065" cy="1931192"/>
              </a:xfrm>
              <a:prstGeom prst="roundRect">
                <a:avLst>
                  <a:gd name="adj" fmla="val 13893"/>
                </a:avLst>
              </a:prstGeom>
              <a:blipFill>
                <a:blip r:embed="rId8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ask Policy m"/>
              <p:cNvSpPr/>
              <p:nvPr/>
            </p:nvSpPr>
            <p:spPr>
              <a:xfrm>
                <a:off x="18526354" y="7475366"/>
                <a:ext cx="2604065" cy="1931192"/>
              </a:xfrm>
              <a:prstGeom prst="roundRect">
                <a:avLst>
                  <a:gd name="adj" fmla="val 13893"/>
                </a:avLst>
              </a:prstGeom>
              <a:solidFill>
                <a:srgbClr val="669DCD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/>
              <a:p>
                <a:pPr defTabSz="825500">
                  <a:defRPr sz="2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600" dirty="0"/>
                  <a:t>Task Policy </a:t>
                </a:r>
                <a:r>
                  <a:rPr sz="2600" i="1" dirty="0">
                    <a:latin typeface="+mn-lt"/>
                    <a:ea typeface="+mn-ea"/>
                    <a:cs typeface="+mn-cs"/>
                    <a:sym typeface="Helvetica Neue"/>
                  </a:rPr>
                  <a:t>m</a:t>
                </a:r>
              </a:p>
              <a:p>
                <a: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𝑡𝑎𝑠𝑘</m:t>
                          </m:r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i="1" dirty="0"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</mc:Choice>
        <mc:Fallback>
          <p:sp>
            <p:nvSpPr>
              <p:cNvPr id="171" name="Task Policy m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354" y="7475366"/>
                <a:ext cx="2604065" cy="1931192"/>
              </a:xfrm>
              <a:prstGeom prst="roundRect">
                <a:avLst>
                  <a:gd name="adj" fmla="val 13893"/>
                </a:avLst>
              </a:prstGeom>
              <a:blipFill>
                <a:blip r:embed="rId9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Line"/>
          <p:cNvSpPr/>
          <p:nvPr/>
        </p:nvSpPr>
        <p:spPr>
          <a:xfrm flipV="1">
            <a:off x="14602281" y="7481835"/>
            <a:ext cx="1" cy="1918254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3" name="…"/>
          <p:cNvSpPr txBox="1"/>
          <p:nvPr/>
        </p:nvSpPr>
        <p:spPr>
          <a:xfrm>
            <a:off x="9951650" y="7880292"/>
            <a:ext cx="723761" cy="805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>
                <a:solidFill>
                  <a:srgbClr val="00000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…</a:t>
            </a:r>
          </a:p>
        </p:txBody>
      </p:sp>
      <p:sp>
        <p:nvSpPr>
          <p:cNvPr id="174" name="…"/>
          <p:cNvSpPr txBox="1"/>
          <p:nvPr/>
        </p:nvSpPr>
        <p:spPr>
          <a:xfrm>
            <a:off x="17741114" y="7880292"/>
            <a:ext cx="723760" cy="805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>
                <a:solidFill>
                  <a:srgbClr val="00000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State Estimator…"/>
              <p:cNvSpPr/>
              <p:nvPr/>
            </p:nvSpPr>
            <p:spPr>
              <a:xfrm>
                <a:off x="6687743" y="3772647"/>
                <a:ext cx="3515503" cy="1803180"/>
              </a:xfrm>
              <a:prstGeom prst="roundRect">
                <a:avLst>
                  <a:gd name="adj" fmla="val 14697"/>
                </a:avLst>
              </a:prstGeom>
              <a:solidFill>
                <a:srgbClr val="C3C3C3"/>
              </a:solidFill>
              <a:ln w="381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dirty="0"/>
                  <a:t>State Estimator</a:t>
                </a:r>
              </a:p>
              <a:p>
                <a: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a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  <a:p>
                <a:pPr defTabSz="825500">
                  <a:spcBef>
                    <a:spcPts val="1500"/>
                  </a:spcBef>
                  <a:defRPr sz="20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dirty="0"/>
                  <a:t>Full or partial estimate</a:t>
                </a:r>
              </a:p>
            </p:txBody>
          </p:sp>
        </mc:Choice>
        <mc:Fallback>
          <p:sp>
            <p:nvSpPr>
              <p:cNvPr id="175" name="State Estimator…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43" y="3772647"/>
                <a:ext cx="3515503" cy="1803180"/>
              </a:xfrm>
              <a:prstGeom prst="roundRect">
                <a:avLst>
                  <a:gd name="adj" fmla="val 14697"/>
                </a:avLst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Line"/>
          <p:cNvSpPr/>
          <p:nvPr/>
        </p:nvSpPr>
        <p:spPr>
          <a:xfrm>
            <a:off x="14355869" y="4719820"/>
            <a:ext cx="52928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7" name="Line"/>
          <p:cNvSpPr/>
          <p:nvPr/>
        </p:nvSpPr>
        <p:spPr>
          <a:xfrm>
            <a:off x="18251489" y="4719819"/>
            <a:ext cx="57905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8" name="Line"/>
          <p:cNvSpPr/>
          <p:nvPr/>
        </p:nvSpPr>
        <p:spPr>
          <a:xfrm>
            <a:off x="3088309" y="6084622"/>
            <a:ext cx="7637809" cy="1"/>
          </a:xfrm>
          <a:prstGeom prst="line">
            <a:avLst/>
          </a:prstGeom>
          <a:ln w="50800">
            <a:solidFill>
              <a:srgbClr val="000000">
                <a:alpha val="0"/>
              </a:srgb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9" name="Line"/>
          <p:cNvSpPr/>
          <p:nvPr/>
        </p:nvSpPr>
        <p:spPr>
          <a:xfrm flipV="1">
            <a:off x="16604574" y="6203408"/>
            <a:ext cx="1" cy="708542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0" name="Line"/>
          <p:cNvSpPr/>
          <p:nvPr/>
        </p:nvSpPr>
        <p:spPr>
          <a:xfrm flipH="1">
            <a:off x="2612826" y="6557678"/>
            <a:ext cx="918076" cy="1"/>
          </a:xfrm>
          <a:prstGeom prst="line">
            <a:avLst/>
          </a:prstGeom>
          <a:ln w="508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1" name="Line"/>
          <p:cNvSpPr/>
          <p:nvPr/>
        </p:nvSpPr>
        <p:spPr>
          <a:xfrm flipV="1">
            <a:off x="3073931" y="6547909"/>
            <a:ext cx="1" cy="136986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"/>
              <p:cNvSpPr txBox="1"/>
              <p:nvPr/>
            </p:nvSpPr>
            <p:spPr>
              <a:xfrm>
                <a:off x="2180240" y="6671471"/>
                <a:ext cx="791382" cy="68360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3500">
                    <a:solidFill>
                      <a:srgbClr val="000000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6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83" name="Rectangle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240" y="6671471"/>
                <a:ext cx="791382" cy="683603"/>
              </a:xfrm>
              <a:prstGeom prst="rect">
                <a:avLst/>
              </a:prstGeom>
              <a:blipFill>
                <a:blip r:embed="rId11"/>
                <a:stretch>
                  <a:fillRect l="-25397" r="-9524" b="-545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Line"/>
          <p:cNvSpPr/>
          <p:nvPr/>
        </p:nvSpPr>
        <p:spPr>
          <a:xfrm>
            <a:off x="2547119" y="4719819"/>
            <a:ext cx="761275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Start"/>
              <p:cNvSpPr/>
              <p:nvPr/>
            </p:nvSpPr>
            <p:spPr>
              <a:xfrm>
                <a:off x="1000077" y="4053935"/>
                <a:ext cx="1617729" cy="1331769"/>
              </a:xfrm>
              <a:prstGeom prst="roundRect">
                <a:avLst>
                  <a:gd name="adj" fmla="val 18553"/>
                </a:avLst>
              </a:prstGeom>
              <a:solidFill>
                <a:srgbClr val="C3C3C3"/>
              </a:solidFill>
              <a:ln w="381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Start</a:t>
                </a:r>
              </a:p>
              <a:p>
                <a: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85" name="Start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77" y="4053935"/>
                <a:ext cx="1617729" cy="1331769"/>
              </a:xfrm>
              <a:prstGeom prst="roundRect">
                <a:avLst>
                  <a:gd name="adj" fmla="val 18553"/>
                </a:avLst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End"/>
          <p:cNvSpPr/>
          <p:nvPr/>
        </p:nvSpPr>
        <p:spPr>
          <a:xfrm>
            <a:off x="22471881" y="4274845"/>
            <a:ext cx="1617729" cy="889949"/>
          </a:xfrm>
          <a:prstGeom prst="roundRect">
            <a:avLst>
              <a:gd name="adj" fmla="val 27764"/>
            </a:avLst>
          </a:prstGeom>
          <a:solidFill>
            <a:srgbClr val="C3C3C3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End</a:t>
            </a:r>
          </a:p>
        </p:txBody>
      </p:sp>
      <p:sp>
        <p:nvSpPr>
          <p:cNvPr id="187" name="Line"/>
          <p:cNvSpPr/>
          <p:nvPr/>
        </p:nvSpPr>
        <p:spPr>
          <a:xfrm>
            <a:off x="21741851" y="4719819"/>
            <a:ext cx="71634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Helvetica Neue</vt:lpstr>
      <vt:lpstr>Helvetica Neue Medium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Tara Sadjadpour</cp:lastModifiedBy>
  <cp:revision>5</cp:revision>
  <dcterms:modified xsi:type="dcterms:W3CDTF">2024-03-20T21:20:24Z</dcterms:modified>
</cp:coreProperties>
</file>