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84" r:id="rId19"/>
    <p:sldId id="279" r:id="rId20"/>
    <p:sldId id="292" r:id="rId21"/>
    <p:sldId id="291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E1D4-263B-450E-AA95-63526DCA627D}" type="datetimeFigureOut">
              <a:rPr lang="en-US" smtClean="0"/>
              <a:pPr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81A8-C0D8-433D-A234-37892CAF47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Jur</a:t>
            </a:r>
            <a:r>
              <a:rPr lang="en-US" dirty="0" smtClean="0"/>
              <a:t> van den Berg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Tr</a:t>
            </a:r>
            <a:r>
              <a:rPr lang="en-US" dirty="0" smtClean="0"/>
              <a:t>(AB) = </a:t>
            </a:r>
            <a:r>
              <a:rPr lang="en-US" dirty="0" err="1" smtClean="0"/>
              <a:t>Tr</a:t>
            </a:r>
            <a:r>
              <a:rPr lang="en-US" dirty="0" smtClean="0"/>
              <a:t>(BA)</a:t>
            </a:r>
          </a:p>
          <a:p>
            <a:r>
              <a:rPr lang="en-US" dirty="0" err="1" smtClean="0"/>
              <a:t>Tr</a:t>
            </a:r>
            <a:r>
              <a:rPr lang="en-US" dirty="0" smtClean="0"/>
              <a:t>(A) + </a:t>
            </a:r>
            <a:r>
              <a:rPr lang="en-US" dirty="0" err="1" smtClean="0"/>
              <a:t>Tr</a:t>
            </a:r>
            <a:r>
              <a:rPr lang="en-US" dirty="0" smtClean="0"/>
              <a:t>(B) = </a:t>
            </a:r>
            <a:r>
              <a:rPr lang="en-US" dirty="0" err="1" smtClean="0"/>
              <a:t>Tr</a:t>
            </a:r>
            <a:r>
              <a:rPr lang="en-US" dirty="0" smtClean="0"/>
              <a:t>(A+B)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727075" y="1295400"/>
          <a:ext cx="7996238" cy="1946275"/>
        </p:xfrm>
        <a:graphic>
          <a:graphicData uri="http://schemas.openxmlformats.org/presentationml/2006/ole">
            <p:oleObj spid="_x0000_s44034" name="Equation" r:id="rId3" imgW="3848040" imgH="939600" progId="Equation.3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62000" y="4572000"/>
          <a:ext cx="7732713" cy="2051050"/>
        </p:xfrm>
        <a:graphic>
          <a:graphicData uri="http://schemas.openxmlformats.org/presentationml/2006/ole">
            <p:oleObj spid="_x0000_s44035" name="Equation" r:id="rId4" imgW="3720960" imgH="99036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81000" y="3352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4495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Expand</a:t>
            </a:r>
            <a:endParaRPr lang="en-US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533400" y="4495800"/>
          <a:ext cx="8205963" cy="2171700"/>
        </p:xfrm>
        <a:graphic>
          <a:graphicData uri="http://schemas.openxmlformats.org/presentationml/2006/ole">
            <p:oleObj spid="_x0000_s45058" name="Equation" r:id="rId3" imgW="4495680" imgH="1193760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09600" y="1447800"/>
          <a:ext cx="8259763" cy="2051050"/>
        </p:xfrm>
        <a:graphic>
          <a:graphicData uri="http://schemas.openxmlformats.org/presentationml/2006/ole">
            <p:oleObj spid="_x0000_s45059" name="Equation" r:id="rId4" imgW="3974760" imgH="99036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57200" y="35814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" y="4267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is monotone function</a:t>
            </a:r>
          </a:p>
          <a:p>
            <a:pPr lvl="1"/>
            <a:r>
              <a:rPr lang="en-US" dirty="0" smtClean="0"/>
              <a:t>max log(f(x)) </a:t>
            </a:r>
            <a:r>
              <a:rPr lang="en-US" dirty="0" smtClean="0">
                <a:sym typeface="Wingdings" pitchFamily="2" charset="2"/>
              </a:rPr>
              <a:t> max f(x)</a:t>
            </a:r>
          </a:p>
          <a:p>
            <a:r>
              <a:rPr lang="en-US" dirty="0" smtClean="0">
                <a:sym typeface="Wingdings" pitchFamily="2" charset="2"/>
              </a:rPr>
              <a:t>Maximize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Q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| </a:t>
            </a:r>
            <a:r>
              <a:rPr lang="en-US" b="1" dirty="0" smtClean="0">
                <a:sym typeface="Wingdings" pitchFamily="2" charset="2"/>
              </a:rPr>
              <a:t>x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ym typeface="Wingdings" pitchFamily="2" charset="2"/>
              </a:rPr>
              <a:t>y</a:t>
            </a:r>
            <a:r>
              <a:rPr lang="en-US" dirty="0" smtClean="0">
                <a:sym typeface="Wingdings" pitchFamily="2" charset="2"/>
              </a:rPr>
              <a:t>) in turn for A, C, Q and R.</a:t>
            </a:r>
          </a:p>
          <a:p>
            <a:pPr lvl="1"/>
            <a:r>
              <a:rPr lang="en-US" dirty="0" smtClean="0"/>
              <a:t>Solve                                for A</a:t>
            </a:r>
          </a:p>
          <a:p>
            <a:pPr lvl="1"/>
            <a:r>
              <a:rPr lang="en-US" dirty="0" smtClean="0"/>
              <a:t>Solve                                for C</a:t>
            </a:r>
          </a:p>
          <a:p>
            <a:pPr lvl="1"/>
            <a:r>
              <a:rPr lang="en-US" dirty="0" smtClean="0"/>
              <a:t>Solve                                for Q</a:t>
            </a:r>
          </a:p>
          <a:p>
            <a:pPr lvl="1"/>
            <a:r>
              <a:rPr lang="en-US" dirty="0" smtClean="0"/>
              <a:t>Solve                                for 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2133600" y="4267200"/>
          <a:ext cx="2362200" cy="653823"/>
        </p:xfrm>
        <a:graphic>
          <a:graphicData uri="http://schemas.openxmlformats.org/presentationml/2006/ole">
            <p:oleObj spid="_x0000_s47107" name="Equation" r:id="rId3" imgW="1422360" imgH="393480" progId="Equation.3">
              <p:embed/>
            </p:oleObj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133600" y="4800600"/>
          <a:ext cx="2362200" cy="696912"/>
        </p:xfrm>
        <a:graphic>
          <a:graphicData uri="http://schemas.openxmlformats.org/presentationml/2006/ole">
            <p:oleObj spid="_x0000_s47110" name="Equation" r:id="rId4" imgW="1422360" imgH="419040" progId="Equation.3">
              <p:embed/>
            </p:oleObj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133600" y="5441950"/>
          <a:ext cx="2362200" cy="654050"/>
        </p:xfrm>
        <a:graphic>
          <a:graphicData uri="http://schemas.openxmlformats.org/presentationml/2006/ole">
            <p:oleObj spid="_x0000_s47111" name="Equation" r:id="rId5" imgW="1422360" imgH="393480" progId="Equation.3">
              <p:embed/>
            </p:oleObj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133600" y="3657600"/>
          <a:ext cx="2362200" cy="654050"/>
        </p:xfrm>
        <a:graphic>
          <a:graphicData uri="http://schemas.openxmlformats.org/presentationml/2006/ole">
            <p:oleObj spid="_x0000_s47112" name="Equation" r:id="rId6" imgW="1422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derivatives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Defined for scalar functions f : </a:t>
            </a:r>
            <a:r>
              <a:rPr lang="en-US" b="1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*m </a:t>
            </a:r>
            <a:r>
              <a:rPr lang="en-US" dirty="0" smtClean="0"/>
              <a:t>-&gt; </a:t>
            </a:r>
            <a:r>
              <a:rPr lang="en-US" b="1" dirty="0" smtClean="0"/>
              <a:t>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 identities</a:t>
            </a: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094162" y="3463652"/>
          <a:ext cx="4668838" cy="3165748"/>
        </p:xfrm>
        <a:graphic>
          <a:graphicData uri="http://schemas.openxmlformats.org/presentationml/2006/ole">
            <p:oleObj spid="_x0000_s48130" name="Equation" r:id="rId3" imgW="2501640" imgH="1701720" progId="Equation.3">
              <p:embed/>
            </p:oleObj>
          </a:graphicData>
        </a:graphic>
      </p:graphicFrame>
      <p:pic>
        <p:nvPicPr>
          <p:cNvPr id="5" name="Picture 4" descr="369ebee1584b2d187a8c960a1252ec1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2057400"/>
            <a:ext cx="320207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Maximizer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914400" y="2209800"/>
          <a:ext cx="6608836" cy="990600"/>
        </p:xfrm>
        <a:graphic>
          <a:graphicData uri="http://schemas.openxmlformats.org/presentationml/2006/ole">
            <p:oleObj spid="_x0000_s49154" name="Equation" r:id="rId3" imgW="3047760" imgH="45720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14400" y="4191000"/>
          <a:ext cx="3662363" cy="1046162"/>
        </p:xfrm>
        <a:graphic>
          <a:graphicData uri="http://schemas.openxmlformats.org/presentationml/2006/ole">
            <p:oleObj spid="_x0000_s49155" name="Equation" r:id="rId4" imgW="16887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r>
              <a:rPr lang="en-US" i="1" dirty="0" smtClean="0"/>
              <a:t>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Maximizer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023938" y="2209800"/>
          <a:ext cx="6388100" cy="990600"/>
        </p:xfrm>
        <a:graphic>
          <a:graphicData uri="http://schemas.openxmlformats.org/presentationml/2006/ole">
            <p:oleObj spid="_x0000_s50178" name="Equation" r:id="rId3" imgW="2946240" imgH="457200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96950" y="4191000"/>
          <a:ext cx="3497263" cy="1046163"/>
        </p:xfrm>
        <a:graphic>
          <a:graphicData uri="http://schemas.openxmlformats.org/presentationml/2006/ole">
            <p:oleObj spid="_x0000_s50179" name="Equation" r:id="rId4" imgW="16128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r>
              <a:rPr lang="en-US" i="1" dirty="0" smtClean="0"/>
              <a:t>Q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 with respect to inverse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Maximizer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28600" y="2209800"/>
          <a:ext cx="8747125" cy="917890"/>
        </p:xfrm>
        <a:graphic>
          <a:graphicData uri="http://schemas.openxmlformats.org/presentationml/2006/ole">
            <p:oleObj spid="_x0000_s51202" name="Equation" r:id="rId3" imgW="4597200" imgH="48240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62000" y="4191000"/>
          <a:ext cx="7086600" cy="1030949"/>
        </p:xfrm>
        <a:graphic>
          <a:graphicData uri="http://schemas.openxmlformats.org/presentationml/2006/ole">
            <p:oleObj spid="_x0000_s51204" name="Equation" r:id="rId4" imgW="31366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Derivative with respect to inverse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Maximizer</a:t>
            </a:r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25438" y="2209800"/>
          <a:ext cx="8553450" cy="917575"/>
        </p:xfrm>
        <a:graphic>
          <a:graphicData uri="http://schemas.openxmlformats.org/presentationml/2006/ole">
            <p:oleObj spid="_x0000_s53250" name="Equation" r:id="rId3" imgW="4495680" imgH="48240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890588" y="4191000"/>
          <a:ext cx="6829425" cy="1030288"/>
        </p:xfrm>
        <a:graphic>
          <a:graphicData uri="http://schemas.openxmlformats.org/presentationml/2006/ole">
            <p:oleObj spid="_x0000_s53251" name="Equation" r:id="rId4" imgW="3022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EM-algorithm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 guesses of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</a:p>
          <a:p>
            <a:r>
              <a:rPr lang="en-US" dirty="0" err="1" smtClean="0"/>
              <a:t>Kalman</a:t>
            </a:r>
            <a:r>
              <a:rPr lang="en-US" dirty="0" smtClean="0"/>
              <a:t> smoother (E-step): </a:t>
            </a:r>
          </a:p>
          <a:p>
            <a:pPr lvl="1"/>
            <a:r>
              <a:rPr lang="en-US" dirty="0" smtClean="0"/>
              <a:t>Compute distributions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i="1" dirty="0" smtClean="0"/>
              <a:t>X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given data </a:t>
            </a:r>
            <a:r>
              <a:rPr lang="en-US" b="1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b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Update parameters (M-step):</a:t>
            </a:r>
          </a:p>
          <a:p>
            <a:pPr lvl="1"/>
            <a:r>
              <a:rPr lang="en-US" dirty="0" smtClean="0"/>
              <a:t>Update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such that </a:t>
            </a:r>
            <a:br>
              <a:rPr lang="en-US" dirty="0" smtClean="0"/>
            </a:br>
            <a:r>
              <a:rPr lang="en-US" i="1" dirty="0" smtClean="0"/>
              <a:t>expected log-likelihood </a:t>
            </a:r>
            <a:r>
              <a:rPr lang="en-US" dirty="0" smtClean="0"/>
              <a:t>is maximized</a:t>
            </a:r>
          </a:p>
          <a:p>
            <a:r>
              <a:rPr lang="en-US" dirty="0" smtClean="0"/>
              <a:t>Repeat until convergence (local optimum)</a:t>
            </a:r>
            <a:endParaRPr lang="en-US" dirty="0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14400" y="1524000"/>
          <a:ext cx="6072187" cy="1131888"/>
        </p:xfrm>
        <a:graphic>
          <a:graphicData uri="http://schemas.openxmlformats.org/presentationml/2006/ole">
            <p:oleObj spid="_x0000_s46082" name="Equation" r:id="rId3" imgW="2450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Smoother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(t = 0; t &lt; T; ++t)        //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pPr lvl="1"/>
            <a:endParaRPr lang="en-US" dirty="0" smtClean="0"/>
          </a:p>
          <a:p>
            <a:pPr lvl="1"/>
            <a:endParaRPr lang="en-US" sz="3200" dirty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for (t = T – 1; t ≥ 0; --t)     // Backward pass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057400" y="1905000"/>
          <a:ext cx="2400300" cy="1066800"/>
        </p:xfrm>
        <a:graphic>
          <a:graphicData uri="http://schemas.openxmlformats.org/presentationml/2006/ole">
            <p:oleObj spid="_x0000_s40962" name="Equation" r:id="rId3" imgW="1143000" imgH="50796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531660" y="2819400"/>
          <a:ext cx="5097740" cy="1728204"/>
        </p:xfrm>
        <a:graphic>
          <a:graphicData uri="http://schemas.openxmlformats.org/presentationml/2006/ole">
            <p:oleObj spid="_x0000_s40963" name="Equation" r:id="rId4" imgW="2209680" imgH="749160" progId="Equation.3">
              <p:embed/>
            </p:oleObj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905000" y="5105400"/>
          <a:ext cx="4457700" cy="1628775"/>
        </p:xfrm>
        <a:graphic>
          <a:graphicData uri="http://schemas.openxmlformats.org/presentationml/2006/ole">
            <p:oleObj spid="_x0000_s40964" name="Equation" r:id="rId5" imgW="19810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Filtering vs.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Dynamics and Observation model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Filter: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Real-time, given data so far</a:t>
            </a:r>
          </a:p>
          <a:p>
            <a:r>
              <a:rPr lang="en-US" dirty="0" err="1" smtClean="0"/>
              <a:t>Kalman</a:t>
            </a:r>
            <a:r>
              <a:rPr lang="en-US" dirty="0" smtClean="0"/>
              <a:t> Smoother:</a:t>
            </a:r>
          </a:p>
          <a:p>
            <a:pPr lvl="1"/>
            <a:r>
              <a:rPr lang="en-US" dirty="0" smtClean="0"/>
              <a:t>Compute </a:t>
            </a:r>
          </a:p>
          <a:p>
            <a:pPr lvl="1"/>
            <a:r>
              <a:rPr lang="en-US" dirty="0" smtClean="0"/>
              <a:t>Post-processing, given all data</a:t>
            </a:r>
          </a:p>
          <a:p>
            <a:pPr lvl="1"/>
            <a:endParaRPr lang="en-US" dirty="0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743200" y="3657600"/>
          <a:ext cx="3581400" cy="554892"/>
        </p:xfrm>
        <a:graphic>
          <a:graphicData uri="http://schemas.openxmlformats.org/presentationml/2006/ole">
            <p:oleObj spid="_x0000_s35844" name="Equation" r:id="rId3" imgW="1473120" imgH="228600" progId="Equation.3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674937" y="5181600"/>
          <a:ext cx="5402263" cy="555625"/>
        </p:xfrm>
        <a:graphic>
          <a:graphicData uri="http://schemas.openxmlformats.org/presentationml/2006/ole">
            <p:oleObj spid="_x0000_s35845" name="Equation" r:id="rId4" imgW="2222280" imgH="228600" progId="Equation.3">
              <p:embed/>
            </p:oleObj>
          </a:graphicData>
        </a:graphic>
      </p:graphicFrame>
      <p:pic>
        <p:nvPicPr>
          <p:cNvPr id="10" name="Picture 10" descr="http://www.richard-seaman.com/Aircraft/AirShows/YankeeAirMuseum2005/Highlights/AlphaJet11oCloc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1447800"/>
            <a:ext cx="1752600" cy="1261096"/>
          </a:xfrm>
          <a:prstGeom prst="rect">
            <a:avLst/>
          </a:prstGeom>
          <a:noFill/>
        </p:spPr>
      </p:pic>
      <p:pic>
        <p:nvPicPr>
          <p:cNvPr id="11" name="Picture 2" descr="http://www.codeproject.com/KB/grid/DrawingRadarDisplayWithCS/Radar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3124200"/>
            <a:ext cx="1752600" cy="1752600"/>
          </a:xfrm>
          <a:prstGeom prst="rect">
            <a:avLst/>
          </a:prstGeom>
          <a:noFill/>
        </p:spPr>
      </p:pic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838200" y="2057400"/>
          <a:ext cx="6072188" cy="1131888"/>
        </p:xfrm>
        <a:graphic>
          <a:graphicData uri="http://schemas.openxmlformats.org/presentationml/2006/ole">
            <p:oleObj spid="_x0000_s35846" name="Equation" r:id="rId7" imgW="2450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Update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in terms of </a:t>
            </a:r>
            <a:r>
              <a:rPr lang="en-US" b="1" dirty="0" smtClean="0"/>
              <a:t>x</a:t>
            </a:r>
            <a:r>
              <a:rPr lang="en-US" dirty="0" smtClean="0"/>
              <a:t>, but only X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Likelihood-function linear in </a:t>
            </a:r>
          </a:p>
          <a:p>
            <a:r>
              <a:rPr lang="en-US" dirty="0" smtClean="0"/>
              <a:t>Expected likelihood: replace them with: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maximizers</a:t>
            </a:r>
            <a:r>
              <a:rPr lang="en-US" dirty="0" smtClean="0"/>
              <a:t> to update A, C, Q and R.</a:t>
            </a:r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143000" y="1752600"/>
          <a:ext cx="6705600" cy="1774668"/>
        </p:xfrm>
        <a:graphic>
          <a:graphicData uri="http://schemas.openxmlformats.org/presentationml/2006/ole">
            <p:oleObj spid="_x0000_s54274" name="Equation" r:id="rId3" imgW="4495680" imgH="119376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638800" y="3532187"/>
          <a:ext cx="1866900" cy="506413"/>
        </p:xfrm>
        <a:graphic>
          <a:graphicData uri="http://schemas.openxmlformats.org/presentationml/2006/ole">
            <p:oleObj spid="_x0000_s54275" name="Equation" r:id="rId4" imgW="888840" imgH="241200" progId="Equation.3">
              <p:embed/>
            </p:oleObj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43000" y="4724400"/>
          <a:ext cx="5789613" cy="1357583"/>
        </p:xfrm>
        <a:graphic>
          <a:graphicData uri="http://schemas.openxmlformats.org/presentationml/2006/ole">
            <p:oleObj spid="_x0000_s54276" name="Equation" r:id="rId5" imgW="3301920" imgH="774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is guaranteed to local optimum</a:t>
            </a:r>
          </a:p>
          <a:p>
            <a:r>
              <a:rPr lang="en-US" dirty="0" smtClean="0"/>
              <a:t>Similar to coordinate ascent</a:t>
            </a:r>
            <a:endParaRPr lang="en-US" dirty="0"/>
          </a:p>
        </p:txBody>
      </p:sp>
      <p:pic>
        <p:nvPicPr>
          <p:cNvPr id="4" name="Picture 3" descr="1742-4682-1-1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971800"/>
            <a:ext cx="4575048" cy="3452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EM-algorithm to simultaneously optimize </a:t>
            </a:r>
            <a:br>
              <a:rPr lang="en-US" dirty="0" smtClean="0"/>
            </a:br>
            <a:r>
              <a:rPr lang="en-US" dirty="0" smtClean="0"/>
              <a:t>state estimates and model parameters</a:t>
            </a:r>
          </a:p>
          <a:p>
            <a:r>
              <a:rPr lang="en-US" dirty="0" smtClean="0"/>
              <a:t>Given ``training data’’, EM-algorithm can be used </a:t>
            </a:r>
            <a:r>
              <a:rPr lang="en-US" smtClean="0"/>
              <a:t>(off-line) to </a:t>
            </a:r>
            <a:r>
              <a:rPr lang="en-US" i="1" dirty="0" smtClean="0"/>
              <a:t>learn</a:t>
            </a:r>
            <a:r>
              <a:rPr lang="en-US" dirty="0" smtClean="0"/>
              <a:t> the model for subsequent use in (real-time) </a:t>
            </a:r>
            <a:r>
              <a:rPr lang="en-US" dirty="0" err="1" smtClean="0"/>
              <a:t>Kalman</a:t>
            </a:r>
            <a:r>
              <a:rPr lang="en-US" dirty="0" smtClean="0"/>
              <a:t> filters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from demonstrations</a:t>
            </a:r>
          </a:p>
          <a:p>
            <a:r>
              <a:rPr lang="en-US" dirty="0" smtClean="0"/>
              <a:t>Dynamic Time Warping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smoother: </a:t>
            </a:r>
          </a:p>
          <a:p>
            <a:pPr lvl="1"/>
            <a:r>
              <a:rPr lang="en-US" dirty="0" smtClean="0"/>
              <a:t>Compute distributions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given parameters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, and data </a:t>
            </a:r>
            <a:r>
              <a:rPr lang="en-US" b="1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b="1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 Algorithm:</a:t>
            </a:r>
          </a:p>
          <a:p>
            <a:pPr lvl="1"/>
            <a:r>
              <a:rPr lang="en-US" dirty="0" smtClean="0"/>
              <a:t>Simultaneously optimize </a:t>
            </a:r>
            <a:r>
              <a:rPr lang="en-US" i="1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given data</a:t>
            </a:r>
            <a:r>
              <a:rPr lang="en-US" b="1" dirty="0" smtClean="0"/>
              <a:t> y</a:t>
            </a:r>
            <a:r>
              <a:rPr lang="en-US" baseline="-25000" dirty="0" smtClean="0"/>
              <a:t>0</a:t>
            </a:r>
            <a:r>
              <a:rPr lang="en-US" dirty="0" smtClean="0"/>
              <a:t>, …, </a:t>
            </a:r>
            <a:r>
              <a:rPr lang="en-US" b="1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14400" y="1524000"/>
          <a:ext cx="6072187" cy="1131888"/>
        </p:xfrm>
        <a:graphic>
          <a:graphicData uri="http://schemas.openxmlformats.org/presentationml/2006/ole">
            <p:oleObj spid="_x0000_s36869" name="Equation" r:id="rId3" imgW="24508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vs.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Probability: predict unknown </a:t>
            </a:r>
            <a:r>
              <a:rPr lang="en-US" i="1" dirty="0" smtClean="0"/>
              <a:t>outcomes</a:t>
            </a:r>
            <a:r>
              <a:rPr lang="en-US" dirty="0" smtClean="0"/>
              <a:t> based on known </a:t>
            </a:r>
            <a:r>
              <a:rPr lang="en-US" i="1" dirty="0" smtClean="0"/>
              <a:t>parameters</a:t>
            </a:r>
            <a:r>
              <a:rPr lang="en-US" dirty="0" smtClean="0"/>
              <a:t>: 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Likelihood: estimate unknown </a:t>
            </a:r>
            <a:r>
              <a:rPr lang="en-US" i="1" dirty="0" smtClean="0"/>
              <a:t>parameters</a:t>
            </a:r>
            <a:r>
              <a:rPr lang="en-US" dirty="0" smtClean="0"/>
              <a:t> based on known </a:t>
            </a:r>
            <a:r>
              <a:rPr lang="en-US" i="1" dirty="0" smtClean="0"/>
              <a:t>outcomes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L(</a:t>
            </a:r>
            <a:r>
              <a:rPr lang="en-US" dirty="0" smtClean="0">
                <a:latin typeface="Symbol" pitchFamily="18" charset="2"/>
              </a:rPr>
              <a:t>q </a:t>
            </a:r>
            <a:r>
              <a:rPr lang="en-US" dirty="0" smtClean="0"/>
              <a:t>| 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Coin-flip example:</a:t>
            </a:r>
          </a:p>
          <a:p>
            <a:pPr lvl="1"/>
            <a:r>
              <a:rPr lang="en-US" dirty="0" smtClean="0">
                <a:latin typeface="Symbol" pitchFamily="18" charset="2"/>
              </a:rPr>
              <a:t>q </a:t>
            </a:r>
            <a:r>
              <a:rPr lang="en-US" dirty="0" smtClean="0"/>
              <a:t>is probability of “heads” (parameter)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= HHHTTH is outcome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for Coin-flip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Probability of outcome given parameter:</a:t>
            </a:r>
          </a:p>
          <a:p>
            <a:pPr lvl="1"/>
            <a:r>
              <a:rPr lang="en-US" dirty="0" smtClean="0"/>
              <a:t>p(x = HHHTTH | </a:t>
            </a:r>
            <a:r>
              <a:rPr lang="en-US" dirty="0" smtClean="0">
                <a:latin typeface="Symbol" pitchFamily="18" charset="2"/>
              </a:rPr>
              <a:t>q </a:t>
            </a:r>
            <a:r>
              <a:rPr lang="en-US" dirty="0" smtClean="0"/>
              <a:t>= 0.5) = 0.5</a:t>
            </a:r>
            <a:r>
              <a:rPr lang="en-US" baseline="30000" dirty="0" smtClean="0"/>
              <a:t>6</a:t>
            </a:r>
            <a:r>
              <a:rPr lang="en-US" dirty="0" smtClean="0"/>
              <a:t> = 0.016</a:t>
            </a:r>
          </a:p>
          <a:p>
            <a:r>
              <a:rPr lang="en-US" dirty="0" smtClean="0"/>
              <a:t>Likelihood of parameter given outcome:</a:t>
            </a:r>
          </a:p>
          <a:p>
            <a:pPr lvl="1"/>
            <a:r>
              <a:rPr lang="en-US" dirty="0" smtClean="0"/>
              <a:t>L(</a:t>
            </a:r>
            <a:r>
              <a:rPr lang="en-US" dirty="0" smtClean="0">
                <a:latin typeface="Symbol" pitchFamily="18" charset="2"/>
              </a:rPr>
              <a:t>q </a:t>
            </a:r>
            <a:r>
              <a:rPr lang="en-US" dirty="0" smtClean="0"/>
              <a:t>= 0.5 | </a:t>
            </a:r>
            <a:r>
              <a:rPr lang="en-US" i="1" dirty="0" smtClean="0"/>
              <a:t>x </a:t>
            </a:r>
            <a:r>
              <a:rPr lang="en-US" dirty="0" smtClean="0"/>
              <a:t>= HHHTTH)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|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) = 0.016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Likelihood </a:t>
            </a:r>
            <a:r>
              <a:rPr lang="en-US" i="1" dirty="0" smtClean="0"/>
              <a:t>maximal</a:t>
            </a:r>
            <a:r>
              <a:rPr lang="en-US" dirty="0" smtClean="0"/>
              <a:t> when </a:t>
            </a:r>
            <a:r>
              <a:rPr lang="en-US" dirty="0" smtClean="0">
                <a:latin typeface="Symbol" pitchFamily="18" charset="2"/>
              </a:rPr>
              <a:t>q </a:t>
            </a:r>
            <a:r>
              <a:rPr lang="en-US" dirty="0" smtClean="0"/>
              <a:t>= 0.6666… </a:t>
            </a:r>
          </a:p>
          <a:p>
            <a:r>
              <a:rPr lang="en-US" dirty="0" smtClean="0"/>
              <a:t>Likelihood function </a:t>
            </a:r>
            <a:r>
              <a:rPr lang="en-US" b="1" dirty="0" smtClean="0"/>
              <a:t>not</a:t>
            </a:r>
            <a:r>
              <a:rPr lang="en-US" dirty="0" smtClean="0"/>
              <a:t> a probability density</a:t>
            </a:r>
          </a:p>
        </p:txBody>
      </p:sp>
      <p:pic>
        <p:nvPicPr>
          <p:cNvPr id="6" name="Picture 5" descr="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344122"/>
            <a:ext cx="3581400" cy="2218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en-US" dirty="0" smtClean="0"/>
              <a:t>Likelihood for Cont. Distributions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Six samples {-3, -2, -1, 1, 2, 3} believed to be drawn from some Gaussian N(0,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Likelihood of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Maximum likelihood: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092325" y="5867400"/>
          <a:ext cx="6072188" cy="950913"/>
        </p:xfrm>
        <a:graphic>
          <a:graphicData uri="http://schemas.openxmlformats.org/presentationml/2006/ole">
            <p:oleObj spid="_x0000_s37890" name="Equation" r:id="rId3" imgW="2920680" imgH="457200" progId="Equation.3">
              <p:embed/>
            </p:oleObj>
          </a:graphicData>
        </a:graphic>
      </p:graphicFrame>
      <p:pic>
        <p:nvPicPr>
          <p:cNvPr id="6" name="Picture 5" descr="gaussi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3052" y="2362200"/>
            <a:ext cx="3204148" cy="2171700"/>
          </a:xfrm>
          <a:prstGeom prst="rect">
            <a:avLst/>
          </a:prstGeom>
        </p:spPr>
      </p:pic>
      <p:pic>
        <p:nvPicPr>
          <p:cNvPr id="7" name="Picture 6" descr="likelihoo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5622" y="2364198"/>
            <a:ext cx="3844977" cy="2200181"/>
          </a:xfrm>
          <a:prstGeom prst="rect">
            <a:avLst/>
          </a:prstGeom>
        </p:spPr>
      </p:pic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22312" y="5029200"/>
          <a:ext cx="8421688" cy="422275"/>
        </p:xfrm>
        <a:graphic>
          <a:graphicData uri="http://schemas.openxmlformats.org/presentationml/2006/ole">
            <p:oleObj spid="_x0000_s37891" name="Equation" r:id="rId6" imgW="40510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for Stochastic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Dynamics model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Suppose </a:t>
            </a:r>
            <a:r>
              <a:rPr lang="en-US" b="1" dirty="0" err="1" smtClean="0"/>
              <a:t>x</a:t>
            </a:r>
            <a:r>
              <a:rPr lang="en-US" i="1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dirty="0" smtClean="0"/>
              <a:t> are given for 0 ≤ </a:t>
            </a:r>
            <a:r>
              <a:rPr lang="en-US" i="1" dirty="0" smtClean="0"/>
              <a:t>t</a:t>
            </a:r>
            <a:r>
              <a:rPr lang="en-US" dirty="0" smtClean="0"/>
              <a:t> ≤ </a:t>
            </a:r>
            <a:r>
              <a:rPr lang="en-US" i="1" dirty="0" smtClean="0"/>
              <a:t>T</a:t>
            </a:r>
            <a:r>
              <a:rPr lang="en-US" dirty="0" smtClean="0"/>
              <a:t>, what is likelihood of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Compute </a:t>
            </a:r>
            <a:r>
              <a:rPr lang="en-US" i="1" dirty="0" smtClean="0"/>
              <a:t>log-likelihood</a:t>
            </a:r>
            <a:r>
              <a:rPr lang="en-US" dirty="0" smtClean="0"/>
              <a:t>: 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14400" y="2133600"/>
          <a:ext cx="6072188" cy="1131888"/>
        </p:xfrm>
        <a:graphic>
          <a:graphicData uri="http://schemas.openxmlformats.org/presentationml/2006/ole">
            <p:oleObj spid="_x0000_s38914" name="Equation" r:id="rId3" imgW="2450880" imgH="457200" progId="Equation.3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838200" y="4267200"/>
          <a:ext cx="8156575" cy="896937"/>
        </p:xfrm>
        <a:graphic>
          <a:graphicData uri="http://schemas.openxmlformats.org/presentationml/2006/ole">
            <p:oleObj spid="_x0000_s38915" name="Equation" r:id="rId4" imgW="3924000" imgH="431640" progId="Equation.3">
              <p:embed/>
            </p:oleObj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810000" y="5638800"/>
          <a:ext cx="2824163" cy="420687"/>
        </p:xfrm>
        <a:graphic>
          <a:graphicData uri="http://schemas.openxmlformats.org/presentationml/2006/ole">
            <p:oleObj spid="_x0000_s38916" name="Equation" r:id="rId5" imgW="1358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Multivariate normal distribution N(</a:t>
            </a:r>
            <a:r>
              <a:rPr lang="en-US" b="1" dirty="0" smtClean="0">
                <a:latin typeface="Symbol" pitchFamily="18" charset="2"/>
              </a:rPr>
              <a:t>m</a:t>
            </a:r>
            <a:r>
              <a:rPr lang="en-US" dirty="0" smtClean="0"/>
              <a:t>,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dirty="0" smtClean="0"/>
              <a:t>) has </a:t>
            </a:r>
            <a:r>
              <a:rPr lang="en-US" dirty="0" err="1" smtClean="0"/>
              <a:t>pdf</a:t>
            </a:r>
            <a:r>
              <a:rPr lang="en-US" dirty="0" smtClean="0"/>
              <a:t>:  </a:t>
            </a:r>
          </a:p>
          <a:p>
            <a:r>
              <a:rPr lang="en-US" dirty="0" smtClean="0"/>
              <a:t>From model: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371600" y="1219200"/>
          <a:ext cx="6729413" cy="1841500"/>
        </p:xfrm>
        <a:graphic>
          <a:graphicData uri="http://schemas.openxmlformats.org/presentationml/2006/ole">
            <p:oleObj spid="_x0000_s41987" name="Equation" r:id="rId3" imgW="3238200" imgH="888840" progId="Equation.3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352800" y="4267200"/>
          <a:ext cx="2190750" cy="473075"/>
        </p:xfrm>
        <a:graphic>
          <a:graphicData uri="http://schemas.openxmlformats.org/presentationml/2006/ole">
            <p:oleObj spid="_x0000_s41989" name="Equation" r:id="rId4" imgW="1054080" imgH="228600" progId="Equation.3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5792787" y="4251325"/>
          <a:ext cx="1979613" cy="473075"/>
        </p:xfrm>
        <a:graphic>
          <a:graphicData uri="http://schemas.openxmlformats.org/presentationml/2006/ole">
            <p:oleObj spid="_x0000_s41990" name="Equation" r:id="rId5" imgW="952200" imgH="228600" progId="Equation.3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609725" y="3533775"/>
          <a:ext cx="6202363" cy="657225"/>
        </p:xfrm>
        <a:graphic>
          <a:graphicData uri="http://schemas.openxmlformats.org/presentationml/2006/ole">
            <p:oleObj spid="_x0000_s41991" name="Equation" r:id="rId6" imgW="2984400" imgH="317160" progId="Equation.3">
              <p:embed/>
            </p:oleObj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457325" y="4911725"/>
          <a:ext cx="6543675" cy="1946275"/>
        </p:xfrm>
        <a:graphic>
          <a:graphicData uri="http://schemas.openxmlformats.org/presentationml/2006/ole">
            <p:oleObj spid="_x0000_s41992" name="Equation" r:id="rId7" imgW="3149280" imgH="939600" progId="Equation.3">
              <p:embed/>
            </p:oleObj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81000" y="3124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" y="4800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dirty="0" err="1" smtClean="0"/>
              <a:t>Tr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if </a:t>
            </a:r>
            <a:r>
              <a:rPr lang="en-US" i="1" dirty="0" smtClean="0"/>
              <a:t>a</a:t>
            </a:r>
            <a:r>
              <a:rPr lang="en-US" dirty="0" smtClean="0"/>
              <a:t> is scalar</a:t>
            </a:r>
          </a:p>
          <a:p>
            <a:r>
              <a:rPr lang="en-US" dirty="0" smtClean="0"/>
              <a:t>Bring summation inward</a:t>
            </a:r>
            <a:endParaRPr lang="en-US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196975" y="1371600"/>
          <a:ext cx="7045325" cy="1946275"/>
        </p:xfrm>
        <a:graphic>
          <a:graphicData uri="http://schemas.openxmlformats.org/presentationml/2006/ole">
            <p:oleObj spid="_x0000_s43010" name="Equation" r:id="rId3" imgW="3390840" imgH="939600" progId="Equation.3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008063" y="4572000"/>
          <a:ext cx="7467600" cy="1946275"/>
        </p:xfrm>
        <a:graphic>
          <a:graphicData uri="http://schemas.openxmlformats.org/presentationml/2006/ole">
            <p:oleObj spid="_x0000_s43011" name="Equation" r:id="rId4" imgW="3593880" imgH="93960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81000" y="3352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4495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478</Words>
  <Application>Microsoft Office PowerPoint</Application>
  <PresentationFormat>On-screen Show (4:3)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EM Algorithm</vt:lpstr>
      <vt:lpstr>Kalman Filtering vs. Smoothing</vt:lpstr>
      <vt:lpstr>EM Algorithm</vt:lpstr>
      <vt:lpstr>Probability vs. Likelihood</vt:lpstr>
      <vt:lpstr>Likelihood for Coin-flip Example </vt:lpstr>
      <vt:lpstr>Likelihood for Cont. Distributions </vt:lpstr>
      <vt:lpstr>Likelihood for Stochastic Model</vt:lpstr>
      <vt:lpstr>Log-likelihood</vt:lpstr>
      <vt:lpstr>Log-likelihood #2</vt:lpstr>
      <vt:lpstr>Log-likelihood #3</vt:lpstr>
      <vt:lpstr>Log-likelihood #4</vt:lpstr>
      <vt:lpstr>Maximize likelihood</vt:lpstr>
      <vt:lpstr>Matrix derivatives</vt:lpstr>
      <vt:lpstr>Optimizing A</vt:lpstr>
      <vt:lpstr>Optimizing C</vt:lpstr>
      <vt:lpstr>Optimizing Q</vt:lpstr>
      <vt:lpstr>Optimizing R</vt:lpstr>
      <vt:lpstr>EM-algorithm</vt:lpstr>
      <vt:lpstr>Kalman Smoother</vt:lpstr>
      <vt:lpstr>Update Parameters</vt:lpstr>
      <vt:lpstr>Convergence</vt:lpstr>
      <vt:lpstr>Conclusion</vt:lpstr>
      <vt:lpstr>Next time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Kalman Filtering</dc:title>
  <dc:creator>Jur van den Berg</dc:creator>
  <cp:lastModifiedBy>Jur van den Berg</cp:lastModifiedBy>
  <cp:revision>39</cp:revision>
  <dcterms:created xsi:type="dcterms:W3CDTF">2009-08-02T22:28:34Z</dcterms:created>
  <dcterms:modified xsi:type="dcterms:W3CDTF">2010-04-29T06:33:32Z</dcterms:modified>
</cp:coreProperties>
</file>