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7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E1D4-263B-450E-AA95-63526DCA627D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Smoothing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Jur</a:t>
            </a:r>
            <a:r>
              <a:rPr lang="en-US" dirty="0" smtClean="0"/>
              <a:t> van den Berg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expectation/variance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of total expectation: </a:t>
            </a:r>
          </a:p>
          <a:p>
            <a:pPr lvl="1"/>
            <a:r>
              <a:rPr lang="en-US" dirty="0" smtClean="0"/>
              <a:t>E(X) = E</a:t>
            </a:r>
            <a:r>
              <a:rPr lang="en-US" baseline="-25000" dirty="0" smtClean="0"/>
              <a:t>Z</a:t>
            </a:r>
            <a:r>
              <a:rPr lang="en-US" dirty="0" smtClean="0"/>
              <a:t>( E(X|Y = Z) )</a:t>
            </a:r>
          </a:p>
          <a:p>
            <a:r>
              <a:rPr lang="en-US" dirty="0" smtClean="0"/>
              <a:t>Law of total variance: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(X) = E</a:t>
            </a:r>
            <a:r>
              <a:rPr lang="en-US" baseline="-25000" dirty="0" smtClean="0"/>
              <a:t>Z</a:t>
            </a:r>
            <a:r>
              <a:rPr lang="en-US" dirty="0" smtClean="0"/>
              <a:t>( </a:t>
            </a:r>
            <a:r>
              <a:rPr lang="en-US" dirty="0" err="1" smtClean="0"/>
              <a:t>Var</a:t>
            </a:r>
            <a:r>
              <a:rPr lang="en-US" dirty="0" smtClean="0"/>
              <a:t>(X|Y = Z) ) + </a:t>
            </a:r>
            <a:r>
              <a:rPr lang="en-US" dirty="0" err="1" smtClean="0"/>
              <a:t>Var</a:t>
            </a:r>
            <a:r>
              <a:rPr lang="en-US" baseline="-25000" dirty="0" err="1" smtClean="0"/>
              <a:t>Z</a:t>
            </a:r>
            <a:r>
              <a:rPr lang="en-US" dirty="0" smtClean="0"/>
              <a:t>( E(X|Y = Z) )</a:t>
            </a:r>
          </a:p>
          <a:p>
            <a:r>
              <a:rPr lang="en-US" dirty="0" smtClean="0"/>
              <a:t>Compute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143000" y="5562600"/>
          <a:ext cx="6858000" cy="1088951"/>
        </p:xfrm>
        <a:graphic>
          <a:graphicData uri="http://schemas.openxmlformats.org/presentationml/2006/ole">
            <p:oleObj spid="_x0000_s43014" name="Equation" r:id="rId3" imgW="3035160" imgH="482400" progId="Equation.3">
              <p:embed/>
            </p:oleObj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666875" y="4953000"/>
          <a:ext cx="5800725" cy="571500"/>
        </p:xfrm>
        <a:graphic>
          <a:graphicData uri="http://schemas.openxmlformats.org/presentationml/2006/ole">
            <p:oleObj spid="_x0000_s43015" name="Equation" r:id="rId4" imgW="2577960" imgH="253800" progId="Equation.3">
              <p:embed/>
            </p:oleObj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2590800" y="3810000"/>
          <a:ext cx="4429125" cy="542925"/>
        </p:xfrm>
        <a:graphic>
          <a:graphicData uri="http://schemas.openxmlformats.org/presentationml/2006/ole">
            <p:oleObj spid="_x0000_s43016" name="Equation" r:id="rId5" imgW="19684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from step 2 that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So, </a:t>
            </a:r>
            <a:endParaRPr lang="en-US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219200" y="2133600"/>
          <a:ext cx="6657975" cy="542925"/>
        </p:xfrm>
        <a:graphic>
          <a:graphicData uri="http://schemas.openxmlformats.org/presentationml/2006/ole">
            <p:oleObj spid="_x0000_s44034" name="Equation" r:id="rId3" imgW="2958840" imgH="241200" progId="Equation.3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966788" y="2667000"/>
          <a:ext cx="5943600" cy="571500"/>
        </p:xfrm>
        <a:graphic>
          <a:graphicData uri="http://schemas.openxmlformats.org/presentationml/2006/ole">
            <p:oleObj spid="_x0000_s44035" name="Equation" r:id="rId4" imgW="2641320" imgH="253800" progId="Equation.3">
              <p:embed/>
            </p:oleObj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600200" y="3048000"/>
          <a:ext cx="6286500" cy="1885950"/>
        </p:xfrm>
        <a:graphic>
          <a:graphicData uri="http://schemas.openxmlformats.org/presentationml/2006/ole">
            <p:oleObj spid="_x0000_s44036" name="Equation" r:id="rId5" imgW="2793960" imgH="838080" progId="Equation.3">
              <p:embed/>
            </p:oleObj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373187" y="4689475"/>
          <a:ext cx="6627813" cy="2092325"/>
        </p:xfrm>
        <a:graphic>
          <a:graphicData uri="http://schemas.openxmlformats.org/presentationml/2006/ole">
            <p:oleObj spid="_x0000_s44037" name="Equation" r:id="rId6" imgW="2933640" imgH="927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524000" y="2362200"/>
          <a:ext cx="4457700" cy="1628775"/>
        </p:xfrm>
        <a:graphic>
          <a:graphicData uri="http://schemas.openxmlformats.org/presentationml/2006/ole">
            <p:oleObj spid="_x0000_s45062" name="Equation" r:id="rId3" imgW="198108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smoother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(t = 0; t &lt; T; ++t)        //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lvl="1"/>
            <a:endParaRPr lang="en-US" dirty="0" smtClean="0"/>
          </a:p>
          <a:p>
            <a:pPr lvl="1"/>
            <a:endParaRPr lang="en-US" sz="3200" dirty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for (t = T – 1; t ≥ 0; --t)     // Backward pass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057400" y="1905000"/>
          <a:ext cx="2400300" cy="1066800"/>
        </p:xfrm>
        <a:graphic>
          <a:graphicData uri="http://schemas.openxmlformats.org/presentationml/2006/ole">
            <p:oleObj spid="_x0000_s46082" name="Equation" r:id="rId3" imgW="1143000" imgH="50796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531660" y="2819400"/>
          <a:ext cx="5097740" cy="1728204"/>
        </p:xfrm>
        <a:graphic>
          <a:graphicData uri="http://schemas.openxmlformats.org/presentationml/2006/ole">
            <p:oleObj spid="_x0000_s46083" name="Equation" r:id="rId4" imgW="2209680" imgH="749160" progId="Equation.3">
              <p:embed/>
            </p:oleObj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905000" y="5105400"/>
          <a:ext cx="4457700" cy="1628775"/>
        </p:xfrm>
        <a:graphic>
          <a:graphicData uri="http://schemas.openxmlformats.org/presentationml/2006/ole">
            <p:oleObj spid="_x0000_s46085" name="Equation" r:id="rId5" imgW="198108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smoother can in used a post-processing</a:t>
            </a:r>
          </a:p>
          <a:p>
            <a:r>
              <a:rPr lang="en-US" dirty="0" smtClean="0"/>
              <a:t>Use </a:t>
            </a:r>
            <a:r>
              <a:rPr lang="en-US" b="1" u="sng" dirty="0" err="1" smtClean="0"/>
              <a:t>x</a:t>
            </a:r>
            <a:r>
              <a:rPr lang="en-US" baseline="-25000" dirty="0" err="1" smtClean="0"/>
              <a:t>t|T</a:t>
            </a:r>
            <a:r>
              <a:rPr lang="en-US" dirty="0" err="1" smtClean="0"/>
              <a:t>’s</a:t>
            </a:r>
            <a:r>
              <a:rPr lang="en-US" dirty="0" smtClean="0"/>
              <a:t> as optimal estimate of state at time t, and use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t|T</a:t>
            </a:r>
            <a:r>
              <a:rPr lang="en-US" dirty="0" smtClean="0"/>
              <a:t> as a measure of uncertainty.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parameter (Q and R) fitting using EM-algorithm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Kalman</a:t>
            </a:r>
            <a:r>
              <a:rPr lang="en-US" dirty="0" smtClean="0"/>
              <a:t> Smoother on “training data” to learn Q and R (and A and 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Filtering vs.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Dynamics and Observation model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Kalman</a:t>
            </a:r>
            <a:r>
              <a:rPr lang="en-US" dirty="0" smtClean="0"/>
              <a:t> Filter:</a:t>
            </a:r>
          </a:p>
          <a:p>
            <a:pPr lvl="1"/>
            <a:r>
              <a:rPr lang="en-US" dirty="0" smtClean="0"/>
              <a:t>Compute</a:t>
            </a:r>
          </a:p>
          <a:p>
            <a:pPr lvl="1"/>
            <a:r>
              <a:rPr lang="en-US" dirty="0" smtClean="0"/>
              <a:t>Real-time, given data so far</a:t>
            </a:r>
          </a:p>
          <a:p>
            <a:r>
              <a:rPr lang="en-US" dirty="0" err="1" smtClean="0"/>
              <a:t>Kalman</a:t>
            </a:r>
            <a:r>
              <a:rPr lang="en-US" dirty="0" smtClean="0"/>
              <a:t> Smoother:</a:t>
            </a:r>
          </a:p>
          <a:p>
            <a:pPr lvl="1"/>
            <a:r>
              <a:rPr lang="en-US" dirty="0" smtClean="0"/>
              <a:t>Compute </a:t>
            </a:r>
          </a:p>
          <a:p>
            <a:pPr lvl="1"/>
            <a:r>
              <a:rPr lang="en-US" dirty="0" smtClean="0"/>
              <a:t>Post-processing, given all data</a:t>
            </a:r>
          </a:p>
          <a:p>
            <a:pPr lvl="1"/>
            <a:endParaRPr lang="en-US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143000" y="2057400"/>
          <a:ext cx="4921250" cy="571500"/>
        </p:xfrm>
        <a:graphic>
          <a:graphicData uri="http://schemas.openxmlformats.org/presentationml/2006/ole">
            <p:oleObj spid="_x0000_s35842" name="Equation" r:id="rId3" imgW="1968480" imgH="228600" progId="Equation.3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517650" y="2590800"/>
          <a:ext cx="4349750" cy="571500"/>
        </p:xfrm>
        <a:graphic>
          <a:graphicData uri="http://schemas.openxmlformats.org/presentationml/2006/ole">
            <p:oleObj spid="_x0000_s35843" name="Equation" r:id="rId4" imgW="1739880" imgH="228600" progId="Equation.3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743200" y="3657600"/>
          <a:ext cx="3581400" cy="554892"/>
        </p:xfrm>
        <a:graphic>
          <a:graphicData uri="http://schemas.openxmlformats.org/presentationml/2006/ole">
            <p:oleObj spid="_x0000_s35845" name="Equation" r:id="rId5" imgW="1473120" imgH="228600" progId="Equation.3">
              <p:embed/>
            </p:oleObj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2741613" y="5181600"/>
          <a:ext cx="4878387" cy="555625"/>
        </p:xfrm>
        <a:graphic>
          <a:graphicData uri="http://schemas.openxmlformats.org/presentationml/2006/ole">
            <p:oleObj spid="_x0000_s35847" name="Equation" r:id="rId6" imgW="2006280" imgH="228600" progId="Equation.3">
              <p:embed/>
            </p:oleObj>
          </a:graphicData>
        </a:graphic>
      </p:graphicFrame>
      <p:pic>
        <p:nvPicPr>
          <p:cNvPr id="10" name="Picture 10" descr="http://www.richard-seaman.com/Aircraft/AirShows/YankeeAirMuseum2005/Highlights/AlphaJet11oClock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0400" y="1447800"/>
            <a:ext cx="1752600" cy="1261096"/>
          </a:xfrm>
          <a:prstGeom prst="rect">
            <a:avLst/>
          </a:prstGeom>
          <a:noFill/>
        </p:spPr>
      </p:pic>
      <p:pic>
        <p:nvPicPr>
          <p:cNvPr id="11" name="Picture 2" descr="http://www.codeproject.com/KB/grid/DrawingRadarDisplayWithCS/Radar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3124200"/>
            <a:ext cx="17526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Filtering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Time update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/>
              <a:t>Measurement update: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Compute joint distribution</a:t>
            </a:r>
          </a:p>
          <a:p>
            <a:pPr lvl="1"/>
            <a:r>
              <a:rPr lang="en-US" dirty="0" smtClean="0"/>
              <a:t>Compute conditional  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baseline="-25000" dirty="0" smtClean="0"/>
          </a:p>
        </p:txBody>
      </p:sp>
      <p:sp>
        <p:nvSpPr>
          <p:cNvPr id="4" name="Oval 3"/>
          <p:cNvSpPr/>
          <p:nvPr/>
        </p:nvSpPr>
        <p:spPr>
          <a:xfrm>
            <a:off x="990600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19400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86400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05000" y="601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9400" y="601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7600" y="601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000" y="601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86400" y="601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1371600" y="5295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6" idx="2"/>
          </p:cNvCxnSpPr>
          <p:nvPr/>
        </p:nvCxnSpPr>
        <p:spPr>
          <a:xfrm>
            <a:off x="2286000" y="5295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2"/>
          </p:cNvCxnSpPr>
          <p:nvPr/>
        </p:nvCxnSpPr>
        <p:spPr>
          <a:xfrm>
            <a:off x="3200400" y="5295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8" idx="2"/>
          </p:cNvCxnSpPr>
          <p:nvPr/>
        </p:nvCxnSpPr>
        <p:spPr>
          <a:xfrm>
            <a:off x="4038600" y="5295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9" idx="2"/>
          </p:cNvCxnSpPr>
          <p:nvPr/>
        </p:nvCxnSpPr>
        <p:spPr>
          <a:xfrm>
            <a:off x="4953000" y="5295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4"/>
            <a:endCxn id="10" idx="0"/>
          </p:cNvCxnSpPr>
          <p:nvPr/>
        </p:nvCxnSpPr>
        <p:spPr>
          <a:xfrm rot="5400000">
            <a:off x="1828800" y="5753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4"/>
            <a:endCxn id="11" idx="0"/>
          </p:cNvCxnSpPr>
          <p:nvPr/>
        </p:nvCxnSpPr>
        <p:spPr>
          <a:xfrm rot="5400000">
            <a:off x="2743200" y="5753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12" idx="0"/>
          </p:cNvCxnSpPr>
          <p:nvPr/>
        </p:nvCxnSpPr>
        <p:spPr>
          <a:xfrm rot="5400000">
            <a:off x="3581400" y="5753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3" idx="0"/>
          </p:cNvCxnSpPr>
          <p:nvPr/>
        </p:nvCxnSpPr>
        <p:spPr>
          <a:xfrm rot="5400000">
            <a:off x="4495800" y="5753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4"/>
            <a:endCxn id="14" idx="0"/>
          </p:cNvCxnSpPr>
          <p:nvPr/>
        </p:nvCxnSpPr>
        <p:spPr>
          <a:xfrm rot="5400000">
            <a:off x="5410200" y="5753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58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16002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24384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3528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191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4</a:t>
            </a:r>
            <a:endParaRPr lang="en-US" sz="2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054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09800" y="6243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0" y="6243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3962400" y="6243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4800600" y="6243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2400" baseline="-25000" dirty="0" smtClean="0"/>
              <a:t>4</a:t>
            </a:r>
            <a:endParaRPr lang="en-US" sz="24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5715000" y="6243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6248400" y="5486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295400" y="1905000"/>
          <a:ext cx="3270250" cy="603250"/>
        </p:xfrm>
        <a:graphic>
          <a:graphicData uri="http://schemas.openxmlformats.org/presentationml/2006/ole">
            <p:oleObj spid="_x0000_s36867" name="Equation" r:id="rId3" imgW="1307880" imgH="241200" progId="Equation.3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339850" y="3054350"/>
          <a:ext cx="3460750" cy="603250"/>
        </p:xfrm>
        <a:graphic>
          <a:graphicData uri="http://schemas.openxmlformats.org/presentationml/2006/ole">
            <p:oleObj spid="_x0000_s36868" name="Equation" r:id="rId4" imgW="1384200" imgH="241200" progId="Equation.3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5181600" y="3505200"/>
          <a:ext cx="2413000" cy="603250"/>
        </p:xfrm>
        <a:graphic>
          <a:graphicData uri="http://schemas.openxmlformats.org/presentationml/2006/ole">
            <p:oleObj spid="_x0000_s36869" name="Equation" r:id="rId5" imgW="965160" imgH="241200" progId="Equation.3">
              <p:embed/>
            </p:oleObj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4419600" y="4038600"/>
          <a:ext cx="4762500" cy="603250"/>
        </p:xfrm>
        <a:graphic>
          <a:graphicData uri="http://schemas.openxmlformats.org/presentationml/2006/ole">
            <p:oleObj spid="_x0000_s36871" name="Equation" r:id="rId6" imgW="1904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Model:</a:t>
            </a:r>
          </a:p>
          <a:p>
            <a:endParaRPr lang="en-US" dirty="0"/>
          </a:p>
          <a:p>
            <a:r>
              <a:rPr lang="en-US" dirty="0" smtClean="0"/>
              <a:t>Algorithm: repeat…</a:t>
            </a:r>
          </a:p>
          <a:p>
            <a:pPr lvl="1"/>
            <a:r>
              <a:rPr lang="en-US" dirty="0" smtClean="0"/>
              <a:t>Time update:</a:t>
            </a:r>
          </a:p>
          <a:p>
            <a:pPr lvl="1"/>
            <a:endParaRPr lang="en-US" sz="3200" dirty="0"/>
          </a:p>
          <a:p>
            <a:pPr lvl="1"/>
            <a:r>
              <a:rPr lang="en-US" dirty="0" smtClean="0"/>
              <a:t>Measurement update:</a:t>
            </a:r>
          </a:p>
          <a:p>
            <a:endParaRPr lang="en-US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581400" y="3429000"/>
          <a:ext cx="2400300" cy="1066800"/>
        </p:xfrm>
        <a:graphic>
          <a:graphicData uri="http://schemas.openxmlformats.org/presentationml/2006/ole">
            <p:oleObj spid="_x0000_s37890" name="Equation" r:id="rId3" imgW="1143000" imgH="50796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048000" y="4901196"/>
          <a:ext cx="5097740" cy="1728204"/>
        </p:xfrm>
        <a:graphic>
          <a:graphicData uri="http://schemas.openxmlformats.org/presentationml/2006/ole">
            <p:oleObj spid="_x0000_s37891" name="Equation" r:id="rId4" imgW="2209680" imgH="749160" progId="Equation.3">
              <p:embed/>
            </p:oleObj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362200" y="1676400"/>
          <a:ext cx="4921250" cy="571500"/>
        </p:xfrm>
        <a:graphic>
          <a:graphicData uri="http://schemas.openxmlformats.org/presentationml/2006/ole">
            <p:oleObj spid="_x0000_s37893" name="Equation" r:id="rId5" imgW="1968480" imgH="228600" progId="Equation.3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2736850" y="2209800"/>
          <a:ext cx="4349750" cy="571500"/>
        </p:xfrm>
        <a:graphic>
          <a:graphicData uri="http://schemas.openxmlformats.org/presentationml/2006/ole">
            <p:oleObj spid="_x0000_s37894" name="Equation" r:id="rId6" imgW="1739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Input: initial distribution X</a:t>
            </a:r>
            <a:r>
              <a:rPr lang="en-US" baseline="-25000" dirty="0" smtClean="0"/>
              <a:t>0</a:t>
            </a:r>
            <a:r>
              <a:rPr lang="en-US" dirty="0" smtClean="0"/>
              <a:t> and data </a:t>
            </a:r>
            <a:r>
              <a:rPr lang="en-US" b="1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b="1" dirty="0" err="1" smtClean="0"/>
              <a:t>y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r>
              <a:rPr lang="en-US" dirty="0" smtClean="0"/>
              <a:t>Algorithm: forward-backward pass </a:t>
            </a:r>
            <a:br>
              <a:rPr lang="en-US" dirty="0" smtClean="0"/>
            </a:br>
            <a:r>
              <a:rPr lang="en-US" dirty="0" smtClean="0"/>
              <a:t>(Rauch-Tung-</a:t>
            </a:r>
            <a:r>
              <a:rPr lang="en-US" dirty="0" err="1" smtClean="0"/>
              <a:t>Striebel</a:t>
            </a:r>
            <a:r>
              <a:rPr lang="en-US" dirty="0" smtClean="0"/>
              <a:t> algorithm)</a:t>
            </a:r>
          </a:p>
          <a:p>
            <a:r>
              <a:rPr lang="en-US" dirty="0" smtClean="0"/>
              <a:t>Forward pass: </a:t>
            </a:r>
          </a:p>
          <a:p>
            <a:pPr lvl="1"/>
            <a:r>
              <a:rPr lang="en-US" dirty="0" err="1" smtClean="0"/>
              <a:t>Kalman</a:t>
            </a:r>
            <a:r>
              <a:rPr lang="en-US" dirty="0" smtClean="0"/>
              <a:t> filter: compute X</a:t>
            </a:r>
            <a:r>
              <a:rPr lang="en-US" baseline="-25000" dirty="0" smtClean="0"/>
              <a:t>t+1|t</a:t>
            </a:r>
            <a:r>
              <a:rPr lang="en-US" dirty="0" smtClean="0"/>
              <a:t> and X</a:t>
            </a:r>
            <a:r>
              <a:rPr lang="en-US" baseline="-25000" dirty="0" smtClean="0"/>
              <a:t>t+1|t+1</a:t>
            </a:r>
            <a:r>
              <a:rPr lang="en-US" dirty="0" smtClean="0"/>
              <a:t> for 0 ≤ t &lt; T</a:t>
            </a:r>
          </a:p>
          <a:p>
            <a:r>
              <a:rPr lang="en-US" dirty="0" smtClean="0"/>
              <a:t>Backward pass:</a:t>
            </a:r>
          </a:p>
          <a:p>
            <a:pPr lvl="1"/>
            <a:r>
              <a:rPr lang="en-US" dirty="0" smtClean="0"/>
              <a:t>Compute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t|T</a:t>
            </a:r>
            <a:r>
              <a:rPr lang="en-US" dirty="0" smtClean="0"/>
              <a:t> for 0 ≤ t &lt; T</a:t>
            </a:r>
          </a:p>
          <a:p>
            <a:pPr lvl="1"/>
            <a:r>
              <a:rPr lang="en-US" dirty="0" smtClean="0"/>
              <a:t>Reverse “horizontal” arrow in 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Compute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t|T</a:t>
            </a:r>
            <a:r>
              <a:rPr lang="en-US" dirty="0" smtClean="0"/>
              <a:t> given</a:t>
            </a:r>
          </a:p>
          <a:p>
            <a:r>
              <a:rPr lang="en-US" dirty="0" smtClean="0"/>
              <a:t>Reverse arrow: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t|t</a:t>
            </a:r>
            <a:r>
              <a:rPr lang="en-US" dirty="0" smtClean="0"/>
              <a:t> → X</a:t>
            </a:r>
            <a:r>
              <a:rPr lang="en-US" baseline="-25000" dirty="0" smtClean="0"/>
              <a:t>t+1|t</a:t>
            </a:r>
          </a:p>
          <a:p>
            <a:r>
              <a:rPr lang="en-US" dirty="0" smtClean="0"/>
              <a:t>Same as incorporating measurement in filter</a:t>
            </a:r>
          </a:p>
          <a:p>
            <a:pPr lvl="1"/>
            <a:r>
              <a:rPr lang="en-US" dirty="0" smtClean="0"/>
              <a:t>1. Compute joint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t|t</a:t>
            </a:r>
            <a:r>
              <a:rPr lang="en-US" dirty="0" smtClean="0"/>
              <a:t>, X</a:t>
            </a:r>
            <a:r>
              <a:rPr lang="en-US" baseline="-25000" dirty="0" smtClean="0"/>
              <a:t>t+1|t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2. Compute conditional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t|t</a:t>
            </a:r>
            <a:r>
              <a:rPr lang="en-US" dirty="0" smtClean="0"/>
              <a:t> | X</a:t>
            </a:r>
            <a:r>
              <a:rPr lang="en-US" baseline="-25000" dirty="0" smtClean="0"/>
              <a:t>t+1|t</a:t>
            </a:r>
            <a:r>
              <a:rPr lang="en-US" dirty="0" smtClean="0"/>
              <a:t> = </a:t>
            </a:r>
            <a:r>
              <a:rPr lang="en-US" b="1" dirty="0" smtClean="0"/>
              <a:t>x</a:t>
            </a:r>
            <a:r>
              <a:rPr lang="en-US" baseline="-25000" dirty="0" smtClean="0"/>
              <a:t>t+1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New: </a:t>
            </a:r>
            <a:r>
              <a:rPr lang="en-US" b="1" dirty="0" smtClean="0"/>
              <a:t>x</a:t>
            </a:r>
            <a:r>
              <a:rPr lang="en-US" baseline="-25000" dirty="0" smtClean="0"/>
              <a:t>t+1</a:t>
            </a:r>
            <a:r>
              <a:rPr lang="en-US" dirty="0" smtClean="0"/>
              <a:t> is not “known”, we only know its distribution: </a:t>
            </a:r>
          </a:p>
          <a:p>
            <a:pPr lvl="1"/>
            <a:r>
              <a:rPr lang="en-US" dirty="0" smtClean="0"/>
              <a:t>3. “</a:t>
            </a:r>
            <a:r>
              <a:rPr lang="en-US" dirty="0" err="1" smtClean="0"/>
              <a:t>Uncondition</a:t>
            </a:r>
            <a:r>
              <a:rPr lang="en-US" dirty="0" smtClean="0"/>
              <a:t>” on </a:t>
            </a:r>
            <a:r>
              <a:rPr lang="en-US" b="1" dirty="0" smtClean="0"/>
              <a:t>x</a:t>
            </a:r>
            <a:r>
              <a:rPr lang="en-US" baseline="-25000" dirty="0" smtClean="0"/>
              <a:t>t+1</a:t>
            </a:r>
            <a:r>
              <a:rPr lang="en-US" dirty="0" smtClean="0"/>
              <a:t> to compute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t|T</a:t>
            </a:r>
            <a:r>
              <a:rPr lang="en-US" dirty="0" smtClean="0"/>
              <a:t> using laws of total expectation and variance</a:t>
            </a:r>
            <a:endParaRPr lang="en-US" dirty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3048000" y="4876800"/>
          <a:ext cx="2413000" cy="603250"/>
        </p:xfrm>
        <a:graphic>
          <a:graphicData uri="http://schemas.openxmlformats.org/presentationml/2006/ole">
            <p:oleObj spid="_x0000_s41987" name="Equation" r:id="rId3" imgW="965160" imgH="241200" progId="Equation.3">
              <p:embed/>
            </p:oleObj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4114800" y="1676400"/>
          <a:ext cx="4000500" cy="603250"/>
        </p:xfrm>
        <a:graphic>
          <a:graphicData uri="http://schemas.openxmlformats.org/presentationml/2006/ole">
            <p:oleObj spid="_x0000_s41989" name="Equation" r:id="rId4" imgW="16002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pass.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Compute joint distribution of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t|t</a:t>
            </a:r>
            <a:r>
              <a:rPr lang="en-US" dirty="0" smtClean="0"/>
              <a:t> and X</a:t>
            </a:r>
            <a:r>
              <a:rPr lang="en-US" baseline="-25000" dirty="0" smtClean="0"/>
              <a:t>t+1|t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baseline="-25000" dirty="0" smtClean="0"/>
          </a:p>
          <a:p>
            <a:endParaRPr lang="en-US" baseline="-25000" dirty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where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04813" y="2209800"/>
          <a:ext cx="8151812" cy="2365375"/>
        </p:xfrm>
        <a:graphic>
          <a:graphicData uri="http://schemas.openxmlformats.org/presentationml/2006/ole">
            <p:oleObj spid="_x0000_s38914" name="Equation" r:id="rId3" imgW="4114800" imgH="119376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078038" y="4876800"/>
          <a:ext cx="6267450" cy="1762125"/>
        </p:xfrm>
        <a:graphic>
          <a:graphicData uri="http://schemas.openxmlformats.org/presentationml/2006/ole">
            <p:oleObj spid="_x0000_s38915" name="Equation" r:id="rId4" imgW="316224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pass.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if</a:t>
            </a:r>
          </a:p>
          <a:p>
            <a:endParaRPr lang="en-US" baseline="-25000" dirty="0"/>
          </a:p>
          <a:p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	then</a:t>
            </a:r>
          </a:p>
          <a:p>
            <a:endParaRPr lang="en-US" dirty="0"/>
          </a:p>
          <a:p>
            <a:r>
              <a:rPr lang="en-US" dirty="0" smtClean="0"/>
              <a:t> Compute (X</a:t>
            </a:r>
            <a:r>
              <a:rPr lang="en-US" baseline="-25000" dirty="0" smtClean="0"/>
              <a:t>t|t</a:t>
            </a:r>
            <a:r>
              <a:rPr lang="en-US" dirty="0" smtClean="0"/>
              <a:t>|X</a:t>
            </a:r>
            <a:r>
              <a:rPr lang="en-US" baseline="-25000" dirty="0" smtClean="0"/>
              <a:t>t+1|t</a:t>
            </a:r>
            <a:r>
              <a:rPr lang="en-US" dirty="0" smtClean="0"/>
              <a:t> = </a:t>
            </a:r>
            <a:r>
              <a:rPr lang="en-US" b="1" dirty="0" smtClean="0"/>
              <a:t>x</a:t>
            </a:r>
            <a:r>
              <a:rPr lang="en-US" baseline="-25000" dirty="0" smtClean="0"/>
              <a:t>t+1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286000" y="2209800"/>
          <a:ext cx="3875088" cy="1006475"/>
        </p:xfrm>
        <a:graphic>
          <a:graphicData uri="http://schemas.openxmlformats.org/presentationml/2006/ole">
            <p:oleObj spid="_x0000_s39938" name="Equation" r:id="rId3" imgW="1955520" imgH="507960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400175" y="3581400"/>
          <a:ext cx="6542088" cy="454025"/>
        </p:xfrm>
        <a:graphic>
          <a:graphicData uri="http://schemas.openxmlformats.org/presentationml/2006/ole">
            <p:oleObj spid="_x0000_s39939" name="Equation" r:id="rId4" imgW="3301920" imgH="22860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093788" y="4724400"/>
          <a:ext cx="6618287" cy="1384300"/>
        </p:xfrm>
        <a:graphic>
          <a:graphicData uri="http://schemas.openxmlformats.org/presentationml/2006/ole">
            <p:oleObj spid="_x0000_s39940" name="Equation" r:id="rId5" imgW="334008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pass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Conditional only valid for </a:t>
            </a:r>
            <a:r>
              <a:rPr lang="en-US" i="1" dirty="0" smtClean="0"/>
              <a:t>given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r>
              <a:rPr lang="en-US" baseline="-25000" dirty="0" smtClean="0"/>
              <a:t>t+1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 </a:t>
            </a:r>
          </a:p>
          <a:p>
            <a:r>
              <a:rPr lang="en-US" dirty="0" smtClean="0"/>
              <a:t>But we don’t know its value, but only its distribution:</a:t>
            </a:r>
          </a:p>
          <a:p>
            <a:r>
              <a:rPr lang="en-US" dirty="0" err="1" smtClean="0"/>
              <a:t>Uncondition</a:t>
            </a:r>
            <a:r>
              <a:rPr lang="en-US" dirty="0" smtClean="0"/>
              <a:t> on </a:t>
            </a:r>
            <a:r>
              <a:rPr lang="en-US" b="1" dirty="0" smtClean="0"/>
              <a:t>x</a:t>
            </a:r>
            <a:r>
              <a:rPr lang="en-US" baseline="-25000" dirty="0" smtClean="0"/>
              <a:t>t+1</a:t>
            </a:r>
            <a:r>
              <a:rPr lang="en-US" dirty="0" smtClean="0"/>
              <a:t> to compute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t|T</a:t>
            </a:r>
            <a:r>
              <a:rPr lang="en-US" baseline="-25000" dirty="0" smtClean="0"/>
              <a:t> </a:t>
            </a:r>
            <a:r>
              <a:rPr lang="en-US" dirty="0" smtClean="0"/>
              <a:t>using law of total expectation and law of total variance</a:t>
            </a: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838200" y="2133600"/>
          <a:ext cx="7297737" cy="1433512"/>
        </p:xfrm>
        <a:graphic>
          <a:graphicData uri="http://schemas.openxmlformats.org/presentationml/2006/ole">
            <p:oleObj spid="_x0000_s40962" name="Equation" r:id="rId3" imgW="3682800" imgH="72360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3048000" y="4572000"/>
          <a:ext cx="2413000" cy="603250"/>
        </p:xfrm>
        <a:graphic>
          <a:graphicData uri="http://schemas.openxmlformats.org/presentationml/2006/ole">
            <p:oleObj spid="_x0000_s40963" name="Equation" r:id="rId4" imgW="965160" imgH="24120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590800" y="3581400"/>
          <a:ext cx="2743200" cy="600075"/>
        </p:xfrm>
        <a:graphic>
          <a:graphicData uri="http://schemas.openxmlformats.org/presentationml/2006/ole">
            <p:oleObj spid="_x0000_s40964" name="Equation" r:id="rId5" imgW="121896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374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Equation</vt:lpstr>
      <vt:lpstr>Microsoft Equation 3.0</vt:lpstr>
      <vt:lpstr>Kalman Smoothing</vt:lpstr>
      <vt:lpstr>Kalman Filtering vs. Smoothing</vt:lpstr>
      <vt:lpstr>Kalman Filtering Recap</vt:lpstr>
      <vt:lpstr>Kalman filter summary</vt:lpstr>
      <vt:lpstr>Kalman Smoothing</vt:lpstr>
      <vt:lpstr>Backward Pass</vt:lpstr>
      <vt:lpstr>Backward pass. Step 1</vt:lpstr>
      <vt:lpstr>Backward pass. Step 2</vt:lpstr>
      <vt:lpstr>Backward pass Step 3</vt:lpstr>
      <vt:lpstr>Law of total expectation/variance</vt:lpstr>
      <vt:lpstr>Unconditioning</vt:lpstr>
      <vt:lpstr>Backward pass</vt:lpstr>
      <vt:lpstr>Kalman smoother algorithm</vt:lpstr>
      <vt:lpstr>Conclusion</vt:lpstr>
      <vt:lpstr>Extensions</vt:lpstr>
    </vt:vector>
  </TitlesOfParts>
  <Company>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Filtering</dc:title>
  <dc:creator>Jur van den Berg</dc:creator>
  <cp:lastModifiedBy>Jur van den Berg</cp:lastModifiedBy>
  <cp:revision>78</cp:revision>
  <dcterms:created xsi:type="dcterms:W3CDTF">2009-08-02T22:28:34Z</dcterms:created>
  <dcterms:modified xsi:type="dcterms:W3CDTF">2010-03-18T11:28:56Z</dcterms:modified>
</cp:coreProperties>
</file>