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E1D4-263B-450E-AA95-63526DCA627D}" type="datetimeFigureOut">
              <a:rPr lang="en-US" smtClean="0"/>
              <a:pPr/>
              <a:t>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irshow_aligned-0.wmv" TargetMode="External"/><Relationship Id="rId2" Type="http://schemas.openxmlformats.org/officeDocument/2006/relationships/hyperlink" Target="airshow_alldemos-0.wm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Airshow_11_27_1500_web720.wmv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../Knottie_2x_blind2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from Demonstrations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</a:t>
            </a:r>
            <a:r>
              <a:rPr lang="en-US" dirty="0" smtClean="0"/>
              <a:t> van den Berg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Warping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But, this assumes demonstrations are of equal length and uniformly paced</a:t>
            </a:r>
          </a:p>
          <a:p>
            <a:r>
              <a:rPr lang="en-US" dirty="0" smtClean="0"/>
              <a:t>Include </a:t>
            </a:r>
            <a:r>
              <a:rPr lang="en-US" i="1" dirty="0" smtClean="0"/>
              <a:t>Dynamic Time Warping </a:t>
            </a:r>
            <a:r>
              <a:rPr lang="en-US" dirty="0" smtClean="0"/>
              <a:t>into EM-algorithm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Such that demonstrations map temporally</a:t>
            </a:r>
            <a:endParaRPr lang="en-US" dirty="0"/>
          </a:p>
        </p:txBody>
      </p:sp>
      <p:pic>
        <p:nvPicPr>
          <p:cNvPr id="4" name="Picture 3" descr="LC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810000"/>
            <a:ext cx="4292600" cy="14911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Time Warping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demonstration </a:t>
            </a:r>
            <a:r>
              <a:rPr lang="en-US" i="1" dirty="0" smtClean="0"/>
              <a:t>j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we have function </a:t>
            </a:r>
            <a:r>
              <a:rPr lang="en-US" dirty="0" err="1" smtClean="0">
                <a:latin typeface="Symbol" pitchFamily="18" charset="2"/>
              </a:rPr>
              <a:t>t</a:t>
            </a:r>
            <a:r>
              <a:rPr lang="en-US" i="1" baseline="30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Maps time </a:t>
            </a:r>
            <a:r>
              <a:rPr lang="en-US" i="1" dirty="0" smtClean="0"/>
              <a:t>t</a:t>
            </a:r>
            <a:r>
              <a:rPr lang="en-US" dirty="0" smtClean="0"/>
              <a:t> along </a:t>
            </a:r>
            <a:r>
              <a:rPr lang="en-US" b="1" dirty="0" smtClean="0"/>
              <a:t>z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time </a:t>
            </a:r>
            <a:r>
              <a:rPr lang="en-US" dirty="0" err="1" smtClean="0">
                <a:latin typeface="Symbol" pitchFamily="18" charset="2"/>
              </a:rPr>
              <a:t>t</a:t>
            </a:r>
            <a:r>
              <a:rPr lang="en-US" i="1" baseline="30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along </a:t>
            </a:r>
            <a:r>
              <a:rPr lang="en-US" b="1" dirty="0" err="1" smtClean="0"/>
              <a:t>d</a:t>
            </a:r>
            <a:r>
              <a:rPr lang="en-US" i="1" baseline="30000" dirty="0" err="1" smtClean="0"/>
              <a:t>j</a:t>
            </a:r>
            <a:endParaRPr lang="en-US" baseline="30000" dirty="0" smtClean="0"/>
          </a:p>
          <a:p>
            <a:r>
              <a:rPr lang="en-US" dirty="0" smtClean="0"/>
              <a:t>Adapted observation </a:t>
            </a:r>
            <a:br>
              <a:rPr lang="en-US" dirty="0" smtClean="0"/>
            </a:br>
            <a:r>
              <a:rPr lang="en-US" dirty="0" smtClean="0"/>
              <a:t>model:</a:t>
            </a:r>
            <a:endParaRPr lang="en-US" dirty="0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762000" y="4756150"/>
          <a:ext cx="7362825" cy="1949450"/>
        </p:xfrm>
        <a:graphic>
          <a:graphicData uri="http://schemas.openxmlformats.org/presentationml/2006/ole">
            <p:oleObj spid="_x0000_s75779" name="Equation" r:id="rId3" imgW="2971800" imgH="787320" progId="Equation.3">
              <p:embed/>
            </p:oleObj>
          </a:graphicData>
        </a:graphic>
      </p:graphicFrame>
      <p:pic>
        <p:nvPicPr>
          <p:cNvPr id="6" name="Picture 5" descr="timewar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796748"/>
            <a:ext cx="3657600" cy="37752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Time Warping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ymbol" pitchFamily="18" charset="2"/>
              </a:rPr>
              <a:t>t</a:t>
            </a:r>
            <a:r>
              <a:rPr lang="en-US" i="1" baseline="30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is (initially) unknown</a:t>
            </a:r>
          </a:p>
          <a:p>
            <a:r>
              <a:rPr lang="en-US" dirty="0" smtClean="0"/>
              <a:t>Assume (initially):</a:t>
            </a:r>
          </a:p>
          <a:p>
            <a:pPr lvl="1"/>
            <a:r>
              <a:rPr lang="en-US" i="1" dirty="0" smtClean="0"/>
              <a:t>T</a:t>
            </a:r>
            <a:r>
              <a:rPr lang="en-US" baseline="30000" dirty="0" smtClean="0"/>
              <a:t>*</a:t>
            </a:r>
            <a:r>
              <a:rPr lang="en-US" dirty="0" smtClean="0"/>
              <a:t> = (</a:t>
            </a:r>
            <a:r>
              <a:rPr lang="en-US" i="1" dirty="0" smtClean="0"/>
              <a:t>T</a:t>
            </a:r>
            <a:r>
              <a:rPr lang="en-US" baseline="30000" dirty="0" smtClean="0"/>
              <a:t>1</a:t>
            </a:r>
            <a:r>
              <a:rPr lang="en-US" dirty="0" smtClean="0"/>
              <a:t> + … + </a:t>
            </a:r>
            <a:r>
              <a:rPr lang="en-US" i="1" dirty="0" smtClean="0"/>
              <a:t>T</a:t>
            </a:r>
            <a:r>
              <a:rPr lang="en-US" i="1" baseline="30000" dirty="0" smtClean="0"/>
              <a:t>D</a:t>
            </a:r>
            <a:r>
              <a:rPr lang="en-US" dirty="0" smtClean="0"/>
              <a:t>) / </a:t>
            </a:r>
            <a:r>
              <a:rPr lang="en-US" i="1" dirty="0" smtClean="0"/>
              <a:t>D</a:t>
            </a:r>
            <a:endParaRPr lang="en-US" dirty="0" smtClean="0"/>
          </a:p>
          <a:p>
            <a:pPr lvl="1"/>
            <a:r>
              <a:rPr lang="en-US" dirty="0" err="1" smtClean="0">
                <a:latin typeface="Symbol" pitchFamily="18" charset="2"/>
              </a:rPr>
              <a:t>t</a:t>
            </a:r>
            <a:r>
              <a:rPr lang="en-US" i="1" baseline="30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(</a:t>
            </a:r>
            <a:r>
              <a:rPr lang="en-US" i="1" dirty="0" err="1" smtClean="0"/>
              <a:t>T</a:t>
            </a:r>
            <a:r>
              <a:rPr lang="en-US" i="1" baseline="30000" dirty="0" err="1" smtClean="0"/>
              <a:t>j</a:t>
            </a:r>
            <a:r>
              <a:rPr lang="en-US" dirty="0" smtClean="0"/>
              <a:t> / </a:t>
            </a:r>
            <a:r>
              <a:rPr lang="en-US" i="1" dirty="0" smtClean="0"/>
              <a:t>T</a:t>
            </a:r>
            <a:r>
              <a:rPr lang="en-US" baseline="30000" dirty="0" smtClean="0"/>
              <a:t>*</a:t>
            </a:r>
            <a:r>
              <a:rPr lang="en-US" dirty="0" smtClean="0"/>
              <a:t>) </a:t>
            </a:r>
            <a:r>
              <a:rPr lang="en-US" i="1" dirty="0" smtClean="0"/>
              <a:t>t</a:t>
            </a:r>
            <a:endParaRPr lang="en-US" dirty="0" smtClean="0"/>
          </a:p>
          <a:p>
            <a:r>
              <a:rPr lang="en-US" dirty="0" smtClean="0"/>
              <a:t>Adapted EM-algorithm: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Kalman</a:t>
            </a:r>
            <a:r>
              <a:rPr lang="en-US" dirty="0" smtClean="0"/>
              <a:t> smoother with current S and </a:t>
            </a:r>
            <a:r>
              <a:rPr lang="en-US" dirty="0" smtClean="0">
                <a:latin typeface="Symbol" pitchFamily="18" charset="2"/>
              </a:rPr>
              <a:t>t</a:t>
            </a:r>
            <a:endParaRPr lang="en-US" dirty="0" smtClean="0"/>
          </a:p>
          <a:p>
            <a:pPr lvl="1"/>
            <a:r>
              <a:rPr lang="en-US" dirty="0" smtClean="0"/>
              <a:t>Optimize S by maximizing likelihood</a:t>
            </a:r>
          </a:p>
          <a:p>
            <a:pPr lvl="1"/>
            <a:r>
              <a:rPr lang="en-US" dirty="0" smtClean="0"/>
              <a:t>Optimize </a:t>
            </a: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 by maximizing likelihood </a:t>
            </a:r>
            <a:br>
              <a:rPr lang="en-US" dirty="0" smtClean="0"/>
            </a:br>
            <a:r>
              <a:rPr lang="en-US" dirty="0" smtClean="0"/>
              <a:t>(Dynamic Time Warping) </a:t>
            </a:r>
            <a:endParaRPr lang="en-US" dirty="0" smtClean="0">
              <a:latin typeface="Symbol" pitchFamily="18" charset="2"/>
            </a:endParaRPr>
          </a:p>
          <a:p>
            <a:pPr lvl="1">
              <a:buNone/>
            </a:pPr>
            <a:endParaRPr lang="en-US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Time Warping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Match demonstration </a:t>
            </a:r>
            <a:r>
              <a:rPr lang="en-US" i="1" dirty="0" smtClean="0"/>
              <a:t>j</a:t>
            </a:r>
            <a:r>
              <a:rPr lang="en-US" dirty="0" smtClean="0"/>
              <a:t> with </a:t>
            </a:r>
            <a:r>
              <a:rPr lang="en-US" b="1" dirty="0" smtClean="0"/>
              <a:t>z</a:t>
            </a:r>
          </a:p>
          <a:p>
            <a:r>
              <a:rPr lang="en-US" dirty="0" smtClean="0"/>
              <a:t>Assume that demonstration moves locally</a:t>
            </a:r>
          </a:p>
          <a:p>
            <a:pPr lvl="1"/>
            <a:r>
              <a:rPr lang="en-US" dirty="0" smtClean="0"/>
              <a:t>twice as slow as </a:t>
            </a:r>
            <a:r>
              <a:rPr lang="en-US" b="1" dirty="0" smtClean="0"/>
              <a:t>z</a:t>
            </a:r>
            <a:endParaRPr lang="en-US" dirty="0" smtClean="0"/>
          </a:p>
          <a:p>
            <a:pPr lvl="1"/>
            <a:r>
              <a:rPr lang="en-US" dirty="0" smtClean="0"/>
              <a:t>same pace as </a:t>
            </a:r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twice as fast as </a:t>
            </a:r>
            <a:r>
              <a:rPr lang="en-US" b="1" dirty="0" smtClean="0"/>
              <a:t>z</a:t>
            </a:r>
          </a:p>
          <a:p>
            <a:r>
              <a:rPr lang="en-US" dirty="0" smtClean="0"/>
              <a:t>Dynamic Programming</a:t>
            </a:r>
            <a:br>
              <a:rPr lang="en-US" dirty="0" smtClean="0"/>
            </a:br>
            <a:r>
              <a:rPr lang="en-US" dirty="0" smtClean="0"/>
              <a:t>to find optimal “path”</a:t>
            </a:r>
          </a:p>
          <a:p>
            <a:r>
              <a:rPr lang="en-US" dirty="0" smtClean="0"/>
              <a:t>Cost function: likelihood of</a:t>
            </a:r>
            <a:endParaRPr lang="en-US" dirty="0"/>
          </a:p>
        </p:txBody>
      </p:sp>
      <p:pic>
        <p:nvPicPr>
          <p:cNvPr id="6" name="Picture 5" descr="timewar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2895600"/>
            <a:ext cx="3474538" cy="3586302"/>
          </a:xfrm>
          <a:prstGeom prst="rect">
            <a:avLst/>
          </a:prstGeom>
        </p:spPr>
      </p:pic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762000" y="5943600"/>
          <a:ext cx="4530725" cy="692150"/>
        </p:xfrm>
        <a:graphic>
          <a:graphicData uri="http://schemas.openxmlformats.org/presentationml/2006/ole">
            <p:oleObj spid="_x0000_s76802" name="Equation" r:id="rId4" imgW="182880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Helicopter </a:t>
            </a:r>
            <a:r>
              <a:rPr lang="en-US" dirty="0" err="1" smtClean="0"/>
              <a:t>Airshow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Thesis work of Pieter </a:t>
            </a:r>
            <a:r>
              <a:rPr lang="en-US" dirty="0" err="1" smtClean="0"/>
              <a:t>Abbeel</a:t>
            </a:r>
            <a:endParaRPr lang="en-US" dirty="0" smtClean="0"/>
          </a:p>
          <a:p>
            <a:r>
              <a:rPr lang="en-US" dirty="0" smtClean="0"/>
              <a:t>Unaligned demonstrations: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Movie</a:t>
            </a:r>
            <a:endParaRPr lang="en-US" dirty="0" smtClean="0"/>
          </a:p>
          <a:p>
            <a:r>
              <a:rPr lang="en-US" dirty="0" smtClean="0"/>
              <a:t>Time-aligned demonstrations: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Movie</a:t>
            </a:r>
            <a:endParaRPr lang="en-US" dirty="0" smtClean="0"/>
          </a:p>
          <a:p>
            <a:r>
              <a:rPr lang="en-US" dirty="0" smtClean="0"/>
              <a:t>Execution of learnt </a:t>
            </a:r>
            <a:br>
              <a:rPr lang="en-US" dirty="0" smtClean="0"/>
            </a:br>
            <a:r>
              <a:rPr lang="en-US" dirty="0" smtClean="0"/>
              <a:t>trajectory</a:t>
            </a:r>
          </a:p>
          <a:p>
            <a:pPr lvl="1"/>
            <a:r>
              <a:rPr lang="en-US" dirty="0" smtClean="0">
                <a:hlinkClick r:id="rId4" action="ppaction://hlinkfile"/>
              </a:rPr>
              <a:t>Movie</a:t>
            </a:r>
            <a:endParaRPr lang="en-US" dirty="0"/>
          </a:p>
        </p:txBody>
      </p:sp>
      <p:pic>
        <p:nvPicPr>
          <p:cNvPr id="5" name="Picture 2" descr="C:\Users\Jur van den Berg\Documents\Kalman lectures\Pieter\ppt\media\image32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191000"/>
            <a:ext cx="3880755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Surgical Knot-tie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ICRA 2010 Best Medical Robotics Paper Award</a:t>
            </a:r>
          </a:p>
          <a:p>
            <a:r>
              <a:rPr lang="en-US" dirty="0" smtClean="0">
                <a:hlinkClick r:id="rId2" action="ppaction://hlinkfile"/>
              </a:rPr>
              <a:t>Video of knot-tie</a:t>
            </a:r>
            <a:endParaRPr lang="en-US" dirty="0"/>
          </a:p>
        </p:txBody>
      </p:sp>
      <p:pic>
        <p:nvPicPr>
          <p:cNvPr id="4" name="Picture 3" descr="C:\Users\Jur van den Berg\Documents\Kalman lectures\Pieter\ppt\media\image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554" y="4191001"/>
            <a:ext cx="4346646" cy="2362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from demonstrations</a:t>
            </a:r>
          </a:p>
          <a:p>
            <a:r>
              <a:rPr lang="en-US" dirty="0" smtClean="0"/>
              <a:t>Includes Dynamic </a:t>
            </a:r>
            <a:r>
              <a:rPr lang="en-US" dirty="0" smtClean="0"/>
              <a:t>T</a:t>
            </a:r>
            <a:r>
              <a:rPr lang="en-US" dirty="0" smtClean="0"/>
              <a:t>ime </a:t>
            </a:r>
            <a:r>
              <a:rPr lang="en-US" dirty="0" smtClean="0"/>
              <a:t>W</a:t>
            </a:r>
            <a:r>
              <a:rPr lang="en-US" dirty="0" smtClean="0"/>
              <a:t>arping into </a:t>
            </a:r>
            <a:br>
              <a:rPr lang="en-US" dirty="0" smtClean="0"/>
            </a:br>
            <a:r>
              <a:rPr lang="en-US" dirty="0" smtClean="0"/>
              <a:t>EM-algorithm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 </a:t>
            </a:r>
            <a:r>
              <a:rPr lang="en-US" dirty="0" smtClean="0"/>
              <a:t>and </a:t>
            </a:r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Dynamics and Observation model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Filter:</a:t>
            </a:r>
          </a:p>
          <a:p>
            <a:pPr lvl="1"/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Real-time, given data so far</a:t>
            </a:r>
          </a:p>
          <a:p>
            <a:r>
              <a:rPr lang="en-US" dirty="0" err="1" smtClean="0"/>
              <a:t>Kalman</a:t>
            </a:r>
            <a:r>
              <a:rPr lang="en-US" dirty="0" smtClean="0"/>
              <a:t> Smoother:</a:t>
            </a:r>
          </a:p>
          <a:p>
            <a:pPr lvl="1"/>
            <a:r>
              <a:rPr lang="en-US" dirty="0" smtClean="0"/>
              <a:t>Compute </a:t>
            </a:r>
          </a:p>
          <a:p>
            <a:pPr lvl="1"/>
            <a:r>
              <a:rPr lang="en-US" dirty="0" smtClean="0"/>
              <a:t>Post-processing, given all data</a:t>
            </a:r>
          </a:p>
          <a:p>
            <a:pPr lvl="1"/>
            <a:endParaRPr lang="en-US" dirty="0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743200" y="3657600"/>
          <a:ext cx="3581400" cy="554892"/>
        </p:xfrm>
        <a:graphic>
          <a:graphicData uri="http://schemas.openxmlformats.org/presentationml/2006/ole">
            <p:oleObj spid="_x0000_s35844" name="Equation" r:id="rId3" imgW="1473120" imgH="228600" progId="Equation.3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2674937" y="5181600"/>
          <a:ext cx="5402263" cy="555625"/>
        </p:xfrm>
        <a:graphic>
          <a:graphicData uri="http://schemas.openxmlformats.org/presentationml/2006/ole">
            <p:oleObj spid="_x0000_s35845" name="Equation" r:id="rId4" imgW="2222280" imgH="228600" progId="Equation.3">
              <p:embed/>
            </p:oleObj>
          </a:graphicData>
        </a:graphic>
      </p:graphicFrame>
      <p:pic>
        <p:nvPicPr>
          <p:cNvPr id="10" name="Picture 10" descr="http://www.richard-seaman.com/Aircraft/AirShows/YankeeAirMuseum2005/Highlights/AlphaJet11oClo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1447800"/>
            <a:ext cx="1752600" cy="1261096"/>
          </a:xfrm>
          <a:prstGeom prst="rect">
            <a:avLst/>
          </a:prstGeom>
          <a:noFill/>
        </p:spPr>
      </p:pic>
      <p:pic>
        <p:nvPicPr>
          <p:cNvPr id="11" name="Picture 2" descr="http://www.codeproject.com/KB/grid/DrawingRadarDisplayWithCS/Radar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3124200"/>
            <a:ext cx="1752600" cy="1752600"/>
          </a:xfrm>
          <a:prstGeom prst="rect">
            <a:avLst/>
          </a:prstGeom>
          <a:noFill/>
        </p:spPr>
      </p:pic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214438" y="2057400"/>
          <a:ext cx="5318125" cy="1131888"/>
        </p:xfrm>
        <a:graphic>
          <a:graphicData uri="http://schemas.openxmlformats.org/presentationml/2006/ole">
            <p:oleObj spid="_x0000_s35846" name="Equation" r:id="rId7" imgW="2145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smoother: </a:t>
            </a:r>
          </a:p>
          <a:p>
            <a:pPr lvl="1"/>
            <a:r>
              <a:rPr lang="en-US" dirty="0" smtClean="0"/>
              <a:t>Compute distributions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given parameters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, and data </a:t>
            </a:r>
            <a:r>
              <a:rPr lang="en-US" b="1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b="1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 Algorithm:</a:t>
            </a:r>
          </a:p>
          <a:p>
            <a:pPr lvl="1"/>
            <a:r>
              <a:rPr lang="en-US" dirty="0" smtClean="0"/>
              <a:t>Simultaneously optimize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given data</a:t>
            </a:r>
            <a:r>
              <a:rPr lang="en-US" b="1" dirty="0" smtClean="0"/>
              <a:t> y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b="1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290638" y="1524000"/>
          <a:ext cx="5318125" cy="1131888"/>
        </p:xfrm>
        <a:graphic>
          <a:graphicData uri="http://schemas.openxmlformats.org/presentationml/2006/ole">
            <p:oleObj spid="_x0000_s36869" name="Equation" r:id="rId3" imgW="2145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of EM-algorithm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utonomous helicopter aerobatics</a:t>
            </a:r>
          </a:p>
          <a:p>
            <a:pPr lvl="1"/>
            <a:r>
              <a:rPr lang="en-US" dirty="0" smtClean="0"/>
              <a:t>Autonomous surgical tasks (knot-tying)</a:t>
            </a:r>
            <a:endParaRPr lang="en-US" dirty="0"/>
          </a:p>
        </p:txBody>
      </p:sp>
      <p:pic>
        <p:nvPicPr>
          <p:cNvPr id="71682" name="Picture 2" descr="C:\Users\Jur van den Berg\Documents\Kalman lectures\Pieter\ppt\media\image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191000"/>
            <a:ext cx="3880755" cy="2362200"/>
          </a:xfrm>
          <a:prstGeom prst="rect">
            <a:avLst/>
          </a:prstGeom>
          <a:noFill/>
        </p:spPr>
      </p:pic>
      <p:pic>
        <p:nvPicPr>
          <p:cNvPr id="71683" name="Picture 3" descr="C:\Users\Jur van den Berg\Documents\Kalman lectures\Pieter\ppt\media\image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554" y="4191001"/>
            <a:ext cx="4346646" cy="2362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an ideal “trajectory” of system</a:t>
            </a:r>
          </a:p>
          <a:p>
            <a:r>
              <a:rPr lang="en-US" dirty="0" smtClean="0"/>
              <a:t>Human provides demonstrations of ideal trajectory</a:t>
            </a:r>
          </a:p>
          <a:p>
            <a:r>
              <a:rPr lang="en-US" dirty="0" smtClean="0"/>
              <a:t>Human demonstrations imperfect</a:t>
            </a:r>
          </a:p>
          <a:p>
            <a:r>
              <a:rPr lang="en-US" dirty="0" smtClean="0"/>
              <a:t>Multiple demonstrations implicitly encode ideal trajectory</a:t>
            </a:r>
          </a:p>
          <a:p>
            <a:r>
              <a:rPr lang="en-US" b="1" dirty="0" smtClean="0"/>
              <a:t>Task:</a:t>
            </a:r>
            <a:r>
              <a:rPr lang="en-US" dirty="0" smtClean="0"/>
              <a:t> infer ideal trajectory from demonstrations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Known system dynamics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Observations with known sensors (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Inertial measurement unit</a:t>
            </a:r>
          </a:p>
          <a:p>
            <a:pPr lvl="1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Cameras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smoother to optimally estimate states </a:t>
            </a:r>
            <a:r>
              <a:rPr lang="en-US" b="1" dirty="0" smtClean="0"/>
              <a:t>x</a:t>
            </a:r>
            <a:r>
              <a:rPr lang="en-US" dirty="0" smtClean="0"/>
              <a:t> along demonstration trajectory</a:t>
            </a:r>
          </a:p>
          <a:p>
            <a:endParaRPr lang="en-US" dirty="0" smtClean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31863" y="4267200"/>
          <a:ext cx="6230937" cy="1131888"/>
        </p:xfrm>
        <a:graphic>
          <a:graphicData uri="http://schemas.openxmlformats.org/presentationml/2006/ole">
            <p:oleObj spid="_x0000_s72706" name="Equation" r:id="rId3" imgW="25146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</a:t>
            </a:r>
            <a:r>
              <a:rPr lang="en-US" dirty="0" smtClean="0"/>
              <a:t> demonstration trajectories of duration </a:t>
            </a:r>
            <a:r>
              <a:rPr lang="en-US" i="1" dirty="0" err="1" smtClean="0"/>
              <a:t>T</a:t>
            </a:r>
            <a:r>
              <a:rPr lang="en-US" i="1" baseline="30000" dirty="0" err="1" smtClean="0"/>
              <a:t>j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Hidden ideal trajectory </a:t>
            </a:r>
            <a:r>
              <a:rPr lang="en-US" b="1" dirty="0" smtClean="0"/>
              <a:t>z</a:t>
            </a:r>
            <a:r>
              <a:rPr lang="en-US" dirty="0" smtClean="0"/>
              <a:t> of duration </a:t>
            </a:r>
            <a:r>
              <a:rPr lang="en-US" i="1" dirty="0" smtClean="0"/>
              <a:t>T</a:t>
            </a:r>
            <a:r>
              <a:rPr lang="en-US" baseline="30000" dirty="0" smtClean="0"/>
              <a:t>*</a:t>
            </a:r>
            <a:endParaRPr lang="en-US" b="1" dirty="0" smtClean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562100" y="2209800"/>
          <a:ext cx="5537200" cy="1195388"/>
        </p:xfrm>
        <a:graphic>
          <a:graphicData uri="http://schemas.openxmlformats.org/presentationml/2006/ole">
            <p:oleObj spid="_x0000_s73730" name="Equation" r:id="rId3" imgW="2234880" imgH="482400" progId="Equation.3">
              <p:embed/>
            </p:oleObj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643063" y="4038600"/>
          <a:ext cx="3995737" cy="1195388"/>
        </p:xfrm>
        <a:graphic>
          <a:graphicData uri="http://schemas.openxmlformats.org/presentationml/2006/ole">
            <p:oleObj spid="_x0000_s73731" name="Equation" r:id="rId4" imgW="161280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Ideal 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Main idea: </a:t>
            </a:r>
            <a:r>
              <a:rPr lang="en-US" i="1" dirty="0" smtClean="0"/>
              <a:t>use demonstrations as noisy observations of hidden ideal trajectory</a:t>
            </a:r>
            <a:endParaRPr lang="en-US" dirty="0" smtClean="0"/>
          </a:p>
          <a:p>
            <a:r>
              <a:rPr lang="en-US" dirty="0" smtClean="0"/>
              <a:t>Dynamics of hidden trajectory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 of hidden trajectory</a:t>
            </a:r>
            <a:endParaRPr lang="en-US" dirty="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219200" y="3048000"/>
          <a:ext cx="6891337" cy="1131888"/>
        </p:xfrm>
        <a:graphic>
          <a:graphicData uri="http://schemas.openxmlformats.org/presentationml/2006/ole">
            <p:oleObj spid="_x0000_s74754" name="Equation" r:id="rId3" imgW="2781000" imgH="45720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136650" y="4876800"/>
          <a:ext cx="7016750" cy="1824038"/>
        </p:xfrm>
        <a:graphic>
          <a:graphicData uri="http://schemas.openxmlformats.org/presentationml/2006/ole">
            <p:oleObj spid="_x0000_s74755" name="Equation" r:id="rId4" imgW="2831760" imgH="73656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Ideal 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Dynamics model: Parameter </a:t>
            </a:r>
            <a:r>
              <a:rPr lang="en-US" sz="3200" i="1" dirty="0" smtClean="0"/>
              <a:t>N</a:t>
            </a:r>
            <a:r>
              <a:rPr lang="en-US" sz="3200" dirty="0" smtClean="0"/>
              <a:t> controls smoothness; </a:t>
            </a:r>
            <a:r>
              <a:rPr lang="en-US" sz="3200" dirty="0" smtClean="0"/>
              <a:t> </a:t>
            </a:r>
            <a:r>
              <a:rPr lang="en-US" sz="3200" i="1" dirty="0" smtClean="0"/>
              <a:t>A</a:t>
            </a:r>
            <a:r>
              <a:rPr lang="en-US" sz="3200" dirty="0" smtClean="0"/>
              <a:t>, </a:t>
            </a:r>
            <a:r>
              <a:rPr lang="en-US" sz="3200" i="1" dirty="0" smtClean="0"/>
              <a:t>B</a:t>
            </a:r>
            <a:r>
              <a:rPr lang="en-US" sz="3200" dirty="0" smtClean="0"/>
              <a:t>, </a:t>
            </a:r>
            <a:r>
              <a:rPr lang="en-US" sz="3200" i="1" dirty="0" smtClean="0"/>
              <a:t>Q</a:t>
            </a:r>
            <a:r>
              <a:rPr lang="en-US" sz="3200" dirty="0" smtClean="0"/>
              <a:t> </a:t>
            </a:r>
            <a:r>
              <a:rPr lang="en-US" sz="3200" dirty="0" smtClean="0"/>
              <a:t>known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Observation model: Parameters </a:t>
            </a:r>
            <a:r>
              <a:rPr lang="en-US" sz="3200" i="1" dirty="0" smtClean="0"/>
              <a:t>S</a:t>
            </a:r>
            <a:r>
              <a:rPr lang="en-US" sz="3200" dirty="0" smtClean="0"/>
              <a:t> encode relative quality of demonstrations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Use EM-algorithm with </a:t>
            </a:r>
            <a:r>
              <a:rPr lang="en-US" sz="3200" dirty="0" err="1" smtClean="0"/>
              <a:t>Kalman</a:t>
            </a:r>
            <a:r>
              <a:rPr lang="en-US" sz="3200" dirty="0" smtClean="0"/>
              <a:t> smoother to simultaneously optimize </a:t>
            </a:r>
            <a:r>
              <a:rPr lang="en-US" sz="3200" b="1" dirty="0" smtClean="0"/>
              <a:t>z</a:t>
            </a:r>
            <a:r>
              <a:rPr lang="en-US" sz="3200" dirty="0" smtClean="0"/>
              <a:t> and </a:t>
            </a:r>
            <a:r>
              <a:rPr lang="en-US" sz="3200" i="1" dirty="0" smtClean="0"/>
              <a:t>S</a:t>
            </a:r>
            <a:r>
              <a:rPr lang="en-US" sz="3200" dirty="0" smtClean="0"/>
              <a:t> (and </a:t>
            </a:r>
            <a:r>
              <a:rPr lang="en-US" sz="3200" i="1" dirty="0" smtClean="0"/>
              <a:t>N</a:t>
            </a:r>
            <a:r>
              <a:rPr lang="en-US" sz="3200" dirty="0" smtClean="0"/>
              <a:t>).</a:t>
            </a:r>
          </a:p>
          <a:p>
            <a:pPr marL="742950" lvl="2" indent="-342900"/>
            <a:r>
              <a:rPr lang="en-US" dirty="0" smtClean="0"/>
              <a:t>Initialize S with identity matrices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376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Microsoft Equation 3.0</vt:lpstr>
      <vt:lpstr>Learning from Demonstrations</vt:lpstr>
      <vt:lpstr>Kalman Filtering and Smoothing</vt:lpstr>
      <vt:lpstr>EM Algorithm</vt:lpstr>
      <vt:lpstr>Learning from Demonstrations</vt:lpstr>
      <vt:lpstr>Motivation</vt:lpstr>
      <vt:lpstr>Acquiring Demonstrations</vt:lpstr>
      <vt:lpstr>Multiple Demonstrations</vt:lpstr>
      <vt:lpstr>Model of Ideal Trajectory</vt:lpstr>
      <vt:lpstr>Inferring Ideal Trajectory</vt:lpstr>
      <vt:lpstr>Time Warping</vt:lpstr>
      <vt:lpstr>Time Warping </vt:lpstr>
      <vt:lpstr>Learning Time Warping</vt:lpstr>
      <vt:lpstr>Dynamic Time Warping</vt:lpstr>
      <vt:lpstr>Example: Helicopter Airshow</vt:lpstr>
      <vt:lpstr>Example Surgical Knot-tie</vt:lpstr>
      <vt:lpstr>Conclusion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Filtering</dc:title>
  <dc:creator>Jur van den Berg</dc:creator>
  <cp:lastModifiedBy>Jur van den Berg</cp:lastModifiedBy>
  <cp:revision>71</cp:revision>
  <dcterms:created xsi:type="dcterms:W3CDTF">2009-08-02T22:28:34Z</dcterms:created>
  <dcterms:modified xsi:type="dcterms:W3CDTF">2010-05-12T00:00:56Z</dcterms:modified>
</cp:coreProperties>
</file>