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EB6E3B6-3728-4E42-A07E-ABA000367320}">
  <a:tblStyle styleId="{BEB6E3B6-3728-4E42-A07E-ABA000367320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04FF7CF-481C-4C22-B327-DBF6DD1E5E1C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627C955-2850-4F93-A629-997CE912D5B1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18052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Jester and Eigentaste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Progress Summary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Dat</a:t>
            </a: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a Set Exploration</a:t>
            </a:r>
            <a:endParaRPr lang="en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3" name="Shape 93"/>
          <p:cNvGrpSpPr/>
          <p:nvPr/>
        </p:nvGrpSpPr>
        <p:grpSpPr>
          <a:xfrm>
            <a:off x="456062" y="1808157"/>
            <a:ext cx="6183727" cy="2415828"/>
            <a:chOff x="456100" y="1587875"/>
            <a:chExt cx="8231798" cy="2780649"/>
          </a:xfrm>
        </p:grpSpPr>
        <p:pic>
          <p:nvPicPr>
            <p:cNvPr id="94" name="Shape 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100" y="1587875"/>
              <a:ext cx="2780700" cy="20855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Shape 9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3748" y="1587875"/>
              <a:ext cx="2643970" cy="198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Shape 96"/>
            <p:cNvSpPr txBox="1"/>
            <p:nvPr/>
          </p:nvSpPr>
          <p:spPr>
            <a:xfrm>
              <a:off x="780300" y="3874725"/>
              <a:ext cx="2134800" cy="349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100">
                  <a:latin typeface="Trebuchet MS"/>
                  <a:ea typeface="Trebuchet MS"/>
                  <a:cs typeface="Trebuchet MS"/>
                  <a:sym typeface="Trebuchet MS"/>
                </a:rPr>
                <a:t>Dataset used by Jared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3576150" y="3730425"/>
              <a:ext cx="2165400" cy="638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100">
                  <a:latin typeface="Trebuchet MS"/>
                  <a:ea typeface="Trebuchet MS"/>
                  <a:cs typeface="Trebuchet MS"/>
                  <a:sym typeface="Trebuchet MS"/>
                </a:rPr>
                <a:t>Compilation of Dataset 1 (includes data used by Jared) </a:t>
              </a:r>
            </a:p>
          </p:txBody>
        </p:sp>
        <p:pic>
          <p:nvPicPr>
            <p:cNvPr id="98" name="Shape 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43925" y="1587875"/>
              <a:ext cx="2643973" cy="1982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 txBox="1"/>
            <p:nvPr/>
          </p:nvSpPr>
          <p:spPr>
            <a:xfrm>
              <a:off x="6455600" y="3715175"/>
              <a:ext cx="19527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100">
                  <a:latin typeface="Trebuchet MS"/>
                  <a:ea typeface="Trebuchet MS"/>
                  <a:cs typeface="Trebuchet MS"/>
                  <a:sym typeface="Trebuchet MS"/>
                </a:rPr>
                <a:t>Raw data</a:t>
              </a:r>
            </a:p>
          </p:txBody>
        </p:sp>
      </p:grpSp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9800" y="1808150"/>
            <a:ext cx="2173276" cy="170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928900" y="3601200"/>
            <a:ext cx="16791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100"/>
              <a:t>Raw Data (# of jokes = 1 - 10)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Dataset used by Jared only includes users who rated more than 36 jokes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Even the entire Dataset only contains users who rated more than 15 jokes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Large number of users who rated all 100 jokes</a:t>
            </a: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Distribution of raw data seems more plausible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Future</a:t>
            </a:r>
            <a:r>
              <a:rPr lang="en" dirty="0" smtClean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Work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Data Cleaning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lphaLcPeriod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SampleClean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lphaLcPeriod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Full Cleaning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Jester Redesign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lphaLcPeriod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Website Redesign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lphaLcPeriod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Modify System (# of Gauge set jokes, order of recommendations, online cleaning …)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Gauge Set Optimization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77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Identify a new gauge set with better performance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Reduce the number of jokes in the gauge set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Based on the assumption that users find it tiring/annoying to rate lots of jokes, and that a smaller gauge set might lead to higher retention rates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371550" y="1473650"/>
          <a:ext cx="8315250" cy="2377259"/>
        </p:xfrm>
        <a:graphic>
          <a:graphicData uri="http://schemas.openxmlformats.org/drawingml/2006/table">
            <a:tbl>
              <a:tblPr>
                <a:noFill/>
                <a:tableStyleId>{BEB6E3B6-3728-4E42-A07E-ABA000367320}</a:tableStyleId>
              </a:tblPr>
              <a:tblGrid>
                <a:gridCol w="2237425"/>
                <a:gridCol w="1399050"/>
                <a:gridCol w="1270675"/>
                <a:gridCol w="3408100"/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Median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Joke(s) Used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 Joke PCA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0.2022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0.2010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Original Gauge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Single Joke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0.1995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0.1968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39</a:t>
                      </a:r>
                    </a:p>
                  </a:txBody>
                  <a:tcPr marL="91425" marR="91425" marT="91425" marB="91425"/>
                </a:tc>
              </a:tr>
              <a:tr h="3810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Six Joke (Two at a Time)</a:t>
                      </a: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0.1869</a:t>
                      </a: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0.1837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Mean: 14, 21, 26, 28, 38, 39</a:t>
                      </a:r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Median: 14, 26, 28, 38, 39, 61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Six Joke (One at a Time)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0.1871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14, 26, 28, 38, 39, 61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Dead Zone (Inlier Removal)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178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Users who are undecided pick low valued rating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Removing these users may improve results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Removal of inliers causes data shedding, which impacts performance</a:t>
            </a: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In every case, inlier removal performs worse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p:graphicFrame>
        <p:nvGraphicFramePr>
          <p:cNvPr id="48" name="Shape 48"/>
          <p:cNvGraphicFramePr/>
          <p:nvPr/>
        </p:nvGraphicFramePr>
        <p:xfrm>
          <a:off x="323700" y="1511400"/>
          <a:ext cx="8496625" cy="2224919"/>
        </p:xfrm>
        <a:graphic>
          <a:graphicData uri="http://schemas.openxmlformats.org/drawingml/2006/table">
            <a:tbl>
              <a:tblPr>
                <a:noFill/>
                <a:tableStyleId>{004FF7CF-481C-4C22-B327-DBF6DD1E5E1C}</a:tableStyleId>
              </a:tblPr>
              <a:tblGrid>
                <a:gridCol w="2152500"/>
                <a:gridCol w="1246150"/>
                <a:gridCol w="1699325"/>
                <a:gridCol w="1699325"/>
                <a:gridCol w="1699325"/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Method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Dead Zone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Jokes Used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 Discarded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Six Joke (One  at a time)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0.2225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[-1, 1]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21, 38, 39, 42, 48, 61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9.8%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Six Joke (Two at a time)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0.1886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[-2, 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14, 21, 26, 28, 38, 39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18%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Six Joke (One  at a time)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0.2447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[-3, 3]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15, 21, 39, 48, 49, 66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26%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K-Means Clustering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3380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Allows clustering in higher dimensions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Can experiment with larger number of clusters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Measure the impact of dimensionality on NMAE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0" y="1283975"/>
            <a:ext cx="4010175" cy="30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 l="5464" b="8759"/>
          <a:stretch/>
        </p:blipFill>
        <p:spPr>
          <a:xfrm>
            <a:off x="4599700" y="1283975"/>
            <a:ext cx="4196074" cy="28465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 rot="-5400000">
            <a:off x="3782099" y="2575699"/>
            <a:ext cx="1427400" cy="3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00"/>
              <a:t>Explained variance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093537" y="3926150"/>
            <a:ext cx="1208399" cy="24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/>
              <a:t># of dimensions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325" y="1063373"/>
            <a:ext cx="5445575" cy="36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3323532285"/>
              </p:ext>
            </p:extLst>
          </p:nvPr>
        </p:nvGraphicFramePr>
        <p:xfrm>
          <a:off x="517400" y="1486650"/>
          <a:ext cx="8109200" cy="1961600"/>
        </p:xfrm>
        <a:graphic>
          <a:graphicData uri="http://schemas.openxmlformats.org/drawingml/2006/table">
            <a:tbl>
              <a:tblPr>
                <a:noFill/>
                <a:tableStyleId>{2627C955-2850-4F93-A629-997CE912D5B1}</a:tableStyleId>
              </a:tblPr>
              <a:tblGrid>
                <a:gridCol w="2027300"/>
                <a:gridCol w="2027300"/>
                <a:gridCol w="2027300"/>
                <a:gridCol w="2027300"/>
              </a:tblGrid>
              <a:tr h="4904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Clustering Technique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Gauge Set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NMAE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Improvement</a:t>
                      </a:r>
                    </a:p>
                  </a:txBody>
                  <a:tcPr marL="91425" marR="91425" marT="91425" marB="91425"/>
                </a:tc>
              </a:tr>
              <a:tr h="4904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Recursive Clustering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14, 26, 28, 38, 39, 61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0.1837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</a:t>
                      </a:r>
                    </a:p>
                  </a:txBody>
                  <a:tcPr marL="91425" marR="91425" marT="91425" marB="91425"/>
                </a:tc>
              </a:tr>
              <a:tr h="4904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K-Means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14, 26, 28, 38, 39, 61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0.178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3%</a:t>
                      </a:r>
                    </a:p>
                  </a:txBody>
                  <a:tcPr marL="91425" marR="91425" marT="91425" marB="91425">
                    <a:noFill/>
                  </a:tcPr>
                </a:tc>
              </a:tr>
              <a:tr h="4904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K-Means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Entire Dataset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0.162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12%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425</Words>
  <Application>Microsoft Macintosh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simple-light</vt:lpstr>
      <vt:lpstr>Jester and Eigentaste</vt:lpstr>
      <vt:lpstr>Gauge Set Optimization</vt:lpstr>
      <vt:lpstr>Results</vt:lpstr>
      <vt:lpstr>Dead Zone (Inlier Removal)</vt:lpstr>
      <vt:lpstr>Results</vt:lpstr>
      <vt:lpstr>K-Means Clustering</vt:lpstr>
      <vt:lpstr>Results</vt:lpstr>
      <vt:lpstr>Results</vt:lpstr>
      <vt:lpstr>Results</vt:lpstr>
      <vt:lpstr>Data Set Exploration</vt:lpstr>
      <vt:lpstr>Results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and Eigentaste</dc:title>
  <cp:lastModifiedBy>Viraj Mahesh</cp:lastModifiedBy>
  <cp:revision>4</cp:revision>
  <dcterms:modified xsi:type="dcterms:W3CDTF">2014-09-30T00:07:05Z</dcterms:modified>
</cp:coreProperties>
</file>